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1"/>
  </p:notesMasterIdLst>
  <p:handoutMasterIdLst>
    <p:handoutMasterId r:id="rId32"/>
  </p:handout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8" r:id="rId17"/>
    <p:sldId id="281" r:id="rId18"/>
    <p:sldId id="282" r:id="rId19"/>
    <p:sldId id="283" r:id="rId20"/>
    <p:sldId id="284" r:id="rId21"/>
    <p:sldId id="285" r:id="rId22"/>
    <p:sldId id="286" r:id="rId23"/>
    <p:sldId id="287" r:id="rId24"/>
    <p:sldId id="257" r:id="rId25"/>
    <p:sldId id="262" r:id="rId26"/>
    <p:sldId id="264" r:id="rId27"/>
    <p:sldId id="265" r:id="rId28"/>
    <p:sldId id="266" r:id="rId29"/>
    <p:sldId id="261" r:id="rId30"/>
  </p:sldIdLst>
  <p:sldSz cx="9144000" cy="6858000" type="screen4x3"/>
  <p:notesSz cx="7104063" cy="10234613"/>
  <p:custDataLst>
    <p:tags r:id="rId3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004B82"/>
    <a:srgbClr val="FFFF99"/>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1074" y="-10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25/8/2015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25/8/2015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6017472-C9BF-4118-94C1-B135C323931D}" type="slidenum">
              <a:rPr lang="el-GR" smtClean="0"/>
              <a:pPr/>
              <a:t>6</a:t>
            </a:fld>
            <a:endParaRPr lang="el-GR"/>
          </a:p>
        </p:txBody>
      </p:sp>
    </p:spTree>
    <p:extLst>
      <p:ext uri="{BB962C8B-B14F-4D97-AF65-F5344CB8AC3E}">
        <p14:creationId xmlns:p14="http://schemas.microsoft.com/office/powerpoint/2010/main" val="75902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CDB15FE7-8427-4C62-A258-B1714939A39D}" type="slidenum">
              <a:rPr lang="el-GR"/>
              <a:pPr>
                <a:defRPr/>
              </a:pPr>
              <a:t>‹#›</a:t>
            </a:fld>
            <a:endParaRPr lang="el-GR"/>
          </a:p>
        </p:txBody>
      </p:sp>
    </p:spTree>
    <p:extLst>
      <p:ext uri="{BB962C8B-B14F-4D97-AF65-F5344CB8AC3E}">
        <p14:creationId xmlns:p14="http://schemas.microsoft.com/office/powerpoint/2010/main" val="391575618"/>
      </p:ext>
    </p:extLst>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1981200"/>
            <a:ext cx="3810000" cy="4114800"/>
          </a:xfrm>
        </p:spPr>
        <p:txBody>
          <a:bodyPr/>
          <a:lstStyle/>
          <a:p>
            <a:pPr lvl="0"/>
            <a:endParaRPr lang="el-GR" noProof="0" smtClean="0"/>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5C584C5F-5F2C-41A3-9D1A-E0489692A036}" type="slidenum">
              <a:rPr lang="el-GR"/>
              <a:pPr>
                <a:defRPr/>
              </a:pPr>
              <a:t>‹#›</a:t>
            </a:fld>
            <a:endParaRPr lang="el-GR"/>
          </a:p>
        </p:txBody>
      </p:sp>
    </p:spTree>
    <p:extLst>
      <p:ext uri="{BB962C8B-B14F-4D97-AF65-F5344CB8AC3E}">
        <p14:creationId xmlns:p14="http://schemas.microsoft.com/office/powerpoint/2010/main" val="39452019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0" y="190500"/>
            <a:ext cx="7010400" cy="152717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524000" y="1905000"/>
            <a:ext cx="7010400" cy="4114800"/>
          </a:xfrm>
        </p:spPr>
        <p:txBody>
          <a:bodyPr rtlCol="0">
            <a:normAutofit/>
          </a:bodyPr>
          <a:lstStyle/>
          <a:p>
            <a:pPr lvl="0"/>
            <a:endParaRPr lang="el-GR" noProof="0" smtClean="0"/>
          </a:p>
        </p:txBody>
      </p:sp>
      <p:sp>
        <p:nvSpPr>
          <p:cNvPr id="4" name="3 - Θέση ημερομηνίας"/>
          <p:cNvSpPr>
            <a:spLocks noGrp="1"/>
          </p:cNvSpPr>
          <p:nvPr>
            <p:ph type="dt" sz="half" idx="10"/>
          </p:nvPr>
        </p:nvSpPr>
        <p:spPr>
          <a:xfrm>
            <a:off x="6629400" y="6248400"/>
            <a:ext cx="1905000" cy="457200"/>
          </a:xfrm>
        </p:spPr>
        <p:txBody>
          <a:bodyPr/>
          <a:lstStyle>
            <a:lvl1pPr>
              <a:defRPr/>
            </a:lvl1pPr>
          </a:lstStyle>
          <a:p>
            <a:pPr>
              <a:defRPr/>
            </a:pPr>
            <a:endParaRPr lang="el-GR"/>
          </a:p>
        </p:txBody>
      </p:sp>
      <p:sp>
        <p:nvSpPr>
          <p:cNvPr id="5" name="4 - Θέση υποσέλιδου"/>
          <p:cNvSpPr>
            <a:spLocks noGrp="1"/>
          </p:cNvSpPr>
          <p:nvPr>
            <p:ph type="ftr" sz="quarter" idx="11"/>
          </p:nvPr>
        </p:nvSpPr>
        <p:spPr>
          <a:xfrm>
            <a:off x="3276600" y="6248400"/>
            <a:ext cx="2895600" cy="457200"/>
          </a:xfrm>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a:xfrm>
            <a:off x="1524000" y="6248400"/>
            <a:ext cx="1295400" cy="457200"/>
          </a:xfrm>
        </p:spPr>
        <p:txBody>
          <a:bodyPr/>
          <a:lstStyle>
            <a:lvl1pPr>
              <a:defRPr/>
            </a:lvl1pPr>
          </a:lstStyle>
          <a:p>
            <a:pPr>
              <a:defRPr/>
            </a:pPr>
            <a:fld id="{B433D25F-FCEA-42FF-B1A2-3C343A05CE22}" type="slidenum">
              <a:rPr lang="el-GR"/>
              <a:pPr>
                <a:defRPr/>
              </a:pPr>
              <a:t>‹#›</a:t>
            </a:fld>
            <a:endParaRPr lang="el-GR"/>
          </a:p>
        </p:txBody>
      </p:sp>
    </p:spTree>
    <p:extLst>
      <p:ext uri="{BB962C8B-B14F-4D97-AF65-F5344CB8AC3E}">
        <p14:creationId xmlns:p14="http://schemas.microsoft.com/office/powerpoint/2010/main" val="2423537615"/>
      </p:ext>
    </p:extLst>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pPr>
              <a:defRPr/>
            </a:pPr>
            <a:fld id="{AE4A6843-009A-4793-96B6-D33E7C14F177}" type="slidenum">
              <a:rPr lang="el-GR"/>
              <a:pPr>
                <a:defRPr/>
              </a:pPr>
              <a:t>‹#›</a:t>
            </a:fld>
            <a:endParaRPr lang="el-GR"/>
          </a:p>
        </p:txBody>
      </p:sp>
    </p:spTree>
    <p:extLst>
      <p:ext uri="{BB962C8B-B14F-4D97-AF65-F5344CB8AC3E}">
        <p14:creationId xmlns:p14="http://schemas.microsoft.com/office/powerpoint/2010/main" val="37425116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4"/>
          <p:cNvSpPr>
            <a:spLocks noGrp="1" noChangeArrowheads="1"/>
          </p:cNvSpPr>
          <p:nvPr>
            <p:ph type="dt" sz="half" idx="10"/>
          </p:nvPr>
        </p:nvSpPr>
        <p:spPr/>
        <p:txBody>
          <a:bodyPr/>
          <a:lstStyle>
            <a:lvl1pPr>
              <a:defRPr/>
            </a:lvl1pPr>
          </a:lstStyle>
          <a:p>
            <a:pPr>
              <a:defRPr/>
            </a:pPr>
            <a:endParaRPr lang="el-GR"/>
          </a:p>
        </p:txBody>
      </p:sp>
      <p:sp>
        <p:nvSpPr>
          <p:cNvPr id="6" name="Rectangle 25"/>
          <p:cNvSpPr>
            <a:spLocks noGrp="1" noChangeArrowheads="1"/>
          </p:cNvSpPr>
          <p:nvPr>
            <p:ph type="ftr" sz="quarter" idx="11"/>
          </p:nvPr>
        </p:nvSpPr>
        <p:spPr/>
        <p:txBody>
          <a:bodyPr/>
          <a:lstStyle>
            <a:lvl1pPr>
              <a:defRPr/>
            </a:lvl1pPr>
          </a:lstStyle>
          <a:p>
            <a:pPr>
              <a:defRPr/>
            </a:pPr>
            <a:endParaRPr lang="el-GR"/>
          </a:p>
        </p:txBody>
      </p:sp>
      <p:sp>
        <p:nvSpPr>
          <p:cNvPr id="7" name="Rectangle 26"/>
          <p:cNvSpPr>
            <a:spLocks noGrp="1" noChangeArrowheads="1"/>
          </p:cNvSpPr>
          <p:nvPr>
            <p:ph type="sldNum" sz="quarter" idx="12"/>
          </p:nvPr>
        </p:nvSpPr>
        <p:spPr/>
        <p:txBody>
          <a:bodyPr/>
          <a:lstStyle>
            <a:lvl1pPr>
              <a:defRPr/>
            </a:lvl1pPr>
          </a:lstStyle>
          <a:p>
            <a:pPr>
              <a:defRPr/>
            </a:pPr>
            <a:fld id="{EF244DD0-3418-41B9-9FB1-165793DD03D5}" type="slidenum">
              <a:rPr lang="el-GR"/>
              <a:pPr>
                <a:defRPr/>
              </a:pPr>
              <a:t>‹#›</a:t>
            </a:fld>
            <a:endParaRPr lang="el-GR"/>
          </a:p>
        </p:txBody>
      </p:sp>
    </p:spTree>
    <p:extLst>
      <p:ext uri="{BB962C8B-B14F-4D97-AF65-F5344CB8AC3E}">
        <p14:creationId xmlns:p14="http://schemas.microsoft.com/office/powerpoint/2010/main" val="40010888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28600"/>
            <a:ext cx="8229600" cy="5867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24"/>
          <p:cNvSpPr>
            <a:spLocks noGrp="1" noChangeArrowheads="1"/>
          </p:cNvSpPr>
          <p:nvPr>
            <p:ph type="dt" sz="half" idx="10"/>
          </p:nvPr>
        </p:nvSpPr>
        <p:spPr/>
        <p:txBody>
          <a:bodyPr/>
          <a:lstStyle>
            <a:lvl1pPr>
              <a:defRPr/>
            </a:lvl1pPr>
          </a:lstStyle>
          <a:p>
            <a:pPr>
              <a:defRPr/>
            </a:pPr>
            <a:endParaRPr lang="el-GR"/>
          </a:p>
        </p:txBody>
      </p:sp>
      <p:sp>
        <p:nvSpPr>
          <p:cNvPr id="4" name="Rectangle 25"/>
          <p:cNvSpPr>
            <a:spLocks noGrp="1" noChangeArrowheads="1"/>
          </p:cNvSpPr>
          <p:nvPr>
            <p:ph type="ftr" sz="quarter" idx="11"/>
          </p:nvPr>
        </p:nvSpPr>
        <p:spPr/>
        <p:txBody>
          <a:bodyPr/>
          <a:lstStyle>
            <a:lvl1pPr>
              <a:defRPr/>
            </a:lvl1pPr>
          </a:lstStyle>
          <a:p>
            <a:pPr>
              <a:defRPr/>
            </a:pPr>
            <a:endParaRPr lang="el-GR"/>
          </a:p>
        </p:txBody>
      </p:sp>
      <p:sp>
        <p:nvSpPr>
          <p:cNvPr id="5" name="Rectangle 26"/>
          <p:cNvSpPr>
            <a:spLocks noGrp="1" noChangeArrowheads="1"/>
          </p:cNvSpPr>
          <p:nvPr>
            <p:ph type="sldNum" sz="quarter" idx="12"/>
          </p:nvPr>
        </p:nvSpPr>
        <p:spPr/>
        <p:txBody>
          <a:bodyPr/>
          <a:lstStyle>
            <a:lvl1pPr>
              <a:defRPr/>
            </a:lvl1pPr>
          </a:lstStyle>
          <a:p>
            <a:pPr>
              <a:defRPr/>
            </a:pPr>
            <a:fld id="{6A9F088F-D848-427A-8BB2-2AC10BA939D1}" type="slidenum">
              <a:rPr lang="el-GR"/>
              <a:pPr>
                <a:defRPr/>
              </a:pPr>
              <a:t>‹#›</a:t>
            </a:fld>
            <a:endParaRPr lang="el-GR"/>
          </a:p>
        </p:txBody>
      </p:sp>
    </p:spTree>
    <p:extLst>
      <p:ext uri="{BB962C8B-B14F-4D97-AF65-F5344CB8AC3E}">
        <p14:creationId xmlns:p14="http://schemas.microsoft.com/office/powerpoint/2010/main" val="31610184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a:ln/>
        </p:spPr>
        <p:txBody>
          <a:bodyPr/>
          <a:lstStyle>
            <a:lvl1pPr>
              <a:defRPr/>
            </a:lvl1pPr>
          </a:lstStyle>
          <a:p>
            <a:pPr>
              <a:defRPr/>
            </a:pPr>
            <a:endParaRPr lang="el-GR"/>
          </a:p>
        </p:txBody>
      </p:sp>
      <p:sp>
        <p:nvSpPr>
          <p:cNvPr id="6" name="Rectangle 127"/>
          <p:cNvSpPr>
            <a:spLocks noGrp="1" noChangeArrowheads="1"/>
          </p:cNvSpPr>
          <p:nvPr>
            <p:ph type="ftr" sz="quarter" idx="11"/>
          </p:nvPr>
        </p:nvSpPr>
        <p:spPr>
          <a:ln/>
        </p:spPr>
        <p:txBody>
          <a:bodyPr/>
          <a:lstStyle>
            <a:lvl1pPr>
              <a:defRPr/>
            </a:lvl1pPr>
          </a:lstStyle>
          <a:p>
            <a:pPr>
              <a:defRPr/>
            </a:pPr>
            <a:endParaRPr lang="el-GR"/>
          </a:p>
        </p:txBody>
      </p:sp>
      <p:sp>
        <p:nvSpPr>
          <p:cNvPr id="7" name="Rectangle 128"/>
          <p:cNvSpPr>
            <a:spLocks noGrp="1" noChangeArrowheads="1"/>
          </p:cNvSpPr>
          <p:nvPr>
            <p:ph type="sldNum" sz="quarter" idx="12"/>
          </p:nvPr>
        </p:nvSpPr>
        <p:spPr>
          <a:ln/>
        </p:spPr>
        <p:txBody>
          <a:bodyPr/>
          <a:lstStyle>
            <a:lvl1pPr>
              <a:defRPr/>
            </a:lvl1pPr>
          </a:lstStyle>
          <a:p>
            <a:pPr>
              <a:defRPr/>
            </a:pPr>
            <a:fld id="{ECD5D60C-D33B-4A07-8B13-F42B422EC59D}" type="slidenum">
              <a:rPr lang="el-GR"/>
              <a:pPr>
                <a:defRPr/>
              </a:pPr>
              <a:t>‹#›</a:t>
            </a:fld>
            <a:endParaRPr lang="el-GR"/>
          </a:p>
        </p:txBody>
      </p:sp>
    </p:spTree>
    <p:extLst>
      <p:ext uri="{BB962C8B-B14F-4D97-AF65-F5344CB8AC3E}">
        <p14:creationId xmlns:p14="http://schemas.microsoft.com/office/powerpoint/2010/main" val="216379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66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chemeClr val="bg1"/>
          </a:solidFill>
          <a:ln>
            <a:solidFill>
              <a:schemeClr val="accent1">
                <a:lumMod val="50000"/>
              </a:schemeClr>
            </a:solidFill>
          </a:ln>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a:solidFill>
            <a:schemeClr val="bg1"/>
          </a:solidFill>
          <a:ln>
            <a:solidFill>
              <a:schemeClr val="accent1">
                <a:lumMod val="50000"/>
              </a:schemeClr>
            </a:solidFill>
          </a:ln>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080441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66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340768"/>
            <a:ext cx="8229600" cy="48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5981750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702" r:id="rId2"/>
    <p:sldLayoutId id="2147483686" r:id="rId3"/>
    <p:sldLayoutId id="2147483701" r:id="rId4"/>
    <p:sldLayoutId id="2147483687" r:id="rId5"/>
    <p:sldLayoutId id="2147483688" r:id="rId6"/>
    <p:sldLayoutId id="2147483689" r:id="rId7"/>
    <p:sldLayoutId id="2147483690" r:id="rId8"/>
    <p:sldLayoutId id="2147483692" r:id="rId9"/>
    <p:sldLayoutId id="2147483693" r:id="rId10"/>
    <p:sldLayoutId id="2147483694" r:id="rId11"/>
    <p:sldLayoutId id="2147483695" r:id="rId12"/>
    <p:sldLayoutId id="2147483696" r:id="rId13"/>
    <p:sldLayoutId id="2147483697" r:id="rId14"/>
    <p:sldLayoutId id="2147483698" r:id="rId15"/>
    <p:sldLayoutId id="2147483700" r:id="rId16"/>
    <p:sldLayoutId id="2147483703" r:id="rId17"/>
    <p:sldLayoutId id="2147483704" r:id="rId18"/>
    <p:sldLayoutId id="2147483705" r:id="rId19"/>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Φυσικοθεραπεία σε ειδικές πληθυσμιακές μονάδες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2924944"/>
            <a:ext cx="6400800" cy="1924199"/>
          </a:xfrm>
        </p:spPr>
        <p:txBody>
          <a:bodyPr>
            <a:normAutofit/>
          </a:bodyPr>
          <a:lstStyle/>
          <a:p>
            <a:pPr>
              <a:spcBef>
                <a:spcPts val="0"/>
              </a:spcBef>
              <a:spcAft>
                <a:spcPts val="1200"/>
              </a:spcAft>
            </a:pPr>
            <a:r>
              <a:rPr lang="el-GR" sz="2800" b="1" dirty="0" smtClean="0"/>
              <a:t>Ενότητα</a:t>
            </a:r>
            <a:r>
              <a:rPr lang="en-US" sz="2800" b="1" dirty="0" smtClean="0"/>
              <a:t> </a:t>
            </a:r>
            <a:r>
              <a:rPr lang="en-US" sz="2800" b="1" dirty="0" smtClean="0"/>
              <a:t>1</a:t>
            </a:r>
            <a:r>
              <a:rPr lang="el-GR" sz="2800" b="1" dirty="0"/>
              <a:t>4</a:t>
            </a:r>
            <a:r>
              <a:rPr lang="el-GR" sz="2800" dirty="0" smtClean="0"/>
              <a:t>:</a:t>
            </a:r>
            <a:r>
              <a:rPr lang="en-US" sz="2800" dirty="0" smtClean="0"/>
              <a:t> </a:t>
            </a:r>
            <a:r>
              <a:rPr lang="el-GR" sz="2800" dirty="0" smtClean="0"/>
              <a:t>Η Φυσικοθεραπεία στα ψυχικά νοσήματα</a:t>
            </a:r>
            <a:endParaRPr lang="en-US" sz="2800" dirty="0" smtClean="0"/>
          </a:p>
          <a:p>
            <a:pPr>
              <a:spcBef>
                <a:spcPts val="0"/>
              </a:spcBef>
            </a:pPr>
            <a:r>
              <a:rPr lang="el-GR" sz="2400" dirty="0" smtClean="0"/>
              <a:t>Γεωργία Πέττα</a:t>
            </a:r>
            <a:endParaRPr lang="el-GR" sz="2400" dirty="0"/>
          </a:p>
          <a:p>
            <a:pPr>
              <a:spcBef>
                <a:spcPts val="0"/>
              </a:spcBef>
            </a:pPr>
            <a:r>
              <a:rPr lang="el-GR" sz="2400" dirty="0"/>
              <a:t>Τμήμα </a:t>
            </a:r>
            <a:r>
              <a:rPr lang="el-GR" sz="2400" dirty="0" smtClean="0"/>
              <a:t>Φυσικοθεραπείας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Άσκηση-Κινησιοθεραπεία</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smtClean="0"/>
              <a:t>Ρόλος φυσικοθεραπείας στην ψυχική υγεία:</a:t>
            </a:r>
          </a:p>
          <a:p>
            <a:r>
              <a:rPr lang="el-GR" sz="2800" dirty="0" smtClean="0"/>
              <a:t>Αξιολόγηση και θεραπεία των ασθενών με πόνο</a:t>
            </a:r>
          </a:p>
          <a:p>
            <a:r>
              <a:rPr lang="el-GR" sz="2800" dirty="0" smtClean="0"/>
              <a:t>Σωματόμορφες διαταραχές</a:t>
            </a:r>
          </a:p>
          <a:p>
            <a:r>
              <a:rPr lang="el-GR" sz="2800" dirty="0" smtClean="0"/>
              <a:t>Άγχος, κατάθλιψη</a:t>
            </a:r>
          </a:p>
          <a:p>
            <a:r>
              <a:rPr lang="el-GR" sz="2800" dirty="0" smtClean="0"/>
              <a:t>Διαταραχές προσωπικότητας</a:t>
            </a:r>
          </a:p>
          <a:p>
            <a:r>
              <a:rPr lang="el-GR" sz="2800" dirty="0" smtClean="0"/>
              <a:t>Διατροφικές διαταραχές</a:t>
            </a:r>
          </a:p>
          <a:p>
            <a:r>
              <a:rPr lang="el-GR" sz="2800" dirty="0" smtClean="0"/>
              <a:t>Εξαρτήσεις κ.α.</a:t>
            </a:r>
          </a:p>
          <a:p>
            <a:pPr marL="0" indent="0">
              <a:buNone/>
            </a:pPr>
            <a:endParaRPr lang="el-GR" sz="28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708920"/>
            <a:ext cx="3111688" cy="3064396"/>
          </a:xfrm>
          <a:prstGeom prst="rect">
            <a:avLst/>
          </a:prstGeom>
        </p:spPr>
      </p:pic>
    </p:spTree>
    <p:extLst>
      <p:ext uri="{BB962C8B-B14F-4D97-AF65-F5344CB8AC3E}">
        <p14:creationId xmlns:p14="http://schemas.microsoft.com/office/powerpoint/2010/main" val="532923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Τεχνικές </a:t>
            </a:r>
            <a:r>
              <a:rPr lang="el-GR" dirty="0"/>
              <a:t>φυσικοθεραπείας:</a:t>
            </a:r>
          </a:p>
        </p:txBody>
      </p:sp>
      <p:sp>
        <p:nvSpPr>
          <p:cNvPr id="3" name="Θέση περιεχομένου 2"/>
          <p:cNvSpPr>
            <a:spLocks noGrp="1"/>
          </p:cNvSpPr>
          <p:nvPr>
            <p:ph idx="1"/>
          </p:nvPr>
        </p:nvSpPr>
        <p:spPr/>
        <p:txBody>
          <a:bodyPr>
            <a:normAutofit/>
          </a:bodyPr>
          <a:lstStyle/>
          <a:p>
            <a:r>
              <a:rPr lang="el-GR" sz="2800" dirty="0" smtClean="0"/>
              <a:t>Σωματική άσκηση</a:t>
            </a:r>
          </a:p>
          <a:p>
            <a:r>
              <a:rPr lang="el-GR" sz="2800" dirty="0" smtClean="0"/>
              <a:t>Ασκήσεις ισορροπίας</a:t>
            </a:r>
          </a:p>
          <a:p>
            <a:r>
              <a:rPr lang="el-GR" sz="2800" dirty="0" smtClean="0"/>
              <a:t>Επανεκπαίδευση της στάσης του σώματος και της κίνησης</a:t>
            </a:r>
          </a:p>
          <a:p>
            <a:r>
              <a:rPr lang="el-GR" sz="2800" dirty="0" smtClean="0"/>
              <a:t>Τεχνικές χαλάρωσης </a:t>
            </a:r>
          </a:p>
          <a:p>
            <a:r>
              <a:rPr lang="el-GR" sz="2800" dirty="0" smtClean="0"/>
              <a:t>Υδροθεραπεία, μάλαξη</a:t>
            </a:r>
          </a:p>
          <a:p>
            <a:r>
              <a:rPr lang="el-GR" sz="2800" dirty="0" smtClean="0"/>
              <a:t>Θεραπευτική ιππασία</a:t>
            </a:r>
          </a:p>
          <a:p>
            <a:r>
              <a:rPr lang="el-GR" sz="2800" dirty="0" smtClean="0"/>
              <a:t>Αναπνευστικές ασκήσεις</a:t>
            </a:r>
          </a:p>
          <a:p>
            <a:r>
              <a:rPr lang="el-GR" sz="2800" dirty="0" smtClean="0"/>
              <a:t>Βελονισμός</a:t>
            </a:r>
            <a:r>
              <a:rPr lang="en-US" sz="2800" dirty="0" smtClean="0"/>
              <a:t>;;;;;;;;;;;;;;;;;;;;;;;;</a:t>
            </a:r>
            <a:endParaRPr lang="el-GR" sz="2800" dirty="0" smtClean="0"/>
          </a:p>
          <a:p>
            <a:pPr marL="0" indent="0">
              <a:buNone/>
            </a:pPr>
            <a:endParaRPr lang="el-GR" sz="2800" dirty="0" smtClean="0"/>
          </a:p>
        </p:txBody>
      </p:sp>
    </p:spTree>
    <p:extLst>
      <p:ext uri="{BB962C8B-B14F-4D97-AF65-F5344CB8AC3E}">
        <p14:creationId xmlns:p14="http://schemas.microsoft.com/office/powerpoint/2010/main" val="3427119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Κινησιοθεραπεία-οφέλη</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400" dirty="0" smtClean="0"/>
              <a:t>Τα άτομα με ψυχικά νοσήματα παρουσιάζουν φτωχή φυσική κατάσταση και σημαντικές ψυχολογικές, κοινωνικές και γνωστικές ανικανότητες.</a:t>
            </a:r>
          </a:p>
          <a:p>
            <a:pPr marL="0" indent="0">
              <a:buNone/>
            </a:pPr>
            <a:r>
              <a:rPr lang="el-GR" sz="2400" b="1" dirty="0" smtClean="0"/>
              <a:t>Μέθοδοι χαλάρωσης - </a:t>
            </a:r>
            <a:r>
              <a:rPr lang="el-GR" sz="2400" b="1" dirty="0" smtClean="0"/>
              <a:t>οφέλη:</a:t>
            </a:r>
            <a:endParaRPr lang="el-GR" sz="2400" b="1" dirty="0" smtClean="0"/>
          </a:p>
          <a:p>
            <a:r>
              <a:rPr lang="el-GR" sz="2400" dirty="0" smtClean="0"/>
              <a:t>Γενικότερη ψυχοθεραπευτική δράση</a:t>
            </a:r>
          </a:p>
          <a:p>
            <a:r>
              <a:rPr lang="en-US" sz="2400" dirty="0" smtClean="0"/>
              <a:t>A</a:t>
            </a:r>
            <a:r>
              <a:rPr lang="el-GR" sz="2400" dirty="0" err="1" smtClean="0"/>
              <a:t>ντιμετώπιση</a:t>
            </a:r>
            <a:r>
              <a:rPr lang="el-GR" sz="2400" dirty="0" smtClean="0"/>
              <a:t> δυσφορίας</a:t>
            </a:r>
          </a:p>
          <a:p>
            <a:r>
              <a:rPr lang="el-GR" sz="2400" dirty="0" smtClean="0"/>
              <a:t>Αίσθημα ευεξίας </a:t>
            </a:r>
          </a:p>
          <a:p>
            <a:r>
              <a:rPr lang="el-GR" sz="2400" dirty="0" smtClean="0"/>
              <a:t>Καλλιέργεια κοινωνικού αισθήματος</a:t>
            </a:r>
          </a:p>
          <a:p>
            <a:endParaRPr lang="el-GR" sz="2400" dirty="0" smtClean="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985348"/>
            <a:ext cx="3672408" cy="1557345"/>
          </a:xfrm>
          <a:prstGeom prst="rect">
            <a:avLst/>
          </a:prstGeom>
        </p:spPr>
      </p:pic>
    </p:spTree>
    <p:extLst>
      <p:ext uri="{BB962C8B-B14F-4D97-AF65-F5344CB8AC3E}">
        <p14:creationId xmlns:p14="http://schemas.microsoft.com/office/powerpoint/2010/main" val="2344384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Βελονισμός</a:t>
            </a:r>
            <a:endParaRPr lang="el-GR" dirty="0"/>
          </a:p>
        </p:txBody>
      </p:sp>
      <p:sp>
        <p:nvSpPr>
          <p:cNvPr id="3" name="Θέση περιεχομένου 2"/>
          <p:cNvSpPr>
            <a:spLocks noGrp="1"/>
          </p:cNvSpPr>
          <p:nvPr>
            <p:ph idx="1"/>
          </p:nvPr>
        </p:nvSpPr>
        <p:spPr>
          <a:xfrm>
            <a:off x="457200" y="1484784"/>
            <a:ext cx="8229600" cy="5373216"/>
          </a:xfrm>
        </p:spPr>
        <p:txBody>
          <a:bodyPr>
            <a:noAutofit/>
          </a:bodyPr>
          <a:lstStyle/>
          <a:p>
            <a:r>
              <a:rPr lang="el-GR" sz="2300" dirty="0"/>
              <a:t>Μια μέθοδος θεραπείας, η οποία εφαρμόζεται για πάνω από 3000 χρόνια στην Κίνα, Ιαπωνία και Κορέα. Βασίζεται στη θεωρία ζωτικής ενέργειας </a:t>
            </a:r>
            <a:r>
              <a:rPr lang="en-US" sz="2300" dirty="0" err="1" smtClean="0"/>
              <a:t>qi</a:t>
            </a:r>
            <a:r>
              <a:rPr lang="en-US" sz="2300" dirty="0" smtClean="0"/>
              <a:t>.</a:t>
            </a:r>
            <a:r>
              <a:rPr lang="el-GR" sz="2300" dirty="0" smtClean="0"/>
              <a:t> Β</a:t>
            </a:r>
            <a:r>
              <a:rPr lang="en-US" sz="2300" dirty="0" smtClean="0"/>
              <a:t>o</a:t>
            </a:r>
            <a:r>
              <a:rPr lang="el-GR" sz="2300" dirty="0" err="1" smtClean="0"/>
              <a:t>ηθά</a:t>
            </a:r>
            <a:r>
              <a:rPr lang="el-GR" sz="2300" dirty="0" smtClean="0"/>
              <a:t>  τον </a:t>
            </a:r>
            <a:r>
              <a:rPr lang="el-GR" sz="2300" dirty="0" smtClean="0"/>
              <a:t>«ειδικό» </a:t>
            </a:r>
            <a:r>
              <a:rPr lang="el-GR" sz="2300" dirty="0" smtClean="0"/>
              <a:t>να αποδώσει </a:t>
            </a:r>
            <a:r>
              <a:rPr lang="el-GR" sz="2300" dirty="0"/>
              <a:t>αρμονία με την εξισορρόπηση της ροής του </a:t>
            </a:r>
            <a:r>
              <a:rPr lang="en-US" sz="2300" dirty="0"/>
              <a:t>qi.</a:t>
            </a:r>
            <a:endParaRPr lang="el-GR" sz="2300" dirty="0"/>
          </a:p>
          <a:p>
            <a:endParaRPr lang="el-GR" sz="2300" dirty="0" smtClean="0"/>
          </a:p>
          <a:p>
            <a:endParaRPr lang="el-GR" sz="2300" dirty="0"/>
          </a:p>
          <a:p>
            <a:endParaRPr lang="el-GR" sz="2300" dirty="0" smtClean="0"/>
          </a:p>
          <a:p>
            <a:endParaRPr lang="el-GR" sz="2300" dirty="0" smtClean="0"/>
          </a:p>
          <a:p>
            <a:r>
              <a:rPr lang="el-GR" sz="2300" dirty="0" smtClean="0"/>
              <a:t>Είναι </a:t>
            </a:r>
            <a:r>
              <a:rPr lang="el-GR" sz="2300" dirty="0"/>
              <a:t>ένα ασφαλές και αποτελεσματικό μέσο θεραπείας.</a:t>
            </a:r>
          </a:p>
          <a:p>
            <a:r>
              <a:rPr lang="el-GR" sz="2300" dirty="0"/>
              <a:t>Η χρήση του βελονισμού ενδείκνυται στην κατάθλιψη, σε αγχώδεις διαταραχές, στη σχιζοφρένεια και στην κατάχρηση ουσιών</a:t>
            </a:r>
            <a:r>
              <a:rPr lang="el-GR" sz="2300" dirty="0" smtClean="0"/>
              <a:t>.</a:t>
            </a:r>
          </a:p>
          <a:p>
            <a:r>
              <a:rPr lang="el-GR" sz="2300" dirty="0" smtClean="0"/>
              <a:t>Η ερευνητική τεκμηρίωση ακόμα δεν είναι ισχυρή </a:t>
            </a:r>
            <a:endParaRPr lang="el-GR" sz="23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482" y="3060568"/>
            <a:ext cx="3725036" cy="1506291"/>
          </a:xfrm>
          <a:prstGeom prst="rect">
            <a:avLst/>
          </a:prstGeom>
        </p:spPr>
      </p:pic>
    </p:spTree>
    <p:extLst>
      <p:ext uri="{BB962C8B-B14F-4D97-AF65-F5344CB8AC3E}">
        <p14:creationId xmlns:p14="http://schemas.microsoft.com/office/powerpoint/2010/main" val="4126447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Βελονισμός </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400" dirty="0"/>
              <a:t>Μ</a:t>
            </a:r>
            <a:r>
              <a:rPr lang="el-GR" sz="2400" dirty="0" smtClean="0"/>
              <a:t>πορεί </a:t>
            </a:r>
            <a:r>
              <a:rPr lang="el-GR" sz="2400" dirty="0"/>
              <a:t>να ανακουφίσει απ το άγχος μέσα από μια σειρά μηχανισμών διότι ενεργεί σε ‘ακινησία’ με εξέχοντα ρυθμό σε ηλεκτροεγκεφαλογράφημα, μα βαθειά γενική χαλάρωση και έναν υψηλό βαθμό ανταπόκρισης σε κανονικά επώδυνα ερεθίσματα. </a:t>
            </a:r>
            <a:r>
              <a:rPr lang="el-GR" sz="2400" dirty="0" smtClean="0"/>
              <a:t>«Ερευνητικά» </a:t>
            </a:r>
            <a:r>
              <a:rPr lang="el-GR" sz="2400" dirty="0" smtClean="0"/>
              <a:t>φαίνεται  </a:t>
            </a:r>
            <a:r>
              <a:rPr lang="el-GR" sz="2400" dirty="0"/>
              <a:t>ότι ο βελονισμός μείωσε τα επίπεδα του άγχους και τη δυσφορία κατά τη διάρκεια των διαδικασιών. </a:t>
            </a:r>
          </a:p>
          <a:p>
            <a:endParaRPr lang="el-GR" sz="2400" dirty="0"/>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856" y="3933056"/>
            <a:ext cx="2781782" cy="2202244"/>
          </a:xfrm>
          <a:prstGeom prst="rect">
            <a:avLst/>
          </a:prstGeom>
        </p:spPr>
      </p:pic>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3646" y="3971126"/>
            <a:ext cx="2444037" cy="2199632"/>
          </a:xfrm>
          <a:prstGeom prst="rect">
            <a:avLst/>
          </a:prstGeom>
        </p:spPr>
      </p:pic>
    </p:spTree>
    <p:extLst>
      <p:ext uri="{BB962C8B-B14F-4D97-AF65-F5344CB8AC3E}">
        <p14:creationId xmlns:p14="http://schemas.microsoft.com/office/powerpoint/2010/main" val="3327196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Φυσικά μέσα</a:t>
            </a:r>
            <a:br>
              <a:rPr lang="el-GR" dirty="0" smtClean="0"/>
            </a:br>
            <a:r>
              <a:rPr lang="el-GR" dirty="0" smtClean="0"/>
              <a:t>Ηλεκτροθεραπεία</a:t>
            </a:r>
            <a:endParaRPr lang="el-GR" dirty="0"/>
          </a:p>
        </p:txBody>
      </p:sp>
      <p:sp>
        <p:nvSpPr>
          <p:cNvPr id="3" name="Θέση περιεχομένου 2"/>
          <p:cNvSpPr>
            <a:spLocks noGrp="1"/>
          </p:cNvSpPr>
          <p:nvPr>
            <p:ph idx="1"/>
          </p:nvPr>
        </p:nvSpPr>
        <p:spPr/>
        <p:txBody>
          <a:bodyPr>
            <a:normAutofit/>
          </a:bodyPr>
          <a:lstStyle/>
          <a:p>
            <a:r>
              <a:rPr lang="el-GR" sz="2400" dirty="0" smtClean="0"/>
              <a:t>Η </a:t>
            </a:r>
            <a:r>
              <a:rPr lang="el-GR" sz="2400" dirty="0" smtClean="0"/>
              <a:t>ηλεκτροθεραπεία χρησιμοποιείται για την αναλγητική της δράση, για την ικανότητα της να βελτιώνει την κυκλοφορία και τον κινητικό έλεγχο, να προλαμβάνει την μυϊκή ατροφία και δυσκαμψία, να ενισχύσει την </a:t>
            </a:r>
            <a:r>
              <a:rPr lang="el-GR" sz="2400" dirty="0" err="1" smtClean="0"/>
              <a:t>μικροκυκλοφορία</a:t>
            </a:r>
            <a:r>
              <a:rPr lang="el-GR" sz="2400" dirty="0" smtClean="0"/>
              <a:t> και την πρωτεϊνική σύνθεση ώστε να επουλωθούν οι μυοσκελετικοί τραυματισμοί , να θεραπεύει την </a:t>
            </a:r>
            <a:r>
              <a:rPr lang="el-GR" sz="2400" dirty="0" err="1" smtClean="0"/>
              <a:t>νευρομϋική</a:t>
            </a:r>
            <a:r>
              <a:rPr lang="el-GR" sz="2400" dirty="0" smtClean="0"/>
              <a:t> δυσλειτουργία </a:t>
            </a:r>
            <a:r>
              <a:rPr lang="el-GR" sz="2400" dirty="0" err="1" smtClean="0"/>
              <a:t>κ.α</a:t>
            </a:r>
            <a:endParaRPr lang="el-GR" sz="2400" dirty="0" smtClean="0"/>
          </a:p>
          <a:p>
            <a:r>
              <a:rPr lang="el-GR" sz="2400" dirty="0" smtClean="0"/>
              <a:t>Η </a:t>
            </a:r>
            <a:r>
              <a:rPr lang="el-GR" sz="2400" dirty="0"/>
              <a:t>ηλεκτροθεραπεία για διάφορες νευρολογικές και άλλες ασθένειες είναι γνωστή από την Ρωμαϊκή εποχή. </a:t>
            </a:r>
            <a:endParaRPr lang="el-GR" sz="2400" dirty="0" smtClean="0"/>
          </a:p>
          <a:p>
            <a:pPr marL="0" indent="0">
              <a:buNone/>
            </a:pPr>
            <a:endParaRPr lang="el-GR" sz="2400" dirty="0" smtClean="0"/>
          </a:p>
          <a:p>
            <a:pPr marL="0" indent="0">
              <a:buNone/>
            </a:pPr>
            <a:endParaRPr lang="el-GR" sz="2400" dirty="0"/>
          </a:p>
        </p:txBody>
      </p:sp>
    </p:spTree>
    <p:extLst>
      <p:ext uri="{BB962C8B-B14F-4D97-AF65-F5344CB8AC3E}">
        <p14:creationId xmlns:p14="http://schemas.microsoft.com/office/powerpoint/2010/main" val="2131955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Φυσικά μέσα</a:t>
            </a:r>
            <a:br>
              <a:rPr lang="el-GR" dirty="0"/>
            </a:br>
            <a:r>
              <a:rPr lang="el-GR" dirty="0"/>
              <a:t>Ηλεκτροθεραπεία</a:t>
            </a:r>
            <a:endParaRPr lang="el-GR" dirty="0"/>
          </a:p>
        </p:txBody>
      </p:sp>
      <p:sp>
        <p:nvSpPr>
          <p:cNvPr id="3" name="Θέση περιεχομένου 2"/>
          <p:cNvSpPr>
            <a:spLocks noGrp="1"/>
          </p:cNvSpPr>
          <p:nvPr>
            <p:ph idx="1"/>
          </p:nvPr>
        </p:nvSpPr>
        <p:spPr/>
        <p:txBody>
          <a:bodyPr>
            <a:normAutofit/>
          </a:bodyPr>
          <a:lstStyle/>
          <a:p>
            <a:r>
              <a:rPr lang="el-GR" sz="2400" dirty="0" smtClean="0"/>
              <a:t>Στις </a:t>
            </a:r>
            <a:r>
              <a:rPr lang="el-GR" sz="2400" dirty="0"/>
              <a:t>αρχές του 19</a:t>
            </a:r>
            <a:r>
              <a:rPr lang="el-GR" sz="2400" baseline="30000" dirty="0"/>
              <a:t>ου</a:t>
            </a:r>
            <a:r>
              <a:rPr lang="el-GR" sz="2400" dirty="0"/>
              <a:t> αιώνα στα νοσοκομεία των Παρισίων και σε κάποια της τότε Ρωσίας παρατηρείται η ανάγκη για ένταξη της ηλεκτροθεραπείας στην ιατρική θεραπευτική προσέγγιση του ασθενούς κυρίως για διαταραχές του άγχους και του ύπνου. </a:t>
            </a:r>
            <a:endParaRPr lang="el-GR" sz="2400" dirty="0" smtClean="0"/>
          </a:p>
          <a:p>
            <a:r>
              <a:rPr lang="el-GR" sz="2400" dirty="0" smtClean="0"/>
              <a:t>Για </a:t>
            </a:r>
            <a:r>
              <a:rPr lang="el-GR" sz="2400" dirty="0"/>
              <a:t>αρκετό χρονικό διάστημα υπήρχαν αμφιβολίες για την αποτελεσματικότητα και το ωφέλημα στοιχεία της μεθόδου αυτής αλλά τελευταία, και ύστερα από έρευνες που έγιναν στην Αμερική τα πειραματικά και υπό διερεύνηση χαρακτηριστικά της ηλεκτροθεραπείας </a:t>
            </a:r>
            <a:r>
              <a:rPr lang="el-GR" sz="2400" dirty="0" err="1"/>
              <a:t>απαντώται</a:t>
            </a:r>
            <a:r>
              <a:rPr lang="el-GR" sz="2400" dirty="0"/>
              <a:t> με σαφήνεια και ακρίβεια. </a:t>
            </a:r>
            <a:br>
              <a:rPr lang="el-GR" sz="2400" dirty="0"/>
            </a:br>
            <a:endParaRPr lang="el-GR" sz="2400" dirty="0"/>
          </a:p>
          <a:p>
            <a:endParaRPr lang="el-GR" sz="2400" dirty="0" smtClean="0"/>
          </a:p>
          <a:p>
            <a:endParaRPr lang="el-GR" sz="2400" dirty="0"/>
          </a:p>
        </p:txBody>
      </p:sp>
    </p:spTree>
    <p:extLst>
      <p:ext uri="{BB962C8B-B14F-4D97-AF65-F5344CB8AC3E}">
        <p14:creationId xmlns:p14="http://schemas.microsoft.com/office/powerpoint/2010/main" val="1667661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Ηλεκτροθεραπεία</a:t>
            </a:r>
            <a:endParaRPr lang="el-GR" dirty="0"/>
          </a:p>
        </p:txBody>
      </p:sp>
      <p:sp>
        <p:nvSpPr>
          <p:cNvPr id="3" name="Θέση περιεχομένου 2"/>
          <p:cNvSpPr>
            <a:spLocks noGrp="1"/>
          </p:cNvSpPr>
          <p:nvPr>
            <p:ph idx="1"/>
          </p:nvPr>
        </p:nvSpPr>
        <p:spPr>
          <a:xfrm>
            <a:off x="2987824" y="1556792"/>
            <a:ext cx="5626968" cy="4752528"/>
          </a:xfrm>
        </p:spPr>
        <p:txBody>
          <a:bodyPr>
            <a:noAutofit/>
          </a:bodyPr>
          <a:lstStyle/>
          <a:p>
            <a:pPr marL="0" indent="0">
              <a:buNone/>
            </a:pPr>
            <a:r>
              <a:rPr lang="el-GR" sz="2400" dirty="0" smtClean="0"/>
              <a:t>Η </a:t>
            </a:r>
            <a:r>
              <a:rPr lang="el-GR" sz="2400" dirty="0"/>
              <a:t>ηλεκτρική διέγερση του εγκεφάλου φαίνεται ότι μπορεί να χαρίσει… χαμόγελο στους μισούς ασθενείς με κατάθλιψη σύμφωνα με νέα μελέτη. Όπως αναφέρουν ειδικοί της Νέας Νότιας Ουαλίας και του Ινστιτούτου </a:t>
            </a:r>
            <a:r>
              <a:rPr lang="en-US" sz="2400" dirty="0"/>
              <a:t>Black Dog</a:t>
            </a:r>
            <a:r>
              <a:rPr lang="el-GR" sz="2400" dirty="0"/>
              <a:t> στο Σύδνεϋ της Αυστραλίας η διακρανική διέγερση με συνεχές ηλεκτρικό ρεύμα (transcranial direct current stimulation, tDCS) φάνηκε να είναι αποτελεσματική ακόμη και σε ασθενείς που δεν είχαν εμφανίσει καλή ανταπόκριση στη φαρμακευτική θεραπεία με αντικαταθλιπτικά.</a:t>
            </a:r>
          </a:p>
          <a:p>
            <a:endParaRPr lang="el-GR" sz="24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263" y="1675680"/>
            <a:ext cx="2466975" cy="1847850"/>
          </a:xfrm>
          <a:prstGeom prst="rect">
            <a:avLst/>
          </a:prstGeom>
        </p:spPr>
      </p:pic>
    </p:spTree>
    <p:extLst>
      <p:ext uri="{BB962C8B-B14F-4D97-AF65-F5344CB8AC3E}">
        <p14:creationId xmlns:p14="http://schemas.microsoft.com/office/powerpoint/2010/main" val="1249835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Μάλαξη</a:t>
            </a:r>
            <a:endParaRPr lang="el-GR" dirty="0"/>
          </a:p>
        </p:txBody>
      </p:sp>
      <p:sp>
        <p:nvSpPr>
          <p:cNvPr id="3" name="Θέση περιεχομένου 2"/>
          <p:cNvSpPr>
            <a:spLocks noGrp="1"/>
          </p:cNvSpPr>
          <p:nvPr>
            <p:ph idx="1"/>
          </p:nvPr>
        </p:nvSpPr>
        <p:spPr>
          <a:xfrm>
            <a:off x="457200" y="1484784"/>
            <a:ext cx="8229600" cy="4968552"/>
          </a:xfrm>
        </p:spPr>
        <p:txBody>
          <a:bodyPr>
            <a:noAutofit/>
          </a:bodyPr>
          <a:lstStyle/>
          <a:p>
            <a:pPr marL="0" indent="0">
              <a:buNone/>
            </a:pPr>
            <a:endParaRPr lang="el-GR" sz="2400" dirty="0" smtClean="0"/>
          </a:p>
          <a:p>
            <a:pPr marL="0" indent="0">
              <a:buNone/>
            </a:pPr>
            <a:endParaRPr lang="el-GR" sz="2400" dirty="0"/>
          </a:p>
          <a:p>
            <a:pPr marL="0" indent="0">
              <a:buNone/>
            </a:pPr>
            <a:endParaRPr lang="el-GR" sz="2400" dirty="0" smtClean="0"/>
          </a:p>
          <a:p>
            <a:pPr marL="0" indent="0">
              <a:buNone/>
            </a:pPr>
            <a:r>
              <a:rPr lang="el-GR" sz="2400" dirty="0" smtClean="0"/>
              <a:t>Η </a:t>
            </a:r>
            <a:r>
              <a:rPr lang="el-GR" sz="2400" dirty="0"/>
              <a:t>τεχνική της μάλαξης και η εφαρμογή της για θεραπευτικούς σκοπούς χρονολογείται από </a:t>
            </a:r>
            <a:r>
              <a:rPr lang="el-GR" sz="2400" dirty="0" smtClean="0"/>
              <a:t>τους </a:t>
            </a:r>
            <a:r>
              <a:rPr lang="el-GR" sz="2400" dirty="0"/>
              <a:t>προϊστορικούς χρόνους</a:t>
            </a:r>
            <a:r>
              <a:rPr lang="el-GR" sz="2400" dirty="0" smtClean="0"/>
              <a:t>.</a:t>
            </a:r>
          </a:p>
          <a:p>
            <a:pPr marL="0" indent="0">
              <a:buNone/>
            </a:pPr>
            <a:r>
              <a:rPr lang="el-GR" sz="2400" b="1" dirty="0" smtClean="0"/>
              <a:t>Οφέλη</a:t>
            </a:r>
            <a:r>
              <a:rPr lang="el-GR" sz="2400" b="1" dirty="0" smtClean="0"/>
              <a:t>:</a:t>
            </a:r>
          </a:p>
          <a:p>
            <a:r>
              <a:rPr lang="el-GR" sz="2400" dirty="0" smtClean="0"/>
              <a:t>βελτίωση </a:t>
            </a:r>
            <a:r>
              <a:rPr lang="el-GR" sz="2400" dirty="0"/>
              <a:t>της </a:t>
            </a:r>
            <a:r>
              <a:rPr lang="el-GR" sz="2400" dirty="0" smtClean="0"/>
              <a:t>σωματικής </a:t>
            </a:r>
            <a:r>
              <a:rPr lang="el-GR" sz="2400" dirty="0"/>
              <a:t>και της ψυχικής </a:t>
            </a:r>
            <a:r>
              <a:rPr lang="el-GR" sz="2400" dirty="0" smtClean="0"/>
              <a:t>υγείας</a:t>
            </a:r>
          </a:p>
          <a:p>
            <a:r>
              <a:rPr lang="el-GR" sz="2400" dirty="0" smtClean="0"/>
              <a:t>Μείωση του άγχους</a:t>
            </a:r>
          </a:p>
          <a:p>
            <a:r>
              <a:rPr lang="el-GR" sz="2400" dirty="0"/>
              <a:t>αντιμετώπιση της </a:t>
            </a:r>
            <a:r>
              <a:rPr lang="el-GR" sz="2400" dirty="0" smtClean="0"/>
              <a:t>αϋπνίας</a:t>
            </a:r>
          </a:p>
          <a:p>
            <a:r>
              <a:rPr lang="el-GR" sz="2400" dirty="0" smtClean="0"/>
              <a:t>Βελτίωση της λεμφικής-αιματικής κυκλοφορίας</a:t>
            </a:r>
          </a:p>
          <a:p>
            <a:r>
              <a:rPr lang="el-GR" sz="2400" dirty="0" smtClean="0"/>
              <a:t>Επίδραση στο συναισθηματικό χώρο</a:t>
            </a:r>
            <a:endParaRPr lang="el-GR" sz="24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1340768"/>
            <a:ext cx="3072821" cy="1487810"/>
          </a:xfrm>
          <a:prstGeom prst="rect">
            <a:avLst/>
          </a:prstGeom>
        </p:spPr>
      </p:pic>
    </p:spTree>
    <p:extLst>
      <p:ext uri="{BB962C8B-B14F-4D97-AF65-F5344CB8AC3E}">
        <p14:creationId xmlns:p14="http://schemas.microsoft.com/office/powerpoint/2010/main" val="3655875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Τεχνικές μάλαξης</a:t>
            </a:r>
            <a:endParaRPr lang="el-GR" dirty="0"/>
          </a:p>
        </p:txBody>
      </p:sp>
      <p:sp>
        <p:nvSpPr>
          <p:cNvPr id="3" name="Θέση περιεχομένου 2"/>
          <p:cNvSpPr>
            <a:spLocks noGrp="1"/>
          </p:cNvSpPr>
          <p:nvPr>
            <p:ph idx="1"/>
          </p:nvPr>
        </p:nvSpPr>
        <p:spPr/>
        <p:txBody>
          <a:bodyPr>
            <a:normAutofit/>
          </a:bodyPr>
          <a:lstStyle/>
          <a:p>
            <a:pPr>
              <a:buFont typeface="Wingdings" pitchFamily="2" charset="2"/>
              <a:buChar char="q"/>
            </a:pPr>
            <a:r>
              <a:rPr lang="el-GR" sz="2400" dirty="0" err="1" smtClean="0"/>
              <a:t>Αγιουρβέδα</a:t>
            </a:r>
            <a:endParaRPr lang="el-GR" sz="2400" dirty="0" smtClean="0"/>
          </a:p>
          <a:p>
            <a:r>
              <a:rPr lang="el-GR" sz="2400" dirty="0" smtClean="0"/>
              <a:t>κυρίως </a:t>
            </a:r>
            <a:r>
              <a:rPr lang="el-GR" sz="2400" dirty="0"/>
              <a:t>για μυοσκελετικά και </a:t>
            </a:r>
            <a:r>
              <a:rPr lang="el-GR" sz="2400" dirty="0" err="1"/>
              <a:t>νευρομϋικά</a:t>
            </a:r>
            <a:r>
              <a:rPr lang="el-GR" sz="2400" dirty="0"/>
              <a:t> </a:t>
            </a:r>
            <a:r>
              <a:rPr lang="el-GR" sz="2400" dirty="0" smtClean="0"/>
              <a:t>προβλήματα</a:t>
            </a:r>
          </a:p>
          <a:p>
            <a:r>
              <a:rPr lang="el-GR" sz="2400" dirty="0" smtClean="0"/>
              <a:t>διατήρηση </a:t>
            </a:r>
            <a:r>
              <a:rPr lang="el-GR" sz="2400" dirty="0"/>
              <a:t>της καλής υγείας δρώντας προληπτικά</a:t>
            </a:r>
            <a:r>
              <a:rPr lang="el-GR" sz="2400" dirty="0" smtClean="0"/>
              <a:t>.</a:t>
            </a:r>
          </a:p>
          <a:p>
            <a:r>
              <a:rPr lang="el-GR" sz="2400" dirty="0" smtClean="0"/>
              <a:t>ηρεμεί </a:t>
            </a:r>
            <a:r>
              <a:rPr lang="el-GR" sz="2400" dirty="0"/>
              <a:t>και χαλαρώνει ο </a:t>
            </a:r>
            <a:r>
              <a:rPr lang="el-GR" sz="2400" dirty="0" smtClean="0"/>
              <a:t>νους</a:t>
            </a:r>
          </a:p>
          <a:p>
            <a:r>
              <a:rPr lang="el-GR" sz="2400" dirty="0" smtClean="0"/>
              <a:t>Απομακρύνει </a:t>
            </a:r>
            <a:r>
              <a:rPr lang="el-GR" sz="2400" dirty="0"/>
              <a:t>το </a:t>
            </a:r>
            <a:r>
              <a:rPr lang="el-GR" sz="2400" dirty="0" smtClean="0"/>
              <a:t>άγχος</a:t>
            </a:r>
          </a:p>
          <a:p>
            <a:r>
              <a:rPr lang="el-GR" sz="2400" dirty="0" smtClean="0"/>
              <a:t> </a:t>
            </a:r>
            <a:r>
              <a:rPr lang="el-GR" sz="2400" dirty="0"/>
              <a:t>βοήθα στην απελευθέρωση μπλοκαρισμένων συναισθημάτων </a:t>
            </a:r>
            <a:endParaRPr lang="el-GR" sz="2400" dirty="0" smtClean="0"/>
          </a:p>
          <a:p>
            <a:r>
              <a:rPr lang="el-GR" sz="2400" dirty="0" smtClean="0"/>
              <a:t>κατευνάζει </a:t>
            </a:r>
            <a:r>
              <a:rPr lang="el-GR" sz="2400" dirty="0"/>
              <a:t>τις ανησυχίες και τις </a:t>
            </a:r>
            <a:r>
              <a:rPr lang="el-GR" sz="2400" dirty="0" smtClean="0"/>
              <a:t>φοβίες</a:t>
            </a:r>
          </a:p>
          <a:p>
            <a:r>
              <a:rPr lang="el-GR" sz="2400" dirty="0" smtClean="0"/>
              <a:t>βοηθά </a:t>
            </a:r>
            <a:r>
              <a:rPr lang="el-GR" sz="2400" dirty="0"/>
              <a:t>ασθενείς με κρίσεις πανικού και σχιζοφρενείς οι οποίοι έχουν αρκετές φοβίες</a:t>
            </a:r>
            <a:r>
              <a:rPr lang="el-GR" sz="2400" dirty="0" smtClean="0"/>
              <a:t>.</a:t>
            </a:r>
          </a:p>
          <a:p>
            <a:pPr>
              <a:buNone/>
            </a:pPr>
            <a:r>
              <a:rPr lang="el-GR" sz="2400" dirty="0" smtClean="0"/>
              <a:t>                                    </a:t>
            </a:r>
            <a:r>
              <a:rPr lang="el-GR" sz="2400" dirty="0" err="1" smtClean="0"/>
              <a:t>Σφετσιώρης</a:t>
            </a:r>
            <a:r>
              <a:rPr lang="el-GR" sz="2400" dirty="0" smtClean="0"/>
              <a:t>, Σακελλάρη</a:t>
            </a:r>
            <a:r>
              <a:rPr lang="el-GR" sz="2400" dirty="0" smtClean="0"/>
              <a:t>, Γώγου</a:t>
            </a:r>
          </a:p>
          <a:p>
            <a:pPr>
              <a:buNone/>
            </a:pPr>
            <a:endParaRPr lang="el-GR" sz="2400" dirty="0"/>
          </a:p>
          <a:p>
            <a:endParaRPr lang="el-GR" sz="2400" dirty="0"/>
          </a:p>
        </p:txBody>
      </p:sp>
    </p:spTree>
    <p:extLst>
      <p:ext uri="{BB962C8B-B14F-4D97-AF65-F5344CB8AC3E}">
        <p14:creationId xmlns:p14="http://schemas.microsoft.com/office/powerpoint/2010/main" val="814603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Συμμετείχαν οι:</a:t>
            </a:r>
            <a:endParaRPr lang="el-GR" dirty="0"/>
          </a:p>
        </p:txBody>
      </p:sp>
      <p:sp>
        <p:nvSpPr>
          <p:cNvPr id="3" name="Θέση περιεχομένου 2"/>
          <p:cNvSpPr>
            <a:spLocks noGrp="1"/>
          </p:cNvSpPr>
          <p:nvPr>
            <p:ph idx="1"/>
          </p:nvPr>
        </p:nvSpPr>
        <p:spPr/>
        <p:txBody>
          <a:bodyPr/>
          <a:lstStyle/>
          <a:p>
            <a:r>
              <a:rPr lang="el-GR" dirty="0" smtClean="0"/>
              <a:t>Αμπελιώτης Γιώργος</a:t>
            </a:r>
          </a:p>
          <a:p>
            <a:r>
              <a:rPr lang="el-GR" dirty="0" smtClean="0"/>
              <a:t>Δρίτσα Σταυρούλα</a:t>
            </a:r>
          </a:p>
          <a:p>
            <a:r>
              <a:rPr lang="el-GR" dirty="0" smtClean="0"/>
              <a:t>Σαλούκα Κωνσταντίνα</a:t>
            </a:r>
          </a:p>
          <a:p>
            <a:r>
              <a:rPr lang="el-GR" dirty="0" smtClean="0"/>
              <a:t>Τερζάκης Αντώνης</a:t>
            </a:r>
          </a:p>
          <a:p>
            <a:r>
              <a:rPr lang="el-GR" dirty="0" smtClean="0"/>
              <a:t>Τζένη Θεοδώρα</a:t>
            </a:r>
          </a:p>
          <a:p>
            <a:r>
              <a:rPr lang="el-GR" dirty="0" smtClean="0"/>
              <a:t>Φιλέρη Χριστίνα</a:t>
            </a:r>
          </a:p>
          <a:p>
            <a:r>
              <a:rPr lang="el-GR" dirty="0" smtClean="0"/>
              <a:t>Φίλη Φρειδερίκη</a:t>
            </a:r>
          </a:p>
          <a:p>
            <a:endParaRPr lang="el-GR" dirty="0" smtClean="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613184"/>
            <a:ext cx="3888433" cy="4536504"/>
          </a:xfrm>
          <a:prstGeom prst="rect">
            <a:avLst/>
          </a:prstGeom>
        </p:spPr>
      </p:pic>
    </p:spTree>
    <p:extLst>
      <p:ext uri="{BB962C8B-B14F-4D97-AF65-F5344CB8AC3E}">
        <p14:creationId xmlns:p14="http://schemas.microsoft.com/office/powerpoint/2010/main" val="1174853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ΜΑΛΑΞΗ</a:t>
            </a:r>
            <a:endParaRPr lang="el-GR" dirty="0"/>
          </a:p>
        </p:txBody>
      </p:sp>
      <p:sp>
        <p:nvSpPr>
          <p:cNvPr id="3" name="Θέση περιεχομένου 2"/>
          <p:cNvSpPr>
            <a:spLocks noGrp="1"/>
          </p:cNvSpPr>
          <p:nvPr>
            <p:ph idx="1"/>
          </p:nvPr>
        </p:nvSpPr>
        <p:spPr/>
        <p:txBody>
          <a:bodyPr>
            <a:normAutofit fontScale="77500" lnSpcReduction="20000"/>
          </a:bodyPr>
          <a:lstStyle/>
          <a:p>
            <a:pPr>
              <a:buFont typeface="Wingdings" pitchFamily="2" charset="2"/>
              <a:buChar char="q"/>
            </a:pPr>
            <a:r>
              <a:rPr lang="en-US" dirty="0" smtClean="0"/>
              <a:t>Shiatsu</a:t>
            </a:r>
            <a:endParaRPr lang="el-GR" dirty="0" smtClean="0"/>
          </a:p>
          <a:p>
            <a:r>
              <a:rPr lang="el-GR" dirty="0" smtClean="0"/>
              <a:t>Ενδείκνυται </a:t>
            </a:r>
            <a:r>
              <a:rPr lang="el-GR" dirty="0"/>
              <a:t>για τη θεραπεία των αϋπνιών, του άγχους και της κατάθλιψης</a:t>
            </a:r>
            <a:r>
              <a:rPr lang="el-GR" dirty="0" smtClean="0"/>
              <a:t>.</a:t>
            </a:r>
            <a:endParaRPr lang="en-US" dirty="0" smtClean="0"/>
          </a:p>
          <a:p>
            <a:pPr>
              <a:buFont typeface="Wingdings" pitchFamily="2" charset="2"/>
              <a:buChar char="q"/>
            </a:pPr>
            <a:endParaRPr lang="el-GR" dirty="0" smtClean="0"/>
          </a:p>
          <a:p>
            <a:pPr>
              <a:buFont typeface="Wingdings" pitchFamily="2" charset="2"/>
              <a:buChar char="q"/>
            </a:pPr>
            <a:endParaRPr lang="el-GR" dirty="0" smtClean="0"/>
          </a:p>
          <a:p>
            <a:pPr>
              <a:buFont typeface="Wingdings" pitchFamily="2" charset="2"/>
              <a:buChar char="q"/>
            </a:pPr>
            <a:endParaRPr lang="el-GR" dirty="0" smtClean="0"/>
          </a:p>
          <a:p>
            <a:pPr>
              <a:buFont typeface="Wingdings" pitchFamily="2" charset="2"/>
              <a:buChar char="q"/>
            </a:pPr>
            <a:r>
              <a:rPr lang="el-GR" dirty="0" smtClean="0"/>
              <a:t>Καλιφορνέζικη </a:t>
            </a:r>
            <a:r>
              <a:rPr lang="el-GR" dirty="0"/>
              <a:t>μάλαξη</a:t>
            </a:r>
          </a:p>
          <a:p>
            <a:r>
              <a:rPr lang="el-GR" dirty="0" smtClean="0"/>
              <a:t>κατάθλιψη</a:t>
            </a:r>
            <a:r>
              <a:rPr lang="el-GR" dirty="0"/>
              <a:t>, άγχος, κρίσεις πανικού. </a:t>
            </a:r>
          </a:p>
          <a:p>
            <a:r>
              <a:rPr lang="el-GR" dirty="0"/>
              <a:t>ανακουφίζει τις μυϊκές </a:t>
            </a:r>
            <a:r>
              <a:rPr lang="el-GR" dirty="0" smtClean="0"/>
              <a:t>εντάσεις</a:t>
            </a:r>
            <a:endParaRPr lang="en-US" dirty="0" smtClean="0"/>
          </a:p>
          <a:p>
            <a:r>
              <a:rPr lang="el-GR" dirty="0" smtClean="0"/>
              <a:t>Τονώνει το </a:t>
            </a:r>
            <a:r>
              <a:rPr lang="el-GR" dirty="0"/>
              <a:t>δέρμα και διεγείρει την κυκλοφορία του αίματος και της λέμφου.    </a:t>
            </a:r>
          </a:p>
          <a:p>
            <a:pPr>
              <a:buNone/>
            </a:pPr>
            <a:r>
              <a:rPr lang="el-GR" dirty="0" smtClean="0"/>
              <a:t>                                      </a:t>
            </a:r>
            <a:r>
              <a:rPr lang="el-GR" dirty="0" err="1" smtClean="0"/>
              <a:t>Σφετσιώρης,Σακελλάρη</a:t>
            </a:r>
            <a:r>
              <a:rPr lang="el-GR" dirty="0" smtClean="0"/>
              <a:t>, Γώγου</a:t>
            </a:r>
          </a:p>
          <a:p>
            <a:pPr>
              <a:buNone/>
            </a:pP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508" y="2437272"/>
            <a:ext cx="2181225" cy="2095500"/>
          </a:xfrm>
          <a:prstGeom prst="rect">
            <a:avLst/>
          </a:prstGeom>
        </p:spPr>
      </p:pic>
    </p:spTree>
    <p:extLst>
      <p:ext uri="{BB962C8B-B14F-4D97-AF65-F5344CB8AC3E}">
        <p14:creationId xmlns:p14="http://schemas.microsoft.com/office/powerpoint/2010/main" val="267772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ΜΑΛΑΞΗ</a:t>
            </a:r>
            <a:endParaRPr lang="el-GR" dirty="0"/>
          </a:p>
        </p:txBody>
      </p:sp>
      <p:sp>
        <p:nvSpPr>
          <p:cNvPr id="3" name="Θέση περιεχομένου 2"/>
          <p:cNvSpPr>
            <a:spLocks noGrp="1"/>
          </p:cNvSpPr>
          <p:nvPr>
            <p:ph idx="1"/>
          </p:nvPr>
        </p:nvSpPr>
        <p:spPr/>
        <p:txBody>
          <a:bodyPr>
            <a:normAutofit/>
          </a:bodyPr>
          <a:lstStyle/>
          <a:p>
            <a:pPr>
              <a:buFont typeface="Wingdings" pitchFamily="2" charset="2"/>
              <a:buChar char="q"/>
            </a:pPr>
            <a:r>
              <a:rPr lang="en-US" sz="2400" dirty="0" err="1" smtClean="0"/>
              <a:t>Watsu</a:t>
            </a:r>
            <a:endParaRPr lang="el-GR" sz="2400" dirty="0" smtClean="0"/>
          </a:p>
          <a:p>
            <a:r>
              <a:rPr lang="el-GR" sz="2400" dirty="0" smtClean="0"/>
              <a:t>εκτόνωση </a:t>
            </a:r>
            <a:r>
              <a:rPr lang="el-GR" sz="2400" dirty="0"/>
              <a:t>του άγχους και </a:t>
            </a:r>
            <a:r>
              <a:rPr lang="el-GR" sz="2400" dirty="0" smtClean="0"/>
              <a:t> </a:t>
            </a:r>
            <a:r>
              <a:rPr lang="el-GR" sz="2400" dirty="0"/>
              <a:t>λύση στα προβλήματα της αϋπνίας</a:t>
            </a:r>
          </a:p>
          <a:p>
            <a:r>
              <a:rPr lang="el-GR" sz="2400" dirty="0"/>
              <a:t>τόνωση της δημιουργικότητας</a:t>
            </a:r>
          </a:p>
          <a:p>
            <a:r>
              <a:rPr lang="el-GR" sz="2400" dirty="0"/>
              <a:t>χαλάρωση η οποία επέρχεται μέσω της διάτασης και των φυσικών ιδιοτήτων του νερού</a:t>
            </a:r>
            <a:r>
              <a:rPr lang="el-GR" sz="2400" dirty="0" smtClean="0"/>
              <a:t>.</a:t>
            </a:r>
          </a:p>
          <a:p>
            <a:pPr>
              <a:buNone/>
            </a:pPr>
            <a:r>
              <a:rPr lang="el-GR" sz="2400" dirty="0" smtClean="0"/>
              <a:t>					</a:t>
            </a:r>
            <a:r>
              <a:rPr lang="el-GR" sz="2400" dirty="0" err="1" smtClean="0"/>
              <a:t>Σφετσιώρης</a:t>
            </a:r>
            <a:r>
              <a:rPr lang="el-GR" sz="2400" dirty="0" smtClean="0"/>
              <a:t>, Σακελλάρη, Γώγου</a:t>
            </a:r>
            <a:endParaRPr lang="el-GR" sz="2400" dirty="0"/>
          </a:p>
          <a:p>
            <a:pPr>
              <a:buFont typeface="Wingdings" pitchFamily="2" charset="2"/>
              <a:buChar char="q"/>
            </a:pPr>
            <a:endParaRPr lang="el-GR" sz="24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005064"/>
            <a:ext cx="3384376" cy="2482974"/>
          </a:xfrm>
          <a:prstGeom prst="rect">
            <a:avLst/>
          </a:prstGeom>
        </p:spPr>
      </p:pic>
    </p:spTree>
    <p:extLst>
      <p:ext uri="{BB962C8B-B14F-4D97-AF65-F5344CB8AC3E}">
        <p14:creationId xmlns:p14="http://schemas.microsoft.com/office/powerpoint/2010/main" val="923219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Υδροθεραπεία</a:t>
            </a:r>
            <a:endParaRPr lang="el-GR" dirty="0"/>
          </a:p>
        </p:txBody>
      </p:sp>
      <p:sp>
        <p:nvSpPr>
          <p:cNvPr id="3" name="Θέση περιεχομένου 2"/>
          <p:cNvSpPr>
            <a:spLocks noGrp="1"/>
          </p:cNvSpPr>
          <p:nvPr>
            <p:ph idx="1"/>
          </p:nvPr>
        </p:nvSpPr>
        <p:spPr>
          <a:xfrm>
            <a:off x="457200" y="1484784"/>
            <a:ext cx="6419056" cy="4752528"/>
          </a:xfrm>
        </p:spPr>
        <p:txBody>
          <a:bodyPr>
            <a:noAutofit/>
          </a:bodyPr>
          <a:lstStyle/>
          <a:p>
            <a:r>
              <a:rPr lang="en-US" sz="2400" dirty="0" err="1" smtClean="0"/>
              <a:t>Προάγει</a:t>
            </a:r>
            <a:r>
              <a:rPr lang="en-US" sz="2400" dirty="0" smtClean="0"/>
              <a:t> </a:t>
            </a:r>
            <a:r>
              <a:rPr lang="en-US" sz="2400" dirty="0" err="1"/>
              <a:t>τη</a:t>
            </a:r>
            <a:r>
              <a:rPr lang="en-US" sz="2400" dirty="0"/>
              <a:t> </a:t>
            </a:r>
            <a:r>
              <a:rPr lang="en-US" sz="2400" dirty="0" err="1"/>
              <a:t>μυϊκή</a:t>
            </a:r>
            <a:r>
              <a:rPr lang="en-US" sz="2400" dirty="0"/>
              <a:t> χα</a:t>
            </a:r>
            <a:r>
              <a:rPr lang="en-US" sz="2400" dirty="0" err="1"/>
              <a:t>λάρωση</a:t>
            </a:r>
            <a:endParaRPr lang="el-GR" sz="2400" dirty="0"/>
          </a:p>
          <a:p>
            <a:r>
              <a:rPr lang="el-GR" sz="2400" dirty="0" smtClean="0"/>
              <a:t>Β</a:t>
            </a:r>
            <a:r>
              <a:rPr lang="en-US" sz="2400" dirty="0" err="1" smtClean="0"/>
              <a:t>οηθά</a:t>
            </a:r>
            <a:r>
              <a:rPr lang="en-US" sz="2400" dirty="0" smtClean="0"/>
              <a:t> </a:t>
            </a:r>
            <a:r>
              <a:rPr lang="en-US" sz="2400" dirty="0" err="1"/>
              <a:t>στην</a:t>
            </a:r>
            <a:r>
              <a:rPr lang="en-US" sz="2400" dirty="0"/>
              <a:t> απ</a:t>
            </a:r>
            <a:r>
              <a:rPr lang="en-US" sz="2400" dirty="0" err="1"/>
              <a:t>όκτηση</a:t>
            </a:r>
            <a:r>
              <a:rPr lang="en-US" sz="2400" dirty="0"/>
              <a:t> </a:t>
            </a:r>
            <a:r>
              <a:rPr lang="en-US" sz="2400" dirty="0" err="1"/>
              <a:t>της</a:t>
            </a:r>
            <a:r>
              <a:rPr lang="en-US" sz="2400" dirty="0"/>
              <a:t> </a:t>
            </a:r>
            <a:r>
              <a:rPr lang="en-US" sz="2400" dirty="0" err="1"/>
              <a:t>ισορρο</a:t>
            </a:r>
            <a:r>
              <a:rPr lang="en-US" sz="2400" dirty="0"/>
              <a:t>πίας </a:t>
            </a:r>
            <a:endParaRPr lang="el-GR" sz="2400" dirty="0"/>
          </a:p>
          <a:p>
            <a:r>
              <a:rPr lang="el-GR" sz="2400" dirty="0" smtClean="0"/>
              <a:t>Β</a:t>
            </a:r>
            <a:r>
              <a:rPr lang="en-US" sz="2400" dirty="0" err="1" smtClean="0"/>
              <a:t>ελτιώνει</a:t>
            </a:r>
            <a:r>
              <a:rPr lang="en-US" sz="2400" dirty="0" smtClean="0"/>
              <a:t> </a:t>
            </a:r>
            <a:r>
              <a:rPr lang="en-US" sz="2400" dirty="0"/>
              <a:t>την νευρομυική συναρμογή διευκολύνοντας την λειτουργική αποκατάσταση και ανεξαρτητοποίηση του ασθενούς </a:t>
            </a:r>
            <a:endParaRPr lang="el-GR" sz="2400" dirty="0"/>
          </a:p>
          <a:p>
            <a:r>
              <a:rPr lang="el-GR" sz="2400" dirty="0" smtClean="0"/>
              <a:t>Β</a:t>
            </a:r>
            <a:r>
              <a:rPr lang="en-US" sz="2400" dirty="0" err="1" smtClean="0"/>
              <a:t>ελτιώνει</a:t>
            </a:r>
            <a:r>
              <a:rPr lang="en-US" sz="2400" dirty="0" smtClean="0"/>
              <a:t> </a:t>
            </a:r>
            <a:r>
              <a:rPr lang="en-US" sz="2400" dirty="0" err="1"/>
              <a:t>το</a:t>
            </a:r>
            <a:r>
              <a:rPr lang="en-US" sz="2400" dirty="0"/>
              <a:t> </a:t>
            </a:r>
            <a:r>
              <a:rPr lang="en-US" sz="2400" dirty="0" err="1"/>
              <a:t>ηθικό</a:t>
            </a:r>
            <a:r>
              <a:rPr lang="en-US" sz="2400" dirty="0"/>
              <a:t> και </a:t>
            </a:r>
            <a:r>
              <a:rPr lang="en-US" sz="2400" dirty="0" err="1"/>
              <a:t>την</a:t>
            </a:r>
            <a:r>
              <a:rPr lang="en-US" sz="2400" dirty="0"/>
              <a:t> α</a:t>
            </a:r>
            <a:r>
              <a:rPr lang="en-US" sz="2400" dirty="0" err="1"/>
              <a:t>υτο</a:t>
            </a:r>
            <a:r>
              <a:rPr lang="en-US" sz="2400" dirty="0"/>
              <a:t>πεποίθηση του ασθενούς (ψυχολογικά</a:t>
            </a:r>
            <a:r>
              <a:rPr lang="el-GR" sz="2400" dirty="0"/>
              <a:t>)</a:t>
            </a:r>
          </a:p>
          <a:p>
            <a:pPr marL="0" indent="0">
              <a:buNone/>
            </a:pPr>
            <a:r>
              <a:rPr lang="en-US" sz="2400" dirty="0"/>
              <a:t>Η </a:t>
            </a:r>
            <a:r>
              <a:rPr lang="en-US" sz="2400" dirty="0" err="1"/>
              <a:t>ηρεμί</a:t>
            </a:r>
            <a:r>
              <a:rPr lang="en-US" sz="2400" dirty="0"/>
              <a:t>α του νερού εξασφαλίζει την ευχάριστη συνεργασία μεταξύ ασθενούς και φυσιοθεραπευτού, η οποία είναι το κλειδί για μια πετυχημένη αποκατάσταση. </a:t>
            </a:r>
            <a:endParaRPr lang="el-GR" sz="2400" dirty="0"/>
          </a:p>
          <a:p>
            <a:endParaRPr lang="el-GR" sz="24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1628800"/>
            <a:ext cx="1990725" cy="2305050"/>
          </a:xfrm>
          <a:prstGeom prst="rect">
            <a:avLst/>
          </a:prstGeom>
        </p:spPr>
      </p:pic>
    </p:spTree>
    <p:extLst>
      <p:ext uri="{BB962C8B-B14F-4D97-AF65-F5344CB8AC3E}">
        <p14:creationId xmlns:p14="http://schemas.microsoft.com/office/powerpoint/2010/main" val="858762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1443" y="1484313"/>
            <a:ext cx="4221114" cy="4752975"/>
          </a:xfrm>
        </p:spPr>
      </p:pic>
    </p:spTree>
    <p:extLst>
      <p:ext uri="{BB962C8B-B14F-4D97-AF65-F5344CB8AC3E}">
        <p14:creationId xmlns:p14="http://schemas.microsoft.com/office/powerpoint/2010/main" val="3240817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Γεωργία Πέττα 2014. Γεωργία Πέττα. «Φυσικοθεραπεία σε ειδικές πληθυσμιακές μονάδες. Ενότητα 14: Η Φυσικοθεραπεία στα ψυχικά </a:t>
            </a:r>
            <a:r>
              <a:rPr lang="el-GR" sz="2000" dirty="0" smtClean="0"/>
              <a:t>νοσήματα</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67544" y="1052736"/>
            <a:ext cx="8229600" cy="4896544"/>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l"/>
            <a:r>
              <a:rPr lang="el-GR" dirty="0" smtClean="0"/>
              <a:t>Α’. Εισαγωγή</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400" dirty="0"/>
              <a:t>Ως ψυχικό νόσημα ορίζεται ένα ψυχολογικό μοτίβο ή ανωμαλία, η οποία αντανακλάται στη συμπεριφορά και σχετίζεται γενικότερα με θλίψη ή με αναπηρία και δε θεωρείται μέρος μια φυσιολογικής ανάπτυξης της ψυχολογίας του ατόμου. Τα ψυχικά νοσήματα γενικότερα ορίζονται από το πώς ένας άνθρωπος αισθάνεται , συμπεριφέρεται, σκέφτεται και αντιλαμβάνεται όσα συμβαίνουν γύρω του. </a:t>
            </a:r>
            <a:endParaRPr lang="el-GR" sz="2400" dirty="0" smtClean="0"/>
          </a:p>
          <a:p>
            <a:pPr marL="0" indent="0">
              <a:buNone/>
            </a:pPr>
            <a:endParaRPr lang="el-GR" sz="2400" dirty="0" smtClean="0"/>
          </a:p>
          <a:p>
            <a:pPr marL="0" indent="0">
              <a:buNone/>
            </a:pPr>
            <a:r>
              <a:rPr lang="el-GR" sz="2400" dirty="0" smtClean="0"/>
              <a:t>Εμφάνιση</a:t>
            </a:r>
            <a:r>
              <a:rPr lang="el-GR" sz="2400" dirty="0" smtClean="0"/>
              <a:t>:</a:t>
            </a:r>
          </a:p>
          <a:p>
            <a:r>
              <a:rPr lang="el-GR" sz="2400" dirty="0" smtClean="0"/>
              <a:t>Απώλεια επαφής με την πραγματικότητα</a:t>
            </a:r>
          </a:p>
          <a:p>
            <a:r>
              <a:rPr lang="el-GR" sz="2400" dirty="0" smtClean="0"/>
              <a:t>Αλλαγές στη διάθεση, στη σκέψη, σε αφύσικες ιδέες</a:t>
            </a:r>
          </a:p>
          <a:p>
            <a:endParaRPr lang="el-GR" sz="2400" dirty="0" smtClean="0"/>
          </a:p>
          <a:p>
            <a:endParaRPr lang="el-GR" sz="2400" dirty="0"/>
          </a:p>
        </p:txBody>
      </p:sp>
    </p:spTree>
    <p:extLst>
      <p:ext uri="{BB962C8B-B14F-4D97-AF65-F5344CB8AC3E}">
        <p14:creationId xmlns:p14="http://schemas.microsoft.com/office/powerpoint/2010/main" val="3351660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Κύρια </a:t>
            </a:r>
            <a:r>
              <a:rPr lang="el-GR" dirty="0"/>
              <a:t>Συμπτώματα Ψύχωσης</a:t>
            </a:r>
          </a:p>
        </p:txBody>
      </p:sp>
      <p:sp>
        <p:nvSpPr>
          <p:cNvPr id="3" name="Θέση περιεχομένου 2"/>
          <p:cNvSpPr>
            <a:spLocks noGrp="1"/>
          </p:cNvSpPr>
          <p:nvPr>
            <p:ph idx="1"/>
          </p:nvPr>
        </p:nvSpPr>
        <p:spPr/>
        <p:txBody>
          <a:bodyPr>
            <a:normAutofit/>
          </a:bodyPr>
          <a:lstStyle/>
          <a:p>
            <a:r>
              <a:rPr lang="el-GR" sz="2400" dirty="0" smtClean="0"/>
              <a:t>Αποδιοργανωμένη σκέψη</a:t>
            </a:r>
          </a:p>
          <a:p>
            <a:r>
              <a:rPr lang="el-GR" sz="2400" dirty="0" smtClean="0"/>
              <a:t>Παραισθήσεις</a:t>
            </a:r>
          </a:p>
          <a:p>
            <a:r>
              <a:rPr lang="el-GR" sz="2400" dirty="0" smtClean="0"/>
              <a:t>Ψεύτικες πεποιθήσεις</a:t>
            </a:r>
          </a:p>
          <a:p>
            <a:r>
              <a:rPr lang="el-GR" sz="2400" dirty="0" smtClean="0"/>
              <a:t>Μείζων κατάθλιψη</a:t>
            </a:r>
          </a:p>
          <a:p>
            <a:r>
              <a:rPr lang="el-GR" sz="2400" dirty="0" smtClean="0"/>
              <a:t>Σχιζοφρενική διαταραχή</a:t>
            </a:r>
          </a:p>
          <a:p>
            <a:pPr marL="0" indent="0">
              <a:buNone/>
            </a:pPr>
            <a:endParaRPr lang="el-GR" sz="2400" dirty="0" smtClean="0"/>
          </a:p>
          <a:p>
            <a:pPr marL="0" indent="0">
              <a:buNone/>
            </a:pPr>
            <a:r>
              <a:rPr lang="el-GR" sz="2400" dirty="0" smtClean="0"/>
              <a:t>Τα συμπτώματα προκύπτουν σε αντίδραση στην πίεση, στο άγχος, στην κατάχρηση ναρκωτικών ουσιών, ή μπορεί να είναι βιολογικά προδιαγεγραμμένα. Επιπλέον, μπορεί να είναι απόρροια βιολογικών ή/και ψυχολογικών παραγόντων.</a:t>
            </a:r>
            <a:endParaRPr lang="el-GR" sz="24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628800"/>
            <a:ext cx="3096344" cy="2322258"/>
          </a:xfrm>
          <a:prstGeom prst="rect">
            <a:avLst/>
          </a:prstGeom>
        </p:spPr>
      </p:pic>
    </p:spTree>
    <p:extLst>
      <p:ext uri="{BB962C8B-B14F-4D97-AF65-F5344CB8AC3E}">
        <p14:creationId xmlns:p14="http://schemas.microsoft.com/office/powerpoint/2010/main" val="1521906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Κυριότερες Μορφές Ψύχωσης</a:t>
            </a:r>
            <a:br>
              <a:rPr lang="el-GR" dirty="0" smtClean="0"/>
            </a:br>
            <a:endParaRPr lang="el-GR" dirty="0"/>
          </a:p>
        </p:txBody>
      </p:sp>
      <p:sp>
        <p:nvSpPr>
          <p:cNvPr id="3" name="Θέση περιεχομένου 2"/>
          <p:cNvSpPr>
            <a:spLocks noGrp="1"/>
          </p:cNvSpPr>
          <p:nvPr>
            <p:ph idx="1"/>
          </p:nvPr>
        </p:nvSpPr>
        <p:spPr/>
        <p:txBody>
          <a:bodyPr>
            <a:normAutofit/>
          </a:bodyPr>
          <a:lstStyle/>
          <a:p>
            <a:r>
              <a:rPr lang="el-GR" sz="2400" dirty="0" smtClean="0"/>
              <a:t>Ψύχωση προκαλούμενη από ουσίες</a:t>
            </a:r>
          </a:p>
          <a:p>
            <a:r>
              <a:rPr lang="el-GR" sz="2400" dirty="0" smtClean="0"/>
              <a:t>Οργανική ψύχωση-ψύχωση από ιατρική κατάσταση</a:t>
            </a:r>
          </a:p>
          <a:p>
            <a:r>
              <a:rPr lang="el-GR" sz="2400" dirty="0" smtClean="0"/>
              <a:t>Βραχεία αντιδραστική ψύχωση</a:t>
            </a:r>
          </a:p>
          <a:p>
            <a:r>
              <a:rPr lang="el-GR" sz="2400" dirty="0" smtClean="0"/>
              <a:t>Σχιζοφρένεια </a:t>
            </a:r>
          </a:p>
          <a:p>
            <a:pPr marL="719138" indent="-365125">
              <a:buFont typeface="Wingdings" pitchFamily="2" charset="2"/>
              <a:buChar char="Ø"/>
            </a:pPr>
            <a:r>
              <a:rPr lang="el-GR" sz="2400" dirty="0" smtClean="0"/>
              <a:t>καταθλιπτική ψύχωση</a:t>
            </a:r>
            <a:endParaRPr lang="el-GR" sz="2400" dirty="0"/>
          </a:p>
          <a:p>
            <a:pPr marL="719138" indent="-365125">
              <a:buFont typeface="Wingdings" pitchFamily="2" charset="2"/>
              <a:buChar char="Ø"/>
            </a:pPr>
            <a:r>
              <a:rPr lang="el-GR" sz="2400" dirty="0" smtClean="0"/>
              <a:t>μανιακή ψύχωση</a:t>
            </a:r>
          </a:p>
          <a:p>
            <a:r>
              <a:rPr lang="el-GR" sz="2400" dirty="0" smtClean="0"/>
              <a:t>Σχιζοφρενική διαταραχή</a:t>
            </a:r>
          </a:p>
          <a:p>
            <a:r>
              <a:rPr lang="el-GR" sz="2400" dirty="0" smtClean="0"/>
              <a:t>Διπολική διαταραχή </a:t>
            </a:r>
          </a:p>
          <a:p>
            <a:pPr marL="0" indent="354013">
              <a:buNone/>
            </a:pPr>
            <a:r>
              <a:rPr lang="el-GR" sz="2400" dirty="0" smtClean="0"/>
              <a:t>(μανιακή </a:t>
            </a:r>
            <a:r>
              <a:rPr lang="el-GR" sz="2400" dirty="0" smtClean="0"/>
              <a:t>κατάθλιψη)</a:t>
            </a:r>
          </a:p>
          <a:p>
            <a:endParaRPr lang="el-GR" sz="24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360" y="2582792"/>
            <a:ext cx="3240360" cy="2754306"/>
          </a:xfrm>
          <a:prstGeom prst="rect">
            <a:avLst/>
          </a:prstGeom>
        </p:spPr>
      </p:pic>
    </p:spTree>
    <p:extLst>
      <p:ext uri="{BB962C8B-B14F-4D97-AF65-F5344CB8AC3E}">
        <p14:creationId xmlns:p14="http://schemas.microsoft.com/office/powerpoint/2010/main" val="2483999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ΔΙΑΓΝΩΣΗ</a:t>
            </a:r>
            <a:endParaRPr lang="el-GR" dirty="0"/>
          </a:p>
        </p:txBody>
      </p:sp>
      <p:sp>
        <p:nvSpPr>
          <p:cNvPr id="3" name="Θέση περιεχομένου 2"/>
          <p:cNvSpPr>
            <a:spLocks noGrp="1"/>
          </p:cNvSpPr>
          <p:nvPr>
            <p:ph idx="1"/>
          </p:nvPr>
        </p:nvSpPr>
        <p:spPr/>
        <p:txBody>
          <a:bodyPr>
            <a:normAutofit/>
          </a:bodyPr>
          <a:lstStyle/>
          <a:p>
            <a:pPr>
              <a:buFont typeface="Wingdings" pitchFamily="2" charset="2"/>
              <a:buChar char="v"/>
            </a:pPr>
            <a:r>
              <a:rPr lang="el-GR" sz="2400" dirty="0" smtClean="0"/>
              <a:t>Διάγνωση -&gt; πλήρης ιατρική εξέταση</a:t>
            </a:r>
          </a:p>
          <a:p>
            <a:pPr>
              <a:buFont typeface="Wingdings" pitchFamily="2" charset="2"/>
              <a:buChar char="v"/>
            </a:pPr>
            <a:r>
              <a:rPr lang="el-GR" sz="2400" dirty="0" smtClean="0"/>
              <a:t>Όσο πιο έγκαιρη η διάγνωση, τόσο καλύτερη προοπτική βελτίωσης της κατάστασης του ασθενούς.</a:t>
            </a:r>
          </a:p>
          <a:p>
            <a:pPr>
              <a:buFont typeface="Wingdings" pitchFamily="2" charset="2"/>
              <a:buChar char="v"/>
            </a:pPr>
            <a:endParaRPr lang="el-GR" sz="2400" dirty="0" smtClean="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44" y="2832906"/>
            <a:ext cx="2484859" cy="18002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2832906"/>
            <a:ext cx="4104456" cy="3640460"/>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837" y="4725144"/>
            <a:ext cx="2669671" cy="1820231"/>
          </a:xfrm>
          <a:prstGeom prst="rect">
            <a:avLst/>
          </a:prstGeom>
        </p:spPr>
      </p:pic>
    </p:spTree>
    <p:extLst>
      <p:ext uri="{BB962C8B-B14F-4D97-AF65-F5344CB8AC3E}">
        <p14:creationId xmlns:p14="http://schemas.microsoft.com/office/powerpoint/2010/main" val="3317475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l"/>
            <a:r>
              <a:rPr lang="el-GR" dirty="0" smtClean="0"/>
              <a:t>ΔΙΑΓΝΩΣΗ</a:t>
            </a:r>
            <a:endParaRPr lang="el-GR" dirty="0"/>
          </a:p>
        </p:txBody>
      </p:sp>
      <p:sp>
        <p:nvSpPr>
          <p:cNvPr id="3" name="Θέση περιεχομένου 2"/>
          <p:cNvSpPr>
            <a:spLocks noGrp="1"/>
          </p:cNvSpPr>
          <p:nvPr>
            <p:ph idx="1"/>
          </p:nvPr>
        </p:nvSpPr>
        <p:spPr/>
        <p:txBody>
          <a:bodyPr>
            <a:normAutofit/>
          </a:bodyPr>
          <a:lstStyle/>
          <a:p>
            <a:r>
              <a:rPr lang="el-GR" sz="2400" dirty="0" smtClean="0"/>
              <a:t>Ιατρική επιστήμη </a:t>
            </a:r>
            <a:r>
              <a:rPr lang="el-GR" sz="2400" dirty="0" smtClean="0"/>
              <a:t> -&gt; </a:t>
            </a:r>
            <a:r>
              <a:rPr lang="el-GR" sz="2400" dirty="0" smtClean="0"/>
              <a:t>σπουδαία επιτεύγματα στην </a:t>
            </a:r>
            <a:r>
              <a:rPr lang="el-GR" sz="2400" dirty="0" smtClean="0"/>
              <a:t>υγεία</a:t>
            </a:r>
          </a:p>
          <a:p>
            <a:pPr marL="2597150" indent="-2146300">
              <a:buNone/>
            </a:pPr>
            <a:r>
              <a:rPr lang="el-GR" sz="2400" dirty="0"/>
              <a:t>	</a:t>
            </a:r>
            <a:r>
              <a:rPr lang="el-GR" sz="2400" dirty="0" smtClean="0"/>
              <a:t>-&gt; </a:t>
            </a:r>
            <a:r>
              <a:rPr lang="el-GR" sz="2400" dirty="0" smtClean="0"/>
              <a:t>ανάπτυξη στον τομέα της ψυχολογίας και της ψυχιατρικής στο τελευταίο μισό του αιώνα </a:t>
            </a:r>
          </a:p>
          <a:p>
            <a:r>
              <a:rPr lang="el-GR" sz="2400" dirty="0" smtClean="0"/>
              <a:t>Φ/θ και ψυχολογία -&gt; στενή συνεργασία</a:t>
            </a:r>
          </a:p>
          <a:p>
            <a:endParaRPr lang="el-GR" sz="2400" dirty="0" smtClean="0"/>
          </a:p>
          <a:p>
            <a:endParaRPr lang="el-GR" sz="2400" dirty="0" smtClean="0"/>
          </a:p>
          <a:p>
            <a:endParaRPr lang="el-GR" sz="2400" dirty="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3789040"/>
            <a:ext cx="4349871" cy="2664296"/>
          </a:xfrm>
          <a:prstGeom prst="rect">
            <a:avLst/>
          </a:prstGeom>
        </p:spPr>
      </p:pic>
    </p:spTree>
    <p:extLst>
      <p:ext uri="{BB962C8B-B14F-4D97-AF65-F5344CB8AC3E}">
        <p14:creationId xmlns:p14="http://schemas.microsoft.com/office/powerpoint/2010/main" val="330779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l"/>
            <a:r>
              <a:rPr lang="el-GR" dirty="0" smtClean="0"/>
              <a:t>Ψυχολογικές Αντιδράσεις Ασθενών</a:t>
            </a:r>
            <a:endParaRPr lang="el-GR" dirty="0"/>
          </a:p>
        </p:txBody>
      </p:sp>
      <p:sp>
        <p:nvSpPr>
          <p:cNvPr id="3" name="Θέση περιεχομένου 2"/>
          <p:cNvSpPr>
            <a:spLocks noGrp="1"/>
          </p:cNvSpPr>
          <p:nvPr>
            <p:ph idx="1"/>
          </p:nvPr>
        </p:nvSpPr>
        <p:spPr/>
        <p:txBody>
          <a:bodyPr>
            <a:normAutofit/>
          </a:bodyPr>
          <a:lstStyle/>
          <a:p>
            <a:r>
              <a:rPr lang="el-GR" sz="2800" dirty="0" smtClean="0"/>
              <a:t>Άρνηση </a:t>
            </a:r>
          </a:p>
          <a:p>
            <a:r>
              <a:rPr lang="el-GR" sz="2800" dirty="0" smtClean="0"/>
              <a:t>Οργή</a:t>
            </a:r>
          </a:p>
          <a:p>
            <a:r>
              <a:rPr lang="el-GR" sz="2800" dirty="0" smtClean="0"/>
              <a:t>Συναλλαγή και διαπραγμάτευση</a:t>
            </a:r>
          </a:p>
          <a:p>
            <a:r>
              <a:rPr lang="el-GR" sz="2800" dirty="0" smtClean="0"/>
              <a:t>Κατάθλιψη</a:t>
            </a:r>
          </a:p>
          <a:p>
            <a:r>
              <a:rPr lang="el-GR" sz="2800" dirty="0" smtClean="0"/>
              <a:t>Αποδοχή</a:t>
            </a:r>
            <a:endParaRPr lang="el-GR" sz="28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1700808"/>
            <a:ext cx="1819275" cy="2514600"/>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215408"/>
            <a:ext cx="3174103" cy="2144613"/>
          </a:xfrm>
          <a:prstGeom prst="rect">
            <a:avLst/>
          </a:prstGeom>
        </p:spPr>
      </p:pic>
    </p:spTree>
    <p:extLst>
      <p:ext uri="{BB962C8B-B14F-4D97-AF65-F5344CB8AC3E}">
        <p14:creationId xmlns:p14="http://schemas.microsoft.com/office/powerpoint/2010/main" val="3135539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Γενικότερα αποτελέσματα φ/θ</a:t>
            </a:r>
            <a:endParaRPr lang="el-GR" dirty="0"/>
          </a:p>
        </p:txBody>
      </p:sp>
      <p:sp>
        <p:nvSpPr>
          <p:cNvPr id="3" name="Θέση περιεχομένου 2"/>
          <p:cNvSpPr>
            <a:spLocks noGrp="1"/>
          </p:cNvSpPr>
          <p:nvPr>
            <p:ph idx="1"/>
          </p:nvPr>
        </p:nvSpPr>
        <p:spPr/>
        <p:txBody>
          <a:bodyPr>
            <a:normAutofit/>
          </a:bodyPr>
          <a:lstStyle/>
          <a:p>
            <a:r>
              <a:rPr lang="el-GR" sz="2400" dirty="0" smtClean="0"/>
              <a:t>Επικοινωνία με το περιβάλλον </a:t>
            </a:r>
          </a:p>
          <a:p>
            <a:r>
              <a:rPr lang="el-GR" sz="2400" dirty="0" smtClean="0"/>
              <a:t>Ανάπτυξη διαπροσωπικών σχέσεων </a:t>
            </a:r>
          </a:p>
          <a:p>
            <a:r>
              <a:rPr lang="el-GR" sz="2400" dirty="0" smtClean="0"/>
              <a:t>Αντιμετώπιση φοβιών</a:t>
            </a:r>
          </a:p>
          <a:p>
            <a:r>
              <a:rPr lang="el-GR" sz="2400" dirty="0" smtClean="0"/>
              <a:t>Ευεξία και χαλάρωση</a:t>
            </a:r>
          </a:p>
          <a:p>
            <a:r>
              <a:rPr lang="el-GR" sz="2400" dirty="0" smtClean="0"/>
              <a:t>Βελτίωση μηχανικού εύρους κίνησης</a:t>
            </a:r>
          </a:p>
          <a:p>
            <a:r>
              <a:rPr lang="el-GR" sz="2400" dirty="0" smtClean="0"/>
              <a:t>Βελτίωση ελαστικότητας ιστών</a:t>
            </a:r>
          </a:p>
          <a:p>
            <a:r>
              <a:rPr lang="el-GR" sz="2400" dirty="0" smtClean="0"/>
              <a:t>Καλύτερη ισορροπία </a:t>
            </a:r>
            <a:endParaRPr lang="el-GR" sz="24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628800"/>
            <a:ext cx="2228850" cy="2047875"/>
          </a:xfrm>
          <a:prstGeom prst="rect">
            <a:avLst/>
          </a:prstGeom>
        </p:spPr>
      </p:pic>
    </p:spTree>
    <p:extLst>
      <p:ext uri="{BB962C8B-B14F-4D97-AF65-F5344CB8AC3E}">
        <p14:creationId xmlns:p14="http://schemas.microsoft.com/office/powerpoint/2010/main" val="23697021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ad6f079faa8db40536cb8fa787b1af72be1ebe1"/>
  <p:tag name="ISPRING_RESOURCE_PATHS_HASH_PRESENTER" val="d99357e31beaa67b76535e97d6faf139a23fa1d2"/>
</p:tagLst>
</file>

<file path=ppt/theme/theme1.xml><?xml version="1.0" encoding="utf-8"?>
<a:theme xmlns:a="http://schemas.openxmlformats.org/drawingml/2006/main" name="OC_template_updated">
  <a:themeElements>
    <a:clrScheme name="Custom 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1159</TotalTime>
  <Words>1243</Words>
  <Application>Microsoft Office PowerPoint</Application>
  <PresentationFormat>On-screen Show (4:3)</PresentationFormat>
  <Paragraphs>181</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OC_template_updated</vt:lpstr>
      <vt:lpstr>Φυσικοθεραπεία σε ειδικές πληθυσμιακές μονάδες</vt:lpstr>
      <vt:lpstr>Συμμετείχαν οι:</vt:lpstr>
      <vt:lpstr>Α’. Εισαγωγή</vt:lpstr>
      <vt:lpstr>Κύρια Συμπτώματα Ψύχωσης</vt:lpstr>
      <vt:lpstr>Κυριότερες Μορφές Ψύχωσης </vt:lpstr>
      <vt:lpstr>ΔΙΑΓΝΩΣΗ</vt:lpstr>
      <vt:lpstr>ΔΙΑΓΝΩΣΗ</vt:lpstr>
      <vt:lpstr>Ψυχολογικές Αντιδράσεις Ασθενών</vt:lpstr>
      <vt:lpstr>Γενικότερα αποτελέσματα φ/θ</vt:lpstr>
      <vt:lpstr>Άσκηση-Κινησιοθεραπεία</vt:lpstr>
      <vt:lpstr>Τεχνικές φυσικοθεραπείας:</vt:lpstr>
      <vt:lpstr>Κινησιοθεραπεία-οφέλη</vt:lpstr>
      <vt:lpstr>Βελονισμός</vt:lpstr>
      <vt:lpstr>Βελονισμός </vt:lpstr>
      <vt:lpstr>Φυσικά μέσα Ηλεκτροθεραπεία</vt:lpstr>
      <vt:lpstr>Φυσικά μέσα Ηλεκτροθεραπεία</vt:lpstr>
      <vt:lpstr>Ηλεκτροθεραπεία</vt:lpstr>
      <vt:lpstr>Μάλαξη</vt:lpstr>
      <vt:lpstr>Τεχνικές μάλαξης</vt:lpstr>
      <vt:lpstr>ΜΑΛΑΞΗ</vt:lpstr>
      <vt:lpstr>ΜΑΛΑΞΗ</vt:lpstr>
      <vt:lpstr>Υδροθεραπεία</vt:lpstr>
      <vt:lpstr>PowerPoint Presentation</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339</cp:revision>
  <dcterms:created xsi:type="dcterms:W3CDTF">2013-03-04T13:35:19Z</dcterms:created>
  <dcterms:modified xsi:type="dcterms:W3CDTF">2015-08-25T08:47:17Z</dcterms:modified>
</cp:coreProperties>
</file>