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3"/>
  </p:notesMasterIdLst>
  <p:handoutMasterIdLst>
    <p:handoutMasterId r:id="rId24"/>
  </p:handoutMasterIdLst>
  <p:sldIdLst>
    <p:sldId id="256" r:id="rId4"/>
    <p:sldId id="271" r:id="rId5"/>
    <p:sldId id="272" r:id="rId6"/>
    <p:sldId id="273" r:id="rId7"/>
    <p:sldId id="274" r:id="rId8"/>
    <p:sldId id="275" r:id="rId9"/>
    <p:sldId id="276" r:id="rId10"/>
    <p:sldId id="277" r:id="rId11"/>
    <p:sldId id="278" r:id="rId12"/>
    <p:sldId id="279" r:id="rId13"/>
    <p:sldId id="280" r:id="rId14"/>
    <p:sldId id="257" r:id="rId15"/>
    <p:sldId id="262" r:id="rId16"/>
    <p:sldId id="264" r:id="rId17"/>
    <p:sldId id="269" r:id="rId18"/>
    <p:sldId id="270" r:id="rId19"/>
    <p:sldId id="266" r:id="rId20"/>
    <p:sldId id="281" r:id="rId21"/>
    <p:sldId id="261" r:id="rId22"/>
  </p:sldIdLst>
  <p:sldSz cx="9144000" cy="6858000" type="screen4x3"/>
  <p:notesSz cx="7104063" cy="10234613"/>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9</a:t>
            </a:r>
            <a:r>
              <a:rPr lang="el-GR" sz="2600" dirty="0" smtClean="0"/>
              <a:t>:</a:t>
            </a:r>
            <a:r>
              <a:rPr lang="en-US" sz="2600" dirty="0" smtClean="0"/>
              <a:t> </a:t>
            </a:r>
            <a:r>
              <a:rPr lang="el-GR" sz="2600" dirty="0" smtClean="0"/>
              <a:t>Διατήρηση του συστήματος </a:t>
            </a:r>
            <a:r>
              <a:rPr lang="en-US" sz="2600" dirty="0" smtClean="0"/>
              <a:t>HACCP</a:t>
            </a:r>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Αρμοδιότητες του </a:t>
            </a:r>
            <a:r>
              <a:rPr lang="el-GR" dirty="0" smtClean="0"/>
              <a:t/>
            </a:r>
            <a:br>
              <a:rPr lang="el-GR" dirty="0" smtClean="0"/>
            </a:br>
            <a:r>
              <a:rPr lang="el-GR" dirty="0" smtClean="0"/>
              <a:t>επιθεωρητή</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4" name="Θέση περιεχομένου 3"/>
          <p:cNvSpPr>
            <a:spLocks noGrp="1"/>
          </p:cNvSpPr>
          <p:nvPr>
            <p:ph idx="1"/>
          </p:nvPr>
        </p:nvSpPr>
        <p:spPr>
          <a:xfrm>
            <a:off x="251520" y="1268760"/>
            <a:ext cx="8712968" cy="5445224"/>
          </a:xfrm>
        </p:spPr>
        <p:txBody>
          <a:bodyPr>
            <a:noAutofit/>
          </a:bodyPr>
          <a:lstStyle/>
          <a:p>
            <a:pPr>
              <a:lnSpc>
                <a:spcPct val="105000"/>
              </a:lnSpc>
              <a:spcBef>
                <a:spcPts val="900"/>
              </a:spcBef>
            </a:pPr>
            <a:r>
              <a:rPr lang="el-GR" sz="2200" dirty="0" smtClean="0"/>
              <a:t>Είναι </a:t>
            </a:r>
            <a:r>
              <a:rPr lang="el-GR" sz="2200" dirty="0"/>
              <a:t>υπεύθυνος για:</a:t>
            </a:r>
          </a:p>
          <a:p>
            <a:pPr lvl="1">
              <a:lnSpc>
                <a:spcPct val="105000"/>
              </a:lnSpc>
              <a:spcBef>
                <a:spcPts val="900"/>
              </a:spcBef>
            </a:pPr>
            <a:r>
              <a:rPr lang="el-GR" sz="2200" dirty="0" smtClean="0"/>
              <a:t>Τη </a:t>
            </a:r>
            <a:r>
              <a:rPr lang="el-GR" sz="2200" dirty="0"/>
              <a:t>συμμόρφωση με τις εφαρμοζόμενες απαιτήσεις επιθεώρησης,</a:t>
            </a:r>
          </a:p>
          <a:p>
            <a:pPr lvl="1">
              <a:lnSpc>
                <a:spcPct val="105000"/>
              </a:lnSpc>
              <a:spcBef>
                <a:spcPts val="900"/>
              </a:spcBef>
            </a:pPr>
            <a:r>
              <a:rPr lang="el-GR" sz="2200" dirty="0" smtClean="0"/>
              <a:t>Την </a:t>
            </a:r>
            <a:r>
              <a:rPr lang="el-GR" sz="2200" dirty="0"/>
              <a:t>κοινοποίηση και επεξήγηση των απαιτήσεων της επιθεώρησης,</a:t>
            </a:r>
          </a:p>
          <a:p>
            <a:pPr lvl="1">
              <a:lnSpc>
                <a:spcPct val="105000"/>
              </a:lnSpc>
              <a:spcBef>
                <a:spcPts val="900"/>
              </a:spcBef>
            </a:pPr>
            <a:r>
              <a:rPr lang="el-GR" sz="2200" dirty="0" smtClean="0"/>
              <a:t>Το </a:t>
            </a:r>
            <a:r>
              <a:rPr lang="el-GR" sz="2200" dirty="0"/>
              <a:t>σχεδιασμό και την εκτέλεση των καθορισμένων εργασιών αποτελεσματικά και αποδοτικά,</a:t>
            </a:r>
          </a:p>
          <a:p>
            <a:pPr lvl="1">
              <a:lnSpc>
                <a:spcPct val="105000"/>
              </a:lnSpc>
              <a:spcBef>
                <a:spcPts val="900"/>
              </a:spcBef>
            </a:pPr>
            <a:r>
              <a:rPr lang="el-GR" sz="2200" dirty="0" smtClean="0"/>
              <a:t>Την </a:t>
            </a:r>
            <a:r>
              <a:rPr lang="el-GR" sz="2200" dirty="0"/>
              <a:t>τεκμηρίωση των παρατηρήσεων και την καταγραφή των αποτελεσμάτων της επιθεώρησης,</a:t>
            </a:r>
          </a:p>
          <a:p>
            <a:pPr lvl="1">
              <a:lnSpc>
                <a:spcPct val="105000"/>
              </a:lnSpc>
              <a:spcBef>
                <a:spcPts val="900"/>
              </a:spcBef>
            </a:pPr>
            <a:r>
              <a:rPr lang="el-GR" sz="2200" dirty="0" smtClean="0"/>
              <a:t>Την </a:t>
            </a:r>
            <a:r>
              <a:rPr lang="el-GR" sz="2200" dirty="0"/>
              <a:t>επιβεβαίωση της αποτελεσματικότητας των διορθωτικών ενεργειών που πραγματοποιήθηκαν λόγω τω ευρημάτων της επιθεώρησης,</a:t>
            </a:r>
          </a:p>
          <a:p>
            <a:pPr lvl="1">
              <a:lnSpc>
                <a:spcPct val="105000"/>
              </a:lnSpc>
              <a:spcBef>
                <a:spcPts val="900"/>
              </a:spcBef>
            </a:pPr>
            <a:r>
              <a:rPr lang="el-GR" sz="2200" dirty="0" smtClean="0"/>
              <a:t>Την </a:t>
            </a:r>
            <a:r>
              <a:rPr lang="el-GR" sz="2200" dirty="0"/>
              <a:t>διατήρηση και φύλαξη των εγγράφων που αφορούν την επιθεώρηση,</a:t>
            </a:r>
          </a:p>
          <a:p>
            <a:pPr lvl="1">
              <a:lnSpc>
                <a:spcPct val="105000"/>
              </a:lnSpc>
              <a:spcBef>
                <a:spcPts val="900"/>
              </a:spcBef>
            </a:pPr>
            <a:r>
              <a:rPr lang="el-GR" sz="2200" dirty="0" smtClean="0"/>
              <a:t>Τη </a:t>
            </a:r>
            <a:r>
              <a:rPr lang="el-GR" sz="2200" dirty="0"/>
              <a:t>συνεργασία και υποστήριξη του επικεφαλής επιθεωρητή</a:t>
            </a:r>
            <a:r>
              <a:rPr lang="el-GR" sz="2200" dirty="0" smtClean="0"/>
              <a:t>.</a:t>
            </a:r>
            <a:endParaRPr lang="el-GR" sz="2200" dirty="0"/>
          </a:p>
        </p:txBody>
      </p:sp>
    </p:spTree>
    <p:extLst>
      <p:ext uri="{BB962C8B-B14F-4D97-AF65-F5344CB8AC3E}">
        <p14:creationId xmlns:p14="http://schemas.microsoft.com/office/powerpoint/2010/main" val="1277369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Αρμοδιότητες του </a:t>
            </a:r>
            <a:r>
              <a:rPr lang="el-GR" dirty="0" smtClean="0"/>
              <a:t/>
            </a:r>
            <a:br>
              <a:rPr lang="el-GR" dirty="0" smtClean="0"/>
            </a:br>
            <a:r>
              <a:rPr lang="el-GR" dirty="0" smtClean="0"/>
              <a:t>επικεφαλής </a:t>
            </a:r>
            <a:r>
              <a:rPr lang="el-GR" dirty="0"/>
              <a:t>επιθεωρητή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4" name="Θέση περιεχομένου 3"/>
          <p:cNvSpPr>
            <a:spLocks noGrp="1"/>
          </p:cNvSpPr>
          <p:nvPr>
            <p:ph idx="1"/>
          </p:nvPr>
        </p:nvSpPr>
        <p:spPr/>
        <p:txBody>
          <a:bodyPr>
            <a:normAutofit/>
          </a:bodyPr>
          <a:lstStyle/>
          <a:p>
            <a:r>
              <a:rPr lang="el-GR" sz="2300" dirty="0" smtClean="0"/>
              <a:t>Πρέπει </a:t>
            </a:r>
            <a:r>
              <a:rPr lang="el-GR" sz="2300" dirty="0"/>
              <a:t>να διαθέτει διοικητικές ικανότητες και εμπειρία και να έχει την αρμοδιότητα να παίρνει τις τελικές αποφάσεις σχετικά με την διενέργεια της  επιθεώρησης και των παρατηρήσεων.</a:t>
            </a:r>
          </a:p>
          <a:p>
            <a:r>
              <a:rPr lang="el-GR" sz="2300" dirty="0"/>
              <a:t>Επίσης, οι αρμοδιότητες ενός </a:t>
            </a:r>
            <a:r>
              <a:rPr lang="el-GR" sz="2300" dirty="0" smtClean="0"/>
              <a:t>επικεφαλής </a:t>
            </a:r>
            <a:r>
              <a:rPr lang="el-GR" sz="2300" dirty="0"/>
              <a:t>επιθεωρητή καλύπτουν:</a:t>
            </a:r>
          </a:p>
          <a:p>
            <a:pPr lvl="1"/>
            <a:r>
              <a:rPr lang="el-GR" sz="2300" dirty="0" smtClean="0"/>
              <a:t>Την </a:t>
            </a:r>
            <a:r>
              <a:rPr lang="el-GR" sz="2300" dirty="0"/>
              <a:t>επιλογή των άλλων μελών την ομάδας επιθεώρησης,</a:t>
            </a:r>
          </a:p>
          <a:p>
            <a:pPr lvl="1"/>
            <a:r>
              <a:rPr lang="el-GR" sz="2300" dirty="0" smtClean="0"/>
              <a:t>Την </a:t>
            </a:r>
            <a:r>
              <a:rPr lang="el-GR" sz="2300" dirty="0"/>
              <a:t>προετοιμασία του προγράμματος της επιθεώρησης,</a:t>
            </a:r>
          </a:p>
          <a:p>
            <a:pPr lvl="1"/>
            <a:r>
              <a:rPr lang="el-GR" sz="2300" dirty="0" smtClean="0"/>
              <a:t>Την </a:t>
            </a:r>
            <a:r>
              <a:rPr lang="el-GR" sz="2300" dirty="0"/>
              <a:t>εκπροσώπηση της ομάδας επιθεώρησης στη διοίκηση του επιθεωρούμενου,</a:t>
            </a:r>
          </a:p>
          <a:p>
            <a:pPr lvl="1"/>
            <a:r>
              <a:rPr lang="el-GR" sz="2300" dirty="0" smtClean="0"/>
              <a:t>Την </a:t>
            </a:r>
            <a:r>
              <a:rPr lang="el-GR" sz="2300" dirty="0"/>
              <a:t>υποβολή της έκθεσης επιθεώρησης</a:t>
            </a:r>
          </a:p>
        </p:txBody>
      </p:sp>
    </p:spTree>
    <p:extLst>
      <p:ext uri="{BB962C8B-B14F-4D97-AF65-F5344CB8AC3E}">
        <p14:creationId xmlns:p14="http://schemas.microsoft.com/office/powerpoint/2010/main" val="36110525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a:t>
            </a:r>
            <a:r>
              <a:rPr lang="el-GR" sz="2000" dirty="0" smtClean="0">
                <a:solidFill>
                  <a:prstClr val="black"/>
                </a:solidFill>
              </a:rPr>
              <a:t>9</a:t>
            </a:r>
            <a:r>
              <a:rPr lang="en-US" sz="2000" dirty="0" smtClean="0">
                <a:solidFill>
                  <a:prstClr val="black"/>
                </a:solidFill>
              </a:rPr>
              <a:t>:</a:t>
            </a:r>
            <a:r>
              <a:rPr lang="el-GR" sz="2000" dirty="0">
                <a:solidFill>
                  <a:prstClr val="black"/>
                </a:solidFill>
              </a:rPr>
              <a:t> Διατήρηση του συστήματος </a:t>
            </a:r>
            <a:r>
              <a:rPr lang="en-US" sz="2000" dirty="0" smtClean="0">
                <a:solidFill>
                  <a:prstClr val="black"/>
                </a:solidFill>
              </a:rPr>
              <a:t>HACCP</a:t>
            </a:r>
            <a:r>
              <a:rPr lang="el-GR" sz="2000" dirty="0" smtClean="0">
                <a:solidFill>
                  <a:prstClr val="black"/>
                </a:solidFill>
              </a:rPr>
              <a:t>». </a:t>
            </a:r>
            <a:r>
              <a:rPr lang="el-GR" sz="2000" dirty="0">
                <a:solidFill>
                  <a:prstClr val="black"/>
                </a:solidFill>
              </a:rPr>
              <a:t>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Διατήρηση </a:t>
            </a:r>
            <a:r>
              <a:rPr lang="el-GR" dirty="0"/>
              <a:t>του συστήματος </a:t>
            </a:r>
            <a:r>
              <a:rPr lang="en-US" dirty="0"/>
              <a:t>HACCP</a:t>
            </a:r>
            <a:endParaRPr lang="el-GR" dirty="0"/>
          </a:p>
        </p:txBody>
      </p:sp>
      <p:sp>
        <p:nvSpPr>
          <p:cNvPr id="3" name="Θέση περιεχομένου 2"/>
          <p:cNvSpPr>
            <a:spLocks noGrp="1"/>
          </p:cNvSpPr>
          <p:nvPr>
            <p:ph idx="1"/>
          </p:nvPr>
        </p:nvSpPr>
        <p:spPr/>
        <p:txBody>
          <a:bodyPr/>
          <a:lstStyle/>
          <a:p>
            <a:r>
              <a:rPr lang="el-GR" dirty="0"/>
              <a:t>Για να παραμείνει αποτελεσματική η μελέτη HACCP, η οποία ολοκληρώθηκε σε κάποια χρονική στιγμή πρέπει να συντηρείται. Η συνεχής συντήρηση του συστήματος HACCP αποτελεί το πραγματικό όφελος της εφαρμογής του. </a:t>
            </a:r>
            <a:endParaRPr lang="el-GR" dirty="0" smtClean="0"/>
          </a:p>
          <a:p>
            <a:r>
              <a:rPr lang="el-GR" dirty="0" smtClean="0"/>
              <a:t>Οι </a:t>
            </a:r>
            <a:r>
              <a:rPr lang="el-GR" dirty="0"/>
              <a:t>δραστηριότητες που συμβάλλουν στη διατήρηση του συστήματος HACCP, περιλαμβάνουν την επιθεώρηση του συστήματος, την ανάλυση των δεδομένων, την αναγνώριση καινούργιων κινδύνων, τις απαιτήσεις για συνεχή εκπαίδευση και η ενημέρωση του σχεδίου HACCP.</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7406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Τρέχουσα </a:t>
            </a:r>
            <a:r>
              <a:rPr lang="el-GR" dirty="0"/>
              <a:t>ε</a:t>
            </a:r>
            <a:r>
              <a:rPr lang="el-GR" dirty="0" smtClean="0"/>
              <a:t>παλήθευση </a:t>
            </a:r>
            <a:r>
              <a:rPr lang="el-GR" dirty="0"/>
              <a:t>μέσω της </a:t>
            </a:r>
            <a:r>
              <a:rPr lang="el-GR" dirty="0" smtClean="0"/>
              <a:t>επιθεώρησης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Θέση περιεχομένου 4"/>
          <p:cNvSpPr>
            <a:spLocks noGrp="1"/>
          </p:cNvSpPr>
          <p:nvPr>
            <p:ph idx="1"/>
          </p:nvPr>
        </p:nvSpPr>
        <p:spPr/>
        <p:txBody>
          <a:bodyPr/>
          <a:lstStyle/>
          <a:p>
            <a:r>
              <a:rPr lang="el-GR" dirty="0" smtClean="0"/>
              <a:t>Η </a:t>
            </a:r>
            <a:r>
              <a:rPr lang="el-GR" dirty="0"/>
              <a:t>επιθεώρηση ορίζεται σαν  ένας συστηματικός και ανεξάρτητος έλεγχος, ο οποίος διενεργείται απροειδοποίητα, για να προσδιορίσει εάν έχουν πραγματοποιηθεί οι δηλωμένοι </a:t>
            </a:r>
            <a:r>
              <a:rPr lang="el-GR" dirty="0" smtClean="0"/>
              <a:t>στόχοι  </a:t>
            </a:r>
            <a:r>
              <a:rPr lang="el-GR" dirty="0"/>
              <a:t>και να ελέγξει τη συμβατότητα με όσα τεκμηριώνονται </a:t>
            </a:r>
            <a:r>
              <a:rPr lang="el-GR" dirty="0" smtClean="0"/>
              <a:t>στις </a:t>
            </a:r>
            <a:r>
              <a:rPr lang="el-GR" dirty="0"/>
              <a:t>γραπτές διαδικασίες. </a:t>
            </a:r>
          </a:p>
        </p:txBody>
      </p:sp>
    </p:spTree>
    <p:extLst>
      <p:ext uri="{BB962C8B-B14F-4D97-AF65-F5344CB8AC3E}">
        <p14:creationId xmlns:p14="http://schemas.microsoft.com/office/powerpoint/2010/main" val="95154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Είδη </a:t>
            </a:r>
            <a:r>
              <a:rPr lang="el-GR" dirty="0"/>
              <a:t>ε</a:t>
            </a:r>
            <a:r>
              <a:rPr lang="el-GR" dirty="0" smtClean="0"/>
              <a:t>πιθεώρησης </a:t>
            </a:r>
            <a:r>
              <a:rPr lang="el-GR" dirty="0"/>
              <a:t>του </a:t>
            </a:r>
            <a:r>
              <a:rPr lang="el-GR" dirty="0" smtClean="0"/>
              <a:t/>
            </a:r>
            <a:br>
              <a:rPr lang="el-GR" dirty="0" smtClean="0"/>
            </a:br>
            <a:r>
              <a:rPr lang="el-GR" dirty="0" smtClean="0"/>
              <a:t>συστήματος </a:t>
            </a:r>
            <a:r>
              <a:rPr lang="el-GR" dirty="0" smtClean="0"/>
              <a:t>HACCP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4" name="Θέση περιεχομένου 3"/>
          <p:cNvSpPr>
            <a:spLocks noGrp="1"/>
          </p:cNvSpPr>
          <p:nvPr>
            <p:ph idx="1"/>
          </p:nvPr>
        </p:nvSpPr>
        <p:spPr>
          <a:xfrm>
            <a:off x="251520" y="1412776"/>
            <a:ext cx="8640960" cy="5256584"/>
          </a:xfrm>
        </p:spPr>
        <p:txBody>
          <a:bodyPr>
            <a:normAutofit/>
          </a:bodyPr>
          <a:lstStyle/>
          <a:p>
            <a:r>
              <a:rPr lang="el-GR" sz="2300" b="1" dirty="0" smtClean="0"/>
              <a:t>Επιθεώρηση </a:t>
            </a:r>
            <a:r>
              <a:rPr lang="el-GR" sz="2300" b="1" dirty="0"/>
              <a:t>του </a:t>
            </a:r>
            <a:r>
              <a:rPr lang="el-GR" sz="2300" b="1" dirty="0" smtClean="0"/>
              <a:t>συστήματος. </a:t>
            </a:r>
            <a:r>
              <a:rPr lang="el-GR" sz="2300" dirty="0" smtClean="0"/>
              <a:t>Ο </a:t>
            </a:r>
            <a:r>
              <a:rPr lang="el-GR" sz="2300" dirty="0"/>
              <a:t>σκοπός της επιθεώρησης είναι να προσδιορίσει τις τυχόν αδυναμίες που υπάρχουν στο σύστημα και για να διασφαλίσει ότι εφαρμόζονται οι διορθωτικές ενέργειες</a:t>
            </a:r>
            <a:r>
              <a:rPr lang="el-GR" sz="2300" dirty="0" smtClean="0"/>
              <a:t>.</a:t>
            </a:r>
          </a:p>
          <a:p>
            <a:r>
              <a:rPr lang="el-GR" sz="2300" b="1" dirty="0"/>
              <a:t>Επιθεώρηση </a:t>
            </a:r>
            <a:r>
              <a:rPr lang="el-GR" sz="2300" b="1" dirty="0" smtClean="0"/>
              <a:t>συμμόρφωσης. </a:t>
            </a:r>
            <a:r>
              <a:rPr lang="el-GR" sz="2300" dirty="0" smtClean="0"/>
              <a:t>Χρησιμοποιείται </a:t>
            </a:r>
            <a:r>
              <a:rPr lang="el-GR" sz="2300" dirty="0"/>
              <a:t>συνήθως για τον έλεγχο των ΚΣΕ και διασφαλίζει, εάν η ομάδα HACCP έχει αναγνωρίσει σωστά τους κινδύνους και έχει ορίσει τους κατάλληλους ελέγχους</a:t>
            </a:r>
            <a:r>
              <a:rPr lang="el-GR" sz="2300" dirty="0" smtClean="0"/>
              <a:t>.</a:t>
            </a:r>
          </a:p>
          <a:p>
            <a:pPr marL="355600" indent="0">
              <a:buNone/>
            </a:pPr>
            <a:r>
              <a:rPr lang="el-GR" sz="2300" dirty="0" smtClean="0"/>
              <a:t>Συνήθως </a:t>
            </a:r>
            <a:r>
              <a:rPr lang="el-GR" sz="2300" dirty="0"/>
              <a:t>περιλαμβάνει δύο τομείς.</a:t>
            </a:r>
          </a:p>
          <a:p>
            <a:pPr lvl="1"/>
            <a:r>
              <a:rPr lang="el-GR" sz="2300" dirty="0" smtClean="0"/>
              <a:t>Συμμόρφωση </a:t>
            </a:r>
            <a:r>
              <a:rPr lang="el-GR" sz="2300" dirty="0"/>
              <a:t>με τις απαιτήσεις των αρχών του HACCP,</a:t>
            </a:r>
          </a:p>
          <a:p>
            <a:pPr lvl="1"/>
            <a:r>
              <a:rPr lang="el-GR" sz="2300" dirty="0" smtClean="0"/>
              <a:t>Συμμόρφωση </a:t>
            </a:r>
            <a:r>
              <a:rPr lang="el-GR" sz="2300" dirty="0"/>
              <a:t>με την τεκμηρίωση του σχεδίου HACCP</a:t>
            </a:r>
            <a:r>
              <a:rPr lang="el-GR" sz="2300" dirty="0" smtClean="0"/>
              <a:t>.</a:t>
            </a:r>
            <a:endParaRPr lang="el-GR" sz="2300" dirty="0"/>
          </a:p>
        </p:txBody>
      </p:sp>
    </p:spTree>
    <p:extLst>
      <p:ext uri="{BB962C8B-B14F-4D97-AF65-F5344CB8AC3E}">
        <p14:creationId xmlns:p14="http://schemas.microsoft.com/office/powerpoint/2010/main" val="2071860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Είδη </a:t>
            </a:r>
            <a:r>
              <a:rPr lang="el-GR" dirty="0" smtClean="0">
                <a:solidFill>
                  <a:prstClr val="white"/>
                </a:solidFill>
              </a:rPr>
              <a:t>επιθεώρησης </a:t>
            </a:r>
            <a:r>
              <a:rPr lang="el-GR" dirty="0">
                <a:solidFill>
                  <a:prstClr val="white"/>
                </a:solidFill>
              </a:rPr>
              <a:t>του </a:t>
            </a:r>
            <a:br>
              <a:rPr lang="el-GR" dirty="0">
                <a:solidFill>
                  <a:prstClr val="white"/>
                </a:solidFill>
              </a:rPr>
            </a:br>
            <a:r>
              <a:rPr lang="el-GR" dirty="0" smtClean="0">
                <a:solidFill>
                  <a:prstClr val="white"/>
                </a:solidFill>
              </a:rPr>
              <a:t>συστήματος </a:t>
            </a:r>
            <a:r>
              <a:rPr lang="el-GR" dirty="0">
                <a:solidFill>
                  <a:prstClr val="white"/>
                </a:solidFill>
              </a:rPr>
              <a:t>HACCP </a:t>
            </a:r>
            <a:r>
              <a:rPr lang="el-GR" sz="3000" b="0" dirty="0" smtClean="0">
                <a:solidFill>
                  <a:prstClr val="white"/>
                </a:solidFill>
              </a:rPr>
              <a:t>2/2</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
        <p:nvSpPr>
          <p:cNvPr id="4" name="Θέση περιεχομένου 3"/>
          <p:cNvSpPr>
            <a:spLocks noGrp="1"/>
          </p:cNvSpPr>
          <p:nvPr>
            <p:ph idx="1"/>
          </p:nvPr>
        </p:nvSpPr>
        <p:spPr/>
        <p:txBody>
          <a:bodyPr/>
          <a:lstStyle/>
          <a:p>
            <a:r>
              <a:rPr lang="el-GR" b="1" dirty="0"/>
              <a:t>Επιθεώρηση </a:t>
            </a:r>
            <a:r>
              <a:rPr lang="el-GR" b="1" dirty="0" smtClean="0"/>
              <a:t>διερεύνησης. </a:t>
            </a:r>
            <a:r>
              <a:rPr lang="el-GR" dirty="0" smtClean="0"/>
              <a:t>Αυτή </a:t>
            </a:r>
            <a:r>
              <a:rPr lang="el-GR" dirty="0"/>
              <a:t>είναι μια ανεξάρτητη διερεύνηση σε κάποιον προβληματικό τομέα της επιχείρησης. Η επιθεώρηση αυτή μπορεί να χρησιμοποιηθεί όταν ένα ΚΣΕ αντιμετωπίζει συχνά πρόβλημα και  διερευνά την πραγματική αιτία, ώστε να ακολουθήσει η κατάλληλη διορθωτική ενέργεια, ή όταν προκύψει ένα καινούργιο πρόβλημα.</a:t>
            </a:r>
          </a:p>
        </p:txBody>
      </p:sp>
    </p:spTree>
    <p:extLst>
      <p:ext uri="{BB962C8B-B14F-4D97-AF65-F5344CB8AC3E}">
        <p14:creationId xmlns:p14="http://schemas.microsoft.com/office/powerpoint/2010/main" val="24150332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Προγραμματισμός </a:t>
            </a:r>
            <a:r>
              <a:rPr lang="el-GR" dirty="0" smtClean="0"/>
              <a:t>επιθεώρησης </a:t>
            </a:r>
            <a:r>
              <a:rPr lang="el-GR" sz="3000" b="0" dirty="0" smtClean="0"/>
              <a:t>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4" name="Θέση περιεχομένου 3"/>
          <p:cNvSpPr>
            <a:spLocks noGrp="1"/>
          </p:cNvSpPr>
          <p:nvPr>
            <p:ph idx="1"/>
          </p:nvPr>
        </p:nvSpPr>
        <p:spPr>
          <a:xfrm>
            <a:off x="251520" y="1412776"/>
            <a:ext cx="8640960" cy="5256584"/>
          </a:xfrm>
        </p:spPr>
        <p:txBody>
          <a:bodyPr>
            <a:normAutofit/>
          </a:bodyPr>
          <a:lstStyle/>
          <a:p>
            <a:r>
              <a:rPr lang="el-GR" sz="2200" dirty="0" smtClean="0"/>
              <a:t>Για </a:t>
            </a:r>
            <a:r>
              <a:rPr lang="el-GR" sz="2200" dirty="0"/>
              <a:t>την επιθεώρηση ολόκληρου του συστήματος, συνήθως χρησιμοποιείται ένα τριμηνιαίο πρόγραμμα, ενώ η επιθεώρηση σε συγκεκριμένα μέρη του συστήματος μπορεί να γίνεται σε εβδομαδιαία ή μηνιαία βάση. </a:t>
            </a:r>
          </a:p>
          <a:p>
            <a:r>
              <a:rPr lang="el-GR" sz="2200" dirty="0"/>
              <a:t>Είναι χρήσιμο να προετοιμάζεται μια ατζέντα με το πρόγραμμα της επιθεώρησης. Αυτό βοηθά στην ενημέρωση του προσωπικού, το οποίο πρέπει να είναι διαθέσιμο κατά τη διαδικασία της επιθεώρησης. Είναι επίσης απαραίτητο να καθορίζεται η ώρα έναρξης και λήξης της επιθεώρησης.</a:t>
            </a:r>
          </a:p>
          <a:p>
            <a:r>
              <a:rPr lang="el-GR" sz="2200" dirty="0"/>
              <a:t>Θα πρέπει ακόμη να διασφαλιστεί ότι είναι διαθέσιμα όλα τα έγγραφα για την προεπιθεώρηση.</a:t>
            </a:r>
          </a:p>
          <a:p>
            <a:endParaRPr lang="el-GR" sz="2200" dirty="0"/>
          </a:p>
        </p:txBody>
      </p:sp>
    </p:spTree>
    <p:extLst>
      <p:ext uri="{BB962C8B-B14F-4D97-AF65-F5344CB8AC3E}">
        <p14:creationId xmlns:p14="http://schemas.microsoft.com/office/powerpoint/2010/main" val="93012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Προγραμματισμός </a:t>
            </a:r>
            <a:r>
              <a:rPr lang="el-GR" dirty="0" smtClean="0">
                <a:solidFill>
                  <a:prstClr val="white"/>
                </a:solidFill>
              </a:rPr>
              <a:t>επιθεώρησης </a:t>
            </a:r>
            <a:r>
              <a:rPr lang="el-GR" sz="3000" b="0" dirty="0" smtClean="0">
                <a:solidFill>
                  <a:prstClr val="white"/>
                </a:solidFill>
              </a:rPr>
              <a:t>2/2</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4" name="Θέση περιεχομένου 3"/>
          <p:cNvSpPr>
            <a:spLocks noGrp="1"/>
          </p:cNvSpPr>
          <p:nvPr>
            <p:ph idx="1"/>
          </p:nvPr>
        </p:nvSpPr>
        <p:spPr>
          <a:xfrm>
            <a:off x="251520" y="1412776"/>
            <a:ext cx="8712968" cy="5445224"/>
          </a:xfrm>
        </p:spPr>
        <p:txBody>
          <a:bodyPr>
            <a:normAutofit fontScale="92500" lnSpcReduction="20000"/>
          </a:bodyPr>
          <a:lstStyle/>
          <a:p>
            <a:r>
              <a:rPr lang="el-GR" dirty="0" smtClean="0"/>
              <a:t>Ανασκόπηση </a:t>
            </a:r>
            <a:r>
              <a:rPr lang="el-GR" dirty="0"/>
              <a:t>εγγράφων</a:t>
            </a:r>
          </a:p>
          <a:p>
            <a:r>
              <a:rPr lang="el-GR" dirty="0" smtClean="0"/>
              <a:t>Εναρκτήρια </a:t>
            </a:r>
            <a:r>
              <a:rPr lang="el-GR" dirty="0"/>
              <a:t>συνάντηση</a:t>
            </a:r>
          </a:p>
          <a:p>
            <a:r>
              <a:rPr lang="el-GR" dirty="0" smtClean="0"/>
              <a:t>Επαλήθευση </a:t>
            </a:r>
            <a:r>
              <a:rPr lang="el-GR" dirty="0"/>
              <a:t>του διαγράμματος ροής της παραγωγής</a:t>
            </a:r>
          </a:p>
          <a:p>
            <a:r>
              <a:rPr lang="el-GR" dirty="0" smtClean="0"/>
              <a:t>Δεύτερη </a:t>
            </a:r>
            <a:r>
              <a:rPr lang="el-GR" dirty="0"/>
              <a:t>ανασκόπηση της τεκμηρίωσης</a:t>
            </a:r>
          </a:p>
          <a:p>
            <a:r>
              <a:rPr lang="el-GR" dirty="0" smtClean="0"/>
              <a:t>Επιθεώρηση ερωτηματολογίου 2 (checklist-2)</a:t>
            </a:r>
          </a:p>
          <a:p>
            <a:r>
              <a:rPr lang="el-GR" dirty="0" smtClean="0"/>
              <a:t>Επαλήθευση του συγκεντρωτικού πίνακα αυτοελέγχων της μελέτης HACCP.</a:t>
            </a:r>
          </a:p>
          <a:p>
            <a:r>
              <a:rPr lang="el-GR" dirty="0" smtClean="0"/>
              <a:t>Τελική </a:t>
            </a:r>
            <a:r>
              <a:rPr lang="el-GR" dirty="0"/>
              <a:t>συνάντηση</a:t>
            </a:r>
          </a:p>
          <a:p>
            <a:r>
              <a:rPr lang="el-GR" dirty="0"/>
              <a:t>Έκθεση - αναφορά επιθεώρησης</a:t>
            </a:r>
          </a:p>
          <a:p>
            <a:r>
              <a:rPr lang="el-GR" dirty="0" smtClean="0"/>
              <a:t>Παρακολούθηση </a:t>
            </a:r>
            <a:r>
              <a:rPr lang="el-GR" dirty="0"/>
              <a:t>της επιθεώρησης</a:t>
            </a:r>
          </a:p>
          <a:p>
            <a:r>
              <a:rPr lang="el-GR" dirty="0" smtClean="0"/>
              <a:t>Ανάλυση </a:t>
            </a:r>
            <a:r>
              <a:rPr lang="el-GR" dirty="0"/>
              <a:t>δεδομένων</a:t>
            </a:r>
          </a:p>
          <a:p>
            <a:r>
              <a:rPr lang="el-GR" dirty="0" smtClean="0"/>
              <a:t>Νέοι </a:t>
            </a:r>
            <a:r>
              <a:rPr lang="el-GR" dirty="0"/>
              <a:t>αναδυόμενοι κίνδυνοι </a:t>
            </a:r>
          </a:p>
          <a:p>
            <a:endParaRPr lang="el-GR" dirty="0"/>
          </a:p>
        </p:txBody>
      </p:sp>
    </p:spTree>
    <p:extLst>
      <p:ext uri="{BB962C8B-B14F-4D97-AF65-F5344CB8AC3E}">
        <p14:creationId xmlns:p14="http://schemas.microsoft.com/office/powerpoint/2010/main" val="3059377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Ενημέρωση </a:t>
            </a:r>
            <a:r>
              <a:rPr lang="el-GR" dirty="0"/>
              <a:t>και </a:t>
            </a:r>
            <a:r>
              <a:rPr lang="el-GR" dirty="0" smtClean="0"/>
              <a:t>τροποποίηση </a:t>
            </a:r>
            <a:r>
              <a:rPr lang="el-GR" dirty="0"/>
              <a:t>του </a:t>
            </a:r>
            <a:r>
              <a:rPr lang="el-GR" dirty="0" smtClean="0"/>
              <a:t/>
            </a:r>
            <a:br>
              <a:rPr lang="el-GR" dirty="0" smtClean="0"/>
            </a:br>
            <a:r>
              <a:rPr lang="el-GR" dirty="0" smtClean="0"/>
              <a:t>σχεδίου </a:t>
            </a:r>
            <a:r>
              <a:rPr lang="el-GR" dirty="0"/>
              <a:t>HACCP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4" name="Θέση περιεχομένου 3"/>
          <p:cNvSpPr>
            <a:spLocks noGrp="1"/>
          </p:cNvSpPr>
          <p:nvPr>
            <p:ph idx="1"/>
          </p:nvPr>
        </p:nvSpPr>
        <p:spPr/>
        <p:txBody>
          <a:bodyPr/>
          <a:lstStyle/>
          <a:p>
            <a:r>
              <a:rPr lang="el-GR" dirty="0"/>
              <a:t>Το σχέδιο HACCP πρέπει να ενημερώνεται και τα τροποποιείται περιοδικά για να διασφαλίζεται ότι παραμένει επίκαιρο. </a:t>
            </a:r>
            <a:endParaRPr lang="el-GR" dirty="0" smtClean="0"/>
          </a:p>
          <a:p>
            <a:r>
              <a:rPr lang="el-GR" dirty="0"/>
              <a:t>Προτείνετε να γίνονται περιοδικά επιβεβαιώσεις του σχεδίου. Η επαλήθευση μπορεί να θεωρηθεί ως πλήρης αναθεώρηση του σχεδίου HACCP προκειμένου να επιβεβαιωθεί η ακρίβειά του. Αυτό πρέπει να γίνεται από την ομάδα ΗACCP τουλάχιστον μια φορά το χρόνο και να ακολουθείται από μια επιθεώρηση σε όλη την τεκμηρίωση του HACCP. </a:t>
            </a:r>
          </a:p>
          <a:p>
            <a:r>
              <a:rPr lang="el-GR" dirty="0"/>
              <a:t>Οποιεσδήποτε αλλαγές στο σχέδιο HACCP θα πρέπει να καταγραφούν και να εγκριθούν.</a:t>
            </a:r>
          </a:p>
        </p:txBody>
      </p:sp>
    </p:spTree>
    <p:extLst>
      <p:ext uri="{BB962C8B-B14F-4D97-AF65-F5344CB8AC3E}">
        <p14:creationId xmlns:p14="http://schemas.microsoft.com/office/powerpoint/2010/main" val="258207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Επιθεωρήσεις </a:t>
            </a:r>
            <a:r>
              <a:rPr lang="el-GR" dirty="0"/>
              <a:t>και επιθεωρητές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4" name="Θέση περιεχομένου 3"/>
          <p:cNvSpPr>
            <a:spLocks noGrp="1"/>
          </p:cNvSpPr>
          <p:nvPr>
            <p:ph idx="1"/>
          </p:nvPr>
        </p:nvSpPr>
        <p:spPr/>
        <p:txBody>
          <a:bodyPr/>
          <a:lstStyle/>
          <a:p>
            <a:r>
              <a:rPr lang="el-GR" dirty="0"/>
              <a:t>Μια επιθεώρηση μπορεί να είναι πιεστική και γεμάτη στρες τόσο για τον επιθεωρητή όσο και για τον επιθεωρούμενο. </a:t>
            </a:r>
            <a:endParaRPr lang="el-GR" dirty="0" smtClean="0"/>
          </a:p>
          <a:p>
            <a:r>
              <a:rPr lang="el-GR" dirty="0" smtClean="0"/>
              <a:t>Ο </a:t>
            </a:r>
            <a:r>
              <a:rPr lang="el-GR" dirty="0"/>
              <a:t>επιθεωρητής πρέπει να είναι πάντα σε επιφυλακή, να προετοιμάζει την επόμενη ενέργειά του, να αναλύει την προηγούμενη απάντηση, να εξετάζει τα στοιχεία κτλ</a:t>
            </a:r>
            <a:r>
              <a:rPr lang="el-GR" dirty="0" smtClean="0"/>
              <a:t>.</a:t>
            </a:r>
            <a:endParaRPr lang="el-GR" dirty="0"/>
          </a:p>
          <a:p>
            <a:r>
              <a:rPr lang="el-GR" dirty="0" smtClean="0"/>
              <a:t>Πρέπει </a:t>
            </a:r>
            <a:r>
              <a:rPr lang="el-GR" dirty="0"/>
              <a:t>να εκπέμπει επαγγελματισμό και να έχει τον έλεγχο. Ο επιθεωρητής πρέπει να καθοδηγεί και όχι να καθοδηγείται.</a:t>
            </a:r>
          </a:p>
        </p:txBody>
      </p:sp>
    </p:spTree>
    <p:extLst>
      <p:ext uri="{BB962C8B-B14F-4D97-AF65-F5344CB8AC3E}">
        <p14:creationId xmlns:p14="http://schemas.microsoft.com/office/powerpoint/2010/main" val="39564052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63</TotalTime>
  <Words>1321</Words>
  <Application>Microsoft Office PowerPoint</Application>
  <PresentationFormat>Προβολή στην οθόνη (4:3)</PresentationFormat>
  <Paragraphs>132</Paragraphs>
  <Slides>19</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19</vt:i4>
      </vt:variant>
    </vt:vector>
  </HeadingPairs>
  <TitlesOfParts>
    <vt:vector size="22" baseType="lpstr">
      <vt:lpstr>template</vt:lpstr>
      <vt:lpstr>OC_template_updated</vt:lpstr>
      <vt:lpstr>exo-opistho_simeiomata</vt:lpstr>
      <vt:lpstr>Διασφάλιση ποιότητας</vt:lpstr>
      <vt:lpstr>Διατήρηση του συστήματος HACCP</vt:lpstr>
      <vt:lpstr>Τρέχουσα επαλήθευση μέσω της επιθεώρησης</vt:lpstr>
      <vt:lpstr>Είδη επιθεώρησης του  συστήματος HACCP 1/2</vt:lpstr>
      <vt:lpstr>Είδη επιθεώρησης του  συστήματος HACCP 2/2</vt:lpstr>
      <vt:lpstr>Προγραμματισμός επιθεώρησης 1/2</vt:lpstr>
      <vt:lpstr>Προγραμματισμός επιθεώρησης 2/2</vt:lpstr>
      <vt:lpstr>Ενημέρωση και τροποποίηση του  σχεδίου HACCP </vt:lpstr>
      <vt:lpstr>Επιθεωρήσεις και επιθεωρητές</vt:lpstr>
      <vt:lpstr>Αρμοδιότητες του  επιθεωρητή</vt:lpstr>
      <vt:lpstr>Αρμοδιότητες του  επικεφαλής επιθεωρητή</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8</cp:revision>
  <dcterms:created xsi:type="dcterms:W3CDTF">2015-04-15T12:04:21Z</dcterms:created>
  <dcterms:modified xsi:type="dcterms:W3CDTF">2015-05-06T07:17:36Z</dcterms:modified>
</cp:coreProperties>
</file>