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70"/>
  </p:notesMasterIdLst>
  <p:handoutMasterIdLst>
    <p:handoutMasterId r:id="rId71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30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257" r:id="rId63"/>
    <p:sldId id="262" r:id="rId64"/>
    <p:sldId id="264" r:id="rId65"/>
    <p:sldId id="269" r:id="rId66"/>
    <p:sldId id="270" r:id="rId67"/>
    <p:sldId id="266" r:id="rId68"/>
    <p:sldId id="261" r:id="rId69"/>
  </p:sldIdLst>
  <p:sldSz cx="9144000" cy="6858000" type="screen4x3"/>
  <p:notesSz cx="7104063" cy="10234613"/>
  <p:custDataLst>
    <p:tags r:id="rId7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8EAA-2003-4EEB-AEE7-EBC2361F9E1E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27470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smccarthy.com/wp-content/uploads/2012/11/Prepress-Workflow2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dustryanalysts.com/wp-content/uploads/2013/12/Screen-Shot-2013-12-18-at-4.22.08-PM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undereagle.com/file/2014/8/flexo0001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landdg.com/versauv/solutions/img/packaging_2_3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p4.or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encommunity.de/system/files/jdf_pdf.gi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4.org/overview/jdf_environment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rprinting.com/user/images/pages/W2P/123-Gateway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demar.com/content/user/Image/site/screenshots/features_print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stek.com/Collateral/Images/English-US/WorkflowConcept_vf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express.co.uk/images/service-proofing.jp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armedia.com.my/image/data/2-digital%20printing/_add%20ons/contract%20proof/image002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photoman.co.uk/images/inkjet_vs_dyesublimation.jpg" TargetMode="External"/><Relationship Id="rId4" Type="http://schemas.openxmlformats.org/officeDocument/2006/relationships/hyperlink" Target="http://www.isigs.com/StarProof_1/ScreenedImages.jpg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motedirector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ftproof.dalim.com/img/web_dialogue_v2.png" TargetMode="External"/><Relationship Id="rId4" Type="http://schemas.openxmlformats.org/officeDocument/2006/relationships/hyperlink" Target="http://www.millenniumpress.com/images/remote_proofing.gif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Κοστολόγηση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Ροή εργασιών γραφικών τεχνών </a:t>
            </a:r>
            <a:r>
              <a:rPr lang="el-GR" sz="2600" dirty="0" smtClean="0"/>
              <a:t>–</a:t>
            </a:r>
            <a:r>
              <a:rPr lang="en-US" sz="2600" dirty="0" smtClean="0"/>
              <a:t> </a:t>
            </a:r>
            <a:r>
              <a:rPr lang="el-GR" sz="2600" dirty="0" smtClean="0"/>
              <a:t>Χαρακτηριστικά </a:t>
            </a:r>
            <a:r>
              <a:rPr lang="el-GR" sz="2600" dirty="0"/>
              <a:t>σύγχρονων τεχνολογιών 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Δρ. Αναστάσιος </a:t>
            </a:r>
            <a:r>
              <a:rPr lang="el-GR" sz="2200" dirty="0" smtClean="0"/>
              <a:t>Ε.</a:t>
            </a:r>
            <a:r>
              <a:rPr lang="en-US" sz="2200" dirty="0" smtClean="0"/>
              <a:t> </a:t>
            </a:r>
            <a:r>
              <a:rPr lang="el-GR" sz="2200" dirty="0" smtClean="0"/>
              <a:t>Πολίτης, Αναπληρωτής Καθηγητής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Τεχνολογία Γραφικών </a:t>
            </a:r>
            <a:r>
              <a:rPr lang="el-GR" sz="2200" dirty="0" smtClean="0"/>
              <a:t>Τεχνών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Gtp60 workflow bi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94" y="44624"/>
            <a:ext cx="4824413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01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tp60 workflow 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113"/>
            <a:ext cx="51943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07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b="1" dirty="0" smtClean="0">
                <a:ea typeface="ＭＳ Ｐゴシック" pitchFamily="34" charset="-128"/>
              </a:rPr>
              <a:t>Workflow </a:t>
            </a:r>
            <a:r>
              <a:rPr lang="el-GR" altLang="el-GR" sz="4000" b="1" dirty="0" smtClean="0">
                <a:ea typeface="ＭＳ Ｐゴシック" pitchFamily="34" charset="-128"/>
              </a:rPr>
              <a:t>στην προεκτύπωση</a:t>
            </a:r>
          </a:p>
        </p:txBody>
      </p:sp>
      <p:pic>
        <p:nvPicPr>
          <p:cNvPr id="13315" name="Picture 2" descr="http://jsmccarthy.com/wp-content/uploads/2012/11/Prepress-Workflow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6696743" cy="5406719"/>
          </a:xfr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195736" y="63093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jsmccarthy.com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09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4000" b="1" dirty="0" smtClean="0">
                <a:ea typeface="ＭＳ Ｐゴシック" pitchFamily="34" charset="-128"/>
              </a:rPr>
              <a:t>Υβριδική ροή εργασίας στην εκτύπωση</a:t>
            </a:r>
          </a:p>
        </p:txBody>
      </p:sp>
      <p:pic>
        <p:nvPicPr>
          <p:cNvPr id="14339" name="Picture 2" descr="http://industryanalysts.com/wp-content/uploads/2013/12/Screen-Shot-2013-12-18-at-4.22.08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28846"/>
            <a:ext cx="81359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321719" y="62264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industryanalysts.com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0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Τυπική ροή εργασίας στην </a:t>
            </a:r>
            <a:r>
              <a:rPr lang="el-GR" dirty="0" smtClean="0"/>
              <a:t>φλεξογραφία</a:t>
            </a:r>
            <a:endParaRPr lang="el-GR" dirty="0"/>
          </a:p>
        </p:txBody>
      </p:sp>
      <p:pic>
        <p:nvPicPr>
          <p:cNvPr id="15362" name="Picture 2" descr="http://www.foundereagle.com/file/2014/8/flexo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6396"/>
            <a:ext cx="8229600" cy="4761470"/>
          </a:xfr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483768" y="60932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foundereagle.com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6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>
                <a:ea typeface="ＭＳ Ｐゴシック" pitchFamily="34" charset="-128"/>
              </a:rPr>
              <a:t>Ροή εργασίας στον ολιστικό σχεδιασμό </a:t>
            </a:r>
            <a:br>
              <a:rPr lang="el-GR" altLang="el-GR" b="1" dirty="0" smtClean="0">
                <a:ea typeface="ＭＳ Ｐゴシック" pitchFamily="34" charset="-128"/>
              </a:rPr>
            </a:br>
            <a:r>
              <a:rPr lang="el-GR" altLang="el-GR" b="1" dirty="0" smtClean="0">
                <a:ea typeface="ＭＳ Ｐゴシック" pitchFamily="34" charset="-128"/>
              </a:rPr>
              <a:t>και παραγωγή</a:t>
            </a:r>
            <a:r>
              <a:rPr lang="en-US" altLang="el-GR" b="1" dirty="0" smtClean="0">
                <a:ea typeface="ＭＳ Ｐゴシック" pitchFamily="34" charset="-128"/>
              </a:rPr>
              <a:t> </a:t>
            </a:r>
            <a:r>
              <a:rPr lang="el-GR" altLang="el-GR" b="1" dirty="0" smtClean="0">
                <a:ea typeface="ＭＳ Ｐゴシック" pitchFamily="34" charset="-128"/>
              </a:rPr>
              <a:t>συσκευασίας</a:t>
            </a:r>
          </a:p>
        </p:txBody>
      </p:sp>
      <p:pic>
        <p:nvPicPr>
          <p:cNvPr id="16387" name="Picture 2" descr="http://www.rolanddg.com/versauv/solutions/img/packaging_2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4" y="2399898"/>
            <a:ext cx="8714314" cy="2613277"/>
          </a:xfr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195736" y="53786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rolanddg.com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7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3600" b="1" dirty="0" smtClean="0">
                <a:ea typeface="ＭＳ Ｐゴシック" pitchFamily="34" charset="-128"/>
              </a:rPr>
              <a:t>Σύνθετη ροή εργασίας - </a:t>
            </a:r>
            <a:r>
              <a:rPr lang="en-US" altLang="el-GR" sz="3600" b="1" dirty="0" smtClean="0">
                <a:ea typeface="ＭＳ Ｐゴシック" pitchFamily="34" charset="-128"/>
              </a:rPr>
              <a:t>PRINERGY Workflow</a:t>
            </a:r>
            <a:endParaRPr lang="el-GR" altLang="el-GR" sz="3600" b="1" dirty="0" smtClean="0">
              <a:ea typeface="ＭＳ Ｐゴシック" pitchFamily="34" charset="-128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051768"/>
            <a:ext cx="82804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12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sz="4000" b="1" dirty="0" smtClean="0">
                <a:ea typeface="ＭＳ Ｐゴシック" pitchFamily="34" charset="-128"/>
              </a:rPr>
              <a:t>GMG</a:t>
            </a:r>
            <a:r>
              <a:rPr lang="el-GR" altLang="el-GR" sz="4000" b="1" dirty="0" smtClean="0">
                <a:ea typeface="ＭＳ Ｐゴシック" pitchFamily="34" charset="-128"/>
              </a:rPr>
              <a:t> </a:t>
            </a:r>
            <a:r>
              <a:rPr lang="en-US" altLang="el-GR" sz="4000" b="1" dirty="0" smtClean="0">
                <a:ea typeface="ＭＳ Ｐゴシック" pitchFamily="34" charset="-128"/>
              </a:rPr>
              <a:t>Workflow </a:t>
            </a:r>
            <a:endParaRPr lang="el-GR" altLang="el-GR" sz="4000" dirty="0" smtClean="0">
              <a:ea typeface="ＭＳ Ｐゴシック" pitchFamily="34" charset="-128"/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2723"/>
            <a:ext cx="8229600" cy="4808816"/>
          </a:xfr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19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Είναι τα ολοκληρωμένα </a:t>
            </a:r>
            <a:r>
              <a:rPr lang="el-GR" dirty="0" smtClean="0"/>
              <a:t>συστήματα </a:t>
            </a:r>
            <a:r>
              <a:rPr lang="el-GR" dirty="0"/>
              <a:t>διαχείρισης πελατών, κοστολόγησης, επεξεργασίας και προσφορών, διαχείρισης, οργάνωσης και απολογισμού του συνόλου των εργασιών παραγωγής </a:t>
            </a:r>
            <a:r>
              <a:rPr lang="el-GR" dirty="0" smtClean="0"/>
              <a:t>εντύπων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Συστήματα Διαχείρισης Πληροφοριών </a:t>
            </a:r>
            <a:br>
              <a:rPr lang="el-GR" dirty="0"/>
            </a:br>
            <a:r>
              <a:rPr lang="el-GR" dirty="0"/>
              <a:t>Management Information </a:t>
            </a:r>
            <a:r>
              <a:rPr lang="el-GR" dirty="0" smtClean="0"/>
              <a:t>Systems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84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b="1" dirty="0" smtClean="0">
                <a:ea typeface="ＭＳ Ｐゴシック" pitchFamily="34" charset="-128"/>
              </a:rPr>
              <a:t>MIS </a:t>
            </a:r>
            <a:r>
              <a:rPr lang="el-GR" altLang="el-GR" sz="4000" b="1" dirty="0" smtClean="0">
                <a:ea typeface="ＭＳ Ｐゴシック" pitchFamily="34" charset="-128"/>
              </a:rPr>
              <a:t>και Γραφικές Τέχνες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sz="2400" b="1" dirty="0" smtClean="0">
                <a:ea typeface="ＭＳ Ｐゴシック" pitchFamily="34" charset="-128"/>
              </a:rPr>
              <a:t>Σε μία επιχείρηση Γραφικών Τεχνών το σύστημα Μ</a:t>
            </a:r>
            <a:r>
              <a:rPr lang="en-US" altLang="el-GR" sz="2400" b="1" dirty="0" smtClean="0">
                <a:ea typeface="ＭＳ Ｐゴシック" pitchFamily="34" charset="-128"/>
              </a:rPr>
              <a:t>IS</a:t>
            </a:r>
            <a:r>
              <a:rPr lang="el-GR" altLang="el-GR" sz="2400" b="1" dirty="0" smtClean="0">
                <a:ea typeface="ＭＳ Ｐゴシック" pitchFamily="34" charset="-128"/>
              </a:rPr>
              <a:t> διαχειρίζεται:</a:t>
            </a:r>
          </a:p>
          <a:p>
            <a:pPr lvl="1" eaLnBrk="1" hangingPunct="1">
              <a:lnSpc>
                <a:spcPct val="110000"/>
              </a:lnSpc>
            </a:pPr>
            <a:r>
              <a:rPr lang="el-GR" altLang="el-GR" sz="2400" dirty="0" smtClean="0">
                <a:ea typeface="ＭＳ Ｐゴシック" pitchFamily="34" charset="-128"/>
              </a:rPr>
              <a:t>τα τεχνολογικά συστήματα που χρησιμοποιούνται στη ροή παραγωγής (υλικό και λογισμικό), </a:t>
            </a:r>
          </a:p>
          <a:p>
            <a:pPr lvl="1" eaLnBrk="1" hangingPunct="1">
              <a:lnSpc>
                <a:spcPct val="110000"/>
              </a:lnSpc>
            </a:pPr>
            <a:r>
              <a:rPr lang="el-GR" altLang="el-GR" sz="2400" dirty="0" smtClean="0">
                <a:ea typeface="ＭＳ Ｐゴシック" pitchFamily="34" charset="-128"/>
              </a:rPr>
              <a:t>τα στάδια παραγωγής και εκτύπωσης, </a:t>
            </a:r>
          </a:p>
          <a:p>
            <a:pPr lvl="1" eaLnBrk="1" hangingPunct="1">
              <a:lnSpc>
                <a:spcPct val="110000"/>
              </a:lnSpc>
            </a:pPr>
            <a:r>
              <a:rPr lang="el-GR" altLang="el-GR" sz="2400" dirty="0" smtClean="0">
                <a:ea typeface="ＭＳ Ｐゴシック" pitchFamily="34" charset="-128"/>
              </a:rPr>
              <a:t>τη διακίνηση και τελική παράδοση των προϊόντων.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400" b="1" dirty="0" smtClean="0">
                <a:ea typeface="ＭＳ Ｐゴシック" pitchFamily="34" charset="-128"/>
              </a:rPr>
              <a:t>Οι δραστηριότητες του συστήματος αφορούν:</a:t>
            </a:r>
          </a:p>
          <a:p>
            <a:pPr lvl="1" eaLnBrk="1" hangingPunct="1">
              <a:lnSpc>
                <a:spcPct val="110000"/>
              </a:lnSpc>
            </a:pPr>
            <a:r>
              <a:rPr lang="el-GR" altLang="el-GR" sz="2400" dirty="0" smtClean="0">
                <a:ea typeface="ＭＳ Ｐゴシック" pitchFamily="34" charset="-128"/>
              </a:rPr>
              <a:t>στη συλλογή των δεδομένων της κάθε εργασίας, </a:t>
            </a:r>
          </a:p>
          <a:p>
            <a:pPr lvl="1" eaLnBrk="1" hangingPunct="1">
              <a:lnSpc>
                <a:spcPct val="110000"/>
              </a:lnSpc>
            </a:pPr>
            <a:r>
              <a:rPr lang="el-GR" altLang="el-GR" sz="2400" dirty="0" smtClean="0">
                <a:ea typeface="ＭＳ Ｐゴシック" pitchFamily="34" charset="-128"/>
              </a:rPr>
              <a:t>στην επεξεργασία και στη μετατροπή των δεδομένων σε λειτουργικές πληροφορίες βάσει των οποίων θα οριστεί η ροή εργασίας.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b="1" dirty="0" smtClean="0">
                <a:solidFill>
                  <a:srgbClr val="004A82"/>
                </a:solidFill>
                <a:ea typeface="ＭＳ Ｐゴシック" pitchFamily="34" charset="-128"/>
              </a:rPr>
              <a:t>Στόχος: η παραγωγή ποιοτικών προϊόντων σε λιγότερο χρόνο και με μικρότερο κόστος.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75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παρουσίασης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Ροή Παραγωγής </a:t>
            </a:r>
            <a:r>
              <a:rPr lang="el-GR" sz="2400" dirty="0" smtClean="0"/>
              <a:t>– </a:t>
            </a:r>
            <a:r>
              <a:rPr lang="en-US" sz="2400" dirty="0" smtClean="0"/>
              <a:t>Workflow.</a:t>
            </a:r>
            <a:endParaRPr lang="en-US" sz="2400" dirty="0"/>
          </a:p>
          <a:p>
            <a:r>
              <a:rPr lang="en-US" sz="2400" dirty="0"/>
              <a:t>Management Information </a:t>
            </a:r>
            <a:r>
              <a:rPr lang="en-US" sz="2400" dirty="0" smtClean="0"/>
              <a:t>Systems.</a:t>
            </a:r>
            <a:endParaRPr lang="en-US" sz="2400" dirty="0"/>
          </a:p>
          <a:p>
            <a:r>
              <a:rPr lang="en-US" sz="2400" dirty="0"/>
              <a:t>Job Definition </a:t>
            </a:r>
            <a:r>
              <a:rPr lang="en-US" sz="2400" dirty="0" smtClean="0"/>
              <a:t>Format.</a:t>
            </a:r>
            <a:endParaRPr lang="en-US" sz="2400" dirty="0"/>
          </a:p>
          <a:p>
            <a:r>
              <a:rPr lang="en-US" sz="2400" dirty="0"/>
              <a:t>Digital Asset </a:t>
            </a:r>
            <a:r>
              <a:rPr lang="en-US" sz="2400" dirty="0" smtClean="0"/>
              <a:t>Management.</a:t>
            </a:r>
            <a:endParaRPr lang="en-US" sz="2400" dirty="0"/>
          </a:p>
          <a:p>
            <a:r>
              <a:rPr lang="en-US" sz="2400" dirty="0"/>
              <a:t>Web to </a:t>
            </a:r>
            <a:r>
              <a:rPr lang="en-US" sz="2400" dirty="0" smtClean="0"/>
              <a:t>Print.</a:t>
            </a:r>
            <a:endParaRPr lang="en-US" sz="2400" dirty="0"/>
          </a:p>
          <a:p>
            <a:r>
              <a:rPr lang="el-GR" sz="2400" dirty="0"/>
              <a:t>Δοκίμια (</a:t>
            </a:r>
            <a:r>
              <a:rPr lang="en-US" sz="2400" dirty="0"/>
              <a:t>Proofs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01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97" y="260648"/>
            <a:ext cx="693720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71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b="1" dirty="0" smtClean="0">
                <a:ea typeface="ＭＳ Ｐゴシック" pitchFamily="34" charset="-128"/>
              </a:rPr>
              <a:t>Job Definition Format I</a:t>
            </a:r>
            <a:endParaRPr lang="el-GR" altLang="el-GR" sz="4000" b="1" dirty="0" smtClean="0">
              <a:ea typeface="ＭＳ Ｐゴシック" pitchFamily="34" charset="-128"/>
            </a:endParaRPr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l-GR" sz="2200" b="1" dirty="0" smtClean="0">
                <a:ea typeface="ＭＳ Ｐゴシック" pitchFamily="34" charset="-128"/>
              </a:rPr>
              <a:t>JDF</a:t>
            </a:r>
            <a:r>
              <a:rPr lang="el-GR" altLang="el-GR" sz="2200" b="1" dirty="0" smtClean="0">
                <a:ea typeface="ＭＳ Ｐゴシック" pitchFamily="34" charset="-128"/>
              </a:rPr>
              <a:t> - </a:t>
            </a:r>
            <a:r>
              <a:rPr lang="en-US" altLang="el-GR" sz="2200" b="1" dirty="0" smtClean="0">
                <a:ea typeface="ＭＳ Ｐゴシック" pitchFamily="34" charset="-128"/>
              </a:rPr>
              <a:t>Job Definition Format</a:t>
            </a:r>
          </a:p>
          <a:p>
            <a:pPr lvl="1" eaLnBrk="1" hangingPunct="1">
              <a:lnSpc>
                <a:spcPct val="100000"/>
              </a:lnSpc>
            </a:pPr>
            <a:r>
              <a:rPr lang="el-GR" altLang="el-GR" sz="2200" dirty="0" smtClean="0">
                <a:ea typeface="ＭＳ Ｐゴシック" pitchFamily="34" charset="-128"/>
              </a:rPr>
              <a:t>Σύστημα προσδιορισμού εργασιών στην παραγωγή των γραφικών τεχνών και μεταφοράς προδιαγραφών και δεδομένων παραγωγής στην παραγωγική διαδικασία (ένα είδος ψηφιακής  «κάρτας εργασίας»)</a:t>
            </a:r>
            <a:r>
              <a:rPr lang="en-US" altLang="el-GR" sz="2200" dirty="0" smtClean="0">
                <a:ea typeface="ＭＳ Ｐゴシック" pitchFamily="34" charset="-128"/>
              </a:rPr>
              <a:t>.</a:t>
            </a:r>
            <a:endParaRPr lang="el-GR" altLang="el-GR" sz="22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100000"/>
              </a:lnSpc>
            </a:pPr>
            <a:r>
              <a:rPr lang="el-GR" altLang="el-GR" sz="2200" dirty="0" smtClean="0">
                <a:ea typeface="ＭＳ Ｐゴシック" pitchFamily="34" charset="-128"/>
              </a:rPr>
              <a:t>Τυπική μορφή αρχείου που βασίζεται στη</a:t>
            </a:r>
            <a:r>
              <a:rPr lang="en-US" altLang="el-GR" sz="2200" dirty="0" smtClean="0">
                <a:ea typeface="ＭＳ Ｐゴシック" pitchFamily="34" charset="-128"/>
              </a:rPr>
              <a:t> </a:t>
            </a:r>
            <a:r>
              <a:rPr lang="el-GR" altLang="el-GR" sz="2200" dirty="0" smtClean="0">
                <a:ea typeface="ＭＳ Ｐゴシック" pitchFamily="34" charset="-128"/>
              </a:rPr>
              <a:t>γλώσσα XML</a:t>
            </a:r>
            <a:r>
              <a:rPr lang="en-US" altLang="el-GR" sz="2200" dirty="0" smtClean="0">
                <a:ea typeface="ＭＳ Ｐゴシック" pitchFamily="34" charset="-128"/>
              </a:rPr>
              <a:t>* (eXtensible Markup Language)</a:t>
            </a:r>
            <a:r>
              <a:rPr lang="el-GR" altLang="el-GR" sz="2200" dirty="0" smtClean="0">
                <a:ea typeface="ＭＳ Ｐゴシック" pitchFamily="34" charset="-128"/>
              </a:rPr>
              <a:t> για την ανταλλαγή δεδομένων στο περιβάλλον γραφικών τεχνών. </a:t>
            </a:r>
            <a:endParaRPr lang="en-US" altLang="el-GR" sz="22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100000"/>
              </a:lnSpc>
            </a:pPr>
            <a:r>
              <a:rPr lang="el-GR" altLang="el-GR" sz="2200" dirty="0" smtClean="0">
                <a:ea typeface="ＭＳ Ｐゴシック" pitchFamily="34" charset="-128"/>
              </a:rPr>
              <a:t>Το </a:t>
            </a:r>
            <a:r>
              <a:rPr lang="en-US" altLang="el-GR" sz="2200" dirty="0" smtClean="0">
                <a:ea typeface="ＭＳ Ｐゴシック" pitchFamily="34" charset="-128"/>
              </a:rPr>
              <a:t>JDF </a:t>
            </a:r>
            <a:r>
              <a:rPr lang="el-GR" altLang="el-GR" sz="2200" dirty="0" smtClean="0">
                <a:ea typeface="ＭＳ Ｐゴシック" pitchFamily="34" charset="-128"/>
              </a:rPr>
              <a:t>δημιουργήθηκε από τον οργανισμό </a:t>
            </a:r>
            <a:r>
              <a:rPr lang="en-US" altLang="el-GR" sz="2200" dirty="0" smtClean="0">
                <a:ea typeface="ＭＳ Ｐゴシック" pitchFamily="34" charset="-128"/>
              </a:rPr>
              <a:t>CIP4</a:t>
            </a:r>
            <a:r>
              <a:rPr lang="el-GR" altLang="el-GR" sz="2200" dirty="0" smtClean="0">
                <a:ea typeface="ＭＳ Ｐゴシック" pitchFamily="34" charset="-128"/>
              </a:rPr>
              <a:t> (</a:t>
            </a:r>
            <a:r>
              <a:rPr lang="en-US" altLang="el-GR" sz="2200" dirty="0" smtClean="0">
                <a:ea typeface="ＭＳ Ｐゴシック" pitchFamily="34" charset="-128"/>
              </a:rPr>
              <a:t>International Cooperation for the Integration of Processes in Prepress, Press, and Postpress Organization – </a:t>
            </a:r>
            <a:r>
              <a:rPr lang="en-US" altLang="el-GR" sz="2200" dirty="0" smtClean="0">
                <a:ea typeface="ＭＳ Ｐゴシック" pitchFamily="34" charset="-128"/>
                <a:hlinkClick r:id="rId2"/>
              </a:rPr>
              <a:t>www.cip4.org</a:t>
            </a:r>
            <a:r>
              <a:rPr lang="el-GR" altLang="el-GR" sz="2200" dirty="0" smtClean="0">
                <a:ea typeface="ＭＳ Ｐゴシック" pitchFamily="34" charset="-128"/>
              </a:rPr>
              <a:t>).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el-GR" sz="2000" dirty="0" smtClean="0">
                <a:ea typeface="ＭＳ Ｐゴシック" pitchFamily="34" charset="-128"/>
              </a:rPr>
              <a:t>* H xml</a:t>
            </a:r>
            <a:r>
              <a:rPr lang="el-GR" altLang="el-GR" sz="2000" dirty="0" smtClean="0">
                <a:ea typeface="ＭＳ Ｐゴシック" pitchFamily="34" charset="-128"/>
              </a:rPr>
              <a:t> έχει κανόνες περιγραφής οι οποίοι ορίζουν πως θα φαίνονται τα δεδομένα και που σε κάθε τύπο αρχείου.</a:t>
            </a:r>
            <a:endParaRPr lang="en-US" altLang="el-GR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</a:pPr>
            <a:endParaRPr lang="el-GR" altLang="el-GR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l-GR" altLang="el-GR" sz="2200" dirty="0" smtClean="0"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23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b="1" dirty="0" smtClean="0">
                <a:ea typeface="ＭＳ Ｐゴシック" pitchFamily="34" charset="-128"/>
              </a:rPr>
              <a:t>Job Definition Format I</a:t>
            </a:r>
            <a:r>
              <a:rPr lang="el-GR" altLang="el-GR" sz="4000" b="1" dirty="0" smtClean="0">
                <a:ea typeface="ＭＳ Ｐゴシック" pitchFamily="34" charset="-128"/>
              </a:rPr>
              <a:t>Ι</a:t>
            </a: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7063" lvl="1" eaLnBrk="1" hangingPunct="1">
              <a:lnSpc>
                <a:spcPct val="110000"/>
              </a:lnSpc>
            </a:pPr>
            <a:r>
              <a:rPr lang="el-GR" altLang="el-GR" sz="2400" dirty="0" smtClean="0">
                <a:ea typeface="ＭＳ Ｐゴシック" pitchFamily="34" charset="-128"/>
              </a:rPr>
              <a:t>Έχει τη μορφή του «Εισιτηρίου εργασίας (</a:t>
            </a:r>
            <a:r>
              <a:rPr lang="en-US" altLang="el-GR" sz="2400" dirty="0" smtClean="0">
                <a:ea typeface="ＭＳ Ｐゴシック" pitchFamily="34" charset="-128"/>
              </a:rPr>
              <a:t>job ticket) </a:t>
            </a:r>
            <a:r>
              <a:rPr lang="el-GR" altLang="el-GR" sz="2400" dirty="0" smtClean="0">
                <a:ea typeface="ＭＳ Ｐゴシック" pitchFamily="34" charset="-128"/>
              </a:rPr>
              <a:t>σχεδιασμένο</a:t>
            </a:r>
            <a:r>
              <a:rPr lang="en-US" altLang="el-GR" sz="2400" dirty="0" smtClean="0">
                <a:ea typeface="ＭＳ Ｐゴシック" pitchFamily="34" charset="-128"/>
              </a:rPr>
              <a:t> </a:t>
            </a:r>
            <a:r>
              <a:rPr lang="el-GR" altLang="el-GR" sz="2400" dirty="0" smtClean="0">
                <a:ea typeface="ＭＳ Ｐゴシック" pitchFamily="34" charset="-128"/>
              </a:rPr>
              <a:t>για συνδέσει την διαχείριση της παραγωγής εντύπων, το σύστημα </a:t>
            </a:r>
            <a:r>
              <a:rPr lang="en-US" altLang="el-GR" sz="2400" dirty="0" smtClean="0">
                <a:ea typeface="ＭＳ Ｐゴシック" pitchFamily="34" charset="-128"/>
              </a:rPr>
              <a:t>MIS </a:t>
            </a:r>
            <a:r>
              <a:rPr lang="el-GR" altLang="el-GR" sz="2400" dirty="0" smtClean="0">
                <a:ea typeface="ＭＳ Ｐゴシック" pitchFamily="34" charset="-128"/>
              </a:rPr>
              <a:t>και να βελτιώσει την επικοινωνία μεταξύ προδιαγραφών παραγωγής,</a:t>
            </a:r>
            <a:r>
              <a:rPr lang="en-US" altLang="el-GR" sz="2400" dirty="0" smtClean="0">
                <a:ea typeface="ＭＳ Ｐゴシック" pitchFamily="34" charset="-128"/>
              </a:rPr>
              <a:t> </a:t>
            </a:r>
            <a:r>
              <a:rPr lang="el-GR" altLang="el-GR" sz="2400" dirty="0" smtClean="0">
                <a:ea typeface="ＭＳ Ｐゴシック" pitchFamily="34" charset="-128"/>
              </a:rPr>
              <a:t>εξοπλισμού, υλικών, ημιπροϊόντων και τελικών προϊόντων γραφικών τεχνών.</a:t>
            </a:r>
          </a:p>
          <a:p>
            <a:pPr marL="627063" lvl="1" eaLnBrk="1" hangingPunct="1">
              <a:lnSpc>
                <a:spcPct val="110000"/>
              </a:lnSpc>
            </a:pPr>
            <a:r>
              <a:rPr lang="el-GR" altLang="el-GR" sz="2400" dirty="0" smtClean="0">
                <a:ea typeface="ＭＳ Ｐゴシック" pitchFamily="34" charset="-128"/>
              </a:rPr>
              <a:t>Γενικότερα διασυνδέει τις παραγωγικές διαδικασίες με τις προδιαγραφές παραγωγής προϊόντων </a:t>
            </a:r>
            <a:r>
              <a:rPr lang="en-US" altLang="el-GR" sz="2400" dirty="0" smtClean="0">
                <a:ea typeface="ＭＳ Ｐゴシック" pitchFamily="34" charset="-128"/>
              </a:rPr>
              <a:t>–</a:t>
            </a:r>
            <a:r>
              <a:rPr lang="el-GR" altLang="el-GR" sz="2400" dirty="0" smtClean="0">
                <a:ea typeface="ＭＳ Ｐゴシック" pitchFamily="34" charset="-128"/>
              </a:rPr>
              <a:t> εντύπων</a:t>
            </a:r>
            <a:r>
              <a:rPr lang="en-US" altLang="el-GR" sz="2400" dirty="0" smtClean="0">
                <a:ea typeface="ＭＳ Ｐゴシック" pitchFamily="34" charset="-128"/>
              </a:rPr>
              <a:t>.</a:t>
            </a:r>
            <a:endParaRPr lang="el-GR" altLang="el-GR" sz="2400" dirty="0" smtClean="0">
              <a:ea typeface="ＭＳ Ｐゴシック" pitchFamily="34" charset="-128"/>
            </a:endParaRPr>
          </a:p>
          <a:p>
            <a:pPr marL="627063" lvl="1" eaLnBrk="1" hangingPunct="1">
              <a:lnSpc>
                <a:spcPct val="110000"/>
              </a:lnSpc>
            </a:pPr>
            <a:r>
              <a:rPr lang="el-GR" altLang="el-GR" sz="2400" dirty="0" smtClean="0">
                <a:ea typeface="ＭＳ Ｐゴシック" pitchFamily="34" charset="-128"/>
              </a:rPr>
              <a:t>Προϋπόθεση</a:t>
            </a:r>
            <a:r>
              <a:rPr lang="en-US" altLang="el-GR" sz="2400" dirty="0" smtClean="0">
                <a:ea typeface="ＭＳ Ｐゴシック" pitchFamily="34" charset="-128"/>
              </a:rPr>
              <a:t>: </a:t>
            </a:r>
            <a:r>
              <a:rPr lang="el-GR" altLang="el-GR" sz="2400" dirty="0" smtClean="0">
                <a:ea typeface="ＭＳ Ｐゴシック" pitchFamily="34" charset="-128"/>
              </a:rPr>
              <a:t>Απόλυτη γνώση της παραγωγικής διαδικασίας σε μία εγκατάσταση και υψηλό επίπεδο αυτοματισμών.</a:t>
            </a:r>
            <a:endParaRPr lang="el-GR" altLang="el-GR" sz="3000" dirty="0" smtClean="0"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64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>
                <a:ea typeface="ＭＳ Ｐゴシック" pitchFamily="34" charset="-128"/>
              </a:rPr>
              <a:t>Η αρχιτεκτονική του </a:t>
            </a:r>
            <a:r>
              <a:rPr lang="en-US" altLang="el-GR" sz="4000" b="1" dirty="0" smtClean="0">
                <a:ea typeface="ＭＳ Ｐゴシック" pitchFamily="34" charset="-128"/>
              </a:rPr>
              <a:t>JDF</a:t>
            </a:r>
            <a:endParaRPr lang="el-GR" altLang="el-GR" sz="4000" b="1" dirty="0" smtClean="0">
              <a:ea typeface="ＭＳ Ｐゴシック" pitchFamily="34" charset="-128"/>
            </a:endParaRPr>
          </a:p>
        </p:txBody>
      </p:sp>
      <p:pic>
        <p:nvPicPr>
          <p:cNvPr id="24579" name="Picture 1028" descr="C:\Documents and Settings\hchristensen\Desktop\JDF_tree_structure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21" y="1988840"/>
            <a:ext cx="71897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6 - TextBox"/>
          <p:cNvSpPr txBox="1">
            <a:spLocks noChangeArrowheads="1"/>
          </p:cNvSpPr>
          <p:nvPr/>
        </p:nvSpPr>
        <p:spPr bwMode="auto">
          <a:xfrm>
            <a:off x="467296" y="2206327"/>
            <a:ext cx="3878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</a:rPr>
              <a:t>Περιγραφή του τελικού εντύπου</a:t>
            </a:r>
          </a:p>
        </p:txBody>
      </p:sp>
      <p:sp>
        <p:nvSpPr>
          <p:cNvPr id="24581" name="7 - TextBox"/>
          <p:cNvSpPr txBox="1">
            <a:spLocks noChangeArrowheads="1"/>
          </p:cNvSpPr>
          <p:nvPr/>
        </p:nvSpPr>
        <p:spPr bwMode="auto">
          <a:xfrm>
            <a:off x="322834" y="3142952"/>
            <a:ext cx="294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</a:rPr>
              <a:t>Βασική Ροή παραγωγής</a:t>
            </a:r>
          </a:p>
        </p:txBody>
      </p:sp>
      <p:sp>
        <p:nvSpPr>
          <p:cNvPr id="24582" name="8 - TextBox"/>
          <p:cNvSpPr txBox="1">
            <a:spLocks noChangeArrowheads="1"/>
          </p:cNvSpPr>
          <p:nvPr/>
        </p:nvSpPr>
        <p:spPr bwMode="auto">
          <a:xfrm>
            <a:off x="35496" y="4006552"/>
            <a:ext cx="216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004A82"/>
                </a:solidFill>
              </a:rPr>
              <a:t>Ενδιάμεσα στάδια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74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b="1" dirty="0" smtClean="0">
                <a:ea typeface="ＭＳ Ｐゴシック" pitchFamily="34" charset="-128"/>
              </a:rPr>
              <a:t>Job Definition Format I</a:t>
            </a:r>
            <a:r>
              <a:rPr lang="el-GR" altLang="el-GR" sz="4000" b="1" dirty="0" smtClean="0">
                <a:ea typeface="ＭＳ Ｐゴシック" pitchFamily="34" charset="-128"/>
              </a:rPr>
              <a:t>ΙΙ</a:t>
            </a:r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904656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300"/>
              </a:spcBef>
            </a:pPr>
            <a:r>
              <a:rPr lang="el-GR" altLang="el-GR" sz="2100" dirty="0" smtClean="0">
                <a:ea typeface="ＭＳ Ｐゴシック" pitchFamily="34" charset="-128"/>
              </a:rPr>
              <a:t>Το JDF δημιουργείται ως ένα ειδικό αρχείο το οποίο επεξεργάζεται σε λογισμικό όπως το Adobe Acrobat Pro για να ενσωματώσει στο αρχείο</a:t>
            </a:r>
            <a:r>
              <a:rPr lang="en-US" altLang="el-GR" sz="2100" dirty="0" smtClean="0">
                <a:ea typeface="ＭＳ Ｐゴシック" pitchFamily="34" charset="-128"/>
              </a:rPr>
              <a:t> </a:t>
            </a:r>
            <a:r>
              <a:rPr lang="el-GR" altLang="el-GR" sz="2100" dirty="0" smtClean="0">
                <a:ea typeface="ＭＳ Ｐゴシック" pitchFamily="34" charset="-128"/>
              </a:rPr>
              <a:t>της εργασίας (συνήθως ένα </a:t>
            </a:r>
            <a:r>
              <a:rPr lang="en-US" altLang="el-GR" sz="2100" dirty="0" smtClean="0">
                <a:ea typeface="ＭＳ Ｐゴシック" pitchFamily="34" charset="-128"/>
              </a:rPr>
              <a:t>PDF)</a:t>
            </a:r>
            <a:r>
              <a:rPr lang="el-GR" altLang="el-GR" sz="2100" dirty="0" smtClean="0">
                <a:ea typeface="ＭＳ Ｐゴシック" pitchFamily="34" charset="-128"/>
              </a:rPr>
              <a:t> μια δομή XML που περιγράφει:</a:t>
            </a:r>
            <a:endParaRPr lang="en-US" altLang="el-GR" sz="21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l-GR" altLang="el-GR" sz="2100" dirty="0" smtClean="0">
                <a:ea typeface="ＭＳ Ｐゴシック" pitchFamily="34" charset="-128"/>
              </a:rPr>
              <a:t>τι είναι το αρχείο αυτό, 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l-GR" altLang="el-GR" sz="2100" dirty="0" smtClean="0">
                <a:ea typeface="ＭＳ Ｐゴシック" pitchFamily="34" charset="-128"/>
              </a:rPr>
              <a:t>τι περιέχει, 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l-GR" altLang="el-GR" sz="2100" dirty="0" smtClean="0">
                <a:ea typeface="ＭＳ Ｐゴシック" pitchFamily="34" charset="-128"/>
              </a:rPr>
              <a:t>πού θα τυπωθεί, 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l-GR" altLang="el-GR" sz="2100" dirty="0" smtClean="0">
                <a:ea typeface="ＭＳ Ｐゴシック" pitchFamily="34" charset="-128"/>
              </a:rPr>
              <a:t>πώς θα τυπωθεί 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l-GR" altLang="el-GR" sz="2100" dirty="0" smtClean="0">
                <a:ea typeface="ＭＳ Ｐゴシック" pitchFamily="34" charset="-128"/>
              </a:rPr>
              <a:t>τι ακολουθήσει μετά την εκτύπωση. 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</a:pPr>
            <a:r>
              <a:rPr lang="el-GR" altLang="el-GR" sz="2100" dirty="0" smtClean="0">
                <a:ea typeface="ＭＳ Ｐゴシック" pitchFamily="34" charset="-128"/>
              </a:rPr>
              <a:t>Το αρχείο θα φτάσει στη μονάδα Γραφικών Τεχνών εμπεριέχοντας πλήρη περιγραφή όλων των εμπλεκόμενων παραγόντων και διαδικασιών -από την προεκτύπωση, την εκτύπωση, την μετεκτύπωση και την διεκπεραίωση της εργασίας, π.χ. πληροφορίες για: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l-GR" altLang="el-GR" sz="2100" dirty="0" smtClean="0">
                <a:ea typeface="ＭＳ Ｐゴシック" pitchFamily="34" charset="-128"/>
              </a:rPr>
              <a:t>το μέγεθος του εντύπου, 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l-GR" altLang="el-GR" sz="2100" dirty="0" smtClean="0">
                <a:ea typeface="ＭＳ Ｐゴシック" pitchFamily="34" charset="-128"/>
              </a:rPr>
              <a:t>το τιράζ, 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l-GR" altLang="el-GR" sz="2100" dirty="0" smtClean="0">
                <a:ea typeface="ＭＳ Ｐゴシック" pitchFamily="34" charset="-128"/>
              </a:rPr>
              <a:t>το είδος και το βάρος του χαρτιού, 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</a:pPr>
            <a:r>
              <a:rPr lang="el-GR" altLang="el-GR" sz="2100" dirty="0" smtClean="0">
                <a:ea typeface="ＭＳ Ｐゴシック" pitchFamily="34" charset="-128"/>
              </a:rPr>
              <a:t>το είδος της βιβλιοδεσίας, κ.ά.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</a:pPr>
            <a:endParaRPr lang="el-GR" altLang="el-GR" sz="21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Font typeface="Arial" charset="0"/>
              <a:buNone/>
            </a:pPr>
            <a:endParaRPr lang="el-GR" altLang="el-GR" sz="2100" dirty="0" smtClean="0"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45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>
                <a:ea typeface="ＭＳ Ｐゴシック" pitchFamily="34" charset="-128"/>
              </a:rPr>
              <a:t>Ροή Εργασίας στο περιβάλλον </a:t>
            </a:r>
            <a:r>
              <a:rPr lang="en-US" altLang="el-GR" sz="4000" b="1" dirty="0" smtClean="0">
                <a:ea typeface="ＭＳ Ｐゴシック" pitchFamily="34" charset="-128"/>
              </a:rPr>
              <a:t>JDF</a:t>
            </a:r>
            <a:endParaRPr lang="el-GR" altLang="el-GR" sz="4000" b="1" dirty="0" smtClean="0">
              <a:ea typeface="ＭＳ Ｐゴシック" pitchFamily="34" charset="-128"/>
            </a:endParaRP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>
                <a:ea typeface="ＭＳ Ｐゴシック" pitchFamily="34" charset="-128"/>
              </a:rPr>
              <a:t>Η ροή εργασίας</a:t>
            </a:r>
            <a:r>
              <a:rPr lang="en-US" altLang="el-GR" dirty="0" smtClean="0">
                <a:ea typeface="ＭＳ Ｐゴシック" pitchFamily="34" charset="-128"/>
              </a:rPr>
              <a:t> </a:t>
            </a:r>
            <a:r>
              <a:rPr lang="el-GR" altLang="el-GR" dirty="0" smtClean="0">
                <a:ea typeface="ＭＳ Ｐゴシック" pitchFamily="34" charset="-128"/>
              </a:rPr>
              <a:t>στο περιβάλλον του JDF έχει τρεις κύριες συνιστώσες:</a:t>
            </a:r>
            <a:br>
              <a:rPr lang="el-GR" altLang="el-GR" dirty="0" smtClean="0">
                <a:ea typeface="ＭＳ Ｐゴシック" pitchFamily="34" charset="-128"/>
              </a:rPr>
            </a:br>
            <a:r>
              <a:rPr lang="el-GR" altLang="el-GR" b="1" dirty="0" smtClean="0">
                <a:ea typeface="ＭＳ Ｐゴシック" pitchFamily="34" charset="-128"/>
              </a:rPr>
              <a:t>JDF</a:t>
            </a:r>
            <a:r>
              <a:rPr lang="el-GR" altLang="el-GR" dirty="0" smtClean="0">
                <a:ea typeface="ＭＳ Ｐゴシック" pitchFamily="34" charset="-128"/>
              </a:rPr>
              <a:t>  </a:t>
            </a:r>
            <a:r>
              <a:rPr lang="en-US" altLang="el-GR" dirty="0" smtClean="0">
                <a:ea typeface="ＭＳ Ｐゴシック" pitchFamily="34" charset="-128"/>
              </a:rPr>
              <a:t>Job Definition Format</a:t>
            </a:r>
            <a:endParaRPr lang="el-GR" altLang="el-GR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110000"/>
              </a:lnSpc>
            </a:pPr>
            <a:r>
              <a:rPr lang="el-GR" altLang="el-GR" b="1" dirty="0" smtClean="0">
                <a:ea typeface="ＭＳ Ｐゴシック" pitchFamily="34" charset="-128"/>
              </a:rPr>
              <a:t>JMF</a:t>
            </a:r>
            <a:r>
              <a:rPr lang="el-GR" altLang="el-GR" dirty="0" smtClean="0">
                <a:ea typeface="ＭＳ Ｐゴシック" pitchFamily="34" charset="-128"/>
              </a:rPr>
              <a:t>  </a:t>
            </a:r>
            <a:r>
              <a:rPr lang="en-US" altLang="el-GR" dirty="0" smtClean="0">
                <a:ea typeface="ＭＳ Ｐゴシック" pitchFamily="34" charset="-128"/>
              </a:rPr>
              <a:t>Job Messaging Format</a:t>
            </a:r>
            <a:endParaRPr lang="el-GR" altLang="el-GR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110000"/>
              </a:lnSpc>
            </a:pPr>
            <a:r>
              <a:rPr lang="el-GR" altLang="el-GR" b="1" dirty="0" smtClean="0">
                <a:ea typeface="ＭＳ Ｐゴシック" pitchFamily="34" charset="-128"/>
              </a:rPr>
              <a:t>MIS</a:t>
            </a:r>
            <a:r>
              <a:rPr lang="el-GR" altLang="el-GR" dirty="0" smtClean="0">
                <a:ea typeface="ＭＳ Ｐゴシック" pitchFamily="34" charset="-128"/>
              </a:rPr>
              <a:t>  </a:t>
            </a:r>
            <a:r>
              <a:rPr lang="en-US" altLang="el-GR" dirty="0" smtClean="0">
                <a:ea typeface="ＭＳ Ｐゴシック" pitchFamily="34" charset="-128"/>
              </a:rPr>
              <a:t>Management Information Systems (</a:t>
            </a:r>
            <a:r>
              <a:rPr lang="el-GR" altLang="el-GR" dirty="0" smtClean="0">
                <a:ea typeface="ＭＳ Ｐゴシック" pitchFamily="34" charset="-128"/>
              </a:rPr>
              <a:t>Σύστημα Διαχείρισης Πληροφοριών)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l-GR" dirty="0" smtClean="0">
                <a:ea typeface="ＭＳ Ｐゴシック" pitchFamily="34" charset="-128"/>
              </a:rPr>
              <a:t>To </a:t>
            </a:r>
            <a:r>
              <a:rPr lang="el-GR" altLang="el-GR" dirty="0" smtClean="0">
                <a:ea typeface="ＭＳ Ｐゴシック" pitchFamily="34" charset="-128"/>
              </a:rPr>
              <a:t>MIS είναι </a:t>
            </a:r>
            <a:r>
              <a:rPr lang="en-US" altLang="el-GR" dirty="0" smtClean="0">
                <a:ea typeface="ＭＳ Ｐゴシック" pitchFamily="34" charset="-128"/>
              </a:rPr>
              <a:t>o</a:t>
            </a:r>
            <a:r>
              <a:rPr lang="el-GR" altLang="el-GR" dirty="0" smtClean="0">
                <a:ea typeface="ＭＳ Ｐゴシック" pitchFamily="34" charset="-128"/>
              </a:rPr>
              <a:t> «βασικός ελεγκτής της ροής εργασίας».</a:t>
            </a:r>
            <a:br>
              <a:rPr lang="el-GR" altLang="el-GR" dirty="0" smtClean="0">
                <a:ea typeface="ＭＳ Ｐゴシック" pitchFamily="34" charset="-128"/>
              </a:rPr>
            </a:br>
            <a:r>
              <a:rPr lang="el-GR" altLang="el-GR" dirty="0" smtClean="0">
                <a:ea typeface="ＭＳ Ｐゴシック" pitchFamily="34" charset="-128"/>
              </a:rPr>
              <a:t>Η ροή εργασίας στο πλαίσιο του JDF ενεργοποιείται σε μεγάλο βαθμό από το κύριο όργανο ελέγχου της ροής εργασίας, δηλαδή το MIS.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59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>
                <a:ea typeface="ＭＳ Ｐゴシック" pitchFamily="34" charset="-128"/>
              </a:rPr>
              <a:t>JDF και JΜF </a:t>
            </a:r>
            <a:r>
              <a:rPr lang="en-US" altLang="el-GR" sz="4000" b="1" dirty="0" smtClean="0">
                <a:ea typeface="ＭＳ Ｐゴシック" pitchFamily="34" charset="-128"/>
              </a:rPr>
              <a:t>Job Messaging Format</a:t>
            </a:r>
            <a:endParaRPr lang="el-GR" altLang="el-GR" sz="4000" b="1" dirty="0" smtClean="0">
              <a:ea typeface="ＭＳ Ｐゴシック" pitchFamily="34" charset="-128"/>
            </a:endParaRP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sz="2400" dirty="0" smtClean="0">
                <a:ea typeface="ＭＳ Ｐゴシック" pitchFamily="34" charset="-128"/>
              </a:rPr>
              <a:t>Η επικοινωνία μεταξύ του JDF και των διαφόρων ελεγκτών (</a:t>
            </a:r>
            <a:r>
              <a:rPr lang="en-US" altLang="el-GR" sz="2400" dirty="0" smtClean="0">
                <a:ea typeface="ＭＳ Ｐゴシック" pitchFamily="34" charset="-128"/>
              </a:rPr>
              <a:t>controllers</a:t>
            </a:r>
            <a:r>
              <a:rPr lang="el-GR" altLang="el-GR" sz="2400" dirty="0" smtClean="0">
                <a:ea typeface="ＭＳ Ｐゴシック" pitchFamily="34" charset="-128"/>
              </a:rPr>
              <a:t>) της ροής εργασίας γίνεται με το </a:t>
            </a:r>
            <a:r>
              <a:rPr lang="en-US" altLang="el-GR" sz="2400" dirty="0" smtClean="0">
                <a:ea typeface="ＭＳ Ｐゴシック" pitchFamily="34" charset="-128"/>
              </a:rPr>
              <a:t>Job </a:t>
            </a:r>
            <a:r>
              <a:rPr lang="el-GR" altLang="el-GR" sz="2400" dirty="0" smtClean="0">
                <a:ea typeface="ＭＳ Ｐゴシック" pitchFamily="34" charset="-128"/>
              </a:rPr>
              <a:t>Messaging </a:t>
            </a:r>
            <a:r>
              <a:rPr lang="en-US" altLang="el-GR" sz="2400" dirty="0" smtClean="0">
                <a:ea typeface="ＭＳ Ｐゴシック" pitchFamily="34" charset="-128"/>
              </a:rPr>
              <a:t>Format </a:t>
            </a:r>
            <a:r>
              <a:rPr lang="el-GR" altLang="el-GR" sz="2400" dirty="0" smtClean="0">
                <a:ea typeface="ＭＳ Ｐゴシック" pitchFamily="34" charset="-128"/>
              </a:rPr>
              <a:t>(JMF). Το JMF δημιουργείται με την XML και αποτελεί μέρος του «σχήματος» JDF (</a:t>
            </a:r>
            <a:r>
              <a:rPr lang="en-US" altLang="el-GR" sz="2400" dirty="0" smtClean="0">
                <a:ea typeface="ＭＳ Ｐゴシック" pitchFamily="34" charset="-128"/>
              </a:rPr>
              <a:t>JDF Schema)</a:t>
            </a:r>
            <a:r>
              <a:rPr lang="el-GR" altLang="el-GR" sz="2400" dirty="0" smtClean="0">
                <a:ea typeface="ＭＳ Ｐゴシック" pitchFamily="34" charset="-128"/>
              </a:rPr>
              <a:t>. Επιτρέπει σε έναν ελεγκτή να επικοινωνεί πληροφορίες</a:t>
            </a:r>
            <a:r>
              <a:rPr lang="en-US" altLang="el-GR" sz="2400" dirty="0" smtClean="0">
                <a:ea typeface="ＭＳ Ｐゴシック" pitchFamily="34" charset="-128"/>
              </a:rPr>
              <a:t> </a:t>
            </a:r>
            <a:r>
              <a:rPr lang="el-GR" altLang="el-GR" sz="2400" dirty="0" smtClean="0">
                <a:ea typeface="ＭＳ Ｐゴシック" pitchFamily="34" charset="-128"/>
              </a:rPr>
              <a:t>μεταξύ του JDF και του MIS</a:t>
            </a:r>
            <a:r>
              <a:rPr lang="en-US" altLang="el-GR" sz="2400" dirty="0" smtClean="0">
                <a:ea typeface="ＭＳ Ｐゴシック" pitchFamily="34" charset="-128"/>
              </a:rPr>
              <a:t>:</a:t>
            </a:r>
          </a:p>
          <a:p>
            <a:pPr lvl="1" eaLnBrk="1" hangingPunct="1"/>
            <a:r>
              <a:rPr lang="el-GR" altLang="el-GR" sz="2400" dirty="0" smtClean="0">
                <a:ea typeface="ＭＳ Ｐゴシック" pitchFamily="34" charset="-128"/>
              </a:rPr>
              <a:t>για τη λειτουργία του εξοπλισμού (ξεκίνημα, σταμάτημα, σφάλμα)</a:t>
            </a:r>
            <a:r>
              <a:rPr lang="en-US" altLang="el-GR" sz="2400" dirty="0" smtClean="0">
                <a:ea typeface="ＭＳ Ｐゴシック" pitchFamily="34" charset="-128"/>
              </a:rPr>
              <a:t>,</a:t>
            </a:r>
          </a:p>
          <a:p>
            <a:pPr lvl="1" eaLnBrk="1" hangingPunct="1"/>
            <a:r>
              <a:rPr lang="el-GR" altLang="el-GR" sz="2400" dirty="0" smtClean="0">
                <a:ea typeface="ＭＳ Ｐゴシック" pitchFamily="34" charset="-128"/>
              </a:rPr>
              <a:t>για την κατάστασή του (π.χ. παράμετροι, διαθέσιμος, χωρίς σύνδεση)</a:t>
            </a:r>
            <a:r>
              <a:rPr lang="en-US" altLang="el-GR" sz="2400" dirty="0" smtClean="0">
                <a:ea typeface="ＭＳ Ｐゴシック" pitchFamily="34" charset="-128"/>
              </a:rPr>
              <a:t>,</a:t>
            </a:r>
          </a:p>
          <a:p>
            <a:pPr lvl="1" eaLnBrk="1" hangingPunct="1"/>
            <a:r>
              <a:rPr lang="el-GR" altLang="el-GR" sz="2400" dirty="0" smtClean="0">
                <a:ea typeface="ＭＳ Ｐゴシック" pitchFamily="34" charset="-128"/>
              </a:rPr>
              <a:t>για λήψη δεδομένων και αποτελέσματα (π.χ. μετρήσεις, απόβλητα, φύρα)</a:t>
            </a:r>
            <a:r>
              <a:rPr lang="en-US" altLang="el-GR" sz="2400" dirty="0" smtClean="0">
                <a:ea typeface="ＭＳ Ｐゴシック" pitchFamily="34" charset="-128"/>
              </a:rPr>
              <a:t>,</a:t>
            </a:r>
            <a:endParaRPr lang="el-GR" altLang="el-GR" sz="24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l-GR" altLang="el-GR" dirty="0" smtClean="0">
                <a:ea typeface="ＭＳ Ｐゴシック" pitchFamily="34" charset="-128"/>
              </a:rPr>
              <a:t>λ</a:t>
            </a:r>
            <a:r>
              <a:rPr lang="el-GR" altLang="el-GR" sz="2400" dirty="0" smtClean="0">
                <a:ea typeface="ＭＳ Ｐゴシック" pitchFamily="34" charset="-128"/>
              </a:rPr>
              <a:t>οιπές λεπτομέρειες, όπως για παράδειγμα, ποιος είναι ο χειριστής στην εκτυπωτική μηχανή</a:t>
            </a:r>
            <a:r>
              <a:rPr lang="en-US" altLang="el-GR" sz="2400" dirty="0" smtClean="0">
                <a:ea typeface="ＭＳ Ｐゴシック" pitchFamily="34" charset="-128"/>
              </a:rPr>
              <a:t>.</a:t>
            </a:r>
            <a:endParaRPr lang="el-GR" altLang="el-GR" sz="2400" dirty="0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endParaRPr lang="el-GR" altLang="el-GR" dirty="0" smtClean="0"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66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lanetpdf.com/planetpdf/images/jdf_job_defini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895848" cy="43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6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ocs.grouplogic.com/download/attachments/1836115/JobTicket_ReadOnly.PNG?version=1&amp;modificationDate=1281605574949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6504"/>
            <a:ext cx="5843979" cy="642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83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ocs.grouplogic.com/download/attachments/1836115/JobTicket_OutputProofing_tab.PNG?version=1&amp;modificationDate=1281604709292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61214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07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sz="2400" dirty="0" smtClean="0">
                <a:ea typeface="ＭＳ Ｐゴシック" pitchFamily="34" charset="-128"/>
              </a:rPr>
              <a:t>Μειωμένα τιράζ</a:t>
            </a:r>
            <a:r>
              <a:rPr lang="en-US" altLang="el-GR" sz="2400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>
                <a:ea typeface="ＭＳ Ｐゴシック" pitchFamily="34" charset="-128"/>
              </a:rPr>
              <a:t>Επαναλαμβανόμενες παραγγελίες εργασιών παραγωγής εντύπων</a:t>
            </a:r>
            <a:r>
              <a:rPr lang="en-US" altLang="el-GR" sz="2400" dirty="0" smtClean="0">
                <a:ea typeface="ＭＳ Ｐゴシック" pitchFamily="34" charset="-128"/>
              </a:rPr>
              <a:t>.</a:t>
            </a:r>
            <a:endParaRPr lang="el-GR" altLang="el-GR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>
                <a:ea typeface="ＭＳ Ｐゴシック" pitchFamily="34" charset="-128"/>
              </a:rPr>
              <a:t>Στοχευμένες αγορές (</a:t>
            </a:r>
            <a:r>
              <a:rPr lang="en-US" altLang="el-GR" sz="2400" dirty="0" smtClean="0">
                <a:ea typeface="ＭＳ Ｐゴシック" pitchFamily="34" charset="-128"/>
              </a:rPr>
              <a:t>niche markets).</a:t>
            </a:r>
            <a:endParaRPr lang="el-GR" altLang="el-GR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>
                <a:ea typeface="ＭＳ Ｐゴシック" pitchFamily="34" charset="-128"/>
              </a:rPr>
              <a:t>Εξαιρετικά μικροί χρόνοι παράδοσης των εργασιών</a:t>
            </a:r>
            <a:r>
              <a:rPr lang="en-US" altLang="el-GR" sz="2400" dirty="0" smtClean="0">
                <a:ea typeface="ＭＳ Ｐゴシック" pitchFamily="34" charset="-128"/>
              </a:rPr>
              <a:t>.</a:t>
            </a:r>
            <a:endParaRPr lang="el-GR" altLang="el-GR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>
                <a:ea typeface="ＭＳ Ｐゴシック" pitchFamily="34" charset="-128"/>
              </a:rPr>
              <a:t>Αυξανόμενη τάση για άμεσες παραγγελίες (just-in-time).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400" dirty="0" smtClean="0">
                <a:ea typeface="ＭＳ Ｐゴシック" pitchFamily="34" charset="-128"/>
              </a:rPr>
              <a:t>Αυξημένες απαιτήσεις των πελατών λόγω των δυνατοτήτων των νέων τεχνολογιών  - (</a:t>
            </a:r>
            <a:r>
              <a:rPr lang="en-US" altLang="el-GR" sz="2400" dirty="0" smtClean="0">
                <a:ea typeface="ＭＳ Ｐゴシック" pitchFamily="34" charset="-128"/>
              </a:rPr>
              <a:t>adding value to print).</a:t>
            </a:r>
            <a:endParaRPr lang="el-GR" altLang="el-GR" sz="2400" dirty="0" smtClean="0">
              <a:ea typeface="ＭＳ Ｐゴシック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Τάσεις στην αγορά εκτύπωσης </a:t>
            </a:r>
            <a:r>
              <a:rPr lang="el-GR" sz="3000" b="0" dirty="0"/>
              <a:t>1/2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39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5" descr="http://www.mediencommunity.de/system/files/jdf_pd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800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16602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mediencommunity.de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87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cip4.org/overview/jdf_enviro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49275"/>
            <a:ext cx="75596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286000" y="604064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cip4.org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58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000" b="1" dirty="0" smtClean="0">
                <a:ea typeface="ＭＳ Ｐゴシック" pitchFamily="34" charset="-128"/>
              </a:rPr>
              <a:t>Digital Asset Management</a:t>
            </a:r>
            <a:r>
              <a:rPr lang="el-GR" altLang="el-GR" sz="4000" b="1" dirty="0" smtClean="0">
                <a:ea typeface="ＭＳ Ｐゴシック" pitchFamily="34" charset="-128"/>
              </a:rPr>
              <a:t> - DAM</a:t>
            </a:r>
          </a:p>
        </p:txBody>
      </p:sp>
      <p:sp>
        <p:nvSpPr>
          <p:cNvPr id="3379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l-GR" altLang="el-GR" sz="2400" dirty="0" smtClean="0">
                <a:ea typeface="ＭＳ Ｐゴシック" pitchFamily="34" charset="-128"/>
              </a:rPr>
              <a:t>Τα </a:t>
            </a:r>
            <a:r>
              <a:rPr lang="en-US" altLang="el-GR" sz="2400" dirty="0" smtClean="0">
                <a:ea typeface="ＭＳ Ｐゴシック" pitchFamily="34" charset="-128"/>
              </a:rPr>
              <a:t>Digital </a:t>
            </a:r>
            <a:r>
              <a:rPr lang="el-GR" altLang="el-GR" sz="2400" dirty="0" smtClean="0">
                <a:ea typeface="ＭＳ Ｐゴシック" pitchFamily="34" charset="-128"/>
              </a:rPr>
              <a:t>Α</a:t>
            </a:r>
            <a:r>
              <a:rPr lang="en-US" altLang="el-GR" sz="2400" dirty="0" smtClean="0">
                <a:ea typeface="ＭＳ Ｐゴシック" pitchFamily="34" charset="-128"/>
              </a:rPr>
              <a:t>ssets</a:t>
            </a:r>
            <a:r>
              <a:rPr lang="el-GR" altLang="el-GR" sz="2400" dirty="0" smtClean="0">
                <a:ea typeface="ＭＳ Ｐゴシック" pitchFamily="34" charset="-128"/>
              </a:rPr>
              <a:t> είναι ψηφιακά δεδομένα όπως εικόνες, γραφικά, λογότυπα, κινούμενα σχέδια, ήχου / βίντεο, παρουσιάσεις, σελίδες, έγγραφα και μια σειρά από άλλες ψηφιακές μορφές αρχείων τα οποία εμπλουτίζονται  με πρόσθετες πληροφορίες εκτός του αρχείου στη μορφή μεταδεδομένων (</a:t>
            </a:r>
            <a:r>
              <a:rPr lang="en-US" altLang="el-GR" sz="2400" dirty="0" smtClean="0">
                <a:ea typeface="ＭＳ Ｐゴシック" pitchFamily="34" charset="-128"/>
              </a:rPr>
              <a:t>metadata - </a:t>
            </a:r>
            <a:r>
              <a:rPr lang="el-GR" altLang="el-GR" sz="2400" dirty="0" smtClean="0">
                <a:ea typeface="ＭＳ Ｐゴシック" pitchFamily="34" charset="-128"/>
              </a:rPr>
              <a:t>περιγραφικές πληροφορίες για το αρχείο</a:t>
            </a:r>
            <a:r>
              <a:rPr lang="en-US" altLang="el-GR" sz="2400" dirty="0" smtClean="0">
                <a:ea typeface="ＭＳ Ｐゴシック" pitchFamily="34" charset="-128"/>
              </a:rPr>
              <a:t>, </a:t>
            </a:r>
            <a:r>
              <a:rPr lang="el-GR" altLang="el-GR" sz="2400" dirty="0" smtClean="0">
                <a:ea typeface="ＭＳ Ｐゴシック" pitchFamily="34" charset="-128"/>
              </a:rPr>
              <a:t>δηλαδή πληροφορίες που αφορούν ένα ψηφιακό αρχείο). </a:t>
            </a:r>
            <a:endParaRPr lang="en-US" altLang="el-GR" sz="24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l-GR" altLang="el-GR" sz="2400" dirty="0" smtClean="0">
                <a:ea typeface="ＭＳ Ｐゴシック" pitchFamily="34" charset="-128"/>
              </a:rPr>
              <a:t>Ένα σύστημα διαχείρισης DAM (DAMS) είναι ένας συνδυασμός υλικού, λογισμικού (π.χ. </a:t>
            </a:r>
            <a:r>
              <a:rPr lang="en-US" altLang="el-GR" sz="2400" dirty="0" smtClean="0">
                <a:ea typeface="ＭＳ Ｐゴシック" pitchFamily="34" charset="-128"/>
              </a:rPr>
              <a:t>Adobe Extensible Metadata Platform</a:t>
            </a:r>
            <a:r>
              <a:rPr lang="el-GR" altLang="el-GR" sz="2400" dirty="0" smtClean="0">
                <a:ea typeface="ＭＳ Ｐゴシック" pitchFamily="34" charset="-128"/>
              </a:rPr>
              <a:t>) και υπηρεσιών που έχει στόχο την αποθήκευση, τη διαχείριση και την πρόσβαση στα </a:t>
            </a:r>
            <a:r>
              <a:rPr lang="en-US" altLang="el-GR" sz="2400" dirty="0" smtClean="0">
                <a:ea typeface="ＭＳ Ｐゴシック" pitchFamily="34" charset="-128"/>
              </a:rPr>
              <a:t>DAM </a:t>
            </a:r>
            <a:r>
              <a:rPr lang="el-GR" altLang="el-GR" sz="2400" dirty="0" smtClean="0">
                <a:ea typeface="ＭＳ Ｐゴシック" pitchFamily="34" charset="-128"/>
              </a:rPr>
              <a:t>(αρχεία και συνοδευτικά μεταδεδομένα)</a:t>
            </a:r>
            <a:r>
              <a:rPr lang="en-US" altLang="el-GR" sz="2400" dirty="0" smtClean="0">
                <a:ea typeface="ＭＳ Ｐゴシック" pitchFamily="34" charset="-128"/>
              </a:rPr>
              <a:t>.</a:t>
            </a:r>
            <a:endParaRPr lang="el-GR" altLang="el-GR" sz="2000" dirty="0" smtClean="0"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71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howonthecloud.com/blog/wp-content/uploads/2013/03/Digital-Asset-Managem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229600" cy="4731129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77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259228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 smtClean="0">
                <a:ea typeface="ＭＳ Ｐゴシック" pitchFamily="34" charset="-128"/>
              </a:rPr>
              <a:t>Τεχνολογίες και εφαρμογές </a:t>
            </a:r>
            <a:r>
              <a:rPr lang="en-US" altLang="el-GR" sz="4000" b="1" dirty="0" smtClean="0">
                <a:ea typeface="ＭＳ Ｐゴシック" pitchFamily="34" charset="-128"/>
              </a:rPr>
              <a:t>web2print </a:t>
            </a:r>
            <a:r>
              <a:rPr lang="el-GR" altLang="el-GR" sz="4000" b="1" dirty="0" smtClean="0">
                <a:ea typeface="ＭＳ Ｐゴシック" pitchFamily="34" charset="-128"/>
              </a:rPr>
              <a:t/>
            </a:r>
            <a:br>
              <a:rPr lang="el-GR" altLang="el-GR" sz="4000" b="1" dirty="0" smtClean="0">
                <a:ea typeface="ＭＳ Ｐゴシック" pitchFamily="34" charset="-128"/>
              </a:rPr>
            </a:br>
            <a:r>
              <a:rPr lang="el-GR" altLang="el-GR" sz="4000" b="1" dirty="0" smtClean="0">
                <a:ea typeface="ＭＳ Ｐゴシック" pitchFamily="34" charset="-128"/>
              </a:rPr>
              <a:t>(ή </a:t>
            </a:r>
            <a:r>
              <a:rPr lang="en-US" altLang="el-GR" sz="4000" b="1" dirty="0" smtClean="0">
                <a:ea typeface="ＭＳ Ｐゴシック" pitchFamily="34" charset="-128"/>
              </a:rPr>
              <a:t>web to print</a:t>
            </a:r>
            <a:r>
              <a:rPr lang="el-GR" altLang="el-GR" sz="4000" b="1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82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b="1" dirty="0" smtClean="0">
                <a:ea typeface="ＭＳ Ｐゴシック" pitchFamily="34" charset="-128"/>
              </a:rPr>
              <a:t>Web to Print</a:t>
            </a:r>
            <a:r>
              <a:rPr lang="el-GR" altLang="el-GR" b="1" dirty="0" smtClean="0">
                <a:ea typeface="ＭＳ Ｐゴシック" pitchFamily="34" charset="-128"/>
              </a:rPr>
              <a:t> Ι</a:t>
            </a:r>
          </a:p>
        </p:txBody>
      </p:sp>
      <p:sp>
        <p:nvSpPr>
          <p:cNvPr id="3686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el-GR" altLang="el-GR" sz="2600" dirty="0" smtClean="0">
                <a:ea typeface="ＭＳ Ｐゴシック" pitchFamily="34" charset="-128"/>
              </a:rPr>
              <a:t>Με το όρο Web-to-Print ή Web2Print, προσδιορίζονται οι εφαρμογές ηλεκτρονικού εμπορίου που αφορούν στην επιχειρηματική δραστηριότητα γραφικών τεχνών και  εκτυπώσεων που πραγματοποιούνται μέσω του διαδικτύου.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20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b="1" dirty="0" smtClean="0">
                <a:ea typeface="ＭＳ Ｐゴシック" pitchFamily="34" charset="-128"/>
              </a:rPr>
              <a:t>Web to Print</a:t>
            </a:r>
            <a:r>
              <a:rPr lang="el-GR" altLang="el-GR" b="1" dirty="0" smtClean="0">
                <a:ea typeface="ＭＳ Ｐゴシック" pitchFamily="34" charset="-128"/>
              </a:rPr>
              <a:t> ΙΙ</a:t>
            </a:r>
          </a:p>
        </p:txBody>
      </p:sp>
      <p:sp>
        <p:nvSpPr>
          <p:cNvPr id="3789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l-GR" altLang="el-GR" dirty="0" smtClean="0">
                <a:ea typeface="ＭＳ Ｐゴシック" pitchFamily="34" charset="-128"/>
              </a:rPr>
              <a:t>Ειδικότερα το σύστημα </a:t>
            </a:r>
            <a:r>
              <a:rPr lang="en-US" altLang="el-GR" dirty="0" smtClean="0">
                <a:ea typeface="ＭＳ Ｐゴシック" pitchFamily="34" charset="-128"/>
              </a:rPr>
              <a:t>Web to Print</a:t>
            </a:r>
            <a:r>
              <a:rPr lang="el-GR" altLang="el-GR" dirty="0" smtClean="0">
                <a:ea typeface="ＭＳ Ｐゴシック" pitchFamily="34" charset="-128"/>
              </a:rPr>
              <a:t> αφορούν στα ακόλουθα</a:t>
            </a:r>
            <a:r>
              <a:rPr lang="en-US" altLang="el-GR" dirty="0" smtClean="0">
                <a:ea typeface="ＭＳ Ｐゴシック" pitchFamily="34" charset="-128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>
                <a:ea typeface="ＭＳ Ｐゴシック" pitchFamily="34" charset="-128"/>
              </a:rPr>
              <a:t>Επικοινωνία , διαχείριση, αποστολή και  ανταλλαγή δεδομένων</a:t>
            </a:r>
            <a:r>
              <a:rPr lang="en-US" altLang="el-GR" dirty="0" smtClean="0">
                <a:ea typeface="ＭＳ Ｐゴシック" pitchFamily="34" charset="-128"/>
              </a:rPr>
              <a:t>  </a:t>
            </a:r>
            <a:r>
              <a:rPr lang="el-GR" altLang="el-GR" dirty="0" smtClean="0">
                <a:ea typeface="ＭＳ Ｐゴシック" pitchFamily="34" charset="-128"/>
              </a:rPr>
              <a:t>και πληροφοριών παραγωγής εντύπων.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>
                <a:ea typeface="ＭＳ Ｐゴシック" pitchFamily="34" charset="-128"/>
              </a:rPr>
              <a:t>Αφορούν δεδομένα  κοστολογικών στοιχείων δεδομένων παραγωγής και ποιοτικού ελέγχου στην εκδοτική διαδικασία και την παραγωγή εντύπων.</a:t>
            </a:r>
            <a:endParaRPr lang="el-GR" altLang="el-GR" sz="2700" dirty="0" smtClean="0"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33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b="1" dirty="0" smtClean="0">
                <a:ea typeface="ＭＳ Ｐゴシック" pitchFamily="34" charset="-128"/>
              </a:rPr>
              <a:t>Web to Print</a:t>
            </a:r>
            <a:r>
              <a:rPr lang="el-GR" altLang="el-GR" b="1" dirty="0" smtClean="0">
                <a:ea typeface="ＭＳ Ｐゴシック" pitchFamily="34" charset="-128"/>
              </a:rPr>
              <a:t> ΙΙΙ</a:t>
            </a:r>
          </a:p>
        </p:txBody>
      </p:sp>
      <p:sp>
        <p:nvSpPr>
          <p:cNvPr id="3891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l-GR" dirty="0" smtClean="0">
                <a:ea typeface="ＭＳ Ｐゴシック" pitchFamily="34" charset="-128"/>
              </a:rPr>
              <a:t>Το  σύστημα </a:t>
            </a:r>
            <a:r>
              <a:rPr lang="en-US" altLang="el-GR" dirty="0" smtClean="0">
                <a:ea typeface="ＭＳ Ｐゴシック" pitchFamily="34" charset="-128"/>
              </a:rPr>
              <a:t>Web to Print</a:t>
            </a:r>
            <a:r>
              <a:rPr lang="el-GR" altLang="el-GR" dirty="0" smtClean="0">
                <a:ea typeface="ＭＳ Ｐゴシック" pitchFamily="34" charset="-128"/>
              </a:rPr>
              <a:t> είναι μία εξειδικευμένη εφαρμογή σε συνδυασμό με λογισμικό γραφικών τεχνών μέσω του οποίου ο πελάτης επικοινωνεί, και καταθέτει δεδομένα για την παραγωγή εντύπων.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>
                <a:ea typeface="ＭＳ Ｐゴシック" pitchFamily="34" charset="-128"/>
              </a:rPr>
              <a:t>Τα δεδομένα μεταφέρονται στην επιχείρηση γραφικών τεχνών.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>
                <a:ea typeface="ＭＳ Ｐゴシック" pitchFamily="34" charset="-128"/>
              </a:rPr>
              <a:t>Το σύστημα </a:t>
            </a:r>
            <a:r>
              <a:rPr lang="en-US" altLang="el-GR" dirty="0" smtClean="0">
                <a:ea typeface="ＭＳ Ｐゴシック" pitchFamily="34" charset="-128"/>
              </a:rPr>
              <a:t>Web to Print</a:t>
            </a:r>
            <a:r>
              <a:rPr lang="el-GR" altLang="el-GR" dirty="0" smtClean="0">
                <a:ea typeface="ＭＳ Ｐゴシック" pitchFamily="34" charset="-128"/>
              </a:rPr>
              <a:t> μεσολαβεί ανάμεσα στον πελάτη και την επιχείρηση γραφικών τεχνών στο διαδίκτυο.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>
                <a:ea typeface="ＭＳ Ｐゴシック" pitchFamily="34" charset="-128"/>
              </a:rPr>
              <a:t>Υπάρχει μία αμφίδρομη και δυναμική διαδραστική επικοινωνία που αφορά πολλές εργασίες διαχείρισης, κοστολόγησης και παρακολούθησης της παραγωγής.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4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carrprinting.com/user/images/pages/W2P/123-Gatewa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42" y="1844824"/>
            <a:ext cx="6953250" cy="3333750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123728" y="531224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carrprinting.com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2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addemar.com/content/user/Image/site/screenshots/features_pr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4" y="620688"/>
            <a:ext cx="7892212" cy="5616624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305731" y="634308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addemar.com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97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Τάσεις στην αγορά εκτύπωσης </a:t>
            </a:r>
            <a:r>
              <a:rPr lang="en-US" sz="3000" b="0" dirty="0" smtClean="0"/>
              <a:t>2</a:t>
            </a:r>
            <a:r>
              <a:rPr lang="el-GR" sz="3000" b="0" dirty="0" smtClean="0"/>
              <a:t>/2</a:t>
            </a:r>
            <a:endParaRPr lang="el-GR" altLang="el-GR" sz="4000" b="1" dirty="0" smtClean="0">
              <a:solidFill>
                <a:srgbClr val="800000"/>
              </a:solidFill>
              <a:ea typeface="ＭＳ Ｐゴシック" pitchFamily="34" charset="-128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Ανάδειξη των δυνατοτήτων της βιβλιοδεσίας των περατώσεων και των ειδικών εργασιών (επίστρωση βερνικιών, τοπικό βερνίκι, </a:t>
            </a:r>
            <a:r>
              <a:rPr lang="el-GR" sz="2400" dirty="0" smtClean="0"/>
              <a:t>πλαστικοποίηση</a:t>
            </a:r>
            <a:r>
              <a:rPr lang="el-GR" sz="2400" dirty="0"/>
              <a:t>, γκοφράρισμα, χρυσοτυπία</a:t>
            </a:r>
            <a:r>
              <a:rPr lang="el-GR" sz="2400" dirty="0" smtClean="0"/>
              <a:t>, </a:t>
            </a:r>
            <a:r>
              <a:rPr lang="el-GR" sz="2400" dirty="0"/>
              <a:t>ειδικές επεξεργασίες επιφανειών εκτύπωσης κλπ).</a:t>
            </a:r>
          </a:p>
          <a:p>
            <a:r>
              <a:rPr lang="el-GR" sz="2400" dirty="0"/>
              <a:t>Ανάδειξη των δυνατοτήτων της ψηφιακής εκτύπωσης -  </a:t>
            </a:r>
            <a:r>
              <a:rPr lang="el-GR" sz="2400" dirty="0" smtClean="0"/>
              <a:t>εξατομικευμένη </a:t>
            </a:r>
            <a:r>
              <a:rPr lang="el-GR" sz="2400" dirty="0"/>
              <a:t>εκτύπωση, εκτύπωση μεταβλητών δεδομένων, τεχνολογίες PoD – Print on Demand, </a:t>
            </a:r>
            <a:r>
              <a:rPr lang="el-GR" sz="2400" dirty="0" smtClean="0"/>
              <a:t>BoD – Book </a:t>
            </a:r>
            <a:r>
              <a:rPr lang="el-GR" sz="2400" dirty="0"/>
              <a:t>on </a:t>
            </a:r>
            <a:r>
              <a:rPr lang="el-GR" sz="2400" dirty="0" smtClean="0"/>
              <a:t>Demand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60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29600" cy="3610946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09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presstek.com/Collateral/Images/English-US/WorkflowConcept_v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57" y="548680"/>
            <a:ext cx="6001486" cy="5308401"/>
          </a:xfrm>
          <a:noFill/>
        </p:spPr>
      </p:pic>
      <p:sp>
        <p:nvSpPr>
          <p:cNvPr id="43011" name="4 - TextBox"/>
          <p:cNvSpPr txBox="1">
            <a:spLocks noChangeArrowheads="1"/>
          </p:cNvSpPr>
          <p:nvPr/>
        </p:nvSpPr>
        <p:spPr bwMode="auto">
          <a:xfrm>
            <a:off x="395288" y="6381750"/>
            <a:ext cx="799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>
                <a:latin typeface="Arial" charset="0"/>
              </a:rPr>
              <a:t>CRM customer relation management, MIS management information system, CSR Corporate Social Responsibility</a:t>
            </a:r>
            <a:endParaRPr lang="el-GR" altLang="el-GR" sz="1200" dirty="0">
              <a:latin typeface="Arial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302769" y="60270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presstek.com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67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ea typeface="ＭＳ Ｐゴシック" pitchFamily="34" charset="-128"/>
              </a:rPr>
              <a:t>Δοκίμιο - </a:t>
            </a:r>
            <a:r>
              <a:rPr lang="en-US" altLang="el-GR" b="1" dirty="0" smtClean="0">
                <a:ea typeface="ＭＳ Ｐゴシック" pitchFamily="34" charset="-128"/>
              </a:rPr>
              <a:t>Proof</a:t>
            </a:r>
            <a:endParaRPr lang="el-GR" altLang="el-GR" b="1" dirty="0" smtClean="0">
              <a:ea typeface="ＭＳ Ｐゴシック" pitchFamily="34" charset="-128"/>
            </a:endParaRPr>
          </a:p>
        </p:txBody>
      </p:sp>
      <p:pic>
        <p:nvPicPr>
          <p:cNvPr id="44035" name="Picture 2" descr="http://www.alexpress.co.uk/images/service-proof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040"/>
            <a:ext cx="33432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59340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31490" y="6251575"/>
            <a:ext cx="1781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alexpress.co.uk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89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>
                <a:ea typeface="ＭＳ Ｐゴシック" pitchFamily="34" charset="-128"/>
              </a:rPr>
              <a:t>Τι είναι το Δοκίμιο Ι </a:t>
            </a:r>
            <a:r>
              <a:rPr lang="el-GR" altLang="el-GR" sz="3200" b="0" dirty="0" smtClean="0">
                <a:ea typeface="ＭＳ Ｐゴシック" pitchFamily="34" charset="-128"/>
              </a:rPr>
              <a:t>1/3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ea typeface="ＭＳ Ｐゴシック" pitchFamily="34" charset="-128"/>
              </a:rPr>
              <a:t>Δοκίμιο (proof) ονομάζεται το μέσο ελέγχου των προδιαγραφών σχεδιασμού και παραγωγής των εντύπων. </a:t>
            </a:r>
          </a:p>
          <a:p>
            <a:pPr eaLnBrk="1" hangingPunct="1"/>
            <a:r>
              <a:rPr lang="el-GR" altLang="el-GR" dirty="0" smtClean="0">
                <a:ea typeface="ＭＳ Ｐゴシック" pitchFamily="34" charset="-128"/>
              </a:rPr>
              <a:t>Αφορά στον έλεγχο της ποιότητας, των προδιαγραφών, της δομής κι επιμέρους στοιχείων ενός εντύπου</a:t>
            </a:r>
          </a:p>
          <a:p>
            <a:pPr eaLnBrk="1" hangingPunct="1"/>
            <a:r>
              <a:rPr lang="el-GR" altLang="el-GR" dirty="0" smtClean="0">
                <a:ea typeface="ＭＳ Ｐゴシック" pitchFamily="34" charset="-128"/>
              </a:rPr>
              <a:t>Υπάρχουν πολλά και διαφορετικά είδη δοκιμίων, που διαφέρουν σε δομή, χρήση, μορφή και τεχνολογία, και καλύπτουν όλες τις παραγωγικές διαδικασίες των γραφικών τεχνών (χρώμα, σελίδα, μοντάζ, διάταξη σελίδων, εκτύπωση βιβλιοδεσία).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1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>
                <a:ea typeface="ＭＳ Ｐゴシック" pitchFamily="34" charset="-128"/>
              </a:rPr>
              <a:t>Τι είναι το Δοκίμιο Ι </a:t>
            </a:r>
            <a:r>
              <a:rPr lang="el-GR" altLang="el-GR" sz="3200" b="0" dirty="0" smtClean="0">
                <a:ea typeface="ＭＳ Ｐゴシック" pitchFamily="34" charset="-128"/>
              </a:rPr>
              <a:t>2/3</a:t>
            </a:r>
            <a:endParaRPr lang="el-GR" altLang="el-GR" sz="4000" b="1" dirty="0" smtClean="0">
              <a:ea typeface="ＭＳ Ｐゴシック" pitchFamily="34" charset="-128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ea typeface="ＭＳ Ｐゴシック" pitchFamily="34" charset="-128"/>
              </a:rPr>
              <a:t>Το δοκίμιο αποτελεί το μοναδικό μέσο ελέγχου της διάταξης (lay out)  και της ποιότητας των χρωμάτων εκτύπωσης μιας εργασίας που πρόκειται να εκτυπωθεί. </a:t>
            </a:r>
          </a:p>
          <a:p>
            <a:pPr eaLnBrk="1" hangingPunct="1"/>
            <a:r>
              <a:rPr lang="el-GR" altLang="el-GR" dirty="0" smtClean="0">
                <a:ea typeface="ＭＳ Ｐゴシック" pitchFamily="34" charset="-128"/>
              </a:rPr>
              <a:t>Είναι μία δοκιμαστική εκτύπωση που πραγματοποιείται για τον έλεγχο ή τη διόρθωση λαθών και ατελειών. </a:t>
            </a:r>
            <a:endParaRPr lang="en-US" altLang="el-GR" dirty="0" smtClean="0">
              <a:ea typeface="ＭＳ Ｐゴシック" pitchFamily="34" charset="-128"/>
            </a:endParaRPr>
          </a:p>
          <a:p>
            <a:pPr eaLnBrk="1" hangingPunct="1"/>
            <a:r>
              <a:rPr lang="el-GR" altLang="el-GR" dirty="0" smtClean="0">
                <a:ea typeface="ＭＳ Ｐゴシック" pitchFamily="34" charset="-128"/>
              </a:rPr>
              <a:t>Θεωρείται η πλέον ασφαλής μέθοδος που δεσμεύει για το αποτέλεσμα τους παραγωγούς απέναντι στους πελάτες. </a:t>
            </a:r>
            <a:endParaRPr lang="en-US" altLang="el-GR" dirty="0" smtClean="0">
              <a:ea typeface="ＭＳ Ｐゴシック" pitchFamily="34" charset="-128"/>
            </a:endParaRPr>
          </a:p>
          <a:p>
            <a:pPr eaLnBrk="1" hangingPunct="1"/>
            <a:endParaRPr lang="en-US" altLang="el-GR" dirty="0" smtClean="0">
              <a:ea typeface="ＭＳ Ｐゴシック" pitchFamily="34" charset="-128"/>
            </a:endParaRPr>
          </a:p>
          <a:p>
            <a:pPr eaLnBrk="1" hangingPunct="1"/>
            <a:endParaRPr lang="el-GR" altLang="el-GR" dirty="0" smtClean="0"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70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>
                <a:ea typeface="ＭＳ Ｐゴシック" pitchFamily="34" charset="-128"/>
              </a:rPr>
              <a:t>Τι είναι το Δοκίμιο Ι </a:t>
            </a:r>
            <a:r>
              <a:rPr lang="el-GR" altLang="el-GR" sz="3200" b="0" dirty="0" smtClean="0">
                <a:ea typeface="ＭＳ Ｐゴシック" pitchFamily="34" charset="-128"/>
              </a:rPr>
              <a:t>3/3</a:t>
            </a:r>
            <a:endParaRPr lang="el-GR" altLang="el-GR" sz="4000" b="1" dirty="0" smtClean="0">
              <a:ea typeface="ＭＳ Ｐゴシック" pitchFamily="34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>
                <a:ea typeface="ＭＳ Ｐゴシック" pitchFamily="34" charset="-128"/>
              </a:rPr>
              <a:t>Δοκίμιο (proof) ονομάζεται το μέσο ελέγχου των προδιαγραφών σχεδιασμού και παραγωγής των εντύπων.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>
                <a:ea typeface="ＭＳ Ｐゴシック" pitchFamily="34" charset="-128"/>
              </a:rPr>
              <a:t>Αφορά στον έλεγχο των προδιαγραφών, της ποιότητας, του σχεδιασμού και λοιπών επιμέρους στοιχείων ενός εντύπου.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>
                <a:ea typeface="ＭＳ Ｐゴシック" pitchFamily="34" charset="-128"/>
              </a:rPr>
              <a:t>Υπάρχουν πολλά και διαφορετικά είδη δοκιμίων που διαφέρουν σε δομή, χρήση, μορφή και τεχνολογία, και καλύπτουν όλες τις παραγωγικές διαδικασίες των γραφικών τεχνών (χρώμα, σελίδα, μοντάζ, διάταξη σελίδων, εκτύπωση βιβλιοδεσία).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84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>
                <a:ea typeface="ＭＳ Ｐゴシック" pitchFamily="34" charset="-128"/>
              </a:rPr>
              <a:t>Τι είναι το Δοκίμιο ΙΙ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ea typeface="ＭＳ Ｐゴシック" pitchFamily="34" charset="-128"/>
              </a:rPr>
              <a:t>Το δοκίμιο αποτελεί το μοναδικό μέσο ελέγχου της διάταξης (lay out)  και της ποιότητας των χρωμάτων εκτύπωσης μιας εργασίας που πρόκειται να εκτυπωθεί. </a:t>
            </a:r>
            <a:endParaRPr lang="en-US" altLang="el-GR" dirty="0" smtClean="0">
              <a:ea typeface="ＭＳ Ｐゴシック" pitchFamily="34" charset="-128"/>
            </a:endParaRPr>
          </a:p>
          <a:p>
            <a:pPr eaLnBrk="1" hangingPunct="1"/>
            <a:r>
              <a:rPr lang="el-GR" altLang="el-GR" dirty="0" smtClean="0">
                <a:ea typeface="ＭＳ Ｐゴシック" pitchFamily="34" charset="-128"/>
              </a:rPr>
              <a:t>Στο μεγαλύτερο ποσοστό αφορά μία δοκιμαστική εκτύπωση που πραγματοποιείται για τη διόρθωση λαθών και ατελειών και για τον ποιοτικό έλεγχο της εκτύπωσης.</a:t>
            </a:r>
            <a:endParaRPr lang="en-US" altLang="el-GR" dirty="0" smtClean="0">
              <a:ea typeface="ＭＳ Ｐゴシック" pitchFamily="34" charset="-128"/>
            </a:endParaRPr>
          </a:p>
          <a:p>
            <a:pPr eaLnBrk="1" hangingPunct="1"/>
            <a:r>
              <a:rPr lang="el-GR" altLang="el-GR" dirty="0" smtClean="0">
                <a:ea typeface="ＭＳ Ｐゴシック" pitchFamily="34" charset="-128"/>
              </a:rPr>
              <a:t>Θεωρείται η πλέον ασφαλής μέθοδος σύμβασης μεταξύ του πελάτη και της επιχείρησης γραφικών τεχνών που δεσμεύει για το αποτέλεσμα της εκτύπωση και ιδιαίτερα για την ακριβή αναπαραγωγή των χρωμάτων εκτύπωσης. </a:t>
            </a:r>
            <a:endParaRPr lang="en-US" altLang="el-GR" dirty="0" smtClean="0"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75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>
                <a:ea typeface="ＭＳ Ｐゴシック" pitchFamily="34" charset="-128"/>
              </a:rPr>
              <a:t>Είδη δοκιμίων</a:t>
            </a:r>
            <a:endParaRPr lang="el-GR" altLang="el-GR" sz="2800" b="1" dirty="0" smtClean="0">
              <a:ea typeface="ＭＳ Ｐゴシック" pitchFamily="34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>
                <a:ea typeface="ＭＳ Ｐゴシック" pitchFamily="34" charset="-128"/>
              </a:rPr>
              <a:t>Σε σχέση με τη χρήση.</a:t>
            </a:r>
          </a:p>
          <a:p>
            <a:pPr eaLnBrk="1" hangingPunct="1"/>
            <a:r>
              <a:rPr lang="el-GR" altLang="el-GR" sz="2800" dirty="0" smtClean="0">
                <a:ea typeface="ＭＳ Ｐゴシック" pitchFamily="34" charset="-128"/>
              </a:rPr>
              <a:t>Σε σχέση με το τμήμα παραγωγής.</a:t>
            </a:r>
          </a:p>
          <a:p>
            <a:pPr eaLnBrk="1" hangingPunct="1"/>
            <a:r>
              <a:rPr lang="el-GR" altLang="el-GR" sz="2800" dirty="0" smtClean="0">
                <a:ea typeface="ＭＳ Ｐゴシック" pitchFamily="34" charset="-128"/>
              </a:rPr>
              <a:t>Σε σχέση με την τεχνολογία παραγωγής τους.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19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 dirty="0" smtClean="0">
                <a:ea typeface="ＭＳ Ｐゴシック" pitchFamily="34" charset="-128"/>
              </a:rPr>
              <a:t>Είδη δοκιμίων σε σχέση με τη χρήση 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76064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>
                <a:ea typeface="ＭＳ Ｐゴシック" pitchFamily="34" charset="-128"/>
              </a:rPr>
              <a:t>Το δοκίμιο «σύμβασης» - </a:t>
            </a:r>
            <a:r>
              <a:rPr lang="el-GR" altLang="el-GR" sz="2400" b="1" dirty="0" smtClean="0">
                <a:ea typeface="ＭＳ Ｐゴシック" pitchFamily="34" charset="-128"/>
              </a:rPr>
              <a:t>contract,</a:t>
            </a:r>
            <a:r>
              <a:rPr lang="el-GR" altLang="el-GR" sz="2400" dirty="0" smtClean="0">
                <a:ea typeface="ＭＳ Ｐゴシック" pitchFamily="34" charset="-128"/>
              </a:rPr>
              <a:t> είναι έγχρωμο - υψηλής ποιότητας - δοκίμιο που χρησιμοποιείται ως συμβόλαιο ανάμεσα στον πελάτη και την εταιρεία παραγωγής (διαφημιστική εταιρεία, ατελιέ γραφικών τεχνών ή υπεύθυνο εκτύπωσης) και συνήθως υπογράφεται. Είναι η τελική δοκιμή και δέσμευση πριν εκτυπωθεί η εργασία σε πολλά αντίτυπα. Χρησιμοποιείται ως το μέσο του περιοδικού ποιοτικού ελέγχου στην εκτυπωτική μηχανή.</a:t>
            </a:r>
          </a:p>
          <a:p>
            <a:pPr eaLnBrk="1" hangingPunct="1"/>
            <a:r>
              <a:rPr lang="el-GR" altLang="el-GR" sz="2400" dirty="0" smtClean="0">
                <a:ea typeface="ＭＳ Ｐゴシック" pitchFamily="34" charset="-128"/>
              </a:rPr>
              <a:t>Το δοκίμιο «θέσης»  - </a:t>
            </a:r>
            <a:r>
              <a:rPr lang="el-GR" altLang="el-GR" sz="2400" b="1" dirty="0" smtClean="0">
                <a:ea typeface="ＭＳ Ｐゴシック" pitchFamily="34" charset="-128"/>
              </a:rPr>
              <a:t>contact</a:t>
            </a:r>
            <a:r>
              <a:rPr lang="el-GR" altLang="el-GR" sz="2400" dirty="0" smtClean="0">
                <a:ea typeface="ＭＳ Ｐゴシック" pitchFamily="34" charset="-128"/>
              </a:rPr>
              <a:t>, είναι ένα μονόχρωμο ή έγχρωμο - φθηνό - δοκίμιο. Χρησιμοποιείται, κυρίως, για τον έλεγχο της θέσης των δεδομένων στο</a:t>
            </a:r>
            <a:r>
              <a:rPr lang="en-US" altLang="el-GR" sz="2400" dirty="0" smtClean="0">
                <a:ea typeface="ＭＳ Ｐゴシック" pitchFamily="34" charset="-128"/>
              </a:rPr>
              <a:t> </a:t>
            </a:r>
            <a:r>
              <a:rPr lang="el-GR" altLang="el-GR" sz="2400" dirty="0" smtClean="0">
                <a:ea typeface="ＭＳ Ｐゴシック" pitchFamily="34" charset="-128"/>
              </a:rPr>
              <a:t>υπόστρωμα του τελικού layout ή για μία πρόχειρη δοκιμή σε χαρτί που θα χρησιμοποιηθεί και στην τελική εκτύπωση.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0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Είδος δοκιμίου “σύμβασης” – contract </a:t>
            </a:r>
            <a:r>
              <a:rPr lang="el-GR" dirty="0" smtClean="0"/>
              <a:t>proof</a:t>
            </a:r>
            <a:endParaRPr lang="el-GR" dirty="0"/>
          </a:p>
        </p:txBody>
      </p:sp>
      <p:pic>
        <p:nvPicPr>
          <p:cNvPr id="50178" name="Picture 2" descr="http://www.sinarmedia.com.my/image/data/2-digital%20printing/_add%20ons/contract%20proof/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695061" cy="4818898"/>
          </a:xfr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411760" y="605668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sinarmedia.com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12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Συστήματα παραγωγής γραφικών τεχνών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Συστήματα </a:t>
            </a:r>
            <a:r>
              <a:rPr lang="el-GR" dirty="0"/>
              <a:t>παραγωγής τα οποία εκτελούν μία ή περισσότερες εργασίες, π.χ.</a:t>
            </a:r>
          </a:p>
          <a:p>
            <a:pPr lvl="1"/>
            <a:r>
              <a:rPr lang="el-GR" dirty="0"/>
              <a:t>λογισμικό επεξεργασίας εικόνας,</a:t>
            </a:r>
          </a:p>
          <a:p>
            <a:pPr lvl="1"/>
            <a:r>
              <a:rPr lang="el-GR" dirty="0"/>
              <a:t>εκτυπωτική μηχανή, </a:t>
            </a:r>
          </a:p>
          <a:p>
            <a:pPr lvl="1"/>
            <a:r>
              <a:rPr lang="el-GR" dirty="0"/>
              <a:t>διπλωτική μηχανή. </a:t>
            </a:r>
          </a:p>
          <a:p>
            <a:r>
              <a:rPr lang="el-GR" dirty="0"/>
              <a:t>Συστήματα τα οποία ελέγχουν και κατευθύνουν τα συστήματα παραγωγής, π.χ.</a:t>
            </a:r>
          </a:p>
          <a:p>
            <a:pPr lvl="1"/>
            <a:r>
              <a:rPr lang="el-GR" dirty="0"/>
              <a:t>Συστήματα Διαχείρισης Πληροφοριών (Management Information Systems – MIS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endParaRPr lang="el-GR" dirty="0"/>
          </a:p>
          <a:p>
            <a:pPr lvl="1"/>
            <a:r>
              <a:rPr lang="el-GR" dirty="0"/>
              <a:t>Συστήματα ποιοτικού </a:t>
            </a:r>
            <a:r>
              <a:rPr lang="el-GR" dirty="0" smtClean="0"/>
              <a:t>ελέγχου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67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r>
              <a:rPr lang="el-GR" dirty="0"/>
              <a:t>H θέση του δοκιμίου σε μία τυπική ροή εργασίας </a:t>
            </a:r>
            <a:r>
              <a:rPr lang="el-GR" dirty="0" smtClean="0"/>
              <a:t>Ι</a:t>
            </a:r>
            <a:endParaRPr lang="el-GR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6" y="1484784"/>
            <a:ext cx="8341794" cy="4536504"/>
          </a:xfr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58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H θέση του δοκιμίου σε μία τυπική ροή εργασίας </a:t>
            </a:r>
            <a:r>
              <a:rPr lang="el-GR" dirty="0" smtClean="0"/>
              <a:t>ΙΙ</a:t>
            </a:r>
            <a:endParaRPr lang="el-GR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7139"/>
            <a:ext cx="8229600" cy="2479984"/>
          </a:xfr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74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3200" b="1" dirty="0" smtClean="0">
                <a:ea typeface="ＭＳ Ｐゴシック" pitchFamily="34" charset="-128"/>
              </a:rPr>
              <a:t>Είδη δοκιμίων σε σχέση με το τμήμα παραγωγής Ι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>
                <a:ea typeface="ＭＳ Ｐゴシック" pitchFamily="34" charset="-128"/>
              </a:rPr>
              <a:t>Το </a:t>
            </a:r>
            <a:r>
              <a:rPr lang="el-GR" altLang="el-GR" sz="2400" b="1" dirty="0" smtClean="0">
                <a:ea typeface="ＭＳ Ｐゴシック" pitchFamily="34" charset="-128"/>
              </a:rPr>
              <a:t>προεκτυπωτικό δοκίμιο </a:t>
            </a:r>
            <a:r>
              <a:rPr lang="el-GR" altLang="el-GR" sz="2400" dirty="0" smtClean="0">
                <a:ea typeface="ＭＳ Ｐゴシック" pitchFamily="34" charset="-128"/>
              </a:rPr>
              <a:t>χρησιμοποιεί τεχνικές εκτύπωσης όπως inkjet με σκοπό να πλησιάζει χρωματικά το τελικό αποτέλεσμα. </a:t>
            </a:r>
          </a:p>
          <a:p>
            <a:pPr eaLnBrk="1" hangingPunct="1"/>
            <a:r>
              <a:rPr lang="el-GR" altLang="el-GR" sz="2400" dirty="0" smtClean="0">
                <a:ea typeface="ＭＳ Ｐゴシック" pitchFamily="34" charset="-128"/>
              </a:rPr>
              <a:t>Το εκτυπωτικό δοκίμιο (</a:t>
            </a:r>
            <a:r>
              <a:rPr lang="el-GR" altLang="el-GR" sz="2400" b="1" dirty="0" smtClean="0">
                <a:ea typeface="ＭＳ Ｐゴシック" pitchFamily="34" charset="-128"/>
              </a:rPr>
              <a:t>press proof)</a:t>
            </a:r>
            <a:r>
              <a:rPr lang="el-GR" altLang="el-GR" sz="2400" dirty="0" smtClean="0">
                <a:ea typeface="ＭＳ Ｐゴシック" pitchFamily="34" charset="-128"/>
              </a:rPr>
              <a:t>, το οποίο παράγεται, όταν η εκτυπωτική μηχανή (ψηφιακή ή συμβατική) έχει τις τελικές ρυθμίσεις και μελάνια. Είναι, στην ουσία, εκτύπωση μικρού τιράζ, πριν την παραγωγή του τελικού τιράζ, γι αυτό και θεωρείται πολύ δαπανηρό δοκίμιο σε περίπτωση που χρειαστούν διορθώσεις.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92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3200" b="1" dirty="0" smtClean="0">
                <a:ea typeface="ＭＳ Ｐゴシック" pitchFamily="34" charset="-128"/>
              </a:rPr>
              <a:t>Είδη δοκιμίων σε σχέση με το τμήμα παραγωγής ΙΙ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>
                <a:ea typeface="ＭＳ Ｐゴシック" pitchFamily="34" charset="-128"/>
              </a:rPr>
              <a:t>Το </a:t>
            </a:r>
            <a:r>
              <a:rPr lang="el-GR" altLang="el-GR" sz="2400" b="1" dirty="0" smtClean="0">
                <a:ea typeface="ＭＳ Ｐゴシック" pitchFamily="34" charset="-128"/>
              </a:rPr>
              <a:t>δοκίμιο μοντάζ (ηλιοτυπία) </a:t>
            </a:r>
            <a:r>
              <a:rPr lang="el-GR" altLang="el-GR" sz="2400" dirty="0" smtClean="0">
                <a:ea typeface="ＭＳ Ｐゴシック" pitchFamily="34" charset="-128"/>
              </a:rPr>
              <a:t>χρησιμοποιεί</a:t>
            </a:r>
            <a:r>
              <a:rPr lang="en-US" altLang="el-GR" sz="2400" dirty="0" smtClean="0">
                <a:ea typeface="ＭＳ Ｐゴシック" pitchFamily="34" charset="-128"/>
              </a:rPr>
              <a:t> </a:t>
            </a:r>
            <a:r>
              <a:rPr lang="el-GR" altLang="el-GR" sz="2400" dirty="0" smtClean="0">
                <a:ea typeface="ＭＳ Ｐゴシック" pitchFamily="34" charset="-128"/>
              </a:rPr>
              <a:t>τον έλεγχο της διάταξης των σελίδων στα τυπογραφικά φύλλα.</a:t>
            </a:r>
          </a:p>
          <a:p>
            <a:pPr eaLnBrk="1" hangingPunct="1"/>
            <a:r>
              <a:rPr lang="el-GR" altLang="el-GR" sz="2400" dirty="0" smtClean="0">
                <a:ea typeface="ＭＳ Ｐゴシック" pitchFamily="34" charset="-128"/>
              </a:rPr>
              <a:t>Το δοκίμιο εκτύπωσης (</a:t>
            </a:r>
            <a:r>
              <a:rPr lang="el-GR" altLang="el-GR" sz="2400" b="1" dirty="0" smtClean="0">
                <a:ea typeface="ＭＳ Ｐゴシック" pitchFamily="34" charset="-128"/>
              </a:rPr>
              <a:t>press proof)</a:t>
            </a:r>
            <a:r>
              <a:rPr lang="el-GR" altLang="el-GR" sz="2400" dirty="0" smtClean="0">
                <a:ea typeface="ＭＳ Ｐゴシック" pitchFamily="34" charset="-128"/>
              </a:rPr>
              <a:t>, το οποίο παράγεται, με διαφορετικές τεχνολογίες, είτε σε ψηφιακό εκτυπωτή δοκιμίων είτε στην εκτυπωτική μηχανή όταν η εκτυπωτική μηχανή (ψηφιακή ή συμβατική) έχει τις τελικές ρυθμίσεις και μελάνια. Είναι, στην ουσία, εκτύπωση μικρού τιράζ, πριν την παραγωγή του τελικού τιράζ, γι αυτό και θεωρείται πολύ δαπανηρό δοκίμιο σε περίπτωση που χρειαστούν διορθώσεις.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64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>
                <a:ea typeface="ＭＳ Ｐゴシック" pitchFamily="34" charset="-128"/>
              </a:rPr>
              <a:t>Είδη δοκιμίων σε σχέση με την τεχνολογία παραγωγής τους Ι </a:t>
            </a:r>
            <a:r>
              <a:rPr lang="el-GR" altLang="el-GR" sz="3000" b="0" dirty="0" smtClean="0">
                <a:ea typeface="ＭＳ Ｐゴシック" pitchFamily="34" charset="-128"/>
              </a:rPr>
              <a:t>1/2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l-GR" altLang="el-GR" sz="2600" b="1" dirty="0" smtClean="0">
                <a:ea typeface="ＭＳ Ｐゴシック" pitchFamily="34" charset="-128"/>
              </a:rPr>
              <a:t>Αναλογικό δοκίμιο</a:t>
            </a:r>
            <a:r>
              <a:rPr lang="en-US" altLang="el-GR" sz="2600" b="1" dirty="0" smtClean="0">
                <a:ea typeface="ＭＳ Ｐゴシック" pitchFamily="34" charset="-128"/>
              </a:rPr>
              <a:t>:</a:t>
            </a:r>
            <a:r>
              <a:rPr lang="el-GR" altLang="el-GR" sz="2600" b="1" dirty="0" smtClean="0">
                <a:ea typeface="ＭＳ Ｐゴシック" pitchFamily="34" charset="-128"/>
              </a:rPr>
              <a:t> </a:t>
            </a:r>
            <a:r>
              <a:rPr lang="el-GR" altLang="el-GR" sz="2600" dirty="0" smtClean="0">
                <a:ea typeface="ＭＳ Ｐゴシック" pitchFamily="34" charset="-128"/>
              </a:rPr>
              <a:t>Αφορά παλαιά τεχνολογία  με τη χρήση των τεσσάρων φιλμ </a:t>
            </a:r>
            <a:r>
              <a:rPr lang="en-US" altLang="el-GR" sz="2600" dirty="0" smtClean="0">
                <a:ea typeface="ＭＳ Ｐゴシック" pitchFamily="34" charset="-128"/>
              </a:rPr>
              <a:t>CMYK</a:t>
            </a:r>
            <a:r>
              <a:rPr lang="el-GR" altLang="el-GR" sz="2600" dirty="0" smtClean="0">
                <a:ea typeface="ＭＳ Ｐゴシック" pitchFamily="34" charset="-128"/>
              </a:rPr>
              <a:t> και ειδικών φωτοευαίσθητων υποστρωμάτων). Δεν χρησιμοποιείται πλέον. 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l-GR" altLang="el-GR" sz="2600" b="1" dirty="0" smtClean="0">
                <a:ea typeface="ＭＳ Ｐゴシック" pitchFamily="34" charset="-128"/>
              </a:rPr>
              <a:t>Ψηφιακό δοκίμιο</a:t>
            </a:r>
            <a:r>
              <a:rPr lang="en-US" altLang="el-GR" sz="2600" dirty="0" smtClean="0">
                <a:ea typeface="ＭＳ Ｐゴシック" pitchFamily="34" charset="-128"/>
              </a:rPr>
              <a:t>:</a:t>
            </a:r>
            <a:r>
              <a:rPr lang="el-GR" altLang="el-GR" sz="2600" dirty="0" smtClean="0">
                <a:ea typeface="ＭＳ Ｐゴシック" pitchFamily="34" charset="-128"/>
              </a:rPr>
              <a:t> Παράγεται από ψηφιακά δεδομένα και αφορά είτε δοκίμιο σύμβασης, είτε δοκίμιο διάταξης σελίδων, είτε δοκίμιο ελέγχου, είτε δοκίμιο ποιοτικού ελέγχου στην εκτύπωση.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04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l-GR" altLang="el-GR" sz="2600" b="1" dirty="0" smtClean="0">
                <a:ea typeface="ＭＳ Ｐゴシック" pitchFamily="34" charset="-128"/>
              </a:rPr>
              <a:t>Άυλο δοκίμιο</a:t>
            </a:r>
            <a:r>
              <a:rPr lang="en-US" altLang="el-GR" sz="2600" b="1" dirty="0" smtClean="0">
                <a:ea typeface="ＭＳ Ｐゴシック" pitchFamily="34" charset="-128"/>
              </a:rPr>
              <a:t>:</a:t>
            </a:r>
            <a:r>
              <a:rPr lang="el-GR" altLang="el-GR" sz="2600" b="1" dirty="0" smtClean="0">
                <a:ea typeface="ＭＳ Ｐゴシック" pitchFamily="34" charset="-128"/>
              </a:rPr>
              <a:t>  </a:t>
            </a:r>
            <a:r>
              <a:rPr lang="el-GR" altLang="el-GR" sz="2600" dirty="0" smtClean="0">
                <a:ea typeface="ＭＳ Ｐゴシック" pitchFamily="34" charset="-128"/>
              </a:rPr>
              <a:t>Δοκίμιο που εμφανίζεται μόνο στην οθόνη του υπολογιστή.</a:t>
            </a:r>
            <a:endParaRPr lang="en-US" altLang="el-GR" sz="26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l-GR" sz="2600" b="1" dirty="0" smtClean="0">
                <a:ea typeface="ＭＳ Ｐゴシック" pitchFamily="34" charset="-128"/>
              </a:rPr>
              <a:t>Remote proof:</a:t>
            </a:r>
            <a:r>
              <a:rPr lang="el-GR" altLang="el-GR" sz="2600" b="1" dirty="0" smtClean="0">
                <a:ea typeface="ＭＳ Ｐゴシック" pitchFamily="34" charset="-128"/>
              </a:rPr>
              <a:t>  Άυλο </a:t>
            </a:r>
            <a:r>
              <a:rPr lang="el-GR" altLang="el-GR" sz="2600" dirty="0" smtClean="0">
                <a:ea typeface="ＭＳ Ｐゴシック" pitchFamily="34" charset="-128"/>
              </a:rPr>
              <a:t>δοκίμιο που στέλνεται για έλεγχο σε άλλη τοποθεσία μέσω διαδικτύου. </a:t>
            </a:r>
            <a:endParaRPr lang="en-US" altLang="el-GR" sz="2600" dirty="0" smtClean="0"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>
                <a:ea typeface="ＭＳ Ｐゴシック" pitchFamily="34" charset="-128"/>
              </a:rPr>
              <a:t>Είδη δοκιμίων σε σχέση με την τεχνολογία παραγωγής τους Ι </a:t>
            </a:r>
            <a:r>
              <a:rPr lang="el-GR" altLang="el-GR" sz="3000" b="0" dirty="0">
                <a:ea typeface="ＭＳ Ｐゴシック" pitchFamily="34" charset="-128"/>
              </a:rPr>
              <a:t>2</a:t>
            </a:r>
            <a:r>
              <a:rPr lang="el-GR" altLang="el-GR" sz="3000" b="0" dirty="0" smtClean="0">
                <a:ea typeface="ＭＳ Ｐゴシック" pitchFamily="34" charset="-128"/>
              </a:rPr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5242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 dirty="0" smtClean="0">
                <a:ea typeface="ＭＳ Ｐゴシック" pitchFamily="34" charset="-128"/>
              </a:rPr>
              <a:t>Ψηφιακά δοκίμια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>
                <a:ea typeface="ＭＳ Ｐゴシック" pitchFamily="34" charset="-128"/>
              </a:rPr>
              <a:t>Δοκίμια από ψηφιακά αρχεία, τα οποία τυπώνονται σε ψηφιακούς εκτυπωτές. </a:t>
            </a:r>
          </a:p>
          <a:p>
            <a:pPr eaLnBrk="1" hangingPunct="1"/>
            <a:r>
              <a:rPr lang="el-GR" altLang="el-GR" sz="2400" dirty="0" smtClean="0">
                <a:ea typeface="ＭＳ Ｐゴシック" pitchFamily="34" charset="-128"/>
              </a:rPr>
              <a:t>Διακρίνονται σε συνεχόμενου τόνου (continuous proof) και ημιτονικά (halftone proof), στα οποία οι τόνοι έχουν τη μορφή του ράστερ</a:t>
            </a:r>
            <a:r>
              <a:rPr lang="el-GR" altLang="el-GR" sz="2400" i="1" dirty="0" smtClean="0">
                <a:ea typeface="ＭＳ Ｐゴシック" pitchFamily="34" charset="-128"/>
              </a:rPr>
              <a:t>. </a:t>
            </a:r>
          </a:p>
          <a:p>
            <a:pPr eaLnBrk="1" hangingPunct="1"/>
            <a:r>
              <a:rPr lang="el-GR" altLang="el-GR" sz="2400" dirty="0" smtClean="0">
                <a:ea typeface="ＭＳ Ｐゴシック" pitchFamily="34" charset="-128"/>
              </a:rPr>
              <a:t>Για να εξασφαλιστεί η συνέπεια των χρωμάτων και η ποιότητα των εικόνων, χρησιμοποιούνται λογισμικά όπως το EFI Colorproof, το οποίο αποκωδικοποιεί την ψηφιακή εικόνα, μέσω του RIP και διαχειρίζεται τα χρώματα, μέσω του ΙCC profil</a:t>
            </a:r>
            <a:r>
              <a:rPr lang="en-US" altLang="el-GR" sz="2400" dirty="0" smtClean="0">
                <a:ea typeface="ＭＳ Ｐゴシック" pitchFamily="34" charset="-128"/>
              </a:rPr>
              <a:t>e</a:t>
            </a:r>
            <a:r>
              <a:rPr lang="el-GR" altLang="el-GR" sz="2400" dirty="0" smtClean="0">
                <a:ea typeface="ＭＳ Ｐゴシック" pitchFamily="34" charset="-128"/>
              </a:rPr>
              <a:t>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46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Halftone </a:t>
            </a:r>
            <a:r>
              <a:rPr lang="en-US" dirty="0" smtClean="0"/>
              <a:t>proof</a:t>
            </a:r>
            <a:endParaRPr lang="el-GR" dirty="0"/>
          </a:p>
        </p:txBody>
      </p:sp>
      <p:pic>
        <p:nvPicPr>
          <p:cNvPr id="58370" name="Picture 2" descr="http://www.isigs.com/StarProof_1/Screened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810000" cy="4191000"/>
          </a:xfrm>
          <a:noFill/>
        </p:spPr>
      </p:pic>
      <p:pic>
        <p:nvPicPr>
          <p:cNvPr id="58372" name="Picture 4" descr="http://www.thephotoman.co.uk/images/inkjet_vs_dyesublim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678238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979712" y="5714185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isigs.com</a:t>
            </a:r>
            <a:endParaRPr lang="el-GR" sz="1200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860032" y="5728852"/>
            <a:ext cx="3822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thephotoman.co.uk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2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>
                <a:ea typeface="ＭＳ Ｐゴシック" pitchFamily="34" charset="-128"/>
              </a:rPr>
              <a:t>Άυλο δοκίμιο – </a:t>
            </a:r>
            <a:r>
              <a:rPr lang="en-US" altLang="el-GR" sz="4000" b="1" dirty="0" smtClean="0">
                <a:ea typeface="ＭＳ Ｐゴシック" pitchFamily="34" charset="-128"/>
              </a:rPr>
              <a:t>soft proof</a:t>
            </a:r>
            <a:endParaRPr lang="el-GR" altLang="el-GR" sz="4000" b="1" dirty="0" smtClean="0">
              <a:ea typeface="ＭＳ Ｐゴシック" pitchFamily="34" charset="-128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600" dirty="0" smtClean="0">
                <a:ea typeface="ＭＳ Ｐゴシック" pitchFamily="34" charset="-128"/>
              </a:rPr>
              <a:t>Το άυλο δοκίμιο ή δοκίμιο οθόνης αποτελεί την παρουσίαση μιας εργασίας κατά την επεξεργασία στην προεκτύπωση. </a:t>
            </a:r>
          </a:p>
          <a:p>
            <a:pPr eaLnBrk="1" hangingPunct="1"/>
            <a:r>
              <a:rPr lang="el-GR" altLang="el-GR" sz="2600" dirty="0" smtClean="0">
                <a:ea typeface="ＭＳ Ｐゴシック" pitchFamily="34" charset="-128"/>
              </a:rPr>
              <a:t>Το δοκίμιο οθόνης ανταποκρίνεται σε μορφή και χρώμα στην εκτύπωση χωρίς, όμως, να θεωρείται αξιόπιστο δοκίμιο σύμβασης </a:t>
            </a:r>
            <a:r>
              <a:rPr lang="en-US" altLang="el-GR" sz="2600" dirty="0" smtClean="0">
                <a:ea typeface="ＭＳ Ｐゴシック" pitchFamily="34" charset="-128"/>
              </a:rPr>
              <a:t>(</a:t>
            </a:r>
            <a:r>
              <a:rPr lang="el-GR" altLang="el-GR" sz="2600" dirty="0" smtClean="0">
                <a:ea typeface="ＭＳ Ｐゴシック" pitchFamily="34" charset="-128"/>
              </a:rPr>
              <a:t>contract </a:t>
            </a:r>
            <a:r>
              <a:rPr lang="en-US" altLang="el-GR" sz="2600" dirty="0" smtClean="0">
                <a:ea typeface="ＭＳ Ｐゴシック" pitchFamily="34" charset="-128"/>
              </a:rPr>
              <a:t>proof), </a:t>
            </a:r>
            <a:r>
              <a:rPr lang="el-GR" altLang="el-GR" sz="2600" dirty="0" smtClean="0">
                <a:ea typeface="ＭＳ Ｐゴシック" pitchFamily="34" charset="-128"/>
              </a:rPr>
              <a:t>αν δεν έχει προηγηθεί χρωματική πιστοποίηση. </a:t>
            </a:r>
            <a:endParaRPr lang="en-US" altLang="el-GR" sz="2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l-GR" sz="2600" dirty="0" smtClean="0">
                <a:ea typeface="ＭＳ Ｐゴシック" pitchFamily="34" charset="-128"/>
              </a:rPr>
              <a:t>Remote proofing</a:t>
            </a:r>
            <a:r>
              <a:rPr lang="el-GR" altLang="el-GR" sz="2600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59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b="1" dirty="0" smtClean="0">
                <a:ea typeface="ＭＳ Ｐゴシック" pitchFamily="34" charset="-128"/>
              </a:rPr>
              <a:t>Remote Proofing</a:t>
            </a:r>
            <a:endParaRPr lang="el-GR" altLang="el-GR" b="1" dirty="0" smtClean="0">
              <a:ea typeface="ＭＳ Ｐゴシック" pitchFamily="34" charset="-128"/>
            </a:endParaRPr>
          </a:p>
        </p:txBody>
      </p:sp>
      <p:sp>
        <p:nvSpPr>
          <p:cNvPr id="6041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sz="2300" dirty="0" smtClean="0">
                <a:ea typeface="ＭＳ Ｐゴシック" pitchFamily="34" charset="-128"/>
              </a:rPr>
              <a:t>Το remote proofing (απομακρυσμένο άυλο δοκίμιο) επιτρέπει τον σύγχρονο έλεγχο της προς εκτύπωση εργασίας από την οθόνη, από όλους τους εμπλεκόμενους στην παραγωγική διαδικασία (από τον φωτογράφο μέχρι τον πελάτη).</a:t>
            </a:r>
            <a:endParaRPr lang="en-US" altLang="el-GR" sz="23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l-GR" altLang="el-GR" sz="2300" dirty="0" smtClean="0">
                <a:ea typeface="ＭＳ Ｐゴシック" pitchFamily="34" charset="-128"/>
              </a:rPr>
              <a:t>Οι εμπλεκόμενοι μπορούν να παρακολουθούν, να μετατρέπουν, να προσθέτουν σχόλια ή να εγκρίνουν το άυλο δοκίμιο του ψηφιακού τελικού αρχείου.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300" dirty="0" smtClean="0">
                <a:ea typeface="ＭＳ Ｐゴシック" pitchFamily="34" charset="-128"/>
              </a:rPr>
              <a:t>Απαιτεί κατάλληλο λογισμικό (π.χ. Remote Director </a:t>
            </a:r>
            <a:r>
              <a:rPr lang="en-US" altLang="el-GR" sz="2300" dirty="0" smtClean="0">
                <a:ea typeface="ＭＳ Ｐゴシック" pitchFamily="34" charset="-128"/>
                <a:hlinkClick r:id="rId2"/>
              </a:rPr>
              <a:t>www.remotedirector.com/</a:t>
            </a:r>
            <a:r>
              <a:rPr lang="el-GR" altLang="el-GR" sz="2300" dirty="0" smtClean="0">
                <a:ea typeface="ＭＳ Ｐゴシック" pitchFamily="34" charset="-128"/>
              </a:rPr>
              <a:t>), βαθμονομημένη οθόνη και ίδιες συνθήκες φωτισμού παρατήρησης. Το λογισμικό παρέχει τη διασφάλιση ότι όλοι βλέπουν την ίδια απόχρωση και τόνο στην οθόνη τους, σε τετραχρωμία, ή σε χρώματα αναμείξεως (spot).</a:t>
            </a:r>
            <a:endParaRPr lang="en-US" altLang="el-GR" sz="2300" dirty="0" smtClean="0"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81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ea typeface="ＭＳ Ｐゴシック" pitchFamily="34" charset="-128"/>
              </a:rPr>
              <a:t>Ροή Παραγωγής-εργασίας (</a:t>
            </a:r>
            <a:r>
              <a:rPr lang="en-US" altLang="el-GR" b="1" dirty="0" smtClean="0">
                <a:ea typeface="ＭＳ Ｐゴシック" pitchFamily="34" charset="-128"/>
              </a:rPr>
              <a:t>Workflow)</a:t>
            </a:r>
            <a:endParaRPr lang="el-GR" altLang="el-GR" b="1" dirty="0" smtClean="0">
              <a:ea typeface="ＭＳ Ｐゴシック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dirty="0" smtClean="0">
                <a:ea typeface="ＭＳ Ｐゴシック" pitchFamily="34" charset="-128"/>
              </a:rPr>
              <a:t>Ως ροή παραγωγής </a:t>
            </a:r>
            <a:r>
              <a:rPr lang="en-US" altLang="el-GR" dirty="0" smtClean="0">
                <a:ea typeface="ＭＳ Ｐゴシック" pitchFamily="34" charset="-128"/>
              </a:rPr>
              <a:t>–</a:t>
            </a:r>
            <a:r>
              <a:rPr lang="el-GR" altLang="el-GR" dirty="0" smtClean="0">
                <a:ea typeface="ＭＳ Ｐゴシック" pitchFamily="34" charset="-128"/>
              </a:rPr>
              <a:t> ή και ροή εργασίας, προσδιορίζεται η ακολουθία του συνόλου των απαιτούμενων διαδικασιών -από την αρχή ως το τέλος μιας παραγωγικής διαδικασίας- προκειμένου από την πρώτη ύλη να παραχθεί το τελικό προϊόν με τη χρήση των πόρων και μέσων που διατίθενται για το σκοπό αυτό.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2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oftproof.dalim.com/img/web_dialogue_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5652120" cy="450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http://www.millenniumpress.com/images/remote_proofing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670996" cy="1872208"/>
          </a:xfr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67544" y="2276872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millenniumpress.com</a:t>
            </a:r>
            <a:endParaRPr lang="el-GR" sz="1200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067944" y="60600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softproof.dalim.com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1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Πολίτης 2014. </a:t>
            </a:r>
            <a:r>
              <a:rPr lang="el-GR" sz="2000" dirty="0"/>
              <a:t>Αναστάσιος Πολίτης. </a:t>
            </a:r>
            <a:r>
              <a:rPr lang="el-GR" sz="2000"/>
              <a:t>«</a:t>
            </a:r>
            <a:r>
              <a:rPr lang="el-GR" sz="2000" smtClean="0"/>
              <a:t>Κοστολόγηση.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3:</a:t>
            </a:r>
            <a:r>
              <a:rPr lang="el-GR" sz="2000" dirty="0"/>
              <a:t> Ροή εργασιών γραφικών τεχνών – </a:t>
            </a:r>
            <a:r>
              <a:rPr lang="el-GR" sz="2000" dirty="0" smtClean="0"/>
              <a:t>Χαρακτηριστικά </a:t>
            </a:r>
            <a:r>
              <a:rPr lang="el-GR" sz="2000" dirty="0"/>
              <a:t>σύγχρονων τεχνολογιών 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 dirty="0" smtClean="0">
                <a:ea typeface="ＭＳ Ｐゴシック" pitchFamily="34" charset="-128"/>
              </a:rPr>
              <a:t>Διάγραμμα ροής στις γραφικές τέχνες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>
              <a:latin typeface="Arial" charset="0"/>
            </a:endParaRPr>
          </a:p>
        </p:txBody>
      </p:sp>
      <p:graphicFrame>
        <p:nvGraphicFramePr>
          <p:cNvPr id="8196" name="Object 2"/>
          <p:cNvGraphicFramePr>
            <a:graphicFrameLocks noChangeAspect="1"/>
          </p:cNvGraphicFramePr>
          <p:nvPr/>
        </p:nvGraphicFramePr>
        <p:xfrm>
          <a:off x="539750" y="3068638"/>
          <a:ext cx="792003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7073900" imgH="596900" progId="">
                  <p:embed/>
                </p:oleObj>
              </mc:Choice>
              <mc:Fallback>
                <p:oleObj r:id="rId3" imgW="7073900" imgH="596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068638"/>
                        <a:ext cx="7920038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90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Gtp60 workflow prep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4752975" cy="6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82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tp60 workflow 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6250"/>
            <a:ext cx="643413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95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75</TotalTime>
  <Words>2814</Words>
  <Application>Microsoft Office PowerPoint</Application>
  <PresentationFormat>Προβολή στην οθόνη (4:3)</PresentationFormat>
  <Paragraphs>289</Paragraphs>
  <Slides>67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0</vt:i4>
      </vt:variant>
      <vt:variant>
        <vt:lpstr>Τίτλοι διαφανειών</vt:lpstr>
      </vt:variant>
      <vt:variant>
        <vt:i4>67</vt:i4>
      </vt:variant>
    </vt:vector>
  </HeadingPairs>
  <TitlesOfParts>
    <vt:vector size="69" baseType="lpstr">
      <vt:lpstr>template</vt:lpstr>
      <vt:lpstr>OC_template_updated</vt:lpstr>
      <vt:lpstr>Κοστολόγηση</vt:lpstr>
      <vt:lpstr>Περιεχόμενα παρουσίασης</vt:lpstr>
      <vt:lpstr>Τάσεις στην αγορά εκτύπωσης 1/2</vt:lpstr>
      <vt:lpstr>Τάσεις στην αγορά εκτύπωσης 2/2</vt:lpstr>
      <vt:lpstr>Συστήματα παραγωγής γραφικών τεχνών</vt:lpstr>
      <vt:lpstr>Ροή Παραγωγής-εργασίας (Workflow)</vt:lpstr>
      <vt:lpstr>Διάγραμμα ροής στις γραφικές τέχνες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Workflow στην προεκτύπωση</vt:lpstr>
      <vt:lpstr>Υβριδική ροή εργασίας στην εκτύπωση</vt:lpstr>
      <vt:lpstr>Τυπική ροή εργασίας στην φλεξογραφία</vt:lpstr>
      <vt:lpstr>Ροή εργασίας στον ολιστικό σχεδιασμό  και παραγωγή συσκευασίας</vt:lpstr>
      <vt:lpstr>Σύνθετη ροή εργασίας - PRINERGY Workflow</vt:lpstr>
      <vt:lpstr>GMG Workflow </vt:lpstr>
      <vt:lpstr>Συστήματα Διαχείρισης Πληροφοριών  Management Information Systems</vt:lpstr>
      <vt:lpstr>MIS και Γραφικές Τέχνες</vt:lpstr>
      <vt:lpstr>Παρουσίαση του PowerPoint</vt:lpstr>
      <vt:lpstr>Job Definition Format I</vt:lpstr>
      <vt:lpstr>Job Definition Format IΙ</vt:lpstr>
      <vt:lpstr>Η αρχιτεκτονική του JDF</vt:lpstr>
      <vt:lpstr>Job Definition Format IΙΙ</vt:lpstr>
      <vt:lpstr>Ροή Εργασίας στο περιβάλλον JDF</vt:lpstr>
      <vt:lpstr>JDF και JΜF Job Messaging Format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Digital Asset Management - DAM</vt:lpstr>
      <vt:lpstr>Παρουσίαση του PowerPoint</vt:lpstr>
      <vt:lpstr>Τεχνολογίες και εφαρμογές web2print  (ή web to print)</vt:lpstr>
      <vt:lpstr>Web to Print Ι</vt:lpstr>
      <vt:lpstr>Web to Print ΙΙ</vt:lpstr>
      <vt:lpstr>Web to Print ΙΙΙ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Δοκίμιο - Proof</vt:lpstr>
      <vt:lpstr>Τι είναι το Δοκίμιο Ι 1/3</vt:lpstr>
      <vt:lpstr>Τι είναι το Δοκίμιο Ι 2/3</vt:lpstr>
      <vt:lpstr>Τι είναι το Δοκίμιο Ι 3/3</vt:lpstr>
      <vt:lpstr>Τι είναι το Δοκίμιο ΙΙ</vt:lpstr>
      <vt:lpstr>Είδη δοκιμίων</vt:lpstr>
      <vt:lpstr>Είδη δοκιμίων σε σχέση με τη χρήση </vt:lpstr>
      <vt:lpstr>Είδος δοκιμίου “σύμβασης” – contract proof</vt:lpstr>
      <vt:lpstr>H θέση του δοκιμίου σε μία τυπική ροή εργασίας Ι</vt:lpstr>
      <vt:lpstr>H θέση του δοκιμίου σε μία τυπική ροή εργασίας ΙΙ</vt:lpstr>
      <vt:lpstr>Είδη δοκιμίων σε σχέση με το τμήμα παραγωγής Ι</vt:lpstr>
      <vt:lpstr>Είδη δοκιμίων σε σχέση με το τμήμα παραγωγής ΙΙ</vt:lpstr>
      <vt:lpstr>Είδη δοκιμίων σε σχέση με την τεχνολογία παραγωγής τους Ι 1/2</vt:lpstr>
      <vt:lpstr>Είδη δοκιμίων σε σχέση με την τεχνολογία παραγωγής τους Ι 2/2</vt:lpstr>
      <vt:lpstr>Ψηφιακά δοκίμια</vt:lpstr>
      <vt:lpstr>Halftone proof</vt:lpstr>
      <vt:lpstr>Άυλο δοκίμιο – soft proof</vt:lpstr>
      <vt:lpstr>Remote Proofing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Κοστολόγηση έντυπου και μέσων οπτικής επικοινωνίας</dc:title>
  <dc:creator>opencourses@teiath.gr</dc:creator>
  <cp:lastModifiedBy>fkaram2</cp:lastModifiedBy>
  <cp:revision>14</cp:revision>
  <dcterms:created xsi:type="dcterms:W3CDTF">2015-05-29T13:16:19Z</dcterms:created>
  <dcterms:modified xsi:type="dcterms:W3CDTF">2015-12-14T12:49:21Z</dcterms:modified>
</cp:coreProperties>
</file>