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5" r:id="rId12"/>
    <p:sldId id="281" r:id="rId13"/>
    <p:sldId id="282" r:id="rId14"/>
    <p:sldId id="283" r:id="rId15"/>
    <p:sldId id="284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Ρυθμιστικά Διαλύματα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368152"/>
          </a:xfrm>
          <a:solidFill>
            <a:srgbClr val="004A82"/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541338" algn="l"/>
            <a:r>
              <a:rPr lang="el-GR" sz="4400" dirty="0" smtClean="0">
                <a:solidFill>
                  <a:schemeClr val="bg1"/>
                </a:solidFill>
              </a:rPr>
              <a:t>Ερωτήσεις </a:t>
            </a:r>
            <a:endParaRPr lang="el-G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Ερώτηση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052736"/>
            <a:ext cx="8651304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l-GR" altLang="el-GR" b="1" dirty="0">
                <a:cs typeface="Times New Roman" pitchFamily="18" charset="0"/>
              </a:rPr>
              <a:t>Να υπολογισθεί το </a:t>
            </a:r>
            <a:r>
              <a:rPr lang="en-US" altLang="el-GR" b="1" dirty="0">
                <a:cs typeface="Times New Roman" pitchFamily="18" charset="0"/>
              </a:rPr>
              <a:t>pH </a:t>
            </a:r>
            <a:r>
              <a:rPr lang="el-GR" altLang="el-GR" b="1" dirty="0">
                <a:cs typeface="Times New Roman" pitchFamily="18" charset="0"/>
              </a:rPr>
              <a:t>ρυθμιστικού διαλύματος αποτελούμενου από  μυρμηγκικό οξύ (</a:t>
            </a:r>
            <a:r>
              <a:rPr lang="en-US" altLang="el-GR" b="1" dirty="0">
                <a:cs typeface="Times New Roman" pitchFamily="18" charset="0"/>
              </a:rPr>
              <a:t>HCOOH</a:t>
            </a:r>
            <a:r>
              <a:rPr lang="el-GR" altLang="el-GR" b="1" dirty="0">
                <a:cs typeface="Times New Roman" pitchFamily="18" charset="0"/>
              </a:rPr>
              <a:t>) συγκέντρωσης 0,1Μ και μυρμηγκικό νάτριο  (</a:t>
            </a:r>
            <a:r>
              <a:rPr lang="en-US" altLang="el-GR" b="1" dirty="0">
                <a:cs typeface="Times New Roman" pitchFamily="18" charset="0"/>
              </a:rPr>
              <a:t>HCOONa</a:t>
            </a:r>
            <a:r>
              <a:rPr lang="el-GR" altLang="el-GR" b="1" dirty="0">
                <a:cs typeface="Times New Roman" pitchFamily="18" charset="0"/>
              </a:rPr>
              <a:t>) 0,1Μ. Δίνεται η σταθερά ιοντισμού του </a:t>
            </a:r>
            <a:r>
              <a:rPr lang="en-US" altLang="el-GR" b="1" dirty="0">
                <a:cs typeface="Times New Roman" pitchFamily="18" charset="0"/>
              </a:rPr>
              <a:t>HCOOH  Ka</a:t>
            </a:r>
            <a:r>
              <a:rPr lang="el-GR" altLang="el-GR" b="1" dirty="0">
                <a:cs typeface="Times New Roman" pitchFamily="18" charset="0"/>
              </a:rPr>
              <a:t>=10</a:t>
            </a:r>
            <a:r>
              <a:rPr lang="el-GR" altLang="el-GR" b="1" baseline="30000" dirty="0">
                <a:cs typeface="Times New Roman" pitchFamily="18" charset="0"/>
              </a:rPr>
              <a:t>-4</a:t>
            </a:r>
            <a:r>
              <a:rPr lang="el-GR" altLang="el-GR" b="1" dirty="0">
                <a:cs typeface="Times New Roman" pitchFamily="18" charset="0"/>
              </a:rPr>
              <a:t>.</a:t>
            </a:r>
            <a:endParaRPr lang="el-GR" altLang="el-GR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1600" b="1" dirty="0">
                <a:cs typeface="Times New Roman" pitchFamily="18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b="1" dirty="0">
                <a:cs typeface="Times New Roman" pitchFamily="18" charset="0"/>
              </a:rPr>
              <a:t>Α’ τρόπος:</a:t>
            </a:r>
            <a:endParaRPr lang="el-GR" altLang="el-G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>
                <a:cs typeface="Times New Roman" pitchFamily="18" charset="0"/>
              </a:rPr>
              <a:t>Διάσταση άλατος:	</a:t>
            </a:r>
            <a:r>
              <a:rPr lang="en-US" altLang="el-GR" sz="2000" dirty="0">
                <a:cs typeface="Times New Roman" pitchFamily="18" charset="0"/>
              </a:rPr>
              <a:t>HCOONa </a:t>
            </a:r>
            <a:r>
              <a:rPr lang="el-GR" altLang="el-GR" sz="2000" dirty="0">
                <a:cs typeface="Times New Roman" pitchFamily="18" charset="0"/>
              </a:rPr>
              <a:t>   </a:t>
            </a:r>
            <a:r>
              <a:rPr lang="el-GR" altLang="el-GR" sz="2000" dirty="0" smtClean="0">
                <a:cs typeface="Times New Roman" pitchFamily="18" charset="0"/>
              </a:rPr>
              <a:t> 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altLang="el-GR" sz="2000" dirty="0">
                <a:cs typeface="Times New Roman" pitchFamily="18" charset="0"/>
              </a:rPr>
              <a:t>      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HCOO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-     +     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Na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			0,1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mol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L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 	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0,1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M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                0,1Μ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l-GR" altLang="el-GR" sz="2000" dirty="0"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Ιοντισμός οξέος:	Η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COOH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  +  Η2Ο     </a:t>
            </a:r>
            <a:r>
              <a:rPr lang="el-GR" altLang="el-GR" sz="2000" dirty="0">
                <a:cs typeface="Times New Roman" pitchFamily="18" charset="0"/>
              </a:rPr>
              <a:t>      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HCOO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-    +      Η3Ο+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			0,1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mol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L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: 	</a:t>
            </a:r>
          </a:p>
          <a:p>
            <a:pPr algn="just" defTabSz="825500">
              <a:spcBef>
                <a:spcPct val="0"/>
              </a:spcBef>
              <a:buFontTx/>
              <a:buNone/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Ιοντ/ 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παρ		</a:t>
            </a:r>
            <a:r>
              <a:rPr lang="en-US" altLang="el-GR" sz="2000" dirty="0" smtClean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			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	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Σε ιοντική ισορροπία: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   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(0,1-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)       		(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+0,1)          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endParaRPr lang="el-GR" altLang="el-GR" sz="2000" dirty="0"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l-GR" altLang="el-GR" sz="20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Προσεγγίσεις: Επειδή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Ka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=10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-4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/10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-1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 = 10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-3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&lt;10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-2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, θεωρούμε ότι 0,1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x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0,1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l-GR" altLang="el-GR" sz="2000" dirty="0"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O 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νόμος ισορροπίας δίνει τη σχέση: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Ka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=[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HCOO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-].[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H</a:t>
            </a:r>
            <a:r>
              <a:rPr lang="el-GR" altLang="el-GR" sz="2000" baseline="-25000" dirty="0"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O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+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]/[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HCOOH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]</a:t>
            </a:r>
          </a:p>
          <a:p>
            <a:pPr marL="3586163" indent="0" algn="just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=&gt; 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10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-4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=0,1.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/0,1 =&gt;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l-GR" altLang="el-GR" sz="2000" dirty="0" smtClean="0">
                <a:cs typeface="Times New Roman" pitchFamily="18" charset="0"/>
                <a:sym typeface="Symbol" pitchFamily="18" charset="2"/>
              </a:rPr>
              <a:t>=10</a:t>
            </a:r>
            <a:r>
              <a:rPr lang="el-GR" altLang="el-GR" sz="2000" baseline="30000" dirty="0" smtClean="0">
                <a:cs typeface="Times New Roman" pitchFamily="18" charset="0"/>
                <a:sym typeface="Symbol" pitchFamily="18" charset="2"/>
              </a:rPr>
              <a:t>-4</a:t>
            </a:r>
            <a:endParaRPr lang="el-GR" altLang="el-GR" sz="2000" dirty="0">
              <a:cs typeface="Times New Roman" pitchFamily="18" charset="0"/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Αλλά: 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pH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=-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log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[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H</a:t>
            </a:r>
            <a:r>
              <a:rPr lang="el-GR" altLang="el-GR" sz="2000" baseline="-25000" dirty="0"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O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+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]= -</a:t>
            </a:r>
            <a:r>
              <a:rPr lang="en-US" altLang="el-GR" sz="2000" dirty="0">
                <a:cs typeface="Times New Roman" pitchFamily="18" charset="0"/>
                <a:sym typeface="Symbol" pitchFamily="18" charset="2"/>
              </a:rPr>
              <a:t>log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10</a:t>
            </a:r>
            <a:r>
              <a:rPr lang="el-GR" altLang="el-GR" sz="2000" baseline="30000" dirty="0">
                <a:cs typeface="Times New Roman" pitchFamily="18" charset="0"/>
                <a:sym typeface="Symbol" pitchFamily="18" charset="2"/>
              </a:rPr>
              <a:t>-4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 = -(-4) = 4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l-GR" altLang="el-GR" sz="800" b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250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Ερώτηση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l-GR" altLang="el-GR" b="1" dirty="0">
                <a:cs typeface="Times New Roman" pitchFamily="18" charset="0"/>
                <a:sym typeface="Symbol" pitchFamily="18" charset="2"/>
              </a:rPr>
              <a:t>Β’ τρόπος</a:t>
            </a:r>
          </a:p>
          <a:p>
            <a:pPr marL="0" indent="0" algn="just">
              <a:buFontTx/>
              <a:buNone/>
            </a:pP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Επειδή 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μπορούν να γίνουν οι προσεγγίσεις, θα ισχύει η σχέση «Η-Η</a:t>
            </a: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»:</a:t>
            </a:r>
          </a:p>
          <a:p>
            <a:pPr marL="0" indent="0" algn="just">
              <a:buFontTx/>
              <a:buNone/>
            </a:pPr>
            <a:r>
              <a:rPr lang="en-US" altLang="el-GR" dirty="0" smtClean="0">
                <a:cs typeface="Times New Roman" pitchFamily="18" charset="0"/>
                <a:sym typeface="Symbol" pitchFamily="18" charset="2"/>
              </a:rPr>
              <a:t>pH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el-GR" dirty="0">
                <a:cs typeface="Times New Roman" pitchFamily="18" charset="0"/>
                <a:sym typeface="Symbol" pitchFamily="18" charset="2"/>
              </a:rPr>
              <a:t>pKa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el-GR" dirty="0" err="1">
                <a:cs typeface="Times New Roman" pitchFamily="18" charset="0"/>
                <a:sym typeface="Symbol" pitchFamily="18" charset="2"/>
              </a:rPr>
              <a:t>logC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βάσης/</a:t>
            </a:r>
            <a:r>
              <a:rPr lang="en-US" altLang="el-GR" dirty="0">
                <a:cs typeface="Times New Roman" pitchFamily="18" charset="0"/>
                <a:sym typeface="Symbol" pitchFamily="18" charset="2"/>
              </a:rPr>
              <a:t>C</a:t>
            </a: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οξέος</a:t>
            </a:r>
          </a:p>
          <a:p>
            <a:pPr marL="0" indent="0" algn="just">
              <a:buFontTx/>
              <a:buNone/>
            </a:pP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Όπου: </a:t>
            </a:r>
            <a:r>
              <a:rPr lang="en-US" altLang="el-GR" dirty="0" smtClean="0">
                <a:cs typeface="Times New Roman" pitchFamily="18" charset="0"/>
                <a:sym typeface="Symbol" pitchFamily="18" charset="2"/>
              </a:rPr>
              <a:t>C</a:t>
            </a:r>
            <a:r>
              <a:rPr lang="el-GR" altLang="el-GR" dirty="0" err="1" smtClean="0">
                <a:cs typeface="Times New Roman" pitchFamily="18" charset="0"/>
                <a:sym typeface="Symbol" pitchFamily="18" charset="2"/>
              </a:rPr>
              <a:t>οξέος</a:t>
            </a:r>
            <a:r>
              <a:rPr lang="el-GR" altLang="el-GR" dirty="0" err="1" smtClean="0">
                <a:cs typeface="Times New Roman" pitchFamily="18" charset="0"/>
              </a:rPr>
              <a:t>[Η</a:t>
            </a:r>
            <a:r>
              <a:rPr lang="en-US" altLang="el-GR" dirty="0" smtClean="0">
                <a:cs typeface="Times New Roman" pitchFamily="18" charset="0"/>
                <a:sym typeface="Symbol" pitchFamily="18" charset="2"/>
              </a:rPr>
              <a:t>COOH</a:t>
            </a: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]=</a:t>
            </a:r>
            <a:r>
              <a:rPr lang="en-US" altLang="el-GR" dirty="0" smtClean="0">
                <a:cs typeface="Times New Roman" pitchFamily="18" charset="0"/>
                <a:sym typeface="Symbol" pitchFamily="18" charset="2"/>
              </a:rPr>
              <a:t>C</a:t>
            </a: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οξέος =0,1Μ  και </a:t>
            </a:r>
            <a:r>
              <a:rPr lang="en-US" altLang="el-GR" dirty="0" smtClean="0">
                <a:cs typeface="Times New Roman" pitchFamily="18" charset="0"/>
                <a:sym typeface="Symbol" pitchFamily="18" charset="2"/>
              </a:rPr>
              <a:t>C</a:t>
            </a: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βάσης</a:t>
            </a:r>
            <a:r>
              <a:rPr lang="el-GR" altLang="el-GR" dirty="0" smtClean="0">
                <a:cs typeface="Times New Roman" pitchFamily="18" charset="0"/>
              </a:rPr>
              <a:t>[</a:t>
            </a:r>
            <a:r>
              <a:rPr lang="en-US" altLang="el-GR" dirty="0" smtClean="0">
                <a:cs typeface="Times New Roman" pitchFamily="18" charset="0"/>
                <a:sym typeface="Symbol" pitchFamily="18" charset="2"/>
              </a:rPr>
              <a:t>HCOO</a:t>
            </a: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-]=0,1Μ</a:t>
            </a:r>
          </a:p>
          <a:p>
            <a:pPr marL="0" indent="0" algn="just">
              <a:buFontTx/>
              <a:buNone/>
            </a:pPr>
            <a:r>
              <a:rPr lang="el-GR" altLang="el-GR" dirty="0" smtClean="0">
                <a:cs typeface="Times New Roman" pitchFamily="18" charset="0"/>
                <a:sym typeface="Symbol" pitchFamily="18" charset="2"/>
              </a:rPr>
              <a:t>Με 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αντικατάσταση παίρνουμε: </a:t>
            </a:r>
            <a:r>
              <a:rPr lang="en-US" altLang="el-GR" dirty="0">
                <a:cs typeface="Times New Roman" pitchFamily="18" charset="0"/>
                <a:sym typeface="Symbol" pitchFamily="18" charset="2"/>
              </a:rPr>
              <a:t>pH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=-</a:t>
            </a:r>
            <a:r>
              <a:rPr lang="en-US" altLang="el-GR" dirty="0">
                <a:cs typeface="Times New Roman" pitchFamily="18" charset="0"/>
                <a:sym typeface="Symbol" pitchFamily="18" charset="2"/>
              </a:rPr>
              <a:t>log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10</a:t>
            </a:r>
            <a:r>
              <a:rPr lang="el-GR" altLang="el-GR" baseline="30000" dirty="0">
                <a:cs typeface="Times New Roman" pitchFamily="18" charset="0"/>
                <a:sym typeface="Symbol" pitchFamily="18" charset="2"/>
              </a:rPr>
              <a:t>-4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+</a:t>
            </a:r>
            <a:r>
              <a:rPr lang="en-US" altLang="el-GR" dirty="0">
                <a:cs typeface="Times New Roman" pitchFamily="18" charset="0"/>
                <a:sym typeface="Symbol" pitchFamily="18" charset="2"/>
              </a:rPr>
              <a:t>log</a:t>
            </a:r>
            <a:r>
              <a:rPr lang="el-GR" altLang="el-GR" dirty="0">
                <a:cs typeface="Times New Roman" pitchFamily="18" charset="0"/>
                <a:sym typeface="Symbol" pitchFamily="18" charset="2"/>
              </a:rPr>
              <a:t>0,1/0,1 = 4+0 = 4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24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Ερώτηση </a:t>
            </a:r>
            <a:r>
              <a:rPr lang="el-GR" sz="3000" b="0" dirty="0"/>
              <a:t>1/2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52736"/>
            <a:ext cx="8568952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el-GR" altLang="el-GR" b="1" dirty="0"/>
              <a:t>Να υπολογισθεί το </a:t>
            </a:r>
            <a:r>
              <a:rPr lang="en-US" altLang="el-GR" b="1" dirty="0"/>
              <a:t>pH </a:t>
            </a:r>
            <a:r>
              <a:rPr lang="el-GR" altLang="el-GR" b="1" dirty="0"/>
              <a:t>ρυθμιστικού διαλύματος όγκου 200 </a:t>
            </a:r>
            <a:r>
              <a:rPr lang="en-US" altLang="el-GR" b="1" dirty="0"/>
              <a:t>mL</a:t>
            </a:r>
            <a:r>
              <a:rPr lang="el-GR" altLang="el-GR" b="1" dirty="0"/>
              <a:t>, που περιέχει  αμμωνία (ΝΗ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)  σε περιεκτικότητα 0,34%(</a:t>
            </a:r>
            <a:r>
              <a:rPr lang="en-US" altLang="el-GR" b="1" dirty="0"/>
              <a:t>w</a:t>
            </a:r>
            <a:r>
              <a:rPr lang="el-GR" altLang="el-GR" b="1" dirty="0"/>
              <a:t>/</a:t>
            </a:r>
            <a:r>
              <a:rPr lang="en-US" altLang="el-GR" b="1" dirty="0"/>
              <a:t>v</a:t>
            </a:r>
            <a:r>
              <a:rPr lang="el-GR" altLang="el-GR" b="1" dirty="0"/>
              <a:t>) και 5,8 </a:t>
            </a:r>
            <a:r>
              <a:rPr lang="en-US" altLang="el-GR" b="1" dirty="0"/>
              <a:t>g</a:t>
            </a:r>
            <a:r>
              <a:rPr lang="el-GR" altLang="el-GR" b="1" dirty="0"/>
              <a:t> Ιωδιούχου αμμωνίου  (ΝΗ</a:t>
            </a:r>
            <a:r>
              <a:rPr lang="el-GR" altLang="el-GR" b="1" baseline="-25000" dirty="0"/>
              <a:t>4</a:t>
            </a:r>
            <a:r>
              <a:rPr lang="el-GR" altLang="el-GR" b="1" dirty="0"/>
              <a:t>Ι). Δίνονται: Η σταθερά ιοντισμού της ΝΗ</a:t>
            </a:r>
            <a:r>
              <a:rPr lang="el-GR" altLang="el-GR" b="1" baseline="-25000" dirty="0"/>
              <a:t>3</a:t>
            </a:r>
            <a:r>
              <a:rPr lang="el-GR" altLang="el-GR" b="1" dirty="0"/>
              <a:t>  </a:t>
            </a:r>
            <a:r>
              <a:rPr lang="en-US" altLang="el-GR" b="1" dirty="0"/>
              <a:t>Kb</a:t>
            </a:r>
            <a:r>
              <a:rPr lang="el-GR" altLang="el-GR" b="1" dirty="0"/>
              <a:t>=10</a:t>
            </a:r>
            <a:r>
              <a:rPr lang="el-GR" altLang="el-GR" b="1" baseline="30000" dirty="0"/>
              <a:t>-5 </a:t>
            </a:r>
            <a:r>
              <a:rPr lang="el-GR" altLang="el-GR" b="1" dirty="0"/>
              <a:t>, το γινόμενο ιόντων νερού </a:t>
            </a:r>
            <a:r>
              <a:rPr lang="en-US" altLang="el-GR" b="1" dirty="0"/>
              <a:t>Kw</a:t>
            </a:r>
            <a:r>
              <a:rPr lang="el-GR" altLang="el-GR" b="1" dirty="0"/>
              <a:t>=10</a:t>
            </a:r>
            <a:r>
              <a:rPr lang="el-GR" altLang="el-GR" b="1" baseline="30000" dirty="0"/>
              <a:t>-14</a:t>
            </a:r>
            <a:r>
              <a:rPr lang="el-GR" altLang="el-GR" b="1" dirty="0"/>
              <a:t>, και οι σχετικές ατομικές μάζες Ν=14, Η=1 και Ι=127. </a:t>
            </a:r>
          </a:p>
          <a:p>
            <a:pPr>
              <a:spcBef>
                <a:spcPts val="300"/>
              </a:spcBef>
              <a:buNone/>
            </a:pPr>
            <a:r>
              <a:rPr lang="el-GR" altLang="el-GR" sz="2000" b="1" dirty="0" smtClean="0"/>
              <a:t>Α</a:t>
            </a:r>
            <a:r>
              <a:rPr lang="el-GR" altLang="el-GR" sz="2000" b="1" dirty="0"/>
              <a:t>’ τρόπος:</a:t>
            </a:r>
          </a:p>
          <a:p>
            <a:pPr>
              <a:spcBef>
                <a:spcPts val="300"/>
              </a:spcBef>
              <a:buNone/>
            </a:pPr>
            <a:r>
              <a:rPr lang="el-GR" altLang="el-GR" sz="2000" dirty="0"/>
              <a:t>Υπολογισμός συγκεντρώσεων: (ΝΗ</a:t>
            </a:r>
            <a:r>
              <a:rPr lang="el-GR" altLang="el-GR" sz="2000" baseline="-25000" dirty="0"/>
              <a:t>3</a:t>
            </a:r>
            <a:r>
              <a:rPr lang="el-GR" altLang="el-GR" sz="2000" dirty="0"/>
              <a:t>),  </a:t>
            </a:r>
            <a:r>
              <a:rPr lang="en-US" altLang="el-GR" sz="2000" b="1" dirty="0"/>
              <a:t>C</a:t>
            </a:r>
            <a:r>
              <a:rPr lang="el-GR" altLang="el-GR" sz="2000" b="1" dirty="0"/>
              <a:t>=</a:t>
            </a:r>
            <a:r>
              <a:rPr lang="en-US" altLang="el-GR" sz="2000" b="1" dirty="0"/>
              <a:t>n</a:t>
            </a:r>
            <a:r>
              <a:rPr lang="el-GR" altLang="el-GR" sz="2000" b="1" dirty="0"/>
              <a:t>/</a:t>
            </a:r>
            <a:r>
              <a:rPr lang="en-US" altLang="el-GR" sz="2000" b="1" dirty="0"/>
              <a:t>V</a:t>
            </a:r>
            <a:r>
              <a:rPr lang="el-GR" altLang="el-GR" sz="2000" dirty="0"/>
              <a:t>=</a:t>
            </a:r>
            <a:r>
              <a:rPr lang="en-US" altLang="el-GR" sz="2000" dirty="0"/>
              <a:t>m</a:t>
            </a:r>
            <a:r>
              <a:rPr lang="el-GR" altLang="el-GR" sz="2000" dirty="0"/>
              <a:t>/(</a:t>
            </a:r>
            <a:r>
              <a:rPr lang="en-US" altLang="el-GR" sz="2000" dirty="0" err="1"/>
              <a:t>Mr</a:t>
            </a:r>
            <a:r>
              <a:rPr lang="el-GR" altLang="el-GR" sz="2000" dirty="0"/>
              <a:t>.</a:t>
            </a:r>
            <a:r>
              <a:rPr lang="en-US" altLang="el-GR" sz="2000" dirty="0"/>
              <a:t>V</a:t>
            </a:r>
            <a:r>
              <a:rPr lang="el-GR" altLang="el-GR" sz="2000" dirty="0"/>
              <a:t>)=0,34/(17.0,1)=0,2</a:t>
            </a:r>
            <a:r>
              <a:rPr lang="en-US" altLang="el-GR" sz="2000" dirty="0"/>
              <a:t>M </a:t>
            </a:r>
            <a:endParaRPr lang="el-GR" altLang="el-GR" sz="2000" dirty="0"/>
          </a:p>
          <a:p>
            <a:pPr>
              <a:spcBef>
                <a:spcPts val="300"/>
              </a:spcBef>
              <a:buNone/>
            </a:pPr>
            <a:r>
              <a:rPr lang="en-US" altLang="el-GR" sz="2000" dirty="0" smtClean="0"/>
              <a:t>Mr(NH</a:t>
            </a:r>
            <a:r>
              <a:rPr lang="en-US" altLang="el-GR" sz="2000" baseline="-25000" dirty="0" smtClean="0"/>
              <a:t>4</a:t>
            </a:r>
            <a:r>
              <a:rPr lang="en-US" altLang="el-GR" sz="2000" dirty="0" smtClean="0"/>
              <a:t>I</a:t>
            </a:r>
            <a:r>
              <a:rPr lang="en-US" altLang="el-GR" sz="2000" dirty="0"/>
              <a:t>)=</a:t>
            </a:r>
            <a:r>
              <a:rPr lang="en-US" altLang="el-GR" sz="2000" dirty="0" smtClean="0"/>
              <a:t>145</a:t>
            </a:r>
            <a:r>
              <a:rPr lang="en-GB" altLang="el-GR" sz="2000" dirty="0" smtClean="0"/>
              <a:t> </a:t>
            </a:r>
            <a:r>
              <a:rPr lang="el-GR" altLang="el-GR" sz="2000" dirty="0" smtClean="0"/>
              <a:t>		      </a:t>
            </a:r>
            <a:r>
              <a:rPr lang="en-US" altLang="el-GR" sz="2000" dirty="0" smtClean="0"/>
              <a:t>(</a:t>
            </a:r>
            <a:r>
              <a:rPr lang="en-US" altLang="el-GR" sz="2000" dirty="0"/>
              <a:t>NH</a:t>
            </a:r>
            <a:r>
              <a:rPr lang="en-US" altLang="el-GR" sz="2000" baseline="-25000" dirty="0"/>
              <a:t>4</a:t>
            </a:r>
            <a:r>
              <a:rPr lang="en-US" altLang="el-GR" sz="2000" dirty="0"/>
              <a:t>I), n=m/Mr=5,8/145=0,04mol</a:t>
            </a:r>
            <a:endParaRPr lang="el-GR" altLang="el-GR" sz="2000" dirty="0"/>
          </a:p>
          <a:p>
            <a:pPr>
              <a:spcBef>
                <a:spcPts val="300"/>
              </a:spcBef>
              <a:buNone/>
            </a:pPr>
            <a:r>
              <a:rPr lang="el-GR" altLang="el-GR" sz="2000" dirty="0" smtClean="0"/>
              <a:t>				      Επομένως </a:t>
            </a:r>
            <a:r>
              <a:rPr lang="en-US" altLang="el-GR" sz="2000" dirty="0"/>
              <a:t>C</a:t>
            </a:r>
            <a:r>
              <a:rPr lang="el-GR" altLang="el-GR" sz="2000" dirty="0"/>
              <a:t>=</a:t>
            </a:r>
            <a:r>
              <a:rPr lang="en-US" altLang="el-GR" sz="2000" dirty="0"/>
              <a:t>n</a:t>
            </a:r>
            <a:r>
              <a:rPr lang="el-GR" altLang="el-GR" sz="2000" dirty="0"/>
              <a:t>/</a:t>
            </a:r>
            <a:r>
              <a:rPr lang="en-US" altLang="el-GR" sz="2000" dirty="0"/>
              <a:t>V</a:t>
            </a:r>
            <a:r>
              <a:rPr lang="el-GR" altLang="el-GR" sz="2000" dirty="0"/>
              <a:t>=0,04/0,2=0,2</a:t>
            </a:r>
            <a:r>
              <a:rPr lang="en-US" altLang="el-GR" sz="2000" dirty="0"/>
              <a:t>M</a:t>
            </a:r>
            <a:endParaRPr lang="el-GR" altLang="el-GR" sz="2000" dirty="0"/>
          </a:p>
          <a:p>
            <a:pPr>
              <a:spcBef>
                <a:spcPts val="300"/>
              </a:spcBef>
              <a:buNone/>
            </a:pPr>
            <a:r>
              <a:rPr lang="el-GR" altLang="el-GR" sz="2000" dirty="0"/>
              <a:t>Διάσταση άλατος:		</a:t>
            </a:r>
            <a:r>
              <a:rPr lang="en-US" altLang="el-GR" sz="2000" b="1" dirty="0"/>
              <a:t>NH</a:t>
            </a:r>
            <a:r>
              <a:rPr lang="el-GR" altLang="el-GR" sz="2000" b="1" baseline="-25000" dirty="0"/>
              <a:t>4</a:t>
            </a:r>
            <a:r>
              <a:rPr lang="en-US" altLang="el-GR" sz="2000" b="1" dirty="0"/>
              <a:t>I</a:t>
            </a:r>
            <a:r>
              <a:rPr lang="en-US" altLang="el-GR" sz="2000" dirty="0"/>
              <a:t> </a:t>
            </a:r>
            <a:r>
              <a:rPr lang="el-GR" altLang="el-GR" sz="2000" b="1" dirty="0"/>
              <a:t>               </a:t>
            </a:r>
            <a:r>
              <a:rPr lang="el-GR" altLang="el-GR" sz="2000" b="1" dirty="0">
                <a:sym typeface="Symbol" pitchFamily="18" charset="2"/>
              </a:rPr>
              <a:t></a:t>
            </a:r>
            <a:r>
              <a:rPr lang="el-GR" altLang="el-GR" sz="2000" b="1" dirty="0"/>
              <a:t>       </a:t>
            </a:r>
            <a:r>
              <a:rPr lang="en-US" altLang="el-GR" sz="2000" b="1" dirty="0"/>
              <a:t>I</a:t>
            </a:r>
            <a:r>
              <a:rPr lang="el-GR" altLang="el-GR" sz="2000" b="1" baseline="30000" dirty="0"/>
              <a:t>-</a:t>
            </a:r>
            <a:r>
              <a:rPr lang="el-GR" altLang="el-GR" sz="2000" b="1" dirty="0"/>
              <a:t>      +       </a:t>
            </a:r>
            <a:r>
              <a:rPr lang="en-US" altLang="el-GR" sz="2000" b="1" dirty="0"/>
              <a:t>NH</a:t>
            </a:r>
            <a:r>
              <a:rPr lang="el-GR" altLang="el-GR" sz="2000" b="1" baseline="-25000" dirty="0"/>
              <a:t>4</a:t>
            </a:r>
            <a:r>
              <a:rPr lang="el-GR" altLang="el-GR" sz="2000" b="1" baseline="30000" dirty="0"/>
              <a:t>+</a:t>
            </a:r>
            <a:endParaRPr lang="el-GR" altLang="el-GR" sz="2000" dirty="0"/>
          </a:p>
          <a:p>
            <a:pPr marL="985838" indent="0">
              <a:spcBef>
                <a:spcPts val="300"/>
              </a:spcBef>
              <a:buNone/>
            </a:pPr>
            <a:r>
              <a:rPr lang="el-GR" altLang="el-GR" sz="2000" dirty="0"/>
              <a:t>	</a:t>
            </a:r>
            <a:r>
              <a:rPr lang="el-GR" altLang="el-GR" sz="1900" dirty="0" smtClean="0"/>
              <a:t>Από </a:t>
            </a:r>
            <a:r>
              <a:rPr lang="el-GR" altLang="el-GR" sz="1900" dirty="0"/>
              <a:t>0,2 </a:t>
            </a:r>
            <a:r>
              <a:rPr lang="en-US" altLang="el-GR" sz="1900" dirty="0"/>
              <a:t>mol</a:t>
            </a:r>
            <a:r>
              <a:rPr lang="el-GR" altLang="el-GR" sz="1900" dirty="0"/>
              <a:t>/</a:t>
            </a:r>
            <a:r>
              <a:rPr lang="en-US" altLang="el-GR" sz="1900" dirty="0"/>
              <a:t>L</a:t>
            </a:r>
            <a:r>
              <a:rPr lang="el-GR" altLang="el-GR" sz="1900" dirty="0"/>
              <a:t> </a:t>
            </a:r>
            <a:r>
              <a:rPr lang="el-GR" altLang="el-GR" sz="1900" dirty="0" smtClean="0"/>
              <a:t>παράχθηκαν   0,2</a:t>
            </a:r>
            <a:r>
              <a:rPr lang="en-US" altLang="el-GR" sz="1900" dirty="0"/>
              <a:t>M</a:t>
            </a:r>
            <a:r>
              <a:rPr lang="el-GR" altLang="el-GR" sz="1900" dirty="0"/>
              <a:t>       </a:t>
            </a:r>
            <a:r>
              <a:rPr lang="el-GR" altLang="el-GR" sz="1900" dirty="0" smtClean="0"/>
              <a:t>  </a:t>
            </a:r>
            <a:r>
              <a:rPr lang="el-GR" altLang="el-GR" sz="1900" dirty="0"/>
              <a:t>0,2Μ</a:t>
            </a:r>
          </a:p>
          <a:p>
            <a:pPr>
              <a:spcBef>
                <a:spcPts val="300"/>
              </a:spcBef>
              <a:buNone/>
            </a:pPr>
            <a:r>
              <a:rPr lang="el-GR" altLang="el-GR" sz="2000" dirty="0" smtClean="0"/>
              <a:t>Ιοντισμός </a:t>
            </a:r>
            <a:r>
              <a:rPr lang="el-GR" altLang="el-GR" sz="2000" dirty="0"/>
              <a:t>βάσης:	</a:t>
            </a:r>
            <a:r>
              <a:rPr lang="el-GR" altLang="el-GR" sz="2000" b="1" dirty="0"/>
              <a:t>                ΝΗ</a:t>
            </a:r>
            <a:r>
              <a:rPr lang="el-GR" altLang="el-GR" sz="2000" b="1" baseline="-25000" dirty="0"/>
              <a:t>3</a:t>
            </a:r>
            <a:r>
              <a:rPr lang="el-GR" altLang="el-GR" sz="2000" b="1" dirty="0"/>
              <a:t>   +  Η</a:t>
            </a:r>
            <a:r>
              <a:rPr lang="el-GR" altLang="el-GR" sz="2000" b="1" baseline="-25000" dirty="0"/>
              <a:t>2</a:t>
            </a:r>
            <a:r>
              <a:rPr lang="el-GR" altLang="el-GR" sz="2000" b="1" dirty="0"/>
              <a:t>Ο</a:t>
            </a:r>
            <a:r>
              <a:rPr lang="el-GR" altLang="el-GR" sz="2000" dirty="0"/>
              <a:t> </a:t>
            </a:r>
            <a:r>
              <a:rPr lang="el-GR" altLang="el-GR" sz="2000" b="1" dirty="0"/>
              <a:t>        </a:t>
            </a:r>
            <a:r>
              <a:rPr lang="el-GR" altLang="el-GR" sz="2000" b="1" dirty="0">
                <a:sym typeface="Symbol" pitchFamily="18" charset="2"/>
              </a:rPr>
              <a:t></a:t>
            </a:r>
            <a:r>
              <a:rPr lang="el-GR" altLang="el-GR" sz="2000" b="1" dirty="0"/>
              <a:t>       ΝΗ</a:t>
            </a:r>
            <a:r>
              <a:rPr lang="el-GR" altLang="el-GR" sz="2000" b="1" baseline="-25000" dirty="0"/>
              <a:t>4</a:t>
            </a:r>
            <a:r>
              <a:rPr lang="el-GR" altLang="el-GR" sz="2000" b="1" baseline="30000" dirty="0"/>
              <a:t>+ </a:t>
            </a:r>
            <a:r>
              <a:rPr lang="el-GR" altLang="el-GR" sz="2000" b="1" dirty="0"/>
              <a:t>   +      </a:t>
            </a:r>
            <a:r>
              <a:rPr lang="en-US" altLang="el-GR" sz="2000" b="1" dirty="0"/>
              <a:t>O</a:t>
            </a:r>
            <a:r>
              <a:rPr lang="el-GR" altLang="el-GR" sz="2000" b="1" dirty="0"/>
              <a:t>Η</a:t>
            </a:r>
            <a:r>
              <a:rPr lang="el-GR" altLang="el-GR" sz="2000" b="1" baseline="30000" dirty="0"/>
              <a:t>-</a:t>
            </a:r>
            <a:endParaRPr lang="el-GR" altLang="el-GR" sz="2000" dirty="0"/>
          </a:p>
          <a:p>
            <a:pPr marL="1074738" indent="0">
              <a:spcBef>
                <a:spcPts val="300"/>
              </a:spcBef>
              <a:buNone/>
              <a:tabLst>
                <a:tab pos="1074738" algn="l"/>
              </a:tabLst>
            </a:pPr>
            <a:r>
              <a:rPr lang="el-GR" altLang="el-GR" sz="2000" dirty="0" smtClean="0"/>
              <a:t>Αρχικά </a:t>
            </a:r>
            <a:r>
              <a:rPr lang="el-GR" altLang="el-GR" sz="2000" dirty="0"/>
              <a:t>(</a:t>
            </a:r>
            <a:r>
              <a:rPr lang="en-US" altLang="el-GR" sz="2000" dirty="0"/>
              <a:t>mol</a:t>
            </a:r>
            <a:r>
              <a:rPr lang="el-GR" altLang="el-GR" sz="2000" dirty="0"/>
              <a:t>/</a:t>
            </a:r>
            <a:r>
              <a:rPr lang="en-US" altLang="el-GR" sz="2000" dirty="0"/>
              <a:t>L</a:t>
            </a:r>
            <a:r>
              <a:rPr lang="el-GR" altLang="el-GR" sz="2000" dirty="0"/>
              <a:t>):  0,2   		</a:t>
            </a:r>
          </a:p>
          <a:p>
            <a:pPr marL="1074738" indent="0">
              <a:spcBef>
                <a:spcPts val="300"/>
              </a:spcBef>
              <a:buNone/>
              <a:tabLst>
                <a:tab pos="1074738" algn="l"/>
              </a:tabLst>
            </a:pPr>
            <a:r>
              <a:rPr lang="el-GR" altLang="el-GR" sz="2000" dirty="0" smtClean="0"/>
              <a:t>Ιοντίσθηκαν: 	          </a:t>
            </a:r>
            <a:r>
              <a:rPr lang="en-US" altLang="el-GR" sz="2000" dirty="0" smtClean="0"/>
              <a:t>x</a:t>
            </a:r>
            <a:endParaRPr lang="el-GR" altLang="el-GR" sz="2000" dirty="0"/>
          </a:p>
          <a:p>
            <a:pPr marL="1074738" indent="0">
              <a:spcBef>
                <a:spcPts val="300"/>
              </a:spcBef>
              <a:buNone/>
              <a:tabLst>
                <a:tab pos="1074738" algn="l"/>
              </a:tabLst>
            </a:pPr>
            <a:r>
              <a:rPr lang="el-GR" altLang="el-GR" sz="2000" dirty="0" smtClean="0"/>
              <a:t>Παράχθηκαν</a:t>
            </a:r>
            <a:r>
              <a:rPr lang="el-GR" altLang="el-GR" sz="2000" dirty="0"/>
              <a:t>:			       </a:t>
            </a:r>
            <a:r>
              <a:rPr lang="el-GR" altLang="el-GR" sz="2000" dirty="0" smtClean="0"/>
              <a:t>   </a:t>
            </a:r>
            <a:r>
              <a:rPr lang="en-US" altLang="el-GR" sz="2000" dirty="0"/>
              <a:t>x</a:t>
            </a:r>
            <a:r>
              <a:rPr lang="el-GR" altLang="el-GR" sz="2000" dirty="0"/>
              <a:t>	       </a:t>
            </a:r>
            <a:r>
              <a:rPr lang="el-GR" altLang="el-GR" sz="2000" dirty="0" smtClean="0"/>
              <a:t>      </a:t>
            </a:r>
            <a:r>
              <a:rPr lang="en-US" altLang="el-GR" sz="2000" dirty="0"/>
              <a:t>x</a:t>
            </a:r>
            <a:endParaRPr lang="el-GR" altLang="el-GR" sz="2000" dirty="0"/>
          </a:p>
          <a:p>
            <a:pPr marL="1074738" indent="0">
              <a:spcBef>
                <a:spcPts val="300"/>
              </a:spcBef>
              <a:buNone/>
              <a:tabLst>
                <a:tab pos="1074738" algn="l"/>
              </a:tabLst>
            </a:pPr>
            <a:r>
              <a:rPr lang="el-GR" altLang="el-GR" sz="2000" dirty="0" smtClean="0"/>
              <a:t>Σε </a:t>
            </a:r>
            <a:r>
              <a:rPr lang="el-GR" altLang="el-GR" sz="2000" dirty="0"/>
              <a:t>ιοντική ισορροπία: (0,2-</a:t>
            </a:r>
            <a:r>
              <a:rPr lang="en-US" altLang="el-GR" sz="2000" dirty="0" smtClean="0"/>
              <a:t>x</a:t>
            </a:r>
            <a:r>
              <a:rPr lang="el-GR" altLang="el-GR" sz="2000" dirty="0" smtClean="0"/>
              <a:t>)	    (</a:t>
            </a:r>
            <a:r>
              <a:rPr lang="en-US" altLang="el-GR" sz="2000" dirty="0"/>
              <a:t>x</a:t>
            </a:r>
            <a:r>
              <a:rPr lang="el-GR" altLang="el-GR" sz="2000" dirty="0"/>
              <a:t>+0,2)	     </a:t>
            </a:r>
            <a:r>
              <a:rPr lang="el-GR" altLang="el-GR" sz="2000" dirty="0" smtClean="0"/>
              <a:t>        </a:t>
            </a:r>
            <a:r>
              <a:rPr lang="en-US" altLang="el-GR" sz="2000" dirty="0" smtClean="0"/>
              <a:t>x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98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Ερώτηση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54461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l-GR" altLang="el-GR" sz="2200" dirty="0"/>
              <a:t> </a:t>
            </a:r>
            <a:r>
              <a:rPr lang="el-GR" altLang="el-GR" sz="2200" dirty="0" smtClean="0"/>
              <a:t>Προσεγγίσεις</a:t>
            </a:r>
            <a:r>
              <a:rPr lang="el-GR" altLang="el-GR" sz="2200" dirty="0"/>
              <a:t>: Επειδή </a:t>
            </a:r>
            <a:r>
              <a:rPr lang="en-US" altLang="el-GR" sz="2200" dirty="0"/>
              <a:t>Kb</a:t>
            </a:r>
            <a:r>
              <a:rPr lang="el-GR" altLang="el-GR" sz="2200" dirty="0"/>
              <a:t>/</a:t>
            </a:r>
            <a:r>
              <a:rPr lang="en-US" altLang="el-GR" sz="2200" dirty="0"/>
              <a:t>C</a:t>
            </a:r>
            <a:r>
              <a:rPr lang="el-GR" altLang="el-GR" sz="2200" dirty="0"/>
              <a:t>=10</a:t>
            </a:r>
            <a:r>
              <a:rPr lang="el-GR" altLang="el-GR" sz="2200" baseline="30000" dirty="0"/>
              <a:t>-4</a:t>
            </a:r>
            <a:r>
              <a:rPr lang="el-GR" altLang="el-GR" sz="2200" dirty="0"/>
              <a:t>/10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= 10</a:t>
            </a:r>
            <a:r>
              <a:rPr lang="el-GR" altLang="el-GR" sz="2200" baseline="30000" dirty="0"/>
              <a:t>-3</a:t>
            </a:r>
            <a:r>
              <a:rPr lang="el-GR" altLang="el-GR" sz="2200" dirty="0"/>
              <a:t>&lt;10</a:t>
            </a:r>
            <a:r>
              <a:rPr lang="el-GR" altLang="el-GR" sz="2200" baseline="30000" dirty="0"/>
              <a:t>-2</a:t>
            </a:r>
            <a:r>
              <a:rPr lang="el-GR" altLang="el-GR" sz="2200" dirty="0"/>
              <a:t>, θεωρούμε ότι 0,2</a:t>
            </a:r>
            <a:r>
              <a:rPr lang="el-GR" altLang="el-GR" sz="2200" dirty="0">
                <a:sym typeface="Symbol" pitchFamily="18" charset="2"/>
              </a:rPr>
              <a:t></a:t>
            </a:r>
            <a:r>
              <a:rPr lang="en-US" altLang="el-GR" sz="2200" dirty="0"/>
              <a:t>x</a:t>
            </a:r>
            <a:r>
              <a:rPr lang="en-US" altLang="el-GR" sz="2200" dirty="0">
                <a:sym typeface="Symbol" pitchFamily="18" charset="2"/>
              </a:rPr>
              <a:t></a:t>
            </a:r>
            <a:r>
              <a:rPr lang="el-GR" altLang="el-GR" sz="2200" dirty="0"/>
              <a:t>0,2</a:t>
            </a:r>
          </a:p>
          <a:p>
            <a:pPr>
              <a:spcBef>
                <a:spcPts val="600"/>
              </a:spcBef>
              <a:buNone/>
            </a:pPr>
            <a:r>
              <a:rPr lang="el-GR" altLang="el-GR" sz="2200" dirty="0"/>
              <a:t> </a:t>
            </a:r>
            <a:r>
              <a:rPr lang="en-US" altLang="el-GR" sz="2200" dirty="0" smtClean="0"/>
              <a:t>O </a:t>
            </a:r>
            <a:r>
              <a:rPr lang="el-GR" altLang="el-GR" sz="2200" dirty="0"/>
              <a:t>νόμος ισορροπίας δίνει τη σχέση: </a:t>
            </a:r>
            <a:r>
              <a:rPr lang="en-US" altLang="el-GR" sz="2200" b="1" dirty="0"/>
              <a:t>Kb</a:t>
            </a:r>
            <a:r>
              <a:rPr lang="el-GR" altLang="el-GR" sz="2200" b="1" dirty="0"/>
              <a:t>=[</a:t>
            </a:r>
            <a:r>
              <a:rPr lang="en-US" altLang="el-GR" sz="2200" b="1" dirty="0"/>
              <a:t>OH</a:t>
            </a:r>
            <a:r>
              <a:rPr lang="el-GR" altLang="el-GR" sz="2200" b="1" baseline="30000" dirty="0"/>
              <a:t>-</a:t>
            </a:r>
            <a:r>
              <a:rPr lang="el-GR" altLang="el-GR" sz="2200" b="1" dirty="0"/>
              <a:t>].[</a:t>
            </a:r>
            <a:r>
              <a:rPr lang="en-US" altLang="el-GR" sz="2200" b="1" dirty="0"/>
              <a:t>NH</a:t>
            </a:r>
            <a:r>
              <a:rPr lang="el-GR" altLang="el-GR" sz="2200" b="1" baseline="-25000" dirty="0"/>
              <a:t>4</a:t>
            </a:r>
            <a:r>
              <a:rPr lang="el-GR" altLang="el-GR" sz="2200" b="1" baseline="30000" dirty="0"/>
              <a:t>+</a:t>
            </a:r>
            <a:r>
              <a:rPr lang="el-GR" altLang="el-GR" sz="2200" b="1" dirty="0"/>
              <a:t>]/[</a:t>
            </a:r>
            <a:r>
              <a:rPr lang="en-US" altLang="el-GR" sz="2200" b="1" dirty="0"/>
              <a:t>NH</a:t>
            </a:r>
            <a:r>
              <a:rPr lang="el-GR" altLang="el-GR" sz="2200" b="1" dirty="0"/>
              <a:t>3]</a:t>
            </a:r>
            <a:endParaRPr lang="el-GR" altLang="el-GR" sz="2200" dirty="0"/>
          </a:p>
          <a:p>
            <a:pPr marL="4216400" indent="0">
              <a:spcBef>
                <a:spcPts val="600"/>
              </a:spcBef>
              <a:buNone/>
            </a:pPr>
            <a:r>
              <a:rPr lang="el-GR" altLang="el-GR" sz="2200" dirty="0" smtClean="0"/>
              <a:t>=&gt; </a:t>
            </a:r>
            <a:r>
              <a:rPr lang="el-GR" altLang="el-GR" sz="2200" dirty="0"/>
              <a:t>10</a:t>
            </a:r>
            <a:r>
              <a:rPr lang="el-GR" altLang="el-GR" sz="2200" baseline="30000" dirty="0"/>
              <a:t>-5</a:t>
            </a:r>
            <a:r>
              <a:rPr lang="el-GR" altLang="el-GR" sz="2200" dirty="0"/>
              <a:t>=0,2.</a:t>
            </a:r>
            <a:r>
              <a:rPr lang="en-US" altLang="el-GR" sz="2200" dirty="0"/>
              <a:t>x</a:t>
            </a:r>
            <a:r>
              <a:rPr lang="el-GR" altLang="el-GR" sz="2200" dirty="0"/>
              <a:t>/0,2 =&gt; </a:t>
            </a:r>
            <a:r>
              <a:rPr lang="en-US" altLang="el-GR" sz="2200" dirty="0"/>
              <a:t>x</a:t>
            </a:r>
            <a:r>
              <a:rPr lang="el-GR" altLang="el-GR" sz="2200" dirty="0" smtClean="0"/>
              <a:t>=10</a:t>
            </a:r>
            <a:r>
              <a:rPr lang="el-GR" altLang="el-GR" sz="2200" baseline="30000" dirty="0" smtClean="0"/>
              <a:t>-5</a:t>
            </a:r>
            <a:endParaRPr lang="el-GR" altLang="el-GR" sz="2200" dirty="0"/>
          </a:p>
          <a:p>
            <a:pPr>
              <a:spcBef>
                <a:spcPts val="600"/>
              </a:spcBef>
              <a:buNone/>
            </a:pPr>
            <a:r>
              <a:rPr lang="el-GR" altLang="el-GR" sz="2200" dirty="0"/>
              <a:t>Επομένως: </a:t>
            </a:r>
            <a:r>
              <a:rPr lang="en-US" altLang="el-GR" sz="2200" dirty="0"/>
              <a:t>p</a:t>
            </a:r>
            <a:r>
              <a:rPr lang="el-GR" altLang="el-GR" sz="2200" dirty="0"/>
              <a:t>Ο</a:t>
            </a:r>
            <a:r>
              <a:rPr lang="en-US" altLang="el-GR" sz="2200" dirty="0"/>
              <a:t>H</a:t>
            </a:r>
            <a:r>
              <a:rPr lang="el-GR" altLang="el-GR" sz="2200" dirty="0"/>
              <a:t>=-</a:t>
            </a:r>
            <a:r>
              <a:rPr lang="en-US" altLang="el-GR" sz="2200" dirty="0"/>
              <a:t>log</a:t>
            </a:r>
            <a:r>
              <a:rPr lang="el-GR" altLang="el-GR" sz="2200" dirty="0"/>
              <a:t>[ΟΗ</a:t>
            </a:r>
            <a:r>
              <a:rPr lang="el-GR" altLang="el-GR" sz="2200" baseline="30000" dirty="0"/>
              <a:t>-</a:t>
            </a:r>
            <a:r>
              <a:rPr lang="el-GR" altLang="el-GR" sz="2200" dirty="0"/>
              <a:t>]= -</a:t>
            </a:r>
            <a:r>
              <a:rPr lang="en-US" altLang="el-GR" sz="2200" dirty="0"/>
              <a:t>log</a:t>
            </a:r>
            <a:r>
              <a:rPr lang="el-GR" altLang="el-GR" sz="2200" dirty="0"/>
              <a:t>10</a:t>
            </a:r>
            <a:r>
              <a:rPr lang="el-GR" altLang="el-GR" sz="2200" baseline="30000" dirty="0"/>
              <a:t>-5</a:t>
            </a:r>
            <a:r>
              <a:rPr lang="el-GR" altLang="el-GR" sz="2200" dirty="0"/>
              <a:t> = -(-5) = 5, άρα </a:t>
            </a:r>
            <a:r>
              <a:rPr lang="en-US" altLang="el-GR" sz="2200" dirty="0"/>
              <a:t>pH</a:t>
            </a:r>
            <a:r>
              <a:rPr lang="el-GR" altLang="el-GR" sz="2200" dirty="0"/>
              <a:t>=14-</a:t>
            </a:r>
            <a:r>
              <a:rPr lang="en-US" altLang="el-GR" sz="2200" dirty="0"/>
              <a:t>pOH</a:t>
            </a:r>
            <a:r>
              <a:rPr lang="el-GR" altLang="el-GR" sz="2200" dirty="0" smtClean="0"/>
              <a:t>=9</a:t>
            </a:r>
            <a:endParaRPr lang="el-GR" altLang="el-GR" sz="2200" dirty="0"/>
          </a:p>
          <a:p>
            <a:pPr>
              <a:spcBef>
                <a:spcPts val="600"/>
              </a:spcBef>
              <a:buNone/>
            </a:pPr>
            <a:r>
              <a:rPr lang="el-GR" altLang="el-GR" sz="2200" b="1" dirty="0"/>
              <a:t>Β’ τρόπος</a:t>
            </a:r>
          </a:p>
          <a:p>
            <a:pPr>
              <a:buNone/>
            </a:pPr>
            <a:r>
              <a:rPr lang="el-GR" altLang="el-GR" sz="2200" dirty="0"/>
              <a:t>Επειδή μπορούν να γίνουν οι προσεγγίσεις θα ισχύει η σχέση «Η-Η</a:t>
            </a:r>
            <a:r>
              <a:rPr lang="el-GR" altLang="el-GR" sz="2200" dirty="0" smtClean="0"/>
              <a:t>».</a:t>
            </a:r>
            <a:endParaRPr lang="el-GR" altLang="el-GR" sz="2200" dirty="0"/>
          </a:p>
          <a:p>
            <a:pPr>
              <a:buNone/>
            </a:pPr>
            <a:r>
              <a:rPr lang="en-US" altLang="el-GR" sz="2200" b="1" dirty="0"/>
              <a:t>pOH</a:t>
            </a:r>
            <a:r>
              <a:rPr lang="el-GR" altLang="el-GR" sz="2200" b="1" dirty="0"/>
              <a:t>=</a:t>
            </a:r>
            <a:r>
              <a:rPr lang="en-US" altLang="el-GR" sz="2200" b="1" dirty="0" err="1"/>
              <a:t>pKb</a:t>
            </a:r>
            <a:r>
              <a:rPr lang="el-GR" altLang="el-GR" sz="2200" b="1" dirty="0"/>
              <a:t>+</a:t>
            </a:r>
            <a:r>
              <a:rPr lang="en-US" altLang="el-GR" sz="2200" b="1" dirty="0"/>
              <a:t>logC</a:t>
            </a:r>
            <a:r>
              <a:rPr lang="el-GR" altLang="el-GR" sz="2200" b="1" baseline="-25000" dirty="0"/>
              <a:t>οξέος</a:t>
            </a:r>
            <a:r>
              <a:rPr lang="el-GR" altLang="el-GR" sz="2200" b="1" dirty="0"/>
              <a:t>/</a:t>
            </a:r>
            <a:r>
              <a:rPr lang="en-US" altLang="el-GR" sz="2200" b="1" dirty="0"/>
              <a:t>C</a:t>
            </a:r>
            <a:r>
              <a:rPr lang="el-GR" altLang="el-GR" sz="2200" b="1" baseline="-25000" dirty="0"/>
              <a:t>βάσης</a:t>
            </a:r>
            <a:r>
              <a:rPr lang="el-GR" altLang="el-GR" sz="2200" b="1" dirty="0"/>
              <a:t> (1</a:t>
            </a:r>
            <a:r>
              <a:rPr lang="el-GR" altLang="el-GR" sz="2200" b="1" dirty="0" smtClean="0"/>
              <a:t>)</a:t>
            </a:r>
            <a:endParaRPr lang="el-GR" altLang="el-GR" sz="2200" dirty="0"/>
          </a:p>
          <a:p>
            <a:pPr>
              <a:buNone/>
            </a:pPr>
            <a:r>
              <a:rPr lang="el-GR" altLang="el-GR" sz="2200" dirty="0"/>
              <a:t>Όπου: </a:t>
            </a:r>
            <a:r>
              <a:rPr lang="en-US" altLang="el-GR" sz="2200" dirty="0"/>
              <a:t>C</a:t>
            </a:r>
            <a:r>
              <a:rPr lang="el-GR" altLang="el-GR" sz="2200" baseline="-25000" dirty="0"/>
              <a:t>βάσης</a:t>
            </a:r>
            <a:r>
              <a:rPr lang="el-GR" altLang="el-GR" sz="2200" dirty="0">
                <a:sym typeface="Symbol" pitchFamily="18" charset="2"/>
              </a:rPr>
              <a:t></a:t>
            </a:r>
            <a:r>
              <a:rPr lang="el-GR" altLang="el-GR" sz="2200" dirty="0"/>
              <a:t>[ΝΗ</a:t>
            </a:r>
            <a:r>
              <a:rPr lang="el-GR" altLang="el-GR" sz="2200" baseline="-25000" dirty="0"/>
              <a:t>3</a:t>
            </a:r>
            <a:r>
              <a:rPr lang="el-GR" altLang="el-GR" sz="2200" dirty="0"/>
              <a:t>]=</a:t>
            </a:r>
            <a:r>
              <a:rPr lang="en-US" altLang="el-GR" sz="2200" dirty="0"/>
              <a:t>C</a:t>
            </a:r>
            <a:r>
              <a:rPr lang="el-GR" altLang="el-GR" sz="2200" baseline="-25000" dirty="0"/>
              <a:t>βάσης αρχ</a:t>
            </a:r>
            <a:r>
              <a:rPr lang="el-GR" altLang="el-GR" sz="2200" dirty="0"/>
              <a:t>=0,2Μ </a:t>
            </a:r>
            <a:r>
              <a:rPr lang="el-GR" altLang="el-GR" sz="2200" baseline="-25000" dirty="0"/>
              <a:t> </a:t>
            </a:r>
            <a:r>
              <a:rPr lang="el-GR" altLang="el-GR" sz="2200" dirty="0"/>
              <a:t>και </a:t>
            </a:r>
            <a:r>
              <a:rPr lang="en-US" altLang="el-GR" sz="2200" dirty="0"/>
              <a:t>C</a:t>
            </a:r>
            <a:r>
              <a:rPr lang="el-GR" altLang="el-GR" sz="2200" baseline="-25000" dirty="0"/>
              <a:t>οξέος</a:t>
            </a:r>
            <a:r>
              <a:rPr lang="el-GR" altLang="el-GR" sz="2200" dirty="0">
                <a:sym typeface="Symbol" pitchFamily="18" charset="2"/>
              </a:rPr>
              <a:t></a:t>
            </a:r>
            <a:r>
              <a:rPr lang="el-GR" altLang="el-GR" sz="2200" dirty="0"/>
              <a:t>[ΝΗ</a:t>
            </a:r>
            <a:r>
              <a:rPr lang="el-GR" altLang="el-GR" sz="2200" baseline="-25000" dirty="0"/>
              <a:t>4</a:t>
            </a:r>
            <a:r>
              <a:rPr lang="el-GR" altLang="el-GR" sz="2200" baseline="30000" dirty="0"/>
              <a:t>+</a:t>
            </a:r>
            <a:r>
              <a:rPr lang="el-GR" altLang="el-GR" sz="2200" dirty="0"/>
              <a:t>]=</a:t>
            </a:r>
            <a:r>
              <a:rPr lang="en-US" altLang="el-GR" sz="2200" dirty="0"/>
              <a:t>C</a:t>
            </a:r>
            <a:r>
              <a:rPr lang="el-GR" altLang="el-GR" sz="2200" baseline="-25000" dirty="0"/>
              <a:t>οξέος </a:t>
            </a:r>
            <a:r>
              <a:rPr lang="el-GR" altLang="el-GR" sz="2200" baseline="-25000" dirty="0" smtClean="0"/>
              <a:t>αρχ</a:t>
            </a:r>
            <a:r>
              <a:rPr lang="el-GR" altLang="el-GR" sz="2200" dirty="0" smtClean="0"/>
              <a:t>=0,2Μ</a:t>
            </a:r>
            <a:endParaRPr lang="el-GR" altLang="el-GR" sz="2200" dirty="0"/>
          </a:p>
          <a:p>
            <a:pPr>
              <a:buNone/>
            </a:pPr>
            <a:r>
              <a:rPr lang="el-GR" altLang="el-GR" sz="2200" dirty="0"/>
              <a:t>Με αντικατάσταση η (1) δίνει: </a:t>
            </a:r>
            <a:r>
              <a:rPr lang="en-US" altLang="el-GR" sz="2200" dirty="0"/>
              <a:t>p</a:t>
            </a:r>
            <a:r>
              <a:rPr lang="el-GR" altLang="el-GR" sz="2200" dirty="0"/>
              <a:t>Ο</a:t>
            </a:r>
            <a:r>
              <a:rPr lang="en-US" altLang="el-GR" sz="2200" dirty="0"/>
              <a:t>H</a:t>
            </a:r>
            <a:r>
              <a:rPr lang="el-GR" altLang="el-GR" sz="2200" dirty="0"/>
              <a:t>=-</a:t>
            </a:r>
            <a:r>
              <a:rPr lang="en-US" altLang="el-GR" sz="2200" dirty="0"/>
              <a:t>log</a:t>
            </a:r>
            <a:r>
              <a:rPr lang="el-GR" altLang="el-GR" sz="2200" dirty="0"/>
              <a:t>10</a:t>
            </a:r>
            <a:r>
              <a:rPr lang="el-GR" altLang="el-GR" sz="2200" baseline="30000" dirty="0"/>
              <a:t>-5</a:t>
            </a:r>
            <a:r>
              <a:rPr lang="el-GR" altLang="el-GR" sz="2200" dirty="0"/>
              <a:t>+</a:t>
            </a:r>
            <a:r>
              <a:rPr lang="en-US" altLang="el-GR" sz="2200" dirty="0"/>
              <a:t>log</a:t>
            </a:r>
            <a:r>
              <a:rPr lang="el-GR" altLang="el-GR" sz="2200" dirty="0"/>
              <a:t>0,1/0,1 = 5+0 = </a:t>
            </a:r>
            <a:r>
              <a:rPr lang="el-GR" altLang="el-GR" sz="2200" dirty="0" smtClean="0"/>
              <a:t>5</a:t>
            </a:r>
            <a:endParaRPr lang="el-GR" altLang="el-GR" sz="2200" dirty="0"/>
          </a:p>
          <a:p>
            <a:pPr>
              <a:buNone/>
            </a:pPr>
            <a:r>
              <a:rPr lang="el-GR" altLang="el-GR" sz="2200" dirty="0"/>
              <a:t>Επομένως: </a:t>
            </a:r>
            <a:r>
              <a:rPr lang="en-US" altLang="el-GR" sz="2200" dirty="0" smtClean="0"/>
              <a:t>pH=14-pOH=9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313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</a:t>
            </a:r>
            <a:r>
              <a:rPr lang="el-GR" sz="2000" dirty="0" smtClean="0"/>
              <a:t> </a:t>
            </a:r>
            <a:r>
              <a:rPr lang="el-GR" sz="2000" dirty="0"/>
              <a:t>Ρυθμιστικά Διαλύματα».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Ιοντισμός ασθενών οξέων και βάσεων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Ασθενές οξύ: το οξύ που ιοντίζεται μερικώς στο νερό</a:t>
            </a:r>
            <a:endParaRPr lang="el-GR" altLang="el-GR" baseline="-25000" dirty="0" smtClean="0"/>
          </a:p>
          <a:p>
            <a:pPr eaLnBrk="1" hangingPunct="1">
              <a:buFontTx/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Ασθενές οξύ </a:t>
            </a:r>
            <a:r>
              <a:rPr lang="el-GR" altLang="el-GR" dirty="0" smtClean="0"/>
              <a:t>+ Η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Ο</a:t>
            </a:r>
            <a:r>
              <a:rPr lang="el-GR" altLang="el-GR" dirty="0" smtClean="0">
                <a:solidFill>
                  <a:srgbClr val="FFC000"/>
                </a:solidFill>
              </a:rPr>
              <a:t>   </a:t>
            </a:r>
            <a:r>
              <a:rPr lang="el-GR" altLang="el-GR" b="1" dirty="0" smtClean="0"/>
              <a:t>↔ </a:t>
            </a:r>
            <a:r>
              <a:rPr lang="el-GR" altLang="el-GR" dirty="0" smtClean="0">
                <a:solidFill>
                  <a:srgbClr val="FFC000"/>
                </a:solidFill>
              </a:rPr>
              <a:t>  </a:t>
            </a:r>
            <a:r>
              <a:rPr lang="el-GR" altLang="el-GR" b="1" dirty="0" smtClean="0">
                <a:solidFill>
                  <a:srgbClr val="004A82"/>
                </a:solidFill>
                <a:sym typeface="Wingdings" pitchFamily="2" charset="2"/>
              </a:rPr>
              <a:t>συζυγής βάση </a:t>
            </a:r>
            <a:r>
              <a:rPr lang="el-GR" altLang="el-GR" dirty="0" smtClean="0">
                <a:sym typeface="Wingdings" pitchFamily="2" charset="2"/>
              </a:rPr>
              <a:t>+ Η</a:t>
            </a:r>
            <a:r>
              <a:rPr lang="el-GR" altLang="el-GR" baseline="-25000" dirty="0" smtClean="0">
                <a:sym typeface="Wingdings" pitchFamily="2" charset="2"/>
              </a:rPr>
              <a:t>3</a:t>
            </a:r>
            <a:r>
              <a:rPr lang="el-GR" altLang="el-GR" dirty="0" smtClean="0">
                <a:sym typeface="Wingdings" pitchFamily="2" charset="2"/>
              </a:rPr>
              <a:t>Ο</a:t>
            </a:r>
            <a:r>
              <a:rPr lang="el-GR" altLang="el-GR" baseline="30000" dirty="0" smtClean="0">
                <a:sym typeface="Wingdings" pitchFamily="2" charset="2"/>
              </a:rPr>
              <a:t>+</a:t>
            </a:r>
            <a:endParaRPr lang="en-US" altLang="el-GR" baseline="30000" dirty="0" smtClean="0">
              <a:sym typeface="Wingdings" pitchFamily="2" charset="2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536" y="3657600"/>
            <a:ext cx="784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Arial" pitchFamily="34" charset="0"/>
              <a:buChar char="•"/>
              <a:defRPr/>
            </a:pPr>
            <a:r>
              <a:rPr lang="el-GR" sz="2400" b="1" dirty="0">
                <a:latin typeface="+mn-lt"/>
              </a:rPr>
              <a:t>Ασθενής βάση: η βάση που ιοντίζεται μερικώς στο νερό</a:t>
            </a:r>
            <a:endParaRPr lang="en-US" sz="2400" b="1" dirty="0">
              <a:latin typeface="+mn-lt"/>
            </a:endParaRPr>
          </a:p>
          <a:p>
            <a:pPr>
              <a:defRPr/>
            </a:pPr>
            <a:r>
              <a:rPr lang="el-GR" sz="2400" dirty="0">
                <a:latin typeface="+mn-lt"/>
              </a:rPr>
              <a:t>	</a:t>
            </a:r>
            <a:endParaRPr lang="el-GR" sz="2400" baseline="-25000" dirty="0">
              <a:latin typeface="+mn-lt"/>
            </a:endParaRPr>
          </a:p>
          <a:p>
            <a:pPr>
              <a:defRPr/>
            </a:pPr>
            <a:r>
              <a:rPr lang="el-GR" sz="2400" b="1" dirty="0">
                <a:solidFill>
                  <a:srgbClr val="004A82"/>
                </a:solidFill>
                <a:latin typeface="+mn-lt"/>
              </a:rPr>
              <a:t>Ασθενής βάση </a:t>
            </a:r>
            <a:r>
              <a:rPr lang="el-GR" sz="2400" dirty="0">
                <a:latin typeface="+mn-lt"/>
              </a:rPr>
              <a:t>+ </a:t>
            </a:r>
            <a:r>
              <a:rPr lang="el-GR" sz="2400" dirty="0" smtClean="0">
                <a:latin typeface="+mn-lt"/>
              </a:rPr>
              <a:t>Η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l-GR" sz="2400" dirty="0" smtClean="0">
                <a:latin typeface="+mn-lt"/>
              </a:rPr>
              <a:t>Ο  </a:t>
            </a:r>
            <a:r>
              <a:rPr lang="el-GR" altLang="el-GR" sz="2400" b="1" dirty="0" smtClean="0">
                <a:solidFill>
                  <a:prstClr val="black"/>
                </a:solidFill>
                <a:latin typeface="+mn-lt"/>
              </a:rPr>
              <a:t>↔</a:t>
            </a:r>
            <a:r>
              <a:rPr lang="el-GR" sz="2400" dirty="0" smtClean="0">
                <a:latin typeface="+mn-lt"/>
              </a:rPr>
              <a:t>   </a:t>
            </a:r>
            <a:r>
              <a:rPr lang="el-GR" sz="2400" b="1" dirty="0">
                <a:solidFill>
                  <a:srgbClr val="004A82"/>
                </a:solidFill>
                <a:latin typeface="+mn-lt"/>
                <a:sym typeface="Wingdings"/>
              </a:rPr>
              <a:t>συζυγές οξύ </a:t>
            </a:r>
            <a:r>
              <a:rPr lang="el-GR" sz="2400" dirty="0">
                <a:latin typeface="+mn-lt"/>
                <a:sym typeface="Wingdings"/>
              </a:rPr>
              <a:t>+ ΟΗ</a:t>
            </a:r>
            <a:r>
              <a:rPr lang="el-GR" sz="2400" baseline="30000" dirty="0">
                <a:latin typeface="+mn-lt"/>
                <a:sym typeface="Wingdings"/>
              </a:rPr>
              <a:t>-</a:t>
            </a:r>
            <a:endParaRPr lang="en-US" sz="2400" baseline="30000" dirty="0">
              <a:latin typeface="+mn-lt"/>
              <a:sym typeface="Wingdings"/>
            </a:endParaRPr>
          </a:p>
        </p:txBody>
      </p:sp>
      <p:sp>
        <p:nvSpPr>
          <p:cNvPr id="8" name="7 - Αριστερό άγκιστρο"/>
          <p:cNvSpPr/>
          <p:nvPr/>
        </p:nvSpPr>
        <p:spPr>
          <a:xfrm rot="5400000" flipH="1">
            <a:off x="2808684" y="1088628"/>
            <a:ext cx="360363" cy="2736850"/>
          </a:xfrm>
          <a:prstGeom prst="leftBrace">
            <a:avLst>
              <a:gd name="adj1" fmla="val 8333"/>
              <a:gd name="adj2" fmla="val 492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rgbClr val="FCB0EC"/>
              </a:solidFill>
            </a:endParaRPr>
          </a:p>
        </p:txBody>
      </p:sp>
      <p:sp>
        <p:nvSpPr>
          <p:cNvPr id="4104" name="8 - Ορθογώνιο"/>
          <p:cNvSpPr>
            <a:spLocks noChangeArrowheads="1"/>
          </p:cNvSpPr>
          <p:nvPr/>
        </p:nvSpPr>
        <p:spPr bwMode="auto">
          <a:xfrm>
            <a:off x="1692275" y="5229529"/>
            <a:ext cx="280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Ρυθμιστικό διάλυμα</a:t>
            </a:r>
            <a:endParaRPr lang="el-GR" altLang="el-GR" sz="2400" dirty="0">
              <a:latin typeface="+mn-lt"/>
            </a:endParaRPr>
          </a:p>
        </p:txBody>
      </p:sp>
      <p:sp>
        <p:nvSpPr>
          <p:cNvPr id="10" name="9 - Αριστερό άγκιστρο"/>
          <p:cNvSpPr/>
          <p:nvPr/>
        </p:nvSpPr>
        <p:spPr>
          <a:xfrm rot="5400000" flipH="1">
            <a:off x="2879726" y="3681412"/>
            <a:ext cx="360362" cy="2735263"/>
          </a:xfrm>
          <a:prstGeom prst="leftBrace">
            <a:avLst>
              <a:gd name="adj1" fmla="val 8333"/>
              <a:gd name="adj2" fmla="val 492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dirty="0">
              <a:solidFill>
                <a:srgbClr val="FCB0EC"/>
              </a:solidFill>
            </a:endParaRPr>
          </a:p>
        </p:txBody>
      </p:sp>
      <p:sp>
        <p:nvSpPr>
          <p:cNvPr id="4106" name="11 - Ορθογώνιο"/>
          <p:cNvSpPr>
            <a:spLocks noChangeArrowheads="1"/>
          </p:cNvSpPr>
          <p:nvPr/>
        </p:nvSpPr>
        <p:spPr bwMode="auto">
          <a:xfrm>
            <a:off x="1625618" y="2637235"/>
            <a:ext cx="280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Ρυθμιστικό διάλυμα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72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Βαθμός ιοντισμού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b="1" dirty="0" smtClean="0"/>
              <a:t>Βαθμός ιοντισμού (α) </a:t>
            </a:r>
            <a:r>
              <a:rPr lang="el-GR" altLang="el-GR" sz="2400" dirty="0" smtClean="0"/>
              <a:t>είναι το πηλίκο της συγκέντρωσης του οξέος ή της βάσης που ιοντίστηκε προς τη συνολική συγκέντρωση του οξέος ή της βάσης.</a:t>
            </a:r>
            <a:r>
              <a:rPr lang="el-GR" altLang="el-GR" sz="2800" dirty="0" smtClean="0"/>
              <a:t>	</a:t>
            </a:r>
          </a:p>
          <a:p>
            <a:pPr lvl="1"/>
            <a:r>
              <a:rPr lang="el-GR" altLang="el-GR" dirty="0" smtClean="0"/>
              <a:t>α=1 </a:t>
            </a:r>
            <a:r>
              <a:rPr lang="el-GR" altLang="el-GR" dirty="0" smtClean="0">
                <a:sym typeface="Wingdings" pitchFamily="2" charset="2"/>
              </a:rPr>
              <a:t> πλήρης ιοντισμός  ισχυρό οξύ ή βάση</a:t>
            </a:r>
          </a:p>
          <a:p>
            <a:pPr lvl="1"/>
            <a:r>
              <a:rPr lang="el-GR" altLang="el-GR" dirty="0" smtClean="0"/>
              <a:t>α&lt;1 </a:t>
            </a:r>
            <a:r>
              <a:rPr lang="el-GR" altLang="el-GR" dirty="0" smtClean="0">
                <a:sym typeface="Wingdings" pitchFamily="2" charset="2"/>
              </a:rPr>
              <a:t> μερικός ιοντισμός  ασθενές οξύ ή βάση</a:t>
            </a:r>
          </a:p>
          <a:p>
            <a:pPr marL="360362" lvl="1" indent="0" algn="ctr">
              <a:buNone/>
            </a:pPr>
            <a:r>
              <a:rPr lang="el-GR" altLang="el-GR" sz="2200" dirty="0" smtClean="0"/>
              <a:t>α&lt;0,1 </a:t>
            </a:r>
            <a:r>
              <a:rPr lang="el-GR" altLang="el-GR" sz="2200" dirty="0" smtClean="0">
                <a:sym typeface="Wingdings" pitchFamily="2" charset="2"/>
              </a:rPr>
              <a:t> πολύ ασθενές οξύ ή βάση</a:t>
            </a:r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634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600" dirty="0" smtClean="0"/>
              <a:t>pH </a:t>
            </a:r>
            <a:r>
              <a:rPr lang="el-GR" altLang="el-GR" sz="3600" dirty="0" smtClean="0"/>
              <a:t>ρυθμιστικού διαλύματος </a:t>
            </a:r>
            <a:r>
              <a:rPr lang="en-US" altLang="el-GR" sz="3600" dirty="0" smtClean="0"/>
              <a:t>HA-A</a:t>
            </a:r>
            <a:r>
              <a:rPr lang="en-US" altLang="el-GR" sz="3600" baseline="30000" dirty="0" smtClean="0"/>
              <a:t>-</a:t>
            </a:r>
            <a:endParaRPr lang="el-GR" altLang="el-GR" sz="3600" baseline="30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l-GR" sz="2400" b="1" dirty="0" smtClean="0">
                <a:solidFill>
                  <a:srgbClr val="004A82"/>
                </a:solidFill>
              </a:rPr>
              <a:t>HA</a:t>
            </a:r>
            <a:r>
              <a:rPr lang="en-US" altLang="el-GR" sz="2400" dirty="0" smtClean="0">
                <a:solidFill>
                  <a:srgbClr val="FCB0EC"/>
                </a:solidFill>
              </a:rPr>
              <a:t>   </a:t>
            </a:r>
            <a:r>
              <a:rPr lang="el-GR" altLang="el-GR" sz="2400" dirty="0" smtClean="0"/>
              <a:t>+ </a:t>
            </a:r>
            <a:r>
              <a:rPr lang="en-US" altLang="el-GR" sz="2400" dirty="0" smtClean="0"/>
              <a:t>   </a:t>
            </a:r>
            <a:r>
              <a:rPr lang="el-GR" altLang="el-GR" sz="2400" dirty="0" smtClean="0"/>
              <a:t>Η</a:t>
            </a:r>
            <a:r>
              <a:rPr lang="el-GR" altLang="el-GR" sz="2400" baseline="-25000" dirty="0" smtClean="0"/>
              <a:t>2</a:t>
            </a:r>
            <a:r>
              <a:rPr lang="el-GR" altLang="el-GR" sz="2400" dirty="0" smtClean="0"/>
              <a:t>Ο</a:t>
            </a:r>
            <a:r>
              <a:rPr lang="el-GR" altLang="el-GR" sz="2400" dirty="0" smtClean="0">
                <a:solidFill>
                  <a:srgbClr val="FFC000"/>
                </a:solidFill>
              </a:rPr>
              <a:t> </a:t>
            </a:r>
            <a:r>
              <a:rPr lang="el-GR" altLang="el-GR" b="1" dirty="0">
                <a:solidFill>
                  <a:prstClr val="black"/>
                </a:solidFill>
              </a:rPr>
              <a:t>↔</a:t>
            </a:r>
            <a:r>
              <a:rPr lang="el-GR" altLang="el-GR" sz="2400" dirty="0" smtClean="0">
                <a:solidFill>
                  <a:srgbClr val="FFC000"/>
                </a:solidFill>
              </a:rPr>
              <a:t>   </a:t>
            </a:r>
            <a:r>
              <a:rPr lang="en-US" altLang="el-GR" sz="2400" dirty="0" smtClean="0">
                <a:solidFill>
                  <a:srgbClr val="FFC000"/>
                </a:solidFill>
              </a:rPr>
              <a:t>  </a:t>
            </a:r>
            <a:r>
              <a:rPr lang="en-US" altLang="el-GR" sz="2400" b="1" dirty="0" smtClean="0">
                <a:solidFill>
                  <a:srgbClr val="004A82"/>
                </a:solidFill>
                <a:sym typeface="Wingdings" pitchFamily="2" charset="2"/>
              </a:rPr>
              <a:t>A</a:t>
            </a:r>
            <a:r>
              <a:rPr lang="en-US" altLang="el-GR" sz="2400" b="1" baseline="30000" dirty="0" smtClean="0">
                <a:solidFill>
                  <a:srgbClr val="004A82"/>
                </a:solidFill>
                <a:sym typeface="Wingdings" pitchFamily="2" charset="2"/>
              </a:rPr>
              <a:t>-</a:t>
            </a:r>
            <a:r>
              <a:rPr lang="en-US" altLang="el-GR" sz="2400" b="1" dirty="0" smtClean="0">
                <a:solidFill>
                  <a:srgbClr val="004A82"/>
                </a:solidFill>
                <a:sym typeface="Wingdings" pitchFamily="2" charset="2"/>
              </a:rPr>
              <a:t> </a:t>
            </a:r>
            <a:r>
              <a:rPr lang="en-US" altLang="el-GR" sz="2400" dirty="0" smtClean="0">
                <a:solidFill>
                  <a:srgbClr val="FCB0EC"/>
                </a:solidFill>
                <a:sym typeface="Wingdings" pitchFamily="2" charset="2"/>
              </a:rPr>
              <a:t> </a:t>
            </a:r>
            <a:r>
              <a:rPr lang="el-GR" altLang="el-GR" sz="2400" dirty="0" smtClean="0">
                <a:sym typeface="Wingdings" pitchFamily="2" charset="2"/>
              </a:rPr>
              <a:t>+ </a:t>
            </a:r>
            <a:r>
              <a:rPr lang="en-US" altLang="el-GR" sz="2400" dirty="0" smtClean="0">
                <a:sym typeface="Wingdings" pitchFamily="2" charset="2"/>
              </a:rPr>
              <a:t>    </a:t>
            </a:r>
            <a:r>
              <a:rPr lang="el-GR" altLang="el-GR" sz="2400" dirty="0" smtClean="0">
                <a:sym typeface="Wingdings" pitchFamily="2" charset="2"/>
              </a:rPr>
              <a:t>Η</a:t>
            </a:r>
            <a:r>
              <a:rPr lang="el-GR" altLang="el-GR" sz="2400" baseline="-25000" dirty="0" smtClean="0">
                <a:sym typeface="Wingdings" pitchFamily="2" charset="2"/>
              </a:rPr>
              <a:t>3</a:t>
            </a:r>
            <a:r>
              <a:rPr lang="el-GR" altLang="el-GR" sz="2400" dirty="0" smtClean="0">
                <a:sym typeface="Wingdings" pitchFamily="2" charset="2"/>
              </a:rPr>
              <a:t>Ο</a:t>
            </a:r>
            <a:r>
              <a:rPr lang="el-GR" altLang="el-GR" sz="2400" baseline="30000" dirty="0" smtClean="0">
                <a:sym typeface="Wingdings" pitchFamily="2" charset="2"/>
              </a:rPr>
              <a:t>+</a:t>
            </a:r>
            <a:endParaRPr lang="el-GR" altLang="el-GR" sz="2000" baseline="30000" dirty="0" smtClean="0"/>
          </a:p>
        </p:txBody>
      </p:sp>
      <p:graphicFrame>
        <p:nvGraphicFramePr>
          <p:cNvPr id="13" name="1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91881"/>
              </p:ext>
            </p:extLst>
          </p:nvPr>
        </p:nvGraphicFramePr>
        <p:xfrm>
          <a:off x="683568" y="1844824"/>
          <a:ext cx="7382510" cy="128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710"/>
                <a:gridCol w="1219200"/>
                <a:gridCol w="1219200"/>
                <a:gridCol w="1219200"/>
                <a:gridCol w="1219200"/>
              </a:tblGrid>
              <a:tr h="37032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Αρχικά</a:t>
                      </a:r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οξύ</a:t>
                      </a:r>
                      <a:endParaRPr lang="el-GR" sz="1800" baseline="-250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βάση</a:t>
                      </a:r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T="45656" marB="45656"/>
                </a:tc>
              </a:tr>
              <a:tr h="45698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Ιοντίζονται/ παράγονται</a:t>
                      </a:r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-x</a:t>
                      </a:r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+x</a:t>
                      </a:r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+x</a:t>
                      </a:r>
                      <a:endParaRPr lang="el-GR" sz="1800" dirty="0"/>
                    </a:p>
                  </a:txBody>
                  <a:tcPr marT="45656" marB="45656"/>
                </a:tc>
              </a:tr>
              <a:tr h="45698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Ιοντική</a:t>
                      </a:r>
                      <a:r>
                        <a:rPr lang="el-GR" sz="1800" baseline="0" dirty="0" smtClean="0"/>
                        <a:t> ισορροπία</a:t>
                      </a:r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οξύ</a:t>
                      </a:r>
                      <a:r>
                        <a:rPr lang="en-US" sz="1800" baseline="0" dirty="0" smtClean="0"/>
                        <a:t>-x</a:t>
                      </a:r>
                      <a:endParaRPr lang="el-GR" sz="1800" baseline="-25000" dirty="0" smtClean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</a:t>
                      </a:r>
                      <a:r>
                        <a:rPr lang="el-GR" sz="1800" baseline="-25000" dirty="0" smtClean="0"/>
                        <a:t>βάση</a:t>
                      </a:r>
                      <a:r>
                        <a:rPr lang="en-US" sz="1800" baseline="0" dirty="0" smtClean="0"/>
                        <a:t>+x</a:t>
                      </a:r>
                      <a:endParaRPr lang="el-GR" sz="1800" baseline="-25000" dirty="0" smtClean="0"/>
                    </a:p>
                  </a:txBody>
                  <a:tcPr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+x</a:t>
                      </a:r>
                      <a:endParaRPr lang="el-GR" sz="1800" dirty="0"/>
                    </a:p>
                  </a:txBody>
                  <a:tcPr marT="45656" marB="45656"/>
                </a:tc>
              </a:tr>
            </a:tbl>
          </a:graphicData>
        </a:graphic>
      </p:graphicFrame>
      <p:graphicFrame>
        <p:nvGraphicFramePr>
          <p:cNvPr id="6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77662"/>
              </p:ext>
            </p:extLst>
          </p:nvPr>
        </p:nvGraphicFramePr>
        <p:xfrm>
          <a:off x="755650" y="3213100"/>
          <a:ext cx="20891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Εξίσωση" r:id="rId3" imgW="1193800" imgH="444500" progId="Equation.3">
                  <p:embed/>
                </p:oleObj>
              </mc:Choice>
              <mc:Fallback>
                <p:oleObj name="Εξίσωση" r:id="rId3" imgW="1193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13100"/>
                        <a:ext cx="2089150" cy="777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44314"/>
              </p:ext>
            </p:extLst>
          </p:nvPr>
        </p:nvGraphicFramePr>
        <p:xfrm>
          <a:off x="4294188" y="3213100"/>
          <a:ext cx="26431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Εξίσωση" r:id="rId5" imgW="1574800" imgH="482600" progId="Equation.3">
                  <p:embed/>
                </p:oleObj>
              </mc:Choice>
              <mc:Fallback>
                <p:oleObj name="Εξίσωση" r:id="rId5" imgW="1574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213100"/>
                        <a:ext cx="2643187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16 - Ευθύγραμμο βέλος σύνδεσης"/>
          <p:cNvCxnSpPr/>
          <p:nvPr/>
        </p:nvCxnSpPr>
        <p:spPr>
          <a:xfrm>
            <a:off x="3141662" y="3644900"/>
            <a:ext cx="863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8" name="17 - Ορθογώνιο"/>
          <p:cNvSpPr>
            <a:spLocks noChangeArrowheads="1"/>
          </p:cNvSpPr>
          <p:nvPr/>
        </p:nvSpPr>
        <p:spPr bwMode="auto">
          <a:xfrm>
            <a:off x="467544" y="4222076"/>
            <a:ext cx="2599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Αν α&lt;&lt;0,1 πρακτικά:</a:t>
            </a:r>
          </a:p>
        </p:txBody>
      </p:sp>
      <p:graphicFrame>
        <p:nvGraphicFramePr>
          <p:cNvPr id="61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41181"/>
              </p:ext>
            </p:extLst>
          </p:nvPr>
        </p:nvGraphicFramePr>
        <p:xfrm>
          <a:off x="3080811" y="4148166"/>
          <a:ext cx="1856216" cy="50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Εξίσωση" r:id="rId7" imgW="888614" imgH="241195" progId="Equation.3">
                  <p:embed/>
                </p:oleObj>
              </mc:Choice>
              <mc:Fallback>
                <p:oleObj name="Εξίσωση" r:id="rId7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811" y="4148166"/>
                        <a:ext cx="1856216" cy="5038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99337"/>
              </p:ext>
            </p:extLst>
          </p:nvPr>
        </p:nvGraphicFramePr>
        <p:xfrm>
          <a:off x="5293905" y="4149079"/>
          <a:ext cx="2230423" cy="50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Εξίσωση" r:id="rId9" imgW="1066800" imgH="241300" progId="Equation.3">
                  <p:embed/>
                </p:oleObj>
              </mc:Choice>
              <mc:Fallback>
                <p:oleObj name="Εξίσωση" r:id="rId9" imgW="1066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905" y="4149079"/>
                        <a:ext cx="2230423" cy="5038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40381"/>
              </p:ext>
            </p:extLst>
          </p:nvPr>
        </p:nvGraphicFramePr>
        <p:xfrm>
          <a:off x="1691680" y="5446291"/>
          <a:ext cx="21097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Εξίσωση" r:id="rId11" imgW="1256755" imgH="482391" progId="Equation.3">
                  <p:embed/>
                </p:oleObj>
              </mc:Choice>
              <mc:Fallback>
                <p:oleObj name="Εξίσωση" r:id="rId11" imgW="125675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446291"/>
                        <a:ext cx="2109787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2" name="20 - Ορθογώνιο"/>
          <p:cNvSpPr>
            <a:spLocks noChangeArrowheads="1"/>
          </p:cNvSpPr>
          <p:nvPr/>
        </p:nvSpPr>
        <p:spPr bwMode="auto">
          <a:xfrm>
            <a:off x="467544" y="4797152"/>
            <a:ext cx="2456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Και καταλήγουμε:</a:t>
            </a:r>
          </a:p>
        </p:txBody>
      </p:sp>
      <p:graphicFrame>
        <p:nvGraphicFramePr>
          <p:cNvPr id="618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61752"/>
              </p:ext>
            </p:extLst>
          </p:nvPr>
        </p:nvGraphicFramePr>
        <p:xfrm>
          <a:off x="4822230" y="5157366"/>
          <a:ext cx="314801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Εξίσωση" r:id="rId13" imgW="1206500" imgH="469900" progId="Equation.3">
                  <p:embed/>
                </p:oleObj>
              </mc:Choice>
              <mc:Fallback>
                <p:oleObj name="Εξίσωση" r:id="rId13" imgW="1206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230" y="5157366"/>
                        <a:ext cx="3148012" cy="1223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22 - Ευθύγραμμο βέλος σύνδεσης"/>
          <p:cNvCxnSpPr/>
          <p:nvPr/>
        </p:nvCxnSpPr>
        <p:spPr>
          <a:xfrm>
            <a:off x="3841155" y="5805264"/>
            <a:ext cx="863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40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600" dirty="0" smtClean="0"/>
              <a:t>pH </a:t>
            </a:r>
            <a:r>
              <a:rPr lang="el-GR" altLang="el-GR" sz="3600" dirty="0" smtClean="0"/>
              <a:t>ρυθμιστικού διαλύματος</a:t>
            </a:r>
            <a:endParaRPr lang="el-GR" altLang="el-GR" sz="3600" baseline="30000" dirty="0" smtClean="0"/>
          </a:p>
        </p:txBody>
      </p:sp>
      <p:graphicFrame>
        <p:nvGraphicFramePr>
          <p:cNvPr id="717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755272"/>
              </p:ext>
            </p:extLst>
          </p:nvPr>
        </p:nvGraphicFramePr>
        <p:xfrm>
          <a:off x="755650" y="1053232"/>
          <a:ext cx="2220186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Εξίσωση" r:id="rId3" imgW="1206500" imgH="469900" progId="Equation.3">
                  <p:embed/>
                </p:oleObj>
              </mc:Choice>
              <mc:Fallback>
                <p:oleObj name="Εξίσωση" r:id="rId3" imgW="1206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53232"/>
                        <a:ext cx="2220186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446446"/>
              </p:ext>
            </p:extLst>
          </p:nvPr>
        </p:nvGraphicFramePr>
        <p:xfrm>
          <a:off x="611188" y="2349500"/>
          <a:ext cx="399633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Εξίσωση" r:id="rId5" imgW="2171700" imgH="469900" progId="Equation.3">
                  <p:embed/>
                </p:oleObj>
              </mc:Choice>
              <mc:Fallback>
                <p:oleObj name="Εξίσωση" r:id="rId5" imgW="2171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49500"/>
                        <a:ext cx="399633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19 - Ευθύγραμμο βέλος σύνδεσης"/>
          <p:cNvCxnSpPr/>
          <p:nvPr/>
        </p:nvCxnSpPr>
        <p:spPr>
          <a:xfrm>
            <a:off x="1692275" y="1917080"/>
            <a:ext cx="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772800"/>
              </p:ext>
            </p:extLst>
          </p:nvPr>
        </p:nvGraphicFramePr>
        <p:xfrm>
          <a:off x="468313" y="3860800"/>
          <a:ext cx="36766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Εξίσωση" r:id="rId7" imgW="1409700" imgH="469900" progId="Equation.3">
                  <p:embed/>
                </p:oleObj>
              </mc:Choice>
              <mc:Fallback>
                <p:oleObj name="Εξίσωση" r:id="rId7" imgW="1409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60800"/>
                        <a:ext cx="3676650" cy="122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23 - Ευθύγραμμο βέλος σύνδεσης"/>
          <p:cNvCxnSpPr/>
          <p:nvPr/>
        </p:nvCxnSpPr>
        <p:spPr>
          <a:xfrm>
            <a:off x="1763713" y="3395709"/>
            <a:ext cx="0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92661"/>
              </p:ext>
            </p:extLst>
          </p:nvPr>
        </p:nvGraphicFramePr>
        <p:xfrm>
          <a:off x="4806702" y="3860800"/>
          <a:ext cx="39417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Εξίσωση" r:id="rId9" imgW="1511300" imgH="469900" progId="Equation.3">
                  <p:embed/>
                </p:oleObj>
              </mc:Choice>
              <mc:Fallback>
                <p:oleObj name="Εξίσωση" r:id="rId9" imgW="1511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702" y="3860800"/>
                        <a:ext cx="3941762" cy="122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24 - Ορθογώνιο"/>
          <p:cNvSpPr>
            <a:spLocks noChangeArrowheads="1"/>
          </p:cNvSpPr>
          <p:nvPr/>
        </p:nvSpPr>
        <p:spPr bwMode="auto">
          <a:xfrm>
            <a:off x="2195513" y="5387975"/>
            <a:ext cx="4399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Εξίσωση </a:t>
            </a:r>
            <a:r>
              <a:rPr lang="en-US" altLang="el-GR" sz="2400" b="1" dirty="0">
                <a:latin typeface="+mn-lt"/>
              </a:rPr>
              <a:t>Henderson- Hasselbalch</a:t>
            </a: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764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Ρυθμιστική ικανότητα</a:t>
            </a:r>
            <a:endParaRPr lang="el-GR" altLang="el-GR" sz="3600" baseline="30000" dirty="0" smtClean="0"/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6769"/>
              </p:ext>
            </p:extLst>
          </p:nvPr>
        </p:nvGraphicFramePr>
        <p:xfrm>
          <a:off x="2765970" y="1124918"/>
          <a:ext cx="3678238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Εξίσωση" r:id="rId3" imgW="1409700" imgH="469900" progId="Equation.3">
                  <p:embed/>
                </p:oleObj>
              </mc:Choice>
              <mc:Fallback>
                <p:oleObj name="Εξίσωση" r:id="rId3" imgW="1409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970" y="1124918"/>
                        <a:ext cx="3678238" cy="1223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24 - Ορθογώνιο"/>
          <p:cNvSpPr>
            <a:spLocks noChangeArrowheads="1"/>
          </p:cNvSpPr>
          <p:nvPr/>
        </p:nvSpPr>
        <p:spPr bwMode="auto">
          <a:xfrm>
            <a:off x="467742" y="2276475"/>
            <a:ext cx="828072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Όσο </a:t>
            </a:r>
            <a:r>
              <a:rPr lang="el-GR" altLang="el-GR" sz="2400" dirty="0">
                <a:latin typeface="+mn-lt"/>
              </a:rPr>
              <a:t>μεγαλύτερη η </a:t>
            </a:r>
            <a:r>
              <a:rPr lang="en-US" altLang="el-GR" sz="2400" b="1" dirty="0">
                <a:latin typeface="+mn-lt"/>
              </a:rPr>
              <a:t>C</a:t>
            </a:r>
            <a:r>
              <a:rPr lang="el-GR" altLang="el-GR" sz="2400" b="1" baseline="-25000" dirty="0">
                <a:latin typeface="+mn-lt"/>
              </a:rPr>
              <a:t>οξύ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και η </a:t>
            </a:r>
            <a:r>
              <a:rPr lang="en-US" altLang="el-GR" sz="2400" b="1" dirty="0">
                <a:latin typeface="+mn-lt"/>
              </a:rPr>
              <a:t>C</a:t>
            </a:r>
            <a:r>
              <a:rPr lang="el-GR" altLang="el-GR" sz="2400" b="1" baseline="-25000" dirty="0">
                <a:latin typeface="+mn-lt"/>
              </a:rPr>
              <a:t>βάση</a:t>
            </a:r>
            <a:r>
              <a:rPr lang="el-GR" altLang="el-GR" sz="2400" b="1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τόσο μεγαλύτερη </a:t>
            </a:r>
            <a:r>
              <a:rPr lang="el-GR" altLang="el-GR" sz="2400" dirty="0" smtClean="0">
                <a:latin typeface="+mn-lt"/>
              </a:rPr>
              <a:t>η </a:t>
            </a:r>
            <a:r>
              <a:rPr lang="el-GR" altLang="el-GR" sz="2400" dirty="0">
                <a:latin typeface="+mn-lt"/>
              </a:rPr>
              <a:t>ρυθμιστική </a:t>
            </a:r>
            <a:r>
              <a:rPr lang="el-GR" altLang="el-GR" sz="2400" dirty="0" smtClean="0">
                <a:latin typeface="+mn-lt"/>
              </a:rPr>
              <a:t>ικανότητα.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8197" name="9 - Ορθογώνιο"/>
          <p:cNvSpPr>
            <a:spLocks noChangeArrowheads="1"/>
          </p:cNvSpPr>
          <p:nvPr/>
        </p:nvSpPr>
        <p:spPr bwMode="auto">
          <a:xfrm>
            <a:off x="467742" y="3284984"/>
            <a:ext cx="828072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Όταν </a:t>
            </a:r>
            <a:r>
              <a:rPr lang="en-US" altLang="el-GR" sz="2400" dirty="0">
                <a:latin typeface="+mn-lt"/>
              </a:rPr>
              <a:t>C</a:t>
            </a:r>
            <a:r>
              <a:rPr lang="el-GR" altLang="el-GR" sz="2400" baseline="-25000" dirty="0">
                <a:latin typeface="+mn-lt"/>
              </a:rPr>
              <a:t>οξύ</a:t>
            </a:r>
            <a:r>
              <a:rPr lang="el-GR" altLang="el-GR" sz="2400" dirty="0">
                <a:latin typeface="+mn-lt"/>
              </a:rPr>
              <a:t> = </a:t>
            </a:r>
            <a:r>
              <a:rPr lang="en-US" altLang="el-GR" sz="2400" dirty="0">
                <a:latin typeface="+mn-lt"/>
              </a:rPr>
              <a:t>C</a:t>
            </a:r>
            <a:r>
              <a:rPr lang="el-GR" altLang="el-GR" sz="2400" baseline="-25000" dirty="0">
                <a:latin typeface="+mn-lt"/>
              </a:rPr>
              <a:t>βάση</a:t>
            </a:r>
            <a:r>
              <a:rPr lang="el-GR" altLang="el-GR" sz="2400" dirty="0">
                <a:latin typeface="+mn-lt"/>
              </a:rPr>
              <a:t> επιτυγχάνεται η μέγιστη </a:t>
            </a:r>
            <a:r>
              <a:rPr lang="el-GR" altLang="el-GR" sz="2400" dirty="0" smtClean="0">
                <a:latin typeface="+mn-lt"/>
              </a:rPr>
              <a:t>ρυθμιστική ικανότητα.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8198" name="10 - Ορθογώνιο"/>
          <p:cNvSpPr>
            <a:spLocks noChangeArrowheads="1"/>
          </p:cNvSpPr>
          <p:nvPr/>
        </p:nvSpPr>
        <p:spPr bwMode="auto">
          <a:xfrm>
            <a:off x="467742" y="4221163"/>
            <a:ext cx="820928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lvl="1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</a:rPr>
              <a:t>Παρασκευή </a:t>
            </a:r>
            <a:r>
              <a:rPr lang="el-GR" altLang="el-GR" sz="2400" dirty="0">
                <a:latin typeface="+mn-lt"/>
              </a:rPr>
              <a:t>ρυθμιστικού διαλύματος με </a:t>
            </a:r>
            <a:r>
              <a:rPr lang="en-US" altLang="el-GR" sz="2400" dirty="0" smtClean="0">
                <a:latin typeface="+mn-lt"/>
              </a:rPr>
              <a:t>pH=x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  <a:p>
            <a:pPr marL="1028700" lvl="2" indent="-342900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</a:rPr>
              <a:t>Επιλέγεται </a:t>
            </a:r>
            <a:r>
              <a:rPr lang="el-GR" altLang="el-GR" dirty="0">
                <a:latin typeface="+mn-lt"/>
              </a:rPr>
              <a:t>οξύ με Κ</a:t>
            </a:r>
            <a:r>
              <a:rPr lang="en-US" altLang="el-GR" dirty="0">
                <a:latin typeface="+mn-lt"/>
              </a:rPr>
              <a:t>a</a:t>
            </a:r>
            <a:r>
              <a:rPr lang="el-GR" altLang="el-GR" dirty="0">
                <a:latin typeface="+mn-lt"/>
              </a:rPr>
              <a:t>=10</a:t>
            </a:r>
            <a:r>
              <a:rPr lang="el-GR" altLang="el-GR" baseline="30000" dirty="0">
                <a:latin typeface="+mn-lt"/>
              </a:rPr>
              <a:t>-</a:t>
            </a:r>
            <a:r>
              <a:rPr lang="en-US" altLang="el-GR" baseline="30000" dirty="0">
                <a:latin typeface="+mn-lt"/>
              </a:rPr>
              <a:t>x</a:t>
            </a:r>
          </a:p>
          <a:p>
            <a:pPr marL="1028700" lvl="2" indent="-342900" eaLnBrk="1" hangingPunct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</a:rPr>
              <a:t>Αρκεί </a:t>
            </a:r>
            <a:r>
              <a:rPr lang="en-US" altLang="el-GR" dirty="0">
                <a:latin typeface="+mn-lt"/>
              </a:rPr>
              <a:t>C</a:t>
            </a:r>
            <a:r>
              <a:rPr lang="el-GR" altLang="el-GR" baseline="-25000" dirty="0">
                <a:latin typeface="+mn-lt"/>
              </a:rPr>
              <a:t>οξύ</a:t>
            </a:r>
            <a:r>
              <a:rPr lang="el-GR" altLang="el-GR" dirty="0">
                <a:latin typeface="+mn-lt"/>
              </a:rPr>
              <a:t> = </a:t>
            </a:r>
            <a:r>
              <a:rPr lang="en-US" altLang="el-GR" dirty="0">
                <a:latin typeface="+mn-lt"/>
              </a:rPr>
              <a:t>C</a:t>
            </a:r>
            <a:r>
              <a:rPr lang="el-GR" altLang="el-GR" baseline="-25000" dirty="0" smtClean="0">
                <a:latin typeface="+mn-lt"/>
              </a:rPr>
              <a:t>βάση</a:t>
            </a:r>
            <a:endParaRPr lang="el-GR" alt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53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Παρασκευή ρυθμιστικού διαλύματος</a:t>
            </a:r>
            <a:endParaRPr lang="el-GR" altLang="el-GR" baseline="300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Ανάμιξη διαλύματος ασθενούς οξέος ή ασθενούς βάσης με διάλυμα της συζυγούς βάσης ή του οξέος, αντίστοιχα</a:t>
            </a:r>
            <a:r>
              <a:rPr lang="el-GR" dirty="0" smtClean="0"/>
              <a:t>.</a:t>
            </a:r>
          </a:p>
          <a:p>
            <a:r>
              <a:rPr lang="el-GR" dirty="0"/>
              <a:t> Μερική εξουδετέρωση ασθενούς οξέος από ισχυρή βάση</a:t>
            </a:r>
            <a:r>
              <a:rPr lang="el-GR" dirty="0" smtClean="0"/>
              <a:t>.</a:t>
            </a:r>
          </a:p>
          <a:p>
            <a:r>
              <a:rPr lang="el-GR" dirty="0"/>
              <a:t> Μερική εξουδετέρωση ασθενούς βάσης από ισχυρό οξύ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271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Προσθήκη ισχυρού οξέος ή βάσης σε ρυθμιστικό διάλυμα</a:t>
            </a:r>
            <a:endParaRPr lang="el-GR" altLang="el-GR" baseline="30000" dirty="0" smtClean="0"/>
          </a:p>
        </p:txBody>
      </p:sp>
      <p:graphicFrame>
        <p:nvGraphicFramePr>
          <p:cNvPr id="102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10029"/>
              </p:ext>
            </p:extLst>
          </p:nvPr>
        </p:nvGraphicFramePr>
        <p:xfrm>
          <a:off x="869044" y="3612721"/>
          <a:ext cx="3204506" cy="43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Εξίσωση" r:id="rId3" imgW="1689100" imgH="228600" progId="Equation.3">
                  <p:embed/>
                </p:oleObj>
              </mc:Choice>
              <mc:Fallback>
                <p:oleObj name="Εξίσωση" r:id="rId3" imgW="168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044" y="3612721"/>
                        <a:ext cx="3204506" cy="4322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34907"/>
              </p:ext>
            </p:extLst>
          </p:nvPr>
        </p:nvGraphicFramePr>
        <p:xfrm>
          <a:off x="2391161" y="1884529"/>
          <a:ext cx="4125125" cy="56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Εξίσωση" r:id="rId5" imgW="1663700" imgH="228600" progId="Equation.3">
                  <p:embed/>
                </p:oleObj>
              </mc:Choice>
              <mc:Fallback>
                <p:oleObj name="Εξίσωση" r:id="rId5" imgW="166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161" y="1884529"/>
                        <a:ext cx="4125125" cy="5673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10 - Ευθύγραμμο βέλος σύνδεσης"/>
          <p:cNvCxnSpPr/>
          <p:nvPr/>
        </p:nvCxnSpPr>
        <p:spPr>
          <a:xfrm flipH="1">
            <a:off x="2405956" y="2611505"/>
            <a:ext cx="1655763" cy="79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85524"/>
              </p:ext>
            </p:extLst>
          </p:nvPr>
        </p:nvGraphicFramePr>
        <p:xfrm>
          <a:off x="2555331" y="2611505"/>
          <a:ext cx="658773" cy="3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Εξίσωση" r:id="rId7" imgW="317087" imgH="177569" progId="Equation.3">
                  <p:embed/>
                </p:oleObj>
              </mc:Choice>
              <mc:Fallback>
                <p:oleObj name="Εξίσωση" r:id="rId7" imgW="317087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331" y="2611505"/>
                        <a:ext cx="658773" cy="3678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8472"/>
              </p:ext>
            </p:extLst>
          </p:nvPr>
        </p:nvGraphicFramePr>
        <p:xfrm>
          <a:off x="15780" y="4188785"/>
          <a:ext cx="4314700" cy="37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Εξίσωση" r:id="rId9" imgW="2628900" imgH="228600" progId="Equation.3">
                  <p:embed/>
                </p:oleObj>
              </mc:Choice>
              <mc:Fallback>
                <p:oleObj name="Εξίσωση" r:id="rId9" imgW="262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" y="4188785"/>
                        <a:ext cx="4314700" cy="3749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14 - Ευθύγραμμο βέλος σύνδεσης"/>
          <p:cNvCxnSpPr/>
          <p:nvPr/>
        </p:nvCxnSpPr>
        <p:spPr>
          <a:xfrm>
            <a:off x="4206180" y="2611505"/>
            <a:ext cx="1439863" cy="792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683760"/>
              </p:ext>
            </p:extLst>
          </p:nvPr>
        </p:nvGraphicFramePr>
        <p:xfrm>
          <a:off x="4788024" y="3612721"/>
          <a:ext cx="3343746" cy="42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Εξίσωση" r:id="rId11" imgW="1803400" imgH="228600" progId="Equation.3">
                  <p:embed/>
                </p:oleObj>
              </mc:Choice>
              <mc:Fallback>
                <p:oleObj name="Εξίσωση" r:id="rId11" imgW="1803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612721"/>
                        <a:ext cx="3343746" cy="4239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366129"/>
              </p:ext>
            </p:extLst>
          </p:nvPr>
        </p:nvGraphicFramePr>
        <p:xfrm>
          <a:off x="4427983" y="4188785"/>
          <a:ext cx="4686425" cy="39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Εξίσωση" r:id="rId13" imgW="2730500" imgH="228600" progId="Equation.3">
                  <p:embed/>
                </p:oleObj>
              </mc:Choice>
              <mc:Fallback>
                <p:oleObj name="Εξίσωση" r:id="rId13" imgW="273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3" y="4188785"/>
                        <a:ext cx="4686425" cy="3923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87946"/>
              </p:ext>
            </p:extLst>
          </p:nvPr>
        </p:nvGraphicFramePr>
        <p:xfrm>
          <a:off x="4926111" y="2604486"/>
          <a:ext cx="974652" cy="3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Εξίσωση" r:id="rId15" imgW="469696" imgH="177723" progId="Equation.3">
                  <p:embed/>
                </p:oleObj>
              </mc:Choice>
              <mc:Fallback>
                <p:oleObj name="Εξίσωση" r:id="rId15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111" y="2604486"/>
                        <a:ext cx="974652" cy="3678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712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Αραίωση ρυθμιστικού διαλύματος</a:t>
            </a:r>
            <a:endParaRPr lang="el-GR" altLang="el-GR" baseline="30000" dirty="0" smtClean="0"/>
          </a:p>
        </p:txBody>
      </p:sp>
      <p:graphicFrame>
        <p:nvGraphicFramePr>
          <p:cNvPr id="112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14449"/>
              </p:ext>
            </p:extLst>
          </p:nvPr>
        </p:nvGraphicFramePr>
        <p:xfrm>
          <a:off x="880368" y="1196753"/>
          <a:ext cx="3551752" cy="11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Εξίσωση" r:id="rId3" imgW="1688367" imgH="533169" progId="Equation.3">
                  <p:embed/>
                </p:oleObj>
              </mc:Choice>
              <mc:Fallback>
                <p:oleObj name="Εξίσωση" r:id="rId3" imgW="1688367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68" y="1196753"/>
                        <a:ext cx="3551752" cy="11203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57179"/>
              </p:ext>
            </p:extLst>
          </p:nvPr>
        </p:nvGraphicFramePr>
        <p:xfrm>
          <a:off x="304105" y="3067918"/>
          <a:ext cx="33115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Εξίσωση" r:id="rId5" imgW="1625600" imgH="482600" progId="Equation.3">
                  <p:embed/>
                </p:oleObj>
              </mc:Choice>
              <mc:Fallback>
                <p:oleObj name="Εξίσωση" r:id="rId5" imgW="162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05" y="3067918"/>
                        <a:ext cx="3311525" cy="982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15 - Ευθύγραμμο βέλος σύνδεσης"/>
          <p:cNvCxnSpPr/>
          <p:nvPr/>
        </p:nvCxnSpPr>
        <p:spPr>
          <a:xfrm>
            <a:off x="2247205" y="2254522"/>
            <a:ext cx="0" cy="7455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16 - Ορθογώνιο"/>
          <p:cNvSpPr>
            <a:spLocks noChangeArrowheads="1"/>
          </p:cNvSpPr>
          <p:nvPr/>
        </p:nvSpPr>
        <p:spPr bwMode="auto">
          <a:xfrm>
            <a:off x="2391668" y="2396455"/>
            <a:ext cx="1737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με αραίωση</a:t>
            </a:r>
            <a:endParaRPr lang="el-GR" altLang="el-GR" sz="2400" dirty="0">
              <a:latin typeface="+mn-lt"/>
            </a:endParaRPr>
          </a:p>
        </p:txBody>
      </p:sp>
      <p:graphicFrame>
        <p:nvGraphicFramePr>
          <p:cNvPr id="112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836260"/>
              </p:ext>
            </p:extLst>
          </p:nvPr>
        </p:nvGraphicFramePr>
        <p:xfrm>
          <a:off x="4388743" y="2783756"/>
          <a:ext cx="4503737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Εξίσωση" r:id="rId7" imgW="2209800" imgH="762000" progId="Equation.3">
                  <p:embed/>
                </p:oleObj>
              </mc:Choice>
              <mc:Fallback>
                <p:oleObj name="Εξίσωση" r:id="rId7" imgW="2209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743" y="2783756"/>
                        <a:ext cx="4503737" cy="1550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18 - Ευθύγραμμο βέλος σύνδεσης"/>
          <p:cNvCxnSpPr/>
          <p:nvPr/>
        </p:nvCxnSpPr>
        <p:spPr>
          <a:xfrm>
            <a:off x="3688655" y="3499718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11351"/>
              </p:ext>
            </p:extLst>
          </p:nvPr>
        </p:nvGraphicFramePr>
        <p:xfrm>
          <a:off x="4839593" y="4915817"/>
          <a:ext cx="336391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Εξίσωση" r:id="rId9" imgW="1651000" imgH="508000" progId="Equation.3">
                  <p:embed/>
                </p:oleObj>
              </mc:Choice>
              <mc:Fallback>
                <p:oleObj name="Εξίσωση" r:id="rId9" imgW="1651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593" y="4915817"/>
                        <a:ext cx="3363912" cy="1033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21 - Ευθύγραμμο βέλος σύνδεσης"/>
          <p:cNvCxnSpPr/>
          <p:nvPr/>
        </p:nvCxnSpPr>
        <p:spPr>
          <a:xfrm>
            <a:off x="6496943" y="4436343"/>
            <a:ext cx="0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535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53</TotalTime>
  <Words>1030</Words>
  <Application>Microsoft Office PowerPoint</Application>
  <PresentationFormat>Προβολή στην οθόνη (4:3)</PresentationFormat>
  <Paragraphs>169</Paragraphs>
  <Slides>21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exo-opistho_simeiomata</vt:lpstr>
      <vt:lpstr>OC_template_updated</vt:lpstr>
      <vt:lpstr>Εξίσωση</vt:lpstr>
      <vt:lpstr>Ανόργανη και Οργανική Χημεία (Θ)</vt:lpstr>
      <vt:lpstr>Ιοντισμός ασθενών οξέων και βάσεων</vt:lpstr>
      <vt:lpstr>Βαθμός ιοντισμού</vt:lpstr>
      <vt:lpstr>pH ρυθμιστικού διαλύματος HA-A-</vt:lpstr>
      <vt:lpstr>pH ρυθμιστικού διαλύματος</vt:lpstr>
      <vt:lpstr>Ρυθμιστική ικανότητα</vt:lpstr>
      <vt:lpstr>Παρασκευή ρυθμιστικού διαλύματος</vt:lpstr>
      <vt:lpstr>Προσθήκη ισχυρού οξέος ή βάσης σε ρυθμιστικό διάλυμα</vt:lpstr>
      <vt:lpstr>Αραίωση ρυθμιστικού διαλύματος</vt:lpstr>
      <vt:lpstr>Ερωτήσεις </vt:lpstr>
      <vt:lpstr>1η Ερώτηση 1/2</vt:lpstr>
      <vt:lpstr>1η Ερώτηση 2/2</vt:lpstr>
      <vt:lpstr>2η Ερώτηση 1/2</vt:lpstr>
      <vt:lpstr>2η Ερώτηση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natasakar new</cp:lastModifiedBy>
  <cp:revision>13</cp:revision>
  <dcterms:created xsi:type="dcterms:W3CDTF">2015-05-18T06:43:36Z</dcterms:created>
  <dcterms:modified xsi:type="dcterms:W3CDTF">2015-07-21T11:15:39Z</dcterms:modified>
</cp:coreProperties>
</file>