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10" r:id="rId1"/>
    <p:sldMasterId id="2147483724" r:id="rId2"/>
    <p:sldMasterId id="2147483738" r:id="rId3"/>
    <p:sldMasterId id="2147483766" r:id="rId4"/>
  </p:sldMasterIdLst>
  <p:notesMasterIdLst>
    <p:notesMasterId r:id="rId33"/>
  </p:notesMasterIdLst>
  <p:handoutMasterIdLst>
    <p:handoutMasterId r:id="rId34"/>
  </p:handoutMasterIdLst>
  <p:sldIdLst>
    <p:sldId id="256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257" r:id="rId25"/>
    <p:sldId id="287" r:id="rId26"/>
    <p:sldId id="288" r:id="rId27"/>
    <p:sldId id="289" r:id="rId28"/>
    <p:sldId id="290" r:id="rId29"/>
    <p:sldId id="291" r:id="rId30"/>
    <p:sldId id="292" r:id="rId31"/>
    <p:sldId id="293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60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7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8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4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14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95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1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4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7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73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2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17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0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1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7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440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02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1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1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8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02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6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04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0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1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32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7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1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042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5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56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4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3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6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4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30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2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9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4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3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3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59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2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0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9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5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0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917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1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5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88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0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Φυσικοθεραπεία Καρδιοαγγειακών Παθήσεων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27584" y="3096543"/>
            <a:ext cx="7704856" cy="9805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b="1" dirty="0" smtClean="0">
                <a:solidFill>
                  <a:srgbClr val="800000"/>
                </a:solidFill>
              </a:rPr>
              <a:t>Ενότητ</a:t>
            </a:r>
            <a:r>
              <a:rPr lang="el-GR" sz="2800" b="1" dirty="0">
                <a:solidFill>
                  <a:srgbClr val="800000"/>
                </a:solidFill>
              </a:rPr>
              <a:t>α</a:t>
            </a:r>
            <a:r>
              <a:rPr lang="el-GR" sz="2800" b="1" dirty="0" smtClean="0">
                <a:solidFill>
                  <a:srgbClr val="800000"/>
                </a:solidFill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</a:rPr>
              <a:t>10</a:t>
            </a:r>
            <a:r>
              <a:rPr lang="el-GR" sz="2800" dirty="0" smtClean="0">
                <a:solidFill>
                  <a:srgbClr val="800000"/>
                </a:solidFill>
              </a:rPr>
              <a:t>: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l-GR" sz="2800" dirty="0">
                <a:solidFill>
                  <a:srgbClr val="800000"/>
                </a:solidFill>
              </a:rPr>
              <a:t>«</a:t>
            </a:r>
            <a:r>
              <a:rPr lang="el-GR" sz="2800" b="1" dirty="0">
                <a:solidFill>
                  <a:srgbClr val="800000"/>
                </a:solidFill>
              </a:rPr>
              <a:t>Δευτερογενής Πρόληψη - Αποκατάσταση Καρδιοαγγειακών Παθήσεων</a:t>
            </a:r>
            <a:r>
              <a:rPr lang="el-GR" sz="2800" b="1" dirty="0" smtClean="0">
                <a:solidFill>
                  <a:srgbClr val="800000"/>
                </a:solidFill>
              </a:rPr>
              <a:t>»</a:t>
            </a:r>
            <a:endParaRPr lang="el-GR" sz="2800" b="1" dirty="0">
              <a:solidFill>
                <a:srgbClr val="800000"/>
              </a:solidFill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1957" y="4127270"/>
            <a:ext cx="4077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Calibri"/>
              </a:rPr>
              <a:t>Δρ.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Γεώργιος Παπαθανασίου,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MSc, PhD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Αναπληρωτής Καθηγητής</a:t>
            </a:r>
          </a:p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Τμήμα Φυσικοθεραπείας – ΤΕΙ Αθήνας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5004048" y="4127270"/>
            <a:ext cx="4049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l-GR" b="1" dirty="0" smtClean="0">
                <a:latin typeface="+mn-lt"/>
              </a:rPr>
              <a:t>Δρ.</a:t>
            </a:r>
            <a:r>
              <a:rPr lang="el-GR" dirty="0" smtClean="0">
                <a:latin typeface="+mn-lt"/>
              </a:rPr>
              <a:t> </a:t>
            </a:r>
            <a:r>
              <a:rPr lang="el-GR" b="1" dirty="0" smtClean="0">
                <a:latin typeface="+mn-lt"/>
              </a:rPr>
              <a:t>Ευθυμία Ζέρβα</a:t>
            </a:r>
            <a:r>
              <a:rPr lang="el-GR" dirty="0" smtClean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MSc</a:t>
            </a:r>
            <a:r>
              <a:rPr lang="en-US" dirty="0">
                <a:latin typeface="+mn-lt"/>
              </a:rPr>
              <a:t>, PhD</a:t>
            </a:r>
            <a:r>
              <a:rPr lang="el-GR" dirty="0">
                <a:latin typeface="+mn-lt"/>
              </a:rPr>
              <a:t> </a:t>
            </a:r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Καθηγήτρια </a:t>
            </a:r>
            <a:r>
              <a:rPr lang="el-GR" dirty="0">
                <a:latin typeface="+mn-lt"/>
              </a:rPr>
              <a:t>Εφαρμογών </a:t>
            </a:r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Τμήμα Φυσικοθεραπείας – ΤΕΙ Αθήνας</a:t>
            </a:r>
            <a:endParaRPr lang="en-US" dirty="0">
              <a:latin typeface="+mn-lt"/>
            </a:endParaRPr>
          </a:p>
        </p:txBody>
      </p:sp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80920" cy="10801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Η Καρδιακή Αποκατάσταση</a:t>
            </a:r>
            <a:b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στις ΗΠΑ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41277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628800"/>
            <a:ext cx="8415867" cy="4752528"/>
          </a:xfrm>
        </p:spPr>
        <p:txBody>
          <a:bodyPr>
            <a:noAutofit/>
          </a:bodyPr>
          <a:lstStyle/>
          <a:p>
            <a:pPr marL="434975" eaLnBrk="1" hangingPunct="1">
              <a:lnSpc>
                <a:spcPct val="9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endParaRPr lang="el-GR" sz="2400" b="1" dirty="0" smtClean="0"/>
          </a:p>
          <a:p>
            <a:pPr marL="434975" eaLnBrk="1" hangingPunct="1">
              <a:lnSpc>
                <a:spcPct val="9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b="1" dirty="0" err="1" smtClean="0">
                <a:solidFill>
                  <a:srgbClr val="800000"/>
                </a:solidFill>
              </a:rPr>
              <a:t>Ades</a:t>
            </a:r>
            <a:r>
              <a:rPr lang="el-GR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</a:rPr>
              <a:t>PA et al</a:t>
            </a:r>
            <a:r>
              <a:rPr lang="el-GR" sz="2400" b="1" dirty="0" smtClean="0">
                <a:solidFill>
                  <a:srgbClr val="800000"/>
                </a:solidFill>
              </a:rPr>
              <a:t>,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GB" sz="2400" b="1" dirty="0" smtClean="0">
                <a:solidFill>
                  <a:srgbClr val="800000"/>
                </a:solidFill>
              </a:rPr>
              <a:t>N </a:t>
            </a:r>
            <a:r>
              <a:rPr lang="en-GB" sz="2400" b="1" dirty="0" err="1" smtClean="0">
                <a:solidFill>
                  <a:srgbClr val="800000"/>
                </a:solidFill>
              </a:rPr>
              <a:t>Engl</a:t>
            </a:r>
            <a:r>
              <a:rPr lang="en-GB" sz="2400" b="1" dirty="0" smtClean="0">
                <a:solidFill>
                  <a:srgbClr val="800000"/>
                </a:solidFill>
              </a:rPr>
              <a:t> J Med 2001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 marL="0" lvl="0" indent="0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el-GR" sz="2400" dirty="0" smtClean="0"/>
              <a:t>«</a:t>
            </a:r>
            <a:r>
              <a:rPr lang="en-US" sz="2400" dirty="0" smtClean="0"/>
              <a:t>… </a:t>
            </a:r>
            <a:r>
              <a:rPr lang="el-GR" sz="2400" dirty="0">
                <a:solidFill>
                  <a:prstClr val="black"/>
                </a:solidFill>
              </a:rPr>
              <a:t>Από τους 2.000.000 ασθενείς με καρδιοαγγειακά νοσήματα που πληρούν τα κριτήρια ένταξης, μόνο το 10%-20% συμμετέχει σε πρόγραμμα καρδιακής αποκατάστασης</a:t>
            </a:r>
            <a:r>
              <a:rPr lang="el-GR" sz="2400" dirty="0" smtClean="0">
                <a:solidFill>
                  <a:prstClr val="black"/>
                </a:solidFill>
              </a:rPr>
              <a:t>»…</a:t>
            </a:r>
            <a:endParaRPr lang="el-GR" sz="2400" dirty="0">
              <a:solidFill>
                <a:prstClr val="black"/>
              </a:solidFill>
            </a:endParaRPr>
          </a:p>
          <a:p>
            <a:pPr marL="171450" lvl="0" indent="-17145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2400" dirty="0" smtClean="0"/>
          </a:p>
          <a:p>
            <a:pPr marL="434975" eaLnBrk="1" hangingPunct="1">
              <a:lnSpc>
                <a:spcPct val="9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GB" sz="2400" b="1" dirty="0" smtClean="0">
                <a:solidFill>
                  <a:srgbClr val="800000"/>
                </a:solidFill>
              </a:rPr>
              <a:t>Cortes O</a:t>
            </a:r>
            <a:r>
              <a:rPr lang="el-GR" sz="2400" b="1" dirty="0" smtClean="0">
                <a:solidFill>
                  <a:srgbClr val="800000"/>
                </a:solidFill>
              </a:rPr>
              <a:t>, </a:t>
            </a:r>
            <a:r>
              <a:rPr lang="en-GB" sz="2400" b="1" dirty="0" smtClean="0">
                <a:solidFill>
                  <a:srgbClr val="800000"/>
                </a:solidFill>
              </a:rPr>
              <a:t>Am Heart J 2006</a:t>
            </a:r>
            <a:r>
              <a:rPr lang="el-GR" sz="2400" b="1" dirty="0" smtClean="0">
                <a:solidFill>
                  <a:srgbClr val="800000"/>
                </a:solidFill>
              </a:rPr>
              <a:t>  &amp; </a:t>
            </a:r>
            <a:r>
              <a:rPr lang="en-US" sz="2400" b="1" dirty="0" smtClean="0">
                <a:solidFill>
                  <a:srgbClr val="800000"/>
                </a:solidFill>
              </a:rPr>
              <a:t>Thomas RJ</a:t>
            </a:r>
            <a:r>
              <a:rPr lang="el-GR" sz="2400" b="1" dirty="0" smtClean="0">
                <a:solidFill>
                  <a:srgbClr val="800000"/>
                </a:solidFill>
              </a:rPr>
              <a:t>, </a:t>
            </a:r>
            <a:r>
              <a:rPr lang="en-US" sz="2400" b="1" dirty="0" smtClean="0">
                <a:solidFill>
                  <a:srgbClr val="800000"/>
                </a:solidFill>
              </a:rPr>
              <a:t>Circulation 2007</a:t>
            </a:r>
            <a:r>
              <a:rPr lang="el-GR" sz="2400" dirty="0" smtClean="0">
                <a:solidFill>
                  <a:srgbClr val="800000"/>
                </a:solidFill>
              </a:rPr>
              <a:t>  </a:t>
            </a:r>
          </a:p>
          <a:p>
            <a:pPr marL="92075" indent="0">
              <a:lnSpc>
                <a:spcPct val="90000"/>
              </a:lnSpc>
              <a:buNone/>
              <a:defRPr/>
            </a:pPr>
            <a:r>
              <a:rPr lang="el-GR" sz="2400" dirty="0" smtClean="0"/>
              <a:t>«</a:t>
            </a:r>
            <a:r>
              <a:rPr lang="en-US" sz="2400" dirty="0" smtClean="0"/>
              <a:t>… </a:t>
            </a:r>
            <a:r>
              <a:rPr lang="el-GR" sz="2400" dirty="0">
                <a:solidFill>
                  <a:prstClr val="black"/>
                </a:solidFill>
              </a:rPr>
              <a:t>στις </a:t>
            </a:r>
            <a:r>
              <a:rPr lang="el-GR" sz="2400" dirty="0" smtClean="0">
                <a:solidFill>
                  <a:prstClr val="black"/>
                </a:solidFill>
              </a:rPr>
              <a:t>ΗΠΑ, </a:t>
            </a:r>
            <a:r>
              <a:rPr lang="el-GR" sz="2400" dirty="0">
                <a:solidFill>
                  <a:prstClr val="black"/>
                </a:solidFill>
              </a:rPr>
              <a:t>μόνο  ένα 30% των ασθενών μετά από καρδιαγγειακό  </a:t>
            </a:r>
            <a:r>
              <a:rPr lang="el-GR" sz="2400" dirty="0" smtClean="0">
                <a:solidFill>
                  <a:prstClr val="black"/>
                </a:solidFill>
              </a:rPr>
              <a:t>συμβάν </a:t>
            </a:r>
            <a:r>
              <a:rPr lang="el-GR" sz="2400" dirty="0">
                <a:solidFill>
                  <a:prstClr val="black"/>
                </a:solidFill>
              </a:rPr>
              <a:t>ή χειρουργική επέμβαση καρδιάς συμμετέχουν σε ένα πρόγραμμα αποκατάστασης</a:t>
            </a:r>
            <a:r>
              <a:rPr lang="el-GR" sz="2400" dirty="0" smtClean="0"/>
              <a:t>»...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Η Καρδιακή Αποκατάσταση</a:t>
            </a:r>
            <a:b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στην Ευρώπη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41277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491067" y="2132856"/>
            <a:ext cx="8229600" cy="316835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Γερμανία </a:t>
            </a:r>
            <a:r>
              <a:rPr lang="en-US" sz="2400" dirty="0" smtClean="0"/>
              <a:t>: 70%, </a:t>
            </a:r>
            <a:r>
              <a:rPr lang="el-GR" sz="2400" dirty="0" smtClean="0"/>
              <a:t>Ελβετία </a:t>
            </a:r>
            <a:r>
              <a:rPr lang="en-US" sz="2400" dirty="0" smtClean="0"/>
              <a:t>: 70%, </a:t>
            </a:r>
            <a:r>
              <a:rPr lang="el-GR" sz="2400" dirty="0" smtClean="0"/>
              <a:t>Ιρλανδία </a:t>
            </a:r>
            <a:r>
              <a:rPr lang="en-US" sz="2400" dirty="0" smtClean="0"/>
              <a:t>: 70%, 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Σουηδία </a:t>
            </a:r>
            <a:r>
              <a:rPr lang="en-US" sz="2400" dirty="0" smtClean="0"/>
              <a:t>: 50-70%, </a:t>
            </a:r>
            <a:r>
              <a:rPr lang="el-GR" sz="2400" dirty="0" smtClean="0"/>
              <a:t>Μεγάλη Βρετανία </a:t>
            </a:r>
            <a:r>
              <a:rPr lang="en-US" sz="2400" dirty="0" smtClean="0"/>
              <a:t>: 20-84%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Ιταλία 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  <a:r>
              <a:rPr lang="en-US" sz="2400" dirty="0" smtClean="0"/>
              <a:t>25%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Ελλάδα </a:t>
            </a:r>
            <a:r>
              <a:rPr lang="en-US" sz="2400" dirty="0" smtClean="0"/>
              <a:t>: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smtClean="0"/>
              <a:t>5-10%</a:t>
            </a:r>
            <a:r>
              <a:rPr lang="el-GR" sz="2400" dirty="0" smtClean="0"/>
              <a:t>,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Ισπανία </a:t>
            </a:r>
            <a:r>
              <a:rPr lang="en-US" sz="2400" dirty="0" smtClean="0"/>
              <a:t>: &lt;5%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Ρωσία 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  <a:r>
              <a:rPr lang="en-US" sz="2400" dirty="0" smtClean="0"/>
              <a:t>1%</a:t>
            </a:r>
            <a:r>
              <a:rPr lang="el-GR" sz="2400" dirty="0" smtClean="0"/>
              <a:t>.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16015" y="5405154"/>
            <a:ext cx="410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[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Saner </a:t>
            </a:r>
            <a:r>
              <a:rPr lang="en-US" sz="2000" dirty="0">
                <a:solidFill>
                  <a:srgbClr val="800000"/>
                </a:solidFill>
                <a:latin typeface="Arial Narrow" pitchFamily="34" charset="0"/>
              </a:rPr>
              <a:t>H: ESC Congress, Vienna </a:t>
            </a:r>
            <a:r>
              <a:rPr lang="en-US" sz="2000" dirty="0" smtClean="0">
                <a:solidFill>
                  <a:srgbClr val="800000"/>
                </a:solidFill>
                <a:latin typeface="Arial Narrow" pitchFamily="34" charset="0"/>
              </a:rPr>
              <a:t>2007</a:t>
            </a:r>
            <a:r>
              <a:rPr lang="el-GR" sz="2000" dirty="0" smtClean="0">
                <a:solidFill>
                  <a:srgbClr val="800000"/>
                </a:solidFill>
                <a:latin typeface="Arial Narrow" pitchFamily="34" charset="0"/>
              </a:rPr>
              <a:t>]</a:t>
            </a:r>
            <a:endParaRPr lang="el-GR" sz="2000" dirty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Προγράμματα  Καρδιοαγγειακής</a:t>
            </a:r>
            <a:br>
              <a:rPr lang="el-GR" dirty="0" smtClean="0"/>
            </a:br>
            <a:r>
              <a:rPr lang="el-GR" dirty="0" smtClean="0"/>
              <a:t>Αποκατάστασης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60218" y="141277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784976" cy="4752528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l-GR" sz="2800" b="1" dirty="0" smtClean="0">
                <a:solidFill>
                  <a:srgbClr val="800000"/>
                </a:solidFill>
              </a:rPr>
              <a:t>Σχεδιασμός των Προγραμμάτων Καρδιοαγγειακής Αποκατάστασης</a:t>
            </a:r>
          </a:p>
          <a:p>
            <a:pPr eaLnBrk="1" hangingPunct="1">
              <a:buFont typeface="Wingdings" pitchFamily="2" charset="2"/>
              <a:buNone/>
            </a:pPr>
            <a:endParaRPr lang="el-GR" sz="2400" dirty="0" smtClean="0">
              <a:solidFill>
                <a:schemeClr val="folHlink"/>
              </a:solidFill>
            </a:endParaRP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Ø"/>
            </a:pPr>
            <a:r>
              <a:rPr lang="el-GR" sz="2400" dirty="0" smtClean="0"/>
              <a:t>Το πρόγραμμα της άσκησης σχεδιάζεται ξεχωριστά για κάθε ασθενή με βάση τα ακόλουθα κριτήρια </a:t>
            </a:r>
            <a:r>
              <a:rPr lang="el-GR" sz="2400" b="1" dirty="0" smtClean="0"/>
              <a:t>: </a:t>
            </a:r>
          </a:p>
          <a:p>
            <a:pPr marL="720000" lvl="1">
              <a:buClr>
                <a:srgbClr val="800000"/>
              </a:buClr>
              <a:buFont typeface="Calibri" pitchFamily="34" charset="0"/>
              <a:buChar char="‒"/>
            </a:pPr>
            <a:r>
              <a:rPr lang="el-GR" sz="2400" dirty="0" smtClean="0"/>
              <a:t>Το ιατρικό ιστορικό και τη διάγνωση,</a:t>
            </a:r>
            <a:endParaRPr lang="el-GR" sz="2400" b="1" dirty="0"/>
          </a:p>
          <a:p>
            <a:pPr marL="720000" lvl="1">
              <a:buClr>
                <a:srgbClr val="800000"/>
              </a:buClr>
              <a:buFont typeface="Calibri" pitchFamily="34" charset="0"/>
              <a:buChar char="‒"/>
            </a:pPr>
            <a:r>
              <a:rPr lang="el-GR" sz="2400" dirty="0" smtClean="0"/>
              <a:t>Την ηλικία, το φύλλο και τη προσωπικότητα του ασθενή,</a:t>
            </a:r>
          </a:p>
          <a:p>
            <a:pPr marL="720000" lvl="1">
              <a:buClr>
                <a:srgbClr val="800000"/>
              </a:buClr>
              <a:buFont typeface="Calibri" pitchFamily="34" charset="0"/>
              <a:buChar char="‒"/>
            </a:pPr>
            <a:r>
              <a:rPr lang="el-GR" sz="2400" dirty="0" smtClean="0"/>
              <a:t>Τα αποτελέσματα των ιατρικών εξετάσεων,</a:t>
            </a:r>
          </a:p>
          <a:p>
            <a:pPr marL="720000" lvl="1">
              <a:buClr>
                <a:srgbClr val="800000"/>
              </a:buClr>
              <a:buFont typeface="Calibri" pitchFamily="34" charset="0"/>
              <a:buChar char="‒"/>
            </a:pPr>
            <a:r>
              <a:rPr lang="el-GR" sz="2400" dirty="0" smtClean="0"/>
              <a:t>Τη δοκιμασία κοπώσεως.</a:t>
            </a:r>
          </a:p>
          <a:p>
            <a:pPr marL="720000" eaLnBrk="1" hangingPunct="1">
              <a:buFont typeface="Wingdings" pitchFamily="2" charset="2"/>
              <a:buNone/>
            </a:pPr>
            <a:r>
              <a:rPr lang="el-GR" sz="2400" dirty="0" smtClean="0"/>
              <a:t>  </a:t>
            </a:r>
            <a:endParaRPr lang="el-GR" sz="2400" b="1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662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Ενδείξεις Συμμετοχής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Σταθεροποιημένοι Ασθενείς με Στηθάγχη - Έμφραγμα του Μυοκαρδίου,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Επεμβάσεις Επαναιμάτωσης – Αγγειοπλαστική</a:t>
            </a:r>
            <a:r>
              <a:rPr lang="el-GR" sz="2400" dirty="0"/>
              <a:t>,</a:t>
            </a:r>
            <a:endParaRPr lang="en-US" sz="2400" dirty="0" smtClean="0"/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Χειρουργική Βαλβίδων - Μόνιμη βηματοδότηση,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Αντιροπούμενη Καρδιακή Ανεπάρκεια,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Καρδιομυοπάθεια</a:t>
            </a:r>
            <a:r>
              <a:rPr lang="en-US" sz="2400" dirty="0" smtClean="0"/>
              <a:t> </a:t>
            </a:r>
            <a:r>
              <a:rPr lang="el-GR" sz="2400" dirty="0" smtClean="0"/>
              <a:t>-</a:t>
            </a:r>
            <a:r>
              <a:rPr lang="en-US" sz="2400" dirty="0" smtClean="0"/>
              <a:t> </a:t>
            </a:r>
            <a:r>
              <a:rPr lang="el-GR" sz="2400" dirty="0" smtClean="0"/>
              <a:t>Μεταμόσχευση Καρδιάς,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Περιφερική Αρτηριοπάθεια,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Άτομα με Υπέρταση - Διαβήτη - Μεταβολικό Σύνδρομο,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Άτομα με υψηλό Καρδιοαγγειακό Κίνδυνο.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SzPct val="90000"/>
              <a:buFontTx/>
              <a:buChar char="•"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SzPct val="90000"/>
              <a:buFontTx/>
              <a:buNone/>
              <a:defRPr/>
            </a:pPr>
            <a:endParaRPr lang="el-GR" sz="2400" dirty="0" smtClean="0"/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SzPct val="70000"/>
              <a:defRPr/>
            </a:pPr>
            <a:endParaRPr lang="el-GR" sz="2400" dirty="0" smtClean="0"/>
          </a:p>
          <a:p>
            <a:pPr eaLnBrk="1" hangingPunct="1">
              <a:lnSpc>
                <a:spcPct val="80000"/>
              </a:lnSpc>
              <a:buClr>
                <a:srgbClr val="FF6600"/>
              </a:buClr>
              <a:buSzPct val="70000"/>
              <a:buFont typeface="Wingdings" pitchFamily="2" charset="2"/>
              <a:buNone/>
              <a:defRPr/>
            </a:pPr>
            <a:r>
              <a:rPr lang="el-GR" sz="2400" dirty="0" smtClean="0"/>
              <a:t>          </a:t>
            </a:r>
            <a:endParaRPr lang="en-US" sz="2400" dirty="0" smtClean="0"/>
          </a:p>
          <a:p>
            <a:pPr eaLnBrk="1" hangingPunct="1">
              <a:buClr>
                <a:srgbClr val="FF6600"/>
              </a:buClr>
              <a:buSzPct val="70000"/>
              <a:buFont typeface="Wingdings" pitchFamily="2" charset="2"/>
              <a:buNone/>
              <a:defRPr/>
            </a:pPr>
            <a:r>
              <a:rPr lang="en-US" sz="2400" dirty="0" smtClean="0"/>
              <a:t>                      </a:t>
            </a:r>
          </a:p>
          <a:p>
            <a:pPr eaLnBrk="1" hangingPunct="1">
              <a:buClr>
                <a:srgbClr val="FF6600"/>
              </a:buClr>
              <a:buSzPct val="70000"/>
              <a:buFont typeface="Wingdings" pitchFamily="2" charset="2"/>
              <a:buNone/>
              <a:defRPr/>
            </a:pPr>
            <a:r>
              <a:rPr lang="en-US" sz="2400" dirty="0" smtClean="0"/>
              <a:t>                         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5369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Δομή και Σχεδιασμός του Προγράμματος Άσκησης </a:t>
            </a:r>
            <a:r>
              <a:rPr lang="en-US" sz="2800" dirty="0" smtClean="0">
                <a:effectLst/>
              </a:rPr>
              <a:t>[1/2]</a:t>
            </a:r>
            <a:endParaRPr lang="el-GR" sz="2800" dirty="0" smtClean="0">
              <a:effectLst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556792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491067" y="2276872"/>
            <a:ext cx="8229600" cy="388843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800000"/>
              </a:buClr>
              <a:buSzTx/>
              <a:buFont typeface="Wingdings" pitchFamily="2" charset="2"/>
              <a:buChar char="§"/>
              <a:defRPr/>
            </a:pPr>
            <a:r>
              <a:rPr lang="el-GR" sz="2800" dirty="0" smtClean="0">
                <a:cs typeface="Arial" pitchFamily="34" charset="0"/>
              </a:rPr>
              <a:t>Αναπνευστική Φυσικοθεραπεία</a:t>
            </a:r>
            <a:r>
              <a:rPr lang="en-US" sz="2800" dirty="0" smtClean="0">
                <a:cs typeface="Arial" pitchFamily="34" charset="0"/>
              </a:rPr>
              <a:t> (</a:t>
            </a:r>
            <a:r>
              <a:rPr lang="el-GR" sz="2800" dirty="0" smtClean="0">
                <a:cs typeface="Arial" pitchFamily="34" charset="0"/>
              </a:rPr>
              <a:t>Στάδιο </a:t>
            </a:r>
            <a:r>
              <a:rPr lang="en-US" sz="2800" dirty="0" smtClean="0">
                <a:cs typeface="Arial" pitchFamily="34" charset="0"/>
              </a:rPr>
              <a:t>I)</a:t>
            </a:r>
            <a:r>
              <a:rPr lang="el-GR" sz="2800" dirty="0" smtClean="0">
                <a:cs typeface="Arial" pitchFamily="34" charset="0"/>
              </a:rPr>
              <a:t>,</a:t>
            </a:r>
          </a:p>
          <a:p>
            <a:pPr eaLnBrk="1" hangingPunct="1">
              <a:spcBef>
                <a:spcPts val="1200"/>
              </a:spcBef>
              <a:buClr>
                <a:srgbClr val="800000"/>
              </a:buClr>
              <a:buSzTx/>
              <a:buFont typeface="Wingdings" pitchFamily="2" charset="2"/>
              <a:buChar char="§"/>
              <a:defRPr/>
            </a:pPr>
            <a:r>
              <a:rPr lang="el-GR" sz="2800" dirty="0" smtClean="0">
                <a:cs typeface="Arial" pitchFamily="34" charset="0"/>
              </a:rPr>
              <a:t>Συνεχής ή διαλειμματική αερόβια άσκηση,</a:t>
            </a:r>
          </a:p>
          <a:p>
            <a:pPr eaLnBrk="1" hangingPunct="1">
              <a:spcBef>
                <a:spcPts val="1200"/>
              </a:spcBef>
              <a:buClr>
                <a:srgbClr val="800000"/>
              </a:buClr>
              <a:buSzTx/>
              <a:buFont typeface="Wingdings" pitchFamily="2" charset="2"/>
              <a:buChar char="§"/>
              <a:defRPr/>
            </a:pPr>
            <a:r>
              <a:rPr lang="el-GR" sz="2800" dirty="0" smtClean="0">
                <a:cs typeface="Arial" pitchFamily="34" charset="0"/>
              </a:rPr>
              <a:t>Ασκήσεις ευλυγισίας – διατάσεις,</a:t>
            </a:r>
            <a:endParaRPr lang="en-US" sz="2800" dirty="0" smtClean="0"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990000"/>
              </a:buClr>
              <a:buSzTx/>
              <a:buFont typeface="Wingdings" pitchFamily="2" charset="2"/>
              <a:buChar char="§"/>
              <a:defRPr/>
            </a:pPr>
            <a:r>
              <a:rPr lang="el-GR" sz="2800" dirty="0" smtClean="0">
                <a:cs typeface="Arial" pitchFamily="34" charset="0"/>
              </a:rPr>
              <a:t>Πρόγραμμα ενδυνάμωσης - ασκήσεις αντίστασης.</a:t>
            </a:r>
            <a:endParaRPr lang="en-US" sz="2800" dirty="0" smtClean="0">
              <a:cs typeface="Arial" pitchFamily="34" charset="0"/>
            </a:endParaRPr>
          </a:p>
          <a:p>
            <a:pPr eaLnBrk="1" hangingPunct="1">
              <a:buClr>
                <a:srgbClr val="990000"/>
              </a:buClr>
              <a:buSzTx/>
              <a:buFontTx/>
              <a:buChar char="•"/>
              <a:defRPr/>
            </a:pPr>
            <a:endParaRPr lang="en-US" sz="2800" dirty="0" smtClean="0"/>
          </a:p>
          <a:p>
            <a:pPr eaLnBrk="1" hangingPunct="1">
              <a:buClr>
                <a:srgbClr val="990000"/>
              </a:buClr>
              <a:buSzTx/>
              <a:buFontTx/>
              <a:buChar char="•"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61571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8000" y="187200"/>
            <a:ext cx="8229600" cy="10801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Δομή και Σχεδιασμός του Προγράμματος Άσκησης </a:t>
            </a:r>
            <a:r>
              <a:rPr lang="en-US" sz="2800" dirty="0" smtClean="0">
                <a:effectLst/>
              </a:rPr>
              <a:t>[2/2]</a:t>
            </a:r>
            <a:endParaRPr lang="el-G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916832"/>
            <a:ext cx="8415867" cy="4896544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rgbClr val="990000"/>
              </a:buClr>
              <a:defRPr/>
            </a:pPr>
            <a:r>
              <a:rPr lang="el-GR" sz="2400" b="1" dirty="0" smtClean="0">
                <a:solidFill>
                  <a:srgbClr val="800000"/>
                </a:solidFill>
              </a:rPr>
              <a:t>Στάδιο</a:t>
            </a:r>
            <a:r>
              <a:rPr lang="en-US" sz="2400" b="1" dirty="0" smtClean="0">
                <a:solidFill>
                  <a:srgbClr val="800000"/>
                </a:solidFill>
              </a:rPr>
              <a:t> I</a:t>
            </a:r>
            <a:r>
              <a:rPr lang="el-GR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</a:rPr>
              <a:t>: </a:t>
            </a:r>
            <a:r>
              <a:rPr lang="el-GR" sz="2400" dirty="0" smtClean="0"/>
              <a:t>«</a:t>
            </a:r>
            <a:r>
              <a:rPr lang="en-GB" sz="2400" b="1" dirty="0" smtClean="0">
                <a:solidFill>
                  <a:srgbClr val="800000"/>
                </a:solidFill>
              </a:rPr>
              <a:t>In-Patient </a:t>
            </a:r>
            <a:r>
              <a:rPr lang="en-US" sz="2400" b="1" dirty="0" smtClean="0">
                <a:solidFill>
                  <a:srgbClr val="800000"/>
                </a:solidFill>
              </a:rPr>
              <a:t>C</a:t>
            </a:r>
            <a:r>
              <a:rPr lang="en-GB" sz="2400" b="1" dirty="0" smtClean="0">
                <a:solidFill>
                  <a:srgbClr val="800000"/>
                </a:solidFill>
              </a:rPr>
              <a:t>are</a:t>
            </a:r>
            <a:r>
              <a:rPr lang="el-GR" sz="2400" dirty="0" smtClean="0"/>
              <a:t>»</a:t>
            </a:r>
            <a:r>
              <a:rPr lang="en-GB" sz="2400" dirty="0" smtClean="0"/>
              <a:t>.</a:t>
            </a:r>
            <a:r>
              <a:rPr lang="el-GR" sz="2400" dirty="0" smtClean="0"/>
              <a:t> Αναπνευστική Φ/Θ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r>
              <a:rPr lang="en-US" sz="2400" dirty="0" smtClean="0"/>
              <a:t> </a:t>
            </a:r>
            <a:r>
              <a:rPr lang="el-GR" sz="2400" dirty="0" smtClean="0"/>
              <a:t>Άμεση κινητοποίηση και προσαρμογή στην άσκηση.</a:t>
            </a:r>
            <a:endParaRPr lang="en-US" sz="2400" dirty="0" smtClean="0"/>
          </a:p>
          <a:p>
            <a:pPr eaLnBrk="1" hangingPunct="1">
              <a:lnSpc>
                <a:spcPct val="30000"/>
              </a:lnSpc>
              <a:buClr>
                <a:srgbClr val="990000"/>
              </a:buClr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110000"/>
              </a:lnSpc>
              <a:buClr>
                <a:srgbClr val="990000"/>
              </a:buClr>
              <a:defRPr/>
            </a:pPr>
            <a:r>
              <a:rPr lang="el-GR" sz="2400" b="1" dirty="0" smtClean="0">
                <a:solidFill>
                  <a:srgbClr val="800000"/>
                </a:solidFill>
              </a:rPr>
              <a:t>Στάδιο</a:t>
            </a:r>
            <a:r>
              <a:rPr lang="en-US" sz="2400" b="1" dirty="0" smtClean="0">
                <a:solidFill>
                  <a:srgbClr val="800000"/>
                </a:solidFill>
              </a:rPr>
              <a:t> II</a:t>
            </a:r>
            <a:r>
              <a:rPr lang="el-GR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</a:rPr>
              <a:t>: </a:t>
            </a:r>
            <a:r>
              <a:rPr lang="el-GR" sz="2400" dirty="0" smtClean="0"/>
              <a:t>«</a:t>
            </a:r>
            <a:r>
              <a:rPr lang="en-GB" sz="2400" b="1" dirty="0" smtClean="0">
                <a:solidFill>
                  <a:srgbClr val="800000"/>
                </a:solidFill>
              </a:rPr>
              <a:t>In-Patient or Early Out-Patient Care</a:t>
            </a:r>
            <a:r>
              <a:rPr lang="el-GR" sz="2400" dirty="0" smtClean="0"/>
              <a:t>»</a:t>
            </a:r>
            <a:r>
              <a:rPr lang="en-GB" sz="2400" dirty="0" smtClean="0"/>
              <a:t>. </a:t>
            </a:r>
            <a:r>
              <a:rPr lang="el-GR" sz="2400" dirty="0" smtClean="0"/>
              <a:t>Προοδευτική βελτίωση της καρδιοαναπνευστικής ικανότητας</a:t>
            </a:r>
            <a:r>
              <a:rPr lang="en-GB" sz="2400" dirty="0" smtClean="0"/>
              <a:t>. </a:t>
            </a:r>
            <a:r>
              <a:rPr lang="el-GR" sz="2400" dirty="0" smtClean="0"/>
              <a:t>Πρώτες ήπιες ασκήσεις αντίστασης.</a:t>
            </a:r>
            <a:endParaRPr lang="en-US" sz="2400" dirty="0" smtClean="0"/>
          </a:p>
          <a:p>
            <a:pPr eaLnBrk="1" hangingPunct="1">
              <a:lnSpc>
                <a:spcPct val="30000"/>
              </a:lnSpc>
              <a:buClr>
                <a:srgbClr val="990000"/>
              </a:buClr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110000"/>
              </a:lnSpc>
              <a:buClr>
                <a:srgbClr val="990000"/>
              </a:buClr>
              <a:defRPr/>
            </a:pPr>
            <a:r>
              <a:rPr lang="el-GR" sz="2400" b="1" dirty="0" smtClean="0">
                <a:solidFill>
                  <a:srgbClr val="800000"/>
                </a:solidFill>
              </a:rPr>
              <a:t>Στάδιο</a:t>
            </a:r>
            <a:r>
              <a:rPr lang="en-US" sz="2400" b="1" dirty="0" smtClean="0">
                <a:solidFill>
                  <a:srgbClr val="800000"/>
                </a:solidFill>
              </a:rPr>
              <a:t> III</a:t>
            </a:r>
            <a:r>
              <a:rPr lang="el-GR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</a:rPr>
              <a:t>: </a:t>
            </a:r>
            <a:r>
              <a:rPr lang="el-GR" sz="2400" dirty="0" smtClean="0"/>
              <a:t>«</a:t>
            </a:r>
            <a:r>
              <a:rPr lang="en-GB" sz="2400" b="1" dirty="0" smtClean="0">
                <a:solidFill>
                  <a:srgbClr val="800000"/>
                </a:solidFill>
              </a:rPr>
              <a:t>Out-Patient</a:t>
            </a:r>
            <a:r>
              <a:rPr lang="el-GR" sz="2400" dirty="0" smtClean="0"/>
              <a:t>»</a:t>
            </a:r>
            <a:r>
              <a:rPr lang="en-GB" sz="2400" dirty="0" smtClean="0"/>
              <a:t>. </a:t>
            </a:r>
            <a:r>
              <a:rPr lang="el-GR" sz="2400" dirty="0" smtClean="0"/>
              <a:t>Δυναμική βελτίωση της καρδιοαναπνευστικής ικανότητας</a:t>
            </a:r>
            <a:r>
              <a:rPr lang="en-GB" sz="2400" dirty="0" smtClean="0"/>
              <a:t>. </a:t>
            </a:r>
            <a:r>
              <a:rPr lang="el-GR" sz="2400" dirty="0" smtClean="0"/>
              <a:t>Πρόγραμμα ενδυνάμωσης.</a:t>
            </a:r>
            <a:endParaRPr lang="en-US" sz="2400" dirty="0" smtClean="0"/>
          </a:p>
          <a:p>
            <a:pPr eaLnBrk="1" hangingPunct="1">
              <a:lnSpc>
                <a:spcPct val="40000"/>
              </a:lnSpc>
              <a:buClr>
                <a:srgbClr val="990000"/>
              </a:buClr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defRPr/>
            </a:pPr>
            <a:r>
              <a:rPr lang="el-GR" sz="2400" b="1" dirty="0" smtClean="0">
                <a:solidFill>
                  <a:srgbClr val="800000"/>
                </a:solidFill>
              </a:rPr>
              <a:t>Στάδιο</a:t>
            </a:r>
            <a:r>
              <a:rPr lang="en-US" sz="2400" b="1" dirty="0" smtClean="0">
                <a:solidFill>
                  <a:srgbClr val="800000"/>
                </a:solidFill>
              </a:rPr>
              <a:t> IV</a:t>
            </a:r>
            <a:r>
              <a:rPr lang="el-GR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</a:rPr>
              <a:t>: </a:t>
            </a:r>
            <a:r>
              <a:rPr lang="el-GR" sz="2400" dirty="0" smtClean="0"/>
              <a:t>Ελεύθερη και δια βίου άσκηση.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defRPr/>
            </a:pPr>
            <a:endParaRPr 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38667" y="1556792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951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Τίτλος 1"/>
          <p:cNvSpPr>
            <a:spLocks noGrp="1"/>
          </p:cNvSpPr>
          <p:nvPr>
            <p:ph type="title"/>
          </p:nvPr>
        </p:nvSpPr>
        <p:spPr>
          <a:xfrm>
            <a:off x="675482" y="0"/>
            <a:ext cx="7793037" cy="1462088"/>
          </a:xfrm>
        </p:spPr>
        <p:txBody>
          <a:bodyPr/>
          <a:lstStyle/>
          <a:p>
            <a:pPr algn="ctr">
              <a:defRPr/>
            </a:pP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Θεματικές Ενότητες 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8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-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13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/>
            </a:r>
            <a:b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</a:b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Βιβλιογραφία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800000"/>
                </a:solidFill>
                <a:latin typeface="Calibri"/>
                <a:cs typeface="Times New Roman" pitchFamily="18" charset="0"/>
              </a:rPr>
              <a:t>[1/5]</a:t>
            </a:r>
            <a:endParaRPr lang="el-GR" sz="280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2875" y="1628800"/>
            <a:ext cx="8893175" cy="5040289"/>
          </a:xfrm>
        </p:spPr>
        <p:txBody>
          <a:bodyPr>
            <a:noAutofit/>
          </a:bodyPr>
          <a:lstStyle/>
          <a:p>
            <a:pPr indent="-254000">
              <a:buClr>
                <a:srgbClr val="990000"/>
              </a:buClr>
              <a:buSzPct val="100000"/>
              <a:defRPr/>
            </a:pPr>
            <a:r>
              <a:rPr lang="el-GR" sz="2000" dirty="0" smtClean="0"/>
              <a:t>Νανάς Σ: Καρδιοαναπνευστική Δοκιμασία Κοπώσεως και Προγράμματα Καρδιοαναπνευστικής Αποκατάστασης. Αθήνα: Εκδόσεις </a:t>
            </a:r>
            <a:r>
              <a:rPr lang="el-GR" sz="2000" dirty="0" err="1" smtClean="0"/>
              <a:t>Αθ</a:t>
            </a:r>
            <a:r>
              <a:rPr lang="el-GR" sz="2000" dirty="0" smtClean="0"/>
              <a:t>. </a:t>
            </a:r>
            <a:r>
              <a:rPr lang="el-GR" sz="2000" dirty="0" err="1" smtClean="0"/>
              <a:t>Σταμούλης</a:t>
            </a:r>
            <a:r>
              <a:rPr lang="el-GR" sz="2000" dirty="0" smtClean="0"/>
              <a:t>, 2006.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l-GR" sz="2000" dirty="0" smtClean="0"/>
              <a:t>Νανάς Σ: Αλγόριθμοι στην Καρδιοπνευμονική Αναζωογόνηση. Αθήνα: Εκδόσεις  </a:t>
            </a:r>
            <a:r>
              <a:rPr lang="el-GR" sz="2000" dirty="0" err="1" smtClean="0"/>
              <a:t>Αθ</a:t>
            </a:r>
            <a:r>
              <a:rPr lang="el-GR" sz="2000" dirty="0" smtClean="0"/>
              <a:t>. </a:t>
            </a:r>
            <a:r>
              <a:rPr lang="el-GR" sz="2000" dirty="0" err="1" smtClean="0"/>
              <a:t>Σταμούλης</a:t>
            </a:r>
            <a:r>
              <a:rPr lang="el-GR" sz="2000" dirty="0" smtClean="0"/>
              <a:t>, 2006.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l-GR" sz="2000" dirty="0" smtClean="0"/>
              <a:t>Παπαθανασίου Γ. Ομάδα Εργασίας της ΕΕΕΦ για την Πρόληψη και Αποκατάσταση των Καρδιοαγγειακών και Αναπνευστικών Παθήσεων. Αποκατάσταση Καρδιοαγγειακών Παθήσεων. Βασικές Αρχές Σχεδιασμού Προγραμμάτων Άσκησης. Θέματα Φυσικοθεραπείας – </a:t>
            </a:r>
            <a:r>
              <a:rPr lang="en-GB" sz="2000" dirty="0" smtClean="0"/>
              <a:t>Physiotherapy Issues. 2006; 4(3):6-12.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GB" sz="2000" dirty="0" smtClean="0"/>
              <a:t>American Association of Cardiovascular and Pulmonary Rehabilitation: Guidelines for Cardiac Rehabilitation and Secondary Prevention Programs. Champagne, IL: Human Kinetics, 4th Edition, 2004.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GB" sz="2000" dirty="0" smtClean="0"/>
              <a:t>American College of Cardiology / American Heart Association: Gibbons RJ, et al. ACC/AHA 2002 Guideline Update for Exercise Testing. Circulation. 2002; 106:1883-1892.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2000" dirty="0" smtClean="0"/>
          </a:p>
          <a:p>
            <a:pPr>
              <a:defRPr/>
            </a:pPr>
            <a:endParaRPr lang="el-GR" sz="2000" dirty="0"/>
          </a:p>
        </p:txBody>
      </p:sp>
      <p:sp>
        <p:nvSpPr>
          <p:cNvPr id="4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Τίτλος 1"/>
          <p:cNvSpPr>
            <a:spLocks noGrp="1"/>
          </p:cNvSpPr>
          <p:nvPr>
            <p:ph type="title"/>
          </p:nvPr>
        </p:nvSpPr>
        <p:spPr>
          <a:xfrm>
            <a:off x="675482" y="0"/>
            <a:ext cx="7793037" cy="1462088"/>
          </a:xfrm>
        </p:spPr>
        <p:txBody>
          <a:bodyPr/>
          <a:lstStyle/>
          <a:p>
            <a:pPr algn="ctr">
              <a:defRPr/>
            </a:pP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Θεματικές Ενότητες 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8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-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13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/>
            </a:r>
            <a:b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</a:b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Βιβλιογραφία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800000"/>
                </a:solidFill>
                <a:latin typeface="Calibri"/>
                <a:cs typeface="Times New Roman" pitchFamily="18" charset="0"/>
              </a:rPr>
              <a:t>[2/5]</a:t>
            </a:r>
            <a:endParaRPr lang="el-GR" sz="3200" dirty="0" smtClean="0"/>
          </a:p>
        </p:txBody>
      </p:sp>
      <p:sp>
        <p:nvSpPr>
          <p:cNvPr id="4099" name="Θέση περιεχομένου 2"/>
          <p:cNvSpPr>
            <a:spLocks noGrp="1"/>
          </p:cNvSpPr>
          <p:nvPr>
            <p:ph idx="1"/>
          </p:nvPr>
        </p:nvSpPr>
        <p:spPr>
          <a:xfrm>
            <a:off x="144000" y="1628800"/>
            <a:ext cx="8928100" cy="4214813"/>
          </a:xfrm>
        </p:spPr>
        <p:txBody>
          <a:bodyPr>
            <a:noAutofit/>
          </a:bodyPr>
          <a:lstStyle/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smtClean="0">
                <a:solidFill>
                  <a:srgbClr val="000000"/>
                </a:solidFill>
              </a:rPr>
              <a:t>American College of Sports Medicine: ACSM`s Guidelines for Exercise Testing and Prescription.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Wolters</a:t>
            </a:r>
            <a:r>
              <a:rPr lang="en-GB" altLang="el-GR" sz="2000" dirty="0" smtClean="0">
                <a:solidFill>
                  <a:srgbClr val="000000"/>
                </a:solidFill>
              </a:rPr>
              <a:t> Kluwer/ Lippincott Williams &amp; Wilkins, 9th Edition, 2013.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US" altLang="el-GR" sz="2000" dirty="0" smtClean="0"/>
              <a:t>American College of Sports Medicine: ACSM`s Resource Manual for Guidelines for Exercise Testing and Prescription. </a:t>
            </a:r>
            <a:r>
              <a:rPr lang="en-US" altLang="el-GR" sz="2000" dirty="0" err="1" smtClean="0"/>
              <a:t>Wolters</a:t>
            </a:r>
            <a:r>
              <a:rPr lang="en-US" altLang="el-GR" sz="2000" dirty="0" smtClean="0"/>
              <a:t> Kluwer/ Lippincott Williams &amp; Wilkins, 7th Edition, 2013.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US" altLang="el-GR" sz="2000" dirty="0" smtClean="0"/>
              <a:t>American College of Sports Medicine - American Heart Association. Physical Activity and Public Health: Updated Recommendation for Adults. Circulation. 2007; 116:1081-1093.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US" altLang="el-GR" sz="2000" dirty="0" smtClean="0"/>
              <a:t>American Heart Association: A Scientific Statement. </a:t>
            </a:r>
            <a:r>
              <a:rPr lang="en-US" altLang="el-GR" sz="2000" dirty="0" err="1" smtClean="0"/>
              <a:t>Balady</a:t>
            </a:r>
            <a:r>
              <a:rPr lang="en-US" altLang="el-GR" sz="2000" dirty="0" smtClean="0"/>
              <a:t> GJ, et al. Clinician's Guide to Cardiopulmonary Exercise Testing in Adults: A Scientific Statement. Circulation. 2010; 122:191-225. 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US" altLang="el-GR" sz="2000" dirty="0" smtClean="0"/>
              <a:t>American Heart Association: A Statement for Professionals.  Lauer M, et al. Exercise Testing in Asymptomatic Adults. Circulation. 2005; 112:771-776.</a:t>
            </a:r>
          </a:p>
        </p:txBody>
      </p:sp>
      <p:sp>
        <p:nvSpPr>
          <p:cNvPr id="4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Τίτλος 1"/>
          <p:cNvSpPr>
            <a:spLocks noGrp="1"/>
          </p:cNvSpPr>
          <p:nvPr>
            <p:ph type="title"/>
          </p:nvPr>
        </p:nvSpPr>
        <p:spPr>
          <a:xfrm>
            <a:off x="675482" y="0"/>
            <a:ext cx="7793037" cy="1462088"/>
          </a:xfrm>
        </p:spPr>
        <p:txBody>
          <a:bodyPr/>
          <a:lstStyle/>
          <a:p>
            <a:pPr algn="ctr">
              <a:defRPr/>
            </a:pP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Θεματικές Ενότητες 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8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-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13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/>
            </a:r>
            <a:b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</a:b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Βιβλιογραφία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800000"/>
                </a:solidFill>
                <a:latin typeface="Calibri"/>
                <a:cs typeface="Times New Roman" pitchFamily="18" charset="0"/>
              </a:rPr>
              <a:t>[3/5]</a:t>
            </a:r>
            <a:endParaRPr lang="el-GR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4000" y="1556792"/>
            <a:ext cx="8928100" cy="4652963"/>
          </a:xfrm>
        </p:spPr>
        <p:txBody>
          <a:bodyPr>
            <a:noAutofit/>
          </a:bodyPr>
          <a:lstStyle/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US" sz="2000" dirty="0">
                <a:solidFill>
                  <a:srgbClr val="000000"/>
                </a:solidFill>
              </a:rPr>
              <a:t>American Heart Association: A Scientific Statement.  Williams MA, et al. Resistance Exercise in Individuals With and Without Cardiovascular Disease: 2007 Update. A Scientific Statement. Circulation. 2007; 116:572-584.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American </a:t>
            </a:r>
            <a:r>
              <a:rPr lang="en-US" sz="2000" dirty="0">
                <a:solidFill>
                  <a:srgbClr val="000000"/>
                </a:solidFill>
              </a:rPr>
              <a:t>Heart Association: A Scientific Statement. Thompson PD, et al. Exercise and Physical Activity in the Prevention and Treatment of Atherosclerotic Cardiovascular Disease. Circulation. 2003; 107:3109-3116</a:t>
            </a:r>
            <a:endParaRPr lang="el-GR" sz="2000" dirty="0">
              <a:solidFill>
                <a:srgbClr val="000000"/>
              </a:solidFill>
            </a:endParaRP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GB" sz="2000" dirty="0" smtClean="0"/>
              <a:t>American Heart Association: A Statement for Healthcare Professionals. </a:t>
            </a:r>
            <a:r>
              <a:rPr lang="en-GB" sz="2000" dirty="0" err="1" smtClean="0"/>
              <a:t>Balady</a:t>
            </a:r>
            <a:r>
              <a:rPr lang="en-GB" sz="2000" dirty="0" smtClean="0"/>
              <a:t> GJ, et al. Core Components of Cardiac Rehabilitation/Secondary Prevention Programs. Circulation. 2000;102;1069-1073.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GB" sz="2000" dirty="0" err="1" smtClean="0"/>
              <a:t>Astrand</a:t>
            </a:r>
            <a:r>
              <a:rPr lang="en-GB" sz="2000" dirty="0" smtClean="0"/>
              <a:t> PO, </a:t>
            </a:r>
            <a:r>
              <a:rPr lang="en-GB" sz="2000" dirty="0" err="1" smtClean="0"/>
              <a:t>Rodahl</a:t>
            </a:r>
            <a:r>
              <a:rPr lang="en-GB" sz="2000" dirty="0" smtClean="0"/>
              <a:t> K, Dahl HA, </a:t>
            </a:r>
            <a:r>
              <a:rPr lang="en-GB" sz="2000" dirty="0" err="1" smtClean="0"/>
              <a:t>Stromme</a:t>
            </a:r>
            <a:r>
              <a:rPr lang="en-GB" sz="2000" dirty="0" smtClean="0"/>
              <a:t> SB. Textbook of work physiology. Physiological basis of Exercise. Champagne, IL: Human Kinetics, 4th Edition, 2003.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GB" sz="2000" dirty="0" smtClean="0"/>
              <a:t>European Association for Cardiovascular Prevention and Rehabilitation. </a:t>
            </a:r>
            <a:r>
              <a:rPr lang="en-GB" sz="2000" dirty="0" err="1" smtClean="0"/>
              <a:t>Piepoli</a:t>
            </a:r>
            <a:r>
              <a:rPr lang="en-GB" sz="2000" dirty="0" smtClean="0"/>
              <a:t> MF, Cora U, </a:t>
            </a:r>
            <a:r>
              <a:rPr lang="en-GB" sz="2000" dirty="0" err="1" smtClean="0"/>
              <a:t>Benzer</a:t>
            </a:r>
            <a:r>
              <a:rPr lang="en-GB" sz="2000" dirty="0" smtClean="0"/>
              <a:t> W, et al. Secondary Prevention through Cardiac Rehabilitation. A Position Paper from the Cardiac Rehabilitation Section. European Journal of Cardiovascular Prevention and Rehabilitation. 2010; 17:1-17.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dirty="0" smtClean="0"/>
              <a:t>  </a:t>
            </a:r>
          </a:p>
          <a:p>
            <a:pPr>
              <a:defRPr/>
            </a:pPr>
            <a:endParaRPr lang="el-GR" sz="2000" dirty="0"/>
          </a:p>
        </p:txBody>
      </p:sp>
      <p:sp>
        <p:nvSpPr>
          <p:cNvPr id="4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8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Τίτλος 1"/>
          <p:cNvSpPr>
            <a:spLocks noGrp="1"/>
          </p:cNvSpPr>
          <p:nvPr>
            <p:ph type="title"/>
          </p:nvPr>
        </p:nvSpPr>
        <p:spPr>
          <a:xfrm>
            <a:off x="675482" y="0"/>
            <a:ext cx="7793037" cy="1462087"/>
          </a:xfrm>
        </p:spPr>
        <p:txBody>
          <a:bodyPr/>
          <a:lstStyle/>
          <a:p>
            <a:pPr algn="ctr">
              <a:defRPr/>
            </a:pP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Θεματικές Ενότητες 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8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-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13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/>
            </a:r>
            <a:b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</a:b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Βιβλιογραφία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800000"/>
                </a:solidFill>
                <a:latin typeface="Calibri"/>
                <a:cs typeface="Times New Roman" pitchFamily="18" charset="0"/>
              </a:rPr>
              <a:t>[4/5]</a:t>
            </a:r>
            <a:endParaRPr lang="el-GR" dirty="0" smtClean="0"/>
          </a:p>
        </p:txBody>
      </p:sp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>
          <a:xfrm>
            <a:off x="144000" y="1556792"/>
            <a:ext cx="8856662" cy="4114800"/>
          </a:xfrm>
        </p:spPr>
        <p:txBody>
          <a:bodyPr>
            <a:noAutofit/>
          </a:bodyPr>
          <a:lstStyle/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smtClean="0">
                <a:solidFill>
                  <a:srgbClr val="000000"/>
                </a:solidFill>
              </a:rPr>
              <a:t>European Association for Cardiovascular Prevention and Rehabilitation. Perk G, Baker GD,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Gohlke</a:t>
            </a:r>
            <a:r>
              <a:rPr lang="en-GB" altLang="el-GR" sz="2000" dirty="0" smtClean="0">
                <a:solidFill>
                  <a:srgbClr val="000000"/>
                </a:solidFill>
              </a:rPr>
              <a:t> H, et al. European Guidelines on cardiovascular disease prevention in clinical practice (version 2012). European Journal of Preventive Cardiology. 2012; 19:585-667.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smtClean="0">
                <a:solidFill>
                  <a:srgbClr val="000000"/>
                </a:solidFill>
              </a:rPr>
              <a:t>European Society of Cardiology Guidelines.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Tendera</a:t>
            </a:r>
            <a:r>
              <a:rPr lang="en-GB" altLang="el-GR" sz="2000" dirty="0" smtClean="0">
                <a:solidFill>
                  <a:srgbClr val="000000"/>
                </a:solidFill>
              </a:rPr>
              <a:t> M, et al. Diagnosis and Treatment of Peripheral Artery Diseases. European Heart Journal. 2011; 32:2851–2906.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err="1" smtClean="0">
                <a:solidFill>
                  <a:srgbClr val="000000"/>
                </a:solidFill>
              </a:rPr>
              <a:t>Charakida</a:t>
            </a:r>
            <a:r>
              <a:rPr lang="en-GB" altLang="el-GR" sz="2000" dirty="0" smtClean="0">
                <a:solidFill>
                  <a:srgbClr val="000000"/>
                </a:solidFill>
              </a:rPr>
              <a:t> M,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Masi</a:t>
            </a:r>
            <a:r>
              <a:rPr lang="en-GB" altLang="el-GR" sz="2000" dirty="0" smtClean="0">
                <a:solidFill>
                  <a:srgbClr val="000000"/>
                </a:solidFill>
              </a:rPr>
              <a:t> S,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Deanfield</a:t>
            </a:r>
            <a:r>
              <a:rPr lang="en-GB" altLang="el-GR" sz="2000" dirty="0" smtClean="0">
                <a:solidFill>
                  <a:srgbClr val="000000"/>
                </a:solidFill>
              </a:rPr>
              <a:t> JE. The Year in Cardiology 2012: focus on cardiovascular disease prevention. European Heart Journal. 2013; doi:10.1093/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eurheartj</a:t>
            </a:r>
            <a:r>
              <a:rPr lang="en-GB" altLang="el-GR" sz="2000" dirty="0" smtClean="0">
                <a:solidFill>
                  <a:srgbClr val="000000"/>
                </a:solidFill>
              </a:rPr>
              <a:t>/ehs429.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smtClean="0">
                <a:solidFill>
                  <a:srgbClr val="000000"/>
                </a:solidFill>
              </a:rPr>
              <a:t>Muller-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Riemenschneidera</a:t>
            </a:r>
            <a:r>
              <a:rPr lang="en-GB" altLang="el-GR" sz="2000" dirty="0" smtClean="0">
                <a:solidFill>
                  <a:srgbClr val="000000"/>
                </a:solidFill>
              </a:rPr>
              <a:t> F,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Meinhard</a:t>
            </a:r>
            <a:r>
              <a:rPr lang="en-GB" altLang="el-GR" sz="2000" dirty="0" smtClean="0">
                <a:solidFill>
                  <a:srgbClr val="000000"/>
                </a:solidFill>
              </a:rPr>
              <a:t> C,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Damm</a:t>
            </a:r>
            <a:r>
              <a:rPr lang="en-GB" altLang="el-GR" sz="2000" dirty="0" smtClean="0">
                <a:solidFill>
                  <a:srgbClr val="000000"/>
                </a:solidFill>
              </a:rPr>
              <a:t> K, et al. Effectiveness of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nonpharmacological</a:t>
            </a:r>
            <a:r>
              <a:rPr lang="en-GB" altLang="el-GR" sz="2000" dirty="0" smtClean="0">
                <a:solidFill>
                  <a:srgbClr val="000000"/>
                </a:solidFill>
              </a:rPr>
              <a:t> secondary prevention of coronary heart disease. European Journal of Cardiovascular Prevention and Rehabilitation. 2010; 17:688-700.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err="1" smtClean="0">
                <a:solidFill>
                  <a:srgbClr val="000000"/>
                </a:solidFill>
              </a:rPr>
              <a:t>Papathanasiou</a:t>
            </a:r>
            <a:r>
              <a:rPr lang="en-GB" altLang="el-GR" sz="2000" dirty="0" smtClean="0">
                <a:solidFill>
                  <a:srgbClr val="000000"/>
                </a:solidFill>
              </a:rPr>
              <a:t> G,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Tsamis</a:t>
            </a:r>
            <a:r>
              <a:rPr lang="en-GB" altLang="el-GR" sz="2000" dirty="0" smtClean="0">
                <a:solidFill>
                  <a:srgbClr val="000000"/>
                </a:solidFill>
              </a:rPr>
              <a:t> N,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Georgiadou</a:t>
            </a:r>
            <a:r>
              <a:rPr lang="en-GB" altLang="el-GR" sz="2000" dirty="0" smtClean="0">
                <a:solidFill>
                  <a:srgbClr val="000000"/>
                </a:solidFill>
              </a:rPr>
              <a:t> P,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Adamopoulos</a:t>
            </a:r>
            <a:r>
              <a:rPr lang="en-GB" altLang="el-GR" sz="2000" dirty="0" smtClean="0">
                <a:solidFill>
                  <a:srgbClr val="000000"/>
                </a:solidFill>
              </a:rPr>
              <a:t> S. Beneficial Effects of Physical Training and Methodology of Exercise Prescription in Patients with Heart Failure. Hellenic Journal of Cardiology. 2008; 49:267-277.</a:t>
            </a:r>
          </a:p>
          <a:p>
            <a:endParaRPr lang="el-GR" altLang="el-GR" sz="2000" dirty="0" smtClean="0"/>
          </a:p>
        </p:txBody>
      </p:sp>
      <p:sp>
        <p:nvSpPr>
          <p:cNvPr id="4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32048"/>
            <a:ext cx="8229600" cy="90872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3600" dirty="0" smtClean="0">
                <a:solidFill>
                  <a:schemeClr val="tx1"/>
                </a:solidFill>
                <a:effectLst/>
                <a:latin typeface="+mn-lt"/>
              </a:rPr>
              <a:t>Θεματικές Ενότητες 10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+mn-lt"/>
              </a:rPr>
              <a:t>-1</a:t>
            </a:r>
            <a:r>
              <a:rPr lang="el-GR" sz="3600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endParaRPr lang="el-GR" sz="4000" dirty="0" smtClean="0"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l-GR" sz="4000" b="1" dirty="0" smtClean="0">
                <a:solidFill>
                  <a:srgbClr val="800000"/>
                </a:solidFill>
              </a:rPr>
              <a:t>«Δευτερογενής </a:t>
            </a:r>
            <a:r>
              <a:rPr lang="el-GR" sz="4000" b="1" dirty="0">
                <a:solidFill>
                  <a:srgbClr val="800000"/>
                </a:solidFill>
              </a:rPr>
              <a:t>Πρόληψη Καρδιοαγγειακών </a:t>
            </a:r>
            <a:r>
              <a:rPr lang="el-GR" sz="4000" b="1" dirty="0" smtClean="0">
                <a:solidFill>
                  <a:srgbClr val="800000"/>
                </a:solidFill>
              </a:rPr>
              <a:t>Παθήσεων»</a:t>
            </a:r>
          </a:p>
          <a:p>
            <a:pPr marL="0" indent="0" algn="ctr">
              <a:buNone/>
              <a:defRPr/>
            </a:pPr>
            <a:endParaRPr lang="el-GR" sz="4000" u="sng" dirty="0" smtClean="0"/>
          </a:p>
          <a:p>
            <a:pPr marL="0" indent="0" algn="ctr" eaLnBrk="1" hangingPunct="1">
              <a:buNone/>
              <a:defRPr/>
            </a:pPr>
            <a:r>
              <a:rPr lang="el-GR" b="1" dirty="0" smtClean="0"/>
              <a:t>Σχεδιασμός Προγραμμάτων Καρδιοαγγειακής Αποκατάστασης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75482" y="0"/>
            <a:ext cx="7793037" cy="1462088"/>
          </a:xfrm>
        </p:spPr>
        <p:txBody>
          <a:bodyPr/>
          <a:lstStyle/>
          <a:p>
            <a:pPr algn="ctr">
              <a:defRPr/>
            </a:pP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Θεματικές Ενότητες 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8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-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13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/>
            </a:r>
            <a:b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</a:b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Βιβλιογραφία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800000"/>
                </a:solidFill>
                <a:latin typeface="Calibri"/>
                <a:cs typeface="Times New Roman" pitchFamily="18" charset="0"/>
              </a:rPr>
              <a:t>[5/5]</a:t>
            </a:r>
            <a:endParaRPr lang="el-GR" dirty="0"/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>
          <a:xfrm>
            <a:off x="144000" y="1556792"/>
            <a:ext cx="8632825" cy="4652962"/>
          </a:xfrm>
        </p:spPr>
        <p:txBody>
          <a:bodyPr>
            <a:noAutofit/>
          </a:bodyPr>
          <a:lstStyle/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err="1" smtClean="0">
                <a:solidFill>
                  <a:srgbClr val="000000"/>
                </a:solidFill>
              </a:rPr>
              <a:t>Piepoli</a:t>
            </a:r>
            <a:r>
              <a:rPr lang="en-GB" altLang="el-GR" sz="2000" dirty="0" smtClean="0">
                <a:solidFill>
                  <a:srgbClr val="000000"/>
                </a:solidFill>
              </a:rPr>
              <a:t> MF, Cora U,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Benzer</a:t>
            </a:r>
            <a:r>
              <a:rPr lang="en-GB" altLang="el-GR" sz="2000" dirty="0" smtClean="0">
                <a:solidFill>
                  <a:srgbClr val="000000"/>
                </a:solidFill>
              </a:rPr>
              <a:t> W, et al. European Association for Cardiovascular Prevention and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RehabilitationSecondary</a:t>
            </a:r>
            <a:r>
              <a:rPr lang="en-GB" altLang="el-GR" sz="2000" dirty="0" smtClean="0">
                <a:solidFill>
                  <a:srgbClr val="000000"/>
                </a:solidFill>
              </a:rPr>
              <a:t> Prevention through Cardiac Rehabilitation. A Position Paper from the Cardiac Rehabilitation Section. European Journal of Cardiovascular Prevention and Rehabilitation. 2010; 17:1-17.</a:t>
            </a:r>
          </a:p>
          <a:p>
            <a:pPr indent="-254000" algn="just">
              <a:buClr>
                <a:srgbClr val="990000"/>
              </a:buClr>
              <a:buSzPct val="100000"/>
            </a:pPr>
            <a:r>
              <a:rPr lang="en-GB" altLang="el-GR" sz="2000" dirty="0" smtClean="0">
                <a:cs typeface="Times New Roman" pitchFamily="18" charset="0"/>
              </a:rPr>
              <a:t>Thomson PD. Exercise Prescription and Proscription for Patients with Coronary Artery Disease, Circulation. 2005; 112:2354-2363.</a:t>
            </a:r>
          </a:p>
          <a:p>
            <a:pPr indent="-254000" algn="just">
              <a:buClr>
                <a:srgbClr val="990000"/>
              </a:buClr>
              <a:buSzPct val="100000"/>
            </a:pPr>
            <a:r>
              <a:rPr lang="en-US" altLang="el-GR" sz="2000" dirty="0" err="1" smtClean="0">
                <a:cs typeface="Times New Roman" pitchFamily="18" charset="0"/>
              </a:rPr>
              <a:t>Whellan</a:t>
            </a:r>
            <a:r>
              <a:rPr lang="en-US" altLang="el-GR" sz="2000" dirty="0" smtClean="0">
                <a:cs typeface="Times New Roman" pitchFamily="18" charset="0"/>
              </a:rPr>
              <a:t> DJ, O</a:t>
            </a:r>
            <a:r>
              <a:rPr lang="el-GR" altLang="el-GR" sz="2000" dirty="0" smtClean="0">
                <a:cs typeface="Times New Roman" pitchFamily="18" charset="0"/>
              </a:rPr>
              <a:t>΄</a:t>
            </a:r>
            <a:r>
              <a:rPr lang="en-US" altLang="el-GR" sz="2000" dirty="0" smtClean="0">
                <a:cs typeface="Times New Roman" pitchFamily="18" charset="0"/>
              </a:rPr>
              <a:t>Connor CM, Lee KL, </a:t>
            </a:r>
            <a:r>
              <a:rPr lang="en-GB" altLang="el-GR" sz="2000" dirty="0" smtClean="0">
                <a:cs typeface="Times New Roman" pitchFamily="18" charset="0"/>
              </a:rPr>
              <a:t>et al</a:t>
            </a:r>
            <a:r>
              <a:rPr lang="en-US" altLang="el-GR" sz="2000" dirty="0" smtClean="0">
                <a:cs typeface="Times New Roman" pitchFamily="18" charset="0"/>
              </a:rPr>
              <a:t>:</a:t>
            </a:r>
            <a:r>
              <a:rPr lang="en-US" altLang="el-GR" sz="2000" b="1" dirty="0" smtClean="0">
                <a:cs typeface="Times New Roman" pitchFamily="18" charset="0"/>
              </a:rPr>
              <a:t>  </a:t>
            </a:r>
            <a:r>
              <a:rPr lang="en-GB" altLang="el-GR" sz="2000" dirty="0" smtClean="0">
                <a:cs typeface="Times New Roman" pitchFamily="18" charset="0"/>
              </a:rPr>
              <a:t>Heart failure and a controlled trial investigating outcomes of exercise training (HF-ACTION): design and rationale.</a:t>
            </a:r>
            <a:r>
              <a:rPr lang="en-GB" altLang="el-GR" sz="2000" i="1" dirty="0" smtClean="0">
                <a:cs typeface="Times New Roman" pitchFamily="18" charset="0"/>
              </a:rPr>
              <a:t> </a:t>
            </a:r>
            <a:r>
              <a:rPr lang="en-GB" altLang="el-GR" sz="2000" dirty="0" smtClean="0">
                <a:cs typeface="Times New Roman" pitchFamily="18" charset="0"/>
              </a:rPr>
              <a:t>Am Heart J 2007; 153</a:t>
            </a:r>
            <a:r>
              <a:rPr lang="en-GB" altLang="el-GR" sz="2000" b="1" dirty="0" smtClean="0">
                <a:cs typeface="Times New Roman" pitchFamily="18" charset="0"/>
              </a:rPr>
              <a:t>:</a:t>
            </a:r>
            <a:r>
              <a:rPr lang="en-GB" altLang="el-GR" sz="2000" dirty="0" smtClean="0">
                <a:cs typeface="Times New Roman" pitchFamily="18" charset="0"/>
              </a:rPr>
              <a:t>201-211.</a:t>
            </a:r>
            <a:endParaRPr lang="nl-BE" altLang="el-GR" sz="2000" dirty="0" smtClean="0">
              <a:cs typeface="Times New Roman" pitchFamily="18" charset="0"/>
            </a:endParaRPr>
          </a:p>
          <a:p>
            <a:pPr indent="-254000" algn="just">
              <a:buClr>
                <a:srgbClr val="990000"/>
              </a:buClr>
              <a:buSzPct val="100000"/>
            </a:pPr>
            <a:r>
              <a:rPr lang="nl-BE" altLang="el-GR" sz="2000" dirty="0" smtClean="0">
                <a:cs typeface="Times New Roman" pitchFamily="18" charset="0"/>
              </a:rPr>
              <a:t>Wisloff U, Stoylen A, Loennechen JP, et al. </a:t>
            </a:r>
            <a:r>
              <a:rPr lang="en-US" altLang="el-GR" sz="2000" dirty="0" smtClean="0">
                <a:cs typeface="Times New Roman" pitchFamily="18" charset="0"/>
              </a:rPr>
              <a:t>Superior cardiovascular effect of aerobic interval training versus moderate continuous training in heart failure patients. Circulation.</a:t>
            </a:r>
            <a:r>
              <a:rPr lang="en-US" altLang="el-GR" sz="2000" i="1" dirty="0" smtClean="0">
                <a:cs typeface="Times New Roman" pitchFamily="18" charset="0"/>
              </a:rPr>
              <a:t> </a:t>
            </a:r>
            <a:r>
              <a:rPr lang="en-US" altLang="el-GR" sz="2000" dirty="0" smtClean="0">
                <a:cs typeface="Times New Roman" pitchFamily="18" charset="0"/>
              </a:rPr>
              <a:t>2007; 115:3086-3094.</a:t>
            </a:r>
          </a:p>
          <a:p>
            <a:pPr indent="-254000" algn="just">
              <a:buClr>
                <a:srgbClr val="990000"/>
              </a:buClr>
              <a:buSzPct val="100000"/>
            </a:pPr>
            <a:r>
              <a:rPr lang="en-US" altLang="el-GR" sz="2000" dirty="0" smtClean="0">
                <a:ea typeface="Calibri" pitchFamily="34" charset="0"/>
                <a:cs typeface="Calibri" pitchFamily="34" charset="0"/>
              </a:rPr>
              <a:t>2013 ESH/ESC Guidelines for the management of arterial hypertension. Journal of Hypertension. 2013; 31:1281-1357.</a:t>
            </a:r>
            <a:endParaRPr lang="en-US" altLang="el-GR" sz="2000" dirty="0" smtClean="0">
              <a:cs typeface="Times New Roman" pitchFamily="18" charset="0"/>
            </a:endParaRPr>
          </a:p>
          <a:p>
            <a:pPr algn="just">
              <a:buClr>
                <a:srgbClr val="990000"/>
              </a:buClr>
              <a:buSzPct val="80000"/>
            </a:pPr>
            <a:endParaRPr lang="en-US" altLang="el-GR" sz="2000" dirty="0" smtClean="0">
              <a:cs typeface="Times New Roman" pitchFamily="18" charset="0"/>
            </a:endParaRPr>
          </a:p>
          <a:p>
            <a:pPr algn="just">
              <a:buClr>
                <a:srgbClr val="990000"/>
              </a:buClr>
              <a:buSzPct val="80000"/>
            </a:pPr>
            <a:endParaRPr lang="en-US" altLang="el-GR" sz="2000" dirty="0" smtClean="0">
              <a:cs typeface="Times New Roman" pitchFamily="18" charset="0"/>
            </a:endParaRPr>
          </a:p>
          <a:p>
            <a:pPr algn="just">
              <a:buClr>
                <a:srgbClr val="990000"/>
              </a:buClr>
              <a:buSzPct val="80000"/>
            </a:pPr>
            <a:endParaRPr lang="en-GB" altLang="el-GR" sz="20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el-GR" altLang="el-GR" sz="2000" dirty="0" smtClean="0">
              <a:cs typeface="Times New Roman" pitchFamily="18" charset="0"/>
            </a:endParaRPr>
          </a:p>
          <a:p>
            <a:endParaRPr lang="el-GR" altLang="el-GR" sz="2000" dirty="0" smtClean="0"/>
          </a:p>
        </p:txBody>
      </p:sp>
      <p:sp>
        <p:nvSpPr>
          <p:cNvPr id="4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0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Τίτλος 6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331690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3600" dirty="0" smtClean="0"/>
              <a:t>Η συνέχεια στην επόμενη παρουσίαση</a:t>
            </a:r>
            <a:r>
              <a:rPr lang="en-US" sz="3600" dirty="0" smtClean="0"/>
              <a:t>:</a:t>
            </a:r>
            <a:r>
              <a:rPr lang="el-GR" sz="3600" dirty="0" smtClean="0"/>
              <a:t> </a:t>
            </a:r>
            <a:r>
              <a:rPr lang="el-GR" sz="3200" dirty="0" smtClean="0">
                <a:solidFill>
                  <a:srgbClr val="800000"/>
                </a:solidFill>
              </a:rPr>
              <a:t>«Δευτερογενής </a:t>
            </a:r>
            <a:r>
              <a:rPr lang="el-GR" sz="3200" dirty="0">
                <a:solidFill>
                  <a:srgbClr val="800000"/>
                </a:solidFill>
              </a:rPr>
              <a:t>Πρόληψη - Αποκατάσταση Καρδιοαγγειακών Παθήσεων»</a:t>
            </a:r>
            <a:r>
              <a:rPr lang="en-US" sz="3200" dirty="0">
                <a:solidFill>
                  <a:srgbClr val="800000"/>
                </a:solidFill>
              </a:rPr>
              <a:t/>
            </a:r>
            <a:br>
              <a:rPr lang="en-US" sz="3200" dirty="0">
                <a:solidFill>
                  <a:srgbClr val="800000"/>
                </a:solidFill>
              </a:rPr>
            </a:br>
            <a:r>
              <a:rPr lang="el-GR" sz="3200" dirty="0"/>
              <a:t>Στάδιο </a:t>
            </a:r>
            <a:r>
              <a:rPr lang="en-US" sz="3200" dirty="0" smtClean="0"/>
              <a:t>I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5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82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Γεώργιος Παπαθανασίου</a:t>
            </a:r>
            <a:r>
              <a:rPr lang="en-US" sz="2000" dirty="0" smtClean="0"/>
              <a:t>, </a:t>
            </a:r>
            <a:r>
              <a:rPr lang="el-GR" sz="2000" dirty="0"/>
              <a:t>Ευθυμία Ζέρβα</a:t>
            </a:r>
            <a:r>
              <a:rPr lang="en-US" sz="2000" dirty="0"/>
              <a:t> </a:t>
            </a:r>
            <a:r>
              <a:rPr lang="el-GR" sz="2000" dirty="0" smtClean="0"/>
              <a:t>. </a:t>
            </a:r>
            <a:r>
              <a:rPr lang="el-GR" sz="2000" dirty="0"/>
              <a:t>«Φυσικοθεραπεία Καρδιοαγγειακών Παθήσεων.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10:</a:t>
            </a:r>
            <a:r>
              <a:rPr lang="el-GR" sz="2000" dirty="0" smtClean="0"/>
              <a:t> </a:t>
            </a:r>
            <a:r>
              <a:rPr lang="el-GR" sz="2000" dirty="0"/>
              <a:t>Δευτερογενής Πρόληψη - Αποκατάσταση Καρδιοαγγειακών </a:t>
            </a:r>
            <a:r>
              <a:rPr lang="el-GR" sz="2000" dirty="0" smtClean="0"/>
              <a:t>Παθήσεων».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l-GR" sz="2000" dirty="0" smtClean="0"/>
              <a:t>ocp.teiath.gr.</a:t>
            </a:r>
            <a:r>
              <a:rPr lang="en-US" sz="2000" dirty="0"/>
              <a:t> </a:t>
            </a:r>
            <a:r>
              <a:rPr lang="el-GR" sz="2000" dirty="0" smtClean="0"/>
              <a:t>Copyright </a:t>
            </a:r>
            <a:r>
              <a:rPr lang="el-GR" sz="2000" dirty="0"/>
              <a:t>Τεχνολογικό Εκπαιδευτικό Ίδρυμα Αθήνας, Γεώργιος </a:t>
            </a:r>
            <a:r>
              <a:rPr lang="el-GR" sz="2000" dirty="0" smtClean="0"/>
              <a:t>Παπαθανασίου</a:t>
            </a:r>
            <a:r>
              <a:rPr lang="en-US" sz="2000" dirty="0" smtClean="0"/>
              <a:t>, </a:t>
            </a:r>
            <a:r>
              <a:rPr lang="el-GR" sz="2000" dirty="0"/>
              <a:t>Ευθυμία Ζέρβα 2014.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620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0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6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222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115212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Τα Οφέλη της Άσκησης στους Καρδιοαγγειακούς Ασθενείς</a:t>
            </a: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338667" y="2276872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400" b="1" dirty="0" smtClean="0"/>
              <a:t>Πρόλογος </a:t>
            </a:r>
            <a:endParaRPr lang="el-GR" sz="4400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ESC Congress,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Stockholm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2010</a:t>
            </a:r>
            <a:r>
              <a:rPr lang="en-US" dirty="0" smtClean="0"/>
              <a:t> </a:t>
            </a:r>
            <a:endParaRPr lang="el-GR" dirty="0" smtClean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467544" y="1124744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317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852936"/>
            <a:ext cx="8229600" cy="3384376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GB" sz="3600" b="1" dirty="0" smtClean="0">
                <a:solidFill>
                  <a:srgbClr val="800000"/>
                </a:solidFill>
              </a:rPr>
              <a:t>“Exercise can treat Cardiovascular Disease as well as prevent it”</a:t>
            </a:r>
            <a:endParaRPr lang="el-GR" sz="3600" b="1" dirty="0" smtClean="0">
              <a:solidFill>
                <a:srgbClr val="800000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Στόχος των Προγραμμάτων Άσκησης στην Καρδιοαγγειακή Αποκατάσταση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l-GR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ΚΑ)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41277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491067" y="1556792"/>
            <a:ext cx="8382000" cy="43924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Clr>
                <a:srgbClr val="990000"/>
              </a:buClr>
              <a:buSzPct val="90000"/>
              <a:buNone/>
              <a:defRPr/>
            </a:pPr>
            <a:endParaRPr lang="el-GR" sz="2400" dirty="0" smtClean="0"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800000"/>
              </a:buClr>
              <a:buSzPct val="100000"/>
              <a:buFont typeface="Wingdings" pitchFamily="2" charset="2"/>
              <a:buChar char="Ø"/>
              <a:defRPr/>
            </a:pPr>
            <a:r>
              <a:rPr lang="el-GR" sz="2400" dirty="0" smtClean="0">
                <a:cs typeface="Arial" pitchFamily="34" charset="0"/>
              </a:rPr>
              <a:t>Κύριος στόχος κάθε εξατομικευμένου προγράμματος άσκησης είναι να συνδυάσει την αερόβια άσκηση με ασκήσεις ενδυνάμωσης, ώστε να αυξήσει την καρδιοαναπνευστική και μυοσκελετική ικανότητα</a:t>
            </a:r>
            <a:r>
              <a:rPr lang="en-GB" sz="2400" dirty="0" smtClean="0">
                <a:cs typeface="Arial" pitchFamily="34" charset="0"/>
              </a:rPr>
              <a:t> </a:t>
            </a:r>
            <a:r>
              <a:rPr lang="el-GR" sz="2400" dirty="0" smtClean="0">
                <a:cs typeface="Arial" pitchFamily="34" charset="0"/>
              </a:rPr>
              <a:t>και να βελτιώσει την ποιότητα ζωής του ασθενούς</a:t>
            </a:r>
            <a:r>
              <a:rPr lang="en-GB" sz="2400" dirty="0">
                <a:cs typeface="Arial" pitchFamily="34" charset="0"/>
              </a:rPr>
              <a:t>.</a:t>
            </a:r>
            <a:r>
              <a:rPr lang="el-GR" sz="2400" smtClean="0">
                <a:cs typeface="Arial" pitchFamily="34" charset="0"/>
              </a:rPr>
              <a:t> </a:t>
            </a:r>
            <a:endParaRPr lang="el-GR" sz="2400" dirty="0" smtClean="0">
              <a:cs typeface="Arial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4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16024"/>
            <a:ext cx="8856983" cy="9087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Σκοπός και Στόχοι του Προγράμματος ΚΑ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124744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800" dirty="0" smtClean="0">
                <a:cs typeface="Arial" pitchFamily="34" charset="0"/>
              </a:rPr>
              <a:t>Βελτίωση της καρδιοαναπνευστικής ικανότητας,</a:t>
            </a:r>
            <a:endParaRPr lang="en-US" sz="2800" dirty="0" smtClean="0"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800" dirty="0" smtClean="0">
                <a:cs typeface="Arial" pitchFamily="34" charset="0"/>
              </a:rPr>
              <a:t>Μυϊκή ενδυνάμωση και αντοχή,</a:t>
            </a:r>
          </a:p>
          <a:p>
            <a:pPr eaLnBrk="1" hangingPunct="1">
              <a:lnSpc>
                <a:spcPct val="15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800" dirty="0" smtClean="0">
                <a:cs typeface="Arial" pitchFamily="34" charset="0"/>
              </a:rPr>
              <a:t>Ψυχολογική υποστήριξη,</a:t>
            </a:r>
          </a:p>
          <a:p>
            <a:pPr eaLnBrk="1" hangingPunct="1">
              <a:lnSpc>
                <a:spcPct val="15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800" dirty="0" smtClean="0">
                <a:cs typeface="Arial" pitchFamily="34" charset="0"/>
              </a:rPr>
              <a:t>Βελτίωση ποιότητας ζωής.</a:t>
            </a:r>
          </a:p>
          <a:p>
            <a:pPr eaLnBrk="1" hangingPunct="1">
              <a:lnSpc>
                <a:spcPct val="150000"/>
              </a:lnSpc>
              <a:buClr>
                <a:srgbClr val="FF6600"/>
              </a:buClr>
              <a:buSzPct val="110000"/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Clr>
                <a:srgbClr val="FF6600"/>
              </a:buClr>
              <a:buSzPct val="110000"/>
              <a:buNone/>
              <a:defRPr/>
            </a:pPr>
            <a:endParaRPr lang="en-US" altLang="zh-CN" sz="26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120000"/>
              <a:buFontTx/>
              <a:buChar char="•"/>
              <a:defRPr/>
            </a:pPr>
            <a:endParaRPr lang="el-G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05819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Ο Ρόλος της Άσκησης στην Καρδιοαγγειακή Αποκατάσταση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41277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5400600"/>
          </a:xfrm>
        </p:spPr>
        <p:txBody>
          <a:bodyPr>
            <a:noAutofit/>
          </a:bodyPr>
          <a:lstStyle/>
          <a:p>
            <a:pPr eaLnBrk="1" hangingPunct="1">
              <a:spcBef>
                <a:spcPts val="500"/>
              </a:spcBef>
              <a:spcAft>
                <a:spcPts val="600"/>
              </a:spcAft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el-GR" sz="2400" dirty="0" smtClean="0">
                <a:cs typeface="Arial" pitchFamily="34" charset="0"/>
              </a:rPr>
              <a:t>Η συστηματική άσκηση οδηγεί σε σημαντικές περιφερικές και κεντρικές μεταβολές, αλλά και σπουδαία οφέλη όπως:</a:t>
            </a:r>
          </a:p>
          <a:p>
            <a:pPr marL="457200" indent="-457200" eaLnBrk="1" hangingPunct="1">
              <a:spcBef>
                <a:spcPts val="400"/>
              </a:spcBef>
              <a:buClr>
                <a:srgbClr val="800000"/>
              </a:buClr>
              <a:buFont typeface="+mj-lt"/>
              <a:buAutoNum type="arabicPeriod"/>
              <a:defRPr/>
            </a:pPr>
            <a:r>
              <a:rPr lang="el-GR" sz="2400" dirty="0" err="1" smtClean="0">
                <a:cs typeface="Arial" pitchFamily="34" charset="0"/>
              </a:rPr>
              <a:t>Αντιαρτηριοσκληρωτική</a:t>
            </a:r>
            <a:r>
              <a:rPr lang="el-GR" sz="2400" dirty="0" smtClean="0">
                <a:cs typeface="Arial" pitchFamily="34" charset="0"/>
              </a:rPr>
              <a:t> και αντιθρομβωτική προστασία,</a:t>
            </a:r>
          </a:p>
          <a:p>
            <a:pPr marL="457200" indent="-457200" eaLnBrk="1" hangingPunct="1">
              <a:spcBef>
                <a:spcPts val="400"/>
              </a:spcBef>
              <a:buClr>
                <a:srgbClr val="800000"/>
              </a:buClr>
              <a:buFont typeface="+mj-lt"/>
              <a:buAutoNum type="arabicPeriod"/>
              <a:defRPr/>
            </a:pPr>
            <a:r>
              <a:rPr lang="el-GR" sz="2400" dirty="0" smtClean="0">
                <a:cs typeface="Arial" pitchFamily="34" charset="0"/>
              </a:rPr>
              <a:t>Ομαλοποίηση </a:t>
            </a:r>
            <a:r>
              <a:rPr lang="el-GR" sz="2400" dirty="0">
                <a:cs typeface="Arial" pitchFamily="34" charset="0"/>
              </a:rPr>
              <a:t>της λειτουργίας του αυτόνομου </a:t>
            </a:r>
            <a:r>
              <a:rPr lang="el-GR" sz="2400" dirty="0" smtClean="0">
                <a:cs typeface="Arial" pitchFamily="34" charset="0"/>
              </a:rPr>
              <a:t>νευρικού συστήματος,</a:t>
            </a:r>
          </a:p>
          <a:p>
            <a:pPr marL="457200" indent="-457200" eaLnBrk="1" hangingPunct="1">
              <a:spcBef>
                <a:spcPts val="400"/>
              </a:spcBef>
              <a:buClr>
                <a:srgbClr val="800000"/>
              </a:buClr>
              <a:buFont typeface="+mj-lt"/>
              <a:buAutoNum type="arabicPeriod"/>
              <a:defRPr/>
            </a:pPr>
            <a:r>
              <a:rPr lang="el-GR" sz="2400" dirty="0" err="1" smtClean="0">
                <a:cs typeface="Arial" pitchFamily="34" charset="0"/>
              </a:rPr>
              <a:t>Αντιισχαιμική</a:t>
            </a:r>
            <a:r>
              <a:rPr lang="el-GR" sz="2400" dirty="0" smtClean="0">
                <a:cs typeface="Arial" pitchFamily="34" charset="0"/>
              </a:rPr>
              <a:t> προστασία,</a:t>
            </a:r>
          </a:p>
          <a:p>
            <a:pPr marL="457200" indent="-457200" eaLnBrk="1" hangingPunct="1">
              <a:spcBef>
                <a:spcPts val="400"/>
              </a:spcBef>
              <a:buClr>
                <a:srgbClr val="800000"/>
              </a:buClr>
              <a:buFont typeface="+mj-lt"/>
              <a:buAutoNum type="arabicPeriod"/>
              <a:defRPr/>
            </a:pPr>
            <a:r>
              <a:rPr lang="el-GR" sz="2400" dirty="0">
                <a:cs typeface="Arial" pitchFamily="34" charset="0"/>
              </a:rPr>
              <a:t>Π</a:t>
            </a:r>
            <a:r>
              <a:rPr lang="el-GR" sz="2400" dirty="0" smtClean="0">
                <a:cs typeface="Arial" pitchFamily="34" charset="0"/>
              </a:rPr>
              <a:t>εριφερικές μεταβολικές </a:t>
            </a:r>
            <a:r>
              <a:rPr lang="el-GR" sz="2400" dirty="0">
                <a:cs typeface="Arial" pitchFamily="34" charset="0"/>
              </a:rPr>
              <a:t>και </a:t>
            </a:r>
            <a:r>
              <a:rPr lang="el-GR" sz="2400" dirty="0" smtClean="0">
                <a:cs typeface="Arial" pitchFamily="34" charset="0"/>
              </a:rPr>
              <a:t>οξειδωτικές προσαρμογές,</a:t>
            </a:r>
          </a:p>
          <a:p>
            <a:pPr marL="457200" indent="-457200" eaLnBrk="1" hangingPunct="1">
              <a:spcBef>
                <a:spcPts val="400"/>
              </a:spcBef>
              <a:buClr>
                <a:srgbClr val="800000"/>
              </a:buClr>
              <a:buFont typeface="+mj-lt"/>
              <a:buAutoNum type="arabicPeriod"/>
              <a:defRPr/>
            </a:pPr>
            <a:r>
              <a:rPr lang="el-GR" sz="2400" dirty="0">
                <a:cs typeface="Arial" pitchFamily="34" charset="0"/>
              </a:rPr>
              <a:t>Β</a:t>
            </a:r>
            <a:r>
              <a:rPr lang="el-GR" sz="2400" dirty="0" smtClean="0">
                <a:cs typeface="Arial" pitchFamily="34" charset="0"/>
              </a:rPr>
              <a:t>ελτίωση </a:t>
            </a:r>
            <a:r>
              <a:rPr lang="el-GR" sz="2400" dirty="0">
                <a:cs typeface="Arial" pitchFamily="34" charset="0"/>
              </a:rPr>
              <a:t>της </a:t>
            </a:r>
            <a:r>
              <a:rPr lang="el-GR" sz="2400" dirty="0" smtClean="0">
                <a:cs typeface="Arial" pitchFamily="34" charset="0"/>
              </a:rPr>
              <a:t>μυοκαρδιακής οικονομίας – αύξηση της απόδοσης του κυκλοφορικού συστήματος,</a:t>
            </a:r>
          </a:p>
          <a:p>
            <a:pPr marL="457200" indent="-457200" eaLnBrk="1" hangingPunct="1">
              <a:spcBef>
                <a:spcPts val="400"/>
              </a:spcBef>
              <a:buClr>
                <a:srgbClr val="800000"/>
              </a:buClr>
              <a:buFont typeface="+mj-lt"/>
              <a:buAutoNum type="arabicPeriod"/>
              <a:defRPr/>
            </a:pPr>
            <a:r>
              <a:rPr lang="el-GR" sz="2400" dirty="0">
                <a:cs typeface="Arial" pitchFamily="34" charset="0"/>
              </a:rPr>
              <a:t>Ψ</a:t>
            </a:r>
            <a:r>
              <a:rPr lang="el-GR" sz="2400" dirty="0" smtClean="0">
                <a:cs typeface="Arial" pitchFamily="34" charset="0"/>
              </a:rPr>
              <a:t>υχολογική υποστήριξη,</a:t>
            </a:r>
          </a:p>
          <a:p>
            <a:pPr marL="457200" indent="-457200" eaLnBrk="1" hangingPunct="1">
              <a:spcBef>
                <a:spcPts val="400"/>
              </a:spcBef>
              <a:buClr>
                <a:srgbClr val="800000"/>
              </a:buClr>
              <a:buFont typeface="+mj-lt"/>
              <a:buAutoNum type="arabicPeriod"/>
              <a:defRPr/>
            </a:pPr>
            <a:r>
              <a:rPr lang="el-GR" sz="2400" dirty="0">
                <a:cs typeface="Arial" pitchFamily="34" charset="0"/>
              </a:rPr>
              <a:t>Σ</a:t>
            </a:r>
            <a:r>
              <a:rPr lang="el-GR" sz="2400" dirty="0" smtClean="0">
                <a:cs typeface="Arial" pitchFamily="34" charset="0"/>
              </a:rPr>
              <a:t>ημαντική βελτίωση της ποιότητας ζωής,</a:t>
            </a:r>
          </a:p>
          <a:p>
            <a:pPr marL="457200" indent="-457200" eaLnBrk="1" hangingPunct="1">
              <a:spcBef>
                <a:spcPts val="400"/>
              </a:spcBef>
              <a:buClr>
                <a:srgbClr val="800000"/>
              </a:buClr>
              <a:buFont typeface="+mj-lt"/>
              <a:buAutoNum type="arabicPeriod"/>
              <a:defRPr/>
            </a:pPr>
            <a:r>
              <a:rPr lang="el-GR" sz="2400" dirty="0">
                <a:cs typeface="Arial" pitchFamily="34" charset="0"/>
              </a:rPr>
              <a:t>Μ</a:t>
            </a:r>
            <a:r>
              <a:rPr lang="el-GR" sz="2400" dirty="0" smtClean="0">
                <a:cs typeface="Arial" pitchFamily="34" charset="0"/>
              </a:rPr>
              <a:t>ειωμένη </a:t>
            </a:r>
            <a:r>
              <a:rPr lang="el-GR" sz="2400" dirty="0">
                <a:cs typeface="Arial" pitchFamily="34" charset="0"/>
              </a:rPr>
              <a:t>νοσηρότητα - αυξημένο προσδόκιμο </a:t>
            </a:r>
            <a:r>
              <a:rPr lang="el-GR" sz="2400" dirty="0" smtClean="0">
                <a:cs typeface="Arial" pitchFamily="34" charset="0"/>
              </a:rPr>
              <a:t>επιβίωσης.     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252536" y="0"/>
            <a:ext cx="5244733" cy="126876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Οφέλη της </a:t>
            </a:r>
            <a:br>
              <a:rPr lang="el-GR" dirty="0" smtClean="0"/>
            </a:br>
            <a:r>
              <a:rPr lang="el-GR" dirty="0" smtClean="0"/>
              <a:t>Μακρόχρονης Άσκησης</a:t>
            </a:r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182993" y="144000"/>
            <a:ext cx="8845722" cy="6532631"/>
            <a:chOff x="182993" y="144000"/>
            <a:chExt cx="8845722" cy="6532631"/>
          </a:xfrm>
        </p:grpSpPr>
        <p:sp>
          <p:nvSpPr>
            <p:cNvPr id="8" name="Rectangle 7"/>
            <p:cNvSpPr/>
            <p:nvPr/>
          </p:nvSpPr>
          <p:spPr>
            <a:xfrm>
              <a:off x="182993" y="2820310"/>
              <a:ext cx="4569203" cy="1217381"/>
            </a:xfrm>
            <a:prstGeom prst="rect">
              <a:avLst/>
            </a:prstGeom>
            <a:solidFill>
              <a:srgbClr val="FFFFFF">
                <a:alpha val="96078"/>
              </a:srgbClr>
            </a:solidFill>
            <a:ln w="57150" cmpd="tri">
              <a:solidFill>
                <a:srgbClr val="8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l-GR" sz="2000" dirty="0" smtClean="0">
                  <a:solidFill>
                    <a:prstClr val="black"/>
                  </a:solidFill>
                </a:rPr>
                <a:t> Πρόγραμμα Καρδιοαγγειακής Αποκατάστασης &amp; Μακρόχρονη </a:t>
              </a:r>
              <a:r>
                <a:rPr lang="el-GR" sz="2000" dirty="0">
                  <a:solidFill>
                    <a:prstClr val="black"/>
                  </a:solidFill>
                </a:rPr>
                <a:t>Ά</a:t>
              </a:r>
              <a:r>
                <a:rPr lang="el-GR" sz="2000" dirty="0" smtClean="0">
                  <a:solidFill>
                    <a:prstClr val="black"/>
                  </a:solidFill>
                </a:rPr>
                <a:t>σκηση</a:t>
              </a:r>
              <a:endParaRPr lang="el-GR" sz="2000" dirty="0">
                <a:solidFill>
                  <a:prstClr val="black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348414" y="144000"/>
              <a:ext cx="3680301" cy="6532631"/>
              <a:chOff x="5348414" y="66528"/>
              <a:chExt cx="3680301" cy="653263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348414" y="66528"/>
                <a:ext cx="3680301" cy="1202232"/>
              </a:xfrm>
              <a:prstGeom prst="rect">
                <a:avLst/>
              </a:prstGeom>
              <a:solidFill>
                <a:srgbClr val="FFFFFF">
                  <a:alpha val="96078"/>
                </a:srgbClr>
              </a:solidFill>
              <a:ln w="19050">
                <a:solidFill>
                  <a:srgbClr val="8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marL="87313" defTabSz="800100">
                  <a:spcAft>
                    <a:spcPts val="600"/>
                  </a:spcAft>
                </a:pPr>
                <a:r>
                  <a:rPr lang="el-GR" sz="1700" dirty="0" smtClean="0">
                    <a:solidFill>
                      <a:prstClr val="black"/>
                    </a:solidFill>
                    <a:sym typeface="Wingdings 3"/>
                  </a:rPr>
                  <a:t> Μεταβολισμός λιπιδίων &amp; γλυκόζης</a:t>
                </a:r>
              </a:p>
              <a:p>
                <a:pPr marL="87313" defTabSz="800100">
                  <a:spcAft>
                    <a:spcPts val="600"/>
                  </a:spcAft>
                </a:pPr>
                <a:r>
                  <a:rPr lang="el-GR" sz="1700" dirty="0">
                    <a:solidFill>
                      <a:prstClr val="black"/>
                    </a:solidFill>
                    <a:sym typeface="Wingdings 3"/>
                  </a:rPr>
                  <a:t></a:t>
                </a:r>
                <a:r>
                  <a:rPr lang="el-GR" sz="1700" dirty="0" smtClean="0">
                    <a:solidFill>
                      <a:prstClr val="black"/>
                    </a:solidFill>
                    <a:sym typeface="Wingdings 3"/>
                  </a:rPr>
                  <a:t> Λειτουργία ενδοθηλίου</a:t>
                </a:r>
              </a:p>
              <a:p>
                <a:pPr marL="263525" indent="-176213" defTabSz="800100">
                  <a:spcAft>
                    <a:spcPts val="600"/>
                  </a:spcAft>
                </a:pPr>
                <a:r>
                  <a:rPr lang="el-GR" sz="1700" dirty="0" smtClean="0">
                    <a:solidFill>
                      <a:prstClr val="black"/>
                    </a:solidFill>
                    <a:sym typeface="Wingdings 3"/>
                  </a:rPr>
                  <a:t> Προστασία </a:t>
                </a:r>
                <a:r>
                  <a:rPr lang="el-GR" sz="1700" dirty="0" smtClean="0">
                    <a:solidFill>
                      <a:prstClr val="black"/>
                    </a:solidFill>
                  </a:rPr>
                  <a:t>έναντι της θρόμβωσης και αθηρωμάτωσης</a:t>
                </a:r>
                <a:endParaRPr lang="el-GR" sz="1700" dirty="0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/>
                  <p:cNvSpPr/>
                  <p:nvPr/>
                </p:nvSpPr>
                <p:spPr>
                  <a:xfrm>
                    <a:off x="5348414" y="1440000"/>
                    <a:ext cx="3680300" cy="1296143"/>
                  </a:xfrm>
                  <a:prstGeom prst="rect">
                    <a:avLst/>
                  </a:prstGeom>
                  <a:solidFill>
                    <a:srgbClr val="FFFFFF">
                      <a:alpha val="96078"/>
                    </a:srgbClr>
                  </a:solidFill>
                  <a:ln w="19050">
                    <a:solidFill>
                      <a:srgbClr val="8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marL="87313" defTabSz="800100">
                      <a:spcAft>
                        <a:spcPts val="600"/>
                      </a:spcAft>
                    </a:pPr>
                    <a:r>
                      <a:rPr lang="el-GR" sz="1700" dirty="0" smtClean="0">
                        <a:solidFill>
                          <a:prstClr val="black"/>
                        </a:solidFill>
                        <a:sym typeface="Wingdings 3"/>
                      </a:rPr>
                      <a:t> Αιμάτωση του μυοκαρδίου</a:t>
                    </a:r>
                  </a:p>
                  <a:p>
                    <a:pPr marL="87313" defTabSz="800100">
                      <a:spcAft>
                        <a:spcPts val="600"/>
                      </a:spcAft>
                    </a:pPr>
                    <a:r>
                      <a:rPr lang="el-GR" sz="1700" dirty="0" smtClean="0">
                        <a:solidFill>
                          <a:prstClr val="black"/>
                        </a:solidFill>
                        <a:sym typeface="Wingdings 3"/>
                      </a:rPr>
                      <a:t> Ανάγκες σε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l-GR" sz="1700" i="1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Wingdings 3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700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Wingdings 3"/>
                              </a:rPr>
                              <m:t>Ο</m:t>
                            </m:r>
                          </m:e>
                          <m:sub>
                            <m:r>
                              <a:rPr lang="el-GR" sz="1700" i="1" smtClean="0">
                                <a:solidFill>
                                  <a:prstClr val="black"/>
                                </a:solidFill>
                                <a:latin typeface="Cambria Math"/>
                                <a:sym typeface="Wingdings 3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l-GR" sz="1700" dirty="0" smtClean="0">
                        <a:solidFill>
                          <a:prstClr val="black"/>
                        </a:solidFill>
                      </a:rPr>
                      <a:t> του μυοκαρδίου</a:t>
                    </a:r>
                  </a:p>
                  <a:p>
                    <a:pPr marL="87313" defTabSz="800100">
                      <a:spcAft>
                        <a:spcPts val="600"/>
                      </a:spcAft>
                    </a:pPr>
                    <a:r>
                      <a:rPr lang="el-GR" sz="1700" dirty="0" smtClean="0">
                        <a:solidFill>
                          <a:prstClr val="black"/>
                        </a:solidFill>
                        <a:sym typeface="Wingdings 3"/>
                      </a:rPr>
                      <a:t> Αντιισχαιμική προστασία</a:t>
                    </a:r>
                    <a:endParaRPr lang="el-GR" sz="1700" dirty="0" smtClean="0">
                      <a:solidFill>
                        <a:prstClr val="black"/>
                      </a:solidFill>
                    </a:endParaRPr>
                  </a:p>
                  <a:p>
                    <a:pPr marL="87313" defTabSz="800100">
                      <a:spcAft>
                        <a:spcPts val="600"/>
                      </a:spcAft>
                    </a:pPr>
                    <a:r>
                      <a:rPr lang="el-GR" sz="1700" dirty="0" smtClean="0">
                        <a:solidFill>
                          <a:prstClr val="black"/>
                        </a:solidFill>
                        <a:sym typeface="Wingdings 3"/>
                      </a:rPr>
                      <a:t></a:t>
                    </a:r>
                    <a:r>
                      <a:rPr lang="el-GR" sz="1700" dirty="0" smtClean="0">
                        <a:solidFill>
                          <a:prstClr val="black"/>
                        </a:solidFill>
                      </a:rPr>
                      <a:t> Καταπόνηση του μυοκαρδίου</a:t>
                    </a:r>
                    <a:endParaRPr lang="el-GR" sz="17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Rectangle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8414" y="1440000"/>
                    <a:ext cx="3680300" cy="1296143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 w="19050">
                    <a:solidFill>
                      <a:srgbClr val="8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Rectangle 25"/>
              <p:cNvSpPr/>
              <p:nvPr/>
            </p:nvSpPr>
            <p:spPr>
              <a:xfrm>
                <a:off x="5348414" y="2880000"/>
                <a:ext cx="3664715" cy="1328771"/>
              </a:xfrm>
              <a:prstGeom prst="rect">
                <a:avLst/>
              </a:prstGeom>
              <a:solidFill>
                <a:srgbClr val="FFFFFF">
                  <a:alpha val="96078"/>
                </a:srgbClr>
              </a:solidFill>
              <a:ln w="19050">
                <a:solidFill>
                  <a:srgbClr val="8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marL="87313" defTabSz="800100">
                  <a:spcAft>
                    <a:spcPts val="600"/>
                  </a:spcAft>
                </a:pPr>
                <a:r>
                  <a:rPr lang="el-GR" sz="1700" dirty="0" smtClean="0">
                    <a:solidFill>
                      <a:prstClr val="black"/>
                    </a:solidFill>
                    <a:sym typeface="Wingdings 3"/>
                  </a:rPr>
                  <a:t> Παρασυμπαθητική δραστηριότητα</a:t>
                </a:r>
              </a:p>
              <a:p>
                <a:pPr marL="87313" defTabSz="800100">
                  <a:spcAft>
                    <a:spcPts val="600"/>
                  </a:spcAft>
                </a:pPr>
                <a:r>
                  <a:rPr lang="el-GR" sz="1700" dirty="0" smtClean="0">
                    <a:solidFill>
                      <a:prstClr val="black"/>
                    </a:solidFill>
                    <a:sym typeface="Wingdings 3"/>
                  </a:rPr>
                  <a:t> Συμπαθητική δραστηριότητα</a:t>
                </a:r>
                <a:endParaRPr lang="el-GR" sz="1700" dirty="0" smtClean="0">
                  <a:solidFill>
                    <a:prstClr val="black"/>
                  </a:solidFill>
                </a:endParaRPr>
              </a:p>
              <a:p>
                <a:pPr marL="87313" defTabSz="800100">
                  <a:spcAft>
                    <a:spcPts val="600"/>
                  </a:spcAft>
                </a:pPr>
                <a:r>
                  <a:rPr lang="el-GR" sz="1700" dirty="0" smtClean="0">
                    <a:solidFill>
                      <a:prstClr val="black"/>
                    </a:solidFill>
                    <a:sym typeface="Wingdings 3"/>
                  </a:rPr>
                  <a:t> Καρδιακή συχνότητα</a:t>
                </a:r>
                <a:endParaRPr lang="el-GR" sz="1700" dirty="0" smtClean="0">
                  <a:solidFill>
                    <a:prstClr val="black"/>
                  </a:solidFill>
                </a:endParaRPr>
              </a:p>
              <a:p>
                <a:pPr marL="87313" defTabSz="800100">
                  <a:spcAft>
                    <a:spcPts val="600"/>
                  </a:spcAft>
                </a:pPr>
                <a:r>
                  <a:rPr lang="el-GR" sz="1700" dirty="0" smtClean="0">
                    <a:solidFill>
                      <a:prstClr val="black"/>
                    </a:solidFill>
                    <a:sym typeface="Wingdings 3"/>
                  </a:rPr>
                  <a:t></a:t>
                </a:r>
                <a:r>
                  <a:rPr lang="el-GR" sz="1700" dirty="0" smtClean="0">
                    <a:solidFill>
                      <a:prstClr val="black"/>
                    </a:solidFill>
                  </a:rPr>
                  <a:t> Προβλήματα καρδιακού ρυθμού</a:t>
                </a:r>
                <a:endParaRPr lang="el-GR" sz="17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348414" y="4365104"/>
                <a:ext cx="3664715" cy="1080120"/>
              </a:xfrm>
              <a:prstGeom prst="rect">
                <a:avLst/>
              </a:prstGeom>
              <a:solidFill>
                <a:srgbClr val="FFFFFF">
                  <a:alpha val="96078"/>
                </a:srgbClr>
              </a:solidFill>
              <a:ln w="19050">
                <a:solidFill>
                  <a:srgbClr val="8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marL="87313" defTabSz="800100">
                  <a:spcAft>
                    <a:spcPts val="600"/>
                  </a:spcAft>
                </a:pPr>
                <a:r>
                  <a:rPr lang="el-GR" sz="1700" dirty="0" smtClean="0">
                    <a:solidFill>
                      <a:prstClr val="black"/>
                    </a:solidFill>
                  </a:rPr>
                  <a:t>Προοδευτικά εκτελούνται δραστηριότητες μεγαλύτερης έντασης και διάρκειας, χωρίς την εμφάνιση συμπτωμάτων</a:t>
                </a:r>
                <a:endParaRPr lang="el-GR" sz="17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348414" y="5589240"/>
                <a:ext cx="3680300" cy="1009919"/>
              </a:xfrm>
              <a:prstGeom prst="rect">
                <a:avLst/>
              </a:prstGeom>
              <a:solidFill>
                <a:srgbClr val="FFFFFF">
                  <a:alpha val="96078"/>
                </a:srgbClr>
              </a:solidFill>
              <a:ln w="19050">
                <a:solidFill>
                  <a:srgbClr val="8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87313" defTabSz="400050">
                  <a:spcAft>
                    <a:spcPts val="600"/>
                  </a:spcAft>
                </a:pPr>
                <a:r>
                  <a:rPr lang="el-GR" sz="1700" dirty="0" smtClean="0">
                    <a:solidFill>
                      <a:prstClr val="black"/>
                    </a:solidFill>
                    <a:sym typeface="Wingdings 3"/>
                  </a:rPr>
                  <a:t> </a:t>
                </a:r>
                <a:r>
                  <a:rPr lang="en-US" sz="1700" dirty="0" smtClean="0">
                    <a:solidFill>
                      <a:prstClr val="black"/>
                    </a:solidFill>
                    <a:sym typeface="Wingdings 3"/>
                  </a:rPr>
                  <a:t>Stress</a:t>
                </a:r>
                <a:endParaRPr lang="el-GR" sz="1700" dirty="0" smtClean="0">
                  <a:solidFill>
                    <a:prstClr val="black"/>
                  </a:solidFill>
                </a:endParaRPr>
              </a:p>
              <a:p>
                <a:pPr marL="87313" defTabSz="400050">
                  <a:spcAft>
                    <a:spcPts val="600"/>
                  </a:spcAft>
                </a:pPr>
                <a:r>
                  <a:rPr lang="el-GR" sz="1700" dirty="0" smtClean="0">
                    <a:solidFill>
                      <a:prstClr val="black"/>
                    </a:solidFill>
                    <a:sym typeface="Wingdings 3"/>
                  </a:rPr>
                  <a:t></a:t>
                </a:r>
                <a:r>
                  <a:rPr lang="en-US" sz="1700" dirty="0" smtClean="0">
                    <a:solidFill>
                      <a:prstClr val="black"/>
                    </a:solidFill>
                    <a:sym typeface="Wingdings 3"/>
                  </a:rPr>
                  <a:t> </a:t>
                </a:r>
                <a:r>
                  <a:rPr lang="el-GR" sz="1700" dirty="0" smtClean="0">
                    <a:solidFill>
                      <a:prstClr val="black"/>
                    </a:solidFill>
                    <a:sym typeface="Wingdings 3"/>
                  </a:rPr>
                  <a:t>Καταθλιπτικά συναισθήματα</a:t>
                </a:r>
                <a:endParaRPr lang="el-GR" sz="1700" dirty="0" smtClean="0">
                  <a:solidFill>
                    <a:prstClr val="black"/>
                  </a:solidFill>
                </a:endParaRPr>
              </a:p>
              <a:p>
                <a:pPr marL="87313" defTabSz="400050">
                  <a:spcAft>
                    <a:spcPts val="600"/>
                  </a:spcAft>
                </a:pPr>
                <a:r>
                  <a:rPr lang="el-GR" sz="1700" dirty="0" smtClean="0">
                    <a:solidFill>
                      <a:prstClr val="black"/>
                    </a:solidFill>
                    <a:sym typeface="Wingdings 3"/>
                  </a:rPr>
                  <a:t> Αυτοεκτίμηση</a:t>
                </a:r>
                <a:r>
                  <a:rPr lang="el-GR" sz="1700" dirty="0" smtClean="0">
                    <a:solidFill>
                      <a:prstClr val="black"/>
                    </a:solidFill>
                  </a:rPr>
                  <a:t> &amp; </a:t>
                </a:r>
                <a:r>
                  <a:rPr lang="el-GR" sz="1700" dirty="0">
                    <a:solidFill>
                      <a:prstClr val="black"/>
                    </a:solidFill>
                    <a:sym typeface="Wingdings 3"/>
                  </a:rPr>
                  <a:t> </a:t>
                </a:r>
                <a:r>
                  <a:rPr lang="el-GR" sz="1700" dirty="0" smtClean="0">
                    <a:solidFill>
                      <a:prstClr val="black"/>
                    </a:solidFill>
                  </a:rPr>
                  <a:t>αυτοπεποίθηση</a:t>
                </a:r>
                <a:endParaRPr lang="el-GR" sz="17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29" name="Elbow Connector 28"/>
            <p:cNvCxnSpPr>
              <a:stCxn id="8" idx="3"/>
              <a:endCxn id="24" idx="1"/>
            </p:cNvCxnSpPr>
            <p:nvPr/>
          </p:nvCxnSpPr>
          <p:spPr>
            <a:xfrm flipV="1">
              <a:off x="4752196" y="745116"/>
              <a:ext cx="596218" cy="2683885"/>
            </a:xfrm>
            <a:prstGeom prst="bentConnector3">
              <a:avLst/>
            </a:prstGeom>
            <a:ln w="15875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8" idx="3"/>
              <a:endCxn id="25" idx="1"/>
            </p:cNvCxnSpPr>
            <p:nvPr/>
          </p:nvCxnSpPr>
          <p:spPr>
            <a:xfrm flipV="1">
              <a:off x="4752196" y="2165544"/>
              <a:ext cx="596218" cy="1263457"/>
            </a:xfrm>
            <a:prstGeom prst="bentConnector3">
              <a:avLst/>
            </a:prstGeom>
            <a:ln w="15875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8" idx="3"/>
              <a:endCxn id="28" idx="1"/>
            </p:cNvCxnSpPr>
            <p:nvPr/>
          </p:nvCxnSpPr>
          <p:spPr>
            <a:xfrm>
              <a:off x="4752196" y="3429001"/>
              <a:ext cx="596218" cy="2742671"/>
            </a:xfrm>
            <a:prstGeom prst="bentConnector3">
              <a:avLst/>
            </a:prstGeom>
            <a:ln w="15875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8" idx="3"/>
              <a:endCxn id="27" idx="1"/>
            </p:cNvCxnSpPr>
            <p:nvPr/>
          </p:nvCxnSpPr>
          <p:spPr>
            <a:xfrm>
              <a:off x="4752196" y="3429001"/>
              <a:ext cx="596218" cy="1553635"/>
            </a:xfrm>
            <a:prstGeom prst="bentConnector3">
              <a:avLst/>
            </a:prstGeom>
            <a:ln w="15875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stCxn id="8" idx="3"/>
              <a:endCxn id="26" idx="1"/>
            </p:cNvCxnSpPr>
            <p:nvPr/>
          </p:nvCxnSpPr>
          <p:spPr>
            <a:xfrm>
              <a:off x="4752196" y="3429001"/>
              <a:ext cx="596218" cy="192857"/>
            </a:xfrm>
            <a:prstGeom prst="bentConnector3">
              <a:avLst/>
            </a:prstGeom>
            <a:ln w="15875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87323" y="6698798"/>
            <a:ext cx="2046322" cy="121849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1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Συμμετοχή σε</a:t>
            </a:r>
            <a:b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Προγράμματα Άσκησης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41277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415867" cy="4752528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600" dirty="0" smtClean="0"/>
              <a:t>Τα σημαντικά αποτελέσματα και οφέλη της συστηματικής άσκησης έχουν πλέον πολύ ισχυρή τεκμηρίωση μέσα από δεκάδες χιλιάδες δημοσιεύσεις και ανακοινώσεις ερευνητικών εργασιών</a:t>
            </a:r>
            <a:r>
              <a:rPr lang="en-US" sz="2600" dirty="0"/>
              <a:t>.</a:t>
            </a:r>
            <a:endParaRPr lang="en-US" sz="2600" dirty="0" smtClean="0"/>
          </a:p>
          <a:p>
            <a:pPr algn="just" eaLnBrk="1" hangingPunct="1">
              <a:lnSpc>
                <a:spcPct val="60000"/>
              </a:lnSpc>
              <a:buClr>
                <a:srgbClr val="990000"/>
              </a:buClr>
              <a:buFont typeface="Wingdings" pitchFamily="2" charset="2"/>
              <a:buNone/>
              <a:defRPr/>
            </a:pPr>
            <a:endParaRPr lang="en-US" sz="2000" dirty="0" smtClean="0"/>
          </a:p>
          <a:p>
            <a:pPr algn="ctr" eaLnBrk="1" hangingPunct="1">
              <a:lnSpc>
                <a:spcPct val="60000"/>
              </a:lnSpc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l-GR" sz="3600" b="1" dirty="0" smtClean="0">
                <a:solidFill>
                  <a:srgbClr val="800000"/>
                </a:solidFill>
              </a:rPr>
              <a:t>Παρόλα αυτά:</a:t>
            </a:r>
          </a:p>
          <a:p>
            <a:pPr algn="just" eaLnBrk="1" hangingPunct="1">
              <a:lnSpc>
                <a:spcPct val="60000"/>
              </a:lnSpc>
              <a:buClr>
                <a:srgbClr val="990000"/>
              </a:buClr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11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600" dirty="0" smtClean="0"/>
              <a:t>Τόσο η παραπομπή όσο και η συμμετοχή των καρδιακών ασθενών σε προγράμματα αποκατάστασης σε πολλές «αναπτυγμένες» χώρες είναι ιδιαίτερα χαμηλή</a:t>
            </a:r>
            <a:r>
              <a:rPr lang="en-US" sz="2600" dirty="0" smtClean="0"/>
              <a:t>.</a:t>
            </a:r>
            <a:endParaRPr lang="el-GR" sz="2600" dirty="0" smtClean="0"/>
          </a:p>
          <a:p>
            <a:pPr eaLnBrk="1" hangingPunct="1"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dirty="0" smtClean="0"/>
              <a:t>                                 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4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833f648248b2b64156796d1eef713e22b89ebd"/>
</p:tagLst>
</file>

<file path=ppt/theme/theme1.xml><?xml version="1.0" encoding="utf-8"?>
<a:theme xmlns:a="http://schemas.openxmlformats.org/drawingml/2006/main" name="1_OC_template_papathanasiou">
  <a:themeElements>
    <a:clrScheme name="Προσαρμοσμένο 1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C_template_papathanasi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C_template_papathanasi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2134</Words>
  <Application>Microsoft Office PowerPoint</Application>
  <PresentationFormat>Προβολή στην οθόνη (4:3)</PresentationFormat>
  <Paragraphs>234</Paragraphs>
  <Slides>28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28</vt:i4>
      </vt:variant>
    </vt:vector>
  </HeadingPairs>
  <TitlesOfParts>
    <vt:vector size="32" baseType="lpstr">
      <vt:lpstr>1_OC_template_papathanasiou</vt:lpstr>
      <vt:lpstr>2_OC_template_papathanasiou</vt:lpstr>
      <vt:lpstr>3_OC_template_papathanasiou</vt:lpstr>
      <vt:lpstr>OC_template_updated</vt:lpstr>
      <vt:lpstr>Φυσικοθεραπεία Καρδιοαγγειακών Παθήσεων</vt:lpstr>
      <vt:lpstr>Θεματικές Ενότητες 10-12</vt:lpstr>
      <vt:lpstr>Τα Οφέλη της Άσκησης στους Καρδιοαγγειακούς Ασθενείς</vt:lpstr>
      <vt:lpstr>ESC Congress, Stockholm 2010 </vt:lpstr>
      <vt:lpstr>Στόχος των Προγραμμάτων Άσκησης στην Καρδιοαγγειακή Αποκατάσταση (ΚΑ)</vt:lpstr>
      <vt:lpstr>Σκοπός και Στόχοι του Προγράμματος ΚΑ</vt:lpstr>
      <vt:lpstr>Ο Ρόλος της Άσκησης στην Καρδιοαγγειακή Αποκατάσταση</vt:lpstr>
      <vt:lpstr>Οφέλη της  Μακρόχρονης Άσκησης</vt:lpstr>
      <vt:lpstr>Συμμετοχή σε Προγράμματα Άσκησης</vt:lpstr>
      <vt:lpstr>Η Καρδιακή Αποκατάσταση στις ΗΠΑ</vt:lpstr>
      <vt:lpstr>Η Καρδιακή Αποκατάσταση στην Ευρώπη</vt:lpstr>
      <vt:lpstr>Προγράμματα  Καρδιοαγγειακής Αποκατάστασης</vt:lpstr>
      <vt:lpstr>Ενδείξεις Συμμετοχής</vt:lpstr>
      <vt:lpstr>Δομή και Σχεδιασμός του Προγράμματος Άσκησης [1/2]</vt:lpstr>
      <vt:lpstr>Δομή και Σχεδιασμός του Προγράμματος Άσκησης [2/2]</vt:lpstr>
      <vt:lpstr>Θεματικές Ενότητες 8-13 Βιβλιογραφία [1/5]</vt:lpstr>
      <vt:lpstr>Θεματικές Ενότητες 8-13 Βιβλιογραφία [2/5]</vt:lpstr>
      <vt:lpstr>Θεματικές Ενότητες 8-13 Βιβλιογραφία [3/5]</vt:lpstr>
      <vt:lpstr>Θεματικές Ενότητες 8-13 Βιβλιογραφία [4/5]</vt:lpstr>
      <vt:lpstr>Θεματικές Ενότητες 8-13 Βιβλιογραφία [5/5]</vt:lpstr>
      <vt:lpstr>Η συνέχεια στην επόμενη παρουσίαση: «Δευτερογενής Πρόληψη - Αποκατάσταση Καρδιοαγγειακών Παθήσεων» Στάδιο I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48</cp:revision>
  <dcterms:created xsi:type="dcterms:W3CDTF">2013-03-04T13:35:19Z</dcterms:created>
  <dcterms:modified xsi:type="dcterms:W3CDTF">2015-12-02T13:47:53Z</dcterms:modified>
</cp:coreProperties>
</file>