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1"/>
  </p:notesMasterIdLst>
  <p:handoutMasterIdLst>
    <p:handoutMasterId r:id="rId32"/>
  </p:handoutMasterIdLst>
  <p:sldIdLst>
    <p:sldId id="256" r:id="rId4"/>
    <p:sldId id="273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57" r:id="rId23"/>
    <p:sldId id="262" r:id="rId24"/>
    <p:sldId id="264" r:id="rId25"/>
    <p:sldId id="269" r:id="rId26"/>
    <p:sldId id="270" r:id="rId27"/>
    <p:sldId id="266" r:id="rId28"/>
    <p:sldId id="289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1038"/>
    <a:srgbClr val="650F34"/>
    <a:srgbClr val="620A2C"/>
    <a:srgbClr val="570D2D"/>
    <a:srgbClr val="5B0D2E"/>
    <a:srgbClr val="5E0E30"/>
    <a:srgbClr val="5B3462"/>
    <a:srgbClr val="49385E"/>
    <a:srgbClr val="333399"/>
    <a:srgbClr val="454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5B0D2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992188" indent="-3635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2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4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1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3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9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8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8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6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Ενζυμική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Αποτρίχωση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Απαραίτητες προϋποθέσεις για τη μόνιμη αποτρίχωση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</a:t>
            </a:r>
            <a:r>
              <a:rPr lang="el-GR" sz="2200" dirty="0"/>
              <a:t>. Ευαγγελία Πρωτόπαπα, Καθηγήτρια Φαρμακοποιός - Αισθητικός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Αισθητικής και </a:t>
            </a:r>
            <a:r>
              <a:rPr lang="el-GR" sz="2200" dirty="0" err="1"/>
              <a:t>Κοσμητολογίας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Ερωτηματολόγιο – Ιστορικό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Κατανομή τριχοφυΐας: ________________________________</a:t>
            </a:r>
          </a:p>
          <a:p>
            <a:r>
              <a:rPr lang="el-GR" dirty="0" smtClean="0"/>
              <a:t>Σύσταση ελέγχου: ____________________________________</a:t>
            </a:r>
          </a:p>
          <a:p>
            <a:r>
              <a:rPr lang="el-GR" dirty="0" smtClean="0"/>
              <a:t>Διάγνωση: __________________________________________</a:t>
            </a:r>
          </a:p>
          <a:p>
            <a:r>
              <a:rPr lang="el-GR" dirty="0" smtClean="0"/>
              <a:t>Θεραπεία: __________________________________________</a:t>
            </a:r>
          </a:p>
          <a:p>
            <a:r>
              <a:rPr lang="el-GR" dirty="0" smtClean="0"/>
              <a:t>Έλεγχος της θεραπείας: _______________________________</a:t>
            </a:r>
          </a:p>
          <a:p>
            <a:r>
              <a:rPr lang="el-GR" dirty="0" smtClean="0"/>
              <a:t>Φωτογραφική απεικόνιση (πριν, κατά τη διάρκεια και μετά με σκοπό την απεικόνιση της πορείας αποκατάστασης του προβλήματος): ______________________________________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7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Αντενδείξεις </a:t>
            </a:r>
            <a:r>
              <a:rPr lang="el-GR" dirty="0" smtClean="0"/>
              <a:t>αποτρίχωσης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328592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Σακχαρώδης </a:t>
            </a:r>
            <a:r>
              <a:rPr lang="el-GR" b="1" dirty="0"/>
              <a:t>διαβήτης</a:t>
            </a:r>
          </a:p>
          <a:p>
            <a:pPr marL="355600" indent="0">
              <a:buNone/>
            </a:pPr>
            <a:r>
              <a:rPr lang="el-GR" dirty="0"/>
              <a:t>Η αποτρίχωση </a:t>
            </a:r>
            <a:r>
              <a:rPr lang="el-GR" dirty="0" smtClean="0"/>
              <a:t>αντενδεικνύεται </a:t>
            </a:r>
            <a:r>
              <a:rPr lang="el-GR" dirty="0"/>
              <a:t>σε άτομα που πάσχουν από σακχαρώδη διαβήτη, εκτός εάν υπάρξει σύμφωνη γνώμη του ιατρού.</a:t>
            </a:r>
          </a:p>
          <a:p>
            <a:pPr marL="355600" indent="0">
              <a:buNone/>
            </a:pPr>
            <a:r>
              <a:rPr lang="el-GR" dirty="0"/>
              <a:t>Το δέρμα του διαβητικού έχει μικρή αναγεννητική </a:t>
            </a:r>
            <a:r>
              <a:rPr lang="el-GR" dirty="0" smtClean="0"/>
              <a:t>ικανότητα </a:t>
            </a:r>
            <a:r>
              <a:rPr lang="el-GR" dirty="0"/>
              <a:t>και </a:t>
            </a:r>
            <a:r>
              <a:rPr lang="el-GR" dirty="0" err="1"/>
              <a:t>αυτοϊάται</a:t>
            </a:r>
            <a:r>
              <a:rPr lang="el-GR" dirty="0"/>
              <a:t> δύσκολα.</a:t>
            </a:r>
          </a:p>
          <a:p>
            <a:pPr marL="355600" indent="0">
              <a:buNone/>
            </a:pPr>
            <a:r>
              <a:rPr lang="el-GR" dirty="0"/>
              <a:t>Λόγω της μεγάλης ευαισθησίας του δέρματος υπάρχει </a:t>
            </a:r>
            <a:r>
              <a:rPr lang="el-GR" dirty="0" smtClean="0"/>
              <a:t>κίνδυνος </a:t>
            </a:r>
            <a:r>
              <a:rPr lang="el-GR" dirty="0"/>
              <a:t>μικροβιακής μόλυνσης.</a:t>
            </a:r>
          </a:p>
          <a:p>
            <a:pPr marL="355600" indent="0">
              <a:buNone/>
            </a:pPr>
            <a:r>
              <a:rPr lang="el-GR" dirty="0"/>
              <a:t>Η ένταση του ρεύματος θα πρέπει να είναι χαμηλή και να </a:t>
            </a:r>
            <a:r>
              <a:rPr lang="el-GR" dirty="0" smtClean="0"/>
              <a:t>χρησιμοποιηθεί </a:t>
            </a:r>
            <a:r>
              <a:rPr lang="el-GR" dirty="0"/>
              <a:t>μόνο θερμόλυση. Η ηλεκτρόλυση και το </a:t>
            </a:r>
            <a:r>
              <a:rPr lang="el-GR" dirty="0" err="1"/>
              <a:t>Blend</a:t>
            </a:r>
            <a:r>
              <a:rPr lang="el-GR" dirty="0"/>
              <a:t> μπορεί να δημιουργήσουν στους διαβητικούς πιο συχνά </a:t>
            </a:r>
            <a:r>
              <a:rPr lang="el-GR" dirty="0" err="1" smtClean="0"/>
              <a:t>μελαγχρώσεις</a:t>
            </a:r>
            <a:r>
              <a:rPr lang="el-GR" dirty="0" smtClean="0"/>
              <a:t> </a:t>
            </a:r>
            <a:r>
              <a:rPr lang="el-GR" dirty="0"/>
              <a:t>λόγω της παραγωγής του </a:t>
            </a:r>
            <a:r>
              <a:rPr lang="el-GR" dirty="0" err="1"/>
              <a:t>NaOH</a:t>
            </a:r>
            <a:r>
              <a:rPr lang="el-GR" dirty="0"/>
              <a:t> στους ιστούς.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2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Αντενδείξεις αποτρίχωσης </a:t>
            </a:r>
            <a:r>
              <a:rPr lang="el-GR" sz="3000" b="0" dirty="0" smtClean="0">
                <a:solidFill>
                  <a:prstClr val="white"/>
                </a:solidFill>
              </a:rPr>
              <a:t>2/6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328592"/>
          </a:xfrm>
        </p:spPr>
        <p:txBody>
          <a:bodyPr>
            <a:normAutofit/>
          </a:bodyPr>
          <a:lstStyle/>
          <a:p>
            <a:r>
              <a:rPr lang="el-GR" b="1" dirty="0" smtClean="0"/>
              <a:t>Καρδιακά </a:t>
            </a:r>
            <a:r>
              <a:rPr lang="el-GR" b="1" dirty="0"/>
              <a:t>νοσήματα</a:t>
            </a:r>
          </a:p>
          <a:p>
            <a:pPr marL="355600" indent="0">
              <a:buNone/>
            </a:pPr>
            <a:r>
              <a:rPr lang="el-GR" dirty="0"/>
              <a:t>Σε περίπτωση καρδιακών νοσημάτων ή ύπαρξη </a:t>
            </a:r>
            <a:r>
              <a:rPr lang="el-GR" dirty="0" smtClean="0"/>
              <a:t>βηματοδότη</a:t>
            </a:r>
            <a:r>
              <a:rPr lang="el-GR" dirty="0"/>
              <a:t>, η αποτρίχωση γίνεται μόνο με τη σύμφωνη γνώμη του ιατρού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Άσθμα</a:t>
            </a:r>
            <a:endParaRPr lang="el-GR" b="1" dirty="0"/>
          </a:p>
          <a:p>
            <a:pPr marL="355600" indent="0">
              <a:buNone/>
            </a:pPr>
            <a:r>
              <a:rPr lang="el-GR" dirty="0"/>
              <a:t>Το άσθμα εμφανίζεται όταν το άτομο βρίσκεται σε στρες, άγχος και στενοχώρια. Δεδομένου ότι η αποτρίχωση </a:t>
            </a:r>
            <a:r>
              <a:rPr lang="el-GR" dirty="0" smtClean="0"/>
              <a:t>δημιουργεί </a:t>
            </a:r>
            <a:r>
              <a:rPr lang="el-GR" dirty="0"/>
              <a:t>άγχος λόγω του πόνου που προκαλεί, καλό είναι να </a:t>
            </a:r>
            <a:r>
              <a:rPr lang="el-GR" dirty="0" smtClean="0"/>
              <a:t>αποφεύγεται </a:t>
            </a:r>
            <a:r>
              <a:rPr lang="el-GR" dirty="0"/>
              <a:t>η αποτρίχωση σε ασθματικά άτομα.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7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Αντενδείξεις αποτρίχωσης </a:t>
            </a:r>
            <a:r>
              <a:rPr lang="el-GR" sz="3000" b="0" dirty="0" smtClean="0">
                <a:solidFill>
                  <a:prstClr val="white"/>
                </a:solidFill>
              </a:rPr>
              <a:t>3/6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Ακμή</a:t>
            </a:r>
            <a:endParaRPr lang="el-GR" b="1" dirty="0"/>
          </a:p>
          <a:p>
            <a:pPr marL="355600" indent="0">
              <a:buNone/>
            </a:pPr>
            <a:r>
              <a:rPr lang="el-GR" dirty="0"/>
              <a:t>Η ακμή είναι σημαντική αντένδειξη για την αποτρίχωση. </a:t>
            </a:r>
            <a:r>
              <a:rPr lang="el-GR" dirty="0" smtClean="0"/>
              <a:t>Είναι </a:t>
            </a:r>
            <a:r>
              <a:rPr lang="el-GR" dirty="0"/>
              <a:t>απαραίτητη η προηγούμενη θεραπεία της ακμής από </a:t>
            </a:r>
            <a:r>
              <a:rPr lang="el-GR" dirty="0" smtClean="0"/>
              <a:t>δερματολόγο </a:t>
            </a:r>
            <a:r>
              <a:rPr lang="el-GR" dirty="0"/>
              <a:t>πριν αρχίσει η διαδικασία της αποτρίχωσης. Ο </a:t>
            </a:r>
            <a:r>
              <a:rPr lang="el-GR" dirty="0" smtClean="0"/>
              <a:t>κίνδυνος </a:t>
            </a:r>
            <a:r>
              <a:rPr lang="el-GR" dirty="0"/>
              <a:t>ουλών και </a:t>
            </a:r>
            <a:r>
              <a:rPr lang="el-GR" dirty="0" err="1"/>
              <a:t>μελαγχρώσεων</a:t>
            </a:r>
            <a:r>
              <a:rPr lang="el-GR" dirty="0"/>
              <a:t> μετά την αποτρίχωση είναι </a:t>
            </a:r>
            <a:r>
              <a:rPr lang="el-GR" dirty="0" smtClean="0"/>
              <a:t>σημαντικός </a:t>
            </a:r>
            <a:r>
              <a:rPr lang="el-GR" dirty="0"/>
              <a:t>λόγω της ευαισθησίας του δέρματος. Επίσης υπάρχει στην περίπτωση αυτή και το πρόβλημα της </a:t>
            </a:r>
            <a:r>
              <a:rPr lang="el-GR" dirty="0" smtClean="0"/>
              <a:t>μετάδοσης </a:t>
            </a:r>
            <a:r>
              <a:rPr lang="el-GR" dirty="0"/>
              <a:t>των μικροβίων και κυρίως στρεπτόκοκκου ή </a:t>
            </a:r>
            <a:r>
              <a:rPr lang="el-GR" dirty="0" smtClean="0"/>
              <a:t>σταφυλόκοκκου </a:t>
            </a:r>
            <a:r>
              <a:rPr lang="el-GR" dirty="0"/>
              <a:t>κατά τη διάρκεια της αποτρίχωσης. </a:t>
            </a:r>
            <a:r>
              <a:rPr lang="el-GR" dirty="0" smtClean="0"/>
              <a:t>Για </a:t>
            </a:r>
            <a:r>
              <a:rPr lang="el-GR" dirty="0"/>
              <a:t>το λόγο αυτό πρέπει να ακολουθηθούν πιστά οι συμβουλές του </a:t>
            </a:r>
            <a:r>
              <a:rPr lang="el-GR" dirty="0" smtClean="0"/>
              <a:t>δερματολόγου </a:t>
            </a:r>
            <a:r>
              <a:rPr lang="el-GR" dirty="0"/>
              <a:t>ιατρού, πριν αρχίσει η αποτρίχωση.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01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Αντενδείξεις αποτρίχωσης </a:t>
            </a:r>
            <a:r>
              <a:rPr lang="el-GR" sz="3000" b="0" dirty="0" smtClean="0">
                <a:solidFill>
                  <a:prstClr val="white"/>
                </a:solidFill>
              </a:rPr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Δερματοπάθειες</a:t>
            </a:r>
            <a:endParaRPr lang="el-GR" b="1" dirty="0"/>
          </a:p>
          <a:p>
            <a:pPr marL="355600" indent="0">
              <a:buNone/>
            </a:pPr>
            <a:r>
              <a:rPr lang="el-GR" dirty="0"/>
              <a:t>Οποιαδήποτε ένδειξη δερματοπάθειας, θεωρείται </a:t>
            </a:r>
            <a:r>
              <a:rPr lang="el-GR" dirty="0" smtClean="0"/>
              <a:t>αντένδειξη </a:t>
            </a:r>
            <a:r>
              <a:rPr lang="el-GR" dirty="0"/>
              <a:t>για ηλεκτρική αποτρίχωση. </a:t>
            </a:r>
            <a:endParaRPr lang="el-GR" dirty="0" smtClean="0"/>
          </a:p>
          <a:p>
            <a:r>
              <a:rPr lang="el-GR" dirty="0" smtClean="0"/>
              <a:t>Επίσης </a:t>
            </a:r>
            <a:r>
              <a:rPr lang="el-GR" dirty="0"/>
              <a:t>απαγορεύεται στις καταστάσεις που αναφέρονται παρακάτω: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Όταν </a:t>
            </a:r>
            <a:r>
              <a:rPr lang="el-GR" dirty="0"/>
              <a:t>το άτομο πάσχει από αιμοφιλία.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Σε </a:t>
            </a:r>
            <a:r>
              <a:rPr lang="el-GR" dirty="0"/>
              <a:t>εμπύρετες καταστάσεις.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Σε </a:t>
            </a:r>
            <a:r>
              <a:rPr lang="el-GR" dirty="0"/>
              <a:t>υπερτασικά άτομα.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Σε </a:t>
            </a:r>
            <a:r>
              <a:rPr lang="el-GR" dirty="0"/>
              <a:t>νευροπαθείς (κατόπιν συμβουλής γιατρού).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Σε </a:t>
            </a:r>
            <a:r>
              <a:rPr lang="el-GR" dirty="0"/>
              <a:t>επιληψία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1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Αντενδείξεις αποτρίχωσης </a:t>
            </a:r>
            <a:r>
              <a:rPr lang="el-GR" sz="3000" b="0" dirty="0" smtClean="0">
                <a:solidFill>
                  <a:prstClr val="white"/>
                </a:solidFill>
              </a:rPr>
              <a:t>5/6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Απαγορεύεται </a:t>
            </a:r>
            <a:r>
              <a:rPr lang="el-GR" dirty="0"/>
              <a:t>σε διάφορα μέρη, όπως τριχοφόροι σπίλοι, που όχι μόνο δεν πρέπει να τους αγγίζει ο αισθητικός αλλά πρέπει να συμβουλεύει το άτομο όταν έχει το </a:t>
            </a:r>
            <a:r>
              <a:rPr lang="el-GR" dirty="0" smtClean="0"/>
              <a:t>πρόβλημα </a:t>
            </a:r>
            <a:r>
              <a:rPr lang="el-GR" dirty="0"/>
              <a:t>να μην αφαιρεί την τριχοφυΐα που βρίσκεται επάνω στον σπίλο.</a:t>
            </a:r>
          </a:p>
          <a:p>
            <a:r>
              <a:rPr lang="el-GR" dirty="0"/>
              <a:t>Πρέπει να αποφεύγεται επίσης: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Γύρω </a:t>
            </a:r>
            <a:r>
              <a:rPr lang="el-GR" dirty="0"/>
              <a:t>από τον ακουστικό πόρο.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Στην </a:t>
            </a:r>
            <a:r>
              <a:rPr lang="el-GR" dirty="0"/>
              <a:t>περιοχή του τρίδυμου νεύρου.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Στην </a:t>
            </a:r>
            <a:r>
              <a:rPr lang="el-GR" dirty="0"/>
              <a:t>μασχάλη.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Στον </a:t>
            </a:r>
            <a:r>
              <a:rPr lang="el-GR" dirty="0"/>
              <a:t>ομφαλό.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Επάνω </a:t>
            </a:r>
            <a:r>
              <a:rPr lang="el-GR" dirty="0"/>
              <a:t>στην </a:t>
            </a:r>
            <a:r>
              <a:rPr lang="el-GR" dirty="0" err="1"/>
              <a:t>θηλέα</a:t>
            </a:r>
            <a:r>
              <a:rPr lang="el-GR" dirty="0"/>
              <a:t> άλω.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Αντενδείξεις αποτρίχωσης </a:t>
            </a:r>
            <a:r>
              <a:rPr lang="el-GR" sz="3000" b="0" dirty="0" smtClean="0">
                <a:solidFill>
                  <a:prstClr val="white"/>
                </a:solidFill>
              </a:rPr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Τέλος, πρέπει να σημειωθεί ότι υπάρχουν ορισμένες </a:t>
            </a:r>
            <a:r>
              <a:rPr lang="el-GR" dirty="0" smtClean="0"/>
              <a:t>περίοδοι </a:t>
            </a:r>
            <a:r>
              <a:rPr lang="el-GR" dirty="0"/>
              <a:t>της ζωής της γυναίκας που δεν απαγορεύεται η </a:t>
            </a:r>
            <a:r>
              <a:rPr lang="el-GR" dirty="0" smtClean="0"/>
              <a:t>ηλεκτρική </a:t>
            </a:r>
            <a:r>
              <a:rPr lang="el-GR" dirty="0"/>
              <a:t>αποτρίχωση, αλλά πρέπει να αποφεύγεται για </a:t>
            </a:r>
            <a:r>
              <a:rPr lang="el-GR" dirty="0" smtClean="0"/>
              <a:t>ορισμένους </a:t>
            </a:r>
            <a:r>
              <a:rPr lang="el-GR" dirty="0"/>
              <a:t>λόγους. Οι περίοδοι αυτές είναι οι εξής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Εφηβεία</a:t>
            </a:r>
            <a:endParaRPr lang="el-GR" dirty="0"/>
          </a:p>
          <a:p>
            <a:pPr lvl="1"/>
            <a:r>
              <a:rPr lang="el-GR" dirty="0"/>
              <a:t>Εγκυμοσύνη</a:t>
            </a:r>
          </a:p>
          <a:p>
            <a:pPr lvl="1"/>
            <a:r>
              <a:rPr lang="el-GR" dirty="0"/>
              <a:t>Έμμηνος </a:t>
            </a:r>
            <a:r>
              <a:rPr lang="el-GR" dirty="0" smtClean="0"/>
              <a:t>ρύση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3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Πόνος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από τα προβλήματα της μόνιμης αποτρίχωσης είναι ο πόνος. Ο όρος «πόνος» δηλώνει μια αίσθηση αρκετά έντονη. Η ένταση του «πόνου» είναι σχετική με την κατάληξη των </a:t>
            </a:r>
            <a:r>
              <a:rPr lang="el-GR" dirty="0" smtClean="0"/>
              <a:t>νεύρων </a:t>
            </a:r>
            <a:r>
              <a:rPr lang="el-GR" dirty="0"/>
              <a:t>στο δέρμα</a:t>
            </a:r>
            <a:r>
              <a:rPr lang="el-GR" dirty="0" smtClean="0"/>
              <a:t>.</a:t>
            </a:r>
          </a:p>
          <a:p>
            <a:r>
              <a:rPr lang="el-GR" dirty="0"/>
              <a:t>Ο «πόνος» μπορεί να είναι αμβλύς, εξαπλωμένος και να διαρκεί αρκετά μεγάλο χρονικό διάστημα, ή μπορεί να είναι οξύς, ακανθώδης, ο οποίος είναι περιορισμένος και στιγμιαίος.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5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Πόνος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Υπάρχουν δύο μέθοδοι, στις οποίες: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 </a:t>
            </a:r>
            <a:r>
              <a:rPr lang="el-GR" dirty="0"/>
              <a:t>χρόνος που θα πρέπει να δοθεί το ρεύμα να είναι </a:t>
            </a:r>
            <a:r>
              <a:rPr lang="el-GR" dirty="0" smtClean="0"/>
              <a:t>διακοπτόμενος. </a:t>
            </a:r>
            <a:r>
              <a:rPr lang="el-GR" dirty="0"/>
              <a:t>Ο πόνος είναι οξύς αλλά στιγμιαίος και το άτομο δεν προλαβαίνει να συνειδητοποιήσει την έντασή του χωρίς να ξέρει πόσο θα διαρκέσει.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 </a:t>
            </a:r>
            <a:r>
              <a:rPr lang="el-GR" dirty="0"/>
              <a:t>χρόνος που θα πρέπει να δοθεί το ρεύμα να είναι </a:t>
            </a:r>
            <a:r>
              <a:rPr lang="el-GR" dirty="0" smtClean="0"/>
              <a:t>συνεχόμενος</a:t>
            </a:r>
            <a:r>
              <a:rPr lang="el-GR" dirty="0"/>
              <a:t>. Ο πόνος είναι αμβλύς εξαπλωμένος και διαρκεί αρκετό διάστημα.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1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Πόνος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αισθητικός μπορεί να </a:t>
            </a:r>
            <a:r>
              <a:rPr lang="el-GR" dirty="0"/>
              <a:t>κινείται γρήγορα από θύλακο σε θύλακο, ούτως ώστε το άτομο να αισθάνεται τον πόνο μετά την απομάκρυνση της βελόνας</a:t>
            </a:r>
            <a:r>
              <a:rPr lang="el-GR" dirty="0" smtClean="0"/>
              <a:t>.</a:t>
            </a:r>
          </a:p>
          <a:p>
            <a:r>
              <a:rPr lang="el-GR" dirty="0"/>
              <a:t>Η εμπιστοσύνη στις ικανότητες και στις γνώσεις του </a:t>
            </a:r>
            <a:r>
              <a:rPr lang="el-GR" dirty="0" smtClean="0"/>
              <a:t>αισθητικού</a:t>
            </a:r>
            <a:r>
              <a:rPr lang="el-GR" dirty="0"/>
              <a:t>, η βοήθεια που μπορεί να προσφέρει για την επίλυση του προβλήματος της υπερτρίχωσης διώχνει το φόβο για τον πόνο</a:t>
            </a:r>
            <a:r>
              <a:rPr lang="el-GR" dirty="0" smtClean="0"/>
              <a:t>.</a:t>
            </a:r>
          </a:p>
          <a:p>
            <a:r>
              <a:rPr lang="el-GR" dirty="0"/>
              <a:t>Εάν παρόλα αυτά το άτομο είναι υπερευαίσθητο και δεν ανέχεται τη θεραπεία είναι καλύτερα να διακοπεί η συνεδρία και να συνεχισθεί την επόμενο φορά με καλύτερες </a:t>
            </a:r>
            <a:r>
              <a:rPr lang="el-GR" dirty="0" smtClean="0"/>
              <a:t>ψυχολογικές </a:t>
            </a:r>
            <a:r>
              <a:rPr lang="el-GR" dirty="0"/>
              <a:t>συνθήκες.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2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Λήψη ιστορικού και</a:t>
            </a:r>
            <a:br>
              <a:rPr lang="el-GR" dirty="0" smtClean="0"/>
            </a:br>
            <a:r>
              <a:rPr lang="el-GR" dirty="0" smtClean="0"/>
              <a:t>εξέταση </a:t>
            </a:r>
            <a:r>
              <a:rPr lang="el-GR" dirty="0"/>
              <a:t>του </a:t>
            </a:r>
            <a:r>
              <a:rPr lang="el-GR" dirty="0" smtClean="0"/>
              <a:t>ατόμου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Πριν ξεκινήσει η αγωγή της μόνιμης αποτρίχωσης, ο </a:t>
            </a:r>
            <a:r>
              <a:rPr lang="el-GR" dirty="0" smtClean="0"/>
              <a:t>αισθητικός </a:t>
            </a:r>
            <a:r>
              <a:rPr lang="el-GR" dirty="0"/>
              <a:t>θα πρέπει να ενημερωθεί για την γενική κατάσταση της υγείας και το ειδικό πρόβλημα της υπερτρίχωσης. Αυτό γίνεται με τη </a:t>
            </a:r>
            <a:r>
              <a:rPr lang="el-GR" b="1" dirty="0"/>
              <a:t>λήψη του ιστορικού </a:t>
            </a:r>
            <a:r>
              <a:rPr lang="el-GR" dirty="0"/>
              <a:t>και την </a:t>
            </a:r>
            <a:r>
              <a:rPr lang="el-GR" b="1" dirty="0"/>
              <a:t>εξέταση του ατόμου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3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Ευαγγελία </a:t>
            </a:r>
            <a:r>
              <a:rPr lang="el-GR" sz="2000" dirty="0" smtClean="0"/>
              <a:t>Πρωτόπαπα 2014. </a:t>
            </a:r>
            <a:r>
              <a:rPr lang="el-GR" sz="2000" dirty="0"/>
              <a:t>Ευαγγελία Πρωτόπαπα. «</a:t>
            </a:r>
            <a:r>
              <a:rPr lang="el-GR" sz="2000" dirty="0" err="1"/>
              <a:t>Ενζυμική</a:t>
            </a:r>
            <a:r>
              <a:rPr lang="el-GR" sz="2000" dirty="0"/>
              <a:t> Αποτρίχωση 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Απαραίτητες προϋποθέσεις για τη μόνιμη </a:t>
            </a:r>
            <a:r>
              <a:rPr lang="el-GR" sz="2000" dirty="0" smtClean="0"/>
              <a:t>αποτρίχωση».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Πρωτόπαπα </a:t>
            </a:r>
            <a:r>
              <a:rPr lang="el-GR" sz="2000" dirty="0"/>
              <a:t>Ε. </a:t>
            </a:r>
            <a:r>
              <a:rPr lang="el-GR" sz="2000" dirty="0" smtClean="0"/>
              <a:t>Ευαγγελία, </a:t>
            </a:r>
            <a:r>
              <a:rPr lang="en-US" sz="2000" dirty="0" smtClean="0"/>
              <a:t>“</a:t>
            </a:r>
            <a:r>
              <a:rPr lang="el-GR" sz="2000" dirty="0" smtClean="0"/>
              <a:t>Φυσιοπαθολογία και θεραπευτική διαταραχών της τριχοφυΐας</a:t>
            </a:r>
            <a:r>
              <a:rPr lang="en-US" sz="2000" dirty="0" smtClean="0"/>
              <a:t>”, </a:t>
            </a:r>
            <a:r>
              <a:rPr lang="el-GR" sz="2000" dirty="0"/>
              <a:t>Ε</a:t>
            </a:r>
            <a:r>
              <a:rPr lang="el-GR" sz="2000" dirty="0" smtClean="0"/>
              <a:t>κδόσεις </a:t>
            </a:r>
            <a:r>
              <a:rPr lang="el-GR" sz="2000" dirty="0" err="1" smtClean="0"/>
              <a:t>Παπαζήση</a:t>
            </a:r>
            <a:r>
              <a:rPr lang="el-GR" sz="2000" dirty="0" smtClean="0"/>
              <a:t>, Αθήνα 2004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10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Ιστορικό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απαραίτητη </a:t>
            </a:r>
            <a:r>
              <a:rPr lang="el-GR" dirty="0"/>
              <a:t>προϋπόθεση για την αντιμετώπιση ασθενούς με </a:t>
            </a:r>
            <a:r>
              <a:rPr lang="el-GR" dirty="0" err="1" smtClean="0"/>
              <a:t>δασυτριχισμό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Ο </a:t>
            </a:r>
            <a:r>
              <a:rPr lang="el-GR" dirty="0"/>
              <a:t>αισθητικός θα πρέπει να ενημερωθεί για την γενική κατάσταση της υγείας και το ειδικό πρόβλημα της υπερτρίχωσης. </a:t>
            </a:r>
          </a:p>
          <a:p>
            <a:r>
              <a:rPr lang="el-GR" dirty="0" smtClean="0"/>
              <a:t>Πολλές </a:t>
            </a:r>
            <a:r>
              <a:rPr lang="el-GR" dirty="0"/>
              <a:t>φορές και </a:t>
            </a:r>
            <a:r>
              <a:rPr lang="el-GR" dirty="0" smtClean="0"/>
              <a:t>μόνο από το </a:t>
            </a:r>
            <a:r>
              <a:rPr lang="el-GR" dirty="0"/>
              <a:t>ιστορικό είναι δυνατή η διαπίστωση της αιτίας του </a:t>
            </a:r>
            <a:r>
              <a:rPr lang="el-GR" dirty="0" err="1" smtClean="0"/>
              <a:t>δασυτριχισμού</a:t>
            </a:r>
            <a:r>
              <a:rPr lang="el-GR" dirty="0" smtClean="0"/>
              <a:t> (εμμηνόπαυση</a:t>
            </a:r>
            <a:r>
              <a:rPr lang="el-GR" dirty="0"/>
              <a:t>, χρήση φαρμάκων, </a:t>
            </a:r>
            <a:r>
              <a:rPr lang="el-GR" dirty="0" err="1"/>
              <a:t>anorexia</a:t>
            </a:r>
            <a:r>
              <a:rPr lang="el-GR" dirty="0"/>
              <a:t> </a:t>
            </a:r>
            <a:r>
              <a:rPr lang="el-GR" dirty="0" err="1"/>
              <a:t>nervosa</a:t>
            </a:r>
            <a:r>
              <a:rPr lang="el-GR" dirty="0"/>
              <a:t> κ.λπ</a:t>
            </a:r>
            <a:r>
              <a:rPr lang="el-GR" dirty="0" smtClean="0"/>
              <a:t>.).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2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Ιστορικό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9024" y="1340768"/>
            <a:ext cx="8677472" cy="544522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900"/>
              </a:spcBef>
              <a:buNone/>
            </a:pPr>
            <a:r>
              <a:rPr lang="el-GR" sz="2200" dirty="0"/>
              <a:t>Το ιστορικό </a:t>
            </a:r>
            <a:r>
              <a:rPr lang="el-GR" sz="2200" dirty="0" smtClean="0"/>
              <a:t>αφορά:</a:t>
            </a:r>
            <a:endParaRPr lang="el-GR" sz="2200" dirty="0"/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l-GR" sz="2200" dirty="0" smtClean="0"/>
              <a:t>Την </a:t>
            </a:r>
            <a:r>
              <a:rPr lang="el-GR" sz="2200" dirty="0"/>
              <a:t>ηλικία και το επάγγελμα του ατόμου. </a:t>
            </a:r>
            <a:endParaRPr lang="el-GR" sz="2200" dirty="0" smtClean="0"/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l-GR" sz="2200" dirty="0" smtClean="0"/>
              <a:t>Το </a:t>
            </a:r>
            <a:r>
              <a:rPr lang="el-GR" sz="2200" dirty="0"/>
              <a:t>πότε </a:t>
            </a:r>
            <a:r>
              <a:rPr lang="el-GR" sz="2200" dirty="0" smtClean="0"/>
              <a:t>εμφανίστηκε </a:t>
            </a:r>
            <a:r>
              <a:rPr lang="el-GR" sz="2200" dirty="0"/>
              <a:t>η υπερτρίχωση και εάν συνυπήρχε πρόβλημα ακμής. </a:t>
            </a:r>
            <a:endParaRPr lang="el-GR" sz="2200" dirty="0" smtClean="0"/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l-GR" sz="2200" dirty="0" smtClean="0"/>
              <a:t>Την </a:t>
            </a:r>
            <a:r>
              <a:rPr lang="el-GR" sz="2200" dirty="0"/>
              <a:t>οικογενειακή κατάσταση του ατόμου ως προς την </a:t>
            </a:r>
            <a:r>
              <a:rPr lang="el-GR" sz="2200" dirty="0" smtClean="0"/>
              <a:t>ύπαρξη </a:t>
            </a:r>
            <a:r>
              <a:rPr lang="el-GR" sz="2200" dirty="0"/>
              <a:t>κληρονομικότητας ή όχι.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l-GR" sz="2200" dirty="0"/>
              <a:t>Πληροφορίες για ορμονικές διαταραχές και εάν υπάρχουν </a:t>
            </a:r>
            <a:r>
              <a:rPr lang="el-GR" sz="2200" dirty="0" smtClean="0"/>
              <a:t>ενδοκρινολογικές</a:t>
            </a:r>
            <a:r>
              <a:rPr lang="el-GR" sz="2200" dirty="0"/>
              <a:t>, δερματολογικές, ψυχολογικές ή άλλες παθήσεις.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l-GR" sz="2200" dirty="0"/>
              <a:t>Πληροφορίες για το εάν έχει γίνει προηγουμένως </a:t>
            </a:r>
            <a:r>
              <a:rPr lang="el-GR" sz="2200" dirty="0" smtClean="0"/>
              <a:t>συμπτωματική </a:t>
            </a:r>
            <a:r>
              <a:rPr lang="el-GR" sz="2200" dirty="0"/>
              <a:t>θεραπεία της υπερτρίχωσης ή θεραπεία με </a:t>
            </a:r>
            <a:r>
              <a:rPr lang="el-GR" sz="2200" dirty="0" smtClean="0"/>
              <a:t>φαρμακευτική </a:t>
            </a:r>
            <a:r>
              <a:rPr lang="el-GR" sz="2200" dirty="0"/>
              <a:t>αγωγή από τον θεράποντα ιατρό. Εάν είχε </a:t>
            </a:r>
            <a:r>
              <a:rPr lang="el-GR" sz="2200" dirty="0" smtClean="0"/>
              <a:t>αποτέλεσμα </a:t>
            </a:r>
            <a:r>
              <a:rPr lang="el-GR" sz="2200" dirty="0"/>
              <a:t>ή όχι.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l-GR" sz="2200" dirty="0"/>
              <a:t>Πληροφορίες για το εάν το άτομο αφαιρούσε την </a:t>
            </a:r>
            <a:r>
              <a:rPr lang="el-GR" sz="2200" dirty="0" smtClean="0"/>
              <a:t>τριχοφυΐα </a:t>
            </a:r>
            <a:r>
              <a:rPr lang="el-GR" sz="2200" dirty="0"/>
              <a:t>με λαβίδες, </a:t>
            </a:r>
            <a:r>
              <a:rPr lang="el-GR" sz="2200" dirty="0" smtClean="0"/>
              <a:t>κρέμες </a:t>
            </a:r>
            <a:r>
              <a:rPr lang="el-GR" sz="2200" dirty="0"/>
              <a:t>ή </a:t>
            </a:r>
            <a:r>
              <a:rPr lang="el-GR" sz="2200" dirty="0" err="1"/>
              <a:t>χαλάουα</a:t>
            </a:r>
            <a:r>
              <a:rPr lang="el-GR" sz="2200" dirty="0"/>
              <a:t> και για πόσο χρονικό </a:t>
            </a:r>
            <a:r>
              <a:rPr lang="el-GR" sz="2200" dirty="0" smtClean="0"/>
              <a:t>διάστημα</a:t>
            </a:r>
            <a:r>
              <a:rPr lang="el-GR" sz="2200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Εξέταση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Εξετάζουμε το άτομο με κατάλληλο φωτισμό για να δούμε το είδος του τριχώματος, εάν είναι </a:t>
            </a:r>
            <a:r>
              <a:rPr lang="el-GR" dirty="0" err="1" smtClean="0"/>
              <a:t>τελογενές</a:t>
            </a:r>
            <a:r>
              <a:rPr lang="el-GR" dirty="0" smtClean="0"/>
              <a:t> </a:t>
            </a:r>
            <a:r>
              <a:rPr lang="el-GR" dirty="0"/>
              <a:t>ή χνοώδες, πόσο σκληρό είναι το </a:t>
            </a:r>
            <a:r>
              <a:rPr lang="el-GR" dirty="0" err="1"/>
              <a:t>τελογενές</a:t>
            </a:r>
            <a:r>
              <a:rPr lang="el-GR" dirty="0"/>
              <a:t> τρίχωμα, το είδος των τριχών, και σε ποια σημεία του σώματος ή του προσώπου υπάρχει τριχοφυΐα.</a:t>
            </a:r>
          </a:p>
          <a:p>
            <a:r>
              <a:rPr lang="el-GR" dirty="0"/>
              <a:t>Πριν ξεκινήσει η συμπτωματική θεραπεία της </a:t>
            </a:r>
            <a:r>
              <a:rPr lang="el-GR" dirty="0" smtClean="0"/>
              <a:t>υπερτρίχωσης </a:t>
            </a:r>
            <a:r>
              <a:rPr lang="el-GR" dirty="0"/>
              <a:t>ή </a:t>
            </a:r>
            <a:r>
              <a:rPr lang="el-GR" dirty="0" err="1"/>
              <a:t>δασυτριχισμού</a:t>
            </a:r>
            <a:r>
              <a:rPr lang="el-GR" dirty="0"/>
              <a:t> θα πρέπει το άτομο να επισκεφθεί </a:t>
            </a:r>
            <a:r>
              <a:rPr lang="el-GR" dirty="0" smtClean="0"/>
              <a:t>ενδοκρινολόγο </a:t>
            </a:r>
            <a:r>
              <a:rPr lang="el-GR" dirty="0"/>
              <a:t>ιατρό για να διαπιστωθεί εάν υπάρχει ορμονικό πρόβλημα ή όχι και εάν ναι, τι είδους και σε τι βαθμό. 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2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Εξέταση </a:t>
            </a:r>
            <a:r>
              <a:rPr lang="en-US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Θα </a:t>
            </a:r>
            <a:r>
              <a:rPr lang="el-GR" dirty="0"/>
              <a:t>πρέπει επίσης να γίνει μία δοκιμή μόνιμης </a:t>
            </a:r>
            <a:r>
              <a:rPr lang="el-GR" dirty="0" smtClean="0"/>
              <a:t>αποτρίχωσης </a:t>
            </a:r>
            <a:r>
              <a:rPr lang="el-GR" dirty="0"/>
              <a:t>ώστε το άτομο να αποβάλει το αίσθημα άγχους ή φόβου. Επιπλέον στην περίπτωση </a:t>
            </a:r>
            <a:r>
              <a:rPr lang="el-GR" dirty="0" err="1"/>
              <a:t>ενζυμικής</a:t>
            </a:r>
            <a:r>
              <a:rPr lang="el-GR" dirty="0"/>
              <a:t> αποτρίχωσης θα πρέπει να γίνει </a:t>
            </a:r>
            <a:r>
              <a:rPr lang="el-GR" dirty="0" err="1"/>
              <a:t>Patch</a:t>
            </a:r>
            <a:r>
              <a:rPr lang="el-GR" dirty="0"/>
              <a:t>-</a:t>
            </a:r>
            <a:r>
              <a:rPr lang="el-GR" dirty="0" err="1"/>
              <a:t>test</a:t>
            </a:r>
            <a:r>
              <a:rPr lang="el-GR" dirty="0"/>
              <a:t> για τυχόν πρόβλημα αλλεργίας.</a:t>
            </a:r>
          </a:p>
          <a:p>
            <a:r>
              <a:rPr lang="el-GR" dirty="0"/>
              <a:t>Μετά από κάθε θεραπεία καταγράφονται τα </a:t>
            </a:r>
            <a:r>
              <a:rPr lang="el-GR" dirty="0" smtClean="0"/>
              <a:t>αποτελέσματα </a:t>
            </a:r>
            <a:r>
              <a:rPr lang="el-GR" dirty="0"/>
              <a:t>της θεραπείας. Πληροφορίες σημαντικές για την </a:t>
            </a:r>
            <a:r>
              <a:rPr lang="el-GR" dirty="0" smtClean="0"/>
              <a:t>ενημέρωση </a:t>
            </a:r>
            <a:r>
              <a:rPr lang="el-GR" dirty="0"/>
              <a:t>του ατομικού φακέλου είναι αν το </a:t>
            </a:r>
            <a:r>
              <a:rPr lang="el-GR" dirty="0" err="1"/>
              <a:t>επανεκφυόμενο</a:t>
            </a:r>
            <a:r>
              <a:rPr lang="el-GR" dirty="0"/>
              <a:t> τρίχωμα είναι λιγότερο, αν οι </a:t>
            </a:r>
            <a:r>
              <a:rPr lang="el-GR" dirty="0" err="1"/>
              <a:t>τελογενείς</a:t>
            </a:r>
            <a:r>
              <a:rPr lang="el-GR" dirty="0"/>
              <a:t> τρίχες είναι </a:t>
            </a:r>
            <a:r>
              <a:rPr lang="el-GR" dirty="0" smtClean="0"/>
              <a:t>λεπτότερες</a:t>
            </a:r>
            <a:r>
              <a:rPr lang="el-GR" dirty="0"/>
              <a:t>, πιο εύθρυπτες και διαφορετικού χρώματος.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2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Ερωτηματολόγιο – Ιστορικό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Ονοματεπώνυμο: </a:t>
            </a:r>
            <a:r>
              <a:rPr lang="el-GR" u="sng" dirty="0"/>
              <a:t>	</a:t>
            </a:r>
            <a:r>
              <a:rPr lang="el-GR" u="sng" dirty="0" smtClean="0"/>
              <a:t>___________________________________</a:t>
            </a:r>
          </a:p>
          <a:p>
            <a:r>
              <a:rPr lang="el-GR" dirty="0" smtClean="0"/>
              <a:t>Έτος γέννησης: ______________________________________</a:t>
            </a:r>
          </a:p>
          <a:p>
            <a:r>
              <a:rPr lang="el-GR" dirty="0" smtClean="0"/>
              <a:t>Παραπέμφθηκε από: _________________________________</a:t>
            </a:r>
          </a:p>
          <a:p>
            <a:r>
              <a:rPr lang="el-GR" dirty="0" smtClean="0"/>
              <a:t>Ατομικό ιστορικό (επεμβάσεις, θεραπείες, αλλεργίες): ______ __________________________________________________</a:t>
            </a:r>
          </a:p>
          <a:p>
            <a:r>
              <a:rPr lang="el-GR" dirty="0" smtClean="0"/>
              <a:t>Λήψη φαρμάκων: ____________________________________ </a:t>
            </a:r>
          </a:p>
          <a:p>
            <a:r>
              <a:rPr lang="el-GR" dirty="0" smtClean="0"/>
              <a:t>Μαιευτικό ιστορικό (τοκετοί, κυήσεις, αποβολές, επιπλοκές):  ___________________________________________________</a:t>
            </a:r>
          </a:p>
          <a:p>
            <a:r>
              <a:rPr lang="el-GR" dirty="0"/>
              <a:t>Μεταβολές βάρους: </a:t>
            </a:r>
            <a:r>
              <a:rPr lang="el-GR" dirty="0" smtClean="0"/>
              <a:t>__________________________________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1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Ερωτηματολόγιο – Ιστορικό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Γενική υγεία: ________________________________________</a:t>
            </a:r>
          </a:p>
          <a:p>
            <a:r>
              <a:rPr lang="el-GR" dirty="0" smtClean="0"/>
              <a:t>Κύριο σύμπτωμα κατά την 1</a:t>
            </a:r>
            <a:r>
              <a:rPr lang="el-GR" baseline="30000" dirty="0" smtClean="0"/>
              <a:t>η</a:t>
            </a:r>
            <a:r>
              <a:rPr lang="el-GR" dirty="0" smtClean="0"/>
              <a:t> εξέταση: ___________________</a:t>
            </a:r>
          </a:p>
          <a:p>
            <a:r>
              <a:rPr lang="el-GR" dirty="0" smtClean="0"/>
              <a:t>Δέρμα (ακμή, ραβδώσεις, δερματικές βλάβες): ____________</a:t>
            </a:r>
          </a:p>
          <a:p>
            <a:r>
              <a:rPr lang="el-GR" dirty="0" smtClean="0"/>
              <a:t>Έμμηνος ρύση (έναρξη, διάρκεια, αιμορραγίες): ___________</a:t>
            </a:r>
          </a:p>
          <a:p>
            <a:r>
              <a:rPr lang="el-GR" dirty="0" smtClean="0"/>
              <a:t>Εμμηνόπαυση (</a:t>
            </a:r>
            <a:r>
              <a:rPr lang="el-GR" dirty="0" err="1" smtClean="0"/>
              <a:t>ηλικά</a:t>
            </a:r>
            <a:r>
              <a:rPr lang="el-GR" dirty="0" smtClean="0"/>
              <a:t>, τύπος): __________________________</a:t>
            </a:r>
          </a:p>
          <a:p>
            <a:r>
              <a:rPr lang="el-GR" dirty="0" err="1" smtClean="0"/>
              <a:t>Μετεμμηνοπαυσιακές</a:t>
            </a:r>
            <a:r>
              <a:rPr lang="el-GR" dirty="0" smtClean="0"/>
              <a:t> αιμορραγίες (κηλίδες με αίμα):_______</a:t>
            </a:r>
          </a:p>
          <a:p>
            <a:r>
              <a:rPr lang="el-GR" dirty="0" err="1" smtClean="0"/>
              <a:t>Κεφαλαγίες</a:t>
            </a:r>
            <a:r>
              <a:rPr lang="el-GR" dirty="0" smtClean="0"/>
              <a:t>: ________________________________________</a:t>
            </a:r>
          </a:p>
          <a:p>
            <a:r>
              <a:rPr lang="el-GR" dirty="0" smtClean="0"/>
              <a:t>Γαλακτόρροια: ______________________________________</a:t>
            </a:r>
          </a:p>
          <a:p>
            <a:r>
              <a:rPr lang="el-GR" dirty="0" smtClean="0"/>
              <a:t>Κλινική αντικειμενική εξέταση: _________________________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5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Ερωτηματολόγιο – Ιστορικό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Ύψος: ______________________________________________</a:t>
            </a:r>
          </a:p>
          <a:p>
            <a:r>
              <a:rPr lang="el-GR" dirty="0" smtClean="0"/>
              <a:t>Βάρος: _____________________________________________</a:t>
            </a:r>
          </a:p>
          <a:p>
            <a:r>
              <a:rPr lang="el-GR" dirty="0" smtClean="0"/>
              <a:t>Δέρμα, γενική κατανομή λίπους, κεφάλι, μάτια, μύτη, αυτιά, ανάπτυξη μαστών, ανάπτυξη μυϊκού συστήματος, τόνος φωνής, ανάπτυξη λάρυγγα, ανάπτυξη κλειτορίδας: _________ ___________________________________________________</a:t>
            </a:r>
          </a:p>
          <a:p>
            <a:r>
              <a:rPr lang="el-GR" dirty="0" smtClean="0"/>
              <a:t>Οικογενειακό ιστορικό (κληρονομικότητα, </a:t>
            </a:r>
            <a:r>
              <a:rPr lang="el-GR" dirty="0" err="1" smtClean="0"/>
              <a:t>δασυτριχισμός</a:t>
            </a:r>
            <a:r>
              <a:rPr lang="el-GR" dirty="0" smtClean="0"/>
              <a:t> μελών): ____________________________________________</a:t>
            </a:r>
          </a:p>
          <a:p>
            <a:r>
              <a:rPr lang="el-GR" dirty="0" smtClean="0"/>
              <a:t>Φαινότυπος: ________________________________________</a:t>
            </a:r>
          </a:p>
          <a:p>
            <a:r>
              <a:rPr lang="el-GR" dirty="0" smtClean="0"/>
              <a:t>Τύπος – Βαθμός εμφάνισης υπερτρίχωσης – </a:t>
            </a:r>
            <a:r>
              <a:rPr lang="el-GR" dirty="0" err="1" smtClean="0"/>
              <a:t>δασυτριχισμού</a:t>
            </a:r>
            <a:r>
              <a:rPr lang="el-GR" dirty="0" smtClean="0"/>
              <a:t>: _ ___________________________________________________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0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117</TotalTime>
  <Words>1810</Words>
  <Application>Microsoft Office PowerPoint</Application>
  <PresentationFormat>Προβολή στην οθόνη (4:3)</PresentationFormat>
  <Paragraphs>186</Paragraphs>
  <Slides>27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template</vt:lpstr>
      <vt:lpstr>OC_template_updated</vt:lpstr>
      <vt:lpstr>exo-opistho_simeiomata</vt:lpstr>
      <vt:lpstr>Ενζυμική Αποτρίχωση (Θ)</vt:lpstr>
      <vt:lpstr>Λήψη ιστορικού και εξέταση του ατόμου</vt:lpstr>
      <vt:lpstr>Ιστορικό 1/2</vt:lpstr>
      <vt:lpstr>Ιστορικό 2/2</vt:lpstr>
      <vt:lpstr>Εξέταση 1/2</vt:lpstr>
      <vt:lpstr>Εξέταση 2/2</vt:lpstr>
      <vt:lpstr>Ερωτηματολόγιο – Ιστορικό 1/4</vt:lpstr>
      <vt:lpstr>Ερωτηματολόγιο – Ιστορικό 2/4</vt:lpstr>
      <vt:lpstr>Ερωτηματολόγιο – Ιστορικό 3/4</vt:lpstr>
      <vt:lpstr>Ερωτηματολόγιο – Ιστορικό 4/4</vt:lpstr>
      <vt:lpstr>Αντενδείξεις αποτρίχωσης 1/6</vt:lpstr>
      <vt:lpstr>Αντενδείξεις αποτρίχωσης 2/6</vt:lpstr>
      <vt:lpstr>Αντενδείξεις αποτρίχωσης 3/6</vt:lpstr>
      <vt:lpstr>Αντενδείξεις αποτρίχωσης 4/6</vt:lpstr>
      <vt:lpstr>Αντενδείξεις αποτρίχωσης 5/6</vt:lpstr>
      <vt:lpstr>Αντενδείξεις αποτρίχωσης 6/6</vt:lpstr>
      <vt:lpstr>Πόνος 1/3</vt:lpstr>
      <vt:lpstr>Πόνος 2/3</vt:lpstr>
      <vt:lpstr>Πόνος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Ενζυμική Αποτρίχωση (Θ)</dc:title>
  <dc:creator>opencourses@teiath.gr</dc:creator>
  <cp:lastModifiedBy>fkaram2</cp:lastModifiedBy>
  <cp:revision>14</cp:revision>
  <dcterms:created xsi:type="dcterms:W3CDTF">2015-11-04T08:19:37Z</dcterms:created>
  <dcterms:modified xsi:type="dcterms:W3CDTF">2015-11-16T12:40:26Z</dcterms:modified>
</cp:coreProperties>
</file>