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slides/slide308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0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slides/slide273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30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slides/slide289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292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s/slide297.xml" ContentType="application/vnd.openxmlformats-officedocument.presentationml.slide+xml"/>
  <Override PartName="/ppt/slides/slide302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slides/slide2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53.xml" ContentType="application/vnd.openxmlformats-officedocument.presentationml.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s/slide242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30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30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slides/slide304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s/slide30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theme/theme3.xml" ContentType="application/vnd.openxmlformats-officedocument.them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67.xml" ContentType="application/vnd.openxmlformats-officedocument.presentationml.slide+xml"/>
  <Override PartName="/ppt/slides/slide306.xml" ContentType="application/vnd.openxmlformats-officedocument.presentationml.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246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Override PartName="/ppt/slides/slide2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311"/>
  </p:notesMasterIdLst>
  <p:handoutMasterIdLst>
    <p:handoutMasterId r:id="rId312"/>
  </p:handoutMasterIdLst>
  <p:sldIdLst>
    <p:sldId id="256" r:id="rId3"/>
    <p:sldId id="271" r:id="rId4"/>
    <p:sldId id="576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47" r:id="rId81"/>
    <p:sldId id="348" r:id="rId82"/>
    <p:sldId id="349" r:id="rId83"/>
    <p:sldId id="350" r:id="rId84"/>
    <p:sldId id="351" r:id="rId85"/>
    <p:sldId id="352" r:id="rId86"/>
    <p:sldId id="353" r:id="rId87"/>
    <p:sldId id="354" r:id="rId88"/>
    <p:sldId id="355" r:id="rId89"/>
    <p:sldId id="356" r:id="rId90"/>
    <p:sldId id="357" r:id="rId91"/>
    <p:sldId id="358" r:id="rId92"/>
    <p:sldId id="359" r:id="rId93"/>
    <p:sldId id="360" r:id="rId94"/>
    <p:sldId id="361" r:id="rId95"/>
    <p:sldId id="362" r:id="rId96"/>
    <p:sldId id="363" r:id="rId97"/>
    <p:sldId id="364" r:id="rId98"/>
    <p:sldId id="365" r:id="rId99"/>
    <p:sldId id="366" r:id="rId100"/>
    <p:sldId id="367" r:id="rId101"/>
    <p:sldId id="368" r:id="rId102"/>
    <p:sldId id="369" r:id="rId103"/>
    <p:sldId id="370" r:id="rId104"/>
    <p:sldId id="371" r:id="rId105"/>
    <p:sldId id="372" r:id="rId106"/>
    <p:sldId id="373" r:id="rId107"/>
    <p:sldId id="374" r:id="rId108"/>
    <p:sldId id="375" r:id="rId109"/>
    <p:sldId id="376" r:id="rId110"/>
    <p:sldId id="377" r:id="rId111"/>
    <p:sldId id="378" r:id="rId112"/>
    <p:sldId id="379" r:id="rId113"/>
    <p:sldId id="380" r:id="rId114"/>
    <p:sldId id="381" r:id="rId115"/>
    <p:sldId id="382" r:id="rId116"/>
    <p:sldId id="383" r:id="rId117"/>
    <p:sldId id="384" r:id="rId118"/>
    <p:sldId id="385" r:id="rId119"/>
    <p:sldId id="386" r:id="rId120"/>
    <p:sldId id="387" r:id="rId121"/>
    <p:sldId id="388" r:id="rId122"/>
    <p:sldId id="389" r:id="rId123"/>
    <p:sldId id="390" r:id="rId124"/>
    <p:sldId id="391" r:id="rId125"/>
    <p:sldId id="392" r:id="rId126"/>
    <p:sldId id="393" r:id="rId127"/>
    <p:sldId id="394" r:id="rId128"/>
    <p:sldId id="395" r:id="rId129"/>
    <p:sldId id="396" r:id="rId130"/>
    <p:sldId id="397" r:id="rId131"/>
    <p:sldId id="398" r:id="rId132"/>
    <p:sldId id="399" r:id="rId133"/>
    <p:sldId id="400" r:id="rId134"/>
    <p:sldId id="401" r:id="rId135"/>
    <p:sldId id="402" r:id="rId136"/>
    <p:sldId id="403" r:id="rId137"/>
    <p:sldId id="404" r:id="rId138"/>
    <p:sldId id="405" r:id="rId139"/>
    <p:sldId id="406" r:id="rId140"/>
    <p:sldId id="407" r:id="rId141"/>
    <p:sldId id="408" r:id="rId142"/>
    <p:sldId id="409" r:id="rId143"/>
    <p:sldId id="410" r:id="rId144"/>
    <p:sldId id="411" r:id="rId145"/>
    <p:sldId id="412" r:id="rId146"/>
    <p:sldId id="413" r:id="rId147"/>
    <p:sldId id="414" r:id="rId148"/>
    <p:sldId id="415" r:id="rId149"/>
    <p:sldId id="416" r:id="rId150"/>
    <p:sldId id="417" r:id="rId151"/>
    <p:sldId id="418" r:id="rId152"/>
    <p:sldId id="419" r:id="rId153"/>
    <p:sldId id="420" r:id="rId154"/>
    <p:sldId id="421" r:id="rId155"/>
    <p:sldId id="422" r:id="rId156"/>
    <p:sldId id="423" r:id="rId157"/>
    <p:sldId id="424" r:id="rId158"/>
    <p:sldId id="425" r:id="rId159"/>
    <p:sldId id="426" r:id="rId160"/>
    <p:sldId id="427" r:id="rId161"/>
    <p:sldId id="428" r:id="rId162"/>
    <p:sldId id="429" r:id="rId163"/>
    <p:sldId id="430" r:id="rId164"/>
    <p:sldId id="431" r:id="rId165"/>
    <p:sldId id="432" r:id="rId166"/>
    <p:sldId id="433" r:id="rId167"/>
    <p:sldId id="434" r:id="rId168"/>
    <p:sldId id="435" r:id="rId169"/>
    <p:sldId id="436" r:id="rId170"/>
    <p:sldId id="437" r:id="rId171"/>
    <p:sldId id="438" r:id="rId172"/>
    <p:sldId id="439" r:id="rId173"/>
    <p:sldId id="440" r:id="rId174"/>
    <p:sldId id="441" r:id="rId175"/>
    <p:sldId id="442" r:id="rId176"/>
    <p:sldId id="443" r:id="rId177"/>
    <p:sldId id="444" r:id="rId178"/>
    <p:sldId id="445" r:id="rId179"/>
    <p:sldId id="446" r:id="rId180"/>
    <p:sldId id="447" r:id="rId181"/>
    <p:sldId id="448" r:id="rId182"/>
    <p:sldId id="449" r:id="rId183"/>
    <p:sldId id="450" r:id="rId184"/>
    <p:sldId id="451" r:id="rId185"/>
    <p:sldId id="452" r:id="rId186"/>
    <p:sldId id="453" r:id="rId187"/>
    <p:sldId id="454" r:id="rId188"/>
    <p:sldId id="455" r:id="rId189"/>
    <p:sldId id="456" r:id="rId190"/>
    <p:sldId id="457" r:id="rId191"/>
    <p:sldId id="458" r:id="rId192"/>
    <p:sldId id="459" r:id="rId193"/>
    <p:sldId id="460" r:id="rId194"/>
    <p:sldId id="461" r:id="rId195"/>
    <p:sldId id="462" r:id="rId196"/>
    <p:sldId id="463" r:id="rId197"/>
    <p:sldId id="464" r:id="rId198"/>
    <p:sldId id="465" r:id="rId199"/>
    <p:sldId id="466" r:id="rId200"/>
    <p:sldId id="467" r:id="rId201"/>
    <p:sldId id="468" r:id="rId202"/>
    <p:sldId id="469" r:id="rId203"/>
    <p:sldId id="470" r:id="rId204"/>
    <p:sldId id="471" r:id="rId205"/>
    <p:sldId id="472" r:id="rId206"/>
    <p:sldId id="473" r:id="rId207"/>
    <p:sldId id="474" r:id="rId208"/>
    <p:sldId id="475" r:id="rId209"/>
    <p:sldId id="476" r:id="rId210"/>
    <p:sldId id="477" r:id="rId211"/>
    <p:sldId id="478" r:id="rId212"/>
    <p:sldId id="479" r:id="rId213"/>
    <p:sldId id="480" r:id="rId214"/>
    <p:sldId id="481" r:id="rId215"/>
    <p:sldId id="482" r:id="rId216"/>
    <p:sldId id="483" r:id="rId217"/>
    <p:sldId id="484" r:id="rId218"/>
    <p:sldId id="485" r:id="rId219"/>
    <p:sldId id="486" r:id="rId220"/>
    <p:sldId id="487" r:id="rId221"/>
    <p:sldId id="488" r:id="rId222"/>
    <p:sldId id="489" r:id="rId223"/>
    <p:sldId id="490" r:id="rId224"/>
    <p:sldId id="491" r:id="rId225"/>
    <p:sldId id="492" r:id="rId226"/>
    <p:sldId id="493" r:id="rId227"/>
    <p:sldId id="494" r:id="rId228"/>
    <p:sldId id="495" r:id="rId229"/>
    <p:sldId id="496" r:id="rId230"/>
    <p:sldId id="497" r:id="rId231"/>
    <p:sldId id="498" r:id="rId232"/>
    <p:sldId id="499" r:id="rId233"/>
    <p:sldId id="500" r:id="rId234"/>
    <p:sldId id="501" r:id="rId235"/>
    <p:sldId id="502" r:id="rId236"/>
    <p:sldId id="503" r:id="rId237"/>
    <p:sldId id="504" r:id="rId238"/>
    <p:sldId id="505" r:id="rId239"/>
    <p:sldId id="506" r:id="rId240"/>
    <p:sldId id="507" r:id="rId241"/>
    <p:sldId id="508" r:id="rId242"/>
    <p:sldId id="509" r:id="rId243"/>
    <p:sldId id="510" r:id="rId244"/>
    <p:sldId id="511" r:id="rId245"/>
    <p:sldId id="512" r:id="rId246"/>
    <p:sldId id="513" r:id="rId247"/>
    <p:sldId id="514" r:id="rId248"/>
    <p:sldId id="515" r:id="rId249"/>
    <p:sldId id="516" r:id="rId250"/>
    <p:sldId id="517" r:id="rId251"/>
    <p:sldId id="518" r:id="rId252"/>
    <p:sldId id="519" r:id="rId253"/>
    <p:sldId id="520" r:id="rId254"/>
    <p:sldId id="521" r:id="rId255"/>
    <p:sldId id="522" r:id="rId256"/>
    <p:sldId id="523" r:id="rId257"/>
    <p:sldId id="524" r:id="rId258"/>
    <p:sldId id="525" r:id="rId259"/>
    <p:sldId id="575" r:id="rId260"/>
    <p:sldId id="527" r:id="rId261"/>
    <p:sldId id="528" r:id="rId262"/>
    <p:sldId id="529" r:id="rId263"/>
    <p:sldId id="526" r:id="rId264"/>
    <p:sldId id="530" r:id="rId265"/>
    <p:sldId id="531" r:id="rId266"/>
    <p:sldId id="532" r:id="rId267"/>
    <p:sldId id="533" r:id="rId268"/>
    <p:sldId id="534" r:id="rId269"/>
    <p:sldId id="535" r:id="rId270"/>
    <p:sldId id="536" r:id="rId271"/>
    <p:sldId id="537" r:id="rId272"/>
    <p:sldId id="538" r:id="rId273"/>
    <p:sldId id="539" r:id="rId274"/>
    <p:sldId id="540" r:id="rId275"/>
    <p:sldId id="541" r:id="rId276"/>
    <p:sldId id="542" r:id="rId277"/>
    <p:sldId id="543" r:id="rId278"/>
    <p:sldId id="544" r:id="rId279"/>
    <p:sldId id="545" r:id="rId280"/>
    <p:sldId id="546" r:id="rId281"/>
    <p:sldId id="547" r:id="rId282"/>
    <p:sldId id="548" r:id="rId283"/>
    <p:sldId id="549" r:id="rId284"/>
    <p:sldId id="550" r:id="rId285"/>
    <p:sldId id="551" r:id="rId286"/>
    <p:sldId id="552" r:id="rId287"/>
    <p:sldId id="553" r:id="rId288"/>
    <p:sldId id="554" r:id="rId289"/>
    <p:sldId id="555" r:id="rId290"/>
    <p:sldId id="558" r:id="rId291"/>
    <p:sldId id="557" r:id="rId292"/>
    <p:sldId id="560" r:id="rId293"/>
    <p:sldId id="564" r:id="rId294"/>
    <p:sldId id="565" r:id="rId295"/>
    <p:sldId id="566" r:id="rId296"/>
    <p:sldId id="567" r:id="rId297"/>
    <p:sldId id="568" r:id="rId298"/>
    <p:sldId id="569" r:id="rId299"/>
    <p:sldId id="570" r:id="rId300"/>
    <p:sldId id="572" r:id="rId301"/>
    <p:sldId id="571" r:id="rId302"/>
    <p:sldId id="573" r:id="rId303"/>
    <p:sldId id="257" r:id="rId304"/>
    <p:sldId id="262" r:id="rId305"/>
    <p:sldId id="264" r:id="rId306"/>
    <p:sldId id="269" r:id="rId307"/>
    <p:sldId id="270" r:id="rId308"/>
    <p:sldId id="266" r:id="rId309"/>
    <p:sldId id="261" r:id="rId310"/>
  </p:sldIdLst>
  <p:sldSz cx="9144000" cy="6858000" type="screen4x3"/>
  <p:notesSz cx="7104063" cy="10234613"/>
  <p:custDataLst>
    <p:tags r:id="rId313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5185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5" autoAdjust="0"/>
    <p:restoredTop sz="94660"/>
  </p:normalViewPr>
  <p:slideViewPr>
    <p:cSldViewPr>
      <p:cViewPr varScale="1">
        <p:scale>
          <a:sx n="66" d="100"/>
          <a:sy n="66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99" Type="http://schemas.openxmlformats.org/officeDocument/2006/relationships/slide" Target="slides/slide297.xml"/><Relationship Id="rId303" Type="http://schemas.openxmlformats.org/officeDocument/2006/relationships/slide" Target="slides/slide30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Relationship Id="rId268" Type="http://schemas.openxmlformats.org/officeDocument/2006/relationships/slide" Target="slides/slide266.xml"/><Relationship Id="rId289" Type="http://schemas.openxmlformats.org/officeDocument/2006/relationships/slide" Target="slides/slide287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314" Type="http://schemas.openxmlformats.org/officeDocument/2006/relationships/presProps" Target="presProps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slide" Target="slides/slide235.xml"/><Relationship Id="rId258" Type="http://schemas.openxmlformats.org/officeDocument/2006/relationships/slide" Target="slides/slide256.xml"/><Relationship Id="rId279" Type="http://schemas.openxmlformats.org/officeDocument/2006/relationships/slide" Target="slides/slide277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290" Type="http://schemas.openxmlformats.org/officeDocument/2006/relationships/slide" Target="slides/slide288.xml"/><Relationship Id="rId304" Type="http://schemas.openxmlformats.org/officeDocument/2006/relationships/slide" Target="slides/slide302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48" Type="http://schemas.openxmlformats.org/officeDocument/2006/relationships/slide" Target="slides/slide246.xml"/><Relationship Id="rId269" Type="http://schemas.openxmlformats.org/officeDocument/2006/relationships/slide" Target="slides/slide267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280" Type="http://schemas.openxmlformats.org/officeDocument/2006/relationships/slide" Target="slides/slide278.xml"/><Relationship Id="rId315" Type="http://schemas.openxmlformats.org/officeDocument/2006/relationships/viewProps" Target="viewProps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59" Type="http://schemas.openxmlformats.org/officeDocument/2006/relationships/slide" Target="slides/slide257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270" Type="http://schemas.openxmlformats.org/officeDocument/2006/relationships/slide" Target="slides/slide268.xml"/><Relationship Id="rId291" Type="http://schemas.openxmlformats.org/officeDocument/2006/relationships/slide" Target="slides/slide289.xml"/><Relationship Id="rId305" Type="http://schemas.openxmlformats.org/officeDocument/2006/relationships/slide" Target="slides/slide303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28" Type="http://schemas.openxmlformats.org/officeDocument/2006/relationships/slide" Target="slides/slide226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281" Type="http://schemas.openxmlformats.org/officeDocument/2006/relationships/slide" Target="slides/slide279.xml"/><Relationship Id="rId316" Type="http://schemas.openxmlformats.org/officeDocument/2006/relationships/theme" Target="theme/theme1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slide" Target="slides/slide216.xml"/><Relationship Id="rId239" Type="http://schemas.openxmlformats.org/officeDocument/2006/relationships/slide" Target="slides/slide237.xml"/><Relationship Id="rId250" Type="http://schemas.openxmlformats.org/officeDocument/2006/relationships/slide" Target="slides/slide248.xml"/><Relationship Id="rId271" Type="http://schemas.openxmlformats.org/officeDocument/2006/relationships/slide" Target="slides/slide269.xml"/><Relationship Id="rId292" Type="http://schemas.openxmlformats.org/officeDocument/2006/relationships/slide" Target="slides/slide290.xml"/><Relationship Id="rId306" Type="http://schemas.openxmlformats.org/officeDocument/2006/relationships/slide" Target="slides/slide304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0" Type="http://schemas.openxmlformats.org/officeDocument/2006/relationships/slide" Target="slides/slide238.xml"/><Relationship Id="rId245" Type="http://schemas.openxmlformats.org/officeDocument/2006/relationships/slide" Target="slides/slide243.xml"/><Relationship Id="rId261" Type="http://schemas.openxmlformats.org/officeDocument/2006/relationships/slide" Target="slides/slide259.xml"/><Relationship Id="rId266" Type="http://schemas.openxmlformats.org/officeDocument/2006/relationships/slide" Target="slides/slide264.xml"/><Relationship Id="rId287" Type="http://schemas.openxmlformats.org/officeDocument/2006/relationships/slide" Target="slides/slide285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282" Type="http://schemas.openxmlformats.org/officeDocument/2006/relationships/slide" Target="slides/slide280.xml"/><Relationship Id="rId312" Type="http://schemas.openxmlformats.org/officeDocument/2006/relationships/handoutMaster" Target="handoutMasters/handoutMaster1.xml"/><Relationship Id="rId31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0" Type="http://schemas.openxmlformats.org/officeDocument/2006/relationships/slide" Target="slides/slide228.xml"/><Relationship Id="rId235" Type="http://schemas.openxmlformats.org/officeDocument/2006/relationships/slide" Target="slides/slide233.xml"/><Relationship Id="rId251" Type="http://schemas.openxmlformats.org/officeDocument/2006/relationships/slide" Target="slides/slide249.xml"/><Relationship Id="rId256" Type="http://schemas.openxmlformats.org/officeDocument/2006/relationships/slide" Target="slides/slide254.xml"/><Relationship Id="rId277" Type="http://schemas.openxmlformats.org/officeDocument/2006/relationships/slide" Target="slides/slide275.xml"/><Relationship Id="rId298" Type="http://schemas.openxmlformats.org/officeDocument/2006/relationships/slide" Target="slides/slide296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72" Type="http://schemas.openxmlformats.org/officeDocument/2006/relationships/slide" Target="slides/slide270.xml"/><Relationship Id="rId293" Type="http://schemas.openxmlformats.org/officeDocument/2006/relationships/slide" Target="slides/slide291.xml"/><Relationship Id="rId302" Type="http://schemas.openxmlformats.org/officeDocument/2006/relationships/slide" Target="slides/slide300.xml"/><Relationship Id="rId307" Type="http://schemas.openxmlformats.org/officeDocument/2006/relationships/slide" Target="slides/slide30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slide" Target="slides/slide223.xml"/><Relationship Id="rId241" Type="http://schemas.openxmlformats.org/officeDocument/2006/relationships/slide" Target="slides/slide239.xml"/><Relationship Id="rId246" Type="http://schemas.openxmlformats.org/officeDocument/2006/relationships/slide" Target="slides/slide244.xml"/><Relationship Id="rId267" Type="http://schemas.openxmlformats.org/officeDocument/2006/relationships/slide" Target="slides/slide265.xml"/><Relationship Id="rId288" Type="http://schemas.openxmlformats.org/officeDocument/2006/relationships/slide" Target="slides/slide286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262" Type="http://schemas.openxmlformats.org/officeDocument/2006/relationships/slide" Target="slides/slide260.xml"/><Relationship Id="rId283" Type="http://schemas.openxmlformats.org/officeDocument/2006/relationships/slide" Target="slides/slide281.xml"/><Relationship Id="rId313" Type="http://schemas.openxmlformats.org/officeDocument/2006/relationships/tags" Target="tags/tag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57" Type="http://schemas.openxmlformats.org/officeDocument/2006/relationships/slide" Target="slides/slide255.xml"/><Relationship Id="rId278" Type="http://schemas.openxmlformats.org/officeDocument/2006/relationships/slide" Target="slides/slide276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slide" Target="slides/slide250.xml"/><Relationship Id="rId273" Type="http://schemas.openxmlformats.org/officeDocument/2006/relationships/slide" Target="slides/slide271.xml"/><Relationship Id="rId294" Type="http://schemas.openxmlformats.org/officeDocument/2006/relationships/slide" Target="slides/slide292.xml"/><Relationship Id="rId308" Type="http://schemas.openxmlformats.org/officeDocument/2006/relationships/slide" Target="slides/slide306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263" Type="http://schemas.openxmlformats.org/officeDocument/2006/relationships/slide" Target="slides/slide261.xml"/><Relationship Id="rId284" Type="http://schemas.openxmlformats.org/officeDocument/2006/relationships/slide" Target="slides/slide282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slide" Target="slides/slide251.xml"/><Relationship Id="rId274" Type="http://schemas.openxmlformats.org/officeDocument/2006/relationships/slide" Target="slides/slide272.xml"/><Relationship Id="rId295" Type="http://schemas.openxmlformats.org/officeDocument/2006/relationships/slide" Target="slides/slide293.xml"/><Relationship Id="rId309" Type="http://schemas.openxmlformats.org/officeDocument/2006/relationships/slide" Target="slides/slide307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264" Type="http://schemas.openxmlformats.org/officeDocument/2006/relationships/slide" Target="slides/slide262.xml"/><Relationship Id="rId285" Type="http://schemas.openxmlformats.org/officeDocument/2006/relationships/slide" Target="slides/slide28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310" Type="http://schemas.openxmlformats.org/officeDocument/2006/relationships/slide" Target="slides/slide308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54" Type="http://schemas.openxmlformats.org/officeDocument/2006/relationships/slide" Target="slides/slide252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275" Type="http://schemas.openxmlformats.org/officeDocument/2006/relationships/slide" Target="slides/slide273.xml"/><Relationship Id="rId296" Type="http://schemas.openxmlformats.org/officeDocument/2006/relationships/slide" Target="slides/slide294.xml"/><Relationship Id="rId300" Type="http://schemas.openxmlformats.org/officeDocument/2006/relationships/slide" Target="slides/slide298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244" Type="http://schemas.openxmlformats.org/officeDocument/2006/relationships/slide" Target="slides/slide242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265" Type="http://schemas.openxmlformats.org/officeDocument/2006/relationships/slide" Target="slides/slide263.xml"/><Relationship Id="rId286" Type="http://schemas.openxmlformats.org/officeDocument/2006/relationships/slide" Target="slides/slide284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311" Type="http://schemas.openxmlformats.org/officeDocument/2006/relationships/notesMaster" Target="notesMasters/notesMaster1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34" Type="http://schemas.openxmlformats.org/officeDocument/2006/relationships/slide" Target="slides/slide23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55" Type="http://schemas.openxmlformats.org/officeDocument/2006/relationships/slide" Target="slides/slide253.xml"/><Relationship Id="rId276" Type="http://schemas.openxmlformats.org/officeDocument/2006/relationships/slide" Target="slides/slide274.xml"/><Relationship Id="rId297" Type="http://schemas.openxmlformats.org/officeDocument/2006/relationships/slide" Target="slides/slide295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301" Type="http://schemas.openxmlformats.org/officeDocument/2006/relationships/slide" Target="slides/slide29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5/12/2015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5/12/2015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301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179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302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4972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303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3750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304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16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306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75370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307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4598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58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8751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93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392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89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21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6355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16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008112"/>
          </a:xfrm>
        </p:spPr>
        <p:txBody>
          <a:bodyPr>
            <a:normAutofit/>
          </a:bodyPr>
          <a:lstStyle>
            <a:lvl1pPr marL="268288" indent="0"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525658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</a:defRPr>
            </a:lvl2pPr>
            <a:lvl3pPr marL="1143000" indent="-338138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14864" y="6448251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sp>
        <p:nvSpPr>
          <p:cNvPr id="8" name="Ορθογώνιο 7"/>
          <p:cNvSpPr/>
          <p:nvPr userDrawn="1"/>
        </p:nvSpPr>
        <p:spPr>
          <a:xfrm>
            <a:off x="0" y="116632"/>
            <a:ext cx="61785" cy="67413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 userDrawn="1"/>
        </p:nvSpPr>
        <p:spPr>
          <a:xfrm>
            <a:off x="0" y="0"/>
            <a:ext cx="9144000" cy="1166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74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9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Τίτλος και Περιεχόμενο"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14864" y="6448251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sp>
        <p:nvSpPr>
          <p:cNvPr id="8" name="Ορθογώνιο 7"/>
          <p:cNvSpPr/>
          <p:nvPr userDrawn="1"/>
        </p:nvSpPr>
        <p:spPr>
          <a:xfrm>
            <a:off x="0" y="116632"/>
            <a:ext cx="61785" cy="67413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 userDrawn="1"/>
        </p:nvSpPr>
        <p:spPr>
          <a:xfrm>
            <a:off x="0" y="0"/>
            <a:ext cx="9144000" cy="1166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46440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07" r:id="rId3"/>
    <p:sldLayoutId id="2147483687" r:id="rId4"/>
    <p:sldLayoutId id="2147483688" r:id="rId5"/>
    <p:sldLayoutId id="2147483689" r:id="rId6"/>
    <p:sldLayoutId id="2147483690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17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3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3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3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3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3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3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3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3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3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3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3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3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3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3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3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3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3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3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3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3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3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3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3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3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3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3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3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3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3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3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3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3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3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3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3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3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3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3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3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3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3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3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3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3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3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3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3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3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3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3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3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3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3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3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3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3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3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3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3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3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3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3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3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3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3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3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3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3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3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3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3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3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3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3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3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3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3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3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3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3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3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3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3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3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3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3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3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3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3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3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3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3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3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3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d-ed.virginia.edu/courses/rad/cardiacmr/Pathology/CAD/Detection.html" TargetMode="External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584176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err="1" smtClean="0">
                <a:solidFill>
                  <a:schemeClr val="tx1"/>
                </a:solidFill>
                <a:latin typeface="+mn-lt"/>
              </a:rPr>
              <a:t>Τομογραφική</a:t>
            </a:r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 Απεικονιστική Ανατομική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2"/>
            <a:ext cx="9144000" cy="191663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600" b="1" dirty="0" smtClean="0"/>
              <a:t>Ενότητα 8</a:t>
            </a:r>
            <a:r>
              <a:rPr lang="el-GR" sz="2600" dirty="0" smtClean="0"/>
              <a:t>:</a:t>
            </a:r>
            <a:r>
              <a:rPr lang="en-US" sz="2600" dirty="0" smtClean="0"/>
              <a:t> </a:t>
            </a:r>
            <a:r>
              <a:rPr lang="el-GR" sz="2800" dirty="0" smtClean="0"/>
              <a:t>Τομογραφική ανατομική αγγειακού </a:t>
            </a:r>
            <a:r>
              <a:rPr lang="el-GR" sz="2800" dirty="0" smtClean="0"/>
              <a:t>δένδρου </a:t>
            </a:r>
            <a:r>
              <a:rPr lang="el-GR" sz="2800" b="1" dirty="0" smtClean="0"/>
              <a:t>- </a:t>
            </a:r>
            <a:r>
              <a:rPr lang="el-GR" sz="2800" dirty="0" smtClean="0"/>
              <a:t>Μ</a:t>
            </a:r>
            <a:r>
              <a:rPr lang="en-US" sz="2800" dirty="0" smtClean="0"/>
              <a:t>R</a:t>
            </a:r>
            <a:r>
              <a:rPr lang="el-GR" sz="2800" dirty="0" smtClean="0"/>
              <a:t>Α</a:t>
            </a:r>
            <a:endParaRPr lang="en-US" sz="2600" dirty="0" smtClean="0"/>
          </a:p>
          <a:p>
            <a:pPr>
              <a:spcBef>
                <a:spcPts val="0"/>
              </a:spcBef>
            </a:pPr>
            <a:r>
              <a:rPr lang="el-GR" sz="2200" dirty="0" smtClean="0"/>
              <a:t>Γεωργία Οικονόμου, Αναπληρώτρια Καθηγήτρια</a:t>
            </a:r>
          </a:p>
          <a:p>
            <a:pPr>
              <a:spcBef>
                <a:spcPts val="0"/>
              </a:spcBef>
            </a:pPr>
            <a:r>
              <a:rPr lang="el-GR" sz="2200" dirty="0"/>
              <a:t>Τμήμα Ραδιολογίας - Ακτινολογίας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MRA ABDO0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2370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 descr="MRA ABDO00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35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MRA ABDO00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7587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MRA ABDO01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1344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MRA ABDO01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9471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MRA ABDO01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2077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MRA ABDO01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4605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MRA ABDO01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000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MRA ABDO01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3031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MRA ABDO01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513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MRA ABDO01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3674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MRA ABDO0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8768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MRA ABDO01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2864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MRA ABDO01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1775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MRA ABDO01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8365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MRA ABDO01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6668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MRA ABDO01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3037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MRA ABDO01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502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 descr="MRA ABDO01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67247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785" y="1700808"/>
            <a:ext cx="9082215" cy="100811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l-GR" sz="4000" dirty="0" smtClean="0"/>
              <a:t>MRA </a:t>
            </a:r>
            <a:r>
              <a:rPr lang="el-GR" altLang="el-GR" sz="4000" dirty="0" smtClean="0"/>
              <a:t>Κάτω άκρα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0602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MRA LEGS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1879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MRA LEGS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5000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MRA ABDO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6073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MRA LEGS0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2633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MRA LEGS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5589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MRA LEGS0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0980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MRA LEGS0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246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MRA LEGS0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3215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MRA LEGS0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165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 descr="MRA LEGS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458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 descr="MRA LEGS0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5692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4" descr="MRA LEGS00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4655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 descr="MRA LEGS0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2129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MRA ABDO0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3159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 descr="MRA LEGS00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0933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 descr="MRA LEGS00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7920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 descr="MRA LEGS00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3965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5" descr="MRA LEGS0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371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MRA LEGS00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3624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0" name="Picture 4" descr="MRA LEGS0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0649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MRA LEGS00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047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 descr="MRA LEGS0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3843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4" descr="MRA LEGS00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0208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Picture 4" descr="MRA LEGS00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9136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MRA ABDO00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9479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 descr="MRA LEGS00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9370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 descr="MRA LEGS00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7067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 descr="MRA LEGS00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344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 descr="MRA LEGS00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316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6" name="Picture 4" descr="MRA LEGS00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797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 descr="MRA LEGS0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2784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 descr="MRA LEGS00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9020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4" descr="MRA LEGS00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3356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2" name="Picture 4" descr="MRA LEGS00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8633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MRA LEGS00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5050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MRA ABDO0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1317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0" name="Picture 4" descr="MRA LEGS04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9924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Picture 4" descr="MRA LEGS04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2323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8" name="Picture 4" descr="MRA LEGS04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1081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5" descr="MRA LEGS04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33375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3076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6" name="Picture 4" descr="MRA LEGS04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950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0" name="Picture 4" descr="MRA LEGS04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2260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 descr="MRA LEGS04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7598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8" name="Picture 4" descr="MRA LEGS04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5363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2" name="Picture 4" descr="MRA LEGS04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4874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6" name="Picture 4" descr="MRA LEGS04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3541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MRA ABDO00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8124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 descr="MRA LEGS04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4495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MRA LEGS04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8104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 descr="MRA LEGS04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897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2" name="Picture 7" descr="MRA LEGS04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4813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5366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6" name="Picture 4" descr="MRA LEGS04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2371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0" name="Picture 4" descr="MRA LEGS05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1436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4" name="Picture 4" descr="MRA LEGS05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8418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8" name="Picture 4" descr="MRA LEGS05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0319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Picture 4" descr="MRA LEGS05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5673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 descr="MRA LEGS05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6815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MRA ABDO00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9529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80" name="Picture 4" descr="MRA LEGS05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3216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4" name="Picture 4" descr="MRA LEGS05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3512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8" name="Picture 4" descr="MRA LEGS05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4692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MRA LEGS05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9747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6" name="Picture 4" descr="MRA LEGS05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1582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4" descr="MRA LEGS05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1505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 descr="MRA LEGS05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5684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8" name="Picture 4" descr="MRA LEGS05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6172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2" name="Picture 4" descr="MRA LEGS05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96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432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1784" y="1628800"/>
            <a:ext cx="9082215" cy="100811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l-GR" sz="4000" dirty="0" smtClean="0"/>
              <a:t>MRA </a:t>
            </a:r>
            <a:r>
              <a:rPr lang="el-GR" altLang="el-GR" sz="4000" dirty="0" smtClean="0"/>
              <a:t>Εγκεφάλου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5370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MRA ABDO00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0759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0" name="Picture 4" descr="MRA BRAIN0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4468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4" name="Picture 4" descr="MRA BRAIN0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463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8" name="Picture 4" descr="MRA BRAIN0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7827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2" name="Picture 4" descr="MRA BRAIN00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626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6" name="Picture 4" descr="MRA BRAIN00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972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0" name="Picture 4" descr="MRA BRAIN00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1096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4" name="Picture 4" descr="MRA BRAIN0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3918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8" name="Picture 4" descr="MRA BRAIN00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695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2" name="Picture 4" descr="MRA BRAIN00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0897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6" name="Picture 4" descr="MRA BRAIN00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0043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MRA ABDO0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8650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0" name="Picture 4" descr="MRA BRAIN00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7588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4" name="Picture 4" descr="MRA BRAIN0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7067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8" name="Picture 4" descr="MRA BRAIN00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7875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2" name="Picture 4" descr="MRA BRAIN00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0465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6" name="Picture 4" descr="MRA BRAIN00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172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0" name="Picture 4" descr="MRA BRAIN00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0171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 descr="MRA BRAIN0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3447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 descr="MRA BRAIN00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205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2" name="Picture 4" descr="MRA BRAIN00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3844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6" name="Picture 4" descr="MRA BRAIN00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4424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1844824"/>
            <a:ext cx="7560840" cy="1008112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000" dirty="0" smtClean="0"/>
              <a:t>Μαγνητική </a:t>
            </a:r>
            <a:r>
              <a:rPr lang="el-GR" sz="4000" dirty="0" smtClean="0"/>
              <a:t>Αγγειογραφία - </a:t>
            </a:r>
            <a:r>
              <a:rPr lang="en-US" sz="4000" dirty="0" smtClean="0"/>
              <a:t>MRA</a:t>
            </a:r>
            <a:endParaRPr lang="el-GR" sz="40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899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MRA ABDO00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8787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0" name="Picture 4" descr="MRA BRAIN00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2743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4" name="Picture 4" descr="MRA BRAIN00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162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8" name="Picture 4" descr="MRA BRAIN00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8592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2" name="Picture 4" descr="MRA BRAIN00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3679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6" name="Picture 4" descr="MRA BRAIN0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3189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 descr="MRA BRAIN00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6393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4" name="Picture 4" descr="MRA BRAIN00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9693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8" name="Picture 4" descr="MRA BRAIN00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494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2" name="Picture 4" descr="MRA BRAIN00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7952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6" name="Picture 4" descr="MRA BRAIN00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1247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MRA ABDO0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1187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0" name="Picture 5" descr="MRA BRAIN00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409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4" name="Picture 4" descr="MRA BRAIN0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2110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8" name="Picture 4" descr="MRA BRAIN00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9096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2" name="Picture 4" descr="MRA BRAIN00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769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6" name="Picture 4" descr="MRA BRAIN00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937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60" name="Picture 4" descr="MRA BRAIN00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326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4" name="Picture 4" descr="MRA BRAIN00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4403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8" name="Picture 4" descr="MRA BRAIN00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2753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2" name="Picture 4" descr="MRA BRAIN00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1371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6" name="Picture 4" descr="MRA BRAIN00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9645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MRA ABDO00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0691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80" name="Picture 4" descr="MRA BRAIN009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1836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4" name="Picture 4" descr="MRA BRAIN01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5357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8" name="Picture 5" descr="MRA BRAIN01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8103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2" name="Picture 4" descr="MRA BRAIN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463"/>
            <a:ext cx="6840538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8363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6" name="Picture 4" descr="MRA BRAIN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463"/>
            <a:ext cx="6840537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8781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0" name="Picture 4" descr="MRA BRAIN0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8900"/>
            <a:ext cx="67691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788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4" name="Picture 4" descr="MRA BRAIN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88900"/>
            <a:ext cx="67691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2119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8" name="Picture 4" descr="MRA BRAIN0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8900"/>
            <a:ext cx="6767513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6349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2" name="Picture 4" descr="MRA BRAIN0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463"/>
            <a:ext cx="6842125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8255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6" name="Picture 4" descr="MRA BRAIN0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88900"/>
            <a:ext cx="67691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1826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MRA ABDO0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9064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20" name="Picture 4" descr="MRA BRAIN0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463"/>
            <a:ext cx="6840538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6367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4" name="Picture 4" descr="MRA BRAIN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463"/>
            <a:ext cx="6840537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79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8" name="Picture 4" descr="MRA BRAIN0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88900"/>
            <a:ext cx="67691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4521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2" name="Picture 4" descr="MRA BRAIN00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4450"/>
            <a:ext cx="67691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0703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6" name="Picture 4" descr="MRA BRAIN0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1925"/>
            <a:ext cx="6697663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1248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40" name="Picture 4" descr="MRA BRAIN00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4450"/>
            <a:ext cx="67691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897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4" name="Picture 4" descr="MRA BRAIN00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8913"/>
            <a:ext cx="6624638" cy="66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7399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8" name="Picture 4" descr="MRA BRAIN00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9988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711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2" name="Picture 4" descr="MRA BRAIN01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88900"/>
            <a:ext cx="67691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1240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6" name="Picture 4" descr="MRA BRAIN01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8900" y="260350"/>
            <a:ext cx="6597650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9230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MRA ABDO00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2923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60" name="Picture 4" descr="MRA BRAIN01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463"/>
            <a:ext cx="6840537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5587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4" name="Picture 4" descr="MRA BRAIN01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463"/>
            <a:ext cx="6840537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2812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8" name="Picture 4" descr="MRA BRAIN01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463"/>
            <a:ext cx="6842125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232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2" name="Picture 4" descr="MRA BRAIN01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463"/>
            <a:ext cx="6842125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906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6" name="Picture 4" descr="MRA BRAIN01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4450"/>
            <a:ext cx="67691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5942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80" name="Picture 4" descr="MRA BRAIN01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463"/>
            <a:ext cx="6842125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5108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4" name="Picture 4" descr="MRA BRAIN01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88900"/>
            <a:ext cx="67691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9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8" name="Picture 4" descr="MRA BRAIN01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463"/>
            <a:ext cx="6840537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1374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2" name="Picture 4" descr="MRA BRAIN01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463"/>
            <a:ext cx="6840538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5465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6" name="Picture 4" descr="MRA BRAIN01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463"/>
            <a:ext cx="6840538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9425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MRA ABDO00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4498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100" name="Picture 4" descr="MRA BRAIN01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463"/>
            <a:ext cx="6840537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594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4" name="Picture 4" descr="MRA BRAIN01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463"/>
            <a:ext cx="6840538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258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8" name="Picture 4" descr="MRA BRAIN01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20713"/>
            <a:ext cx="6194425" cy="619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2291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2" name="Picture 4" descr="MRA BRAIN01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88950"/>
            <a:ext cx="6338887" cy="633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3779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6" name="Picture 4" descr="MRA BRAIN01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74650"/>
            <a:ext cx="648335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3383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0" name="Picture 4" descr="MRA BRAIN01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841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Content Placeholder 2"/>
          <p:cNvSpPr>
            <a:spLocks noGrp="1"/>
          </p:cNvSpPr>
          <p:nvPr>
            <p:ph idx="1"/>
          </p:nvPr>
        </p:nvSpPr>
        <p:spPr>
          <a:xfrm>
            <a:off x="467544" y="773734"/>
            <a:ext cx="8424936" cy="5256584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el-GR" dirty="0" smtClean="0"/>
              <a:t>1. </a:t>
            </a:r>
            <a:r>
              <a:rPr lang="el-GR" altLang="el-GR" dirty="0" smtClean="0"/>
              <a:t>Βασική αρτηρία</a:t>
            </a:r>
            <a:r>
              <a:rPr lang="en-US" altLang="el-GR" dirty="0" smtClean="0"/>
              <a:t>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l-GR" dirty="0" smtClean="0"/>
              <a:t>2. </a:t>
            </a:r>
            <a:r>
              <a:rPr lang="el-GR" altLang="el-GR" dirty="0" smtClean="0"/>
              <a:t>Οπίσθια εγκεφαλική</a:t>
            </a:r>
            <a:r>
              <a:rPr lang="en-US" altLang="el-GR" dirty="0" smtClean="0"/>
              <a:t>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l-GR" dirty="0" smtClean="0"/>
              <a:t>3. </a:t>
            </a:r>
            <a:r>
              <a:rPr lang="el-GR" altLang="el-GR" dirty="0" smtClean="0"/>
              <a:t>Άνω παρεγκεφαλιδική </a:t>
            </a:r>
            <a:endParaRPr lang="en-US" altLang="el-GR" dirty="0" smtClean="0"/>
          </a:p>
          <a:p>
            <a:pPr eaLnBrk="1" hangingPunct="1">
              <a:buFont typeface="Wingdings 2" pitchFamily="18" charset="2"/>
              <a:buNone/>
            </a:pPr>
            <a:r>
              <a:rPr lang="en-US" altLang="el-GR" dirty="0" smtClean="0"/>
              <a:t>4.</a:t>
            </a:r>
            <a:r>
              <a:rPr lang="el-GR" altLang="el-GR" dirty="0" smtClean="0"/>
              <a:t> Έσω καρωτίδα</a:t>
            </a:r>
            <a:r>
              <a:rPr lang="en-US" altLang="el-GR" dirty="0" smtClean="0"/>
              <a:t>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l-GR" dirty="0" smtClean="0"/>
              <a:t>5. </a:t>
            </a:r>
            <a:r>
              <a:rPr lang="el-GR" altLang="el-GR" dirty="0" smtClean="0"/>
              <a:t>Μέση εγκεφαλική</a:t>
            </a:r>
            <a:r>
              <a:rPr lang="en-US" altLang="el-GR" dirty="0" smtClean="0"/>
              <a:t>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l-GR" dirty="0" smtClean="0"/>
              <a:t>6. </a:t>
            </a:r>
            <a:r>
              <a:rPr lang="el-GR" altLang="el-GR" dirty="0" smtClean="0"/>
              <a:t>Πρόσθια εγκεφαλική</a:t>
            </a:r>
            <a:endParaRPr lang="en-US" altLang="el-GR" dirty="0" smtClean="0"/>
          </a:p>
          <a:p>
            <a:pPr eaLnBrk="1" hangingPunct="1">
              <a:buFont typeface="Wingdings 2" pitchFamily="18" charset="2"/>
              <a:buNone/>
            </a:pPr>
            <a:r>
              <a:rPr lang="en-US" altLang="el-GR" dirty="0" smtClean="0"/>
              <a:t>7. </a:t>
            </a:r>
            <a:r>
              <a:rPr lang="el-GR" altLang="el-GR" dirty="0" smtClean="0"/>
              <a:t>Πρόσθια </a:t>
            </a:r>
            <a:r>
              <a:rPr lang="el-GR" altLang="el-GR" dirty="0" err="1" smtClean="0"/>
              <a:t>αναστομωτική</a:t>
            </a:r>
            <a:endParaRPr lang="en-US" altLang="el-GR" dirty="0" smtClean="0"/>
          </a:p>
          <a:p>
            <a:pPr eaLnBrk="1" hangingPunct="1">
              <a:buFont typeface="Wingdings 2" pitchFamily="18" charset="2"/>
              <a:buNone/>
            </a:pPr>
            <a:r>
              <a:rPr lang="en-US" altLang="el-GR" dirty="0" smtClean="0"/>
              <a:t>8. </a:t>
            </a:r>
            <a:r>
              <a:rPr lang="el-GR" altLang="el-GR" dirty="0" smtClean="0"/>
              <a:t>Σπονδυλική </a:t>
            </a:r>
            <a:endParaRPr lang="en-US" altLang="el-GR" dirty="0" smtClean="0"/>
          </a:p>
        </p:txBody>
      </p:sp>
      <p:pic>
        <p:nvPicPr>
          <p:cNvPr id="266244" name="Picture 2" descr="http://www.dartmouth.edu/%7Eanatomy/Head-neck/vessels/angiograms/images/MRA%20COW/blan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4140200" cy="5481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4390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2" descr="http://www.dartmouth.edu/%7Eanatomy/Head-neck/vessels/angiograms/images/CTA%20COW/basil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656"/>
            <a:ext cx="5182691" cy="64077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1269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784" y="2132856"/>
            <a:ext cx="9082215" cy="1224136"/>
          </a:xfrm>
        </p:spPr>
        <p:txBody>
          <a:bodyPr>
            <a:normAutofit/>
          </a:bodyPr>
          <a:lstStyle/>
          <a:p>
            <a:r>
              <a:rPr lang="el-GR" sz="4000" dirty="0" smtClean="0"/>
              <a:t>Φλεβική απαγωγή εγκεφάλου</a:t>
            </a:r>
            <a:endParaRPr lang="el-GR" sz="40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603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258</a:t>
            </a:fld>
            <a:endParaRPr lang="el-GR"/>
          </a:p>
        </p:txBody>
      </p:sp>
      <p:pic>
        <p:nvPicPr>
          <p:cNvPr id="269316" name="Picture 4" descr="MRA BRAIN01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7063" y="476250"/>
            <a:ext cx="5976937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3883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MRA ABDO0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1001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259</a:t>
            </a:fld>
            <a:endParaRPr lang="el-GR"/>
          </a:p>
        </p:txBody>
      </p:sp>
      <p:pic>
        <p:nvPicPr>
          <p:cNvPr id="270340" name="Picture 4" descr="MRA BRAIN01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525" y="404813"/>
            <a:ext cx="58324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9123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260</a:t>
            </a:fld>
            <a:endParaRPr lang="el-GR"/>
          </a:p>
        </p:txBody>
      </p:sp>
      <p:pic>
        <p:nvPicPr>
          <p:cNvPr id="271364" name="Picture 4" descr="MRA BRAIN01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7063" y="549275"/>
            <a:ext cx="5976937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7202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Σηραγγώδης κόλπος</a:t>
            </a:r>
            <a:endParaRPr lang="en-US" altLang="el-GR" smtClean="0"/>
          </a:p>
        </p:txBody>
      </p:sp>
      <p:pic>
        <p:nvPicPr>
          <p:cNvPr id="268292" name="Picture 2" descr="http://www.dartmouth.edu/%7Eanatomy/Head-neck/vessels/angiograms/images/cav-axial/blan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2838" y="1800126"/>
            <a:ext cx="4221162" cy="4221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8293" name="Picture 4" descr="http://www.dartmouth.edu/%7Eanatomy/Head-neck/vessels/angiograms/images/cav-coronal/blan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63" y="1800126"/>
            <a:ext cx="4257073" cy="4221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1945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784" y="1772816"/>
            <a:ext cx="9082215" cy="100811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l-GR" sz="4000" dirty="0" smtClean="0"/>
              <a:t>M</a:t>
            </a:r>
            <a:r>
              <a:rPr lang="el-GR" altLang="el-GR" sz="4000" dirty="0" smtClean="0"/>
              <a:t>αγνητική αγγειογραφία τραχήλου</a:t>
            </a:r>
            <a:endParaRPr lang="el-GR" altLang="el-GR" sz="4000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6254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263</a:t>
            </a:fld>
            <a:endParaRPr lang="el-GR"/>
          </a:p>
        </p:txBody>
      </p:sp>
      <p:pic>
        <p:nvPicPr>
          <p:cNvPr id="273412" name="Picture 4" descr="MRI NECK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372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264</a:t>
            </a:fld>
            <a:endParaRPr lang="el-GR"/>
          </a:p>
        </p:txBody>
      </p:sp>
      <p:pic>
        <p:nvPicPr>
          <p:cNvPr id="274436" name="Picture 4" descr="MRI NECK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2542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265</a:t>
            </a:fld>
            <a:endParaRPr lang="el-GR"/>
          </a:p>
        </p:txBody>
      </p:sp>
      <p:pic>
        <p:nvPicPr>
          <p:cNvPr id="275460" name="Picture 4" descr="MRI NECK0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782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266</a:t>
            </a:fld>
            <a:endParaRPr lang="el-GR"/>
          </a:p>
        </p:txBody>
      </p:sp>
      <p:pic>
        <p:nvPicPr>
          <p:cNvPr id="276484" name="Picture 4" descr="MRI NECK00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855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267</a:t>
            </a:fld>
            <a:endParaRPr lang="el-GR"/>
          </a:p>
        </p:txBody>
      </p:sp>
      <p:pic>
        <p:nvPicPr>
          <p:cNvPr id="277508" name="Picture 4" descr="MRI NECK0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2309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268</a:t>
            </a:fld>
            <a:endParaRPr lang="el-GR"/>
          </a:p>
        </p:txBody>
      </p:sp>
      <p:pic>
        <p:nvPicPr>
          <p:cNvPr id="278532" name="Picture 4" descr="MRI NECK0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8570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MRA ABDO00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9559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269</a:t>
            </a:fld>
            <a:endParaRPr lang="el-GR"/>
          </a:p>
        </p:txBody>
      </p:sp>
      <p:pic>
        <p:nvPicPr>
          <p:cNvPr id="279556" name="Picture 4" descr="MRI NECK00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9787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270</a:t>
            </a:fld>
            <a:endParaRPr lang="el-GR"/>
          </a:p>
        </p:txBody>
      </p:sp>
      <p:pic>
        <p:nvPicPr>
          <p:cNvPr id="280580" name="Picture 4" descr="MRI NECK0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5796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271</a:t>
            </a:fld>
            <a:endParaRPr lang="el-GR"/>
          </a:p>
        </p:txBody>
      </p:sp>
      <p:pic>
        <p:nvPicPr>
          <p:cNvPr id="281604" name="Picture 4" descr="MRI NECK00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0542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272</a:t>
            </a:fld>
            <a:endParaRPr lang="el-GR"/>
          </a:p>
        </p:txBody>
      </p:sp>
      <p:pic>
        <p:nvPicPr>
          <p:cNvPr id="282628" name="Picture 4" descr="MRI NECK00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604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273</a:t>
            </a:fld>
            <a:endParaRPr lang="el-GR"/>
          </a:p>
        </p:txBody>
      </p:sp>
      <p:pic>
        <p:nvPicPr>
          <p:cNvPr id="283652" name="Picture 4" descr="MRI NECK00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8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274</a:t>
            </a:fld>
            <a:endParaRPr lang="el-GR"/>
          </a:p>
        </p:txBody>
      </p:sp>
      <p:pic>
        <p:nvPicPr>
          <p:cNvPr id="284676" name="Picture 4" descr="MRI NECK00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6060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275</a:t>
            </a:fld>
            <a:endParaRPr lang="el-GR"/>
          </a:p>
        </p:txBody>
      </p:sp>
      <p:pic>
        <p:nvPicPr>
          <p:cNvPr id="285700" name="Picture 4" descr="MRI NECK0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446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276</a:t>
            </a:fld>
            <a:endParaRPr lang="el-GR"/>
          </a:p>
        </p:txBody>
      </p:sp>
      <p:pic>
        <p:nvPicPr>
          <p:cNvPr id="286724" name="Picture 4" descr="MRI NECK0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776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277</a:t>
            </a:fld>
            <a:endParaRPr lang="el-GR"/>
          </a:p>
        </p:txBody>
      </p:sp>
      <p:pic>
        <p:nvPicPr>
          <p:cNvPr id="287748" name="Picture 4" descr="MRI NECK00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086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278</a:t>
            </a:fld>
            <a:endParaRPr lang="el-GR"/>
          </a:p>
        </p:txBody>
      </p:sp>
      <p:pic>
        <p:nvPicPr>
          <p:cNvPr id="288772" name="Picture 4" descr="MRI NECK00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278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MRA ABDO00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5831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279</a:t>
            </a:fld>
            <a:endParaRPr lang="el-GR"/>
          </a:p>
        </p:txBody>
      </p:sp>
      <p:pic>
        <p:nvPicPr>
          <p:cNvPr id="289796" name="Picture 4" descr="MRI NECK00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8174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280</a:t>
            </a:fld>
            <a:endParaRPr lang="el-GR"/>
          </a:p>
        </p:txBody>
      </p:sp>
      <p:pic>
        <p:nvPicPr>
          <p:cNvPr id="290820" name="Picture 4" descr="MRI NECK0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0992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281</a:t>
            </a:fld>
            <a:endParaRPr lang="el-GR"/>
          </a:p>
        </p:txBody>
      </p:sp>
      <p:pic>
        <p:nvPicPr>
          <p:cNvPr id="291844" name="Picture 4" descr="MRI NECK00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567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282</a:t>
            </a:fld>
            <a:endParaRPr lang="el-GR"/>
          </a:p>
        </p:txBody>
      </p:sp>
      <p:pic>
        <p:nvPicPr>
          <p:cNvPr id="292868" name="Picture 4" descr="MRI NECK00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213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283</a:t>
            </a:fld>
            <a:endParaRPr lang="el-GR"/>
          </a:p>
        </p:txBody>
      </p:sp>
      <p:pic>
        <p:nvPicPr>
          <p:cNvPr id="293892" name="Picture 4" descr="MRI NECK00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9595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284</a:t>
            </a:fld>
            <a:endParaRPr lang="el-GR"/>
          </a:p>
        </p:txBody>
      </p:sp>
      <p:pic>
        <p:nvPicPr>
          <p:cNvPr id="294916" name="Picture 4" descr="MRI NECK0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1920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285</a:t>
            </a:fld>
            <a:endParaRPr lang="el-GR"/>
          </a:p>
        </p:txBody>
      </p:sp>
      <p:pic>
        <p:nvPicPr>
          <p:cNvPr id="295940" name="Picture 4" descr="MRI NECK00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6355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286</a:t>
            </a:fld>
            <a:endParaRPr lang="el-GR"/>
          </a:p>
        </p:txBody>
      </p:sp>
      <p:pic>
        <p:nvPicPr>
          <p:cNvPr id="296964" name="Picture 4" descr="MRI NECK00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4747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287</a:t>
            </a:fld>
            <a:endParaRPr lang="el-GR"/>
          </a:p>
        </p:txBody>
      </p:sp>
      <p:pic>
        <p:nvPicPr>
          <p:cNvPr id="297988" name="Picture 4" descr="MRI NECK00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882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1060" name="Picture 2" descr="http://www.dartmouth.edu/%7Eanatomy/Head-neck/vessels/angiograms/images/MRA%20arch/blan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5705574" cy="570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9673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MRA ABDO00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2968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64087" y="116632"/>
            <a:ext cx="3779911" cy="1008112"/>
          </a:xfrm>
        </p:spPr>
        <p:txBody>
          <a:bodyPr/>
          <a:lstStyle/>
          <a:p>
            <a:r>
              <a:rPr lang="en-US" dirty="0" smtClean="0"/>
              <a:t>CTA</a:t>
            </a:r>
            <a:endParaRPr lang="el-GR" dirty="0"/>
          </a:p>
        </p:txBody>
      </p:sp>
      <p:pic>
        <p:nvPicPr>
          <p:cNvPr id="300036" name="Picture 2" descr="http://www.dartmouth.edu/%7Eanatomy/Head-neck/vessels/angiograms/images/CTA%20arch/blan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686175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289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8638" y="1556792"/>
            <a:ext cx="489585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000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7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424936" cy="5256584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el-GR" sz="2400" dirty="0" smtClean="0"/>
              <a:t>1.</a:t>
            </a:r>
            <a:r>
              <a:rPr lang="el-GR" altLang="el-GR" sz="2400" dirty="0" smtClean="0"/>
              <a:t> Κοινή καρωτίδα </a:t>
            </a:r>
            <a:r>
              <a:rPr lang="en-US" altLang="el-GR" sz="2400" dirty="0" smtClean="0"/>
              <a:t>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l-GR" sz="2400" dirty="0" smtClean="0"/>
              <a:t>2. </a:t>
            </a:r>
            <a:r>
              <a:rPr lang="el-GR" altLang="el-GR" sz="2400" dirty="0" smtClean="0"/>
              <a:t>Έσω καρωτίδα</a:t>
            </a:r>
            <a:r>
              <a:rPr lang="en-US" altLang="el-GR" sz="2400" dirty="0" smtClean="0"/>
              <a:t>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l-GR" sz="2400" dirty="0" smtClean="0"/>
              <a:t>3. </a:t>
            </a:r>
            <a:r>
              <a:rPr lang="el-GR" altLang="el-GR" sz="2400" dirty="0" smtClean="0"/>
              <a:t>Έξω καρωτίδα</a:t>
            </a:r>
            <a:r>
              <a:rPr lang="en-US" altLang="el-GR" sz="2400" dirty="0" smtClean="0"/>
              <a:t>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l-GR" sz="2400" dirty="0" smtClean="0"/>
              <a:t>4. </a:t>
            </a:r>
            <a:r>
              <a:rPr lang="el-GR" altLang="el-GR" sz="2400" dirty="0" smtClean="0"/>
              <a:t>Γλωσσική αρτηρία</a:t>
            </a:r>
            <a:endParaRPr lang="en-US" altLang="el-GR" sz="24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en-US" altLang="el-GR" sz="2400" dirty="0" smtClean="0"/>
              <a:t>5. </a:t>
            </a:r>
            <a:r>
              <a:rPr lang="el-GR" altLang="el-GR" sz="2400" dirty="0" smtClean="0"/>
              <a:t>Προσωπική αρτηρία</a:t>
            </a:r>
            <a:endParaRPr lang="en-US" altLang="el-GR" sz="24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en-US" altLang="el-GR" sz="2400" dirty="0" smtClean="0"/>
              <a:t>6. </a:t>
            </a:r>
            <a:r>
              <a:rPr lang="el-GR" altLang="el-GR" sz="2400" dirty="0" smtClean="0"/>
              <a:t>Γναθιαία αρτηρία</a:t>
            </a:r>
            <a:endParaRPr lang="en-US" altLang="el-GR" sz="24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en-US" altLang="el-GR" sz="2400" dirty="0" smtClean="0"/>
              <a:t>7. </a:t>
            </a:r>
            <a:r>
              <a:rPr lang="el-GR" altLang="el-GR" sz="2400" dirty="0" smtClean="0"/>
              <a:t>Σπονδυλική αρτηρία</a:t>
            </a:r>
            <a:endParaRPr lang="en-US" altLang="el-GR" sz="24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en-US" altLang="el-GR" sz="2400" dirty="0" smtClean="0"/>
              <a:t>8. </a:t>
            </a:r>
            <a:r>
              <a:rPr lang="el-GR" altLang="el-GR" sz="2400" dirty="0" smtClean="0"/>
              <a:t>Υοειδές </a:t>
            </a:r>
            <a:endParaRPr lang="en-US" altLang="el-GR" sz="2400" dirty="0" smtClean="0"/>
          </a:p>
          <a:p>
            <a:pPr eaLnBrk="1" hangingPunct="1">
              <a:buFont typeface="Wingdings 2" pitchFamily="18" charset="2"/>
              <a:buNone/>
            </a:pPr>
            <a:r>
              <a:rPr lang="en-US" altLang="el-GR" sz="2400" dirty="0" smtClean="0"/>
              <a:t>9. </a:t>
            </a:r>
            <a:r>
              <a:rPr lang="el-GR" altLang="el-GR" sz="2400" dirty="0" smtClean="0"/>
              <a:t>Θυρεοειδής χόνδρος</a:t>
            </a:r>
            <a:endParaRPr lang="en-US" altLang="el-GR" sz="2400" dirty="0" smtClean="0"/>
          </a:p>
          <a:p>
            <a:pPr eaLnBrk="1" hangingPunct="1"/>
            <a:endParaRPr lang="en-US" altLang="el-GR" sz="2000" dirty="0" smtClean="0"/>
          </a:p>
        </p:txBody>
      </p:sp>
      <p:pic>
        <p:nvPicPr>
          <p:cNvPr id="303108" name="Picture 2" descr="http://www.dartmouth.edu/%7Eanatomy/Head-neck/vessels/angiograms/images/CTA%20carotid/blan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4248" y="188640"/>
            <a:ext cx="5414256" cy="66247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8159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4" name="Picture 4" descr="http://radiographics.rsna.org/content/26/4/963/F2.medium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81105"/>
            <a:ext cx="5946799" cy="54882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</a:t>
            </a:r>
            <a:r>
              <a:rPr lang="el-GR" dirty="0" smtClean="0"/>
              <a:t>- </a:t>
            </a:r>
            <a:r>
              <a:rPr lang="el-GR" dirty="0" err="1" smtClean="0"/>
              <a:t>Στεφανιογραφία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7063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Δεξιά στεφανιαία </a:t>
            </a:r>
            <a:r>
              <a:rPr lang="el-GR" dirty="0" smtClean="0"/>
              <a:t>αρτηρία</a:t>
            </a:r>
            <a:endParaRPr lang="el-GR" dirty="0"/>
          </a:p>
        </p:txBody>
      </p:sp>
      <p:pic>
        <p:nvPicPr>
          <p:cNvPr id="308228" name="Picture 2" descr="http://radiographics.rsna.org/content/26/4/963/F5.medium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41910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29" name="Picture 4" descr="http://radiographics.rsna.org/content/26/4/963/F6.medium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39"/>
            <a:ext cx="4222794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9432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Αριστερή στεφανιαία </a:t>
            </a:r>
            <a:r>
              <a:rPr lang="el-GR" dirty="0" smtClean="0"/>
              <a:t>αρτηρία</a:t>
            </a:r>
            <a:endParaRPr lang="el-GR" dirty="0"/>
          </a:p>
        </p:txBody>
      </p:sp>
      <p:pic>
        <p:nvPicPr>
          <p:cNvPr id="309252" name="Picture 2" descr="http://radiographics.rsna.org/content/26/4/963/F10.medium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4191000" cy="3990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253" name="Picture 4" descr="http://radiographics.rsna.org/content/26/4/963/F11.medium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4223693" cy="39825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3769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Άξονες της καρδιάς </a:t>
            </a:r>
            <a:r>
              <a:rPr lang="el-GR" altLang="el-GR" sz="3000" b="0" dirty="0" smtClean="0"/>
              <a:t>1/5</a:t>
            </a:r>
            <a:endParaRPr lang="en-US" altLang="el-GR" sz="3000" b="0" dirty="0" smtClean="0"/>
          </a:p>
        </p:txBody>
      </p:sp>
      <p:sp>
        <p:nvSpPr>
          <p:cNvPr id="310275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3694435" cy="5112568"/>
          </a:xfrm>
        </p:spPr>
        <p:txBody>
          <a:bodyPr/>
          <a:lstStyle/>
          <a:p>
            <a:pPr eaLnBrk="1" hangingPunct="1"/>
            <a:r>
              <a:rPr lang="en-US" altLang="el-GR" dirty="0" smtClean="0"/>
              <a:t>long-axis two-chamber view.</a:t>
            </a:r>
            <a:endParaRPr lang="el-GR" altLang="el-GR" dirty="0" smtClean="0"/>
          </a:p>
          <a:p>
            <a:pPr eaLnBrk="1" hangingPunct="1"/>
            <a:r>
              <a:rPr lang="el-GR" altLang="el-GR" dirty="0" smtClean="0"/>
              <a:t>Παράλληλα στο </a:t>
            </a:r>
            <a:r>
              <a:rPr lang="el-GR" altLang="el-GR" dirty="0" err="1" smtClean="0"/>
              <a:t>μεσοκοιλιακό</a:t>
            </a:r>
            <a:r>
              <a:rPr lang="el-GR" altLang="el-GR" dirty="0" smtClean="0"/>
              <a:t> διάφραγμα</a:t>
            </a:r>
            <a:r>
              <a:rPr lang="en-US" altLang="el-GR" dirty="0" smtClean="0"/>
              <a:t>.</a:t>
            </a:r>
            <a:endParaRPr lang="el-GR" altLang="el-GR" dirty="0" smtClean="0"/>
          </a:p>
          <a:p>
            <a:pPr eaLnBrk="1" hangingPunct="1"/>
            <a:r>
              <a:rPr lang="el-GR" altLang="el-GR" dirty="0" smtClean="0"/>
              <a:t>Σχεδιάζεται στο εγκάρσιο επίπεδο</a:t>
            </a:r>
            <a:r>
              <a:rPr lang="en-US" altLang="el-GR" dirty="0" smtClean="0"/>
              <a:t>.</a:t>
            </a:r>
          </a:p>
        </p:txBody>
      </p:sp>
      <p:pic>
        <p:nvPicPr>
          <p:cNvPr id="310276" name="Picture 2" descr="  Fig. 18B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7963" y="1556792"/>
            <a:ext cx="512603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81498547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Άξονες της καρδιάς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2/5</a:t>
            </a:r>
            <a:endParaRPr lang="en-US" altLang="el-GR" dirty="0" smtClean="0"/>
          </a:p>
        </p:txBody>
      </p:sp>
      <p:sp>
        <p:nvSpPr>
          <p:cNvPr id="311299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4189735" cy="5256584"/>
          </a:xfrm>
        </p:spPr>
        <p:txBody>
          <a:bodyPr/>
          <a:lstStyle/>
          <a:p>
            <a:pPr eaLnBrk="1" hangingPunct="1"/>
            <a:r>
              <a:rPr lang="en-US" altLang="el-GR" dirty="0" smtClean="0"/>
              <a:t>long-axis four-chamber view.</a:t>
            </a:r>
            <a:endParaRPr lang="el-GR" altLang="el-GR" dirty="0" smtClean="0"/>
          </a:p>
          <a:p>
            <a:pPr eaLnBrk="1" hangingPunct="1"/>
            <a:r>
              <a:rPr lang="el-GR" altLang="el-GR" dirty="0" smtClean="0"/>
              <a:t>Κατά μήκος της ανατομικής δομής</a:t>
            </a:r>
            <a:r>
              <a:rPr lang="en-US" altLang="el-GR" dirty="0" smtClean="0"/>
              <a:t>.</a:t>
            </a:r>
            <a:endParaRPr lang="el-GR" altLang="el-GR" dirty="0" smtClean="0"/>
          </a:p>
          <a:p>
            <a:pPr eaLnBrk="1" hangingPunct="1"/>
            <a:r>
              <a:rPr lang="el-GR" altLang="el-GR" dirty="0" smtClean="0"/>
              <a:t>Βασικός άξονας</a:t>
            </a:r>
            <a:r>
              <a:rPr lang="en-US" altLang="el-GR" dirty="0" smtClean="0"/>
              <a:t>.</a:t>
            </a:r>
            <a:endParaRPr lang="el-GR" altLang="el-GR" dirty="0" smtClean="0"/>
          </a:p>
          <a:p>
            <a:pPr eaLnBrk="1" hangingPunct="1"/>
            <a:r>
              <a:rPr lang="el-GR" altLang="el-GR" dirty="0" smtClean="0"/>
              <a:t>Το επίπεδο της τομής περνά από την κορυφή της καρδιάς και τη μιτροειδή βαλβίδα</a:t>
            </a:r>
            <a:r>
              <a:rPr lang="en-US" altLang="el-GR" dirty="0" smtClean="0"/>
              <a:t>.</a:t>
            </a:r>
          </a:p>
        </p:txBody>
      </p:sp>
      <p:pic>
        <p:nvPicPr>
          <p:cNvPr id="311300" name="Picture 2" descr="  Fig. 18D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4630737" cy="3968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5087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Άξονες της καρδιάς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3/5</a:t>
            </a:r>
            <a:endParaRPr lang="el-GR" dirty="0"/>
          </a:p>
        </p:txBody>
      </p:sp>
      <p:pic>
        <p:nvPicPr>
          <p:cNvPr id="3123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175" y="2349500"/>
            <a:ext cx="90138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7657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Άξονες της καρδιάς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4/5</a:t>
            </a:r>
            <a:endParaRPr lang="en-US" altLang="el-GR" dirty="0" smtClean="0"/>
          </a:p>
        </p:txBody>
      </p:sp>
      <p:sp>
        <p:nvSpPr>
          <p:cNvPr id="313347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3405510" cy="5256584"/>
          </a:xfrm>
        </p:spPr>
        <p:txBody>
          <a:bodyPr/>
          <a:lstStyle/>
          <a:p>
            <a:pPr eaLnBrk="1" hangingPunct="1"/>
            <a:r>
              <a:rPr lang="en-US" altLang="el-GR" dirty="0" smtClean="0"/>
              <a:t>short-axis view.</a:t>
            </a:r>
            <a:endParaRPr lang="el-GR" altLang="el-GR" dirty="0" smtClean="0"/>
          </a:p>
          <a:p>
            <a:pPr eaLnBrk="1" hangingPunct="1"/>
            <a:r>
              <a:rPr lang="el-GR" altLang="el-GR" dirty="0" smtClean="0"/>
              <a:t>Κάθετα στην </a:t>
            </a:r>
            <a:r>
              <a:rPr lang="el-GR" altLang="el-GR" dirty="0" err="1" smtClean="0"/>
              <a:t>τομη</a:t>
            </a:r>
            <a:r>
              <a:rPr lang="el-GR" altLang="el-GR" dirty="0" smtClean="0"/>
              <a:t> 4 κοιλοτήτων</a:t>
            </a:r>
            <a:r>
              <a:rPr lang="en-US" altLang="el-GR" dirty="0" smtClean="0"/>
              <a:t>.</a:t>
            </a:r>
            <a:endParaRPr lang="el-GR" altLang="el-GR" dirty="0" smtClean="0"/>
          </a:p>
          <a:p>
            <a:pPr eaLnBrk="1" hangingPunct="1"/>
            <a:r>
              <a:rPr lang="el-GR" altLang="el-GR" dirty="0" smtClean="0"/>
              <a:t>Παράλληλα στην πορεία της μιτροειδούς</a:t>
            </a:r>
            <a:r>
              <a:rPr lang="en-US" altLang="el-GR" dirty="0" smtClean="0"/>
              <a:t>.</a:t>
            </a:r>
            <a:endParaRPr lang="el-GR" altLang="el-GR" dirty="0" smtClean="0"/>
          </a:p>
          <a:p>
            <a:pPr eaLnBrk="1" hangingPunct="1"/>
            <a:r>
              <a:rPr lang="el-GR" altLang="el-GR" dirty="0" smtClean="0"/>
              <a:t>Μελέτη αριστεράς κοιλίας</a:t>
            </a:r>
            <a:r>
              <a:rPr lang="en-US" altLang="el-GR" dirty="0" smtClean="0"/>
              <a:t>.</a:t>
            </a:r>
          </a:p>
        </p:txBody>
      </p:sp>
      <p:pic>
        <p:nvPicPr>
          <p:cNvPr id="313348" name="Picture 2" descr="  Fig. 18A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9038" y="2217738"/>
            <a:ext cx="5414962" cy="4640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334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7900" y="0"/>
            <a:ext cx="3086100" cy="2852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7487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Άξονες της καρδιάς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5/5</a:t>
            </a:r>
            <a:endParaRPr lang="en-US" altLang="el-GR" dirty="0" smtClean="0"/>
          </a:p>
        </p:txBody>
      </p:sp>
      <p:sp>
        <p:nvSpPr>
          <p:cNvPr id="315395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424936" cy="5256584"/>
          </a:xfrm>
        </p:spPr>
        <p:txBody>
          <a:bodyPr/>
          <a:lstStyle/>
          <a:p>
            <a:pPr eaLnBrk="1" hangingPunct="1"/>
            <a:r>
              <a:rPr lang="en-US" altLang="el-GR" dirty="0" smtClean="0"/>
              <a:t>long-axis three-chamber view.</a:t>
            </a:r>
            <a:endParaRPr lang="el-GR" altLang="el-GR" dirty="0" smtClean="0"/>
          </a:p>
          <a:p>
            <a:pPr eaLnBrk="1" hangingPunct="1"/>
            <a:r>
              <a:rPr lang="el-GR" altLang="el-GR" dirty="0" smtClean="0"/>
              <a:t>Μελέτη μιτροειδούς βαλβίδας</a:t>
            </a:r>
            <a:r>
              <a:rPr lang="en-US" altLang="el-GR" dirty="0" smtClean="0"/>
              <a:t>.</a:t>
            </a:r>
          </a:p>
        </p:txBody>
      </p:sp>
      <p:pic>
        <p:nvPicPr>
          <p:cNvPr id="315396" name="Picture 2" descr="  Fig. 18C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262188"/>
            <a:ext cx="5364162" cy="4595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37995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Μαγνητική Αγγειογραφία </a:t>
            </a:r>
            <a:r>
              <a:rPr lang="el-GR" dirty="0" smtClean="0"/>
              <a:t>– </a:t>
            </a:r>
            <a:r>
              <a:rPr lang="en-US" dirty="0" smtClean="0"/>
              <a:t>MRA</a:t>
            </a:r>
            <a:r>
              <a:rPr lang="el-GR" dirty="0" smtClean="0"/>
              <a:t> - Κοιλία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MRA ABDO00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8557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Διαστολή - </a:t>
            </a:r>
            <a:r>
              <a:rPr lang="el-GR" dirty="0" smtClean="0"/>
              <a:t>Συστολή</a:t>
            </a:r>
            <a:endParaRPr lang="el-GR" dirty="0"/>
          </a:p>
        </p:txBody>
      </p:sp>
      <p:pic>
        <p:nvPicPr>
          <p:cNvPr id="314372" name="Picture 2" descr="media/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88840"/>
            <a:ext cx="8472487" cy="3744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93679956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</a:t>
            </a:r>
            <a:endParaRPr lang="el-GR" dirty="0"/>
          </a:p>
        </p:txBody>
      </p:sp>
      <p:sp>
        <p:nvSpPr>
          <p:cNvPr id="316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l-GR" dirty="0" smtClean="0">
                <a:hlinkClick r:id="rId2"/>
              </a:rPr>
              <a:t>med-ed.virginia.edu</a:t>
            </a:r>
            <a:endParaRPr lang="en-US" altLang="el-GR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99847482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9" name="Picture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0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Γεωργία Οικονόμου </a:t>
            </a:r>
            <a:r>
              <a:rPr lang="el-GR" sz="2000" dirty="0" smtClean="0"/>
              <a:t>2014. </a:t>
            </a:r>
            <a:r>
              <a:rPr lang="el-GR" sz="2000" dirty="0"/>
              <a:t>Γεωργία Οικονόμου. «</a:t>
            </a:r>
            <a:r>
              <a:rPr lang="el-GR" sz="2000" dirty="0" err="1"/>
              <a:t>Τομογραφική</a:t>
            </a:r>
            <a:r>
              <a:rPr lang="el-GR" sz="2000" dirty="0"/>
              <a:t> Απεικονιστική Ανατομική. </a:t>
            </a:r>
            <a:r>
              <a:rPr lang="el-GR" sz="2000" dirty="0" smtClean="0"/>
              <a:t>Ενότητα </a:t>
            </a:r>
            <a:r>
              <a:rPr lang="en-US" sz="2000" dirty="0" smtClean="0"/>
              <a:t>8:</a:t>
            </a:r>
            <a:r>
              <a:rPr lang="el-GR" sz="2000" dirty="0" smtClean="0"/>
              <a:t> </a:t>
            </a:r>
            <a:r>
              <a:rPr lang="el-GR" sz="2000" dirty="0" smtClean="0"/>
              <a:t>Τομογραφική ανατομική αγγειακού δένδρου </a:t>
            </a:r>
            <a:r>
              <a:rPr lang="el-GR" sz="2000" b="1" dirty="0" smtClean="0"/>
              <a:t>- </a:t>
            </a:r>
            <a:r>
              <a:rPr lang="el-GR" sz="2000" dirty="0" smtClean="0"/>
              <a:t>Μ</a:t>
            </a:r>
            <a:r>
              <a:rPr lang="en-US" sz="2000" dirty="0" smtClean="0"/>
              <a:t>R</a:t>
            </a:r>
            <a:r>
              <a:rPr lang="el-GR" sz="2000" dirty="0" smtClean="0"/>
              <a:t>Α».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xmlns="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και δοθεί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09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άδεια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626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xmlns="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MRA ABDO0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7423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MRA ABDO00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0764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MRA ABDO00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7515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MRA ABDO00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472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MRA ABDO00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9789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MRA ABDO00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3568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MRA ABDO00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8972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MRA ABDO00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3775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MRA ABDO00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955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MRA ABDO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25538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6815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MRA ABDO00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4882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MRA ABDO0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709890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MRA ABDO00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2373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MRA ABDO00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709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MRA ABDO00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3754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MRA ABDO00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0446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MRA ABDO00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1935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MRA ABDO00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1197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MRA ABDO00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43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MRA ABDO00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6721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MRA ABDO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0070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MRA ABDO0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8020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MRA ABDO00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0579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MRA ABDO00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2670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MRA ABDO00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4423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MRA ABDO00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3171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MRA ABDO00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9446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MRA ABDO00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6158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MRA ABDO00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1290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MRA ABDO00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686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MRA ABDO00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8037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RA ABDO0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0473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MRA ABDO00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1710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MRA ABDO00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069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MRA ABDO00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1571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MRA ABDO00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267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MRA ABDO00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3713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MRA ABDO00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337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MRA ABDO0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428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MRA ABDO00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424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MRA ABDO00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3153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MRA ABDO00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7505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MRA ABDO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2522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MRA ABDO00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0021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MRA ABDO00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2126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MRA ABDO00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0100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MRA ABDO00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1490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MRA ABDO00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7772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MRA ABDO00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6093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MRA ABDO00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5621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MRA ABDO00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526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MRA ABDO00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0975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MRA ABDO00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6486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MRA ABDO0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22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MRA ABDO00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3501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MRA ABDO00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7060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MRA ABDO0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306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MRA ABDO00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3183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MRA ABDO008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252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MRA ABDO00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5976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MRA ABDO00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898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MRA ABDO00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877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MRA ABDO00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1028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MRA ABDO00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9703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MRA ABDO0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6951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MRA ABDO00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5865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MRA ABDO008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5384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MRA ABDO00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206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MRA ABDO00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3825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MRA ABDO00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8218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MRA ABDO00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998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MRA ABDO00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4289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MRA ABDO00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0701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MRA ABDO00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2019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MRA ABDO00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59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</p:tagLst>
</file>

<file path=ppt/theme/theme1.xml><?xml version="1.0" encoding="utf-8"?>
<a:theme xmlns:a="http://schemas.openxmlformats.org/drawingml/2006/main" name="exo-opistho_simeiomata">
  <a:themeElements>
    <a:clrScheme name="Προσαρμοσμένο 29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FBFB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_template_updated">
  <a:themeElements>
    <a:clrScheme name="Προσαρμοσμένο 28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FBFBF"/>
      </a:hlink>
      <a:folHlink>
        <a:srgbClr val="B2A1C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exo-opistho_simeiomata</Template>
  <TotalTime>53</TotalTime>
  <Words>1097</Words>
  <Application>Microsoft Office PowerPoint</Application>
  <PresentationFormat>On-screen Show (4:3)</PresentationFormat>
  <Paragraphs>414</Paragraphs>
  <Slides>308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308</vt:i4>
      </vt:variant>
    </vt:vector>
  </HeadingPairs>
  <TitlesOfParts>
    <vt:vector size="310" baseType="lpstr">
      <vt:lpstr>exo-opistho_simeiomata</vt:lpstr>
      <vt:lpstr>OC_template_updated</vt:lpstr>
      <vt:lpstr>Τομογραφική Απεικονιστική Ανατομική</vt:lpstr>
      <vt:lpstr>Μαγνητική Αγγειογραφία - MRA</vt:lpstr>
      <vt:lpstr>Μαγνητική Αγγειογραφία – MRA - Κοιλία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MRA Κάτω άκρα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MRA Εγκεφάλου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Φλεβική απαγωγή εγκεφάλου</vt:lpstr>
      <vt:lpstr>Slide 258</vt:lpstr>
      <vt:lpstr>Slide 259</vt:lpstr>
      <vt:lpstr>Slide 260</vt:lpstr>
      <vt:lpstr>Σηραγγώδης κόλπος</vt:lpstr>
      <vt:lpstr>Mαγνητική αγγειογραφία τραχήλου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  <vt:lpstr>Slide 276</vt:lpstr>
      <vt:lpstr>Slide 277</vt:lpstr>
      <vt:lpstr>Slide 278</vt:lpstr>
      <vt:lpstr>Slide 279</vt:lpstr>
      <vt:lpstr>Slide 280</vt:lpstr>
      <vt:lpstr>Slide 281</vt:lpstr>
      <vt:lpstr>Slide 282</vt:lpstr>
      <vt:lpstr>Slide 283</vt:lpstr>
      <vt:lpstr>Slide 284</vt:lpstr>
      <vt:lpstr>Slide 285</vt:lpstr>
      <vt:lpstr>Slide 286</vt:lpstr>
      <vt:lpstr>Slide 287</vt:lpstr>
      <vt:lpstr>Slide 288</vt:lpstr>
      <vt:lpstr>CTA</vt:lpstr>
      <vt:lpstr>Slide 290</vt:lpstr>
      <vt:lpstr>CT - Στεφανιογραφία</vt:lpstr>
      <vt:lpstr>Δεξιά στεφανιαία αρτηρία</vt:lpstr>
      <vt:lpstr>Αριστερή στεφανιαία αρτηρία</vt:lpstr>
      <vt:lpstr>Άξονες της καρδιάς 1/5</vt:lpstr>
      <vt:lpstr>Άξονες της καρδιάς 2/5</vt:lpstr>
      <vt:lpstr>Άξονες της καρδιάς 3/5</vt:lpstr>
      <vt:lpstr>Άξονες της καρδιάς 4/5</vt:lpstr>
      <vt:lpstr>Άξονες της καρδιάς 5/5</vt:lpstr>
      <vt:lpstr>Διαστολή - Συστολή</vt:lpstr>
      <vt:lpstr>Βιβλιογραφία 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Τομογραφική Απεικονιστική Ανατομική</dc:title>
  <dc:creator>opencourses@teiath.gr</dc:creator>
  <cp:lastModifiedBy>Georgia</cp:lastModifiedBy>
  <cp:revision>13</cp:revision>
  <dcterms:created xsi:type="dcterms:W3CDTF">2015-10-15T10:37:13Z</dcterms:created>
  <dcterms:modified xsi:type="dcterms:W3CDTF">2015-12-05T19:28:59Z</dcterms:modified>
</cp:coreProperties>
</file>