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4" r:id="rId2"/>
    <p:sldMasterId id="2147483916" r:id="rId3"/>
  </p:sldMasterIdLst>
  <p:notesMasterIdLst>
    <p:notesMasterId r:id="rId48"/>
  </p:notesMasterIdLst>
  <p:sldIdLst>
    <p:sldId id="481" r:id="rId4"/>
    <p:sldId id="419" r:id="rId5"/>
    <p:sldId id="480" r:id="rId6"/>
    <p:sldId id="416" r:id="rId7"/>
    <p:sldId id="417" r:id="rId8"/>
    <p:sldId id="421" r:id="rId9"/>
    <p:sldId id="424" r:id="rId10"/>
    <p:sldId id="426" r:id="rId11"/>
    <p:sldId id="425" r:id="rId12"/>
    <p:sldId id="430" r:id="rId13"/>
    <p:sldId id="428" r:id="rId14"/>
    <p:sldId id="433" r:id="rId15"/>
    <p:sldId id="432" r:id="rId16"/>
    <p:sldId id="431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5" r:id="rId27"/>
    <p:sldId id="443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4" r:id="rId36"/>
    <p:sldId id="455" r:id="rId37"/>
    <p:sldId id="453" r:id="rId38"/>
    <p:sldId id="456" r:id="rId39"/>
    <p:sldId id="482" r:id="rId40"/>
    <p:sldId id="483" r:id="rId41"/>
    <p:sldId id="484" r:id="rId42"/>
    <p:sldId id="485" r:id="rId43"/>
    <p:sldId id="486" r:id="rId44"/>
    <p:sldId id="487" r:id="rId45"/>
    <p:sldId id="489" r:id="rId46"/>
    <p:sldId id="488" r:id="rId47"/>
  </p:sldIdLst>
  <p:sldSz cx="9144000" cy="6858000" type="screen4x3"/>
  <p:notesSz cx="6858000" cy="9144000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1166" autoAdjust="0"/>
  </p:normalViewPr>
  <p:slideViewPr>
    <p:cSldViewPr>
      <p:cViewPr varScale="1">
        <p:scale>
          <a:sx n="79" d="100"/>
          <a:sy n="79" d="100"/>
        </p:scale>
        <p:origin x="-10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19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FF294-1C5B-44EB-9626-6EE0355BE805}" type="datetimeFigureOut">
              <a:rPr lang="el-GR"/>
              <a:pPr>
                <a:defRPr/>
              </a:pPr>
              <a:t>3/12/2015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13FB35-C205-4F4A-A448-5F8FE2799E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6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420829-2EA4-422E-A06F-579B703FF1D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92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DEB91-8C06-4A79-8F68-FCF196F498C3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99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63044-55DE-4DC3-BBF7-44516506CB79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37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429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140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14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9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179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007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367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7932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2408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928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9287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93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893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5287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934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7868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1662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73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7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57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3FB35-C205-4F4A-A448-5F8FE2799ED4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930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9D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85C9-ABCA-4B35-951C-02984117C70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87AE8-D38C-4567-B158-3483FCE40B4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6413"/>
            <a:ext cx="46021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 userDrawn="1"/>
        </p:nvSpPr>
        <p:spPr>
          <a:xfrm>
            <a:off x="0" y="6453188"/>
            <a:ext cx="533400" cy="244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anchor="ctr">
            <a:normAutofit fontScale="8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D64411-0C6E-47CF-A390-D2878C7AD301}" type="slidenum">
              <a:rPr lang="en-US" sz="1400" b="1" smtClean="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 smtClean="0"/>
              <a:t>Kλικ για επεξεργασία του τίτλου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noProof="1" smtClean="0"/>
              <a:t>Kλικ για επεξεργασία των στυλ του υποδείγματος</a:t>
            </a:r>
          </a:p>
          <a:p>
            <a:pPr lvl="1"/>
            <a:r>
              <a:rPr lang="el-GR" noProof="1" smtClean="0"/>
              <a:t>Δεύτερου επιπέδου</a:t>
            </a:r>
          </a:p>
          <a:p>
            <a:pPr lvl="2"/>
            <a:r>
              <a:rPr lang="el-GR" noProof="1" smtClean="0"/>
              <a:t>Τρίτου επιπέδου</a:t>
            </a:r>
          </a:p>
          <a:p>
            <a:pPr lvl="3"/>
            <a:r>
              <a:rPr lang="el-GR" noProof="1" smtClean="0"/>
              <a:t>Τέταρτου επιπέδου</a:t>
            </a:r>
          </a:p>
          <a:p>
            <a:pPr lvl="4"/>
            <a:r>
              <a:rPr lang="el-GR" noProof="1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4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9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0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7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Clr>
                <a:srgbClr val="0089D0"/>
              </a:buClr>
              <a:defRPr/>
            </a:lvl1pPr>
            <a:lvl2pPr>
              <a:spcBef>
                <a:spcPts val="1200"/>
              </a:spcBef>
              <a:buClr>
                <a:srgbClr val="0089D0"/>
              </a:buClr>
              <a:defRPr/>
            </a:lvl2pPr>
            <a:lvl3pPr>
              <a:spcBef>
                <a:spcPts val="1200"/>
              </a:spcBef>
              <a:buClr>
                <a:srgbClr val="0089D0"/>
              </a:buClr>
              <a:defRPr/>
            </a:lvl3pPr>
            <a:lvl4pPr>
              <a:spcBef>
                <a:spcPts val="1200"/>
              </a:spcBef>
              <a:buClr>
                <a:srgbClr val="0089D0"/>
              </a:buClr>
              <a:defRPr/>
            </a:lvl4pPr>
            <a:lvl5pPr>
              <a:spcBef>
                <a:spcPts val="1200"/>
              </a:spcBef>
              <a:buClr>
                <a:srgbClr val="0089D0"/>
              </a:buClr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2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4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4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6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8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6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774" y="1076571"/>
            <a:ext cx="4816475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pic>
        <p:nvPicPr>
          <p:cNvPr id="4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38352"/>
            <a:ext cx="2520280" cy="6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6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5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Στρογγυλεμένο ορθογώνιο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B0CAA-65DD-47E8-A6FB-622900C406B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9D0"/>
              </a:buClr>
              <a:defRPr sz="2800"/>
            </a:lvl1pPr>
            <a:lvl2pPr>
              <a:buClr>
                <a:srgbClr val="0089D0"/>
              </a:buClr>
              <a:defRPr sz="2400"/>
            </a:lvl2pPr>
            <a:lvl3pPr>
              <a:buClr>
                <a:srgbClr val="0089D0"/>
              </a:buClr>
              <a:defRPr sz="2000"/>
            </a:lvl3pPr>
            <a:lvl4pPr>
              <a:buClr>
                <a:srgbClr val="0089D0"/>
              </a:buClr>
              <a:defRPr sz="1800"/>
            </a:lvl4pPr>
            <a:lvl5pPr>
              <a:buClr>
                <a:srgbClr val="0089D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35FB-7540-4429-82BD-70348707035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buClr>
                <a:srgbClr val="0089D0"/>
              </a:buClr>
              <a:defRPr sz="2400"/>
            </a:lvl1pPr>
            <a:lvl2pPr>
              <a:buClr>
                <a:srgbClr val="0089D0"/>
              </a:buClr>
              <a:defRPr sz="2000"/>
            </a:lvl2pPr>
            <a:lvl3pPr>
              <a:buClr>
                <a:srgbClr val="0089D0"/>
              </a:buClr>
              <a:defRPr sz="1800"/>
            </a:lvl3pPr>
            <a:lvl4pPr>
              <a:buClr>
                <a:srgbClr val="0089D0"/>
              </a:buClr>
              <a:defRPr sz="1600"/>
            </a:lvl4pPr>
            <a:lvl5pPr>
              <a:buClr>
                <a:srgbClr val="0089D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EAEC-20EC-40BD-B5D4-AF59D162534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75A2F-9B5A-4DE0-8ACA-AC8FECE0AF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465D-0F10-44BC-AB37-3C06BC2457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7664-C06E-4B48-A5FE-B8B88E8CD92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83AC-174C-4C30-923C-393CCC8CFD9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33A10B-CB89-4F94-923E-773C6743707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2" r:id="rId12"/>
    <p:sldLayoutId id="21474839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89D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89D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+mn-cs"/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+mn-cs"/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47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316832"/>
          </a:xfrm>
        </p:spPr>
        <p:txBody>
          <a:bodyPr>
            <a:normAutofit/>
          </a:bodyPr>
          <a:lstStyle/>
          <a:p>
            <a:r>
              <a:rPr lang="el-GR" dirty="0" smtClean="0"/>
              <a:t>Προδιαγραφές Ανοιχτών Ακαδημαϊκών Μαθημάτων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573015"/>
            <a:ext cx="6400800" cy="12761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Ομάδα ανάπτυξης Ανοιχτών Ακαδημαϊκών Μαθημάτων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026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Προέλευση </a:t>
            </a:r>
            <a:r>
              <a:rPr lang="el-GR" dirty="0" smtClean="0"/>
              <a:t>εκπαιδευτικού υλικού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219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/>
              <a:t>Εκπαιδευτικό υλικό Ανοικτού Μαθήματος 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l-GR" sz="2200" dirty="0" smtClean="0"/>
              <a:t>Υπάρχον υλικό</a:t>
            </a:r>
          </a:p>
          <a:p>
            <a:pPr marL="857250" lvl="1" indent="-457200">
              <a:defRPr/>
            </a:pPr>
            <a:r>
              <a:rPr lang="el-GR" sz="2200" dirty="0" smtClean="0"/>
              <a:t>σε ψηφιακή μορφή: σημειώσεις, διαφάνειες, ασκήσεις, υποδείξεις λύσεων, λογισμικό, οδηγίες και λοιπό υλικό … </a:t>
            </a:r>
          </a:p>
          <a:p>
            <a:pPr marL="857250" lvl="1" indent="-457200">
              <a:defRPr/>
            </a:pPr>
            <a:r>
              <a:rPr lang="el-GR" sz="2200" dirty="0"/>
              <a:t>ψ</a:t>
            </a:r>
            <a:r>
              <a:rPr lang="el-GR" sz="2200" dirty="0" smtClean="0"/>
              <a:t>ηφιοποίηση υπάρχοντος υλικού</a:t>
            </a: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Νέο εκπαιδευτικό υλικό (π.χ., νέες διαφάνειες νέες σημειώσεις, κ.α.)</a:t>
            </a: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/>
              <a:t>Προσαρμογή του εκπαιδευτικού υλικού στις ειδικές απαιτήσεις προσβασιμότητας</a:t>
            </a:r>
            <a:endParaRPr lang="el-GR" sz="2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sz="2200" dirty="0" smtClean="0"/>
              <a:t>Ανάπτυξη </a:t>
            </a:r>
            <a:r>
              <a:rPr lang="el-GR" sz="2200" dirty="0" err="1" smtClean="0"/>
              <a:t>πολυμεσικού</a:t>
            </a:r>
            <a:r>
              <a:rPr lang="el-GR" sz="2200" dirty="0" smtClean="0"/>
              <a:t> υλικού, π.χ. καταγραφή σε βίντεο συνιστωσών του μαθήματος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187843A1-4C22-4C42-A3C1-1848468D974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6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/>
              <a:t>Πολυμεσικό Υλικό (Α+) 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</a:t>
            </a:r>
            <a:r>
              <a:rPr lang="el-GR" sz="2800" dirty="0" err="1" smtClean="0"/>
              <a:t>ύπος</a:t>
            </a:r>
            <a:r>
              <a:rPr lang="el-GR" sz="2800" dirty="0" smtClean="0"/>
              <a:t>: </a:t>
            </a:r>
            <a:r>
              <a:rPr lang="el-GR" sz="2800" dirty="0" err="1" smtClean="0"/>
              <a:t>Βιντεοδιαλέξεις</a:t>
            </a:r>
            <a:r>
              <a:rPr lang="el-GR" sz="2800" dirty="0" smtClean="0"/>
              <a:t> </a:t>
            </a:r>
          </a:p>
          <a:p>
            <a:r>
              <a:rPr lang="el-GR" sz="2800" dirty="0" smtClean="0"/>
              <a:t>Η παραγωγή και μετάδοση </a:t>
            </a:r>
            <a:r>
              <a:rPr lang="el-GR" sz="2800" dirty="0" err="1" smtClean="0"/>
              <a:t>πολυμεσικού</a:t>
            </a:r>
            <a:r>
              <a:rPr lang="el-GR" sz="2800" dirty="0" smtClean="0"/>
              <a:t> υλικού από</a:t>
            </a:r>
          </a:p>
          <a:p>
            <a:pPr lvl="1"/>
            <a:r>
              <a:rPr lang="el-GR" sz="2000" dirty="0" smtClean="0"/>
              <a:t> </a:t>
            </a:r>
            <a:r>
              <a:rPr lang="el-GR" sz="2200" dirty="0" smtClean="0"/>
              <a:t>διαλέξεις  στα αμφιθέατρα </a:t>
            </a:r>
          </a:p>
          <a:p>
            <a:pPr lvl="1"/>
            <a:r>
              <a:rPr lang="el-GR" sz="2200" dirty="0" smtClean="0"/>
              <a:t> δραστηριότητες υποστηρικτικές  της εκπαιδευτικής διαδικασίας </a:t>
            </a:r>
          </a:p>
          <a:p>
            <a:pPr lvl="2"/>
            <a:r>
              <a:rPr lang="el-GR" sz="2200" dirty="0" smtClean="0"/>
              <a:t>εργαστηριακές ασκήσεις</a:t>
            </a:r>
          </a:p>
          <a:p>
            <a:pPr lvl="2"/>
            <a:r>
              <a:rPr lang="el-GR" sz="2200" dirty="0" smtClean="0"/>
              <a:t>πρακτικές ασκήσεις (π.χ. θεατρικό παιχνίδι)</a:t>
            </a:r>
          </a:p>
          <a:p>
            <a:pPr lvl="2"/>
            <a:r>
              <a:rPr lang="el-GR" sz="2200" dirty="0" smtClean="0"/>
              <a:t>πράξεις «στο πεδίο» (ιατρικές επεμβάσεις και πρακτικές,…)</a:t>
            </a:r>
          </a:p>
          <a:p>
            <a:pPr lvl="1"/>
            <a:r>
              <a:rPr lang="el-GR" sz="2200" dirty="0" smtClean="0"/>
              <a:t>διαλέξεις, σεμινάρια, συνέδρια, πολιτιστικές και άλλες εκδηλώσεις που σχετίζονται με το αντικείμενο διδασκαλίας.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21C6E590-47D7-4949-B6BA-FA072FC7B99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18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Κατηγορίες </a:t>
            </a:r>
            <a:r>
              <a:rPr lang="el-GR" dirty="0" smtClean="0"/>
              <a:t>ΑΨΜ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1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Κατηγορίες Ανοικτών Μαθημάτων</a:t>
            </a: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79290"/>
              </p:ext>
            </p:extLst>
          </p:nvPr>
        </p:nvGraphicFramePr>
        <p:xfrm>
          <a:off x="467544" y="1268760"/>
          <a:ext cx="8230369" cy="54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5440"/>
                <a:gridCol w="845784"/>
                <a:gridCol w="846113"/>
                <a:gridCol w="923032"/>
              </a:tblGrid>
              <a:tr h="720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Προδιαγραφές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Ελάχιστες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>
                          <a:effectLst/>
                        </a:rPr>
                        <a:t>Α-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Podcast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 smtClean="0">
                          <a:effectLst/>
                        </a:rPr>
                        <a:t>Πλήρεις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Α</a:t>
                      </a:r>
                      <a:r>
                        <a:rPr lang="el-GR" sz="1800" dirty="0">
                          <a:effectLst/>
                        </a:rPr>
                        <a:t>+</a:t>
                      </a:r>
                      <a:endParaRPr lang="el-G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μαθήματος (και στην αγγλική)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Λέξεις – κλειδιά, Βασικοί όροι μαθήματος (και στην αγγλική)</a:t>
                      </a:r>
                      <a:endParaRPr lang="el-G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Οργάνωση υλικού σε θεματικές ενότητες ή ενότητες διαλέξεων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Αναλυτική περιγραφή στόχων ενοτήτων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Λέξεις – κλειδιά, βασικοί όροι ανά ενότητα / ενότητα διαλέξεων 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4848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Σημειώσεις, διαφάνειες και λοιπό υποστηρικτικό υλικό ανά </a:t>
                      </a:r>
                      <a:r>
                        <a:rPr lang="el-GR" sz="1400" dirty="0" smtClean="0">
                          <a:effectLst/>
                        </a:rPr>
                        <a:t>διάλεξη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rgbClr val="FFFF00"/>
                          </a:solidFill>
                          <a:effectLst/>
                        </a:rPr>
                        <a:t>ή ενότητα διαλέξεων </a:t>
                      </a:r>
                      <a:endParaRPr lang="el-GR" sz="14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>
                          <a:effectLst/>
                        </a:rPr>
                        <a:t>√</a:t>
                      </a:r>
                      <a:endParaRPr lang="el-G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Αναφορά βιβλιογραφίας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2770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Ασκήσεις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340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Χρήση ηλεκτρονικών πηγών που διαθέτουν οι βιβλιοθήκες των ιδρυμάτων</a:t>
                      </a:r>
                      <a:endParaRPr lang="el-G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</a:tr>
              <a:tr h="12335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</a:rPr>
                        <a:t>Πολυμεσικό</a:t>
                      </a:r>
                      <a:r>
                        <a:rPr lang="el-GR" sz="1400" dirty="0">
                          <a:effectLst/>
                        </a:rPr>
                        <a:t> υλικό όπως: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 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l-GR" sz="1400" dirty="0">
                          <a:effectLst/>
                        </a:rPr>
                        <a:t>καταγεγραμμένες </a:t>
                      </a:r>
                      <a:r>
                        <a:rPr lang="el-GR" sz="1400" dirty="0" err="1">
                          <a:effectLst/>
                        </a:rPr>
                        <a:t>βιντεο</a:t>
                      </a:r>
                      <a:r>
                        <a:rPr lang="el-GR" sz="1400" dirty="0">
                          <a:effectLst/>
                        </a:rPr>
                        <a:t>-διαλέξεις συνδυασμένες ή συγχρονισμένες με </a:t>
                      </a:r>
                      <a:r>
                        <a:rPr lang="el-GR" sz="1400" dirty="0" smtClean="0">
                          <a:effectLst/>
                        </a:rPr>
                        <a:t>διαφάνειες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R"/>
                      </a:pPr>
                      <a:r>
                        <a:rPr lang="en-US" sz="1400" dirty="0" smtClean="0">
                          <a:effectLst/>
                        </a:rPr>
                        <a:t>Podcast, </a:t>
                      </a:r>
                      <a:r>
                        <a:rPr lang="el-GR" sz="1400" dirty="0" smtClean="0">
                          <a:effectLst/>
                        </a:rPr>
                        <a:t>εκφωνήσεις στις διαφάνειες</a:t>
                      </a:r>
                      <a:endParaRPr lang="el-GR" sz="1400" dirty="0">
                        <a:effectLst/>
                      </a:endParaRPr>
                    </a:p>
                  </a:txBody>
                  <a:tcPr marL="59255" marR="59255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255" marR="59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r>
                        <a:rPr lang="el-GR" sz="1600" dirty="0" smtClean="0">
                          <a:effectLst/>
                        </a:rPr>
                        <a:t>√</a:t>
                      </a:r>
                      <a:endParaRPr lang="el-GR" sz="1600" dirty="0">
                        <a:effectLst/>
                      </a:endParaRPr>
                    </a:p>
                  </a:txBody>
                  <a:tcPr marL="59255" marR="592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ΑΨΜ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0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Πληροφορίες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dirty="0" smtClean="0"/>
              <a:t>«</a:t>
            </a:r>
            <a:r>
              <a:rPr lang="el-GR" b="1" dirty="0" smtClean="0"/>
              <a:t>Πρότυπο Διδακτικού Σχεδιασμού </a:t>
            </a:r>
            <a:r>
              <a:rPr lang="el-GR" b="1" dirty="0"/>
              <a:t>για τα Ανοικτά Μαθήματα</a:t>
            </a:r>
            <a:r>
              <a:rPr lang="el-GR" dirty="0"/>
              <a:t>»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παρουσιάζονται οι</a:t>
            </a:r>
          </a:p>
          <a:p>
            <a:r>
              <a:rPr lang="el-GR" dirty="0"/>
              <a:t>υποχρεωτικές πληροφορίες</a:t>
            </a:r>
          </a:p>
          <a:p>
            <a:r>
              <a:rPr lang="el-GR" dirty="0" smtClean="0"/>
              <a:t>προαιρετικές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62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υλικού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dirty="0"/>
              <a:t>Είναι </a:t>
            </a:r>
            <a:r>
              <a:rPr lang="el-GR" b="1" dirty="0"/>
              <a:t>υποχρεωτική </a:t>
            </a:r>
            <a:r>
              <a:rPr lang="el-GR" dirty="0"/>
              <a:t>η οργάνωση του </a:t>
            </a:r>
            <a:r>
              <a:rPr lang="el-GR" dirty="0" smtClean="0"/>
              <a:t>υλικού σε: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θεματικές </a:t>
            </a:r>
            <a:r>
              <a:rPr lang="el-GR" dirty="0"/>
              <a:t>ενότητες (π.χ., κεφάλαια) ή </a:t>
            </a:r>
            <a:endParaRPr lang="el-GR" dirty="0" smtClean="0"/>
          </a:p>
          <a:p>
            <a:pPr lvl="1">
              <a:spcAft>
                <a:spcPts val="1200"/>
              </a:spcAft>
            </a:pPr>
            <a:r>
              <a:rPr lang="el-GR" dirty="0" smtClean="0"/>
              <a:t>ενότητες διαλέξεων</a:t>
            </a:r>
          </a:p>
          <a:p>
            <a:pPr>
              <a:spcAft>
                <a:spcPts val="1200"/>
              </a:spcAft>
            </a:pPr>
            <a:r>
              <a:rPr lang="el-GR" b="1" dirty="0" smtClean="0"/>
              <a:t>Προαιρετικός</a:t>
            </a:r>
            <a:r>
              <a:rPr lang="el-GR" dirty="0" smtClean="0"/>
              <a:t> ο ορισμός μονοπατιού μάθησης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1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υλικού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Κάθε </a:t>
            </a:r>
            <a:r>
              <a:rPr lang="el-GR" sz="2800" dirty="0"/>
              <a:t>θεματική ενότητα ή ενότητα διαλέξεων </a:t>
            </a:r>
            <a:r>
              <a:rPr lang="el-GR" sz="2800" b="1" dirty="0"/>
              <a:t>θα πρέπει </a:t>
            </a:r>
            <a:r>
              <a:rPr lang="el-GR" sz="2800" dirty="0"/>
              <a:t>να συνοδεύεται </a:t>
            </a:r>
            <a:r>
              <a:rPr lang="el-GR" sz="2800" dirty="0" smtClean="0"/>
              <a:t>από:</a:t>
            </a:r>
          </a:p>
          <a:p>
            <a:r>
              <a:rPr lang="el-GR" sz="2800" dirty="0" smtClean="0"/>
              <a:t>αναλυτική </a:t>
            </a:r>
            <a:r>
              <a:rPr lang="el-GR" sz="2800" dirty="0"/>
              <a:t>περιγραφή </a:t>
            </a:r>
            <a:r>
              <a:rPr lang="el-GR" sz="2800" dirty="0" smtClean="0"/>
              <a:t>στόχων</a:t>
            </a:r>
          </a:p>
          <a:p>
            <a:r>
              <a:rPr lang="el-GR" sz="2800" dirty="0" smtClean="0"/>
              <a:t>λέξεις </a:t>
            </a:r>
            <a:r>
              <a:rPr lang="el-GR" sz="2800" dirty="0"/>
              <a:t>κλειδιά ή βασικούς </a:t>
            </a:r>
            <a:r>
              <a:rPr lang="el-GR" sz="2800" dirty="0" smtClean="0"/>
              <a:t>όρους </a:t>
            </a:r>
          </a:p>
          <a:p>
            <a:r>
              <a:rPr lang="el-GR" sz="2800" dirty="0" smtClean="0"/>
              <a:t>σημειώσεις </a:t>
            </a:r>
          </a:p>
          <a:p>
            <a:r>
              <a:rPr lang="el-GR" sz="2800" dirty="0" smtClean="0"/>
              <a:t>διαφάνειες </a:t>
            </a:r>
          </a:p>
          <a:p>
            <a:r>
              <a:rPr lang="el-GR" sz="2800" dirty="0" smtClean="0"/>
              <a:t>λοιπό </a:t>
            </a:r>
            <a:r>
              <a:rPr lang="el-GR" sz="2800" dirty="0"/>
              <a:t>υποστηρικτικό υλικό </a:t>
            </a:r>
            <a:endParaRPr lang="el-GR" sz="2800" dirty="0" smtClean="0"/>
          </a:p>
          <a:p>
            <a:r>
              <a:rPr lang="el-GR" sz="2800" dirty="0" smtClean="0"/>
              <a:t>αναφορές </a:t>
            </a:r>
            <a:r>
              <a:rPr lang="el-GR" sz="2800" dirty="0"/>
              <a:t>βιβλιογραφίας ή </a:t>
            </a:r>
            <a:r>
              <a:rPr lang="el-GR" sz="2800" dirty="0" smtClean="0"/>
              <a:t>ασκήσεις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06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Συνοδευτικό εκπαιδευτικό υλικό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700" dirty="0"/>
              <a:t>Είναι </a:t>
            </a:r>
            <a:r>
              <a:rPr lang="el-GR" sz="2700" b="1" dirty="0"/>
              <a:t>επιθυμητό </a:t>
            </a:r>
            <a:r>
              <a:rPr lang="el-GR" sz="2700" dirty="0"/>
              <a:t>τα μαθήματα </a:t>
            </a:r>
            <a:r>
              <a:rPr lang="el-GR" sz="2700" dirty="0" smtClean="0"/>
              <a:t>να συνοδεύονται </a:t>
            </a:r>
            <a:r>
              <a:rPr lang="el-GR" sz="2700" dirty="0"/>
              <a:t>με όσο το δυνατόν περισσότερο υποστηρικτικό </a:t>
            </a:r>
            <a:r>
              <a:rPr lang="el-GR" sz="2700" dirty="0" smtClean="0"/>
              <a:t>υλικό</a:t>
            </a:r>
            <a:endParaRPr lang="el-GR" sz="2700" b="1" dirty="0" smtClean="0"/>
          </a:p>
          <a:p>
            <a:r>
              <a:rPr lang="el-GR" sz="2700" dirty="0"/>
              <a:t>Ένα </a:t>
            </a:r>
            <a:r>
              <a:rPr lang="el-GR" sz="2700" b="1" dirty="0" smtClean="0"/>
              <a:t>Α-</a:t>
            </a:r>
            <a:r>
              <a:rPr lang="el-GR" sz="2700" dirty="0" smtClean="0"/>
              <a:t> ΑΨΜ θα </a:t>
            </a:r>
            <a:r>
              <a:rPr lang="el-GR" sz="2700" dirty="0"/>
              <a:t>πρέπει </a:t>
            </a:r>
            <a:r>
              <a:rPr lang="el-GR" sz="2700" dirty="0" smtClean="0"/>
              <a:t>να:</a:t>
            </a:r>
          </a:p>
          <a:p>
            <a:pPr lvl="1"/>
            <a:r>
              <a:rPr lang="el-GR" sz="2700" dirty="0" smtClean="0"/>
              <a:t>περιέχει </a:t>
            </a:r>
            <a:r>
              <a:rPr lang="el-GR" sz="2700" dirty="0"/>
              <a:t>τουλάχιστον τις διαφάνειες ή τις σημειώσεις ανά θεματική ενότητα ή ενότητα </a:t>
            </a:r>
            <a:r>
              <a:rPr lang="el-GR" sz="2700" dirty="0" smtClean="0"/>
              <a:t>διαλέξεων</a:t>
            </a:r>
            <a:endParaRPr lang="el-GR" sz="2700" dirty="0"/>
          </a:p>
          <a:p>
            <a:pPr lvl="1"/>
            <a:r>
              <a:rPr lang="el-GR" sz="2700" dirty="0" smtClean="0"/>
              <a:t>ιδανικό: διαφάνειες και σημειώσεις</a:t>
            </a:r>
          </a:p>
          <a:p>
            <a:r>
              <a:rPr lang="el-GR" sz="3100" dirty="0" smtClean="0"/>
              <a:t>κριτήριο αυτοτέλειας </a:t>
            </a:r>
          </a:p>
          <a:p>
            <a:r>
              <a:rPr lang="el-GR" sz="3100" dirty="0" smtClean="0"/>
              <a:t>κριτήριο κάλυψης της αντίστοιχης διδακτέας ύλης στο 100% </a:t>
            </a:r>
            <a:endParaRPr lang="el-GR" sz="3100" dirty="0"/>
          </a:p>
          <a:p>
            <a:endParaRPr lang="el-GR" sz="27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00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Τι </a:t>
            </a:r>
            <a:r>
              <a:rPr lang="el-GR" dirty="0"/>
              <a:t>μπορεί να αποτελέσει ένα Ανοικτό Ψηφιακό Μάθημα (ΑΨΜ</a:t>
            </a:r>
            <a:r>
              <a:rPr lang="el-GR" dirty="0" smtClean="0"/>
              <a:t>)</a:t>
            </a:r>
            <a:r>
              <a:rPr lang="en-US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82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Συνοδευτικό εκπαιδευτικό υλικό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 smtClean="0"/>
              <a:t>Ένα </a:t>
            </a:r>
            <a:r>
              <a:rPr lang="el-GR" sz="2200" b="1" dirty="0" smtClean="0"/>
              <a:t>Α</a:t>
            </a:r>
            <a:r>
              <a:rPr lang="el-GR" sz="2200" dirty="0" smtClean="0"/>
              <a:t> ή </a:t>
            </a:r>
            <a:r>
              <a:rPr lang="el-GR" sz="2200" b="1" dirty="0" smtClean="0"/>
              <a:t>Α+</a:t>
            </a:r>
            <a:r>
              <a:rPr lang="el-GR" sz="2200" dirty="0" smtClean="0"/>
              <a:t> ΑΨΜ θα πρέπει να συνοδεύεται από: </a:t>
            </a:r>
          </a:p>
          <a:p>
            <a:pPr lvl="1"/>
            <a:r>
              <a:rPr lang="el-GR" sz="2200" dirty="0" smtClean="0"/>
              <a:t>διαφάνειες</a:t>
            </a:r>
            <a:r>
              <a:rPr lang="el-GR" sz="2200" dirty="0"/>
              <a:t>, εφόσον χρησιμοποιεί ο διδάσκων  στο συγκεκριμένο </a:t>
            </a:r>
            <a:r>
              <a:rPr lang="el-GR" sz="2200" dirty="0" smtClean="0"/>
              <a:t>μάθημα</a:t>
            </a:r>
            <a:endParaRPr lang="el-GR" sz="2200" dirty="0"/>
          </a:p>
          <a:p>
            <a:pPr lvl="1"/>
            <a:r>
              <a:rPr lang="el-GR" sz="2200" dirty="0"/>
              <a:t>σημειώσεις (</a:t>
            </a:r>
            <a:r>
              <a:rPr lang="en-US" sz="2200" dirty="0"/>
              <a:t>lecture notes</a:t>
            </a:r>
            <a:r>
              <a:rPr lang="el-GR" sz="2200" dirty="0"/>
              <a:t>) του μαθήματος, εφόσον </a:t>
            </a:r>
            <a:r>
              <a:rPr lang="el-GR" sz="2200" dirty="0" smtClean="0"/>
              <a:t>υπάρχουν</a:t>
            </a:r>
            <a:endParaRPr lang="el-GR" sz="2200" dirty="0"/>
          </a:p>
          <a:p>
            <a:pPr lvl="1"/>
            <a:r>
              <a:rPr lang="el-GR" sz="2200" dirty="0"/>
              <a:t>αντίστοιχο </a:t>
            </a:r>
            <a:r>
              <a:rPr lang="el-GR" sz="2200" dirty="0" err="1"/>
              <a:t>πολυμεσικό</a:t>
            </a:r>
            <a:r>
              <a:rPr lang="el-GR" sz="2200" dirty="0"/>
              <a:t> </a:t>
            </a:r>
            <a:r>
              <a:rPr lang="el-GR" sz="2200" dirty="0" smtClean="0"/>
              <a:t>υλικό</a:t>
            </a:r>
          </a:p>
          <a:p>
            <a:pPr lvl="1"/>
            <a:r>
              <a:rPr lang="el-GR" sz="2200" dirty="0" smtClean="0"/>
              <a:t>ασκήσεις</a:t>
            </a:r>
          </a:p>
          <a:p>
            <a:pPr lvl="1"/>
            <a:r>
              <a:rPr lang="el-GR" sz="2200" dirty="0" smtClean="0"/>
              <a:t>ιδανικό</a:t>
            </a:r>
            <a:r>
              <a:rPr lang="el-GR" sz="2200" dirty="0"/>
              <a:t>: </a:t>
            </a:r>
            <a:r>
              <a:rPr lang="el-GR" sz="2200" dirty="0" smtClean="0"/>
              <a:t>όλα</a:t>
            </a:r>
          </a:p>
          <a:p>
            <a:r>
              <a:rPr lang="el-GR" sz="2200" dirty="0"/>
              <a:t>κριτήριο αυτοτέλειας </a:t>
            </a:r>
          </a:p>
          <a:p>
            <a:r>
              <a:rPr lang="el-GR" sz="2200" dirty="0"/>
              <a:t>κριτήριο κάλυψης </a:t>
            </a:r>
            <a:r>
              <a:rPr lang="el-GR" sz="2200" dirty="0" smtClean="0"/>
              <a:t>του πολ. υλικού της </a:t>
            </a:r>
            <a:r>
              <a:rPr lang="el-GR" sz="2200" b="1" dirty="0"/>
              <a:t>αντίστοιχης</a:t>
            </a:r>
            <a:r>
              <a:rPr lang="el-GR" sz="2200" dirty="0"/>
              <a:t> διδακτέας ύλης στο 8</a:t>
            </a:r>
            <a:r>
              <a:rPr lang="el-GR" sz="2200" dirty="0" smtClean="0"/>
              <a:t>0</a:t>
            </a:r>
            <a:r>
              <a:rPr lang="el-GR" sz="2200" dirty="0"/>
              <a:t>% </a:t>
            </a:r>
          </a:p>
          <a:p>
            <a:pPr lvl="1"/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4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Ασκήσεις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600" b="1" dirty="0" smtClean="0"/>
              <a:t>Προαιρετικές</a:t>
            </a:r>
            <a:r>
              <a:rPr lang="el-GR" sz="2600" dirty="0" smtClean="0"/>
              <a:t> </a:t>
            </a:r>
            <a:r>
              <a:rPr lang="el-GR" sz="2600" dirty="0"/>
              <a:t>για τα μαθήματα </a:t>
            </a:r>
            <a:r>
              <a:rPr lang="el-GR" sz="2600" b="1" dirty="0"/>
              <a:t>Α-</a:t>
            </a:r>
            <a:r>
              <a:rPr lang="el-GR" sz="2600" dirty="0"/>
              <a:t> και </a:t>
            </a:r>
            <a:r>
              <a:rPr lang="el-GR" sz="2600" b="1" dirty="0" smtClean="0"/>
              <a:t>Α</a:t>
            </a:r>
          </a:p>
          <a:p>
            <a:r>
              <a:rPr lang="el-GR" sz="2600" b="1" dirty="0" smtClean="0"/>
              <a:t>Υποχρεωτικές </a:t>
            </a:r>
            <a:r>
              <a:rPr lang="el-GR" sz="2600" dirty="0"/>
              <a:t>για τα μαθήματα </a:t>
            </a:r>
            <a:r>
              <a:rPr lang="el-GR" sz="2600" b="1" dirty="0"/>
              <a:t>Α</a:t>
            </a:r>
            <a:r>
              <a:rPr lang="el-GR" sz="2600" b="1" dirty="0" smtClean="0"/>
              <a:t>+</a:t>
            </a:r>
          </a:p>
          <a:p>
            <a:r>
              <a:rPr lang="el-GR" sz="2600" dirty="0" smtClean="0"/>
              <a:t>Περιλαμβάνουν:</a:t>
            </a:r>
          </a:p>
          <a:p>
            <a:pPr lvl="1"/>
            <a:r>
              <a:rPr lang="el-GR" sz="2600" dirty="0" err="1" smtClean="0"/>
              <a:t>on</a:t>
            </a:r>
            <a:r>
              <a:rPr lang="el-GR" sz="2600" dirty="0" smtClean="0"/>
              <a:t>-</a:t>
            </a:r>
            <a:r>
              <a:rPr lang="el-GR" sz="2600" dirty="0" err="1" smtClean="0"/>
              <a:t>line</a:t>
            </a:r>
            <a:r>
              <a:rPr lang="el-GR" sz="2600" dirty="0" smtClean="0"/>
              <a:t> </a:t>
            </a:r>
            <a:r>
              <a:rPr lang="el-GR" sz="2600" dirty="0"/>
              <a:t>ασκήσεις, </a:t>
            </a:r>
            <a:r>
              <a:rPr lang="el-GR" sz="2600" dirty="0" smtClean="0"/>
              <a:t>γενικές, ειδικές </a:t>
            </a:r>
            <a:r>
              <a:rPr lang="el-GR" sz="2600" dirty="0"/>
              <a:t>ή </a:t>
            </a:r>
            <a:r>
              <a:rPr lang="el-GR" sz="2600" dirty="0" err="1" smtClean="0"/>
              <a:t>αυτοαξιολόγησης</a:t>
            </a:r>
            <a:endParaRPr lang="el-GR" sz="2600" dirty="0" smtClean="0"/>
          </a:p>
          <a:p>
            <a:r>
              <a:rPr lang="el-GR" sz="2600" dirty="0" smtClean="0"/>
              <a:t>Αξιοποιούν:</a:t>
            </a:r>
          </a:p>
          <a:p>
            <a:pPr lvl="1"/>
            <a:r>
              <a:rPr lang="el-GR" sz="2600" dirty="0" smtClean="0"/>
              <a:t>τις </a:t>
            </a:r>
            <a:r>
              <a:rPr lang="el-GR" sz="2600" dirty="0"/>
              <a:t>δυνατότητες της </a:t>
            </a:r>
            <a:r>
              <a:rPr lang="en-US" sz="2600" dirty="0" smtClean="0"/>
              <a:t>Open </a:t>
            </a:r>
            <a:r>
              <a:rPr lang="en-US" sz="2600" dirty="0" err="1" smtClean="0"/>
              <a:t>eClass</a:t>
            </a:r>
            <a:r>
              <a:rPr lang="en-US" sz="2600" dirty="0" smtClean="0"/>
              <a:t> </a:t>
            </a:r>
            <a:r>
              <a:rPr lang="el-GR" sz="2600" dirty="0" smtClean="0"/>
              <a:t>πλατφόρμας για την ανάπτυξη ασκήσεων</a:t>
            </a:r>
          </a:p>
          <a:p>
            <a:pPr lvl="1"/>
            <a:r>
              <a:rPr lang="el-GR" sz="2600" dirty="0" smtClean="0"/>
              <a:t>άλλο </a:t>
            </a:r>
            <a:r>
              <a:rPr lang="el-GR" sz="2600" dirty="0" err="1"/>
              <a:t>πολυμεσικό</a:t>
            </a:r>
            <a:r>
              <a:rPr lang="el-GR" sz="2600" dirty="0"/>
              <a:t>/</a:t>
            </a:r>
            <a:r>
              <a:rPr lang="el-GR" sz="2600" dirty="0" err="1"/>
              <a:t>διαδραστικό</a:t>
            </a:r>
            <a:r>
              <a:rPr lang="el-GR" sz="2600" dirty="0"/>
              <a:t> </a:t>
            </a:r>
            <a:r>
              <a:rPr lang="el-GR" sz="2600" dirty="0" smtClean="0"/>
              <a:t>υλικό  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23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Αναφορά </a:t>
            </a:r>
            <a:r>
              <a:rPr lang="el-GR" dirty="0" smtClean="0"/>
              <a:t>βιβλιογραφίας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</a:t>
            </a:r>
            <a:r>
              <a:rPr lang="el-GR" sz="2800" dirty="0"/>
              <a:t>αναφορά βιβλιογραφίας περιλαμβάνει </a:t>
            </a:r>
            <a:endParaRPr lang="el-GR" sz="2800" dirty="0" smtClean="0"/>
          </a:p>
          <a:p>
            <a:pPr lvl="1"/>
            <a:r>
              <a:rPr lang="el-GR" sz="2400" b="1" dirty="0"/>
              <a:t>τ</a:t>
            </a:r>
            <a:r>
              <a:rPr lang="el-GR" sz="2400" b="1" dirty="0" smtClean="0"/>
              <a:t>ην αναφορά </a:t>
            </a:r>
            <a:r>
              <a:rPr lang="el-GR" sz="2400" dirty="0" smtClean="0"/>
              <a:t>των συγγραμμάτων </a:t>
            </a:r>
            <a:r>
              <a:rPr lang="el-GR" sz="2400" dirty="0"/>
              <a:t>(</a:t>
            </a:r>
            <a:r>
              <a:rPr lang="en-US" sz="2400" dirty="0"/>
              <a:t>text books</a:t>
            </a:r>
            <a:r>
              <a:rPr lang="el-GR" sz="2400" dirty="0"/>
              <a:t>) </a:t>
            </a:r>
            <a:endParaRPr lang="el-GR" sz="2400" dirty="0" smtClean="0"/>
          </a:p>
          <a:p>
            <a:pPr lvl="1"/>
            <a:r>
              <a:rPr lang="el-GR" sz="2400" dirty="0" smtClean="0"/>
              <a:t>άλλες </a:t>
            </a:r>
            <a:r>
              <a:rPr lang="el-GR" sz="2400" dirty="0"/>
              <a:t>πηγές διαθέσιμες στο </a:t>
            </a:r>
            <a:r>
              <a:rPr lang="el-GR" sz="2400" dirty="0" smtClean="0"/>
              <a:t>Διαδίκτυο</a:t>
            </a:r>
          </a:p>
          <a:p>
            <a:r>
              <a:rPr lang="el-GR" sz="2800" b="1" dirty="0" smtClean="0"/>
              <a:t>Θα </a:t>
            </a:r>
            <a:r>
              <a:rPr lang="el-GR" sz="2800" b="1" dirty="0"/>
              <a:t>πρέπει </a:t>
            </a:r>
            <a:r>
              <a:rPr lang="el-GR" sz="2800" dirty="0"/>
              <a:t>να υπάρχει σε </a:t>
            </a:r>
            <a:r>
              <a:rPr lang="el-GR" sz="2800" dirty="0" smtClean="0"/>
              <a:t>επίπεδο</a:t>
            </a:r>
          </a:p>
          <a:p>
            <a:pPr lvl="1"/>
            <a:r>
              <a:rPr lang="el-GR" sz="2400" dirty="0" smtClean="0"/>
              <a:t>μαθήματος </a:t>
            </a:r>
            <a:r>
              <a:rPr lang="el-GR" sz="2400" dirty="0"/>
              <a:t>ή </a:t>
            </a:r>
            <a:endParaRPr lang="el-GR" sz="2400" dirty="0" smtClean="0"/>
          </a:p>
          <a:p>
            <a:pPr lvl="1"/>
            <a:r>
              <a:rPr lang="el-GR" sz="2400" dirty="0" smtClean="0"/>
              <a:t>ενότητας </a:t>
            </a:r>
          </a:p>
          <a:p>
            <a:r>
              <a:rPr lang="el-GR" sz="2800" b="1" dirty="0" smtClean="0"/>
              <a:t>Συστήνεται </a:t>
            </a:r>
            <a:r>
              <a:rPr lang="el-GR" sz="2800" dirty="0"/>
              <a:t>να συνοδεύεται από σύντομο </a:t>
            </a:r>
            <a:r>
              <a:rPr lang="el-GR" sz="2800" dirty="0" smtClean="0"/>
              <a:t>σχολιασμό, με το περιεχόμενο βιβλιογραφίας </a:t>
            </a:r>
            <a:r>
              <a:rPr lang="el-GR" sz="2800" dirty="0"/>
              <a:t>ή/και πως είναι </a:t>
            </a:r>
            <a:r>
              <a:rPr lang="el-GR" sz="2800" dirty="0" smtClean="0"/>
              <a:t>χρήσιμη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6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Ηλεκτρονικές πηγές </a:t>
            </a:r>
            <a:r>
              <a:rPr lang="el-GR" dirty="0" smtClean="0"/>
              <a:t>βιβλιοθηκών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Συστήνεται </a:t>
            </a:r>
            <a:r>
              <a:rPr lang="el-GR" sz="2800" dirty="0"/>
              <a:t>η όσο το δυνατόν πιο εκτεταμένη χρήση τους </a:t>
            </a:r>
            <a:r>
              <a:rPr lang="el-GR" sz="2800" dirty="0" smtClean="0"/>
              <a:t> </a:t>
            </a:r>
            <a:endParaRPr lang="el-GR" sz="2800" dirty="0"/>
          </a:p>
          <a:p>
            <a:pPr>
              <a:spcAft>
                <a:spcPts val="1200"/>
              </a:spcAft>
            </a:pPr>
            <a:r>
              <a:rPr lang="el-GR" sz="2800" dirty="0" smtClean="0"/>
              <a:t>Τα </a:t>
            </a:r>
            <a:r>
              <a:rPr lang="el-GR" sz="2800" dirty="0"/>
              <a:t>μαθήματα Α+ θα πρέπει </a:t>
            </a:r>
            <a:r>
              <a:rPr lang="el-GR" sz="2800" b="1" dirty="0"/>
              <a:t>υποχρεωτικά</a:t>
            </a:r>
            <a:r>
              <a:rPr lang="el-GR" sz="2800" dirty="0"/>
              <a:t> να κάνουν χρήση των ηλεκτρονικών πηγών που διαθέτουν οι βιβλιοθήκες των </a:t>
            </a:r>
            <a:r>
              <a:rPr lang="el-GR" sz="2800" dirty="0" smtClean="0"/>
              <a:t>ιδρυμάτων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Θα </a:t>
            </a:r>
            <a:r>
              <a:rPr lang="el-GR" sz="2800" dirty="0"/>
              <a:t>πρέπει σε επίπεδο μαθήματος ή ενότητας να υπάρχει αναφορά στη σχετική βιβλιογραφία για την περαιτέρω </a:t>
            </a:r>
            <a:r>
              <a:rPr lang="el-GR" sz="2800" dirty="0" smtClean="0"/>
              <a:t>μελέτη</a:t>
            </a:r>
            <a:endParaRPr lang="el-GR" sz="2800" dirty="0"/>
          </a:p>
          <a:p>
            <a:pPr>
              <a:spcAft>
                <a:spcPts val="1200"/>
              </a:spcAft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Πολυμεσικό</a:t>
            </a:r>
            <a:r>
              <a:rPr lang="el-GR" dirty="0" smtClean="0"/>
              <a:t> υλικό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Μαθήματα Α (</a:t>
            </a:r>
            <a:r>
              <a:rPr lang="en-US" sz="4000" dirty="0"/>
              <a:t>Podcast </a:t>
            </a:r>
            <a:r>
              <a:rPr lang="el-GR" sz="4000" dirty="0"/>
              <a:t>με υποστηρικτικό οπτικό υλικό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dirty="0" smtClean="0"/>
              <a:t>Καταγραφή </a:t>
            </a:r>
            <a:r>
              <a:rPr lang="el-GR" dirty="0"/>
              <a:t>της </a:t>
            </a:r>
            <a:r>
              <a:rPr lang="el-GR" dirty="0" smtClean="0"/>
              <a:t>οθόνης </a:t>
            </a:r>
            <a:r>
              <a:rPr lang="el-GR" dirty="0"/>
              <a:t>υπολογιστή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περιέχει τις διαφάνειες μιας διάλεξης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άλλα εργαλεία </a:t>
            </a:r>
            <a:r>
              <a:rPr lang="el-GR" dirty="0"/>
              <a:t>λογισμικού που </a:t>
            </a:r>
            <a:r>
              <a:rPr lang="el-GR" dirty="0" smtClean="0"/>
              <a:t>χρησιμοποιήθηκαν</a:t>
            </a:r>
            <a:endParaRPr lang="el-GR" dirty="0"/>
          </a:p>
          <a:p>
            <a:pPr>
              <a:spcAft>
                <a:spcPts val="1200"/>
              </a:spcAft>
            </a:pPr>
            <a:r>
              <a:rPr lang="en-US" dirty="0"/>
              <a:t>M</a:t>
            </a:r>
            <a:r>
              <a:rPr lang="el-GR" dirty="0" err="1" smtClean="0"/>
              <a:t>ορφότυπος</a:t>
            </a:r>
            <a:r>
              <a:rPr lang="el-GR" dirty="0" smtClean="0"/>
              <a:t> </a:t>
            </a:r>
            <a:r>
              <a:rPr lang="en-US" dirty="0" smtClean="0"/>
              <a:t>(format) </a:t>
            </a:r>
          </a:p>
          <a:p>
            <a:pPr lvl="1">
              <a:spcAft>
                <a:spcPts val="1200"/>
              </a:spcAft>
            </a:pPr>
            <a:r>
              <a:rPr lang="el-GR" dirty="0" smtClean="0"/>
              <a:t>βίντεο</a:t>
            </a:r>
            <a:r>
              <a:rPr lang="el-GR" dirty="0"/>
              <a:t>, </a:t>
            </a:r>
            <a:r>
              <a:rPr lang="el-GR" dirty="0" smtClean="0"/>
              <a:t>εικόνες</a:t>
            </a:r>
            <a:r>
              <a:rPr lang="el-GR" dirty="0"/>
              <a:t>, </a:t>
            </a:r>
            <a:r>
              <a:rPr lang="en-US" dirty="0" smtClean="0"/>
              <a:t>html</a:t>
            </a:r>
          </a:p>
          <a:p>
            <a:pPr marL="0" indent="0">
              <a:spcAft>
                <a:spcPts val="1200"/>
              </a:spcAft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94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/>
              <a:t>Μαθήματα Α (</a:t>
            </a:r>
            <a:r>
              <a:rPr lang="en-US" sz="4000" dirty="0"/>
              <a:t>Podcast </a:t>
            </a:r>
            <a:r>
              <a:rPr lang="el-GR" sz="4000" dirty="0"/>
              <a:t>με υποστηρικτικό οπτικό υλικό</a:t>
            </a:r>
            <a:r>
              <a:rPr lang="el-GR" sz="4000" dirty="0" smtClean="0"/>
              <a:t>)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To </a:t>
            </a:r>
            <a:r>
              <a:rPr lang="el-GR" dirty="0"/>
              <a:t>περιεχόμενο  συνοδεύεται και συγχρονίζεται με τον ήχο της διάλεξης (η ομιλία του διδάσκοντα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l-GR" dirty="0" smtClean="0"/>
              <a:t>Η </a:t>
            </a:r>
            <a:r>
              <a:rPr lang="el-GR" dirty="0"/>
              <a:t>ομιλία είναι επεξηγηματική και επεκτείνεται </a:t>
            </a:r>
            <a:r>
              <a:rPr lang="el-GR" u="sng" dirty="0"/>
              <a:t>πέραν της απλής ανάγνωσης </a:t>
            </a:r>
            <a:r>
              <a:rPr lang="el-GR" dirty="0"/>
              <a:t>των περιεχομένων των </a:t>
            </a:r>
            <a:r>
              <a:rPr lang="el-GR" dirty="0" smtClean="0"/>
              <a:t>διαφανειών</a:t>
            </a:r>
            <a:endParaRPr lang="el-GR" dirty="0"/>
          </a:p>
          <a:p>
            <a:pPr>
              <a:spcAft>
                <a:spcPts val="120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1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Μαθήματα Α</a:t>
            </a:r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Ύπαρξη </a:t>
            </a:r>
            <a:r>
              <a:rPr lang="el-GR" dirty="0"/>
              <a:t>εικόνας δρώντων υποκειμένων </a:t>
            </a:r>
            <a:r>
              <a:rPr lang="el-GR" dirty="0" smtClean="0"/>
              <a:t>(των διδασκόντων)</a:t>
            </a:r>
          </a:p>
          <a:p>
            <a:r>
              <a:rPr lang="el-GR" dirty="0" smtClean="0"/>
              <a:t>Διαφορά με τα μαθήματα Α 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εικόνα αφορά την οθόνη του </a:t>
            </a:r>
            <a:r>
              <a:rPr lang="el-GR" dirty="0" smtClean="0"/>
              <a:t>υπολογιστή</a:t>
            </a:r>
            <a:endParaRPr lang="en-US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5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Μαθήματα Α</a:t>
            </a:r>
            <a:r>
              <a:rPr lang="el-GR" dirty="0" smtClean="0"/>
              <a:t>+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Βίντεο από: </a:t>
            </a:r>
            <a:endParaRPr lang="en-US" dirty="0" smtClean="0"/>
          </a:p>
          <a:p>
            <a:pPr lvl="1"/>
            <a:r>
              <a:rPr lang="el-GR" dirty="0" smtClean="0"/>
              <a:t>εργαστηριακά </a:t>
            </a:r>
            <a:r>
              <a:rPr lang="el-GR" dirty="0"/>
              <a:t>μαθήματα (πρότυπα πειράματα), μελέτες και εργασίες πεδίου, ανασκαφές, θεατρικές παραστάσεις, χειρουργικές επεμβάσεις και ότι άλλο κρίνει ο διδάσκων, ανάλογα με το γνωστικό </a:t>
            </a:r>
            <a:r>
              <a:rPr lang="el-GR" dirty="0" smtClean="0"/>
              <a:t>αντικείμενο </a:t>
            </a:r>
            <a:endParaRPr lang="en-US" dirty="0" smtClean="0"/>
          </a:p>
          <a:p>
            <a:pPr lvl="1"/>
            <a:r>
              <a:rPr lang="el-GR" dirty="0" smtClean="0"/>
              <a:t>ή/και καταγραφή </a:t>
            </a:r>
            <a:r>
              <a:rPr lang="el-GR" dirty="0"/>
              <a:t>διαλέξεων </a:t>
            </a:r>
            <a:r>
              <a:rPr lang="el-GR" dirty="0" smtClean="0"/>
              <a:t> </a:t>
            </a:r>
            <a:endParaRPr lang="en-US" dirty="0" smtClean="0"/>
          </a:p>
          <a:p>
            <a:pPr lvl="2"/>
            <a:r>
              <a:rPr lang="el-GR" dirty="0"/>
              <a:t>μ</a:t>
            </a:r>
            <a:r>
              <a:rPr lang="el-GR" dirty="0" smtClean="0"/>
              <a:t>ε ακροατήριο </a:t>
            </a:r>
            <a:r>
              <a:rPr lang="el-GR" dirty="0"/>
              <a:t>ή χωρίς </a:t>
            </a:r>
            <a:r>
              <a:rPr lang="el-GR" dirty="0" smtClean="0"/>
              <a:t>ακροατήριο</a:t>
            </a:r>
          </a:p>
          <a:p>
            <a:pPr lvl="2"/>
            <a:r>
              <a:rPr lang="el-GR" dirty="0" smtClean="0"/>
              <a:t>το βίντεο συγχρονισμένο </a:t>
            </a:r>
            <a:r>
              <a:rPr lang="el-GR" dirty="0"/>
              <a:t>με διαφάνειες, εφόσον </a:t>
            </a:r>
            <a:r>
              <a:rPr lang="el-GR" dirty="0" smtClean="0"/>
              <a:t>χρησιμοποιούνται  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93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</a:t>
            </a:r>
            <a:r>
              <a:rPr lang="el-GR" kern="1200" dirty="0" smtClean="0">
                <a:latin typeface="+mj-lt"/>
                <a:ea typeface="+mj-ea"/>
                <a:cs typeface="+mj-cs"/>
              </a:rPr>
              <a:t>(Α,Α</a:t>
            </a:r>
            <a:r>
              <a:rPr lang="el-GR" kern="1200" dirty="0">
                <a:latin typeface="+mj-lt"/>
                <a:ea typeface="+mj-ea"/>
                <a:cs typeface="+mj-cs"/>
              </a:rPr>
              <a:t>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/>
              <a:t>κριτήριο κάλυψης </a:t>
            </a:r>
            <a:r>
              <a:rPr lang="el-GR" b="1" dirty="0" smtClean="0"/>
              <a:t>ύλης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l-GR" sz="2800" dirty="0" smtClean="0"/>
              <a:t>Για να </a:t>
            </a:r>
            <a:r>
              <a:rPr lang="el-GR" sz="2800" dirty="0"/>
              <a:t>χαρακτηριστεί </a:t>
            </a:r>
            <a:r>
              <a:rPr lang="el-GR" sz="2800" dirty="0" smtClean="0"/>
              <a:t>ένα </a:t>
            </a:r>
            <a:r>
              <a:rPr lang="en-US" sz="2800" dirty="0" smtClean="0"/>
              <a:t>A</a:t>
            </a:r>
            <a:r>
              <a:rPr lang="el-GR" sz="2800" dirty="0" smtClean="0"/>
              <a:t>ΨΜ ως </a:t>
            </a:r>
            <a:r>
              <a:rPr lang="el-GR" sz="2800" dirty="0"/>
              <a:t>Α ή Α+ </a:t>
            </a:r>
            <a:r>
              <a:rPr lang="el-GR" sz="2800" i="1" dirty="0" smtClean="0"/>
              <a:t>θα </a:t>
            </a:r>
            <a:r>
              <a:rPr lang="el-GR" sz="2800" i="1" dirty="0"/>
              <a:t>πρέπει </a:t>
            </a:r>
            <a:endParaRPr lang="el-GR" sz="2800" i="1" dirty="0" smtClean="0"/>
          </a:p>
          <a:p>
            <a:pPr marL="0" indent="0" algn="ctr">
              <a:buNone/>
            </a:pPr>
            <a:r>
              <a:rPr lang="el-GR" sz="2800" dirty="0" smtClean="0"/>
              <a:t>το </a:t>
            </a:r>
            <a:r>
              <a:rPr lang="el-GR" sz="2800" dirty="0" err="1" smtClean="0"/>
              <a:t>πολυμεσικό</a:t>
            </a:r>
            <a:r>
              <a:rPr lang="el-GR" sz="2800" dirty="0" smtClean="0"/>
              <a:t> </a:t>
            </a:r>
            <a:r>
              <a:rPr lang="el-GR" sz="2800" dirty="0"/>
              <a:t>υλικό να καλύπτει </a:t>
            </a:r>
            <a:r>
              <a:rPr lang="el-GR" sz="2800" b="1" dirty="0"/>
              <a:t>το 80 % της </a:t>
            </a:r>
            <a:r>
              <a:rPr lang="el-GR" sz="2800" b="1" dirty="0" smtClean="0"/>
              <a:t>αντίστοιχης διδακτέας ύλης  </a:t>
            </a:r>
          </a:p>
          <a:p>
            <a:pPr marL="0" indent="0">
              <a:buNone/>
            </a:pPr>
            <a:endParaRPr lang="el-GR" sz="2800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8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Κριτήρια	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Αυτοτέλειας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Κάλυψης της διδακτέας ύλης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5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(Α,Α+)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400" dirty="0" smtClean="0"/>
              <a:t>Παράδειγμα</a:t>
            </a:r>
            <a:r>
              <a:rPr lang="el-GR" sz="2400" dirty="0"/>
              <a:t>, οι βιντεοδιαλέξεις ενός μαθήματος καλύπτουν το 80% των διδακτικών ωρών του </a:t>
            </a:r>
            <a:r>
              <a:rPr lang="el-GR" sz="2400" dirty="0" smtClean="0"/>
              <a:t>μαθήματος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T</a:t>
            </a:r>
            <a:r>
              <a:rPr lang="el-GR" sz="2400" dirty="0" err="1" smtClean="0"/>
              <a:t>υπικό</a:t>
            </a:r>
            <a:r>
              <a:rPr lang="el-GR" sz="2400" dirty="0" smtClean="0"/>
              <a:t> μάθημα </a:t>
            </a:r>
            <a:r>
              <a:rPr lang="el-GR" sz="2400" dirty="0"/>
              <a:t>που διδάσκεται 4 ώρες </a:t>
            </a:r>
            <a:r>
              <a:rPr lang="en-US" sz="2400" dirty="0" smtClean="0"/>
              <a:t>X </a:t>
            </a:r>
            <a:r>
              <a:rPr lang="el-GR" sz="2400" dirty="0" smtClean="0"/>
              <a:t>13 </a:t>
            </a:r>
            <a:r>
              <a:rPr lang="el-GR" sz="2400" dirty="0"/>
              <a:t>εβδομάδες</a:t>
            </a:r>
            <a:r>
              <a:rPr lang="en-US" sz="2400" dirty="0" smtClean="0"/>
              <a:t>= 52</a:t>
            </a:r>
            <a:endParaRPr lang="en-US" sz="2400" dirty="0"/>
          </a:p>
          <a:p>
            <a:pPr lvl="1">
              <a:spcAft>
                <a:spcPts val="1200"/>
              </a:spcAft>
            </a:pPr>
            <a:r>
              <a:rPr lang="el-GR" sz="2000" dirty="0" smtClean="0"/>
              <a:t>το </a:t>
            </a:r>
            <a:r>
              <a:rPr lang="el-GR" sz="2000" dirty="0"/>
              <a:t>αντίστοιχο </a:t>
            </a:r>
            <a:r>
              <a:rPr lang="el-GR" sz="2000" dirty="0" err="1"/>
              <a:t>πολυμεσικό</a:t>
            </a:r>
            <a:r>
              <a:rPr lang="el-GR" sz="2000" dirty="0"/>
              <a:t> </a:t>
            </a:r>
            <a:r>
              <a:rPr lang="el-GR" sz="2000" dirty="0" smtClean="0"/>
              <a:t>υλικό,  </a:t>
            </a:r>
            <a:r>
              <a:rPr lang="el-GR" sz="2000" dirty="0"/>
              <a:t>πρέπει να καλύπτει τουλάχιστον</a:t>
            </a:r>
            <a:r>
              <a:rPr lang="el-GR" sz="2000" b="1" dirty="0"/>
              <a:t> 42 </a:t>
            </a:r>
            <a:r>
              <a:rPr lang="el-GR" sz="2000" dirty="0"/>
              <a:t>διδακτικές ώρες προκειμένου να χαρακτηριστεί ως μάθημα κατηγορίας Α</a:t>
            </a:r>
            <a:r>
              <a:rPr lang="el-GR" sz="2000" dirty="0" smtClean="0"/>
              <a:t>+</a:t>
            </a:r>
          </a:p>
          <a:p>
            <a:pPr>
              <a:spcAft>
                <a:spcPts val="12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8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kern="1200" dirty="0">
                <a:latin typeface="+mj-lt"/>
                <a:ea typeface="+mj-ea"/>
                <a:cs typeface="+mj-cs"/>
              </a:rPr>
              <a:t>K</a:t>
            </a:r>
            <a:r>
              <a:rPr lang="el-GR" kern="1200" dirty="0" err="1">
                <a:latin typeface="+mj-lt"/>
                <a:ea typeface="+mj-ea"/>
                <a:cs typeface="+mj-cs"/>
              </a:rPr>
              <a:t>άλυψη</a:t>
            </a:r>
            <a:r>
              <a:rPr lang="el-GR" kern="1200" dirty="0">
                <a:latin typeface="+mj-lt"/>
                <a:ea typeface="+mj-ea"/>
                <a:cs typeface="+mj-cs"/>
              </a:rPr>
              <a:t> διδακτέας ύλης (Α,Α+)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Διευκρίνιση: </a:t>
            </a:r>
          </a:p>
          <a:p>
            <a:r>
              <a:rPr lang="el-GR" sz="2800" dirty="0" smtClean="0"/>
              <a:t>δεν </a:t>
            </a:r>
            <a:r>
              <a:rPr lang="el-GR" sz="2800" dirty="0"/>
              <a:t>σημαίνει απαραίτητα ότι η διάρκεια του βίντεο θα είναι 42 ώρες, αλλά ότι το βίντεο που παράγεται καλύπτει ύλη που αντιστοιχεί σε 42 ώρες διδασκαλίας. </a:t>
            </a:r>
            <a:endParaRPr lang="el-GR" sz="2800" dirty="0" smtClean="0"/>
          </a:p>
          <a:p>
            <a:r>
              <a:rPr lang="el-GR" sz="2800" dirty="0" smtClean="0"/>
              <a:t>Είναι </a:t>
            </a:r>
            <a:r>
              <a:rPr lang="el-GR" sz="2800" dirty="0"/>
              <a:t>στην κρίση του διδάσκοντος να αποφασίσει την ακριβή διάρκεια του υλικού σε ώρες </a:t>
            </a:r>
            <a:r>
              <a:rPr lang="el-GR" sz="2800" dirty="0" smtClean="0"/>
              <a:t>βίντεο </a:t>
            </a:r>
          </a:p>
          <a:p>
            <a:pPr lvl="1"/>
            <a:r>
              <a:rPr lang="el-GR" sz="2400" dirty="0" smtClean="0"/>
              <a:t>κριτήριο </a:t>
            </a:r>
            <a:r>
              <a:rPr lang="el-GR" sz="2400" dirty="0"/>
              <a:t>κάλυψης </a:t>
            </a:r>
            <a:r>
              <a:rPr lang="el-GR" sz="2400" dirty="0" smtClean="0"/>
              <a:t>ύλης</a:t>
            </a:r>
          </a:p>
          <a:p>
            <a:pPr lvl="1"/>
            <a:r>
              <a:rPr lang="el-GR" sz="2400" dirty="0" smtClean="0"/>
              <a:t>κριτήριο </a:t>
            </a:r>
            <a:r>
              <a:rPr lang="el-GR" sz="2400" dirty="0"/>
              <a:t>της </a:t>
            </a:r>
            <a:r>
              <a:rPr lang="el-GR" sz="2400" dirty="0" smtClean="0"/>
              <a:t>αυτοτέλειας</a:t>
            </a:r>
            <a:endParaRPr lang="el-GR" sz="24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Τεχνικές Προδιαγραφές </a:t>
            </a:r>
            <a:r>
              <a:rPr lang="el-GR" dirty="0" smtClean="0"/>
              <a:t>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κωδικοποίηση των αρχείων </a:t>
            </a:r>
            <a:r>
              <a:rPr lang="el-GR" dirty="0" smtClean="0"/>
              <a:t>βίντεο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Η.264/ΑΑ</a:t>
            </a:r>
            <a:r>
              <a:rPr lang="en-US" dirty="0"/>
              <a:t>C</a:t>
            </a:r>
            <a:r>
              <a:rPr lang="el-GR" dirty="0"/>
              <a:t> σε </a:t>
            </a:r>
            <a:r>
              <a:rPr lang="en-US" dirty="0"/>
              <a:t>container mpeg</a:t>
            </a:r>
            <a:r>
              <a:rPr lang="el-GR" dirty="0"/>
              <a:t>4. </a:t>
            </a:r>
            <a:endParaRPr lang="en-US" dirty="0" smtClean="0"/>
          </a:p>
          <a:p>
            <a:r>
              <a:rPr lang="el-GR" dirty="0" smtClean="0"/>
              <a:t>Συστήνεται ανάλυση 720</a:t>
            </a:r>
            <a:r>
              <a:rPr lang="en-US" dirty="0"/>
              <a:t>p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Ειδική </a:t>
            </a:r>
            <a:r>
              <a:rPr lang="el-GR" dirty="0"/>
              <a:t>ομάδα </a:t>
            </a:r>
            <a:r>
              <a:rPr lang="el-GR" dirty="0" smtClean="0"/>
              <a:t>θα οριστικοποιήσει:</a:t>
            </a:r>
          </a:p>
          <a:p>
            <a:pPr lvl="1"/>
            <a:r>
              <a:rPr lang="en-US" dirty="0" smtClean="0"/>
              <a:t>frame </a:t>
            </a:r>
            <a:r>
              <a:rPr lang="en-US" dirty="0"/>
              <a:t>rates</a:t>
            </a:r>
            <a:r>
              <a:rPr lang="el-GR" dirty="0"/>
              <a:t> (ελάχιστο 12 </a:t>
            </a:r>
            <a:r>
              <a:rPr lang="en-US" dirty="0"/>
              <a:t>fps</a:t>
            </a:r>
            <a:r>
              <a:rPr lang="el-GR" dirty="0"/>
              <a:t>) </a:t>
            </a:r>
            <a:endParaRPr lang="el-GR" dirty="0" smtClean="0"/>
          </a:p>
          <a:p>
            <a:pPr lvl="1"/>
            <a:r>
              <a:rPr lang="el-GR" dirty="0" smtClean="0"/>
              <a:t>ανάλυση βίντεο</a:t>
            </a:r>
          </a:p>
          <a:p>
            <a:pPr lvl="1"/>
            <a:r>
              <a:rPr lang="el-GR" dirty="0" smtClean="0"/>
              <a:t>Τύπο και ανάλυση εικόνων </a:t>
            </a:r>
            <a:r>
              <a:rPr lang="el-GR" dirty="0"/>
              <a:t>(</a:t>
            </a:r>
            <a:r>
              <a:rPr lang="en-US" dirty="0" smtClean="0"/>
              <a:t>jpeg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9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l-GR" sz="2400" dirty="0" smtClean="0"/>
              <a:t>Ο </a:t>
            </a:r>
            <a:r>
              <a:rPr lang="el-GR" sz="2400" b="1" dirty="0"/>
              <a:t>επιθυμητός στόχος </a:t>
            </a:r>
            <a:endParaRPr lang="el-GR" sz="2400" b="1" dirty="0" smtClean="0"/>
          </a:p>
          <a:p>
            <a:pPr marL="342900" lvl="1" indent="-342900">
              <a:buFont typeface="Arial" charset="0"/>
              <a:buChar char="•"/>
            </a:pPr>
            <a:r>
              <a:rPr lang="el-GR" sz="2400" dirty="0" smtClean="0"/>
              <a:t>ο </a:t>
            </a:r>
            <a:r>
              <a:rPr lang="el-GR" sz="2400" dirty="0"/>
              <a:t>μεγαλύτερος δυνατός βαθμός αντιληπτικότητας της </a:t>
            </a:r>
            <a:r>
              <a:rPr lang="el-GR" sz="2400" dirty="0" err="1"/>
              <a:t>βιντεοδιάλεξης</a:t>
            </a:r>
            <a:r>
              <a:rPr lang="el-GR" sz="2400" dirty="0"/>
              <a:t> και του περιεχομένου </a:t>
            </a:r>
            <a:r>
              <a:rPr lang="el-GR" sz="2400" i="1" dirty="0"/>
              <a:t>με σειρά προτεραιότητας: </a:t>
            </a:r>
            <a:endParaRPr lang="el-GR" sz="2400" i="1" dirty="0" smtClean="0"/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/>
              <a:t>ήχος εκπαιδευτή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περιεχόμενα πίνακα </a:t>
            </a:r>
            <a:r>
              <a:rPr lang="el-GR" dirty="0"/>
              <a:t>ή </a:t>
            </a:r>
            <a:r>
              <a:rPr lang="el-GR" dirty="0" smtClean="0"/>
              <a:t>διαφανειών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βίντεο </a:t>
            </a:r>
            <a:r>
              <a:rPr lang="el-GR" dirty="0"/>
              <a:t>ομιλητή </a:t>
            </a:r>
            <a:endParaRPr lang="el-GR" dirty="0" smtClean="0"/>
          </a:p>
          <a:p>
            <a:pPr marL="1200150" lvl="3" indent="-342900"/>
            <a:r>
              <a:rPr lang="el-GR" sz="1800" dirty="0" smtClean="0"/>
              <a:t>π.χ. μακρινό </a:t>
            </a:r>
            <a:r>
              <a:rPr lang="el-GR" sz="1800" dirty="0"/>
              <a:t>πλάνο εάν χρησιμοποιείται πίνακας/διαφάνειες (τουλάχιστον 720</a:t>
            </a:r>
            <a:r>
              <a:rPr lang="en-US" sz="1800" dirty="0"/>
              <a:t>p</a:t>
            </a:r>
            <a:r>
              <a:rPr lang="el-GR" sz="1800" dirty="0" smtClean="0"/>
              <a:t>)</a:t>
            </a:r>
          </a:p>
          <a:p>
            <a:pPr marL="1200150" lvl="3" indent="-342900"/>
            <a:r>
              <a:rPr lang="el-GR" sz="1800" dirty="0" smtClean="0"/>
              <a:t>διαφορετικά </a:t>
            </a:r>
            <a:r>
              <a:rPr lang="el-GR" sz="1800" dirty="0"/>
              <a:t>κοντινό πλάνο (</a:t>
            </a:r>
            <a:r>
              <a:rPr lang="en-US" sz="1800" dirty="0"/>
              <a:t>standard definition</a:t>
            </a:r>
            <a:r>
              <a:rPr lang="el-GR" sz="1800" dirty="0" smtClean="0"/>
              <a:t>)</a:t>
            </a:r>
            <a:endParaRPr lang="el-GR" sz="18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04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l-GR" sz="3200" dirty="0" smtClean="0"/>
              <a:t>Τα περιεχόμενα θα </a:t>
            </a:r>
            <a:r>
              <a:rPr lang="el-GR" sz="3200" dirty="0"/>
              <a:t>πρέπει να είναι </a:t>
            </a:r>
            <a:r>
              <a:rPr lang="el-GR" sz="3200" dirty="0" smtClean="0"/>
              <a:t>ευδιάκριτα</a:t>
            </a:r>
          </a:p>
          <a:p>
            <a:pPr marL="742950" lvl="2" indent="-342900">
              <a:buFont typeface="Courier New" pitchFamily="49" charset="0"/>
              <a:buChar char="o"/>
            </a:pPr>
            <a:r>
              <a:rPr lang="el-GR" dirty="0" smtClean="0"/>
              <a:t>Παρουσιάσεις</a:t>
            </a:r>
            <a:r>
              <a:rPr lang="el-GR" dirty="0"/>
              <a:t>, </a:t>
            </a:r>
            <a:r>
              <a:rPr lang="el-GR" dirty="0" err="1"/>
              <a:t>λευκοπίνακες</a:t>
            </a:r>
            <a:r>
              <a:rPr lang="el-GR" dirty="0"/>
              <a:t> ή μαυροπίνακες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Κείμενα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σχήματα</a:t>
            </a:r>
          </a:p>
          <a:p>
            <a:pPr lvl="2">
              <a:buFont typeface="Wingdings" pitchFamily="2" charset="2"/>
              <a:buChar char="§"/>
            </a:pPr>
            <a:r>
              <a:rPr lang="el-GR" dirty="0" smtClean="0"/>
              <a:t>Εξισώσεις</a:t>
            </a:r>
          </a:p>
          <a:p>
            <a:r>
              <a:rPr lang="el-GR" dirty="0" smtClean="0"/>
              <a:t>βίντεο </a:t>
            </a:r>
            <a:r>
              <a:rPr lang="el-GR" dirty="0"/>
              <a:t>υψηλής ανάλυσης (τουλάχιστον 720p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μόνο </a:t>
            </a:r>
            <a:r>
              <a:rPr lang="el-GR" dirty="0"/>
              <a:t>ο </a:t>
            </a:r>
            <a:r>
              <a:rPr lang="el-GR" dirty="0" smtClean="0"/>
              <a:t>εκπαιδευτής  </a:t>
            </a:r>
            <a:r>
              <a:rPr lang="el-GR" dirty="0"/>
              <a:t>βίντεο </a:t>
            </a:r>
            <a:r>
              <a:rPr lang="en-US" dirty="0"/>
              <a:t>standard </a:t>
            </a:r>
            <a:r>
              <a:rPr lang="en-US" dirty="0" smtClean="0"/>
              <a:t>definition</a:t>
            </a:r>
            <a:endParaRPr lang="el-GR" dirty="0" smtClean="0"/>
          </a:p>
          <a:p>
            <a:pPr lvl="1"/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6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βιντεοδιαλέξεις θα πρέπει να συνοδεύονται </a:t>
            </a:r>
            <a:r>
              <a:rPr lang="el-GR" sz="2400" dirty="0" smtClean="0"/>
              <a:t>από: </a:t>
            </a:r>
          </a:p>
          <a:p>
            <a:r>
              <a:rPr lang="el-GR" sz="2400" dirty="0" smtClean="0"/>
              <a:t>μία </a:t>
            </a:r>
            <a:r>
              <a:rPr lang="el-GR" sz="2400" dirty="0"/>
              <a:t>περιεκτική περιγραφή </a:t>
            </a:r>
          </a:p>
          <a:p>
            <a:r>
              <a:rPr lang="el-GR" sz="2400" dirty="0" smtClean="0"/>
              <a:t>από </a:t>
            </a:r>
            <a:r>
              <a:rPr lang="el-GR" sz="2400" dirty="0"/>
              <a:t>τις διαφάνειες </a:t>
            </a:r>
            <a:endParaRPr lang="el-GR" sz="2400" dirty="0" smtClean="0"/>
          </a:p>
          <a:p>
            <a:pPr lvl="1"/>
            <a:r>
              <a:rPr lang="el-GR" sz="2000" dirty="0" smtClean="0"/>
              <a:t>εφόσον </a:t>
            </a:r>
            <a:r>
              <a:rPr lang="el-GR" sz="2000" dirty="0"/>
              <a:t>χρησιμοποιούνται κατά τη </a:t>
            </a:r>
            <a:r>
              <a:rPr lang="el-GR" sz="2000" dirty="0" smtClean="0"/>
              <a:t>διάλεξη</a:t>
            </a:r>
          </a:p>
          <a:p>
            <a:pPr lvl="1"/>
            <a:r>
              <a:rPr lang="el-GR" sz="2000" dirty="0" smtClean="0"/>
              <a:t>ανεξάρτητα </a:t>
            </a:r>
            <a:r>
              <a:rPr lang="el-GR" sz="2000" dirty="0"/>
              <a:t>από το εάν εμπεριέχουν τις διαφάνειες ως μέρος του </a:t>
            </a:r>
            <a:r>
              <a:rPr lang="el-GR" sz="2000" dirty="0" smtClean="0"/>
              <a:t>βίντεο</a:t>
            </a:r>
          </a:p>
          <a:p>
            <a:r>
              <a:rPr lang="el-GR" sz="2400" dirty="0"/>
              <a:t>ο</a:t>
            </a:r>
            <a:r>
              <a:rPr lang="el-GR" sz="2400" dirty="0" smtClean="0"/>
              <a:t>ι </a:t>
            </a:r>
            <a:r>
              <a:rPr lang="el-GR" sz="2400" dirty="0"/>
              <a:t>διαφάνειες </a:t>
            </a:r>
            <a:r>
              <a:rPr lang="el-GR" sz="2400" dirty="0" smtClean="0"/>
              <a:t>συγχρονισμένες </a:t>
            </a:r>
            <a:r>
              <a:rPr lang="el-GR" sz="2400" dirty="0"/>
              <a:t>το βίντεο της </a:t>
            </a:r>
            <a:r>
              <a:rPr lang="el-GR" sz="2400" dirty="0" smtClean="0"/>
              <a:t>διάλεξης</a:t>
            </a:r>
          </a:p>
          <a:p>
            <a:r>
              <a:rPr lang="el-GR" sz="2400" dirty="0" smtClean="0"/>
              <a:t>συστήνεται</a:t>
            </a:r>
            <a:r>
              <a:rPr lang="el-GR" sz="2400" dirty="0"/>
              <a:t>, ο εκπαιδευόμενος να μπορεί να επιλέγει να παρακολουθήσει τμήμα της </a:t>
            </a:r>
            <a:r>
              <a:rPr lang="el-GR" sz="2400" dirty="0" err="1"/>
              <a:t>βιντεοδιάλεξης</a:t>
            </a:r>
            <a:r>
              <a:rPr lang="el-GR" sz="2400" dirty="0"/>
              <a:t> που αντιστοιχεί σε συγκεκριμένη διαφάνεια ή </a:t>
            </a:r>
            <a:r>
              <a:rPr lang="el-GR" sz="2400" dirty="0" smtClean="0"/>
              <a:t>υποενότητα 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12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l-GR" dirty="0"/>
              <a:t>Προδιαγραφές για τις βιντεοδιαλέξεις των </a:t>
            </a:r>
            <a:r>
              <a:rPr lang="el-GR" dirty="0" smtClean="0"/>
              <a:t>μαθημάτων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200"/>
              </a:spcAft>
              <a:buNone/>
            </a:pPr>
            <a:r>
              <a:rPr lang="el-GR" b="1" dirty="0" err="1" smtClean="0"/>
              <a:t>Μεταδεδομένα</a:t>
            </a:r>
            <a:endParaRPr lang="el-GR" b="1" dirty="0"/>
          </a:p>
          <a:p>
            <a:pPr>
              <a:spcAft>
                <a:spcPts val="1200"/>
              </a:spcAft>
            </a:pPr>
            <a:r>
              <a:rPr lang="el-GR" sz="2400" dirty="0"/>
              <a:t>Κάθε </a:t>
            </a:r>
            <a:r>
              <a:rPr lang="el-GR" sz="2400" dirty="0" err="1"/>
              <a:t>πολυμεσικό</a:t>
            </a:r>
            <a:r>
              <a:rPr lang="el-GR" sz="2400" dirty="0"/>
              <a:t> αρχείο θα πρέπει να συνοδεύεται από </a:t>
            </a:r>
            <a:r>
              <a:rPr lang="el-GR" sz="2400" dirty="0" err="1" smtClean="0"/>
              <a:t>μεταδεδομένα</a:t>
            </a:r>
            <a:endParaRPr lang="el-GR" sz="2400" dirty="0" smtClean="0"/>
          </a:p>
          <a:p>
            <a:pPr>
              <a:spcAft>
                <a:spcPts val="1200"/>
              </a:spcAft>
            </a:pPr>
            <a:r>
              <a:rPr lang="el-GR" sz="2400" dirty="0" smtClean="0"/>
              <a:t>Οι </a:t>
            </a:r>
            <a:r>
              <a:rPr lang="el-GR" sz="2400" dirty="0"/>
              <a:t>απαιτούμενες πληροφορίες που </a:t>
            </a:r>
            <a:r>
              <a:rPr lang="el-GR" sz="2400" dirty="0" smtClean="0"/>
              <a:t>πρέπει να </a:t>
            </a:r>
            <a:r>
              <a:rPr lang="el-GR" sz="2400" dirty="0"/>
              <a:t>συνοδεύουν κάθε </a:t>
            </a:r>
            <a:r>
              <a:rPr lang="el-GR" sz="2400" dirty="0" err="1"/>
              <a:t>πολυμεσικό</a:t>
            </a:r>
            <a:r>
              <a:rPr lang="el-GR" sz="2400" dirty="0"/>
              <a:t> αρχείο, αναφέρονται στο «Έντυπο Καταγραφής Πληροφοριών και Συγκέντρωσης Εκπαιδευτικού Υλικού για τα Ανοικτά Μαθήματα</a:t>
            </a:r>
            <a:r>
              <a:rPr lang="el-GR" sz="2400" dirty="0" smtClean="0"/>
              <a:t>»</a:t>
            </a:r>
            <a:endParaRPr lang="el-GR" sz="2400" dirty="0"/>
          </a:p>
          <a:p>
            <a:pPr>
              <a:spcAft>
                <a:spcPts val="1200"/>
              </a:spcAft>
            </a:pPr>
            <a:endParaRPr lang="el-GR" sz="2400" dirty="0"/>
          </a:p>
          <a:p>
            <a:pPr>
              <a:spcAft>
                <a:spcPts val="1200"/>
              </a:spcAft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97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01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Ομάδα ανάπτυξης Ανοιχτών Ακαδημαϊκών Μαθημάτων</a:t>
            </a:r>
            <a:r>
              <a:rPr lang="el-GR" sz="2000" dirty="0" smtClean="0"/>
              <a:t> </a:t>
            </a:r>
            <a:r>
              <a:rPr lang="el-GR" sz="2000" dirty="0"/>
              <a:t>2014. Ομάδα ανάπτυξης Ανοιχτών Ακαδημαϊκών Μαθημάτων. </a:t>
            </a:r>
            <a:r>
              <a:rPr lang="el-GR" sz="2000" dirty="0"/>
              <a:t>«Προδιαγραφές Ανοιχτών Ακαδημαϊκών Μαθημάτων».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766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dirty="0" smtClean="0"/>
              <a:t>Κριτήριο </a:t>
            </a:r>
            <a:r>
              <a:rPr lang="el-GR" dirty="0"/>
              <a:t>αυτοτέλειας</a:t>
            </a:r>
            <a:r>
              <a:rPr lang="el-GR" sz="3600" dirty="0"/>
              <a:t/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el-GR" sz="3600" dirty="0" smtClean="0"/>
          </a:p>
          <a:p>
            <a:pPr marL="0" lvl="1" indent="0" algn="ctr">
              <a:buNone/>
            </a:pPr>
            <a:r>
              <a:rPr lang="el-GR" sz="3600" dirty="0" smtClean="0"/>
              <a:t>Το </a:t>
            </a:r>
            <a:r>
              <a:rPr lang="el-GR" sz="3600" dirty="0"/>
              <a:t>περιεχόμενο </a:t>
            </a:r>
            <a:r>
              <a:rPr lang="el-GR" sz="3600" dirty="0" smtClean="0"/>
              <a:t>ενός ΑΨΜ </a:t>
            </a:r>
            <a:r>
              <a:rPr lang="el-GR" sz="3600" dirty="0"/>
              <a:t>θα </a:t>
            </a:r>
            <a:r>
              <a:rPr lang="el-GR" sz="3600" dirty="0" smtClean="0"/>
              <a:t>πρέπει να </a:t>
            </a:r>
            <a:r>
              <a:rPr lang="el-GR" sz="3600" dirty="0" smtClean="0"/>
              <a:t>είναι ολοκληρωμένο, επιτρέποντας </a:t>
            </a:r>
            <a:r>
              <a:rPr lang="el-GR" sz="3600" dirty="0"/>
              <a:t>την αυτοτελή μελέτη του </a:t>
            </a:r>
            <a:endParaRPr lang="el-GR" sz="3600" dirty="0" smtClean="0"/>
          </a:p>
          <a:p>
            <a:endParaRPr lang="el-GR" sz="4000" dirty="0"/>
          </a:p>
          <a:p>
            <a:endParaRPr lang="el-GR" sz="4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43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  <a:cs typeface="+mn-cs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616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βασίζεται στο ακόλουθο έργο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Προδιαγραφές Ανοικτών Μαθημάτων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v1.0, Δρ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Παντελής </a:t>
            </a:r>
            <a:r>
              <a:rPr lang="el-G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Μπαλαούρας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Καθ. Λάζαρος </a:t>
            </a:r>
            <a:r>
              <a:rPr lang="el-G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Μεράκος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GUNET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1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Μάθημα ΠΣ ως </a:t>
            </a:r>
            <a:r>
              <a:rPr lang="el-GR" dirty="0" smtClean="0"/>
              <a:t>ΑΨΜ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l-GR" sz="2800" dirty="0" smtClean="0"/>
              <a:t>Οποιοδήποτε </a:t>
            </a:r>
            <a:r>
              <a:rPr lang="el-GR" sz="2800" b="1" dirty="0" smtClean="0"/>
              <a:t>πλήρες</a:t>
            </a:r>
            <a:r>
              <a:rPr lang="el-GR" sz="2800" dirty="0" smtClean="0"/>
              <a:t> μάθημα ενός </a:t>
            </a:r>
            <a:r>
              <a:rPr lang="el-GR" sz="2800" dirty="0"/>
              <a:t>Προγράμματος Σπουδών (</a:t>
            </a:r>
            <a:r>
              <a:rPr lang="el-GR" sz="2800" dirty="0" smtClean="0"/>
              <a:t>ΠΣ)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800" dirty="0" smtClean="0"/>
              <a:t>1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κύκλου </a:t>
            </a:r>
            <a:r>
              <a:rPr lang="el-GR" sz="2800" dirty="0"/>
              <a:t>σπουδών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800" dirty="0" smtClean="0"/>
              <a:t>2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κύκλου σπουδών</a:t>
            </a:r>
          </a:p>
          <a:p>
            <a:pPr marL="0" indent="0">
              <a:spcAft>
                <a:spcPts val="1200"/>
              </a:spcAft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05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Πολύγλωσσες εκδόσεις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Ελληνόγλωσσο </a:t>
            </a:r>
            <a:r>
              <a:rPr lang="el-GR" sz="2800" dirty="0"/>
              <a:t>ΑΨΜ </a:t>
            </a:r>
            <a:endParaRPr lang="el-GR" sz="28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Ξενόγλωσση </a:t>
            </a:r>
            <a:r>
              <a:rPr lang="el-GR" sz="2400" dirty="0"/>
              <a:t>έκδοσή του, ως διακριτό ΑΨΜ</a:t>
            </a:r>
            <a:r>
              <a:rPr lang="el-GR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l-GR" sz="2800" dirty="0" smtClean="0"/>
              <a:t>ΑΨΜ τμημάτων </a:t>
            </a:r>
            <a:r>
              <a:rPr lang="el-GR" sz="2800" dirty="0"/>
              <a:t>ξένων γλωσσών και </a:t>
            </a:r>
            <a:r>
              <a:rPr lang="el-GR" sz="2800" dirty="0" smtClean="0"/>
              <a:t>φιλολογίας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μόνο </a:t>
            </a:r>
            <a:r>
              <a:rPr lang="el-GR" sz="2400" dirty="0"/>
              <a:t>στην ξενόγλωσση ή </a:t>
            </a:r>
            <a:endParaRPr lang="el-GR" sz="2400" dirty="0" smtClean="0"/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l-GR" sz="2400" dirty="0" smtClean="0"/>
              <a:t>μικτή </a:t>
            </a:r>
            <a:r>
              <a:rPr lang="el-GR" sz="2400" dirty="0"/>
              <a:t>έκδοσή </a:t>
            </a:r>
            <a:r>
              <a:rPr lang="el-GR" sz="2400" dirty="0" smtClean="0"/>
              <a:t>τους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100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l-GR" sz="2800" dirty="0" smtClean="0"/>
              <a:t>Οι </a:t>
            </a:r>
            <a:r>
              <a:rPr lang="el-GR" sz="2800" dirty="0"/>
              <a:t>εργαστηριακές </a:t>
            </a:r>
            <a:r>
              <a:rPr lang="el-GR" sz="2800" dirty="0" smtClean="0"/>
              <a:t>ασκήσεις </a:t>
            </a:r>
          </a:p>
          <a:p>
            <a:pPr lvl="1">
              <a:spcAft>
                <a:spcPts val="1200"/>
              </a:spcAft>
            </a:pPr>
            <a:r>
              <a:rPr lang="el-GR" sz="2400" dirty="0" smtClean="0"/>
              <a:t>μέρος </a:t>
            </a:r>
            <a:r>
              <a:rPr lang="el-GR" sz="2400" dirty="0"/>
              <a:t>ενός ΑΨΜ </a:t>
            </a:r>
            <a:r>
              <a:rPr lang="el-GR" sz="2400" dirty="0" smtClean="0"/>
              <a:t>ή</a:t>
            </a:r>
          </a:p>
          <a:p>
            <a:pPr lvl="1">
              <a:spcAft>
                <a:spcPts val="1200"/>
              </a:spcAft>
            </a:pPr>
            <a:r>
              <a:rPr lang="el-GR" sz="2400" dirty="0" smtClean="0"/>
              <a:t>διακριτό </a:t>
            </a:r>
            <a:r>
              <a:rPr lang="el-GR" sz="2400" dirty="0"/>
              <a:t>ΑΨΜ, </a:t>
            </a:r>
            <a:r>
              <a:rPr lang="el-GR" sz="2400" dirty="0" smtClean="0"/>
              <a:t> 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l-GR" sz="2400" dirty="0" smtClean="0"/>
              <a:t>ανάλογα με το σχετικό </a:t>
            </a:r>
            <a:r>
              <a:rPr lang="el-GR" sz="2400" dirty="0"/>
              <a:t>ΠΣ του τμήματος ή με το κριτήριο </a:t>
            </a:r>
            <a:r>
              <a:rPr lang="el-GR" sz="2400" dirty="0" smtClean="0"/>
              <a:t>της αυτοτέλειας</a:t>
            </a:r>
          </a:p>
        </p:txBody>
      </p:sp>
    </p:spTree>
    <p:extLst>
      <p:ext uri="{BB962C8B-B14F-4D97-AF65-F5344CB8AC3E}">
        <p14:creationId xmlns:p14="http://schemas.microsoft.com/office/powerpoint/2010/main" val="213567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 δεν </a:t>
            </a:r>
            <a:r>
              <a:rPr lang="el-GR" dirty="0"/>
              <a:t>συμπεριλαμβάνεται στο </a:t>
            </a:r>
            <a:r>
              <a:rPr lang="el-GR" dirty="0" smtClean="0"/>
              <a:t>ΑΨΜ 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απαιτούμενες </a:t>
            </a:r>
            <a:r>
              <a:rPr lang="el-GR" b="1" dirty="0"/>
              <a:t>διδακτικές ώρες </a:t>
            </a:r>
            <a:r>
              <a:rPr lang="el-GR" dirty="0" smtClean="0"/>
              <a:t>προκύπτουν </a:t>
            </a:r>
            <a:r>
              <a:rPr lang="el-GR" dirty="0"/>
              <a:t>από τις ώρες που προβλέπει το ΠΣ </a:t>
            </a:r>
            <a:r>
              <a:rPr lang="el-GR" b="1" dirty="0"/>
              <a:t>για το τμήμα της </a:t>
            </a:r>
            <a:r>
              <a:rPr lang="el-GR" b="1" dirty="0" smtClean="0"/>
              <a:t>θεωρίας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03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l-GR" dirty="0"/>
              <a:t>Εργαστήρια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Η </a:t>
            </a:r>
            <a:r>
              <a:rPr lang="el-GR" sz="2800" dirty="0"/>
              <a:t>ανάπτυξη </a:t>
            </a:r>
            <a:r>
              <a:rPr lang="el-GR" sz="2800" dirty="0" err="1"/>
              <a:t>πολυμεσικού</a:t>
            </a:r>
            <a:r>
              <a:rPr lang="el-GR" sz="2800" dirty="0"/>
              <a:t> υλικού θα </a:t>
            </a:r>
            <a:r>
              <a:rPr lang="el-GR" sz="2800" dirty="0" smtClean="0"/>
              <a:t>πρέπει:</a:t>
            </a:r>
          </a:p>
          <a:p>
            <a:r>
              <a:rPr lang="el-GR" sz="2800" dirty="0" smtClean="0"/>
              <a:t>να </a:t>
            </a:r>
            <a:r>
              <a:rPr lang="el-GR" sz="2800" dirty="0"/>
              <a:t>έχει εκπαιδευτικό νόημα στο πλαίσιο ενός ψηφιακού μαθήματος, </a:t>
            </a:r>
            <a:r>
              <a:rPr lang="el-GR" sz="2800" dirty="0" smtClean="0"/>
              <a:t>και </a:t>
            </a:r>
            <a:r>
              <a:rPr lang="el-GR" sz="2800" dirty="0"/>
              <a:t>γενικά </a:t>
            </a:r>
            <a:endParaRPr lang="el-GR" sz="2800" dirty="0" smtClean="0"/>
          </a:p>
          <a:p>
            <a:r>
              <a:rPr lang="el-GR" sz="2800" dirty="0" smtClean="0"/>
              <a:t>να </a:t>
            </a:r>
            <a:r>
              <a:rPr lang="el-GR" sz="2800" dirty="0"/>
              <a:t>καλύπτει τη διδακτέα ύλη του εργαστηρίου ή φροντιστηρίου</a:t>
            </a:r>
            <a:r>
              <a:rPr lang="el-GR" sz="2800" dirty="0" smtClean="0"/>
              <a:t>,</a:t>
            </a:r>
          </a:p>
          <a:p>
            <a:pPr marL="0" indent="0">
              <a:buNone/>
            </a:pPr>
            <a:r>
              <a:rPr lang="el-GR" sz="2800" b="1" dirty="0" smtClean="0"/>
              <a:t>χωρίς </a:t>
            </a:r>
            <a:r>
              <a:rPr lang="el-GR" sz="2800" b="1" dirty="0"/>
              <a:t>απαραίτητα η διάρκεια του </a:t>
            </a:r>
            <a:r>
              <a:rPr lang="el-GR" sz="2800" b="1" dirty="0" err="1"/>
              <a:t>πολυμεσικού</a:t>
            </a:r>
            <a:r>
              <a:rPr lang="el-GR" sz="2800" b="1" dirty="0"/>
              <a:t> υλικού να ισούται </a:t>
            </a:r>
            <a:r>
              <a:rPr lang="el-GR" sz="2800" dirty="0"/>
              <a:t>με τις αντίστοιχες διδακτικές ώρες του εργαστηρίου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0" y="6381750"/>
            <a:ext cx="8928100" cy="365125"/>
          </a:xfrm>
        </p:spPr>
        <p:txBody>
          <a:bodyPr/>
          <a:lstStyle/>
          <a:p>
            <a:pPr>
              <a:defRPr/>
            </a:pPr>
            <a:fld id="{0DA940F4-2900-4377-A725-F8EBF631B80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2e1329f611f3cbd6016687367bfee96eb99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1957</Words>
  <Application>Microsoft Office PowerPoint</Application>
  <PresentationFormat>On-screen Show (4:3)</PresentationFormat>
  <Paragraphs>362</Paragraphs>
  <Slides>44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Θέμα του Office</vt:lpstr>
      <vt:lpstr>OC_template_updated</vt:lpstr>
      <vt:lpstr>1_OC_template_updated</vt:lpstr>
      <vt:lpstr>Προδιαγραφές Ανοιχτών Ακαδημαϊκών Μαθημάτων</vt:lpstr>
      <vt:lpstr>Τι μπορεί να αποτελέσει ένα Ανοικτό Ψηφιακό Μάθημα (ΑΨΜ);</vt:lpstr>
      <vt:lpstr>Κριτήρια </vt:lpstr>
      <vt:lpstr> Κριτήριο αυτοτέλειας </vt:lpstr>
      <vt:lpstr>Μάθημα ΠΣ ως ΑΨΜ</vt:lpstr>
      <vt:lpstr>Πολύγλωσσες εκδόσεις</vt:lpstr>
      <vt:lpstr>Εργαστήρια </vt:lpstr>
      <vt:lpstr>Εργαστήρια </vt:lpstr>
      <vt:lpstr>Εργαστήρια </vt:lpstr>
      <vt:lpstr>Προέλευση εκπαιδευτικού υλικού</vt:lpstr>
      <vt:lpstr>Εκπαιδευτικό υλικό Ανοικτού Μαθήματος </vt:lpstr>
      <vt:lpstr>Πολυμεσικό Υλικό (Α+) </vt:lpstr>
      <vt:lpstr>Κατηγορίες ΑΨΜ</vt:lpstr>
      <vt:lpstr>Κατηγορίες Ανοικτών Μαθημάτων</vt:lpstr>
      <vt:lpstr>ΑΨΜ</vt:lpstr>
      <vt:lpstr>Πληροφορίες μαθήματος</vt:lpstr>
      <vt:lpstr>Οργάνωση υλικού (1/2)</vt:lpstr>
      <vt:lpstr>Οργάνωση υλικού (2/2)</vt:lpstr>
      <vt:lpstr>Συνοδευτικό εκπαιδευτικό υλικό</vt:lpstr>
      <vt:lpstr>Συνοδευτικό εκπαιδευτικό υλικό</vt:lpstr>
      <vt:lpstr>Ασκήσεις</vt:lpstr>
      <vt:lpstr>Αναφορά βιβλιογραφίας</vt:lpstr>
      <vt:lpstr>Ηλεκτρονικές πηγές βιβλιοθηκών</vt:lpstr>
      <vt:lpstr>Πολυμεσικό υλικό</vt:lpstr>
      <vt:lpstr>Μαθήματα Α (Podcast με υποστηρικτικό οπτικό υλικό)</vt:lpstr>
      <vt:lpstr>Μαθήματα Α (Podcast με υποστηρικτικό οπτικό υλικό)</vt:lpstr>
      <vt:lpstr>Μαθήματα Α+</vt:lpstr>
      <vt:lpstr>Μαθήματα Α+</vt:lpstr>
      <vt:lpstr>Kάλυψη διδακτέας ύλης (Α,Α+)</vt:lpstr>
      <vt:lpstr>Kάλυψη διδακτέας ύλης (Α,Α+)</vt:lpstr>
      <vt:lpstr>Kάλυψη διδακτέας ύλης (Α,Α+)</vt:lpstr>
      <vt:lpstr>Τεχνικές Προδιαγραφές βίντεο</vt:lpstr>
      <vt:lpstr>Προδιαγραφές για τις βιντεοδιαλέξεις των μαθημάτων</vt:lpstr>
      <vt:lpstr>Προδιαγραφές για τις βιντεοδιαλέξεις των μαθημάτων</vt:lpstr>
      <vt:lpstr>Προδιαγραφές για τις βιντεοδιαλέξεις των μαθημάτων</vt:lpstr>
      <vt:lpstr>Προδιαγραφές για τις βιντεοδιαλέξεις των μαθημάτων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alex</cp:lastModifiedBy>
  <cp:revision>755</cp:revision>
  <dcterms:created xsi:type="dcterms:W3CDTF">2012-09-06T09:03:05Z</dcterms:created>
  <dcterms:modified xsi:type="dcterms:W3CDTF">2015-12-03T13:01:18Z</dcterms:modified>
</cp:coreProperties>
</file>