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18" r:id="rId48"/>
    <p:sldId id="312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7104063" cy="10234613"/>
  <p:custDataLst>
    <p:tags r:id="rId5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4545C3"/>
    <a:srgbClr val="820000"/>
    <a:srgbClr val="004A82"/>
    <a:srgbClr val="33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24" autoAdjust="0"/>
  </p:normalViewPr>
  <p:slideViewPr>
    <p:cSldViewPr>
      <p:cViewPr>
        <p:scale>
          <a:sx n="100" d="100"/>
          <a:sy n="100" d="100"/>
        </p:scale>
        <p:origin x="-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 err="1" smtClean="0"/>
              <a:t>Kλικ</a:t>
            </a:r>
            <a:r>
              <a:rPr lang="el-GR" noProof="0" dirty="0" smtClean="0"/>
              <a:t> για επεξεργασία των στυλ του υποδείγματος</a:t>
            </a:r>
          </a:p>
          <a:p>
            <a:pPr lvl="1"/>
            <a:r>
              <a:rPr lang="el-GR" noProof="0" dirty="0" smtClean="0"/>
              <a:t>Δεύτερου επιπέδου</a:t>
            </a:r>
          </a:p>
          <a:p>
            <a:pPr lvl="2"/>
            <a:r>
              <a:rPr lang="el-GR" noProof="0" dirty="0" smtClean="0"/>
              <a:t>Τρίτου επιπέδου</a:t>
            </a:r>
          </a:p>
          <a:p>
            <a:pPr lvl="3"/>
            <a:r>
              <a:rPr lang="el-GR" noProof="0" dirty="0" smtClean="0"/>
              <a:t>Τέταρτου επιπέδου</a:t>
            </a:r>
          </a:p>
          <a:p>
            <a:pPr lvl="4"/>
            <a:r>
              <a:rPr lang="el-GR" noProof="0" dirty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AE80013-AA1D-4CFE-9AA4-6172EFD160D3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9DF0003-1275-4451-A13F-FB27D599A419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DF75444-8C72-4E37-BCC9-DDC242678CB0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8CD219D-EE9A-4AD8-BE77-2D95BE0E6CE1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AA5CD65-6ABC-470E-A222-03A57BCA05CE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A9A6DE6-6352-4C1D-B0B1-CE439A49FF11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2A47B71-C062-4C47-99A9-795CB56FD054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099CD1A-865C-4E76-A2E3-2F313EADECA9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8482619-8A19-41C7-BCB3-0D3CF0552C3F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7E74361-798D-4684-8955-BC575DAA147E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8251DC7-A302-4022-9B22-988E6B4F29AD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A31901D-BEB8-468B-9827-D19F65219018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8251DC7-A302-4022-9B22-988E6B4F29AD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A28267C-45B8-4B81-90B7-A5C620A789F3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1219FBC-D77D-4A94-9BE8-8F17909459EF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751569F-C328-46F5-A54C-B3DF3307F89A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DA1A96A-7A36-414E-B632-A0DDCDE3F8A8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7C943FF-FEE8-46D6-B8D8-0AC3476A0965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492B18A-0406-45CA-A176-26DEA7F4760F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C9F16DE-1FBF-4047-B4C4-1A9F9E345D88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A11A4-D2C2-4D2A-A547-694E7CF7D87D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78" y="4862263"/>
            <a:ext cx="5683909" cy="4604626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47C3426-61FF-466A-BF17-4453254374E2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A11A4-D2C2-4D2A-A547-694E7CF7D87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78" y="4862263"/>
            <a:ext cx="5683909" cy="4604626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A11A4-D2C2-4D2A-A547-694E7CF7D87D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78" y="4862263"/>
            <a:ext cx="5683909" cy="4604626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A11A4-D2C2-4D2A-A547-694E7CF7D87D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78" y="4862263"/>
            <a:ext cx="5683909" cy="4604626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A11A4-D2C2-4D2A-A547-694E7CF7D87D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78" y="4862263"/>
            <a:ext cx="5683909" cy="4604626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2E1889E-DC37-4513-9AA9-7BE2E910FDDB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3BB1728-B653-49BE-B12B-77CD3CA24D98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BD51546-5557-43DB-B316-148B88E67830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9CC6B18-60E9-40D7-AD45-A09E6B4953F5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457C7A5-5E95-4657-ACFF-0A458DA22B2C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9CB971D-F4C7-4AC8-8860-5104140973FE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F18A2C6-965E-4160-95F5-587EBC073C93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F18A2C6-965E-4160-95F5-587EBC073C93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EF83321-FEB8-498D-9227-A1E25BFA552D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DB7A7DE-1D03-4102-B6CA-7870EB845EB6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C04C501-9419-4D3E-979C-BE9339DA3D17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AE80013-AA1D-4CFE-9AA4-6172EFD160D3}" type="slidenum">
              <a:rPr lang="el-GR" altLang="el-GR" sz="13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l-GR" altLang="el-GR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BFBD-4408-4379-96CD-AB87ECB897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12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0AF9-4077-42AE-8FBB-8F53D8CDEE5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227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</a:t>
            </a:r>
            <a:r>
              <a:rPr lang="el-GR" sz="40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>
                <a:solidFill>
                  <a:schemeClr val="tx1"/>
                </a:solidFill>
                <a:latin typeface="+mn-lt"/>
              </a:rPr>
              <a:t>Θ)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Συντακτική Ανάλυση ΙΙ      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800" dirty="0" smtClean="0"/>
              <a:t>Δημιουργία Συντακτικών Αναλυτών</a:t>
            </a:r>
            <a:endParaRPr lang="en-US" sz="2800" dirty="0" smtClean="0"/>
          </a:p>
          <a:p>
            <a:pPr>
              <a:spcBef>
                <a:spcPts val="0"/>
              </a:spcBef>
            </a:pPr>
            <a:endParaRPr lang="el-GR" sz="1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0445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 err="1" smtClean="0"/>
              <a:t>Ψευδοκώδικας</a:t>
            </a:r>
            <a:r>
              <a:rPr lang="el-GR" sz="3600" dirty="0" smtClean="0">
                <a:cs typeface="Times New Roman" pitchFamily="18" charset="0"/>
              </a:rPr>
              <a:t> </a:t>
            </a:r>
            <a:r>
              <a:rPr lang="el-GR" sz="3600" dirty="0" err="1" smtClean="0">
                <a:cs typeface="Times New Roman" pitchFamily="18" charset="0"/>
              </a:rPr>
              <a:t>Προβλέπουσας</a:t>
            </a:r>
            <a:r>
              <a:rPr lang="el-GR" sz="3600" dirty="0" smtClean="0">
                <a:cs typeface="Times New Roman" pitchFamily="18" charset="0"/>
              </a:rPr>
              <a:t> </a:t>
            </a:r>
            <a:r>
              <a:rPr lang="el-GR" sz="3600" dirty="0" smtClean="0"/>
              <a:t>Κ</a:t>
            </a:r>
            <a:r>
              <a:rPr lang="el-GR" sz="3600" dirty="0" smtClean="0">
                <a:cs typeface="Times New Roman" pitchFamily="18" charset="0"/>
              </a:rPr>
              <a:t>αθοδική</a:t>
            </a:r>
            <a:r>
              <a:rPr lang="el-GR" sz="3600" dirty="0" smtClean="0"/>
              <a:t>ς</a:t>
            </a:r>
            <a:r>
              <a:rPr lang="el-GR" sz="3600" dirty="0" smtClean="0">
                <a:cs typeface="Times New Roman" pitchFamily="18" charset="0"/>
              </a:rPr>
              <a:t> </a:t>
            </a:r>
            <a:r>
              <a:rPr lang="el-GR" sz="3600" dirty="0" smtClean="0"/>
              <a:t>Α</a:t>
            </a:r>
            <a:r>
              <a:rPr lang="el-GR" sz="3600" dirty="0" smtClean="0">
                <a:cs typeface="Times New Roman" pitchFamily="18" charset="0"/>
              </a:rPr>
              <a:t>νάλυση</a:t>
            </a:r>
            <a:r>
              <a:rPr lang="el-GR" sz="3600" dirty="0" smtClean="0"/>
              <a:t>ς</a:t>
            </a:r>
            <a:endParaRPr lang="el-GR" sz="3600" dirty="0" smtClean="0"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052736"/>
            <a:ext cx="2458616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/>
              <a:t>Γραμματική:</a:t>
            </a:r>
          </a:p>
          <a:p>
            <a:endParaRPr lang="el-GR" sz="24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3F8C6-43C4-4334-8DDA-8101FA02DE20}" type="slidenum">
              <a:rPr lang="el-G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1191452"/>
            <a:ext cx="5328592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ΕΝΤΟΛΗ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ΣΥΝΘΗΚΗ </a:t>
            </a: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ΕΝΤΟΛΗ </a:t>
            </a:r>
          </a:p>
          <a:p>
            <a:pPr algn="just">
              <a:spcBef>
                <a:spcPts val="600"/>
              </a:spcBef>
            </a:pP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ΣΥΝΘΗΚΗ </a:t>
            </a: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ΕΝΤΟΛΗ</a:t>
            </a:r>
          </a:p>
          <a:p>
            <a:pPr algn="just">
              <a:spcBef>
                <a:spcPts val="600"/>
              </a:spcBef>
            </a:pP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| begin 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ΕΝΤΟΛΗ </a:t>
            </a: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end </a:t>
            </a:r>
            <a:endParaRPr lang="el-GR" altLang="el-G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| </a:t>
            </a:r>
            <a:r>
              <a:rPr lang="en-US" altLang="el-G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writeln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l-GR" alt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ΣΥΝΘΗΚΗ </a:t>
            </a:r>
            <a:r>
              <a:rPr lang="el-GR" altLang="el-GR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l-GR" altLang="el-GR" dirty="0" smtClean="0">
                <a:solidFill>
                  <a:prstClr val="black"/>
                </a:solidFill>
                <a:cs typeface="Times New Roman" pitchFamily="18" charset="0"/>
              </a:rPr>
              <a:t> ……</a:t>
            </a:r>
            <a:endParaRPr lang="el-GR" alt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9512" y="2789867"/>
            <a:ext cx="8856984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procedure </a:t>
            </a:r>
            <a:r>
              <a:rPr lang="en-US" altLang="el-GR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Analstmt</a:t>
            </a:r>
            <a:r>
              <a:rPr lang="en-US" altLang="el-GR" dirty="0" smtClean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;</a:t>
            </a:r>
            <a:endParaRPr lang="el-GR" altLang="el-GR" dirty="0">
              <a:solidFill>
                <a:prstClr val="black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begin </a:t>
            </a:r>
            <a:r>
              <a:rPr lang="en-US" altLang="el-GR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getoken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(token);</a:t>
            </a:r>
            <a:endParaRPr lang="el-GR" altLang="el-GR" dirty="0">
              <a:solidFill>
                <a:prstClr val="black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if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token = '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</a:rPr>
              <a:t>if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' </a:t>
            </a: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then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begin </a:t>
            </a:r>
            <a:r>
              <a:rPr lang="en-US" altLang="el-GR" u="sng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Analcondition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;					</a:t>
            </a:r>
            <a:r>
              <a:rPr lang="en-US" altLang="el-GR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getoken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('then'); </a:t>
            </a:r>
            <a:r>
              <a:rPr lang="en-US" altLang="el-GR" u="sng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Analstmt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; end; </a:t>
            </a:r>
          </a:p>
          <a:p>
            <a:pPr>
              <a:spcBef>
                <a:spcPts val="600"/>
              </a:spcBef>
            </a:pP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else if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token = 'while'</a:t>
            </a: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then </a:t>
            </a:r>
            <a:r>
              <a:rPr lang="el-GR" altLang="el-GR" b="1" dirty="0">
                <a:solidFill>
                  <a:prstClr val="black"/>
                </a:solidFill>
                <a:latin typeface="Courier New" pitchFamily="49" charset="0"/>
              </a:rPr>
              <a:t>	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begin </a:t>
            </a:r>
            <a:r>
              <a:rPr lang="en-US" altLang="el-GR" u="sng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Analcondition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; 			</a:t>
            </a:r>
            <a:r>
              <a:rPr lang="en-US" altLang="el-GR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getoken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('do');</a:t>
            </a:r>
            <a:r>
              <a:rPr lang="el-GR" altLang="el-GR" dirty="0">
                <a:solidFill>
                  <a:prstClr val="black"/>
                </a:solidFill>
                <a:latin typeface="Courier New" pitchFamily="49" charset="0"/>
              </a:rPr>
              <a:t> </a:t>
            </a:r>
            <a:r>
              <a:rPr lang="en-US" altLang="el-GR" u="sng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Analstmt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;</a:t>
            </a: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end;</a:t>
            </a:r>
            <a:endParaRPr lang="el-GR" altLang="el-GR" dirty="0">
              <a:solidFill>
                <a:prstClr val="black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else if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token = 'begin' </a:t>
            </a: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then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begin </a:t>
            </a:r>
            <a:r>
              <a:rPr lang="en-US" altLang="el-GR" u="sng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Analstmt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; 				</a:t>
            </a:r>
            <a:r>
              <a:rPr lang="en-US" altLang="el-GR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getoken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('end'); end;</a:t>
            </a: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else if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token = '</a:t>
            </a:r>
            <a:r>
              <a:rPr lang="en-US" altLang="el-GR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writeln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' </a:t>
            </a: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then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begin </a:t>
            </a:r>
            <a:r>
              <a:rPr lang="en-US" altLang="el-GR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getoken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(';'); end;</a:t>
            </a:r>
            <a:endParaRPr lang="el-GR" altLang="el-GR" dirty="0">
              <a:solidFill>
                <a:prstClr val="black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l-GR" b="1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else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 		Error </a:t>
            </a:r>
            <a:r>
              <a:rPr lang="en-US" altLang="el-GR" dirty="0" err="1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Msg</a:t>
            </a: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(....);</a:t>
            </a:r>
            <a:endParaRPr lang="el-GR" altLang="el-GR" dirty="0">
              <a:solidFill>
                <a:prstClr val="black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end</a:t>
            </a:r>
            <a:r>
              <a:rPr lang="el-GR" altLang="el-GR" dirty="0">
                <a:solidFill>
                  <a:prstClr val="black"/>
                </a:solidFill>
                <a:latin typeface="Courier New" pitchFamily="49" charset="0"/>
                <a:cs typeface="Times New Roman" pitchFamily="18" charset="0"/>
              </a:rPr>
              <a:t>;</a:t>
            </a:r>
            <a:r>
              <a:rPr lang="el-GR" altLang="el-GR" dirty="0">
                <a:solidFill>
                  <a:prstClr val="black"/>
                </a:solidFill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4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Ανάγκη για πρόβλεψη</a:t>
            </a:r>
            <a:endParaRPr lang="el-GR" sz="3600" dirty="0" smtClean="0"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916832"/>
            <a:ext cx="2458616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Γραμματική Γ:</a:t>
            </a:r>
            <a:endParaRPr lang="el-GR" sz="2800" dirty="0"/>
          </a:p>
          <a:p>
            <a:endParaRPr lang="el-GR" sz="24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3F8C6-43C4-4334-8DDA-8101FA02DE20}" type="slidenum">
              <a:rPr lang="el-G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2204864"/>
            <a:ext cx="5328592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633413" eaLnBrk="0" hangingPunct="0"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Ε </a:t>
            </a:r>
            <a:r>
              <a:rPr lang="el-GR" sz="2400" dirty="0" smtClean="0">
                <a:solidFill>
                  <a:prstClr val="black"/>
                </a:solidFill>
                <a:sym typeface="Symbol" pitchFamily="18" charset="2"/>
              </a:rPr>
              <a:t> </a:t>
            </a:r>
            <a:r>
              <a:rPr lang="el-GR" sz="2400" dirty="0" smtClean="0">
                <a:solidFill>
                  <a:prstClr val="black"/>
                </a:solidFill>
              </a:rPr>
              <a:t>Τ ( + Τ)*</a:t>
            </a:r>
            <a:br>
              <a:rPr lang="el-GR" sz="2400" dirty="0" smtClean="0">
                <a:solidFill>
                  <a:prstClr val="black"/>
                </a:solidFill>
              </a:rPr>
            </a:br>
            <a:r>
              <a:rPr lang="el-GR" sz="2400" dirty="0" smtClean="0">
                <a:solidFill>
                  <a:prstClr val="black"/>
                </a:solidFill>
              </a:rPr>
              <a:t>        Τ </a:t>
            </a:r>
            <a:r>
              <a:rPr lang="el-GR" sz="2400" dirty="0" smtClean="0">
                <a:solidFill>
                  <a:prstClr val="black"/>
                </a:solidFill>
                <a:sym typeface="Symbol" pitchFamily="18" charset="2"/>
              </a:rPr>
              <a:t> </a:t>
            </a:r>
            <a:r>
              <a:rPr lang="en-US" sz="2400" dirty="0" smtClean="0">
                <a:solidFill>
                  <a:prstClr val="black"/>
                </a:solidFill>
              </a:rPr>
              <a:t>F</a:t>
            </a:r>
            <a:r>
              <a:rPr lang="el-GR" sz="2400" dirty="0" smtClean="0">
                <a:solidFill>
                  <a:prstClr val="black"/>
                </a:solidFill>
              </a:rPr>
              <a:t> ( * </a:t>
            </a:r>
            <a:r>
              <a:rPr lang="en-US" sz="2400" dirty="0" smtClean="0">
                <a:solidFill>
                  <a:prstClr val="black"/>
                </a:solidFill>
              </a:rPr>
              <a:t>F</a:t>
            </a:r>
            <a:r>
              <a:rPr lang="el-GR" sz="2400" dirty="0" smtClean="0">
                <a:solidFill>
                  <a:prstClr val="black"/>
                </a:solidFill>
              </a:rPr>
              <a:t>)*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l-GR" sz="2400" dirty="0" smtClean="0">
                <a:solidFill>
                  <a:prstClr val="black"/>
                </a:solidFill>
              </a:rPr>
              <a:t>         </a:t>
            </a:r>
            <a:r>
              <a:rPr lang="en-US" sz="2400" dirty="0" smtClean="0">
                <a:solidFill>
                  <a:prstClr val="black"/>
                </a:solidFill>
              </a:rPr>
              <a:t>F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sym typeface="Symbol" pitchFamily="18" charset="2"/>
              </a:rPr>
              <a:t> </a:t>
            </a:r>
            <a:r>
              <a:rPr lang="el-GR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smtClean="0">
                <a:solidFill>
                  <a:prstClr val="black"/>
                </a:solidFill>
              </a:rPr>
              <a:t>E</a:t>
            </a:r>
            <a:r>
              <a:rPr lang="el-GR" sz="2400" dirty="0" smtClean="0">
                <a:solidFill>
                  <a:prstClr val="black"/>
                </a:solidFill>
              </a:rPr>
              <a:t>) | </a:t>
            </a:r>
            <a:r>
              <a:rPr lang="en-US" sz="2400" dirty="0" smtClean="0">
                <a:solidFill>
                  <a:prstClr val="black"/>
                </a:solidFill>
              </a:rPr>
              <a:t>&lt;id&gt;</a:t>
            </a:r>
            <a:endParaRPr lang="el-GR" sz="2400" b="1" dirty="0" smtClean="0">
              <a:solidFill>
                <a:prstClr val="black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71600" y="4365104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8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Τεχνική :  </a:t>
            </a:r>
            <a:r>
              <a:rPr lang="el-GR" altLang="el-GR" sz="2800" b="1" dirty="0" err="1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Προβλέπουσα</a:t>
            </a:r>
            <a:r>
              <a:rPr lang="el-GR" altLang="el-GR" sz="2800" b="1" dirty="0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 Αναδρομική Κατάβαση</a:t>
            </a:r>
            <a:endParaRPr lang="el-GR" altLang="el-GR" sz="28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6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200" dirty="0" err="1" smtClean="0"/>
              <a:t>Προβλέπουσα</a:t>
            </a:r>
            <a:r>
              <a:rPr lang="el-GR" sz="3200" dirty="0" smtClean="0"/>
              <a:t> Αναδρομική Κατάβαση (ΠΑΚ)</a:t>
            </a:r>
            <a:endParaRPr lang="en-GB" sz="3200" dirty="0" smtClean="0">
              <a:latin typeface="Adobe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marL="0" indent="0">
              <a:buClr>
                <a:schemeClr val="folHlink"/>
              </a:buClr>
              <a:buSzPct val="60000"/>
              <a:buNone/>
            </a:pPr>
            <a:r>
              <a:rPr lang="el-GR" altLang="el-GR" sz="2800" dirty="0"/>
              <a:t>Η </a:t>
            </a:r>
            <a:r>
              <a:rPr lang="el-GR" altLang="el-GR" sz="2800" b="1" dirty="0" err="1">
                <a:solidFill>
                  <a:srgbClr val="820000"/>
                </a:solidFill>
              </a:rPr>
              <a:t>προβλέπουσα</a:t>
            </a:r>
            <a:r>
              <a:rPr lang="el-GR" altLang="el-GR" sz="2800" b="1" dirty="0">
                <a:solidFill>
                  <a:srgbClr val="820000"/>
                </a:solidFill>
              </a:rPr>
              <a:t> αναδρομική κατάβαση </a:t>
            </a:r>
            <a:r>
              <a:rPr lang="el-GR" altLang="el-GR" sz="2800" dirty="0"/>
              <a:t>στηρίζεται στην </a:t>
            </a:r>
            <a:r>
              <a:rPr lang="el-GR" altLang="el-GR" sz="2800" b="1" dirty="0">
                <a:solidFill>
                  <a:srgbClr val="820000"/>
                </a:solidFill>
              </a:rPr>
              <a:t>πρόγνωση</a:t>
            </a:r>
            <a:r>
              <a:rPr lang="el-GR" altLang="el-GR" sz="2800" b="1" dirty="0">
                <a:solidFill>
                  <a:srgbClr val="C00000"/>
                </a:solidFill>
              </a:rPr>
              <a:t> </a:t>
            </a:r>
            <a:r>
              <a:rPr lang="el-GR" altLang="el-GR" sz="2800" dirty="0"/>
              <a:t>του κατάλληλου κάθε φορά </a:t>
            </a:r>
            <a:r>
              <a:rPr lang="el-GR" altLang="el-GR" sz="2800" dirty="0" smtClean="0"/>
              <a:t>κανόνα (κλήση κατάλληλης συνάρτησης), </a:t>
            </a:r>
            <a:r>
              <a:rPr lang="el-GR" altLang="el-GR" sz="2800" dirty="0"/>
              <a:t>που οδηγεί στην παραγωγή του δένδρου της πρότασης.</a:t>
            </a:r>
            <a:endParaRPr lang="en-US" altLang="el-GR" sz="2800" dirty="0"/>
          </a:p>
          <a:p>
            <a:pPr marL="0" indent="0">
              <a:buClr>
                <a:schemeClr val="folHlink"/>
              </a:buClr>
              <a:buSzPct val="60000"/>
              <a:buNone/>
            </a:pPr>
            <a:endParaRPr lang="el-GR" altLang="el-GR" sz="2800" b="1" dirty="0">
              <a:solidFill>
                <a:srgbClr val="820000"/>
              </a:solidFill>
            </a:endParaRPr>
          </a:p>
          <a:p>
            <a:pPr marL="0" indent="0">
              <a:buClr>
                <a:schemeClr val="folHlink"/>
              </a:buClr>
              <a:buSzPct val="60000"/>
              <a:buNone/>
            </a:pPr>
            <a:r>
              <a:rPr lang="el-GR" altLang="el-GR" sz="2800" b="1" dirty="0">
                <a:solidFill>
                  <a:srgbClr val="820000"/>
                </a:solidFill>
              </a:rPr>
              <a:t>Δε μπορεί να εφαρμοσθεί σε αριστερά αναδρομικές γραμματικές, μόνο σε γραμματικές </a:t>
            </a:r>
            <a:r>
              <a:rPr lang="en-GB" altLang="el-GR" sz="2800" b="1" dirty="0">
                <a:solidFill>
                  <a:srgbClr val="820000"/>
                </a:solidFill>
              </a:rPr>
              <a:t>LL(n)</a:t>
            </a:r>
            <a:r>
              <a:rPr lang="el-GR" altLang="el-GR" sz="2800" b="1" dirty="0">
                <a:solidFill>
                  <a:srgbClr val="820000"/>
                </a:solidFill>
              </a:rPr>
              <a:t>.</a:t>
            </a:r>
          </a:p>
          <a:p>
            <a:pPr>
              <a:buClr>
                <a:schemeClr val="folHlink"/>
              </a:buClr>
              <a:buSzPct val="60000"/>
              <a:buNone/>
            </a:pPr>
            <a:endParaRPr lang="el-GR" altLang="el-GR" sz="2800" dirty="0">
              <a:solidFill>
                <a:srgbClr val="FF0000"/>
              </a:solidFill>
            </a:endParaRPr>
          </a:p>
          <a:p>
            <a:endParaRPr lang="el-GR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01960-57EC-4D1F-AA00-B3800ADF81FA}" type="slidenum">
              <a:rPr lang="el-G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Χαρακτηριστικά  ΠΑΚ</a:t>
            </a:r>
            <a:endParaRPr lang="el-GR" sz="3200" baseline="300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l-GR" altLang="el-GR" sz="2400" dirty="0" smtClean="0"/>
              <a:t>Ένας αναλυτής </a:t>
            </a:r>
            <a:r>
              <a:rPr lang="el-GR" altLang="el-GR" sz="2400" dirty="0" err="1" smtClean="0"/>
              <a:t>προβλέπουσας</a:t>
            </a:r>
            <a:r>
              <a:rPr lang="el-GR" altLang="el-GR" sz="2400" dirty="0" smtClean="0"/>
              <a:t> αναδρομικής κατάβασης αποτελείται:</a:t>
            </a:r>
          </a:p>
          <a:p>
            <a:pPr marL="185738" indent="-185738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 smtClean="0"/>
              <a:t>από μία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καθολική μεταβλητή</a:t>
            </a:r>
            <a:r>
              <a:rPr lang="el-GR" altLang="el-GR" sz="2400" dirty="0" smtClean="0"/>
              <a:t>, που περιέχει την τιμή της τρέχουσας λεκτικής μονάδας</a:t>
            </a:r>
          </a:p>
          <a:p>
            <a:pPr marL="185738" indent="-185738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 smtClean="0"/>
              <a:t>από μία βοηθητική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διαδικασία αναγνώρισης</a:t>
            </a:r>
            <a:r>
              <a:rPr lang="el-GR" altLang="el-GR" sz="2400" dirty="0" smtClean="0"/>
              <a:t>, που ελέγχει αν η τρέχουσα λεκτική μονάδα είναι η αναμενόμενη και καλεί τη διαδικασία λεκτικής ανάλυσης, για την ανάγνωση της επόμενης λεκτικής μονάδας και την ενημέρωση της καθολικής μεταβλητής</a:t>
            </a:r>
          </a:p>
          <a:p>
            <a:pPr marL="185738" indent="-185738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 smtClean="0"/>
              <a:t>από τις </a:t>
            </a:r>
            <a:r>
              <a:rPr lang="el-GR" altLang="el-GR" sz="2400" b="1" u="sng" dirty="0" smtClean="0">
                <a:solidFill>
                  <a:srgbClr val="820000"/>
                </a:solidFill>
              </a:rPr>
              <a:t>διαδικασίες ανάλυσης</a:t>
            </a:r>
            <a:r>
              <a:rPr lang="el-GR" altLang="el-GR" sz="2400" u="sng" dirty="0" smtClean="0"/>
              <a:t>, </a:t>
            </a:r>
            <a:r>
              <a:rPr lang="el-GR" altLang="el-GR" sz="2400" dirty="0" smtClean="0"/>
              <a:t>που αντιστοιχούν στα μη τερματικά σύμβολα της γραμματικής</a:t>
            </a:r>
          </a:p>
          <a:p>
            <a:pPr marL="185738" indent="-185738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 smtClean="0"/>
              <a:t>από μια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διαδικασία εκκίνησης</a:t>
            </a:r>
            <a:r>
              <a:rPr lang="el-GR" altLang="el-GR" sz="2400" dirty="0" smtClean="0"/>
              <a:t>, που αφού διαβάσει την πρώτη λεκτική μονάδα καλεί τη διαδικασία, που αντιστοιχεί στο μη τερματικό σύμβολο της αρχής.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ABD4E-F908-407B-881C-2863B13B2D9D}" type="slidenum">
              <a:rPr lang="el-G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44" name="Rectangle 5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Ρουτίνες Αναγνώρισης ΠΑΚ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56FB6-38AA-4A5C-9CAA-CE41646CDA56}" type="slidenum">
              <a:rPr lang="el-G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093091"/>
              </p:ext>
            </p:extLst>
          </p:nvPr>
        </p:nvGraphicFramePr>
        <p:xfrm>
          <a:off x="395536" y="731760"/>
          <a:ext cx="8421688" cy="594508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033838"/>
                <a:gridCol w="4387850"/>
              </a:tblGrid>
              <a:tr h="1554400">
                <a:tc>
                  <a:txBody>
                    <a:bodyPr/>
                    <a:lstStyle/>
                    <a:p>
                      <a:pPr marL="0" marR="0" lvl="0" indent="6334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Γραμματική Γ1</a:t>
                      </a:r>
                    </a:p>
                    <a:p>
                      <a:pPr marL="0" marR="0" lvl="0" indent="6334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Ε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 ( + Τ)*</a:t>
                      </a:r>
                      <a:b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Τ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 *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)*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|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&lt;id&gt;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8" marB="45718" horzOverflow="overflow"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Ρουτίνα συντακτικής ανάλυσης για το Τ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42913" marR="0" lvl="0" indent="-354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Κάλεσε ρουτίνα για το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442913" marR="0" lvl="0" indent="-354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Όσο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κάνε</a:t>
                      </a:r>
                    </a:p>
                    <a:p>
                      <a:pPr marL="442913" marR="0" lvl="0" indent="-354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:= επόμενη λεκτική μονάδα</a:t>
                      </a:r>
                    </a:p>
                    <a:p>
                      <a:pPr marL="442913" marR="0" lvl="0" indent="-354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Κάλεσε ρουτίνα για το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442913" marR="0" lvl="0" indent="-354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Τέλος βρόχου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Ρουτίνα συντακτικής ανάλυσης για το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( τότε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token:=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επόμενη λεκτική μονάδα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κάλεσε τη ρουτίνα για το Ε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Αν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) τότε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token:=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επόμενη λεκτική μονάδα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αλλιώς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Συντακτικό σφάλμα</a:t>
                      </a:r>
                    </a:p>
                    <a:p>
                      <a:pPr marL="442913" marR="0" lvl="0" indent="-354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   Τέλος Αν</a:t>
                      </a:r>
                    </a:p>
                    <a:p>
                      <a:pPr marL="442913" marR="0" lvl="0" indent="-354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   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αλλιώς αν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&lt;id&gt;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τότε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token:=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επόμενη λεκτική μονάδα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αλλιώς</a:t>
                      </a:r>
                    </a:p>
                    <a:p>
                      <a:pPr marL="4429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Συντακτικό σφάλμα</a:t>
                      </a:r>
                    </a:p>
                    <a:p>
                      <a:pPr marL="442913" marR="0" lvl="0" indent="-354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   Τέλος Αν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Κύρια ρουτίνα συντακτικής ανάλυσης </a:t>
                      </a:r>
                      <a:endParaRPr kumimoji="0" lang="el-G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:= επόμενη λεκτική μονάδα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Κάλεσε την ρουτίνα για την παραγωγή 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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ΕΟ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F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τότε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        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Συντακτικό σφάλμα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Τέλος Αν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1047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Ρουτίνα συντακτικής ανάλυσης για το 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Κάλεσε ρουτίνα για το Τ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Όσο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+  κάνε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:= επόμενη λεκτική μονάδα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Κάλεσε ρουτίνα για το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Τέλος βρόχου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- Ευθεία γραμμή σύνδεσης"/>
          <p:cNvCxnSpPr/>
          <p:nvPr/>
        </p:nvCxnSpPr>
        <p:spPr>
          <a:xfrm>
            <a:off x="4427984" y="263691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Ανάλυση</a:t>
            </a:r>
            <a:r>
              <a:rPr lang="en-US" sz="3200" dirty="0" smtClean="0">
                <a:latin typeface="Adobe Arabic" pitchFamily="18" charset="-78"/>
              </a:rPr>
              <a:t> </a:t>
            </a:r>
            <a:r>
              <a:rPr lang="el-GR" sz="3200" dirty="0" err="1" smtClean="0"/>
              <a:t>προβλέπουσας</a:t>
            </a:r>
            <a:r>
              <a:rPr lang="el-GR" sz="3200" dirty="0" smtClean="0"/>
              <a:t> αναδρομικής κατάβασης</a:t>
            </a:r>
            <a:endParaRPr lang="en-GB" sz="3200" dirty="0" smtClean="0">
              <a:latin typeface="Adobe Arabic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el-GR" altLang="el-GR" sz="2400" dirty="0" smtClean="0"/>
              <a:t>Γενικά</a:t>
            </a:r>
            <a:r>
              <a:rPr lang="el-GR" altLang="el-GR" sz="2400" dirty="0"/>
              <a:t>, για να στηριχθεί η ανάλυση στην τεχνική της πρόγνωσης χρειάζεται για κάθε </a:t>
            </a:r>
            <a:r>
              <a:rPr lang="el-GR" altLang="el-GR" sz="2400" u="sng" dirty="0"/>
              <a:t>μη τερματικό </a:t>
            </a:r>
            <a:r>
              <a:rPr lang="el-GR" altLang="el-GR" sz="2400" u="sng" dirty="0" smtClean="0"/>
              <a:t>σύμβολο</a:t>
            </a:r>
            <a:r>
              <a:rPr lang="el-GR" altLang="el-GR" sz="2400" dirty="0" smtClean="0"/>
              <a:t>: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el-GR" altLang="el-GR" sz="2000" dirty="0" smtClean="0"/>
              <a:t> </a:t>
            </a:r>
            <a:r>
              <a:rPr lang="el-GR" altLang="el-GR" sz="2400" dirty="0" smtClean="0"/>
              <a:t>στον κανόνα παραγωγής του να είναι </a:t>
            </a:r>
            <a:r>
              <a:rPr lang="el-GR" altLang="el-GR" sz="2400" dirty="0"/>
              <a:t>εκ των προτέρων γνωστό τ</a:t>
            </a:r>
            <a:r>
              <a:rPr lang="en-US" altLang="el-GR" sz="2400" dirty="0"/>
              <a:t>o</a:t>
            </a:r>
            <a:r>
              <a:rPr lang="el-GR" altLang="el-GR" sz="2400" dirty="0"/>
              <a:t> σύνολο των </a:t>
            </a:r>
            <a:r>
              <a:rPr lang="el-GR" altLang="el-GR" sz="2400" dirty="0" smtClean="0"/>
              <a:t>τερματικών όρων από τους οποίους μπορεί εναλλακτικά να αρχίζει το δεξιό σκέλος του (σύνολο </a:t>
            </a:r>
            <a:r>
              <a:rPr lang="en-US" altLang="el-GR" sz="2400" b="1" dirty="0">
                <a:solidFill>
                  <a:srgbClr val="820000"/>
                </a:solidFill>
              </a:rPr>
              <a:t>FIRST</a:t>
            </a:r>
            <a:r>
              <a:rPr lang="el-GR" altLang="el-GR" sz="2400" dirty="0" smtClean="0"/>
              <a:t>)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SzPct val="100000"/>
            </a:pPr>
            <a:r>
              <a:rPr lang="el-GR" altLang="el-GR" sz="2000" dirty="0" smtClean="0"/>
              <a:t> </a:t>
            </a:r>
            <a:r>
              <a:rPr lang="el-GR" altLang="el-GR" sz="2400" dirty="0" smtClean="0"/>
              <a:t>να υπολογιστεί το σύνολο </a:t>
            </a:r>
            <a:r>
              <a:rPr lang="el-GR" altLang="el-GR" sz="2400" dirty="0"/>
              <a:t>των </a:t>
            </a:r>
            <a:r>
              <a:rPr lang="el-GR" altLang="el-GR" sz="2400" dirty="0" smtClean="0"/>
              <a:t>τερματικών όρων </a:t>
            </a:r>
            <a:r>
              <a:rPr lang="el-GR" altLang="el-GR" sz="2400" dirty="0"/>
              <a:t>που μπορεί να εμφανισθούν αμέσως μετά από αυτό</a:t>
            </a:r>
            <a:r>
              <a:rPr lang="en-US" altLang="el-GR" sz="2400" dirty="0"/>
              <a:t>, </a:t>
            </a:r>
            <a:r>
              <a:rPr lang="el-GR" altLang="el-GR" sz="2400" dirty="0"/>
              <a:t>όταν αυτό εμφανίζεται  σε δεξί </a:t>
            </a:r>
            <a:r>
              <a:rPr lang="el-GR" altLang="el-GR" sz="2400" dirty="0" smtClean="0"/>
              <a:t>σκέλος ενός κανόνα παραγωγής </a:t>
            </a:r>
            <a:r>
              <a:rPr lang="el-GR" altLang="el-GR" sz="2400" dirty="0"/>
              <a:t>(σύνολο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n-US" altLang="el-GR" sz="2400" b="1" dirty="0">
                <a:solidFill>
                  <a:srgbClr val="820000"/>
                </a:solidFill>
              </a:rPr>
              <a:t>FOLLOW</a:t>
            </a:r>
            <a:r>
              <a:rPr lang="el-GR" altLang="el-GR" sz="2400" dirty="0"/>
              <a:t>).</a:t>
            </a:r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97691-D7FC-43B3-B1E9-22C0544180BF}" type="slidenum">
              <a:rPr lang="el-GR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Ανάλυση </a:t>
            </a:r>
            <a:r>
              <a:rPr lang="el-GR" sz="3200" dirty="0" err="1" smtClean="0"/>
              <a:t>προβλέπουσας</a:t>
            </a:r>
            <a:r>
              <a:rPr lang="el-GR" sz="3200" dirty="0" smtClean="0"/>
              <a:t> αναδρομικής</a:t>
            </a:r>
            <a:r>
              <a:rPr lang="en-GB" sz="3200" dirty="0" smtClean="0">
                <a:latin typeface="Adobe Arabic" pitchFamily="18" charset="-78"/>
              </a:rPr>
              <a:t> </a:t>
            </a:r>
            <a:r>
              <a:rPr lang="el-GR" sz="3200" dirty="0" smtClean="0"/>
              <a:t>κατάβασης</a:t>
            </a:r>
            <a:r>
              <a:rPr lang="en-US" sz="3200" baseline="30000" dirty="0" smtClean="0">
                <a:latin typeface="Adobe Arabic" pitchFamily="18" charset="-78"/>
              </a:rPr>
              <a:t>4</a:t>
            </a:r>
            <a:endParaRPr lang="en-GB" sz="3200" dirty="0" smtClean="0">
              <a:latin typeface="Adobe Arabic" pitchFamily="18" charset="-78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buFontTx/>
              <a:buNone/>
              <a:defRPr/>
            </a:pPr>
            <a:r>
              <a:rPr lang="el-GR" altLang="en-US" sz="2400" b="1" dirty="0" smtClean="0">
                <a:solidFill>
                  <a:srgbClr val="820000"/>
                </a:solidFill>
              </a:rPr>
              <a:t>Ανάλυση πρόγνωσης: κεντρική ιδέα</a:t>
            </a:r>
            <a:endParaRPr lang="en-US" altLang="en-US" sz="2400" b="1" dirty="0" smtClean="0">
              <a:solidFill>
                <a:srgbClr val="82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l-GR" altLang="en-US" sz="2400" dirty="0" smtClean="0"/>
              <a:t>Δοθείσης μιας παραγωγής</a:t>
            </a:r>
            <a:r>
              <a:rPr lang="en-US" altLang="en-US" sz="2400" dirty="0" smtClean="0"/>
              <a:t> A </a:t>
            </a:r>
            <a:r>
              <a:rPr lang="en-US" altLang="en-US" sz="2400" dirty="0" smtClean="0">
                <a:sym typeface="Symbol" pitchFamily="18" charset="2"/>
              </a:rPr>
              <a:t>   , </a:t>
            </a:r>
            <a:r>
              <a:rPr lang="el-GR" altLang="en-US" sz="2400" dirty="0" smtClean="0">
                <a:sym typeface="Symbol" pitchFamily="18" charset="2"/>
              </a:rPr>
              <a:t>ο αναλυτής πρέπει να είναι σε θέση να επιλέξει μεταξύ</a:t>
            </a:r>
            <a:r>
              <a:rPr lang="en-US" altLang="en-US" sz="2400" dirty="0" smtClean="0">
                <a:sym typeface="Symbol" pitchFamily="18" charset="2"/>
              </a:rPr>
              <a:t>  &amp; </a:t>
            </a:r>
            <a:r>
              <a:rPr lang="el-GR" altLang="en-US" sz="2400" dirty="0" smtClean="0">
                <a:sym typeface="Symbol" pitchFamily="18" charset="2"/>
              </a:rPr>
              <a:t> </a:t>
            </a:r>
            <a:r>
              <a:rPr lang="el-GR" altLang="en-US" sz="2400" i="1" dirty="0" smtClean="0">
                <a:sym typeface="Symbol" pitchFamily="18" charset="2"/>
              </a:rPr>
              <a:t>(όπου α &amp; β μη-τερματικά)</a:t>
            </a:r>
            <a:endParaRPr lang="en-US" altLang="en-US" sz="2400" i="1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buFontTx/>
              <a:buNone/>
              <a:defRPr/>
            </a:pPr>
            <a:r>
              <a:rPr lang="el-GR" altLang="en-US" sz="2400" b="1" dirty="0" smtClean="0">
                <a:solidFill>
                  <a:srgbClr val="820000"/>
                </a:solidFill>
                <a:sym typeface="Symbol" pitchFamily="18" charset="2"/>
              </a:rPr>
              <a:t>Σύνολα 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FIRST</a:t>
            </a:r>
            <a:endParaRPr lang="el-GR" altLang="en-US" sz="2400" b="1" dirty="0" smtClean="0">
              <a:solidFill>
                <a:srgbClr val="820000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l-GR" altLang="en-US" sz="2400" dirty="0" smtClean="0">
                <a:sym typeface="Symbol" pitchFamily="18" charset="2"/>
              </a:rPr>
              <a:t>Ισχύει: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l-GR" altLang="en-US" sz="2400" dirty="0" smtClean="0">
                <a:sym typeface="Symbol" pitchFamily="18" charset="2"/>
              </a:rPr>
              <a:t>	</a:t>
            </a:r>
            <a:r>
              <a:rPr lang="en-US" altLang="en-US" sz="2400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k  FIRST() </a:t>
            </a:r>
            <a:r>
              <a:rPr lang="el-GR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αν και μόνο αν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    k </a:t>
            </a:r>
            <a:r>
              <a:rPr lang="el-GR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β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  </a:t>
            </a:r>
            <a:endParaRPr lang="el-GR" altLang="en-US" sz="2400" b="1" dirty="0" smtClean="0">
              <a:solidFill>
                <a:schemeClr val="accent4">
                  <a:lumMod val="75000"/>
                </a:schemeClr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l-GR" altLang="en-US" sz="2400" dirty="0" smtClean="0">
                <a:sym typeface="Symbol" pitchFamily="18" charset="2"/>
              </a:rPr>
              <a:t>για κάποια συμβολοσειρά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l-GR" altLang="en-US" sz="2400" dirty="0" smtClean="0">
                <a:sym typeface="Symbol" pitchFamily="18" charset="2"/>
              </a:rPr>
              <a:t> β</a:t>
            </a:r>
            <a:r>
              <a:rPr lang="en-US" altLang="en-US" sz="24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buFontTx/>
              <a:buNone/>
              <a:defRPr/>
            </a:pPr>
            <a:r>
              <a:rPr lang="el-GR" altLang="en-US" sz="2400" b="1" dirty="0" smtClean="0">
                <a:solidFill>
                  <a:srgbClr val="820000"/>
                </a:solidFill>
                <a:sym typeface="Symbol" pitchFamily="18" charset="2"/>
              </a:rPr>
              <a:t>Γραμματική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 LL(1)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l-GR" altLang="en-US" sz="2400" dirty="0" smtClean="0">
                <a:sym typeface="Symbol" pitchFamily="18" charset="2"/>
              </a:rPr>
              <a:t>Αν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i="1" dirty="0" smtClean="0">
                <a:sym typeface="Symbol" pitchFamily="18" charset="2"/>
              </a:rPr>
              <a:t>A </a:t>
            </a:r>
            <a:r>
              <a:rPr lang="en-US" altLang="en-US" sz="2400" dirty="0" smtClean="0">
                <a:sym typeface="Symbol" pitchFamily="18" charset="2"/>
              </a:rPr>
              <a:t> </a:t>
            </a:r>
            <a:r>
              <a:rPr lang="el-GR" altLang="en-US" sz="2400" dirty="0" smtClean="0">
                <a:sym typeface="Symbol" pitchFamily="18" charset="2"/>
              </a:rPr>
              <a:t>…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l-GR" altLang="en-US" sz="2400" dirty="0" smtClean="0">
                <a:sym typeface="Symbol" pitchFamily="18" charset="2"/>
              </a:rPr>
              <a:t>και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i="1" dirty="0" smtClean="0">
                <a:sym typeface="Symbol" pitchFamily="18" charset="2"/>
              </a:rPr>
              <a:t>A</a:t>
            </a:r>
            <a:r>
              <a:rPr lang="en-US" altLang="en-US" sz="2400" dirty="0" smtClean="0">
                <a:sym typeface="Symbol" pitchFamily="18" charset="2"/>
              </a:rPr>
              <a:t>  </a:t>
            </a:r>
            <a:r>
              <a:rPr lang="el-GR" altLang="en-US" sz="2400" dirty="0" smtClean="0">
                <a:sym typeface="Symbol" pitchFamily="18" charset="2"/>
              </a:rPr>
              <a:t>…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l-GR" altLang="en-US" sz="2400" dirty="0" smtClean="0">
                <a:sym typeface="Symbol" pitchFamily="18" charset="2"/>
              </a:rPr>
              <a:t>πρέπει</a:t>
            </a:r>
            <a:r>
              <a:rPr lang="en-US" altLang="en-US" sz="2400" dirty="0" smtClean="0">
                <a:sym typeface="Symbol" pitchFamily="18" charset="2"/>
              </a:rPr>
              <a:t> :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FIRST()  FIRST() = 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8C66C-1B7D-4F28-B07B-7EE982D90492}" type="slidenum">
              <a:rPr lang="el-GR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>
                <a:latin typeface="+mn-lt"/>
              </a:rPr>
              <a:t>Ανάλυση </a:t>
            </a:r>
            <a:r>
              <a:rPr lang="el-GR" sz="3200" dirty="0" err="1" smtClean="0">
                <a:latin typeface="+mn-lt"/>
              </a:rPr>
              <a:t>προβλέπουσας</a:t>
            </a:r>
            <a:r>
              <a:rPr lang="el-GR" sz="3200" dirty="0" smtClean="0">
                <a:latin typeface="+mn-lt"/>
              </a:rPr>
              <a:t> αναδρομικής</a:t>
            </a:r>
            <a:r>
              <a:rPr lang="en-GB" sz="3200" dirty="0" smtClean="0">
                <a:latin typeface="+mn-lt"/>
              </a:rPr>
              <a:t> </a:t>
            </a:r>
            <a:r>
              <a:rPr lang="el-GR" sz="3200" dirty="0" smtClean="0">
                <a:latin typeface="+mn-lt"/>
              </a:rPr>
              <a:t>κατάβασης</a:t>
            </a:r>
            <a:r>
              <a:rPr lang="en-US" sz="3200" baseline="30000" dirty="0" smtClean="0">
                <a:latin typeface="+mn-lt"/>
              </a:rPr>
              <a:t>4</a:t>
            </a:r>
            <a:endParaRPr lang="en-GB" sz="3200" dirty="0" smtClean="0">
              <a:latin typeface="+mn-lt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altLang="en-US" sz="2400" b="1" dirty="0" smtClean="0">
                <a:solidFill>
                  <a:srgbClr val="820000"/>
                </a:solidFill>
                <a:sym typeface="Symbol" pitchFamily="18" charset="2"/>
              </a:rPr>
              <a:t>Σύνολα 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FOLLOW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200" dirty="0" smtClean="0">
              <a:latin typeface="Adobe Arabic" pitchFamily="18" charset="-78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altLang="en-US" sz="2400" dirty="0" smtClean="0">
                <a:sym typeface="Symbol" pitchFamily="18" charset="2"/>
              </a:rPr>
              <a:t>Για τον υπολογισμό </a:t>
            </a:r>
            <a:r>
              <a:rPr lang="en-US" altLang="en-US" sz="2400" dirty="0" smtClean="0">
                <a:sym typeface="Symbol" pitchFamily="18" charset="2"/>
              </a:rPr>
              <a:t>τ</a:t>
            </a:r>
            <a:r>
              <a:rPr lang="el-GR" altLang="en-US" sz="2400" dirty="0" smtClean="0">
                <a:sym typeface="Symbol" pitchFamily="18" charset="2"/>
              </a:rPr>
              <a:t>ων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FOLLOW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i="1" dirty="0" smtClean="0">
                <a:sym typeface="Symbol" pitchFamily="18" charset="2"/>
              </a:rPr>
              <a:t>A</a:t>
            </a:r>
            <a:r>
              <a:rPr lang="en-US" altLang="en-US" sz="2400" dirty="0" smtClean="0">
                <a:sym typeface="Symbol" pitchFamily="18" charset="2"/>
              </a:rPr>
              <a:t>) </a:t>
            </a:r>
            <a:r>
              <a:rPr lang="el-GR" altLang="en-US" sz="2400" dirty="0" smtClean="0">
                <a:sym typeface="Symbol" pitchFamily="18" charset="2"/>
              </a:rPr>
              <a:t>:</a:t>
            </a:r>
            <a:endParaRPr lang="en-US" altLang="en-US" sz="2400" i="1" dirty="0" smtClean="0">
              <a:sym typeface="Symbol" pitchFamily="18" charset="2"/>
            </a:endParaRPr>
          </a:p>
          <a:p>
            <a:pPr>
              <a:spcBef>
                <a:spcPts val="600"/>
              </a:spcBef>
              <a:defRPr/>
            </a:pPr>
            <a:r>
              <a:rPr lang="el-GR" altLang="en-US" sz="2400" b="1" dirty="0" smtClean="0">
                <a:solidFill>
                  <a:srgbClr val="820000"/>
                </a:solidFill>
                <a:sym typeface="Symbol" pitchFamily="18" charset="2"/>
              </a:rPr>
              <a:t>Εισάγουμε το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 </a:t>
            </a:r>
            <a:r>
              <a:rPr lang="el-GR" altLang="en-US" sz="2400" b="1" dirty="0" smtClean="0">
                <a:solidFill>
                  <a:srgbClr val="820000"/>
                </a:solidFill>
                <a:sym typeface="Symbol" pitchFamily="18" charset="2"/>
              </a:rPr>
              <a:t>$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 </a:t>
            </a:r>
            <a:r>
              <a:rPr lang="el-GR" altLang="en-US" sz="2400" dirty="0" smtClean="0">
                <a:sym typeface="Symbol" pitchFamily="18" charset="2"/>
              </a:rPr>
              <a:t>στο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FOLLOW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i="1" dirty="0" smtClean="0">
                <a:sym typeface="Symbol" pitchFamily="18" charset="2"/>
              </a:rPr>
              <a:t>S</a:t>
            </a:r>
            <a:r>
              <a:rPr lang="en-US" altLang="en-US" sz="2400" dirty="0" smtClean="0">
                <a:sym typeface="Symbol" pitchFamily="18" charset="2"/>
              </a:rPr>
              <a:t>) (</a:t>
            </a:r>
            <a:r>
              <a:rPr lang="el-GR" altLang="en-US" sz="2400" dirty="0" smtClean="0">
                <a:sym typeface="Symbol" pitchFamily="18" charset="2"/>
              </a:rPr>
              <a:t>$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l-GR" altLang="en-US" sz="2400" dirty="0" smtClean="0">
                <a:sym typeface="Symbol" pitchFamily="18" charset="2"/>
              </a:rPr>
              <a:t>είναι το τέλος συμβολοσειράς</a:t>
            </a:r>
            <a:r>
              <a:rPr lang="en-US" altLang="en-US" sz="2400" dirty="0" smtClean="0">
                <a:sym typeface="Symbol" pitchFamily="18" charset="2"/>
              </a:rPr>
              <a:t>, </a:t>
            </a:r>
            <a:r>
              <a:rPr lang="en-US" altLang="en-US" sz="2400" i="1" dirty="0" smtClean="0">
                <a:sym typeface="Symbol" pitchFamily="18" charset="2"/>
              </a:rPr>
              <a:t>S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l-GR" altLang="en-US" sz="2400" dirty="0" smtClean="0">
                <a:sym typeface="Symbol" pitchFamily="18" charset="2"/>
              </a:rPr>
              <a:t>είναι η αρχή της γραμματικής</a:t>
            </a:r>
            <a:r>
              <a:rPr lang="en-US" altLang="en-US" sz="2400" dirty="0" smtClean="0">
                <a:sym typeface="Symbol" pitchFamily="18" charset="2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l-GR" altLang="en-US" sz="2400" dirty="0" smtClean="0">
                <a:sym typeface="Symbol" pitchFamily="18" charset="2"/>
              </a:rPr>
              <a:t>Αν υπάρχει παραγωγή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i="1" dirty="0" smtClean="0">
                <a:solidFill>
                  <a:srgbClr val="820000"/>
                </a:solidFill>
                <a:sym typeface="Symbol" pitchFamily="18" charset="2"/>
              </a:rPr>
              <a:t>A 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  </a:t>
            </a:r>
            <a:r>
              <a:rPr lang="en-US" altLang="en-US" sz="2400" b="1" i="1" dirty="0" smtClean="0">
                <a:solidFill>
                  <a:srgbClr val="820000"/>
                </a:solidFill>
                <a:sym typeface="Symbol" pitchFamily="18" charset="2"/>
              </a:rPr>
              <a:t>B 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</a:t>
            </a:r>
            <a:r>
              <a:rPr lang="en-US" altLang="en-US" sz="2400" dirty="0" smtClean="0">
                <a:sym typeface="Symbol" pitchFamily="18" charset="2"/>
              </a:rPr>
              <a:t>, </a:t>
            </a:r>
            <a:r>
              <a:rPr lang="el-GR" altLang="en-US" sz="2400" dirty="0" smtClean="0">
                <a:sym typeface="Symbol" pitchFamily="18" charset="2"/>
              </a:rPr>
              <a:t>τότε περιλαμβάνουμε στο </a:t>
            </a:r>
            <a:r>
              <a:rPr lang="en-US" altLang="en-US" sz="2400" b="1" dirty="0" smtClean="0">
                <a:sym typeface="Symbol" pitchFamily="18" charset="2"/>
              </a:rPr>
              <a:t>FOLLOW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i="1" dirty="0" smtClean="0">
                <a:sym typeface="Symbol" pitchFamily="18" charset="2"/>
              </a:rPr>
              <a:t>B</a:t>
            </a:r>
            <a:r>
              <a:rPr lang="en-US" altLang="en-US" sz="2400" dirty="0" smtClean="0">
                <a:sym typeface="Symbol" pitchFamily="18" charset="2"/>
              </a:rPr>
              <a:t>)</a:t>
            </a:r>
            <a:r>
              <a:rPr lang="el-GR" altLang="en-US" sz="2400" dirty="0" smtClean="0">
                <a:sym typeface="Symbol" pitchFamily="18" charset="2"/>
              </a:rPr>
              <a:t> όλα τα σύμβολα του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FIRST</a:t>
            </a:r>
            <a:r>
              <a:rPr lang="en-US" altLang="en-US" sz="2400" dirty="0" smtClean="0">
                <a:sym typeface="Symbol" pitchFamily="18" charset="2"/>
              </a:rPr>
              <a:t>() </a:t>
            </a:r>
            <a:r>
              <a:rPr lang="el-GR" altLang="en-US" sz="2400" dirty="0" smtClean="0">
                <a:sym typeface="Symbol" pitchFamily="18" charset="2"/>
              </a:rPr>
              <a:t>εκτός του</a:t>
            </a:r>
            <a:r>
              <a:rPr lang="en-US" altLang="en-US" sz="2400" dirty="0" smtClean="0">
                <a:sym typeface="Symbol" pitchFamily="18" charset="2"/>
              </a:rPr>
              <a:t> </a:t>
            </a:r>
          </a:p>
          <a:p>
            <a:pPr>
              <a:spcBef>
                <a:spcPts val="600"/>
              </a:spcBef>
              <a:defRPr/>
            </a:pPr>
            <a:r>
              <a:rPr lang="el-GR" altLang="en-US" sz="2400" dirty="0" smtClean="0">
                <a:sym typeface="Symbol" pitchFamily="18" charset="2"/>
              </a:rPr>
              <a:t>Αν υπάρχει παραγωγή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i="1" dirty="0" smtClean="0">
                <a:solidFill>
                  <a:srgbClr val="820000"/>
                </a:solidFill>
                <a:sym typeface="Symbol" pitchFamily="18" charset="2"/>
              </a:rPr>
              <a:t>A 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  </a:t>
            </a:r>
            <a:r>
              <a:rPr lang="en-US" altLang="en-US" sz="2400" b="1" i="1" dirty="0" smtClean="0">
                <a:solidFill>
                  <a:srgbClr val="820000"/>
                </a:solidFill>
                <a:sym typeface="Symbol" pitchFamily="18" charset="2"/>
              </a:rPr>
              <a:t>B</a:t>
            </a:r>
            <a:r>
              <a:rPr lang="en-US" altLang="en-US" sz="2400" dirty="0" smtClean="0">
                <a:sym typeface="Symbol" pitchFamily="18" charset="2"/>
              </a:rPr>
              <a:t>, </a:t>
            </a:r>
            <a:r>
              <a:rPr lang="el-GR" altLang="en-US" sz="2400" dirty="0" smtClean="0">
                <a:sym typeface="Symbol" pitchFamily="18" charset="2"/>
              </a:rPr>
              <a:t>τότε περιλαμβάνουμε στο </a:t>
            </a:r>
            <a:r>
              <a:rPr lang="en-US" altLang="en-US" sz="2400" b="1" dirty="0" smtClean="0">
                <a:sym typeface="Symbol" pitchFamily="18" charset="2"/>
              </a:rPr>
              <a:t>FOLLOW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i="1" dirty="0" smtClean="0">
                <a:sym typeface="Symbol" pitchFamily="18" charset="2"/>
              </a:rPr>
              <a:t>B</a:t>
            </a:r>
            <a:r>
              <a:rPr lang="en-US" altLang="en-US" sz="2400" dirty="0" smtClean="0">
                <a:sym typeface="Symbol" pitchFamily="18" charset="2"/>
              </a:rPr>
              <a:t>)</a:t>
            </a:r>
            <a:r>
              <a:rPr lang="el-GR" altLang="en-US" sz="2400" dirty="0" smtClean="0">
                <a:sym typeface="Symbol" pitchFamily="18" charset="2"/>
              </a:rPr>
              <a:t> όλα τα σύμβολα του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FOLLOW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i="1" dirty="0" smtClean="0">
                <a:sym typeface="Symbol" pitchFamily="18" charset="2"/>
              </a:rPr>
              <a:t>A</a:t>
            </a:r>
            <a:r>
              <a:rPr lang="en-US" altLang="en-US" sz="2400" dirty="0" smtClean="0">
                <a:sym typeface="Symbol" pitchFamily="18" charset="2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l-GR" altLang="en-US" sz="2400" dirty="0" smtClean="0">
                <a:sym typeface="Symbol" pitchFamily="18" charset="2"/>
              </a:rPr>
              <a:t>Αν υπάρχει παραγωγή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i="1" dirty="0" smtClean="0">
                <a:solidFill>
                  <a:srgbClr val="820000"/>
                </a:solidFill>
                <a:sym typeface="Symbol" pitchFamily="18" charset="2"/>
              </a:rPr>
              <a:t>A 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  </a:t>
            </a:r>
            <a:r>
              <a:rPr lang="en-US" altLang="en-US" sz="2400" b="1" i="1" dirty="0" smtClean="0">
                <a:solidFill>
                  <a:srgbClr val="820000"/>
                </a:solidFill>
                <a:sym typeface="Symbol" pitchFamily="18" charset="2"/>
              </a:rPr>
              <a:t>B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 </a:t>
            </a:r>
            <a:r>
              <a:rPr lang="en-US" altLang="en-US" sz="2400" dirty="0" smtClean="0">
                <a:sym typeface="Symbol" pitchFamily="18" charset="2"/>
              </a:rPr>
              <a:t>, </a:t>
            </a:r>
            <a:r>
              <a:rPr lang="el-GR" altLang="en-US" sz="2400" dirty="0" smtClean="0">
                <a:sym typeface="Symbol" pitchFamily="18" charset="2"/>
              </a:rPr>
              <a:t>και το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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l-GR" altLang="en-US" sz="2400" dirty="0" smtClean="0">
                <a:sym typeface="Symbol" pitchFamily="18" charset="2"/>
              </a:rPr>
              <a:t>είναι στο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FIRST</a:t>
            </a:r>
            <a:r>
              <a:rPr lang="en-US" altLang="en-US" sz="2400" dirty="0" smtClean="0">
                <a:sym typeface="Symbol" pitchFamily="18" charset="2"/>
              </a:rPr>
              <a:t>() </a:t>
            </a:r>
            <a:r>
              <a:rPr lang="el-GR" altLang="en-US" sz="2400" dirty="0" smtClean="0">
                <a:sym typeface="Symbol" pitchFamily="18" charset="2"/>
              </a:rPr>
              <a:t>τότε περιλαμβάνουμε στο </a:t>
            </a:r>
            <a:r>
              <a:rPr lang="en-US" altLang="en-US" sz="2400" b="1" dirty="0" smtClean="0">
                <a:sym typeface="Symbol" pitchFamily="18" charset="2"/>
              </a:rPr>
              <a:t>FOLLOW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i="1" dirty="0" smtClean="0">
                <a:sym typeface="Symbol" pitchFamily="18" charset="2"/>
              </a:rPr>
              <a:t>B</a:t>
            </a:r>
            <a:r>
              <a:rPr lang="en-US" altLang="en-US" sz="2400" dirty="0" smtClean="0">
                <a:sym typeface="Symbol" pitchFamily="18" charset="2"/>
              </a:rPr>
              <a:t>)</a:t>
            </a:r>
            <a:r>
              <a:rPr lang="el-GR" altLang="en-US" sz="2400" dirty="0" smtClean="0">
                <a:sym typeface="Symbol" pitchFamily="18" charset="2"/>
              </a:rPr>
              <a:t> όλα τα σύμβολα του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FOLLOW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i="1" dirty="0" smtClean="0">
                <a:sym typeface="Symbol" pitchFamily="18" charset="2"/>
              </a:rPr>
              <a:t>A</a:t>
            </a:r>
            <a:r>
              <a:rPr lang="en-US" altLang="en-US" sz="2400" dirty="0" smtClean="0">
                <a:sym typeface="Symbol" pitchFamily="18" charset="2"/>
              </a:rPr>
              <a:t>)</a:t>
            </a:r>
            <a:endParaRPr lang="el-GR" altLang="en-US" sz="2400" b="1" i="1" u="sng" dirty="0" smtClean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29AAD-00F5-42F5-B93E-783F85106F50}" type="slidenum">
              <a:rPr lang="el-GR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latin typeface="+mn-lt"/>
              </a:rPr>
              <a:t>Παράδειγμα </a:t>
            </a:r>
            <a:r>
              <a:rPr lang="en-US" altLang="el-G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FIRST-FOLLOW</a:t>
            </a:r>
            <a:endParaRPr lang="el-GR" altLang="el-GR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8C023-305C-4E92-B25E-EE144B2FE59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417" y="1052736"/>
            <a:ext cx="4572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	</a:t>
            </a:r>
            <a:r>
              <a:rPr lang="el-GR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</a:t>
            </a: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 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ΤΕ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'	</a:t>
            </a:r>
          </a:p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Ε'	</a:t>
            </a:r>
            <a:r>
              <a:rPr lang="el-GR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</a:t>
            </a: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 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ΤΕ' | 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</a:t>
            </a: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Τ’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</a:t>
            </a: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FT' | 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</a:t>
            </a: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 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&lt;id&gt;</a:t>
            </a:r>
            <a:r>
              <a:rPr lang="el-G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824749" y="3540190"/>
            <a:ext cx="71287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FIRST(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FIRST(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FIRST(F)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{(,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&lt;id&gt;}.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FIRST(E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') =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{+,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T’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{*,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FOLLOW(E)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FOLLOW(E') = {), $}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FOLLOW(T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FOLLOW(T’)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{+,), $}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FOLLOW(F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 {+,*,),$}</a:t>
            </a:r>
          </a:p>
        </p:txBody>
      </p:sp>
    </p:spTree>
    <p:extLst>
      <p:ext uri="{BB962C8B-B14F-4D97-AF65-F5344CB8AC3E}">
        <p14:creationId xmlns:p14="http://schemas.microsoft.com/office/powerpoint/2010/main" val="6513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dirty="0" err="1" smtClean="0"/>
              <a:t>Ψευδοκώδικας</a:t>
            </a:r>
            <a:r>
              <a:rPr lang="el-GR" altLang="el-GR" sz="3200" dirty="0" smtClean="0"/>
              <a:t> Αναδρομικής </a:t>
            </a:r>
            <a:r>
              <a:rPr lang="el-GR" altLang="el-GR" sz="3200" dirty="0"/>
              <a:t>Κ</a:t>
            </a:r>
            <a:r>
              <a:rPr lang="el-GR" altLang="el-GR" sz="3200" dirty="0" smtClean="0"/>
              <a:t>ατάβασης</a:t>
            </a:r>
            <a:r>
              <a:rPr lang="en-US" altLang="el-GR" sz="3200" dirty="0" smtClean="0">
                <a:latin typeface="Adobe Arabic" pitchFamily="18" charset="-78"/>
              </a:rPr>
              <a:t> </a:t>
            </a:r>
            <a:r>
              <a:rPr lang="el-GR" altLang="el-GR" sz="3200" dirty="0" smtClean="0"/>
              <a:t>με χρήση </a:t>
            </a:r>
            <a:br>
              <a:rPr lang="el-GR" altLang="el-GR" sz="3200" dirty="0" smtClean="0"/>
            </a:br>
            <a:r>
              <a:rPr lang="en-US" altLang="el-GR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 &amp; F</a:t>
            </a:r>
            <a:r>
              <a:rPr lang="el-GR" altLang="el-GR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Ο</a:t>
            </a:r>
            <a:r>
              <a:rPr lang="en-US" altLang="el-GR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LLOW</a:t>
            </a:r>
            <a:endParaRPr lang="el-GR" altLang="el-GR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496944" cy="566124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FontTx/>
              <a:buNone/>
            </a:pPr>
            <a:r>
              <a:rPr lang="en-US" altLang="el-GR" sz="2400" dirty="0"/>
              <a:t>A</a:t>
            </a:r>
            <a:r>
              <a:rPr lang="el-GR" altLang="el-GR" sz="2400" dirty="0"/>
              <a:t>ν :</a:t>
            </a:r>
            <a:endParaRPr lang="en-US" altLang="el-GR" sz="2400" dirty="0"/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 Α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1|Α2|…|Α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 smtClean="0"/>
              <a:t>τότε </a:t>
            </a:r>
            <a:r>
              <a:rPr lang="el-GR" altLang="el-GR" sz="2400" dirty="0"/>
              <a:t>η ρουτίνα ανάλυσης που αντιστοιχεί στο μη τερματικό Α έχει την εξής μορφή: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 smtClean="0"/>
              <a:t>Αν 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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FIRST(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Α1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altLang="el-GR" sz="2400" dirty="0"/>
              <a:t>τότε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/>
              <a:t>	κάλεσε ρουτίνα αναγνώρισης της Α1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/>
              <a:t>	…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/>
              <a:t>Αλλιώς </a:t>
            </a:r>
            <a:r>
              <a:rPr lang="el-GR" altLang="el-GR" sz="2400" dirty="0">
                <a:cs typeface="Courier New" panose="02070309020205020404" pitchFamily="49" charset="0"/>
              </a:rPr>
              <a:t>αν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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FIRST(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altLang="el-GR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altLang="el-GR" sz="2400" dirty="0"/>
              <a:t>τότε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/>
              <a:t>	κάλεσε ρουτίνα αναγνώρισης της Α</a:t>
            </a:r>
            <a:r>
              <a:rPr lang="en-US" altLang="el-GR" sz="2400" baseline="-25000" dirty="0"/>
              <a:t>n</a:t>
            </a:r>
            <a:endParaRPr lang="el-GR" altLang="el-GR" sz="2400" baseline="-25000" dirty="0"/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 smtClean="0"/>
              <a:t>Αλλιώς </a:t>
            </a:r>
            <a:r>
              <a:rPr lang="el-GR" altLang="el-GR" sz="2400" dirty="0"/>
              <a:t>αν 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ε 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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FIRST(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Α1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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..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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FIRST(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altLang="el-GR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altLang="el-GR" sz="2400" dirty="0"/>
              <a:t>τότε ανάφερε 			συντακτικό σφάλμα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/>
              <a:t>Αλλιώς αν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token 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 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FOLLOW(</a:t>
            </a:r>
            <a:r>
              <a:rPr lang="el-GR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alt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altLang="el-GR" sz="2400" dirty="0"/>
              <a:t>τότε ανάφερε 			συντακτικό σφάλμα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l-GR" altLang="el-GR" sz="2400" dirty="0">
                <a:sym typeface="Symbol" pitchFamily="18" charset="2"/>
              </a:rPr>
              <a:t>Τέλος </a:t>
            </a:r>
            <a:r>
              <a:rPr lang="el-GR" altLang="el-GR" sz="2400" dirty="0" smtClean="0">
                <a:sym typeface="Symbol" pitchFamily="18" charset="2"/>
              </a:rPr>
              <a:t>Αν</a:t>
            </a:r>
            <a:endParaRPr lang="el-GR" altLang="el-GR" sz="2400" dirty="0">
              <a:sym typeface="Symbol" pitchFamily="18" charset="2"/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E2EF0-96C5-4C78-8424-11D554FD8932}" type="slidenum">
              <a:rPr lang="el-GR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196752"/>
            <a:ext cx="7992888" cy="54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Γλώσσες &amp; Γραμματικές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Αυτόματα Αναγνώρισης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Συντακτική Ανάλυση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lvl="1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Γραμματικές – Γραμματικοί Κανόνες 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000" dirty="0" smtClean="0"/>
              <a:t>Δημιουργία Συντακτικών Αναλυτών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5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600" dirty="0" smtClean="0"/>
              <a:t>Χρήση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FIRST-FOLLOW</a:t>
            </a:r>
            <a:r>
              <a:rPr lang="en-US" sz="3600" dirty="0" smtClean="0">
                <a:latin typeface="Adobe Arabic" pitchFamily="18" charset="-78"/>
              </a:rPr>
              <a:t> </a:t>
            </a:r>
            <a:r>
              <a:rPr lang="el-GR" sz="3600" dirty="0" smtClean="0"/>
              <a:t>σε πίνακα Καθοδικής Ανάλυσης</a:t>
            </a:r>
            <a:endParaRPr lang="el-GR" sz="3600" dirty="0"/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b="1" dirty="0"/>
              <a:t>Αλγόριθμος υπολογισμού πίνακα ανάλυσης 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Για </a:t>
            </a:r>
            <a:r>
              <a:rPr lang="el-GR" altLang="el-GR" sz="2400" dirty="0"/>
              <a:t>όλες τις παραγωγές</a:t>
            </a:r>
            <a:r>
              <a:rPr lang="en-US" altLang="el-GR" sz="2400" dirty="0"/>
              <a:t> </a:t>
            </a:r>
            <a:r>
              <a:rPr lang="en-US" altLang="el-GR" sz="24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altLang="el-GR" sz="24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 </a:t>
            </a:r>
            <a:r>
              <a:rPr lang="en-US" altLang="en-US" sz="24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</a:t>
            </a:r>
            <a:r>
              <a:rPr lang="el-GR" altLang="en-US" sz="24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…</a:t>
            </a:r>
            <a:r>
              <a:rPr lang="en-US" altLang="en-US" sz="2400" dirty="0">
                <a:sym typeface="Symbol" pitchFamily="18" charset="2"/>
              </a:rPr>
              <a:t>, </a:t>
            </a:r>
            <a:r>
              <a:rPr lang="el-GR" altLang="en-US" sz="2400" dirty="0">
                <a:sym typeface="Symbol" pitchFamily="18" charset="2"/>
              </a:rPr>
              <a:t>εφάρμοσε τα εξής βήματα</a:t>
            </a:r>
            <a:r>
              <a:rPr lang="en-US" altLang="en-US" sz="2400" dirty="0">
                <a:sym typeface="Symbol" pitchFamily="18" charset="2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ym typeface="Symbol" pitchFamily="18" charset="2"/>
              </a:rPr>
              <a:t>Γ</a:t>
            </a:r>
            <a:r>
              <a:rPr lang="el-GR" altLang="en-US" sz="2400" dirty="0">
                <a:sym typeface="Symbol" pitchFamily="18" charset="2"/>
              </a:rPr>
              <a:t>ια κάθε τερματικό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 </a:t>
            </a:r>
            <a:r>
              <a:rPr lang="el-GR" altLang="en-US" sz="2400" dirty="0">
                <a:sym typeface="Symbol" pitchFamily="18" charset="2"/>
              </a:rPr>
              <a:t>στο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FIRST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(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)</a:t>
            </a:r>
            <a:r>
              <a:rPr lang="en-US" altLang="en-US" sz="2400" dirty="0" smtClean="0">
                <a:sym typeface="Symbol" pitchFamily="18" charset="2"/>
              </a:rPr>
              <a:t>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n-US" sz="2000" dirty="0" smtClean="0">
                <a:sym typeface="Symbol" pitchFamily="18" charset="2"/>
              </a:rPr>
              <a:t>θέσε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</a:t>
            </a:r>
            <a:r>
              <a:rPr lang="el-GR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…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</a:t>
            </a:r>
            <a:r>
              <a:rPr lang="el-GR" altLang="en-US" sz="2000" dirty="0">
                <a:sym typeface="Symbol" pitchFamily="18" charset="2"/>
              </a:rPr>
              <a:t>στη θέση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M[A, a]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n-US" sz="2400" dirty="0">
                <a:sym typeface="Symbol" pitchFamily="18" charset="2"/>
              </a:rPr>
              <a:t>Αν το</a:t>
            </a:r>
            <a:r>
              <a:rPr lang="en-US" altLang="en-US" sz="2400" dirty="0">
                <a:sym typeface="Symbol" pitchFamily="18" charset="2"/>
              </a:rPr>
              <a:t>  </a:t>
            </a:r>
            <a:r>
              <a:rPr lang="el-GR" altLang="en-US" sz="2400" dirty="0">
                <a:sym typeface="Symbol" pitchFamily="18" charset="2"/>
              </a:rPr>
              <a:t>περιλαμβάνεται στο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FIRST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(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)</a:t>
            </a:r>
            <a:endParaRPr lang="en-US" altLang="en-US" sz="2400" dirty="0" smtClean="0">
              <a:sym typeface="Symbol" pitchFamily="18" charset="2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n-US" sz="2000" dirty="0" smtClean="0">
                <a:sym typeface="Symbol" pitchFamily="18" charset="2"/>
              </a:rPr>
              <a:t>θέσε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</a:t>
            </a:r>
            <a:r>
              <a:rPr lang="el-GR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…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</a:t>
            </a:r>
            <a:r>
              <a:rPr lang="el-GR" altLang="en-US" sz="2000" dirty="0">
                <a:sym typeface="Symbol" pitchFamily="18" charset="2"/>
              </a:rPr>
              <a:t>στις θέσεις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M[A, b] </a:t>
            </a:r>
            <a:r>
              <a:rPr lang="el-GR" altLang="en-US" sz="2000" dirty="0" smtClean="0">
                <a:sym typeface="Symbol" pitchFamily="18" charset="2"/>
              </a:rPr>
              <a:t>για </a:t>
            </a:r>
            <a:r>
              <a:rPr lang="el-GR" altLang="en-US" sz="2000" dirty="0">
                <a:sym typeface="Symbol" pitchFamily="18" charset="2"/>
              </a:rPr>
              <a:t>κάθε τερματικό</a:t>
            </a:r>
            <a:r>
              <a:rPr lang="en-US" altLang="en-US" sz="2000" dirty="0">
                <a:sym typeface="Symbol" pitchFamily="18" charset="2"/>
              </a:rPr>
              <a:t> b </a:t>
            </a:r>
            <a:r>
              <a:rPr lang="el-GR" altLang="en-US" sz="2000" dirty="0">
                <a:sym typeface="Symbol" pitchFamily="18" charset="2"/>
              </a:rPr>
              <a:t>του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FOLLOW</a:t>
            </a:r>
            <a:r>
              <a:rPr lang="en-US" altLang="en-US" sz="2000" dirty="0">
                <a:sym typeface="Symbol" pitchFamily="18" charset="2"/>
              </a:rPr>
              <a:t>(A) </a:t>
            </a:r>
            <a:r>
              <a:rPr lang="el-GR" altLang="en-US" sz="2000" dirty="0">
                <a:sym typeface="Symbol" pitchFamily="18" charset="2"/>
              </a:rPr>
              <a:t>και </a:t>
            </a:r>
            <a:endParaRPr lang="el-GR" altLang="en-US" sz="2000" dirty="0" smtClean="0">
              <a:sym typeface="Symbol" pitchFamily="18" charset="2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n-US" sz="2000" dirty="0" smtClean="0">
                <a:sym typeface="Symbol" pitchFamily="18" charset="2"/>
              </a:rPr>
              <a:t>θέσε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</a:t>
            </a:r>
            <a:r>
              <a:rPr lang="el-GR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…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</a:t>
            </a:r>
            <a:r>
              <a:rPr lang="el-GR" altLang="en-US" sz="2000" dirty="0">
                <a:sym typeface="Symbol" pitchFamily="18" charset="2"/>
              </a:rPr>
              <a:t>στη θέση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M[A, $]</a:t>
            </a:r>
            <a:r>
              <a:rPr lang="en-US" altLang="en-US" sz="2000" b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l-GR" altLang="en-US" sz="2000" dirty="0">
                <a:sym typeface="Symbol" pitchFamily="18" charset="2"/>
              </a:rPr>
              <a:t>αν το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$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l-GR" altLang="en-US" sz="2000" dirty="0">
                <a:sym typeface="Symbol" pitchFamily="18" charset="2"/>
              </a:rPr>
              <a:t>περιλαμβάνεται στο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FOLLOW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(A)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ym typeface="Symbol" pitchFamily="18" charset="2"/>
              </a:rPr>
              <a:t>Ό</a:t>
            </a:r>
            <a:r>
              <a:rPr lang="el-GR" altLang="en-US" sz="2400" dirty="0">
                <a:sym typeface="Symbol" pitchFamily="18" charset="2"/>
              </a:rPr>
              <a:t>λες οι υπόλοιπες θέσεις του πίνακα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εκφράζουν την αναγνώριση λάθους.</a:t>
            </a:r>
            <a:endParaRPr lang="el-GR" alt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A4C19-10F9-4D7B-8342-5B901FD7EE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dirty="0" smtClean="0"/>
              <a:t>Παράδειγμα 1. </a:t>
            </a:r>
            <a:endParaRPr lang="en-US" altLang="el-GR" sz="3600" b="1" dirty="0" smtClean="0">
              <a:latin typeface="Adobe Arabic" pitchFamily="18" charset="-78"/>
            </a:endParaRPr>
          </a:p>
        </p:txBody>
      </p:sp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14E2-A1F8-45FB-8FC3-D58EAEB54BAA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95191" y="1156290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Γραμματική:</a:t>
            </a:r>
            <a:endParaRPr lang="en-US" sz="2400" dirty="0">
              <a:solidFill>
                <a:prstClr val="black"/>
              </a:solidFill>
              <a:latin typeface="Adobe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3191" y="1156290"/>
            <a:ext cx="285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Ε 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ΤΕ'</a:t>
            </a:r>
          </a:p>
          <a:p>
            <a:r>
              <a:rPr lang="el-GR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l-GR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ΤΕ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'| ε 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Τ 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l-GR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Τ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*FT’ </a:t>
            </a:r>
            <a:r>
              <a:rPr lang="el-GR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ε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400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l-GR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(Ε)|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&lt;id&gt;</a:t>
            </a:r>
            <a:endParaRPr lang="el-GR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77321"/>
              </p:ext>
            </p:extLst>
          </p:nvPr>
        </p:nvGraphicFramePr>
        <p:xfrm>
          <a:off x="309568" y="3356992"/>
          <a:ext cx="82296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149"/>
                <a:gridCol w="1217324"/>
                <a:gridCol w="1226477"/>
                <a:gridCol w="1222206"/>
                <a:gridCol w="1222206"/>
                <a:gridCol w="1222206"/>
                <a:gridCol w="1080032"/>
              </a:tblGrid>
              <a:tr h="24284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/>
                        <a:t>Nonter</a:t>
                      </a:r>
                      <a:r>
                        <a:rPr lang="en-US" sz="2400" dirty="0"/>
                        <a:t>­</a:t>
                      </a:r>
                      <a:endParaRPr lang="el-GR" sz="24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minal</a:t>
                      </a:r>
                      <a:endParaRPr lang="el-GR" sz="2400" dirty="0"/>
                    </a:p>
                  </a:txBody>
                  <a:tcPr marL="6102" marR="6102" marT="0" marB="0" anchor="ctr">
                    <a:solidFill>
                      <a:srgbClr val="004A8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Input Symbol</a:t>
                      </a:r>
                      <a:endParaRPr lang="el-GR" sz="2400" dirty="0"/>
                    </a:p>
                  </a:txBody>
                  <a:tcPr marL="6102" marR="6102" marT="0" marB="0" anchor="ctr">
                    <a:solidFill>
                      <a:srgbClr val="004A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2326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2400" dirty="0"/>
                    </a:p>
                  </a:txBody>
                  <a:tcPr marL="6102" marR="6102" marT="0" marB="0" anchor="ctr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id</a:t>
                      </a:r>
                      <a:endParaRPr lang="el-GR" sz="2400" dirty="0"/>
                    </a:p>
                  </a:txBody>
                  <a:tcPr marL="6102" marR="610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+</a:t>
                      </a:r>
                      <a:endParaRPr lang="el-GR" sz="2400" dirty="0"/>
                    </a:p>
                  </a:txBody>
                  <a:tcPr marL="6102" marR="610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*</a:t>
                      </a:r>
                      <a:endParaRPr lang="el-GR" sz="2400" dirty="0"/>
                    </a:p>
                  </a:txBody>
                  <a:tcPr marL="6102" marR="610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(</a:t>
                      </a:r>
                      <a:endParaRPr lang="el-GR" sz="2400" dirty="0"/>
                    </a:p>
                  </a:txBody>
                  <a:tcPr marL="6102" marR="610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)</a:t>
                      </a:r>
                      <a:endParaRPr lang="el-GR" sz="2400" dirty="0"/>
                    </a:p>
                  </a:txBody>
                  <a:tcPr marL="6102" marR="610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$</a:t>
                      </a:r>
                      <a:endParaRPr lang="el-GR" sz="2400" dirty="0"/>
                    </a:p>
                  </a:txBody>
                  <a:tcPr marL="6102" marR="610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E</a:t>
                      </a:r>
                      <a:endParaRPr lang="el-GR" sz="2400" dirty="0"/>
                    </a:p>
                  </a:txBody>
                  <a:tcPr marL="6102" marR="6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E</a:t>
                      </a:r>
                      <a:r>
                        <a:rPr lang="en-US" sz="2400" dirty="0" smtClean="0">
                          <a:sym typeface="Symbol"/>
                        </a:rPr>
                        <a:t></a:t>
                      </a:r>
                      <a:r>
                        <a:rPr lang="en-US" sz="2400" dirty="0" smtClean="0"/>
                        <a:t>TE</a:t>
                      </a:r>
                      <a:r>
                        <a:rPr lang="en-US" sz="2400" dirty="0"/>
                        <a:t>'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E</a:t>
                      </a:r>
                      <a:r>
                        <a:rPr lang="en-US" sz="2400" dirty="0" smtClean="0">
                          <a:sym typeface="Symbol"/>
                        </a:rPr>
                        <a:t></a:t>
                      </a:r>
                      <a:r>
                        <a:rPr lang="en-US" sz="2400" dirty="0" smtClean="0"/>
                        <a:t>TE</a:t>
                      </a:r>
                      <a:r>
                        <a:rPr lang="en-US" sz="2400" dirty="0"/>
                        <a:t>'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-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E'</a:t>
                      </a:r>
                      <a:endParaRPr lang="el-GR" sz="2400" dirty="0"/>
                    </a:p>
                  </a:txBody>
                  <a:tcPr marL="6102" marR="6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E</a:t>
                      </a:r>
                      <a:r>
                        <a:rPr lang="en-US" sz="2400" dirty="0" smtClean="0"/>
                        <a:t>'</a:t>
                      </a:r>
                      <a:r>
                        <a:rPr lang="en-US" sz="2400" dirty="0" smtClean="0">
                          <a:sym typeface="Symbol"/>
                        </a:rPr>
                        <a:t></a:t>
                      </a:r>
                      <a:r>
                        <a:rPr lang="en-US" sz="2400" dirty="0" smtClean="0"/>
                        <a:t>+</a:t>
                      </a:r>
                      <a:r>
                        <a:rPr lang="en-US" sz="2400" dirty="0"/>
                        <a:t>TE'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E</a:t>
                      </a:r>
                      <a:r>
                        <a:rPr lang="en-US" sz="2400" dirty="0" smtClean="0"/>
                        <a:t>'</a:t>
                      </a:r>
                      <a:r>
                        <a:rPr lang="en-US" sz="2400" dirty="0" smtClean="0">
                          <a:sym typeface="Symbol"/>
                        </a:rPr>
                        <a:t> </a:t>
                      </a:r>
                      <a:r>
                        <a:rPr lang="el-GR" sz="2400" dirty="0" smtClean="0">
                          <a:sym typeface="Symbol"/>
                        </a:rPr>
                        <a:t>ε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E’ </a:t>
                      </a:r>
                      <a:r>
                        <a:rPr lang="en-US" sz="2400" dirty="0" smtClean="0">
                          <a:sym typeface="Symbol"/>
                        </a:rPr>
                        <a:t> </a:t>
                      </a:r>
                      <a:r>
                        <a:rPr lang="en-US" sz="2400" dirty="0" smtClean="0"/>
                        <a:t>ε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T</a:t>
                      </a:r>
                      <a:endParaRPr lang="el-GR" sz="2400" dirty="0"/>
                    </a:p>
                  </a:txBody>
                  <a:tcPr marL="6102" marR="6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dirty="0" smtClean="0">
                          <a:sym typeface="Symbol"/>
                        </a:rPr>
                        <a:t></a:t>
                      </a:r>
                      <a:r>
                        <a:rPr lang="en-US" sz="2400" dirty="0" smtClean="0"/>
                        <a:t>FT</a:t>
                      </a:r>
                      <a:r>
                        <a:rPr lang="en-US" sz="2400" dirty="0"/>
                        <a:t>'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dirty="0" smtClean="0">
                          <a:sym typeface="Symbol"/>
                        </a:rPr>
                        <a:t></a:t>
                      </a:r>
                      <a:r>
                        <a:rPr lang="en-US" sz="2400" dirty="0" smtClean="0"/>
                        <a:t>FT</a:t>
                      </a:r>
                      <a:r>
                        <a:rPr lang="en-US" sz="2400" dirty="0"/>
                        <a:t>'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l-GR" sz="240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Τ’</a:t>
                      </a:r>
                      <a:endParaRPr lang="el-GR" sz="2400" dirty="0"/>
                    </a:p>
                  </a:txBody>
                  <a:tcPr marL="6102" marR="6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 </a:t>
                      </a:r>
                      <a:endParaRPr lang="el-GR" sz="240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T’ </a:t>
                      </a:r>
                      <a:r>
                        <a:rPr lang="en-US" sz="2400" dirty="0" smtClean="0">
                          <a:sym typeface="Symbol"/>
                        </a:rPr>
                        <a:t> </a:t>
                      </a:r>
                      <a:r>
                        <a:rPr lang="el-GR" sz="2400" dirty="0" smtClean="0">
                          <a:sym typeface="Symbol"/>
                        </a:rPr>
                        <a:t>ε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T</a:t>
                      </a:r>
                      <a:r>
                        <a:rPr lang="en-US" sz="2400" dirty="0" smtClean="0"/>
                        <a:t>'</a:t>
                      </a:r>
                      <a:r>
                        <a:rPr lang="en-US" sz="2400" dirty="0" smtClean="0">
                          <a:sym typeface="Symbol"/>
                        </a:rPr>
                        <a:t>*</a:t>
                      </a:r>
                      <a:r>
                        <a:rPr lang="en-US" sz="2400" dirty="0" smtClean="0"/>
                        <a:t>FT</a:t>
                      </a:r>
                      <a:r>
                        <a:rPr lang="en-US" sz="2400" dirty="0"/>
                        <a:t>'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T’</a:t>
                      </a:r>
                      <a:r>
                        <a:rPr lang="en-US" sz="2400" dirty="0" smtClean="0">
                          <a:sym typeface="Symbol"/>
                        </a:rPr>
                        <a:t> </a:t>
                      </a:r>
                      <a:r>
                        <a:rPr lang="el-GR" sz="2400" dirty="0" smtClean="0"/>
                        <a:t>ε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T’ </a:t>
                      </a:r>
                      <a:r>
                        <a:rPr lang="en-US" sz="2400" dirty="0" smtClean="0">
                          <a:sym typeface="Symbol"/>
                        </a:rPr>
                        <a:t> </a:t>
                      </a:r>
                      <a:r>
                        <a:rPr lang="el-GR" sz="2400" dirty="0" smtClean="0"/>
                        <a:t>ε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F</a:t>
                      </a:r>
                      <a:endParaRPr lang="el-GR" sz="2400" dirty="0"/>
                    </a:p>
                  </a:txBody>
                  <a:tcPr marL="6102" marR="6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F</a:t>
                      </a:r>
                      <a:r>
                        <a:rPr lang="en-US" sz="2400" dirty="0" smtClean="0">
                          <a:sym typeface="Symbol"/>
                        </a:rPr>
                        <a:t></a:t>
                      </a:r>
                      <a:r>
                        <a:rPr lang="el-GR" sz="2400" dirty="0" smtClean="0">
                          <a:sym typeface="Symbol"/>
                        </a:rPr>
                        <a:t> </a:t>
                      </a:r>
                      <a:r>
                        <a:rPr lang="en-US" sz="2400" dirty="0" smtClean="0">
                          <a:sym typeface="Symbol"/>
                        </a:rPr>
                        <a:t>&lt;id&gt;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F</a:t>
                      </a:r>
                      <a:r>
                        <a:rPr lang="en-US" sz="2400" dirty="0" smtClean="0">
                          <a:sym typeface="Symbol"/>
                        </a:rPr>
                        <a:t> (</a:t>
                      </a:r>
                      <a:r>
                        <a:rPr lang="en-US" sz="2400" dirty="0" smtClean="0"/>
                        <a:t>E</a:t>
                      </a:r>
                      <a:r>
                        <a:rPr lang="en-US" sz="2400" dirty="0"/>
                        <a:t>)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 </a:t>
                      </a:r>
                      <a:endParaRPr lang="el-GR" sz="2400" dirty="0"/>
                    </a:p>
                  </a:txBody>
                  <a:tcPr marL="6102" marR="6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43608" y="6093296"/>
            <a:ext cx="7128792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Πώς αναγνωρίζεται η συμβολοσειρά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 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id * id</a:t>
            </a:r>
          </a:p>
        </p:txBody>
      </p:sp>
    </p:spTree>
    <p:extLst>
      <p:ext uri="{BB962C8B-B14F-4D97-AF65-F5344CB8AC3E}">
        <p14:creationId xmlns:p14="http://schemas.microsoft.com/office/powerpoint/2010/main" val="26216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A82"/>
                </a:solidFill>
              </a:rPr>
              <a:t>Ανοδική Ανάλυση</a:t>
            </a:r>
            <a:endParaRPr lang="en-GB" dirty="0" smtClean="0">
              <a:solidFill>
                <a:srgbClr val="004A82"/>
              </a:solidFill>
              <a:latin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BF4F0-1A24-421D-8E40-A1E8DA693433}" type="slidenum">
              <a:rPr lang="el-GR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Ανοδική </a:t>
            </a:r>
            <a:r>
              <a:rPr lang="el-GR" sz="3600" dirty="0" smtClean="0">
                <a:cs typeface="Times New Roman" pitchFamily="18" charset="0"/>
              </a:rPr>
              <a:t>Ανάλυση - Βήματα</a:t>
            </a:r>
            <a:r>
              <a:rPr lang="el-GR" sz="3600" dirty="0" smtClean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Δημιουργία φύλλων δένδρου παραγωγής από λεξήματα. </a:t>
            </a:r>
            <a:endParaRPr lang="el-GR" sz="2200" dirty="0"/>
          </a:p>
          <a:p>
            <a:pPr marL="457200" indent="-457200">
              <a:buFont typeface="+mj-lt"/>
              <a:buAutoNum type="arabicPeriod"/>
            </a:pPr>
            <a:r>
              <a:rPr lang="el-GR" sz="2200" dirty="0"/>
              <a:t>Μόλις ο συνδυασμός των τερματικών κόμβων που κατασκευάστηκαν αντιστοιχηθεί σε δεξιό σκέλος ενός κανόνα παραγωγής, δημιουργείται ένας ενδιάμεσος κόμβος που αντιστοιχεί στον αριστερό σκέλος του κανόνα.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/>
              <a:t>Η σύνθεση μη τερματικών κόμβων συνεχίζεται ανοδικά όσο υπάρχουν συνδυασμοί κόμβων που αντιστοιχούν σε δεξιά σκέλη παραγωγών.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/>
              <a:t>Όταν δεν μπορεί πλέον να δημιουργηθεί άλλος κόμβος ανοδικά, ελέγχεται πάλι η είσοδος για νέα λεκτική μονάδα που θα αποτελέσει φύλλο του δένδρου και η διαδικασία επαναλαμβάνεται μέχρι να κατασκευαστεί ο κόμβος αρχή της παραγωγής.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74B15-FAD8-46AE-8007-94F38C9D7216}" type="slidenum">
              <a:rPr lang="el-GR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08" y="2210121"/>
            <a:ext cx="2447106" cy="34563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Αλγόριθμος </a:t>
            </a:r>
            <a:r>
              <a:rPr lang="el-GR" sz="3600" dirty="0" smtClean="0">
                <a:cs typeface="Times New Roman" pitchFamily="18" charset="0"/>
              </a:rPr>
              <a:t>Ανοδική</a:t>
            </a:r>
            <a:r>
              <a:rPr lang="el-GR" sz="3600" dirty="0" smtClean="0"/>
              <a:t>ς</a:t>
            </a:r>
            <a:r>
              <a:rPr lang="el-GR" sz="3600" dirty="0" smtClean="0">
                <a:cs typeface="Times New Roman" pitchFamily="18" charset="0"/>
              </a:rPr>
              <a:t> </a:t>
            </a:r>
            <a:r>
              <a:rPr lang="el-GR" sz="3600" dirty="0" smtClean="0"/>
              <a:t>Α</a:t>
            </a:r>
            <a:r>
              <a:rPr lang="el-GR" sz="3600" dirty="0" smtClean="0">
                <a:cs typeface="Times New Roman" pitchFamily="18" charset="0"/>
              </a:rPr>
              <a:t>νάλυση</a:t>
            </a:r>
            <a:r>
              <a:rPr lang="el-GR" sz="3600" dirty="0" smtClean="0"/>
              <a:t>ς</a:t>
            </a:r>
            <a:r>
              <a:rPr lang="el-GR" sz="3600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C4709-3513-434F-8ED3-D41421BD0969}" type="slidenum">
              <a:rPr lang="el-GR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2722" y="319370"/>
            <a:ext cx="1440160" cy="648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l-GR" dirty="0" smtClean="0">
                <a:solidFill>
                  <a:prstClr val="black"/>
                </a:solidFill>
              </a:rPr>
              <a:t>τοιβάζω ένα </a:t>
            </a:r>
            <a:r>
              <a:rPr lang="en-US" dirty="0" smtClean="0">
                <a:solidFill>
                  <a:prstClr val="black"/>
                </a:solidFill>
              </a:rPr>
              <a:t>token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Diamond 2"/>
          <p:cNvSpPr/>
          <p:nvPr/>
        </p:nvSpPr>
        <p:spPr>
          <a:xfrm>
            <a:off x="2266578" y="1220301"/>
            <a:ext cx="4032448" cy="129614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ορισμένα στοιχεία της κορυφής απλοποιούνται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8523" y="2828373"/>
            <a:ext cx="2016224" cy="900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το αντικαταστώ με το αριστερό σκέλος του κανόνα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2780175" y="4005892"/>
            <a:ext cx="2992920" cy="72008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έφτασα στο αξίωμα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2780175" y="5086012"/>
            <a:ext cx="2992920" cy="72008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υπάρχουν και άλλα </a:t>
            </a:r>
            <a:r>
              <a:rPr lang="en-US" dirty="0" smtClean="0">
                <a:solidFill>
                  <a:prstClr val="black"/>
                </a:solidFill>
              </a:rPr>
              <a:t>tokens;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8523" y="6095160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σωστή αναγνώριση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>
            <a:stCxn id="13" idx="2"/>
            <a:endCxn id="3" idx="0"/>
          </p:cNvCxnSpPr>
          <p:nvPr/>
        </p:nvCxnSpPr>
        <p:spPr>
          <a:xfrm>
            <a:off x="4282802" y="967441"/>
            <a:ext cx="0" cy="252860"/>
          </a:xfrm>
          <a:prstGeom prst="straightConnector1">
            <a:avLst/>
          </a:prstGeom>
          <a:ln w="19050" cap="flat">
            <a:solidFill>
              <a:srgbClr val="004A82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  <a:endCxn id="15" idx="0"/>
          </p:cNvCxnSpPr>
          <p:nvPr/>
        </p:nvCxnSpPr>
        <p:spPr>
          <a:xfrm flipH="1">
            <a:off x="4276635" y="2516445"/>
            <a:ext cx="6167" cy="311928"/>
          </a:xfrm>
          <a:prstGeom prst="straightConnector1">
            <a:avLst/>
          </a:prstGeom>
          <a:ln w="19050" cap="flat">
            <a:solidFill>
              <a:srgbClr val="004A82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2"/>
            <a:endCxn id="16" idx="0"/>
          </p:cNvCxnSpPr>
          <p:nvPr/>
        </p:nvCxnSpPr>
        <p:spPr>
          <a:xfrm>
            <a:off x="4276635" y="3728374"/>
            <a:ext cx="0" cy="277518"/>
          </a:xfrm>
          <a:prstGeom prst="straightConnector1">
            <a:avLst/>
          </a:prstGeom>
          <a:ln w="19050" cap="flat">
            <a:solidFill>
              <a:srgbClr val="004A82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2"/>
            <a:endCxn id="17" idx="0"/>
          </p:cNvCxnSpPr>
          <p:nvPr/>
        </p:nvCxnSpPr>
        <p:spPr>
          <a:xfrm>
            <a:off x="4276635" y="4725972"/>
            <a:ext cx="0" cy="360040"/>
          </a:xfrm>
          <a:prstGeom prst="straightConnector1">
            <a:avLst/>
          </a:prstGeom>
          <a:ln w="19050" cap="flat">
            <a:solidFill>
              <a:srgbClr val="004A82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>
            <a:off x="4276635" y="5806092"/>
            <a:ext cx="0" cy="289068"/>
          </a:xfrm>
          <a:prstGeom prst="straightConnector1">
            <a:avLst/>
          </a:prstGeom>
          <a:ln w="19050" cap="flat">
            <a:solidFill>
              <a:srgbClr val="004A82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" idx="1"/>
            <a:endCxn id="13" idx="1"/>
          </p:cNvCxnSpPr>
          <p:nvPr/>
        </p:nvCxnSpPr>
        <p:spPr>
          <a:xfrm rot="10800000" flipH="1">
            <a:off x="2266578" y="643407"/>
            <a:ext cx="1296144" cy="1224967"/>
          </a:xfrm>
          <a:prstGeom prst="bentConnector3">
            <a:avLst>
              <a:gd name="adj1" fmla="val -17637"/>
            </a:avLst>
          </a:prstGeom>
          <a:ln w="19050" cap="flat">
            <a:solidFill>
              <a:srgbClr val="004A82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91126" y="1035635"/>
            <a:ext cx="6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όχι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7984" y="2459041"/>
            <a:ext cx="6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ναι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9992" y="4716680"/>
            <a:ext cx="6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ναι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1" y="5725828"/>
            <a:ext cx="6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όχι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52320" y="5194024"/>
            <a:ext cx="12961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Λάθος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55" name="Straight Arrow Connector 54"/>
          <p:cNvCxnSpPr>
            <a:stCxn id="17" idx="3"/>
            <a:endCxn id="54" idx="1"/>
          </p:cNvCxnSpPr>
          <p:nvPr/>
        </p:nvCxnSpPr>
        <p:spPr>
          <a:xfrm>
            <a:off x="5773095" y="5446052"/>
            <a:ext cx="1679225" cy="0"/>
          </a:xfrm>
          <a:prstGeom prst="straightConnector1">
            <a:avLst/>
          </a:prstGeom>
          <a:ln w="19050" cap="flat">
            <a:solidFill>
              <a:srgbClr val="004A82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6" idx="3"/>
          </p:cNvCxnSpPr>
          <p:nvPr/>
        </p:nvCxnSpPr>
        <p:spPr>
          <a:xfrm flipH="1" flipV="1">
            <a:off x="4282802" y="1093871"/>
            <a:ext cx="1490293" cy="3272061"/>
          </a:xfrm>
          <a:prstGeom prst="bentConnector4">
            <a:avLst>
              <a:gd name="adj1" fmla="val -153536"/>
              <a:gd name="adj2" fmla="val 99118"/>
            </a:avLst>
          </a:prstGeom>
          <a:ln w="19050" cap="flat">
            <a:solidFill>
              <a:srgbClr val="004A82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12648" y="3821226"/>
            <a:ext cx="6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όχι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8058623" y="2000357"/>
            <a:ext cx="0" cy="917368"/>
          </a:xfrm>
          <a:prstGeom prst="straightConnector1">
            <a:avLst/>
          </a:prstGeom>
          <a:ln w="19050" cap="flat">
            <a:solidFill>
              <a:srgbClr val="004A82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0"/>
          <p:cNvSpPr txBox="1"/>
          <p:nvPr/>
        </p:nvSpPr>
        <p:spPr>
          <a:xfrm>
            <a:off x="6156176" y="5085184"/>
            <a:ext cx="6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ναι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6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2B070-CAEA-42BB-A548-9742DFBB9807}" type="slidenum">
              <a:rPr lang="el-GR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28600" y="609600"/>
            <a:ext cx="891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l-GR" altLang="el-G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altLang="el-GR" sz="240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55776" y="2996952"/>
            <a:ext cx="2737099" cy="2519628"/>
            <a:chOff x="5099" y="4710"/>
            <a:chExt cx="2345" cy="2081"/>
          </a:xfrm>
        </p:grpSpPr>
        <p:sp>
          <p:nvSpPr>
            <p:cNvPr id="6156" name="Oval 19"/>
            <p:cNvSpPr>
              <a:spLocks noChangeArrowheads="1"/>
            </p:cNvSpPr>
            <p:nvPr/>
          </p:nvSpPr>
          <p:spPr bwMode="auto">
            <a:xfrm>
              <a:off x="5655" y="4710"/>
              <a:ext cx="555" cy="5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altLang="el-GR" sz="24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alt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57" name="Oval 20"/>
            <p:cNvSpPr>
              <a:spLocks noChangeArrowheads="1"/>
            </p:cNvSpPr>
            <p:nvPr/>
          </p:nvSpPr>
          <p:spPr bwMode="auto">
            <a:xfrm>
              <a:off x="5099" y="5483"/>
              <a:ext cx="617" cy="5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altLang="el-GR" sz="24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l-GR" altLang="el-GR" sz="24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alt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58" name="Oval 21"/>
            <p:cNvSpPr>
              <a:spLocks noChangeArrowheads="1"/>
            </p:cNvSpPr>
            <p:nvPr/>
          </p:nvSpPr>
          <p:spPr bwMode="auto">
            <a:xfrm>
              <a:off x="6330" y="5415"/>
              <a:ext cx="555" cy="5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altLang="el-GR" sz="24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alt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59" name="Oval 22"/>
            <p:cNvSpPr>
              <a:spLocks noChangeArrowheads="1"/>
            </p:cNvSpPr>
            <p:nvPr/>
          </p:nvSpPr>
          <p:spPr bwMode="auto">
            <a:xfrm>
              <a:off x="5840" y="6196"/>
              <a:ext cx="616" cy="5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altLang="el-GR" sz="24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el-GR" altLang="el-GR" sz="24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alt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60" name="Oval 23"/>
            <p:cNvSpPr>
              <a:spLocks noChangeArrowheads="1"/>
            </p:cNvSpPr>
            <p:nvPr/>
          </p:nvSpPr>
          <p:spPr bwMode="auto">
            <a:xfrm>
              <a:off x="6827" y="6256"/>
              <a:ext cx="617" cy="5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altLang="el-GR" sz="2400" dirty="0" smtClean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l-GR" altLang="el-GR" sz="24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alt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61" name="Line 24"/>
            <p:cNvSpPr>
              <a:spLocks noChangeShapeType="1"/>
            </p:cNvSpPr>
            <p:nvPr/>
          </p:nvSpPr>
          <p:spPr bwMode="auto">
            <a:xfrm flipH="1">
              <a:off x="5531" y="5186"/>
              <a:ext cx="270" cy="3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3204493" y="2996952"/>
            <a:ext cx="648072" cy="647766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A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2556134" y="3933056"/>
            <a:ext cx="719807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3420230" y="4797152"/>
            <a:ext cx="719807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4572358" y="4869160"/>
            <a:ext cx="720080" cy="648072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21"/>
          <p:cNvSpPr>
            <a:spLocks noChangeArrowheads="1"/>
          </p:cNvSpPr>
          <p:nvPr/>
        </p:nvSpPr>
        <p:spPr bwMode="auto">
          <a:xfrm>
            <a:off x="3996294" y="3861048"/>
            <a:ext cx="647799" cy="647766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A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>
            <a:off x="3924573" y="4437112"/>
            <a:ext cx="210097" cy="41771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>
            <a:off x="4500637" y="4437112"/>
            <a:ext cx="297638" cy="45404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3780557" y="3573016"/>
            <a:ext cx="288032" cy="36004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 flipH="1">
            <a:off x="3060477" y="3573016"/>
            <a:ext cx="315146" cy="381395"/>
          </a:xfrm>
          <a:prstGeom prst="line">
            <a:avLst/>
          </a:prstGeom>
          <a:noFill/>
          <a:ln w="28575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>
            <a:off x="3780557" y="3573016"/>
            <a:ext cx="288032" cy="360040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4500637" y="4437112"/>
            <a:ext cx="297638" cy="454042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 flipH="1">
            <a:off x="3924573" y="4437112"/>
            <a:ext cx="210097" cy="417718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539552" y="260648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Ανοδική ανάλυση</a:t>
            </a:r>
            <a:r>
              <a:rPr lang="en-US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 RL</a:t>
            </a:r>
            <a:r>
              <a:rPr lang="el-GR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1o </a:t>
            </a:r>
            <a:r>
              <a:rPr lang="el-GR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Παράδειγμα </a:t>
            </a:r>
          </a:p>
        </p:txBody>
      </p:sp>
      <p:sp>
        <p:nvSpPr>
          <p:cNvPr id="63" name="62 - TextBox"/>
          <p:cNvSpPr txBox="1"/>
          <p:nvPr/>
        </p:nvSpPr>
        <p:spPr>
          <a:xfrm>
            <a:off x="5724486" y="292494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99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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l-GR" sz="2800" dirty="0" smtClean="0">
                <a:solidFill>
                  <a:srgbClr val="C00000"/>
                </a:solidFill>
                <a:sym typeface="Symbol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sym typeface="Symbol"/>
              </a:rPr>
              <a:t>A</a:t>
            </a:r>
            <a:endParaRPr lang="el-GR" sz="2800" b="1" dirty="0" smtClean="0">
              <a:solidFill>
                <a:srgbClr val="333399"/>
              </a:solidFill>
            </a:endParaRPr>
          </a:p>
          <a:p>
            <a:r>
              <a:rPr lang="en-US" sz="2800" b="1" dirty="0" smtClean="0">
                <a:solidFill>
                  <a:srgbClr val="333399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 </a:t>
            </a:r>
            <a:r>
              <a:rPr lang="en-US" sz="2800" dirty="0" smtClean="0">
                <a:solidFill>
                  <a:srgbClr val="C00000"/>
                </a:solidFill>
              </a:rPr>
              <a:t>b</a:t>
            </a:r>
            <a:r>
              <a:rPr lang="el-GR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 c</a:t>
            </a:r>
            <a:r>
              <a:rPr lang="el-GR" sz="2800" dirty="0" smtClean="0">
                <a:solidFill>
                  <a:srgbClr val="C00000"/>
                </a:solidFill>
              </a:rPr>
              <a:t>1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40310" y="3789040"/>
            <a:ext cx="2376264" cy="10801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3" idx="7"/>
          </p:cNvCxnSpPr>
          <p:nvPr/>
        </p:nvCxnSpPr>
        <p:spPr>
          <a:xfrm flipH="1">
            <a:off x="5186985" y="3789040"/>
            <a:ext cx="1617624" cy="11750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644366" y="3645024"/>
            <a:ext cx="1031248" cy="360040"/>
          </a:xfrm>
          <a:prstGeom prst="straightConnector1">
            <a:avLst/>
          </a:prstGeom>
          <a:ln w="25400" cmpd="sng">
            <a:solidFill>
              <a:srgbClr val="4545C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7"/>
          </p:cNvCxnSpPr>
          <p:nvPr/>
        </p:nvCxnSpPr>
        <p:spPr>
          <a:xfrm flipH="1">
            <a:off x="3170528" y="3284984"/>
            <a:ext cx="3441190" cy="7429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924286" y="3212976"/>
            <a:ext cx="1823336" cy="72008"/>
          </a:xfrm>
          <a:prstGeom prst="straightConnector1">
            <a:avLst/>
          </a:prstGeom>
          <a:ln w="25400" cmpd="sng">
            <a:solidFill>
              <a:srgbClr val="4545C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323528" y="148478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Ανοδική αναγνώριση της πρότασης: 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</a:rPr>
              <a:t>a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</a:rPr>
              <a:t> b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</a:rPr>
              <a:t> c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</a:rPr>
              <a:t>1</a:t>
            </a:r>
            <a:endParaRPr lang="el-GR" sz="2800" b="1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45" name="44 - Ευθύγραμμο βέλος σύνδεσης"/>
          <p:cNvCxnSpPr/>
          <p:nvPr/>
        </p:nvCxnSpPr>
        <p:spPr>
          <a:xfrm flipV="1">
            <a:off x="2267744" y="2348880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ύγραμμο βέλος σύνδεσης"/>
          <p:cNvCxnSpPr/>
          <p:nvPr/>
        </p:nvCxnSpPr>
        <p:spPr>
          <a:xfrm flipV="1">
            <a:off x="2699792" y="2348880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- Ευθύγραμμο βέλος σύνδεσης"/>
          <p:cNvCxnSpPr/>
          <p:nvPr/>
        </p:nvCxnSpPr>
        <p:spPr>
          <a:xfrm flipV="1">
            <a:off x="3131840" y="2348880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43" grpId="0" animBg="1"/>
      <p:bldP spid="4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9764E-21DA-4986-A837-CC1608EEC7FA}" type="slidenum">
              <a:rPr lang="el-GR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076575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2419350" y="2587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4932040" y="1772816"/>
            <a:ext cx="3851151" cy="3607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altLang="el-GR" b="1" dirty="0">
                <a:solidFill>
                  <a:prstClr val="black"/>
                </a:solidFill>
                <a:latin typeface="Calibri"/>
              </a:rPr>
              <a:t>Γραμματική:</a:t>
            </a:r>
            <a:r>
              <a:rPr lang="el-GR" altLang="el-GR" dirty="0">
                <a:solidFill>
                  <a:prstClr val="black"/>
                </a:solidFill>
                <a:latin typeface="Calibri"/>
              </a:rPr>
              <a:t> 	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repeat</a:t>
            </a:r>
            <a:r>
              <a:rPr lang="el-GR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.. 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until</a:t>
            </a:r>
            <a:r>
              <a:rPr lang="el-GR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l-GR" dirty="0" smtClean="0">
                <a:solidFill>
                  <a:srgbClr val="820000"/>
                </a:solidFill>
                <a:latin typeface="Calibri"/>
                <a:cs typeface="Times New Roman" pitchFamily="18" charset="0"/>
                <a:sym typeface="Symbol" pitchFamily="18" charset="2"/>
              </a:rPr>
              <a:t>R </a:t>
            </a:r>
            <a:r>
              <a:rPr lang="el-GR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repeat 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E until S</a:t>
            </a:r>
            <a:endParaRPr lang="el-GR" altLang="el-GR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l-GR" dirty="0" smtClean="0">
                <a:solidFill>
                  <a:srgbClr val="820000"/>
                </a:solidFill>
                <a:latin typeface="Calibri"/>
                <a:sym typeface="Symbol" pitchFamily="18" charset="2"/>
              </a:rPr>
              <a:t>E</a:t>
            </a:r>
            <a:r>
              <a:rPr lang="en-US" altLang="el-GR" dirty="0" smtClean="0">
                <a:solidFill>
                  <a:srgbClr val="820000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l-GR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W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:= 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W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 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W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;</a:t>
            </a:r>
            <a:endParaRPr lang="el-GR" altLang="el-GR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l-GR" dirty="0" smtClean="0">
                <a:solidFill>
                  <a:srgbClr val="820000"/>
                </a:solidFill>
                <a:latin typeface="Calibri"/>
                <a:sym typeface="Symbol" pitchFamily="18" charset="2"/>
              </a:rPr>
              <a:t>S</a:t>
            </a:r>
            <a:r>
              <a:rPr lang="en-US" altLang="el-GR" dirty="0" smtClean="0">
                <a:solidFill>
                  <a:srgbClr val="820000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l-GR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W</a:t>
            </a:r>
            <a:r>
              <a:rPr lang="el-GR" altLang="el-GR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=</a:t>
            </a:r>
            <a:r>
              <a:rPr lang="el-GR" altLang="el-GR" dirty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W</a:t>
            </a:r>
            <a:r>
              <a:rPr lang="el-GR" altLang="el-GR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;</a:t>
            </a:r>
            <a:endParaRPr lang="en-US" altLang="el-GR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l-GR" dirty="0" smtClean="0">
                <a:solidFill>
                  <a:srgbClr val="820000"/>
                </a:solidFill>
                <a:latin typeface="Calibri"/>
                <a:sym typeface="Symbol" pitchFamily="18" charset="2"/>
              </a:rPr>
              <a:t>W</a:t>
            </a:r>
            <a:r>
              <a:rPr lang="el-GR" alt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| 1|5</a:t>
            </a:r>
            <a:endParaRPr lang="el-GR" altLang="el-GR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el-GR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		   </a:t>
            </a:r>
            <a:r>
              <a:rPr lang="el-GR" altLang="el-GR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Πηγαίο κείμενο</a:t>
            </a:r>
            <a:endParaRPr lang="el-GR" altLang="el-GR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  <a:latin typeface="Calibri"/>
                <a:sym typeface="Symbol" pitchFamily="18" charset="2"/>
              </a:rPr>
              <a:t>			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repeat</a:t>
            </a:r>
            <a:endParaRPr lang="el-GR" altLang="el-GR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  <a:latin typeface="Calibri"/>
                <a:sym typeface="Symbol" pitchFamily="18" charset="2"/>
              </a:rPr>
              <a:t>			</a:t>
            </a:r>
            <a:r>
              <a:rPr lang="en-US" altLang="el-GR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:= </a:t>
            </a:r>
            <a:r>
              <a:rPr lang="en-US" altLang="el-GR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+1 ;</a:t>
            </a:r>
            <a:endParaRPr lang="el-GR" altLang="el-GR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  <a:latin typeface="Calibri"/>
                <a:sym typeface="Symbol" pitchFamily="18" charset="2"/>
              </a:rPr>
              <a:t>			</a:t>
            </a:r>
            <a:r>
              <a:rPr lang="en-US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until </a:t>
            </a:r>
            <a:r>
              <a:rPr lang="en-US" altLang="el-GR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</a:t>
            </a:r>
            <a:r>
              <a:rPr lang="el-GR" altLang="el-GR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= 5 ;</a:t>
            </a:r>
            <a:r>
              <a:rPr lang="el-GR" altLang="el-GR" dirty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</a:p>
        </p:txBody>
      </p:sp>
      <p:grpSp>
        <p:nvGrpSpPr>
          <p:cNvPr id="27657" name="Group 44"/>
          <p:cNvGrpSpPr>
            <a:grpSpLocks/>
          </p:cNvGrpSpPr>
          <p:nvPr/>
        </p:nvGrpSpPr>
        <p:grpSpPr bwMode="auto">
          <a:xfrm>
            <a:off x="323528" y="1772816"/>
            <a:ext cx="4393184" cy="2160240"/>
            <a:chOff x="657" y="2614"/>
            <a:chExt cx="2768" cy="1344"/>
          </a:xfrm>
        </p:grpSpPr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657" y="3612"/>
              <a:ext cx="2768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13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repeat</a:t>
              </a:r>
              <a:r>
                <a:rPr lang="el-GR" sz="13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  W   :=   W   +   W   ;     </a:t>
              </a:r>
              <a:r>
                <a:rPr lang="el-GR" sz="13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until</a:t>
              </a:r>
              <a:r>
                <a:rPr lang="el-GR" sz="13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W      =       W    ;</a:t>
              </a:r>
              <a:r>
                <a:rPr lang="el-GR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    </a:t>
              </a:r>
            </a:p>
          </p:txBody>
        </p:sp>
        <p:grpSp>
          <p:nvGrpSpPr>
            <p:cNvPr id="27659" name="Group 9"/>
            <p:cNvGrpSpPr>
              <a:grpSpLocks/>
            </p:cNvGrpSpPr>
            <p:nvPr/>
          </p:nvGrpSpPr>
          <p:grpSpPr bwMode="auto">
            <a:xfrm>
              <a:off x="884" y="2614"/>
              <a:ext cx="2426" cy="1344"/>
              <a:chOff x="1942" y="2544"/>
              <a:chExt cx="2426" cy="1344"/>
            </a:xfrm>
          </p:grpSpPr>
          <p:sp>
            <p:nvSpPr>
              <p:cNvPr id="96266" name="Text Box 10"/>
              <p:cNvSpPr txBox="1">
                <a:spLocks noChangeArrowheads="1"/>
              </p:cNvSpPr>
              <p:nvPr/>
            </p:nvSpPr>
            <p:spPr bwMode="auto">
              <a:xfrm>
                <a:off x="3775" y="3048"/>
                <a:ext cx="270" cy="1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l-GR" sz="120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S</a:t>
                </a:r>
              </a:p>
            </p:txBody>
          </p:sp>
          <p:sp>
            <p:nvSpPr>
              <p:cNvPr id="27661" name="Line 11"/>
              <p:cNvSpPr>
                <a:spLocks noChangeShapeType="1"/>
              </p:cNvSpPr>
              <p:nvPr/>
            </p:nvSpPr>
            <p:spPr bwMode="auto">
              <a:xfrm>
                <a:off x="2736" y="2688"/>
                <a:ext cx="1135" cy="5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96268" name="Text Box 12"/>
              <p:cNvSpPr txBox="1">
                <a:spLocks noChangeArrowheads="1"/>
              </p:cNvSpPr>
              <p:nvPr/>
            </p:nvSpPr>
            <p:spPr bwMode="auto">
              <a:xfrm>
                <a:off x="2749" y="3073"/>
                <a:ext cx="270" cy="1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l-GR" sz="120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E</a:t>
                </a:r>
              </a:p>
            </p:txBody>
          </p:sp>
          <p:sp>
            <p:nvSpPr>
              <p:cNvPr id="96269" name="Text Box 13"/>
              <p:cNvSpPr txBox="1">
                <a:spLocks noChangeArrowheads="1"/>
              </p:cNvSpPr>
              <p:nvPr/>
            </p:nvSpPr>
            <p:spPr bwMode="auto">
              <a:xfrm>
                <a:off x="2305" y="2544"/>
                <a:ext cx="977" cy="1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l-GR" sz="120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R</a:t>
                </a:r>
              </a:p>
            </p:txBody>
          </p:sp>
          <p:sp>
            <p:nvSpPr>
              <p:cNvPr id="27664" name="Line 14"/>
              <p:cNvSpPr>
                <a:spLocks noChangeShapeType="1"/>
              </p:cNvSpPr>
              <p:nvPr/>
            </p:nvSpPr>
            <p:spPr bwMode="auto">
              <a:xfrm>
                <a:off x="2761" y="2686"/>
                <a:ext cx="0" cy="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65" name="Line 15"/>
              <p:cNvSpPr>
                <a:spLocks noChangeShapeType="1"/>
              </p:cNvSpPr>
              <p:nvPr/>
            </p:nvSpPr>
            <p:spPr bwMode="auto">
              <a:xfrm flipH="1">
                <a:off x="1951" y="2680"/>
                <a:ext cx="810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66" name="Line 16"/>
              <p:cNvSpPr>
                <a:spLocks noChangeShapeType="1"/>
              </p:cNvSpPr>
              <p:nvPr/>
            </p:nvSpPr>
            <p:spPr bwMode="auto">
              <a:xfrm flipH="1">
                <a:off x="2323" y="3209"/>
                <a:ext cx="419" cy="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67" name="Line 17"/>
              <p:cNvSpPr>
                <a:spLocks noChangeShapeType="1"/>
              </p:cNvSpPr>
              <p:nvPr/>
            </p:nvSpPr>
            <p:spPr bwMode="auto">
              <a:xfrm>
                <a:off x="2761" y="2680"/>
                <a:ext cx="623" cy="5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68" name="Line 18"/>
              <p:cNvSpPr>
                <a:spLocks noChangeShapeType="1"/>
              </p:cNvSpPr>
              <p:nvPr/>
            </p:nvSpPr>
            <p:spPr bwMode="auto">
              <a:xfrm>
                <a:off x="3888" y="3216"/>
                <a:ext cx="48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69" name="Line 19"/>
              <p:cNvSpPr>
                <a:spLocks noChangeShapeType="1"/>
              </p:cNvSpPr>
              <p:nvPr/>
            </p:nvSpPr>
            <p:spPr bwMode="auto">
              <a:xfrm>
                <a:off x="2658" y="3414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0" name="Line 20"/>
              <p:cNvSpPr>
                <a:spLocks noChangeShapeType="1"/>
              </p:cNvSpPr>
              <p:nvPr/>
            </p:nvSpPr>
            <p:spPr bwMode="auto">
              <a:xfrm flipH="1">
                <a:off x="3375" y="3217"/>
                <a:ext cx="0" cy="3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1" name="Line 21"/>
              <p:cNvSpPr>
                <a:spLocks noChangeShapeType="1"/>
              </p:cNvSpPr>
              <p:nvPr/>
            </p:nvSpPr>
            <p:spPr bwMode="auto">
              <a:xfrm flipH="1">
                <a:off x="2481" y="3202"/>
                <a:ext cx="270" cy="2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2" name="Line 22"/>
              <p:cNvSpPr>
                <a:spLocks noChangeShapeType="1"/>
              </p:cNvSpPr>
              <p:nvPr/>
            </p:nvSpPr>
            <p:spPr bwMode="auto">
              <a:xfrm>
                <a:off x="1942" y="2991"/>
                <a:ext cx="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3" name="Line 23"/>
              <p:cNvSpPr>
                <a:spLocks noChangeShapeType="1"/>
              </p:cNvSpPr>
              <p:nvPr/>
            </p:nvSpPr>
            <p:spPr bwMode="auto">
              <a:xfrm>
                <a:off x="3123" y="3420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4" name="Line 24"/>
              <p:cNvSpPr>
                <a:spLocks noChangeShapeType="1"/>
              </p:cNvSpPr>
              <p:nvPr/>
            </p:nvSpPr>
            <p:spPr bwMode="auto">
              <a:xfrm>
                <a:off x="2770" y="3212"/>
                <a:ext cx="353" cy="2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5" name="Line 25"/>
              <p:cNvSpPr>
                <a:spLocks noChangeShapeType="1"/>
              </p:cNvSpPr>
              <p:nvPr/>
            </p:nvSpPr>
            <p:spPr bwMode="auto">
              <a:xfrm>
                <a:off x="2491" y="3420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6" name="Line 26"/>
              <p:cNvSpPr>
                <a:spLocks noChangeShapeType="1"/>
              </p:cNvSpPr>
              <p:nvPr/>
            </p:nvSpPr>
            <p:spPr bwMode="auto">
              <a:xfrm>
                <a:off x="2975" y="3414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7" name="Line 27"/>
              <p:cNvSpPr>
                <a:spLocks noChangeShapeType="1"/>
              </p:cNvSpPr>
              <p:nvPr/>
            </p:nvSpPr>
            <p:spPr bwMode="auto">
              <a:xfrm>
                <a:off x="2333" y="3408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8" name="Line 28"/>
              <p:cNvSpPr>
                <a:spLocks noChangeShapeType="1"/>
              </p:cNvSpPr>
              <p:nvPr/>
            </p:nvSpPr>
            <p:spPr bwMode="auto">
              <a:xfrm>
                <a:off x="2817" y="3420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79" name="Line 29"/>
              <p:cNvSpPr>
                <a:spLocks noChangeShapeType="1"/>
              </p:cNvSpPr>
              <p:nvPr/>
            </p:nvSpPr>
            <p:spPr bwMode="auto">
              <a:xfrm flipH="1">
                <a:off x="2658" y="3218"/>
                <a:ext cx="84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0" name="Line 30"/>
              <p:cNvSpPr>
                <a:spLocks noChangeShapeType="1"/>
              </p:cNvSpPr>
              <p:nvPr/>
            </p:nvSpPr>
            <p:spPr bwMode="auto">
              <a:xfrm flipH="1" flipV="1">
                <a:off x="2761" y="3207"/>
                <a:ext cx="214" cy="2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1" name="Line 31"/>
              <p:cNvSpPr>
                <a:spLocks noChangeShapeType="1"/>
              </p:cNvSpPr>
              <p:nvPr/>
            </p:nvSpPr>
            <p:spPr bwMode="auto">
              <a:xfrm flipH="1" flipV="1">
                <a:off x="2751" y="3212"/>
                <a:ext cx="66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2" name="Line 32"/>
              <p:cNvSpPr>
                <a:spLocks noChangeShapeType="1"/>
              </p:cNvSpPr>
              <p:nvPr/>
            </p:nvSpPr>
            <p:spPr bwMode="auto">
              <a:xfrm flipH="1">
                <a:off x="4368" y="3408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3" name="Line 33"/>
              <p:cNvSpPr>
                <a:spLocks noChangeShapeType="1"/>
              </p:cNvSpPr>
              <p:nvPr/>
            </p:nvSpPr>
            <p:spPr bwMode="auto">
              <a:xfrm flipH="1">
                <a:off x="3607" y="3196"/>
                <a:ext cx="270" cy="2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4" name="Line 34"/>
              <p:cNvSpPr>
                <a:spLocks noChangeShapeType="1"/>
              </p:cNvSpPr>
              <p:nvPr/>
            </p:nvSpPr>
            <p:spPr bwMode="auto">
              <a:xfrm>
                <a:off x="4156" y="3414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5" name="Line 35"/>
              <p:cNvSpPr>
                <a:spLocks noChangeShapeType="1"/>
              </p:cNvSpPr>
              <p:nvPr/>
            </p:nvSpPr>
            <p:spPr bwMode="auto">
              <a:xfrm>
                <a:off x="3896" y="3207"/>
                <a:ext cx="260" cy="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6" name="Line 36"/>
              <p:cNvSpPr>
                <a:spLocks noChangeShapeType="1"/>
              </p:cNvSpPr>
              <p:nvPr/>
            </p:nvSpPr>
            <p:spPr bwMode="auto">
              <a:xfrm>
                <a:off x="3617" y="3414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87" name="Line 37"/>
              <p:cNvSpPr>
                <a:spLocks noChangeShapeType="1"/>
              </p:cNvSpPr>
              <p:nvPr/>
            </p:nvSpPr>
            <p:spPr bwMode="auto">
              <a:xfrm>
                <a:off x="3886" y="3207"/>
                <a:ext cx="0" cy="3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96294" name="Text Box 38"/>
              <p:cNvSpPr txBox="1">
                <a:spLocks noChangeArrowheads="1"/>
              </p:cNvSpPr>
              <p:nvPr/>
            </p:nvSpPr>
            <p:spPr bwMode="auto">
              <a:xfrm>
                <a:off x="2240" y="3735"/>
                <a:ext cx="2084" cy="1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l-GR" sz="120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 i            i           1                       i                 5       </a:t>
                </a:r>
              </a:p>
            </p:txBody>
          </p:sp>
          <p:sp>
            <p:nvSpPr>
              <p:cNvPr id="27689" name="Line 39"/>
              <p:cNvSpPr>
                <a:spLocks noChangeShapeType="1"/>
              </p:cNvSpPr>
              <p:nvPr/>
            </p:nvSpPr>
            <p:spPr bwMode="auto">
              <a:xfrm>
                <a:off x="2333" y="3682"/>
                <a:ext cx="0" cy="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90" name="Line 40"/>
              <p:cNvSpPr>
                <a:spLocks noChangeShapeType="1"/>
              </p:cNvSpPr>
              <p:nvPr/>
            </p:nvSpPr>
            <p:spPr bwMode="auto">
              <a:xfrm>
                <a:off x="2677" y="3670"/>
                <a:ext cx="0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91" name="Line 41"/>
              <p:cNvSpPr>
                <a:spLocks noChangeShapeType="1"/>
              </p:cNvSpPr>
              <p:nvPr/>
            </p:nvSpPr>
            <p:spPr bwMode="auto">
              <a:xfrm>
                <a:off x="2993" y="3676"/>
                <a:ext cx="0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92" name="Line 42"/>
              <p:cNvSpPr>
                <a:spLocks noChangeShapeType="1"/>
              </p:cNvSpPr>
              <p:nvPr/>
            </p:nvSpPr>
            <p:spPr bwMode="auto">
              <a:xfrm>
                <a:off x="3654" y="3682"/>
                <a:ext cx="0" cy="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7693" name="Line 43"/>
              <p:cNvSpPr>
                <a:spLocks noChangeShapeType="1"/>
              </p:cNvSpPr>
              <p:nvPr/>
            </p:nvSpPr>
            <p:spPr bwMode="auto">
              <a:xfrm>
                <a:off x="4156" y="3665"/>
                <a:ext cx="0" cy="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395536" y="260648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Ανοδική ανάλυση</a:t>
            </a:r>
            <a:r>
              <a:rPr lang="en-US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 RL</a:t>
            </a:r>
            <a:r>
              <a:rPr lang="el-GR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2o </a:t>
            </a:r>
            <a:r>
              <a:rPr lang="el-GR" sz="3600" b="1" dirty="0" smtClean="0">
                <a:solidFill>
                  <a:srgbClr val="004A82"/>
                </a:solidFill>
                <a:latin typeface="Calibri"/>
                <a:cs typeface="Times New Roman" pitchFamily="18" charset="0"/>
              </a:rPr>
              <a:t>Παράδειγμα </a:t>
            </a:r>
          </a:p>
        </p:txBody>
      </p:sp>
    </p:spTree>
    <p:extLst>
      <p:ext uri="{BB962C8B-B14F-4D97-AF65-F5344CB8AC3E}">
        <p14:creationId xmlns:p14="http://schemas.microsoft.com/office/powerpoint/2010/main" val="24628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cs typeface="Times New Roman" pitchFamily="18" charset="0"/>
              </a:rPr>
              <a:t>Ανοδική ανάλυση</a:t>
            </a:r>
            <a:r>
              <a:rPr lang="el-GR" sz="3600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A355A-49B1-4926-AEBC-1079287E3D90}" type="slidenum">
              <a:rPr lang="el-GR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47638" y="1371600"/>
            <a:ext cx="8342313" cy="4941888"/>
            <a:chOff x="93" y="864"/>
            <a:chExt cx="5255" cy="3113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13" r="87273"/>
            <a:stretch>
              <a:fillRect/>
            </a:stretch>
          </p:blipFill>
          <p:spPr bwMode="auto">
            <a:xfrm>
              <a:off x="384" y="912"/>
              <a:ext cx="55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4068" cy="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29"/>
            <a:stretch>
              <a:fillRect/>
            </a:stretch>
          </p:blipFill>
          <p:spPr bwMode="auto">
            <a:xfrm>
              <a:off x="93" y="1563"/>
              <a:ext cx="58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1"/>
            <a:stretch/>
          </p:blipFill>
          <p:spPr bwMode="auto">
            <a:xfrm>
              <a:off x="4881" y="2619"/>
              <a:ext cx="467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697" name="Picture 1" descr="C:\Users\alex\Desktop\11-11-2014 4-01-55 μμ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05625" y="4619625"/>
            <a:ext cx="85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alex\Desktop\11-11-2014 4-01-55 μ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88" y="4157662"/>
            <a:ext cx="838200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lex\Desktop\11-11-2014 4-01-55 μ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93" y="3585962"/>
            <a:ext cx="838200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cs typeface="Times New Roman" pitchFamily="18" charset="0"/>
              </a:rPr>
              <a:t>Ανοδική ανάλυση</a:t>
            </a:r>
            <a:r>
              <a:rPr lang="el-GR" sz="3600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731-DFF9-4914-9C77-6C9CFE3E6130}" type="slidenum">
              <a:rPr lang="el-GR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564710" y="1340767"/>
            <a:ext cx="7561263" cy="4325939"/>
            <a:chOff x="288" y="736"/>
            <a:chExt cx="4763" cy="2725"/>
          </a:xfrm>
        </p:grpSpPr>
        <p:pic>
          <p:nvPicPr>
            <p:cNvPr id="17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0936" b="34212"/>
            <a:stretch/>
          </p:blipFill>
          <p:spPr bwMode="auto">
            <a:xfrm>
              <a:off x="288" y="736"/>
              <a:ext cx="3676" cy="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8" t="66713" r="72868"/>
            <a:stretch/>
          </p:blipFill>
          <p:spPr bwMode="auto">
            <a:xfrm>
              <a:off x="4445" y="2021"/>
              <a:ext cx="60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74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Ανοδική ανάλυση ώθησης-ελάττωσης </a:t>
            </a:r>
            <a:r>
              <a:rPr lang="el-GR" sz="2700" dirty="0" smtClean="0"/>
              <a:t>(ή απλοποίησης) 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2800" b="0" dirty="0" smtClean="0"/>
              <a:t>Παράδειγμα Ι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29600" cy="921294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l-GR" altLang="el-GR" sz="2200" dirty="0" smtClean="0">
                <a:latin typeface="Adobe Arabic" pitchFamily="18" charset="-78"/>
                <a:cs typeface="Times New Roman" pitchFamily="18" charset="0"/>
              </a:rPr>
              <a:t>Γραμματική: 	</a:t>
            </a:r>
            <a:r>
              <a:rPr lang="el-GR" altLang="el-GR" sz="2200" dirty="0" smtClean="0">
                <a:latin typeface="Cambria" pitchFamily="18" charset="0"/>
                <a:cs typeface="Times New Roman" pitchFamily="18" charset="0"/>
              </a:rPr>
              <a:t>             </a:t>
            </a:r>
            <a:r>
              <a:rPr lang="en-US" altLang="el-GR" sz="2400" b="1" dirty="0" smtClean="0">
                <a:solidFill>
                  <a:srgbClr val="4545C3"/>
                </a:solidFill>
                <a:latin typeface="Cambria" pitchFamily="18" charset="0"/>
                <a:cs typeface="Times New Roman" pitchFamily="18" charset="0"/>
              </a:rPr>
              <a:t>S</a:t>
            </a:r>
            <a:r>
              <a:rPr lang="en-GB" altLang="el-GR" sz="24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GB" altLang="el-GR" sz="22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l-GR" altLang="el-GR" sz="2200" dirty="0" smtClean="0">
                <a:latin typeface="Cambria" pitchFamily="18" charset="0"/>
                <a:cs typeface="Times New Roman" pitchFamily="18" charset="0"/>
              </a:rPr>
              <a:t>  </a:t>
            </a:r>
            <a:r>
              <a:rPr lang="en-US" altLang="el-GR" sz="2200" dirty="0" smtClean="0">
                <a:latin typeface="Cambria" pitchFamily="18" charset="0"/>
                <a:cs typeface="Times New Roman" pitchFamily="18" charset="0"/>
              </a:rPr>
              <a:t>  </a:t>
            </a:r>
            <a:r>
              <a:rPr lang="el-GR" altLang="el-GR" sz="2200" b="1" dirty="0" smtClean="0">
                <a:latin typeface="Cambria" pitchFamily="18" charset="0"/>
                <a:sym typeface="Symbol"/>
              </a:rPr>
              <a:t> </a:t>
            </a:r>
            <a:r>
              <a:rPr lang="el-GR" altLang="el-GR" sz="2200" dirty="0" smtClean="0">
                <a:latin typeface="Cambria" pitchFamily="18" charset="0"/>
                <a:sym typeface="Symbol"/>
              </a:rPr>
              <a:t>ΕΚΦΡΑΣΗ</a:t>
            </a:r>
            <a:endParaRPr lang="en-GB" altLang="el-GR" sz="2200" dirty="0" smtClean="0">
              <a:latin typeface="Cambria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l-GR" altLang="el-GR" sz="2200" dirty="0" smtClean="0">
                <a:latin typeface="Cambria" pitchFamily="18" charset="0"/>
                <a:cs typeface="Times New Roman" pitchFamily="18" charset="0"/>
              </a:rPr>
              <a:t>			</a:t>
            </a:r>
            <a:r>
              <a:rPr lang="el-GR" altLang="el-GR" sz="2200" dirty="0" smtClean="0">
                <a:latin typeface="Cambria" pitchFamily="18" charset="0"/>
                <a:sym typeface="Symbol"/>
              </a:rPr>
              <a:t> ΕΚΦΡΑΣΗ </a:t>
            </a:r>
            <a:r>
              <a:rPr lang="el-GR" altLang="el-GR" sz="2200" b="1" dirty="0" smtClean="0">
                <a:latin typeface="Cambria" pitchFamily="18" charset="0"/>
                <a:sym typeface="Symbol"/>
              </a:rPr>
              <a:t></a:t>
            </a:r>
            <a:r>
              <a:rPr lang="el-GR" altLang="el-GR" sz="2200" b="1" dirty="0" smtClean="0">
                <a:latin typeface="Cambria" pitchFamily="18" charset="0"/>
                <a:sym typeface="Symbol" pitchFamily="18" charset="2"/>
              </a:rPr>
              <a:t> </a:t>
            </a:r>
            <a:r>
              <a:rPr lang="el-GR" altLang="el-GR" sz="2200" dirty="0" smtClean="0">
                <a:latin typeface="Cambria" pitchFamily="18" charset="0"/>
                <a:sym typeface="Symbol"/>
              </a:rPr>
              <a:t>ΕΚΦΡΑΣΗ </a:t>
            </a:r>
            <a:r>
              <a:rPr lang="en-GB" altLang="el-GR" sz="2200" dirty="0" smtClean="0">
                <a:latin typeface="Cambria" pitchFamily="18" charset="0"/>
                <a:cs typeface="Times New Roman" pitchFamily="18" charset="0"/>
              </a:rPr>
              <a:t>“+” </a:t>
            </a:r>
            <a:r>
              <a:rPr lang="el-GR" altLang="el-GR" sz="2200" dirty="0" smtClean="0">
                <a:latin typeface="Cambria" pitchFamily="18" charset="0"/>
                <a:sym typeface="Symbol"/>
              </a:rPr>
              <a:t>ΕΚΦΡΑΣΗ </a:t>
            </a:r>
            <a:r>
              <a:rPr lang="en-GB" altLang="el-GR" sz="2200" dirty="0" smtClean="0">
                <a:latin typeface="Cambria" pitchFamily="18" charset="0"/>
                <a:cs typeface="Times New Roman" pitchFamily="18" charset="0"/>
              </a:rPr>
              <a:t>| </a:t>
            </a:r>
            <a:r>
              <a:rPr lang="el-GR" altLang="el-GR" sz="2400" dirty="0" smtClean="0">
                <a:latin typeface="Cambria" pitchFamily="18" charset="0"/>
                <a:sym typeface="Symbol"/>
              </a:rPr>
              <a:t>&lt;αριθμός&gt;</a:t>
            </a:r>
            <a:r>
              <a:rPr lang="el-GR" sz="2400" dirty="0" smtClean="0"/>
              <a:t> </a:t>
            </a:r>
            <a:endParaRPr lang="el-GR" altLang="el-GR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01910-F4F5-4E35-A600-1BCD4FC3D15F}" type="slidenum">
              <a:rPr lang="el-GR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7575" y="1910687"/>
            <a:ext cx="448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Ανοδική ανάλυση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του κώδικα: 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27 + 5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69811"/>
              </p:ext>
            </p:extLst>
          </p:nvPr>
        </p:nvGraphicFramePr>
        <p:xfrm>
          <a:off x="395536" y="2379792"/>
          <a:ext cx="8424935" cy="436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152128"/>
                <a:gridCol w="4680519"/>
              </a:tblGrid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ΣΤΟΙΒΑ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ΣΥΜΒΟΛΟΣΕΙΡΑ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ΕΝΕΡΓΕΙΑ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</a:tr>
              <a:tr h="38746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27+5</a:t>
                      </a: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ώθηση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dirty="0" err="1" smtClean="0">
                          <a:latin typeface="Adobe Arabic" pitchFamily="18" charset="-78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 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+5</a:t>
                      </a: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ελάττωση κατά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sym typeface="Symbol"/>
                        </a:rPr>
                        <a:t>ΕΚΦΡΑΣΗ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b="1" dirty="0" err="1" smtClean="0">
                          <a:solidFill>
                            <a:srgbClr val="4545C3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lang="el-GR" sz="1800" b="1" dirty="0">
                        <a:solidFill>
                          <a:srgbClr val="4545C3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altLang="el-GR" sz="1800" dirty="0" smtClean="0">
                          <a:sym typeface="Symbol"/>
                        </a:rPr>
                        <a:t>ΕΚΦΡΑΣΗ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+5</a:t>
                      </a: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ώθηση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40113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altLang="el-GR" sz="1800" dirty="0" smtClean="0">
                          <a:sym typeface="Symbol"/>
                        </a:rPr>
                        <a:t>ΕΚΦΡΑΣΗ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“+”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ώθηση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altLang="el-GR" sz="1800" dirty="0" smtClean="0">
                          <a:sym typeface="Symbol"/>
                        </a:rPr>
                        <a:t>ΕΚΦΡΑΣΗ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“+”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dirty="0" err="1" smtClean="0">
                          <a:latin typeface="Adobe Arabic" pitchFamily="18" charset="-78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 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ελάττωση κατά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   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sym typeface="Symbol"/>
                        </a:rPr>
                        <a:t>ΕΚΦΡΑΣΗ</a:t>
                      </a:r>
                      <a:r>
                        <a:rPr lang="el-GR" sz="1800" b="1" dirty="0" smtClean="0">
                          <a:solidFill>
                            <a:srgbClr val="4545C3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sym typeface="Symbol"/>
                        </a:rPr>
                        <a:t> </a:t>
                      </a:r>
                      <a:r>
                        <a:rPr lang="el-GR" sz="1800" b="1" dirty="0" smtClean="0">
                          <a:solidFill>
                            <a:srgbClr val="4545C3"/>
                          </a:solidFill>
                          <a:effectLst/>
                          <a:latin typeface="Cambria" pitchFamily="18" charset="0"/>
                        </a:rPr>
                        <a:t> 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b="1" dirty="0" err="1" smtClean="0">
                          <a:solidFill>
                            <a:srgbClr val="4545C3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lang="el-GR" sz="1800" b="1" dirty="0">
                        <a:solidFill>
                          <a:srgbClr val="4545C3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altLang="el-GR" sz="1800" dirty="0" smtClean="0">
                          <a:sym typeface="Symbol"/>
                        </a:rPr>
                        <a:t>ΕΚΦΡΑΣΗ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“+” </a:t>
                      </a:r>
                      <a:r>
                        <a:rPr lang="el-GR" altLang="el-GR" sz="1800" dirty="0" smtClean="0">
                          <a:sym typeface="Symbol"/>
                        </a:rPr>
                        <a:t>ΕΚΦΡΑΣΗ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ελάττωση κατά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   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sym typeface="Symbol"/>
                        </a:rPr>
                        <a:t>ΕΚΦΡΑΣΗ</a:t>
                      </a:r>
                      <a:r>
                        <a:rPr lang="el-GR" sz="1800" b="1" dirty="0" smtClean="0">
                          <a:solidFill>
                            <a:srgbClr val="4545C3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sym typeface="Symbol"/>
                        </a:rPr>
                        <a:t> </a:t>
                      </a:r>
                      <a:r>
                        <a:rPr lang="el-GR" sz="1800" b="1" dirty="0" smtClean="0">
                          <a:solidFill>
                            <a:srgbClr val="4545C3"/>
                          </a:solidFill>
                          <a:effectLst/>
                          <a:latin typeface="Cambria" pitchFamily="18" charset="0"/>
                        </a:rPr>
                        <a:t> 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sym typeface="Symbol"/>
                        </a:rPr>
                        <a:t>ΕΚΦΡΑΣΗ </a:t>
                      </a:r>
                      <a:r>
                        <a:rPr lang="el-GR" sz="1800" b="1" dirty="0" smtClean="0">
                          <a:solidFill>
                            <a:srgbClr val="4545C3"/>
                          </a:solidFill>
                          <a:effectLst/>
                          <a:latin typeface="Cambria" pitchFamily="18" charset="0"/>
                        </a:rPr>
                        <a:t>“+”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sym typeface="Symbol"/>
                        </a:rPr>
                        <a:t>ΕΚΦΡΑΣΗ</a:t>
                      </a:r>
                      <a:r>
                        <a:rPr lang="el-GR" sz="1800" b="1" dirty="0" smtClean="0">
                          <a:solidFill>
                            <a:srgbClr val="4545C3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endParaRPr lang="el-GR" sz="1800" b="1" dirty="0">
                        <a:solidFill>
                          <a:srgbClr val="4545C3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altLang="el-GR" sz="1800" dirty="0" smtClean="0">
                          <a:sym typeface="Symbol"/>
                        </a:rPr>
                        <a:t>ΕΚΦΡΑΣΗ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ελάττωση κατά </a:t>
                      </a:r>
                      <a:r>
                        <a:rPr lang="en-US" sz="1800" b="1" dirty="0">
                          <a:solidFill>
                            <a:srgbClr val="4545C3"/>
                          </a:solidFill>
                          <a:effectLst/>
                          <a:latin typeface="Cambria" pitchFamily="18" charset="0"/>
                        </a:rPr>
                        <a:t>S</a:t>
                      </a:r>
                      <a:r>
                        <a:rPr lang="el-GR" sz="1800" b="1" dirty="0">
                          <a:solidFill>
                            <a:srgbClr val="4545C3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Cambria" pitchFamily="18" charset="0"/>
                          <a:sym typeface="Symbol"/>
                        </a:rPr>
                        <a:t> ΕΚΦΡΑΣΗ</a:t>
                      </a:r>
                      <a:endParaRPr lang="el-GR" sz="1800" b="1" dirty="0">
                        <a:solidFill>
                          <a:srgbClr val="4545C3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/>
                </a:tc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r>
                        <a:rPr lang="en-US" sz="2400" b="1" dirty="0">
                          <a:solidFill>
                            <a:srgbClr val="4545C3"/>
                          </a:solidFill>
                          <a:effectLst/>
                          <a:latin typeface="+mn-lt"/>
                        </a:rPr>
                        <a:t> S</a:t>
                      </a:r>
                      <a:endParaRPr lang="el-GR" sz="2400" b="1" dirty="0">
                        <a:solidFill>
                          <a:srgbClr val="4545C3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dobe Arabic" pitchFamily="18" charset="-78"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αποδοχή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303588"/>
            <a:ext cx="180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467544" y="980728"/>
            <a:ext cx="8352928" cy="936104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cs typeface="Times New Roman" pitchFamily="18" charset="0"/>
              </a:rPr>
              <a:t>Μέθοδοι συντακτικής ανάλυσης</a:t>
            </a:r>
            <a:r>
              <a:rPr lang="el-GR" sz="3600" dirty="0" smtClean="0"/>
              <a:t> 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2B070-CAEA-42BB-A548-9742DFBB9807}" type="slidenum">
              <a:rPr lang="el-G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28600" y="609600"/>
            <a:ext cx="891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l-GR" altLang="el-G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altLang="el-GR" sz="240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6152" name="Group 7"/>
          <p:cNvGrpSpPr>
            <a:grpSpLocks/>
          </p:cNvGrpSpPr>
          <p:nvPr/>
        </p:nvGrpSpPr>
        <p:grpSpPr bwMode="auto">
          <a:xfrm>
            <a:off x="971600" y="1772816"/>
            <a:ext cx="6409129" cy="3731616"/>
            <a:chOff x="2200" y="4710"/>
            <a:chExt cx="5491" cy="3082"/>
          </a:xfrm>
        </p:grpSpPr>
        <p:grpSp>
          <p:nvGrpSpPr>
            <p:cNvPr id="6153" name="Group 8"/>
            <p:cNvGrpSpPr>
              <a:grpSpLocks/>
            </p:cNvGrpSpPr>
            <p:nvPr/>
          </p:nvGrpSpPr>
          <p:grpSpPr bwMode="auto">
            <a:xfrm>
              <a:off x="2385" y="4828"/>
              <a:ext cx="2282" cy="2023"/>
              <a:chOff x="2385" y="4828"/>
              <a:chExt cx="2282" cy="2023"/>
            </a:xfrm>
          </p:grpSpPr>
          <p:sp>
            <p:nvSpPr>
              <p:cNvPr id="6165" name="Oval 9"/>
              <p:cNvSpPr>
                <a:spLocks noChangeArrowheads="1"/>
              </p:cNvSpPr>
              <p:nvPr/>
            </p:nvSpPr>
            <p:spPr bwMode="auto">
              <a:xfrm>
                <a:off x="2939" y="4828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66" name="Oval 10"/>
              <p:cNvSpPr>
                <a:spLocks noChangeArrowheads="1"/>
              </p:cNvSpPr>
              <p:nvPr/>
            </p:nvSpPr>
            <p:spPr bwMode="auto">
              <a:xfrm>
                <a:off x="2385" y="5542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id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67" name="Oval 11"/>
              <p:cNvSpPr>
                <a:spLocks noChangeArrowheads="1"/>
              </p:cNvSpPr>
              <p:nvPr/>
            </p:nvSpPr>
            <p:spPr bwMode="auto">
              <a:xfrm>
                <a:off x="3557" y="5483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68" name="Oval 12"/>
              <p:cNvSpPr>
                <a:spLocks noChangeArrowheads="1"/>
              </p:cNvSpPr>
              <p:nvPr/>
            </p:nvSpPr>
            <p:spPr bwMode="auto">
              <a:xfrm>
                <a:off x="3125" y="6316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id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69" name="Oval 13"/>
              <p:cNvSpPr>
                <a:spLocks noChangeArrowheads="1"/>
              </p:cNvSpPr>
              <p:nvPr/>
            </p:nvSpPr>
            <p:spPr bwMode="auto">
              <a:xfrm>
                <a:off x="4112" y="6316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id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70" name="Line 14"/>
              <p:cNvSpPr>
                <a:spLocks noChangeShapeType="1"/>
              </p:cNvSpPr>
              <p:nvPr/>
            </p:nvSpPr>
            <p:spPr bwMode="auto">
              <a:xfrm flipH="1">
                <a:off x="2730" y="5245"/>
                <a:ext cx="210" cy="2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71" name="Line 15"/>
              <p:cNvSpPr>
                <a:spLocks noChangeShapeType="1"/>
              </p:cNvSpPr>
              <p:nvPr/>
            </p:nvSpPr>
            <p:spPr bwMode="auto">
              <a:xfrm flipH="1">
                <a:off x="3494" y="5970"/>
                <a:ext cx="211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72" name="Line 16"/>
              <p:cNvSpPr>
                <a:spLocks noChangeShapeType="1"/>
              </p:cNvSpPr>
              <p:nvPr/>
            </p:nvSpPr>
            <p:spPr bwMode="auto">
              <a:xfrm>
                <a:off x="3435" y="5317"/>
                <a:ext cx="180" cy="2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73" name="Line 17"/>
              <p:cNvSpPr>
                <a:spLocks noChangeShapeType="1"/>
              </p:cNvSpPr>
              <p:nvPr/>
            </p:nvSpPr>
            <p:spPr bwMode="auto">
              <a:xfrm>
                <a:off x="4003" y="6010"/>
                <a:ext cx="257" cy="3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154" name="Group 18"/>
            <p:cNvGrpSpPr>
              <a:grpSpLocks/>
            </p:cNvGrpSpPr>
            <p:nvPr/>
          </p:nvGrpSpPr>
          <p:grpSpPr bwMode="auto">
            <a:xfrm>
              <a:off x="5161" y="4710"/>
              <a:ext cx="2283" cy="2081"/>
              <a:chOff x="5161" y="4710"/>
              <a:chExt cx="2283" cy="2081"/>
            </a:xfrm>
          </p:grpSpPr>
          <p:sp>
            <p:nvSpPr>
              <p:cNvPr id="6156" name="Oval 19"/>
              <p:cNvSpPr>
                <a:spLocks noChangeArrowheads="1"/>
              </p:cNvSpPr>
              <p:nvPr/>
            </p:nvSpPr>
            <p:spPr bwMode="auto">
              <a:xfrm>
                <a:off x="5655" y="4710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57" name="Oval 20"/>
              <p:cNvSpPr>
                <a:spLocks noChangeArrowheads="1"/>
              </p:cNvSpPr>
              <p:nvPr/>
            </p:nvSpPr>
            <p:spPr bwMode="auto">
              <a:xfrm>
                <a:off x="5161" y="5483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id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58" name="Oval 21"/>
              <p:cNvSpPr>
                <a:spLocks noChangeArrowheads="1"/>
              </p:cNvSpPr>
              <p:nvPr/>
            </p:nvSpPr>
            <p:spPr bwMode="auto">
              <a:xfrm>
                <a:off x="6330" y="5415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59" name="Oval 22"/>
              <p:cNvSpPr>
                <a:spLocks noChangeArrowheads="1"/>
              </p:cNvSpPr>
              <p:nvPr/>
            </p:nvSpPr>
            <p:spPr bwMode="auto">
              <a:xfrm>
                <a:off x="5901" y="6196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id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60" name="Oval 23"/>
              <p:cNvSpPr>
                <a:spLocks noChangeArrowheads="1"/>
              </p:cNvSpPr>
              <p:nvPr/>
            </p:nvSpPr>
            <p:spPr bwMode="auto">
              <a:xfrm>
                <a:off x="6889" y="6256"/>
                <a:ext cx="555" cy="5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altLang="el-GR" sz="2400" dirty="0" smtClean="0">
                    <a:solidFill>
                      <a:prstClr val="black"/>
                    </a:solidFill>
                    <a:latin typeface="Calibri"/>
                  </a:rPr>
                  <a:t>id</a:t>
                </a:r>
                <a:endParaRPr lang="el-GR" alt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61" name="Line 24"/>
              <p:cNvSpPr>
                <a:spLocks noChangeShapeType="1"/>
              </p:cNvSpPr>
              <p:nvPr/>
            </p:nvSpPr>
            <p:spPr bwMode="auto">
              <a:xfrm flipH="1">
                <a:off x="5531" y="5186"/>
                <a:ext cx="270" cy="31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155" name="Text Box 28"/>
            <p:cNvSpPr txBox="1">
              <a:spLocks noChangeArrowheads="1"/>
            </p:cNvSpPr>
            <p:nvPr/>
          </p:nvSpPr>
          <p:spPr bwMode="auto">
            <a:xfrm>
              <a:off x="2200" y="7267"/>
              <a:ext cx="549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l-GR" altLang="el-GR" sz="2400" b="1" dirty="0">
                  <a:solidFill>
                    <a:prstClr val="black"/>
                  </a:solidFill>
                  <a:latin typeface="Calibri"/>
                </a:rPr>
                <a:t>Καθοδική </a:t>
              </a:r>
              <a:r>
                <a:rPr lang="el-GR" altLang="el-GR" sz="2400" b="1" dirty="0" smtClean="0">
                  <a:solidFill>
                    <a:prstClr val="black"/>
                  </a:solidFill>
                  <a:latin typeface="Calibri"/>
                </a:rPr>
                <a:t>μέθοδος</a:t>
              </a:r>
              <a:r>
                <a:rPr lang="en-US" altLang="el-GR" sz="2400" b="1" dirty="0" smtClean="0">
                  <a:solidFill>
                    <a:prstClr val="black"/>
                  </a:solidFill>
                  <a:latin typeface="Calibri"/>
                </a:rPr>
                <a:t>  </a:t>
              </a:r>
              <a:r>
                <a:rPr lang="el-GR" altLang="el-GR" sz="2400" b="1" dirty="0">
                  <a:solidFill>
                    <a:prstClr val="black"/>
                  </a:solidFill>
                  <a:latin typeface="Calibri"/>
                </a:rPr>
                <a:t>	     </a:t>
              </a:r>
              <a:r>
                <a:rPr lang="en-US" altLang="el-GR" sz="2400" b="1" dirty="0" smtClean="0">
                  <a:solidFill>
                    <a:prstClr val="black"/>
                  </a:solidFill>
                  <a:latin typeface="Calibri"/>
                </a:rPr>
                <a:t>            </a:t>
              </a:r>
              <a:r>
                <a:rPr lang="el-GR" altLang="el-GR" sz="2400" b="1" dirty="0" smtClean="0">
                  <a:solidFill>
                    <a:prstClr val="black"/>
                  </a:solidFill>
                  <a:latin typeface="Calibri"/>
                </a:rPr>
                <a:t>Ανοδική </a:t>
              </a:r>
              <a:r>
                <a:rPr lang="el-GR" altLang="el-GR" sz="2400" b="1" dirty="0">
                  <a:solidFill>
                    <a:prstClr val="black"/>
                  </a:solidFill>
                  <a:latin typeface="Calibri"/>
                </a:rPr>
                <a:t>μέθοδος</a:t>
              </a:r>
              <a:endParaRPr lang="en-US" altLang="el-GR" sz="2400" b="1" dirty="0">
                <a:solidFill>
                  <a:prstClr val="black"/>
                </a:solidFill>
                <a:latin typeface="Calibri"/>
              </a:endParaRPr>
            </a:p>
            <a:p>
              <a:pPr algn="ctr"/>
              <a:r>
                <a:rPr lang="en-US" altLang="el-GR" sz="2400" b="1" dirty="0">
                  <a:solidFill>
                    <a:prstClr val="black"/>
                  </a:solidFill>
                  <a:latin typeface="Calibri"/>
                </a:rPr>
                <a:t>LL </a:t>
              </a:r>
              <a:r>
                <a:rPr lang="el-GR" altLang="el-GR" sz="2400" b="1" dirty="0">
                  <a:solidFill>
                    <a:prstClr val="black"/>
                  </a:solidFill>
                  <a:latin typeface="Calibri"/>
                </a:rPr>
                <a:t>ή </a:t>
              </a:r>
              <a:r>
                <a:rPr lang="en-US" altLang="el-GR" sz="2400" b="1" dirty="0">
                  <a:solidFill>
                    <a:prstClr val="black"/>
                  </a:solidFill>
                  <a:latin typeface="Calibri"/>
                </a:rPr>
                <a:t>RL</a:t>
              </a:r>
              <a:endParaRPr lang="el-GR" altLang="el-GR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835696" y="1916832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l-GR" sz="24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5004048" y="1772816"/>
            <a:ext cx="648072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4427984" y="2708920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1187624" y="2780928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5292080" y="3573016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2555776" y="2708920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1588880" y="2405720"/>
            <a:ext cx="245113" cy="355969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ln w="38100">
                <a:solidFill>
                  <a:srgbClr val="82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2411760" y="2492896"/>
            <a:ext cx="210097" cy="318434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ln w="38100">
                <a:solidFill>
                  <a:srgbClr val="82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H="1">
            <a:off x="2465724" y="3308561"/>
            <a:ext cx="246280" cy="399557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3059832" y="3356992"/>
            <a:ext cx="299972" cy="405610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2051720" y="3717032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3203848" y="3717032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6444208" y="3645024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44" name="Oval 21"/>
          <p:cNvSpPr>
            <a:spLocks noChangeArrowheads="1"/>
          </p:cNvSpPr>
          <p:nvPr/>
        </p:nvSpPr>
        <p:spPr bwMode="auto">
          <a:xfrm>
            <a:off x="5796136" y="2636912"/>
            <a:ext cx="647799" cy="64776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l-GR" sz="240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45" name="44 - TextBox"/>
          <p:cNvSpPr txBox="1"/>
          <p:nvPr/>
        </p:nvSpPr>
        <p:spPr>
          <a:xfrm>
            <a:off x="1259632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2123728" y="42930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3419872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4572000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5364088" y="42210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6660232" y="42930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>
            <a:off x="5724128" y="3212976"/>
            <a:ext cx="210097" cy="41771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>
            <a:off x="6300192" y="3212976"/>
            <a:ext cx="297638" cy="45404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5580112" y="2348880"/>
            <a:ext cx="288032" cy="36004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 flipH="1">
            <a:off x="4860032" y="2348880"/>
            <a:ext cx="315146" cy="381395"/>
          </a:xfrm>
          <a:prstGeom prst="line">
            <a:avLst/>
          </a:prstGeom>
          <a:noFill/>
          <a:ln w="28575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>
            <a:off x="5580112" y="2348880"/>
            <a:ext cx="288032" cy="360040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6300192" y="3212976"/>
            <a:ext cx="297638" cy="454042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 flipH="1">
            <a:off x="5724128" y="3212976"/>
            <a:ext cx="210097" cy="417718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7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50" grpId="0"/>
      <p:bldP spid="51" grpId="0"/>
      <p:bldP spid="57" grpId="0" animBg="1"/>
      <p:bldP spid="58" grpId="0" animBg="1"/>
      <p:bldP spid="59" grpId="0" animBg="1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dirty="0" smtClean="0"/>
              <a:t>Ανοδική ανάλυση ώθησης-ελάττωσης </a:t>
            </a:r>
            <a:br>
              <a:rPr lang="el-GR" sz="3600" dirty="0" smtClean="0"/>
            </a:br>
            <a:r>
              <a:rPr lang="el-GR" sz="3200" b="0" dirty="0" smtClean="0"/>
              <a:t>Παράδειγμα ΙΙ</a:t>
            </a:r>
            <a:endParaRPr lang="el-GR" sz="36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2974D-0A80-4817-B740-3694D7197FB7}" type="slidenum">
              <a:rPr lang="el-GR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179512" y="1772816"/>
            <a:ext cx="2736304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Έστω η γραμματική: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	</a:t>
            </a:r>
            <a:endParaRPr lang="el-GR" altLang="el-GR" sz="2400" dirty="0" smtClean="0">
              <a:solidFill>
                <a:prstClr val="black"/>
              </a:solidFill>
              <a:latin typeface="Calibri"/>
            </a:endParaRPr>
          </a:p>
          <a:p>
            <a:pPr indent="363538" eaLnBrk="1" hangingPunct="1"/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Ε 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  <a:sym typeface="Symbol"/>
              </a:rPr>
              <a:t>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 Ε + Ε</a:t>
            </a:r>
          </a:p>
          <a:p>
            <a:pPr indent="363538" eaLnBrk="1" hangingPunct="1"/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Ε 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  <a:sym typeface="Symbol"/>
              </a:rPr>
              <a:t>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l-GR" altLang="el-GR" sz="2400" dirty="0">
                <a:solidFill>
                  <a:prstClr val="black"/>
                </a:solidFill>
                <a:latin typeface="Cambria" pitchFamily="18" charset="0"/>
              </a:rPr>
              <a:t>Ε 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* </a:t>
            </a:r>
            <a:r>
              <a:rPr lang="el-GR" altLang="el-GR" sz="2400" dirty="0">
                <a:solidFill>
                  <a:prstClr val="black"/>
                </a:solidFill>
                <a:latin typeface="Cambria" pitchFamily="18" charset="0"/>
              </a:rPr>
              <a:t>Ε</a:t>
            </a:r>
          </a:p>
          <a:p>
            <a:pPr indent="363538" eaLnBrk="1" hangingPunct="1"/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Ε 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  <a:sym typeface="Symbol"/>
              </a:rPr>
              <a:t>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 (Ε)</a:t>
            </a:r>
          </a:p>
          <a:p>
            <a:pPr indent="363538" eaLnBrk="1" hangingPunct="1"/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Ε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  <a:sym typeface="Symbol"/>
              </a:rPr>
              <a:t> 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altLang="el-GR" sz="2400" dirty="0" smtClean="0">
                <a:solidFill>
                  <a:prstClr val="black"/>
                </a:solidFill>
                <a:latin typeface="Cambria" pitchFamily="18" charset="0"/>
              </a:rPr>
              <a:t>&lt;id&gt; </a:t>
            </a:r>
            <a:r>
              <a:rPr lang="el-GR" altLang="el-GR" sz="2400" dirty="0" smtClean="0">
                <a:solidFill>
                  <a:prstClr val="black"/>
                </a:solidFill>
                <a:latin typeface="Cambria" pitchFamily="18" charset="0"/>
              </a:rPr>
              <a:t>          </a:t>
            </a:r>
            <a:endParaRPr lang="el-GR" altLang="el-GR" sz="2400" dirty="0">
              <a:solidFill>
                <a:prstClr val="black"/>
              </a:solidFill>
              <a:latin typeface="Cambria" pitchFamily="18" charset="0"/>
            </a:endParaRPr>
          </a:p>
          <a:p>
            <a:pPr eaLnBrk="1" hangingPunct="1"/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119675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Ανοδική Ανάλυση του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κώδικα: </a:t>
            </a:r>
            <a:r>
              <a:rPr lang="en-US" altLang="el-GR" sz="2400" dirty="0" smtClean="0">
                <a:solidFill>
                  <a:srgbClr val="820000"/>
                </a:solidFill>
                <a:latin typeface="Calibri"/>
              </a:rPr>
              <a:t>   </a:t>
            </a:r>
            <a:r>
              <a:rPr lang="en-US" altLang="el-GR" sz="2400" b="1" dirty="0" smtClean="0">
                <a:solidFill>
                  <a:srgbClr val="820000"/>
                </a:solidFill>
                <a:latin typeface="Calibri"/>
              </a:rPr>
              <a:t>id1 </a:t>
            </a:r>
            <a:r>
              <a:rPr lang="en-US" altLang="el-GR" sz="2400" b="1" dirty="0">
                <a:solidFill>
                  <a:srgbClr val="820000"/>
                </a:solidFill>
                <a:latin typeface="Calibri"/>
              </a:rPr>
              <a:t>+ </a:t>
            </a:r>
            <a:r>
              <a:rPr lang="en-US" altLang="el-GR" sz="2400" b="1" dirty="0" smtClean="0">
                <a:solidFill>
                  <a:srgbClr val="820000"/>
                </a:solidFill>
                <a:latin typeface="Calibri"/>
              </a:rPr>
              <a:t>id2 </a:t>
            </a:r>
            <a:r>
              <a:rPr lang="en-US" altLang="el-GR" sz="2400" b="1" dirty="0">
                <a:solidFill>
                  <a:srgbClr val="820000"/>
                </a:solidFill>
                <a:latin typeface="Calibri"/>
              </a:rPr>
              <a:t>* </a:t>
            </a:r>
            <a:r>
              <a:rPr lang="en-US" altLang="el-GR" sz="2400" b="1" dirty="0" smtClean="0">
                <a:solidFill>
                  <a:srgbClr val="820000"/>
                </a:solidFill>
                <a:latin typeface="Calibri"/>
              </a:rPr>
              <a:t>id3</a:t>
            </a:r>
            <a:endParaRPr lang="en-US" altLang="el-GR" sz="2400" b="1" dirty="0">
              <a:solidFill>
                <a:srgbClr val="820000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10711"/>
              </p:ext>
            </p:extLst>
          </p:nvPr>
        </p:nvGraphicFramePr>
        <p:xfrm>
          <a:off x="2940604" y="1772816"/>
          <a:ext cx="583429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1800200"/>
                <a:gridCol w="2161891"/>
              </a:tblGrid>
              <a:tr h="23241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endParaRPr lang="el-GR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l-GR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l-GR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</a:tr>
              <a:tr h="406721">
                <a:tc>
                  <a:txBody>
                    <a:bodyPr/>
                    <a:lstStyle/>
                    <a:p>
                      <a:r>
                        <a:rPr lang="el-GR" dirty="0" smtClean="0"/>
                        <a:t>(1)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id1 + id2 * id3$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l-GR" dirty="0"/>
                    </a:p>
                  </a:txBody>
                  <a:tcPr/>
                </a:tc>
              </a:tr>
              <a:tr h="406721">
                <a:tc>
                  <a:txBody>
                    <a:bodyPr/>
                    <a:lstStyle/>
                    <a:p>
                      <a:r>
                        <a:rPr lang="el-GR" dirty="0" smtClean="0"/>
                        <a:t>(2)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$id1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id2 * id3$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</a:t>
                      </a:r>
                      <a:r>
                        <a:rPr lang="en-US" b="1" dirty="0" smtClean="0">
                          <a:solidFill>
                            <a:srgbClr val="4545C3"/>
                          </a:solidFill>
                        </a:rPr>
                        <a:t>by E 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+mn-lt"/>
                          <a:sym typeface="Symbol"/>
                        </a:rPr>
                        <a:t></a:t>
                      </a:r>
                      <a:r>
                        <a:rPr lang="el-GR" altLang="el-GR" sz="1800" b="1" dirty="0" smtClean="0">
                          <a:solidFill>
                            <a:srgbClr val="4545C3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l-GR" sz="1800" b="1" dirty="0" smtClean="0">
                          <a:solidFill>
                            <a:srgbClr val="4545C3"/>
                          </a:solidFill>
                          <a:latin typeface="+mn-lt"/>
                        </a:rPr>
                        <a:t>&lt;</a:t>
                      </a:r>
                      <a:r>
                        <a:rPr lang="en-US" b="1" dirty="0" smtClean="0">
                          <a:solidFill>
                            <a:srgbClr val="4545C3"/>
                          </a:solidFill>
                        </a:rPr>
                        <a:t>id&gt;</a:t>
                      </a:r>
                      <a:endParaRPr lang="el-GR" b="1" dirty="0">
                        <a:solidFill>
                          <a:srgbClr val="4545C3"/>
                        </a:solidFill>
                      </a:endParaRPr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r>
                        <a:rPr lang="en-US" dirty="0" smtClean="0"/>
                        <a:t>(3)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id2 * id3$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l-GR" dirty="0"/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r>
                        <a:rPr lang="en-US" dirty="0" smtClean="0"/>
                        <a:t>(4)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$E 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id2 * id3$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l-GR" dirty="0"/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r>
                        <a:rPr lang="en-US" dirty="0" smtClean="0"/>
                        <a:t>(5)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$E + id2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id3$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by</a:t>
                      </a:r>
                      <a:r>
                        <a:rPr lang="el-GR" dirty="0" smtClean="0"/>
                        <a:t> Ε</a:t>
                      </a:r>
                      <a:r>
                        <a:rPr lang="el-GR" altLang="el-GR" sz="1800" dirty="0" smtClean="0">
                          <a:latin typeface="+mn-lt"/>
                          <a:sym typeface="Symbol"/>
                        </a:rPr>
                        <a:t></a:t>
                      </a:r>
                      <a:r>
                        <a:rPr lang="el-GR" altLang="el-GR" sz="1800" dirty="0" smtClean="0">
                          <a:latin typeface="+mn-lt"/>
                        </a:rPr>
                        <a:t> </a:t>
                      </a:r>
                      <a:r>
                        <a:rPr lang="en-US" altLang="el-GR" sz="1800" dirty="0" smtClean="0">
                          <a:latin typeface="+mn-lt"/>
                        </a:rPr>
                        <a:t>&lt;</a:t>
                      </a:r>
                      <a:r>
                        <a:rPr lang="en-US" dirty="0" smtClean="0"/>
                        <a:t>id&gt;</a:t>
                      </a:r>
                      <a:endParaRPr lang="el-GR" dirty="0"/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r>
                        <a:rPr lang="en-US" dirty="0" smtClean="0"/>
                        <a:t>(6)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$E + E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id3$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l-GR" dirty="0"/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r>
                        <a:rPr lang="en-US" dirty="0" smtClean="0"/>
                        <a:t>(7)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$E + E 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id3$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l-GR" dirty="0"/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(8)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$E + E * id3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by </a:t>
                      </a:r>
                      <a:r>
                        <a:rPr lang="el-GR" dirty="0" smtClean="0"/>
                        <a:t>Ε</a:t>
                      </a:r>
                      <a:r>
                        <a:rPr lang="en-US" dirty="0" smtClean="0"/>
                        <a:t> </a:t>
                      </a:r>
                      <a:r>
                        <a:rPr lang="el-GR" altLang="el-GR" sz="1800" dirty="0" smtClean="0">
                          <a:latin typeface="+mn-lt"/>
                          <a:sym typeface="Symbol"/>
                        </a:rPr>
                        <a:t></a:t>
                      </a:r>
                      <a:r>
                        <a:rPr lang="el-GR" altLang="el-GR" sz="1800" dirty="0" smtClean="0">
                          <a:latin typeface="+mn-lt"/>
                        </a:rPr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altLang="el-GR" sz="1800" dirty="0" smtClean="0">
                          <a:latin typeface="+mn-lt"/>
                        </a:rPr>
                        <a:t>&lt;</a:t>
                      </a:r>
                      <a:r>
                        <a:rPr lang="en-US" dirty="0" smtClean="0"/>
                        <a:t>id&gt;</a:t>
                      </a:r>
                      <a:endParaRPr lang="el-GR" dirty="0"/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(9)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$E + E * 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by E</a:t>
                      </a:r>
                      <a:r>
                        <a:rPr lang="el-GR" altLang="el-GR" sz="1800" dirty="0" smtClean="0">
                          <a:latin typeface="+mn-lt"/>
                          <a:sym typeface="Symbol"/>
                        </a:rPr>
                        <a:t></a:t>
                      </a:r>
                      <a:r>
                        <a:rPr lang="el-GR" altLang="el-GR" sz="1800" dirty="0" smtClean="0">
                          <a:latin typeface="+mn-lt"/>
                        </a:rPr>
                        <a:t> </a:t>
                      </a:r>
                      <a:r>
                        <a:rPr lang="en-US" dirty="0" smtClean="0"/>
                        <a:t>E * E</a:t>
                      </a:r>
                      <a:endParaRPr lang="el-GR" dirty="0"/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(10)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$E + 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by E </a:t>
                      </a:r>
                      <a:r>
                        <a:rPr lang="el-GR" altLang="el-GR" sz="1800" dirty="0" smtClean="0">
                          <a:latin typeface="+mn-lt"/>
                          <a:sym typeface="Symbol"/>
                        </a:rPr>
                        <a:t></a:t>
                      </a:r>
                      <a:r>
                        <a:rPr lang="el-GR" altLang="el-GR" sz="1800" dirty="0" smtClean="0">
                          <a:latin typeface="+mn-lt"/>
                        </a:rPr>
                        <a:t> </a:t>
                      </a:r>
                      <a:r>
                        <a:rPr lang="en-US" dirty="0" smtClean="0"/>
                        <a:t> E </a:t>
                      </a:r>
                      <a:r>
                        <a:rPr lang="el-GR" dirty="0" smtClean="0"/>
                        <a:t>+</a:t>
                      </a:r>
                      <a:r>
                        <a:rPr lang="en-US" dirty="0" smtClean="0"/>
                        <a:t> E</a:t>
                      </a:r>
                      <a:endParaRPr lang="el-GR" dirty="0"/>
                    </a:p>
                  </a:txBody>
                  <a:tcPr/>
                </a:tc>
              </a:tr>
              <a:tr h="232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(11)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4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Ανάλυση </a:t>
            </a:r>
            <a:r>
              <a:rPr lang="en-US" sz="3600" dirty="0" smtClean="0">
                <a:latin typeface="Adobe Arabic" pitchFamily="18" charset="-78"/>
              </a:rPr>
              <a:t>LR</a:t>
            </a:r>
            <a:r>
              <a:rPr lang="el-GR" sz="3600" dirty="0" smtClean="0"/>
              <a:t> </a:t>
            </a:r>
            <a:r>
              <a:rPr lang="el-GR" sz="1600" dirty="0" smtClean="0"/>
              <a:t>1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200" b="1" dirty="0" smtClean="0">
                <a:solidFill>
                  <a:srgbClr val="820000"/>
                </a:solidFill>
              </a:rPr>
              <a:t>Πλεονεκτήματα:</a:t>
            </a:r>
            <a:endParaRPr lang="en-US" sz="2200" b="1" dirty="0" smtClean="0">
              <a:solidFill>
                <a:srgbClr val="820000"/>
              </a:solidFill>
              <a:latin typeface="Adobe Arabic" pitchFamily="18" charset="-7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200" dirty="0" smtClean="0"/>
              <a:t>Άμεσος εντοπισμός λαθών.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200" dirty="0" smtClean="0"/>
              <a:t>Η πιο γενική ανάλυση ώθησης – ελάττωσης, που μπορεί να υλοποιηθεί χωρίς οπισθοδρόμηση και να λειτουργεί το ίδιο αποδοτικά με τις υπόλοιπες τεχνικές της ίδιας κατηγορίας.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200" dirty="0" smtClean="0"/>
              <a:t>Είναι ο τύπος του κώδικα ανάλυσης, που παράγεται από τις πιο διαδεδομένες γεννήτριες κώδικα.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200" dirty="0" smtClean="0"/>
              <a:t>Οι τεχνικές </a:t>
            </a:r>
            <a:r>
              <a:rPr lang="en-US" sz="2200" dirty="0" smtClean="0">
                <a:latin typeface="Adobe Arabic" pitchFamily="18" charset="-78"/>
              </a:rPr>
              <a:t>LR</a:t>
            </a:r>
            <a:r>
              <a:rPr lang="el-GR" sz="2200" dirty="0" smtClean="0"/>
              <a:t> διαφέρουν μεταξύ τους ανάλογα με τον τρόπο με τον οποίο γίνεται ο συντονισμός της εκτέλεσης των ενεργειών ώθησης και απλοποίησης.</a:t>
            </a:r>
            <a:endParaRPr lang="en-US" sz="2200" dirty="0" smtClean="0">
              <a:latin typeface="Adobe Arabic" pitchFamily="18" charset="-7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200" dirty="0" smtClean="0"/>
              <a:t>Για τον καθορισμό των ενεργειών της ανάλυσης χρησιμοποιούμε έναν </a:t>
            </a:r>
            <a:r>
              <a:rPr lang="el-GR" sz="2200" b="1" dirty="0" smtClean="0">
                <a:solidFill>
                  <a:srgbClr val="820000"/>
                </a:solidFill>
              </a:rPr>
              <a:t>πίνακα ενεργειών</a:t>
            </a:r>
            <a:r>
              <a:rPr lang="el-GR" sz="2200" dirty="0" smtClean="0">
                <a:solidFill>
                  <a:srgbClr val="820000"/>
                </a:solidFill>
              </a:rPr>
              <a:t> </a:t>
            </a:r>
            <a:r>
              <a:rPr lang="el-GR" sz="2200" dirty="0" smtClean="0"/>
              <a:t>και έναν </a:t>
            </a:r>
            <a:r>
              <a:rPr lang="el-GR" sz="2200" b="1" dirty="0" smtClean="0">
                <a:solidFill>
                  <a:srgbClr val="820000"/>
                </a:solidFill>
              </a:rPr>
              <a:t>πίνακα μεταβάσεων</a:t>
            </a:r>
            <a:r>
              <a:rPr lang="el-GR" sz="2200" dirty="0" smtClean="0"/>
              <a:t>.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l-GR" sz="22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70FB8-72E2-4EE0-9813-97CBD05C33E5}" type="slidenum">
              <a:rPr lang="el-GR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Ανάλυση </a:t>
            </a:r>
            <a:r>
              <a:rPr lang="en-US" sz="3600" dirty="0" smtClean="0">
                <a:latin typeface="Adobe Arabic" pitchFamily="18" charset="-78"/>
              </a:rPr>
              <a:t>LR</a:t>
            </a:r>
            <a:r>
              <a:rPr lang="el-GR" sz="3600" dirty="0" smtClean="0"/>
              <a:t> </a:t>
            </a:r>
            <a:r>
              <a:rPr lang="en-US" sz="1600" dirty="0" smtClean="0">
                <a:latin typeface="Adobe Arabic" pitchFamily="18" charset="-78"/>
              </a:rPr>
              <a:t>2</a:t>
            </a:r>
            <a:endParaRPr lang="el-GR" sz="1600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l-GR" dirty="0" smtClean="0">
                <a:latin typeface="Adobe Arabic" pitchFamily="18" charset="-78"/>
              </a:rPr>
              <a:t> </a:t>
            </a:r>
            <a:endParaRPr lang="el-GR" altLang="el-GR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A2C99-9891-49ED-B279-FA21538051EC}" type="slidenum">
              <a:rPr lang="el-GR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2474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Πίνακας ενεργειών </a:t>
            </a:r>
            <a:r>
              <a:rPr lang="en-US" sz="2400" dirty="0">
                <a:solidFill>
                  <a:prstClr val="black"/>
                </a:solidFill>
                <a:latin typeface="Adobe Arabic" pitchFamily="18" charset="-78"/>
              </a:rPr>
              <a:t>LR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(1) ανάλυσης της γραμματικής του προηγούμενου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παραδείγματος Ι</a:t>
            </a:r>
            <a:endParaRPr lang="el-GR" sz="2400" dirty="0">
              <a:solidFill>
                <a:prstClr val="black"/>
              </a:solidFill>
              <a:latin typeface="Calibri"/>
              <a:ea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81310"/>
              </p:ext>
            </p:extLst>
          </p:nvPr>
        </p:nvGraphicFramePr>
        <p:xfrm>
          <a:off x="323528" y="2060848"/>
          <a:ext cx="842493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911"/>
                <a:gridCol w="1267610"/>
                <a:gridCol w="2759893"/>
                <a:gridCol w="2832522"/>
              </a:tblGrid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ΚΑΤΑΣΤΑΣΕΙΣ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ΤΕΡΜΑΤΙΚΑ ΣΥΜΒΟΛΑ ΕΙΣΟΔΟΥ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rgbClr val="004A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dirty="0" err="1" smtClean="0">
                          <a:latin typeface="Adobe Arabic" pitchFamily="18" charset="-78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 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“+”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$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κατάσταση 0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ώθηση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κατάσταση 1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ώθηση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αποδοχή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κατάσταση 2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ελάττωση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(ΕΚΦΡΑΣΗ </a:t>
                      </a:r>
                      <a:r>
                        <a:rPr lang="el-GR" sz="1800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dirty="0" err="1" smtClean="0">
                          <a:latin typeface="Adobe Arabic" pitchFamily="18" charset="-78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)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ελάττωση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(ΕΚΦΡΑΣΗ </a:t>
                      </a:r>
                      <a:r>
                        <a:rPr lang="el-GR" sz="1800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dirty="0" err="1" smtClean="0">
                          <a:latin typeface="Adobe Arabic" pitchFamily="18" charset="-78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)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κατάσταση 3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ώθηση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κατάσταση 4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ελάττωση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(ΕΚΦΡΑΣΗ </a:t>
                      </a:r>
                      <a:r>
                        <a:rPr lang="el-GR" sz="1800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l-GR" sz="1800" dirty="0" smtClean="0">
                          <a:effectLst/>
                        </a:rPr>
                        <a:t> ΕΚΦΡΑΣΗ  </a:t>
                      </a:r>
                      <a:r>
                        <a:rPr lang="el-GR" sz="1800" dirty="0">
                          <a:effectLst/>
                        </a:rPr>
                        <a:t>“+”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dirty="0" err="1" smtClean="0">
                          <a:latin typeface="Adobe Arabic" pitchFamily="18" charset="-78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)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ελάττωση</a:t>
                      </a:r>
                      <a:endParaRPr lang="el-G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(ΕΚΦΡΑΣΗ </a:t>
                      </a:r>
                      <a:r>
                        <a:rPr lang="el-GR" sz="1800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l-GR" sz="1800" dirty="0" smtClean="0">
                          <a:effectLst/>
                        </a:rPr>
                        <a:t> ΕΚΦΡΑΣΗ  </a:t>
                      </a:r>
                      <a:r>
                        <a:rPr lang="el-GR" sz="1800" dirty="0">
                          <a:effectLst/>
                        </a:rPr>
                        <a:t>“+”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&lt;</a:t>
                      </a:r>
                      <a:r>
                        <a:rPr lang="en-GB" altLang="el-GR" sz="1800" dirty="0" err="1" smtClean="0">
                          <a:latin typeface="Adobe Arabic" pitchFamily="18" charset="-78"/>
                          <a:cs typeface="Times New Roman" pitchFamily="18" charset="0"/>
                        </a:rPr>
                        <a:t>αριθμός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&gt;</a:t>
                      </a:r>
                      <a:r>
                        <a:rPr lang="en-GB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 </a:t>
                      </a:r>
                      <a:r>
                        <a:rPr lang="el-GR" altLang="el-GR" sz="1800" dirty="0" smtClean="0">
                          <a:latin typeface="Adobe Arabic" pitchFamily="18" charset="-78"/>
                          <a:cs typeface="Times New Roman" pitchFamily="18" charset="0"/>
                        </a:rPr>
                        <a:t>)</a:t>
                      </a:r>
                      <a:endParaRPr lang="el-GR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08912" cy="17281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Υλοποίηση Δένδρων Παραγωγής </a:t>
            </a:r>
            <a:br>
              <a:rPr lang="el-GR" dirty="0" smtClean="0"/>
            </a:br>
            <a:r>
              <a:rPr lang="el-GR" dirty="0" smtClean="0"/>
              <a:t>με συνδεδεμένες Λίστες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6-</a:t>
            </a:r>
            <a:fld id="{EDCE50C1-D1CF-4D8D-93FB-282F66036AEC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1ο Παράδειγμα</a:t>
            </a:r>
            <a:endParaRPr lang="en-US" sz="2800" dirty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95536" y="1124744"/>
            <a:ext cx="2808312" cy="925511"/>
          </a:xfrm>
          <a:prstGeom prst="rect">
            <a:avLst/>
          </a:prstGeom>
          <a:solidFill>
            <a:schemeClr val="bg1"/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dirty="0">
              <a:solidFill>
                <a:srgbClr val="000000"/>
              </a:solidFill>
            </a:endParaRPr>
          </a:p>
          <a:p>
            <a:pPr marL="903288" indent="-903288" algn="ctr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dirty="0" smtClean="0">
                <a:solidFill>
                  <a:srgbClr val="000000"/>
                </a:solidFill>
              </a:rPr>
              <a:t>Γραμματική: </a:t>
            </a:r>
            <a:r>
              <a:rPr lang="en-US" b="1" dirty="0" smtClean="0">
                <a:solidFill>
                  <a:srgbClr val="333399"/>
                </a:solidFill>
              </a:rPr>
              <a:t>A</a:t>
            </a:r>
            <a:r>
              <a:rPr lang="el-GR" b="1" dirty="0" smtClean="0">
                <a:solidFill>
                  <a:srgbClr val="333399"/>
                </a:solidFill>
                <a:latin typeface="Symbol" pitchFamily="18" charset="2"/>
              </a:rPr>
              <a:t></a:t>
            </a:r>
            <a:r>
              <a:rPr lang="el-GR" b="1" dirty="0" smtClean="0">
                <a:solidFill>
                  <a:srgbClr val="333399"/>
                </a:solidFill>
              </a:rPr>
              <a:t> </a:t>
            </a:r>
            <a:r>
              <a:rPr lang="en-US" b="1" dirty="0" smtClean="0">
                <a:solidFill>
                  <a:srgbClr val="333399"/>
                </a:solidFill>
              </a:rPr>
              <a:t>&lt;</a:t>
            </a:r>
            <a:r>
              <a:rPr lang="en-US" b="1" dirty="0">
                <a:solidFill>
                  <a:srgbClr val="333399"/>
                </a:solidFill>
              </a:rPr>
              <a:t>id</a:t>
            </a:r>
            <a:r>
              <a:rPr lang="en-US" b="1" dirty="0" smtClean="0">
                <a:solidFill>
                  <a:srgbClr val="333399"/>
                </a:solidFill>
              </a:rPr>
              <a:t>&gt;</a:t>
            </a:r>
          </a:p>
          <a:p>
            <a:pPr marL="903288" indent="-903288" algn="ctr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95536" y="21328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Κώδικας: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0" name="TextBox 33"/>
          <p:cNvSpPr txBox="1"/>
          <p:nvPr/>
        </p:nvSpPr>
        <p:spPr>
          <a:xfrm>
            <a:off x="1398635" y="2844775"/>
            <a:ext cx="55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51"/>
          <p:cNvSpPr txBox="1"/>
          <p:nvPr/>
        </p:nvSpPr>
        <p:spPr>
          <a:xfrm>
            <a:off x="1115616" y="3645024"/>
            <a:ext cx="1423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&lt;id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x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&gt;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1571604" y="321468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9" name="28 - Ομάδα"/>
          <p:cNvGrpSpPr/>
          <p:nvPr/>
        </p:nvGrpSpPr>
        <p:grpSpPr>
          <a:xfrm>
            <a:off x="3071802" y="2371724"/>
            <a:ext cx="5110194" cy="2062170"/>
            <a:chOff x="3071802" y="2371724"/>
            <a:chExt cx="5110194" cy="206217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4357686" y="3286124"/>
              <a:ext cx="1524000" cy="533400"/>
              <a:chOff x="384" y="2064"/>
              <a:chExt cx="960" cy="3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899076" name="Rectangle 4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99077" name="Line 5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572264" y="3286124"/>
              <a:ext cx="1524000" cy="533400"/>
              <a:chOff x="384" y="2064"/>
              <a:chExt cx="960" cy="336"/>
            </a:xfrm>
            <a:solidFill>
              <a:schemeClr val="bg2">
                <a:lumMod val="75000"/>
              </a:schemeClr>
            </a:solidFill>
          </p:grpSpPr>
          <p:sp>
            <p:nvSpPr>
              <p:cNvPr id="899085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99086" name="Line 14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9087" name="Line 15"/>
            <p:cNvSpPr>
              <a:spLocks noChangeShapeType="1"/>
            </p:cNvSpPr>
            <p:nvPr/>
          </p:nvSpPr>
          <p:spPr bwMode="auto">
            <a:xfrm>
              <a:off x="5643570" y="3571876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096" name="Line 24"/>
            <p:cNvSpPr>
              <a:spLocks noChangeShapeType="1"/>
            </p:cNvSpPr>
            <p:nvPr/>
          </p:nvSpPr>
          <p:spPr bwMode="auto">
            <a:xfrm>
              <a:off x="7791464" y="3590924"/>
              <a:ext cx="0" cy="6096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101" name="Rectangle 29"/>
            <p:cNvSpPr>
              <a:spLocks noChangeArrowheads="1"/>
            </p:cNvSpPr>
            <p:nvPr/>
          </p:nvSpPr>
          <p:spPr bwMode="auto">
            <a:xfrm>
              <a:off x="3071802" y="3286124"/>
              <a:ext cx="6858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>
                  <a:solidFill>
                    <a:prstClr val="black"/>
                  </a:solidFill>
                </a:rPr>
                <a:t>front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102" name="Line 30"/>
            <p:cNvSpPr>
              <a:spLocks noChangeShapeType="1"/>
            </p:cNvSpPr>
            <p:nvPr/>
          </p:nvSpPr>
          <p:spPr bwMode="auto">
            <a:xfrm>
              <a:off x="3714744" y="3500438"/>
              <a:ext cx="6429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103" name="Rectangle 31"/>
            <p:cNvSpPr>
              <a:spLocks noChangeArrowheads="1"/>
            </p:cNvSpPr>
            <p:nvPr/>
          </p:nvSpPr>
          <p:spPr bwMode="auto">
            <a:xfrm>
              <a:off x="6648464" y="2371724"/>
              <a:ext cx="6858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>
                  <a:solidFill>
                    <a:prstClr val="black"/>
                  </a:solidFill>
                </a:rPr>
                <a:t>rear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104" name="Line 32"/>
            <p:cNvSpPr>
              <a:spLocks noChangeShapeType="1"/>
            </p:cNvSpPr>
            <p:nvPr/>
          </p:nvSpPr>
          <p:spPr bwMode="auto">
            <a:xfrm>
              <a:off x="7029464" y="2828924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6" name="35 - TextBox"/>
            <p:cNvSpPr txBox="1"/>
            <p:nvPr/>
          </p:nvSpPr>
          <p:spPr>
            <a:xfrm>
              <a:off x="4643438" y="335756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8" name="37 - TextBox"/>
            <p:cNvSpPr txBox="1"/>
            <p:nvPr/>
          </p:nvSpPr>
          <p:spPr>
            <a:xfrm>
              <a:off x="6786578" y="335756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Id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7496196" y="4281494"/>
              <a:ext cx="6858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7496196" y="4281494"/>
              <a:ext cx="6858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7724796" y="4433894"/>
              <a:ext cx="2286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572396" y="4357694"/>
              <a:ext cx="5334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Box 56"/>
          <p:cNvSpPr txBox="1"/>
          <p:nvPr/>
        </p:nvSpPr>
        <p:spPr>
          <a:xfrm>
            <a:off x="4644008" y="5229200"/>
            <a:ext cx="2592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el-GR" dirty="0" smtClean="0">
              <a:solidFill>
                <a:srgbClr val="C00000"/>
              </a:solidFill>
            </a:endParaRPr>
          </a:p>
        </p:txBody>
      </p:sp>
      <p:sp>
        <p:nvSpPr>
          <p:cNvPr id="32" name="31 - Επεξήγηση με παραλληλόγραμμο"/>
          <p:cNvSpPr/>
          <p:nvPr/>
        </p:nvSpPr>
        <p:spPr>
          <a:xfrm>
            <a:off x="1547664" y="4581128"/>
            <a:ext cx="1872208" cy="1224136"/>
          </a:xfrm>
          <a:prstGeom prst="wedgeRectCallout">
            <a:avLst>
              <a:gd name="adj1" fmla="val -35563"/>
              <a:gd name="adj2" fmla="val -7978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solidFill>
                  <a:prstClr val="white"/>
                </a:solidFill>
              </a:rPr>
              <a:t>Διεύθυνση του </a:t>
            </a:r>
            <a:r>
              <a:rPr lang="en-US" i="1" dirty="0" smtClean="0">
                <a:solidFill>
                  <a:prstClr val="white"/>
                </a:solidFill>
              </a:rPr>
              <a:t>x </a:t>
            </a:r>
            <a:r>
              <a:rPr lang="el-GR" i="1" dirty="0" smtClean="0">
                <a:solidFill>
                  <a:prstClr val="white"/>
                </a:solidFill>
              </a:rPr>
              <a:t>στον πίνακα συμβόλων</a:t>
            </a:r>
          </a:p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4" name="33 - Επεξήγηση με παραλληλόγραμμο"/>
          <p:cNvSpPr/>
          <p:nvPr/>
        </p:nvSpPr>
        <p:spPr>
          <a:xfrm>
            <a:off x="6660232" y="908720"/>
            <a:ext cx="1872208" cy="1224136"/>
          </a:xfrm>
          <a:prstGeom prst="wedgeRectCallout">
            <a:avLst>
              <a:gd name="adj1" fmla="val 12502"/>
              <a:gd name="adj2" fmla="val 15854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solidFill>
                  <a:prstClr val="white"/>
                </a:solidFill>
              </a:rPr>
              <a:t>Διεύθυνση του </a:t>
            </a:r>
            <a:r>
              <a:rPr lang="en-US" i="1" dirty="0" smtClean="0">
                <a:solidFill>
                  <a:prstClr val="white"/>
                </a:solidFill>
              </a:rPr>
              <a:t>x </a:t>
            </a:r>
            <a:r>
              <a:rPr lang="el-GR" i="1" dirty="0" smtClean="0">
                <a:solidFill>
                  <a:prstClr val="white"/>
                </a:solidFill>
              </a:rPr>
              <a:t>στον πίνακα συμβόλων</a:t>
            </a:r>
          </a:p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7" name="36 - Επεξήγηση με παραλληλόγραμμο"/>
          <p:cNvSpPr/>
          <p:nvPr/>
        </p:nvSpPr>
        <p:spPr>
          <a:xfrm>
            <a:off x="4355976" y="1772816"/>
            <a:ext cx="1872208" cy="792088"/>
          </a:xfrm>
          <a:prstGeom prst="wedgeRectCallout">
            <a:avLst>
              <a:gd name="adj1" fmla="val 17154"/>
              <a:gd name="adj2" fmla="val 16392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solidFill>
                  <a:prstClr val="black"/>
                </a:solidFill>
              </a:rPr>
              <a:t>Σύνδεσμος προς τερματικό κόμβο</a:t>
            </a:r>
          </a:p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6-</a:t>
            </a:r>
            <a:fld id="{EDCE50C1-D1CF-4D8D-93FB-282F66036AEC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Παράδειγμα</a:t>
            </a:r>
            <a:endParaRPr lang="en-US" sz="2800" dirty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67544" y="1268760"/>
            <a:ext cx="3384376" cy="1017844"/>
          </a:xfrm>
          <a:prstGeom prst="rect">
            <a:avLst/>
          </a:prstGeom>
          <a:solidFill>
            <a:schemeClr val="bg1"/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179388">
              <a:spcAft>
                <a:spcPts val="0"/>
              </a:spcAft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dirty="0" smtClean="0">
                <a:solidFill>
                  <a:srgbClr val="000000"/>
                </a:solidFill>
              </a:rPr>
              <a:t>Γραμματική:</a:t>
            </a:r>
            <a:r>
              <a:rPr lang="en-US" sz="2000" dirty="0" smtClean="0">
                <a:solidFill>
                  <a:srgbClr val="333399"/>
                </a:solidFill>
              </a:rPr>
              <a:t>A</a:t>
            </a:r>
            <a:r>
              <a:rPr lang="el-GR" sz="2000" dirty="0" smtClean="0">
                <a:solidFill>
                  <a:srgbClr val="333399"/>
                </a:solidFill>
                <a:latin typeface="Symbol" pitchFamily="18" charset="2"/>
              </a:rPr>
              <a:t></a:t>
            </a:r>
            <a:r>
              <a:rPr lang="el-GR" sz="2000" dirty="0" smtClean="0">
                <a:solidFill>
                  <a:srgbClr val="333399"/>
                </a:solidFill>
              </a:rPr>
              <a:t> Β</a:t>
            </a:r>
          </a:p>
          <a:p>
            <a:pPr marL="903288" indent="-903288" algn="ctr">
              <a:spcAft>
                <a:spcPts val="0"/>
              </a:spcAft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dirty="0" smtClean="0">
                <a:solidFill>
                  <a:srgbClr val="333399"/>
                </a:solidFill>
              </a:rPr>
              <a:t>             Β </a:t>
            </a:r>
            <a:r>
              <a:rPr lang="el-GR" sz="2000" dirty="0" smtClean="0">
                <a:solidFill>
                  <a:srgbClr val="333399"/>
                </a:solidFill>
                <a:latin typeface="Symbol" pitchFamily="18" charset="2"/>
              </a:rPr>
              <a:t></a:t>
            </a:r>
            <a:r>
              <a:rPr lang="el-GR" sz="2000" dirty="0" smtClean="0">
                <a:solidFill>
                  <a:srgbClr val="333399"/>
                </a:solidFill>
              </a:rPr>
              <a:t> &lt;</a:t>
            </a:r>
            <a:r>
              <a:rPr lang="en-US" sz="2000" dirty="0" smtClean="0">
                <a:solidFill>
                  <a:srgbClr val="333399"/>
                </a:solidFill>
              </a:rPr>
              <a:t>id&gt;</a:t>
            </a: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179512" y="234888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Δένδρο παραγωγής της </a:t>
            </a:r>
            <a:r>
              <a:rPr lang="en-US" sz="2000" b="1" dirty="0" smtClean="0">
                <a:solidFill>
                  <a:srgbClr val="C00000"/>
                </a:solidFill>
              </a:rPr>
              <a:t>x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40" name="TextBox 33"/>
          <p:cNvSpPr txBox="1"/>
          <p:nvPr/>
        </p:nvSpPr>
        <p:spPr>
          <a:xfrm>
            <a:off x="1403648" y="2708920"/>
            <a:ext cx="55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51"/>
          <p:cNvSpPr txBox="1"/>
          <p:nvPr/>
        </p:nvSpPr>
        <p:spPr>
          <a:xfrm>
            <a:off x="971600" y="4509120"/>
            <a:ext cx="1423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&lt;id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&gt;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56"/>
          <p:cNvSpPr txBox="1"/>
          <p:nvPr/>
        </p:nvSpPr>
        <p:spPr>
          <a:xfrm>
            <a:off x="251520" y="53732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1571604" y="40067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 sz="2400">
              <a:solidFill>
                <a:prstClr val="black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1547664" y="306896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 sz="2400">
              <a:solidFill>
                <a:prstClr val="black"/>
              </a:solidFill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1403648" y="3573016"/>
            <a:ext cx="55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Β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46 - Ομάδα"/>
          <p:cNvGrpSpPr/>
          <p:nvPr/>
        </p:nvGrpSpPr>
        <p:grpSpPr>
          <a:xfrm>
            <a:off x="2195736" y="2636912"/>
            <a:ext cx="6568024" cy="2062170"/>
            <a:chOff x="2205996" y="2370584"/>
            <a:chExt cx="6568024" cy="20621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419872" y="3284984"/>
              <a:ext cx="1524000" cy="533400"/>
              <a:chOff x="384" y="2064"/>
              <a:chExt cx="960" cy="3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899076" name="Rectangle 4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99077" name="Line 5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7164288" y="3284984"/>
              <a:ext cx="1524000" cy="533400"/>
              <a:chOff x="384" y="2064"/>
              <a:chExt cx="960" cy="336"/>
            </a:xfrm>
            <a:solidFill>
              <a:schemeClr val="bg2">
                <a:lumMod val="75000"/>
              </a:schemeClr>
            </a:solidFill>
          </p:grpSpPr>
          <p:sp>
            <p:nvSpPr>
              <p:cNvPr id="899085" name="Rectangle 13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99086" name="Line 14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9087" name="Line 15"/>
            <p:cNvSpPr>
              <a:spLocks noChangeShapeType="1"/>
            </p:cNvSpPr>
            <p:nvPr/>
          </p:nvSpPr>
          <p:spPr bwMode="auto">
            <a:xfrm>
              <a:off x="4716016" y="3573016"/>
              <a:ext cx="554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096" name="Line 24"/>
            <p:cNvSpPr>
              <a:spLocks noChangeShapeType="1"/>
            </p:cNvSpPr>
            <p:nvPr/>
          </p:nvSpPr>
          <p:spPr bwMode="auto">
            <a:xfrm>
              <a:off x="8383488" y="3589784"/>
              <a:ext cx="0" cy="6096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101" name="Rectangle 29"/>
            <p:cNvSpPr>
              <a:spLocks noChangeArrowheads="1"/>
            </p:cNvSpPr>
            <p:nvPr/>
          </p:nvSpPr>
          <p:spPr bwMode="auto">
            <a:xfrm>
              <a:off x="2205996" y="3284984"/>
              <a:ext cx="6858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>
                  <a:solidFill>
                    <a:prstClr val="black"/>
                  </a:solidFill>
                </a:rPr>
                <a:t>front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102" name="Line 30"/>
            <p:cNvSpPr>
              <a:spLocks noChangeShapeType="1"/>
            </p:cNvSpPr>
            <p:nvPr/>
          </p:nvSpPr>
          <p:spPr bwMode="auto">
            <a:xfrm>
              <a:off x="2843808" y="3501008"/>
              <a:ext cx="5709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103" name="Rectangle 31"/>
            <p:cNvSpPr>
              <a:spLocks noChangeArrowheads="1"/>
            </p:cNvSpPr>
            <p:nvPr/>
          </p:nvSpPr>
          <p:spPr bwMode="auto">
            <a:xfrm>
              <a:off x="7240488" y="2370584"/>
              <a:ext cx="6858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>
                  <a:solidFill>
                    <a:prstClr val="black"/>
                  </a:solidFill>
                </a:rPr>
                <a:t>rear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104" name="Line 32"/>
            <p:cNvSpPr>
              <a:spLocks noChangeShapeType="1"/>
            </p:cNvSpPr>
            <p:nvPr/>
          </p:nvSpPr>
          <p:spPr bwMode="auto">
            <a:xfrm>
              <a:off x="7540288" y="285179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6" name="35 - TextBox"/>
            <p:cNvSpPr txBox="1"/>
            <p:nvPr/>
          </p:nvSpPr>
          <p:spPr>
            <a:xfrm>
              <a:off x="3777632" y="335642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8" name="37 - TextBox"/>
            <p:cNvSpPr txBox="1"/>
            <p:nvPr/>
          </p:nvSpPr>
          <p:spPr>
            <a:xfrm>
              <a:off x="7378602" y="335642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Id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8088220" y="4280354"/>
              <a:ext cx="6858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8088220" y="4280354"/>
              <a:ext cx="6858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8316820" y="4432754"/>
              <a:ext cx="2286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8164420" y="4356554"/>
              <a:ext cx="5334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292080" y="3284984"/>
              <a:ext cx="1524000" cy="533400"/>
              <a:chOff x="384" y="2064"/>
              <a:chExt cx="960" cy="33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42 - TextBox"/>
            <p:cNvSpPr txBox="1"/>
            <p:nvPr/>
          </p:nvSpPr>
          <p:spPr>
            <a:xfrm>
              <a:off x="5652120" y="335699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Β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6588224" y="3573016"/>
              <a:ext cx="554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47" name="46 - Επεξήγηση με παραλληλόγραμμο"/>
          <p:cNvSpPr/>
          <p:nvPr/>
        </p:nvSpPr>
        <p:spPr>
          <a:xfrm>
            <a:off x="4355976" y="1628800"/>
            <a:ext cx="1872208" cy="1224136"/>
          </a:xfrm>
          <a:prstGeom prst="wedgeRectCallout">
            <a:avLst>
              <a:gd name="adj1" fmla="val -32462"/>
              <a:gd name="adj2" fmla="val 1229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solidFill>
                  <a:srgbClr val="C00000"/>
                </a:solidFill>
              </a:rPr>
              <a:t>Σύνδεσμος προς κόμβο τύπου Β</a:t>
            </a:r>
          </a:p>
          <a:p>
            <a:pPr algn="ctr"/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6-</a:t>
            </a:r>
            <a:fld id="{EDCE50C1-D1CF-4D8D-93FB-282F66036AEC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>
            <a:normAutofit/>
          </a:bodyPr>
          <a:lstStyle/>
          <a:p>
            <a:r>
              <a:rPr lang="el-GR" sz="2800" dirty="0"/>
              <a:t>ΥΛΟΠΟΙΗΣΗ </a:t>
            </a:r>
            <a:r>
              <a:rPr lang="el-GR" sz="2800" dirty="0" smtClean="0"/>
              <a:t>ΟΥΡΑΣ ΜΕ </a:t>
            </a:r>
            <a:r>
              <a:rPr lang="el-GR" sz="2800" dirty="0"/>
              <a:t>ΣΥΝΔΕΔΕΜΕΝΗ ΛΙΣΤΑ </a:t>
            </a:r>
            <a:endParaRPr lang="en-US" sz="28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5029200"/>
            <a:ext cx="1524000" cy="533400"/>
            <a:chOff x="384" y="2064"/>
            <a:chExt cx="960" cy="336"/>
          </a:xfrm>
        </p:grpSpPr>
        <p:sp>
          <p:nvSpPr>
            <p:cNvPr id="899076" name="Rectangle 4"/>
            <p:cNvSpPr>
              <a:spLocks noChangeArrowheads="1"/>
            </p:cNvSpPr>
            <p:nvPr/>
          </p:nvSpPr>
          <p:spPr bwMode="auto">
            <a:xfrm>
              <a:off x="384" y="2064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077" name="Line 5"/>
            <p:cNvSpPr>
              <a:spLocks noChangeShapeType="1"/>
            </p:cNvSpPr>
            <p:nvPr/>
          </p:nvSpPr>
          <p:spPr bwMode="auto">
            <a:xfrm>
              <a:off x="1008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19400" y="5029200"/>
            <a:ext cx="1524000" cy="533400"/>
            <a:chOff x="384" y="2064"/>
            <a:chExt cx="960" cy="336"/>
          </a:xfrm>
        </p:grpSpPr>
        <p:sp>
          <p:nvSpPr>
            <p:cNvPr id="899079" name="Rectangle 7"/>
            <p:cNvSpPr>
              <a:spLocks noChangeArrowheads="1"/>
            </p:cNvSpPr>
            <p:nvPr/>
          </p:nvSpPr>
          <p:spPr bwMode="auto">
            <a:xfrm>
              <a:off x="384" y="2064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080" name="Line 8"/>
            <p:cNvSpPr>
              <a:spLocks noChangeShapeType="1"/>
            </p:cNvSpPr>
            <p:nvPr/>
          </p:nvSpPr>
          <p:spPr bwMode="auto">
            <a:xfrm>
              <a:off x="1008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953000" y="5029200"/>
            <a:ext cx="1524000" cy="533400"/>
            <a:chOff x="384" y="2064"/>
            <a:chExt cx="960" cy="336"/>
          </a:xfrm>
        </p:grpSpPr>
        <p:sp>
          <p:nvSpPr>
            <p:cNvPr id="899082" name="Rectangle 10"/>
            <p:cNvSpPr>
              <a:spLocks noChangeArrowheads="1"/>
            </p:cNvSpPr>
            <p:nvPr/>
          </p:nvSpPr>
          <p:spPr bwMode="auto">
            <a:xfrm>
              <a:off x="384" y="2064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083" name="Line 11"/>
            <p:cNvSpPr>
              <a:spLocks noChangeShapeType="1"/>
            </p:cNvSpPr>
            <p:nvPr/>
          </p:nvSpPr>
          <p:spPr bwMode="auto">
            <a:xfrm>
              <a:off x="1008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086600" y="5029200"/>
            <a:ext cx="1524000" cy="533400"/>
            <a:chOff x="384" y="2064"/>
            <a:chExt cx="960" cy="336"/>
          </a:xfrm>
        </p:grpSpPr>
        <p:sp>
          <p:nvSpPr>
            <p:cNvPr id="899085" name="Rectangle 13"/>
            <p:cNvSpPr>
              <a:spLocks noChangeArrowheads="1"/>
            </p:cNvSpPr>
            <p:nvPr/>
          </p:nvSpPr>
          <p:spPr bwMode="auto">
            <a:xfrm>
              <a:off x="384" y="2064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086" name="Line 14"/>
            <p:cNvSpPr>
              <a:spLocks noChangeShapeType="1"/>
            </p:cNvSpPr>
            <p:nvPr/>
          </p:nvSpPr>
          <p:spPr bwMode="auto">
            <a:xfrm>
              <a:off x="1008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899087" name="Line 15"/>
          <p:cNvSpPr>
            <a:spLocks noChangeShapeType="1"/>
          </p:cNvSpPr>
          <p:nvPr/>
        </p:nvSpPr>
        <p:spPr bwMode="auto">
          <a:xfrm>
            <a:off x="1905000" y="533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088" name="Line 16"/>
          <p:cNvSpPr>
            <a:spLocks noChangeShapeType="1"/>
          </p:cNvSpPr>
          <p:nvPr/>
        </p:nvSpPr>
        <p:spPr bwMode="auto">
          <a:xfrm>
            <a:off x="4114800" y="5334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089" name="Line 17"/>
          <p:cNvSpPr>
            <a:spLocks noChangeShapeType="1"/>
          </p:cNvSpPr>
          <p:nvPr/>
        </p:nvSpPr>
        <p:spPr bwMode="auto">
          <a:xfrm>
            <a:off x="6248400" y="5334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095" name="Text Box 23"/>
          <p:cNvSpPr txBox="1">
            <a:spLocks noChangeArrowheads="1"/>
          </p:cNvSpPr>
          <p:nvPr/>
        </p:nvSpPr>
        <p:spPr bwMode="auto">
          <a:xfrm>
            <a:off x="467544" y="5013176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C00000"/>
                </a:solidFill>
              </a:rPr>
              <a:t>      </a:t>
            </a:r>
            <a:r>
              <a:rPr lang="en-US" sz="1400" b="1" dirty="0">
                <a:solidFill>
                  <a:srgbClr val="C00000"/>
                </a:solidFill>
              </a:rPr>
              <a:t>info   </a:t>
            </a:r>
            <a:r>
              <a:rPr lang="en-US" sz="1400" b="1" dirty="0" smtClean="0">
                <a:solidFill>
                  <a:srgbClr val="C00000"/>
                </a:solidFill>
              </a:rPr>
              <a:t>     </a:t>
            </a:r>
            <a:r>
              <a:rPr lang="en-US" sz="1400" b="1" dirty="0">
                <a:solidFill>
                  <a:srgbClr val="C00000"/>
                </a:solidFill>
              </a:rPr>
              <a:t>next</a:t>
            </a:r>
          </a:p>
        </p:txBody>
      </p:sp>
      <p:sp>
        <p:nvSpPr>
          <p:cNvPr id="899096" name="Line 24"/>
          <p:cNvSpPr>
            <a:spLocks noChangeShapeType="1"/>
          </p:cNvSpPr>
          <p:nvPr/>
        </p:nvSpPr>
        <p:spPr bwMode="auto">
          <a:xfrm>
            <a:off x="8305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097" name="Line 25"/>
          <p:cNvSpPr>
            <a:spLocks noChangeShapeType="1"/>
          </p:cNvSpPr>
          <p:nvPr/>
        </p:nvSpPr>
        <p:spPr bwMode="auto">
          <a:xfrm>
            <a:off x="8001000" y="5943600"/>
            <a:ext cx="6858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098" name="Line 26"/>
          <p:cNvSpPr>
            <a:spLocks noChangeShapeType="1"/>
          </p:cNvSpPr>
          <p:nvPr/>
        </p:nvSpPr>
        <p:spPr bwMode="auto">
          <a:xfrm>
            <a:off x="8001000" y="5943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099" name="Line 27"/>
          <p:cNvSpPr>
            <a:spLocks noChangeShapeType="1"/>
          </p:cNvSpPr>
          <p:nvPr/>
        </p:nvSpPr>
        <p:spPr bwMode="auto">
          <a:xfrm>
            <a:off x="8229600" y="6096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100" name="Line 28"/>
          <p:cNvSpPr>
            <a:spLocks noChangeShapeType="1"/>
          </p:cNvSpPr>
          <p:nvPr/>
        </p:nvSpPr>
        <p:spPr bwMode="auto">
          <a:xfrm>
            <a:off x="8077200" y="6019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101" name="Rectangle 29"/>
          <p:cNvSpPr>
            <a:spLocks noChangeArrowheads="1"/>
          </p:cNvSpPr>
          <p:nvPr/>
        </p:nvSpPr>
        <p:spPr bwMode="auto">
          <a:xfrm>
            <a:off x="685800" y="4114800"/>
            <a:ext cx="685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>
                <a:solidFill>
                  <a:prstClr val="black"/>
                </a:solidFill>
              </a:rPr>
              <a:t>front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99102" name="Line 30"/>
          <p:cNvSpPr>
            <a:spLocks noChangeShapeType="1"/>
          </p:cNvSpPr>
          <p:nvPr/>
        </p:nvSpPr>
        <p:spPr bwMode="auto">
          <a:xfrm>
            <a:off x="10668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103" name="Rectangle 31"/>
          <p:cNvSpPr>
            <a:spLocks noChangeArrowheads="1"/>
          </p:cNvSpPr>
          <p:nvPr/>
        </p:nvSpPr>
        <p:spPr bwMode="auto">
          <a:xfrm>
            <a:off x="7162800" y="4114800"/>
            <a:ext cx="685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>
                <a:solidFill>
                  <a:prstClr val="black"/>
                </a:solidFill>
              </a:rPr>
              <a:t>rear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99104" name="Line 32"/>
          <p:cNvSpPr>
            <a:spLocks noChangeShapeType="1"/>
          </p:cNvSpPr>
          <p:nvPr/>
        </p:nvSpPr>
        <p:spPr bwMode="auto">
          <a:xfrm>
            <a:off x="75438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105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4267200" cy="2590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1" dirty="0" err="1">
                <a:latin typeface="Courier New" pitchFamily="49" charset="0"/>
              </a:rPr>
              <a:t>struct</a:t>
            </a:r>
            <a:r>
              <a:rPr lang="en-US" sz="1600" b="1" dirty="0">
                <a:latin typeface="Courier New" pitchFamily="49" charset="0"/>
              </a:rPr>
              <a:t> node</a:t>
            </a:r>
            <a:r>
              <a:rPr lang="el-GR" sz="1600" b="1" dirty="0">
                <a:latin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info;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</a:rPr>
              <a:t>struct</a:t>
            </a:r>
            <a:r>
              <a:rPr lang="en-US" sz="1600" b="1" dirty="0">
                <a:latin typeface="Courier New" pitchFamily="49" charset="0"/>
              </a:rPr>
              <a:t> node *next;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pitchFamily="49" charset="0"/>
              </a:rPr>
              <a:t>};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b="1" dirty="0" err="1">
                <a:latin typeface="Courier New" pitchFamily="49" charset="0"/>
              </a:rPr>
              <a:t>typedef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struct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node</a:t>
            </a:r>
            <a:r>
              <a:rPr lang="en-US" sz="1600" b="1" dirty="0">
                <a:latin typeface="Courier New" pitchFamily="49" charset="0"/>
              </a:rPr>
              <a:t> *</a:t>
            </a:r>
            <a:r>
              <a:rPr lang="en-GB" sz="1600" b="1" dirty="0">
                <a:latin typeface="Courier New" pitchFamily="49" charset="0"/>
              </a:rPr>
              <a:t>Node</a:t>
            </a:r>
            <a:r>
              <a:rPr lang="en-US" sz="1600" b="1" dirty="0" err="1">
                <a:latin typeface="Courier New" pitchFamily="49" charset="0"/>
              </a:rPr>
              <a:t>Ptr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6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b="1" dirty="0" err="1">
                <a:latin typeface="Courier New" pitchFamily="49" charset="0"/>
              </a:rPr>
              <a:t>struct</a:t>
            </a:r>
            <a:r>
              <a:rPr lang="en-US" sz="1600" b="1" dirty="0">
                <a:latin typeface="Courier New" pitchFamily="49" charset="0"/>
              </a:rPr>
              <a:t> queue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</a:rPr>
              <a:t>NodePtr</a:t>
            </a:r>
            <a:r>
              <a:rPr lang="en-US" sz="1600" b="1" dirty="0">
                <a:latin typeface="Courier New" pitchFamily="49" charset="0"/>
              </a:rPr>
              <a:t> front, rear;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pitchFamily="49" charset="0"/>
              </a:rPr>
              <a:t>};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6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899106" name="Rectangle 34"/>
          <p:cNvSpPr>
            <a:spLocks noChangeArrowheads="1"/>
          </p:cNvSpPr>
          <p:nvPr/>
        </p:nvSpPr>
        <p:spPr bwMode="auto">
          <a:xfrm>
            <a:off x="2051720" y="1052736"/>
            <a:ext cx="43434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516216" y="1124744"/>
            <a:ext cx="2282026" cy="925511"/>
          </a:xfrm>
          <a:prstGeom prst="rect">
            <a:avLst/>
          </a:prstGeom>
          <a:solidFill>
            <a:schemeClr val="bg1"/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dirty="0">
              <a:solidFill>
                <a:srgbClr val="000000"/>
              </a:solidFill>
            </a:endParaRP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l-GR" dirty="0" smtClean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l-GR" dirty="0" smtClean="0">
                <a:solidFill>
                  <a:srgbClr val="000000"/>
                </a:solidFill>
              </a:rPr>
              <a:t> 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op&gt; </a:t>
            </a:r>
            <a:r>
              <a:rPr lang="en-US" dirty="0" smtClean="0">
                <a:solidFill>
                  <a:srgbClr val="000000"/>
                </a:solidFill>
              </a:rPr>
              <a:t>A |  &lt;</a:t>
            </a:r>
            <a:r>
              <a:rPr lang="en-US" dirty="0">
                <a:solidFill>
                  <a:srgbClr val="000000"/>
                </a:solidFill>
              </a:rPr>
              <a:t>id</a:t>
            </a:r>
            <a:r>
              <a:rPr lang="en-US" dirty="0" smtClean="0">
                <a:solidFill>
                  <a:srgbClr val="000000"/>
                </a:solidFill>
              </a:rPr>
              <a:t>&gt;</a:t>
            </a: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Ομάδα 7"/>
          <p:cNvGrpSpPr/>
          <p:nvPr/>
        </p:nvGrpSpPr>
        <p:grpSpPr>
          <a:xfrm>
            <a:off x="500034" y="1214422"/>
            <a:ext cx="3500462" cy="3897967"/>
            <a:chOff x="4184584" y="1538697"/>
            <a:chExt cx="3965495" cy="4080412"/>
          </a:xfrm>
        </p:grpSpPr>
        <p:sp>
          <p:nvSpPr>
            <p:cNvPr id="139" name="Έλλειψη 8"/>
            <p:cNvSpPr/>
            <p:nvPr/>
          </p:nvSpPr>
          <p:spPr>
            <a:xfrm>
              <a:off x="4355976" y="3212976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0" name="Έλλειψη 9"/>
            <p:cNvSpPr/>
            <p:nvPr/>
          </p:nvSpPr>
          <p:spPr>
            <a:xfrm>
              <a:off x="5369100" y="2677128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1" name="Έλλειψη 12"/>
            <p:cNvSpPr/>
            <p:nvPr/>
          </p:nvSpPr>
          <p:spPr>
            <a:xfrm>
              <a:off x="6306688" y="3286889"/>
              <a:ext cx="370384" cy="3614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46" name="Ευθεία γραμμή σύνδεσης 17"/>
            <p:cNvCxnSpPr/>
            <p:nvPr/>
          </p:nvCxnSpPr>
          <p:spPr>
            <a:xfrm flipH="1">
              <a:off x="4541168" y="1920711"/>
              <a:ext cx="994229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Ευθεία γραμμή σύνδεσης 18"/>
            <p:cNvCxnSpPr/>
            <p:nvPr/>
          </p:nvCxnSpPr>
          <p:spPr>
            <a:xfrm flipH="1" flipV="1">
              <a:off x="5514696" y="1920711"/>
              <a:ext cx="1038504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Ευθεία γραμμή σύνδεσης 29"/>
            <p:cNvCxnSpPr/>
            <p:nvPr/>
          </p:nvCxnSpPr>
          <p:spPr>
            <a:xfrm flipV="1">
              <a:off x="6471541" y="2522623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Ευθεία γραμμή σύνδεσης 30"/>
            <p:cNvCxnSpPr/>
            <p:nvPr/>
          </p:nvCxnSpPr>
          <p:spPr>
            <a:xfrm flipV="1">
              <a:off x="4541168" y="2486607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Ευθεία γραμμή σύνδεσης 31"/>
            <p:cNvCxnSpPr/>
            <p:nvPr/>
          </p:nvCxnSpPr>
          <p:spPr>
            <a:xfrm flipV="1">
              <a:off x="5533311" y="1920711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33"/>
            <p:cNvSpPr txBox="1"/>
            <p:nvPr/>
          </p:nvSpPr>
          <p:spPr>
            <a:xfrm>
              <a:off x="4402811" y="2099538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TextBox 34"/>
            <p:cNvSpPr txBox="1"/>
            <p:nvPr/>
          </p:nvSpPr>
          <p:spPr>
            <a:xfrm>
              <a:off x="5383201" y="1538697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TextBox 35"/>
            <p:cNvSpPr txBox="1"/>
            <p:nvPr/>
          </p:nvSpPr>
          <p:spPr>
            <a:xfrm>
              <a:off x="6353826" y="2077744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TextBox 41"/>
            <p:cNvSpPr txBox="1"/>
            <p:nvPr/>
          </p:nvSpPr>
          <p:spPr>
            <a:xfrm>
              <a:off x="6311283" y="3241704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y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TextBox 43"/>
            <p:cNvSpPr txBox="1"/>
            <p:nvPr/>
          </p:nvSpPr>
          <p:spPr>
            <a:xfrm>
              <a:off x="7859526" y="5201906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TextBox 49"/>
            <p:cNvSpPr txBox="1"/>
            <p:nvPr/>
          </p:nvSpPr>
          <p:spPr>
            <a:xfrm>
              <a:off x="6094478" y="2641309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TextBox 50"/>
            <p:cNvSpPr txBox="1"/>
            <p:nvPr/>
          </p:nvSpPr>
          <p:spPr>
            <a:xfrm>
              <a:off x="5132760" y="2097815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TextBox 51"/>
            <p:cNvSpPr txBox="1"/>
            <p:nvPr/>
          </p:nvSpPr>
          <p:spPr>
            <a:xfrm>
              <a:off x="4184584" y="2582961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TextBox 55"/>
            <p:cNvSpPr txBox="1"/>
            <p:nvPr/>
          </p:nvSpPr>
          <p:spPr>
            <a:xfrm>
              <a:off x="5386446" y="2665877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TextBox 56"/>
            <p:cNvSpPr txBox="1"/>
            <p:nvPr/>
          </p:nvSpPr>
          <p:spPr>
            <a:xfrm>
              <a:off x="4424287" y="3162975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x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7" name="186 - TextBox"/>
          <p:cNvSpPr txBox="1"/>
          <p:nvPr/>
        </p:nvSpPr>
        <p:spPr>
          <a:xfrm>
            <a:off x="1403648" y="9087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x*y</a:t>
            </a:r>
          </a:p>
        </p:txBody>
      </p:sp>
      <p:sp>
        <p:nvSpPr>
          <p:cNvPr id="6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3ο Παράδειγμα</a:t>
            </a:r>
            <a:endParaRPr lang="en-US" sz="2800" dirty="0"/>
          </a:p>
        </p:txBody>
      </p:sp>
      <p:grpSp>
        <p:nvGrpSpPr>
          <p:cNvPr id="85" name="84 - Ομάδα"/>
          <p:cNvGrpSpPr/>
          <p:nvPr/>
        </p:nvGrpSpPr>
        <p:grpSpPr>
          <a:xfrm>
            <a:off x="3635896" y="1340768"/>
            <a:ext cx="3047338" cy="3816424"/>
            <a:chOff x="3635896" y="1340768"/>
            <a:chExt cx="3047338" cy="3816424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3635896" y="2412338"/>
              <a:ext cx="2714644" cy="533400"/>
              <a:chOff x="384" y="2064"/>
              <a:chExt cx="960" cy="33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899076" name="Rectangle 4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99077" name="Line 5"/>
              <p:cNvSpPr>
                <a:spLocks noChangeShapeType="1"/>
              </p:cNvSpPr>
              <p:nvPr/>
            </p:nvSpPr>
            <p:spPr bwMode="auto">
              <a:xfrm>
                <a:off x="1117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9088" name="Line 16"/>
            <p:cNvSpPr>
              <a:spLocks noChangeShapeType="1"/>
            </p:cNvSpPr>
            <p:nvPr/>
          </p:nvSpPr>
          <p:spPr bwMode="auto">
            <a:xfrm>
              <a:off x="5993350" y="2698090"/>
              <a:ext cx="689884" cy="6589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101" name="Rectangle 29"/>
            <p:cNvSpPr>
              <a:spLocks noChangeArrowheads="1"/>
            </p:cNvSpPr>
            <p:nvPr/>
          </p:nvSpPr>
          <p:spPr bwMode="auto">
            <a:xfrm>
              <a:off x="4707466" y="1340768"/>
              <a:ext cx="6858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>
                  <a:solidFill>
                    <a:prstClr val="black"/>
                  </a:solidFill>
                </a:rPr>
                <a:t>front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102" name="Line 30"/>
            <p:cNvSpPr>
              <a:spLocks noChangeShapeType="1"/>
            </p:cNvSpPr>
            <p:nvPr/>
          </p:nvSpPr>
          <p:spPr bwMode="auto">
            <a:xfrm>
              <a:off x="5064656" y="1840834"/>
              <a:ext cx="0" cy="57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4421714" y="2412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" name="114 - TextBox"/>
            <p:cNvSpPr txBox="1"/>
            <p:nvPr/>
          </p:nvSpPr>
          <p:spPr>
            <a:xfrm>
              <a:off x="3850210" y="248377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16" name="Line 16"/>
            <p:cNvSpPr>
              <a:spLocks noChangeShapeType="1"/>
            </p:cNvSpPr>
            <p:nvPr/>
          </p:nvSpPr>
          <p:spPr bwMode="auto">
            <a:xfrm flipH="1">
              <a:off x="3635896" y="2698090"/>
              <a:ext cx="1285884" cy="71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>
              <a:off x="5064656" y="2412338"/>
              <a:ext cx="0" cy="53340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8" name="Line 16"/>
            <p:cNvSpPr>
              <a:spLocks noChangeShapeType="1"/>
            </p:cNvSpPr>
            <p:nvPr/>
          </p:nvSpPr>
          <p:spPr bwMode="auto">
            <a:xfrm>
              <a:off x="5350408" y="2698090"/>
              <a:ext cx="13680" cy="2459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43" name="Line 25"/>
          <p:cNvSpPr>
            <a:spLocks noChangeShapeType="1"/>
          </p:cNvSpPr>
          <p:nvPr/>
        </p:nvSpPr>
        <p:spPr bwMode="auto">
          <a:xfrm>
            <a:off x="6855938" y="5364238"/>
            <a:ext cx="680007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6855938" y="5364238"/>
            <a:ext cx="680007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089" name="Line 17"/>
          <p:cNvSpPr>
            <a:spLocks noChangeShapeType="1"/>
          </p:cNvSpPr>
          <p:nvPr/>
        </p:nvSpPr>
        <p:spPr bwMode="auto">
          <a:xfrm>
            <a:off x="1897812" y="459580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99103" name="Rectangle 31"/>
          <p:cNvSpPr>
            <a:spLocks noChangeArrowheads="1"/>
          </p:cNvSpPr>
          <p:nvPr/>
        </p:nvSpPr>
        <p:spPr bwMode="auto">
          <a:xfrm>
            <a:off x="1259632" y="4324344"/>
            <a:ext cx="6858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>
                <a:solidFill>
                  <a:prstClr val="black"/>
                </a:solidFill>
              </a:rPr>
              <a:t>rear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8" name="87 - Ομάδα"/>
          <p:cNvGrpSpPr/>
          <p:nvPr/>
        </p:nvGrpSpPr>
        <p:grpSpPr>
          <a:xfrm>
            <a:off x="7350918" y="4190992"/>
            <a:ext cx="1524000" cy="457200"/>
            <a:chOff x="7350918" y="4190992"/>
            <a:chExt cx="1524000" cy="457200"/>
          </a:xfrm>
        </p:grpSpPr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7350918" y="4424354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8189118" y="4190992"/>
              <a:ext cx="6858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>
                  <a:solidFill>
                    <a:prstClr val="black"/>
                  </a:solidFill>
                </a:rPr>
                <a:t>rear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88 - Ομάδα"/>
          <p:cNvGrpSpPr/>
          <p:nvPr/>
        </p:nvGrpSpPr>
        <p:grpSpPr>
          <a:xfrm>
            <a:off x="2755068" y="4310050"/>
            <a:ext cx="1632843" cy="1333504"/>
            <a:chOff x="2755068" y="4310050"/>
            <a:chExt cx="1632843" cy="1333504"/>
          </a:xfrm>
        </p:grpSpPr>
        <p:sp>
          <p:nvSpPr>
            <p:cNvPr id="899096" name="Line 24"/>
            <p:cNvSpPr>
              <a:spLocks noChangeShapeType="1"/>
            </p:cNvSpPr>
            <p:nvPr/>
          </p:nvSpPr>
          <p:spPr bwMode="auto">
            <a:xfrm>
              <a:off x="4006912" y="4873696"/>
              <a:ext cx="0" cy="443624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097" name="Line 25"/>
            <p:cNvSpPr>
              <a:spLocks noChangeShapeType="1"/>
            </p:cNvSpPr>
            <p:nvPr/>
          </p:nvSpPr>
          <p:spPr bwMode="auto">
            <a:xfrm>
              <a:off x="3707904" y="5483296"/>
              <a:ext cx="6800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098" name="Line 26"/>
            <p:cNvSpPr>
              <a:spLocks noChangeShapeType="1"/>
            </p:cNvSpPr>
            <p:nvPr/>
          </p:nvSpPr>
          <p:spPr bwMode="auto">
            <a:xfrm>
              <a:off x="3707904" y="5483296"/>
              <a:ext cx="6800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9100" name="Line 28"/>
            <p:cNvSpPr>
              <a:spLocks noChangeShapeType="1"/>
            </p:cNvSpPr>
            <p:nvPr/>
          </p:nvSpPr>
          <p:spPr bwMode="auto">
            <a:xfrm>
              <a:off x="3782818" y="5559496"/>
              <a:ext cx="52889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55068" y="4310050"/>
              <a:ext cx="1524000" cy="533400"/>
              <a:chOff x="384" y="2064"/>
              <a:chExt cx="960" cy="336"/>
            </a:xfrm>
            <a:solidFill>
              <a:schemeClr val="bg2">
                <a:lumMod val="75000"/>
              </a:schemeClr>
            </a:solidFill>
          </p:grpSpPr>
          <p:sp>
            <p:nvSpPr>
              <p:cNvPr id="899079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99080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9099" name="Line 27"/>
            <p:cNvSpPr>
              <a:spLocks noChangeShapeType="1"/>
            </p:cNvSpPr>
            <p:nvPr/>
          </p:nvSpPr>
          <p:spPr bwMode="auto">
            <a:xfrm>
              <a:off x="3893314" y="5643554"/>
              <a:ext cx="2286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7" name="116 - TextBox"/>
            <p:cNvSpPr txBox="1"/>
            <p:nvPr/>
          </p:nvSpPr>
          <p:spPr>
            <a:xfrm>
              <a:off x="3040820" y="438148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Id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85 - Ομάδα"/>
          <p:cNvGrpSpPr/>
          <p:nvPr/>
        </p:nvGrpSpPr>
        <p:grpSpPr>
          <a:xfrm>
            <a:off x="4499992" y="5157192"/>
            <a:ext cx="1617712" cy="1300336"/>
            <a:chOff x="4499992" y="5157192"/>
            <a:chExt cx="1617712" cy="130033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499992" y="5157192"/>
              <a:ext cx="1524000" cy="533400"/>
              <a:chOff x="384" y="2064"/>
              <a:chExt cx="960" cy="336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0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5724128" y="5661248"/>
              <a:ext cx="0" cy="6096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3" name="Line 26"/>
            <p:cNvSpPr>
              <a:spLocks noChangeShapeType="1"/>
            </p:cNvSpPr>
            <p:nvPr/>
          </p:nvSpPr>
          <p:spPr bwMode="auto">
            <a:xfrm>
              <a:off x="5431904" y="6305128"/>
              <a:ext cx="6858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4" name="Line 27"/>
            <p:cNvSpPr>
              <a:spLocks noChangeShapeType="1"/>
            </p:cNvSpPr>
            <p:nvPr/>
          </p:nvSpPr>
          <p:spPr bwMode="auto">
            <a:xfrm>
              <a:off x="5660504" y="6457528"/>
              <a:ext cx="2286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5" name="Line 28"/>
            <p:cNvSpPr>
              <a:spLocks noChangeShapeType="1"/>
            </p:cNvSpPr>
            <p:nvPr/>
          </p:nvSpPr>
          <p:spPr bwMode="auto">
            <a:xfrm>
              <a:off x="5508104" y="6381328"/>
              <a:ext cx="5334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6" name="185 - TextBox"/>
            <p:cNvSpPr txBox="1"/>
            <p:nvPr/>
          </p:nvSpPr>
          <p:spPr>
            <a:xfrm>
              <a:off x="4716016" y="522920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op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86 - Ομάδα"/>
          <p:cNvGrpSpPr/>
          <p:nvPr/>
        </p:nvGrpSpPr>
        <p:grpSpPr>
          <a:xfrm>
            <a:off x="5868178" y="4254499"/>
            <a:ext cx="1554170" cy="1269997"/>
            <a:chOff x="5868178" y="4254499"/>
            <a:chExt cx="1554170" cy="1269997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868178" y="4254499"/>
              <a:ext cx="1524000" cy="533401"/>
              <a:chOff x="407" y="2104"/>
              <a:chExt cx="960" cy="336"/>
            </a:xfrm>
            <a:solidFill>
              <a:schemeClr val="bg2">
                <a:lumMod val="75000"/>
              </a:schemeClr>
            </a:solidFill>
          </p:grpSpPr>
          <p:sp>
            <p:nvSpPr>
              <p:cNvPr id="899082" name="Rectangle 10"/>
              <p:cNvSpPr>
                <a:spLocks noChangeArrowheads="1"/>
              </p:cNvSpPr>
              <p:nvPr/>
            </p:nvSpPr>
            <p:spPr bwMode="auto">
              <a:xfrm>
                <a:off x="407" y="210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99083" name="Line 11"/>
              <p:cNvSpPr>
                <a:spLocks noChangeShapeType="1"/>
              </p:cNvSpPr>
              <p:nvPr/>
            </p:nvSpPr>
            <p:spPr bwMode="auto">
              <a:xfrm>
                <a:off x="1042" y="210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>
              <a:off x="7117548" y="4762496"/>
              <a:ext cx="0" cy="6096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7041348" y="5524496"/>
              <a:ext cx="2286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6888948" y="5448296"/>
              <a:ext cx="5334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67" name="66 - TextBox"/>
            <p:cNvSpPr txBox="1"/>
            <p:nvPr/>
          </p:nvSpPr>
          <p:spPr>
            <a:xfrm>
              <a:off x="6084168" y="432658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Id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75 - Ομάδα"/>
          <p:cNvGrpSpPr/>
          <p:nvPr/>
        </p:nvGrpSpPr>
        <p:grpSpPr>
          <a:xfrm>
            <a:off x="3275856" y="3429000"/>
            <a:ext cx="1524000" cy="533400"/>
            <a:chOff x="2915816" y="3429000"/>
            <a:chExt cx="1524000" cy="533400"/>
          </a:xfrm>
        </p:grpSpPr>
        <p:sp>
          <p:nvSpPr>
            <p:cNvPr id="71" name="Rectangle 4"/>
            <p:cNvSpPr>
              <a:spLocks noChangeArrowheads="1"/>
            </p:cNvSpPr>
            <p:nvPr/>
          </p:nvSpPr>
          <p:spPr bwMode="auto">
            <a:xfrm>
              <a:off x="2915816" y="3429000"/>
              <a:ext cx="1524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2" name="71 - TextBox"/>
            <p:cNvSpPr txBox="1"/>
            <p:nvPr/>
          </p:nvSpPr>
          <p:spPr>
            <a:xfrm>
              <a:off x="3201568" y="350043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74" name="73 - Ευθεία γραμμή σύνδεσης"/>
            <p:cNvCxnSpPr/>
            <p:nvPr/>
          </p:nvCxnSpPr>
          <p:spPr>
            <a:xfrm>
              <a:off x="3923928" y="342900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76 - Ομάδα"/>
          <p:cNvGrpSpPr/>
          <p:nvPr/>
        </p:nvGrpSpPr>
        <p:grpSpPr>
          <a:xfrm>
            <a:off x="5940152" y="3356992"/>
            <a:ext cx="1524000" cy="533400"/>
            <a:chOff x="2915816" y="3429000"/>
            <a:chExt cx="1524000" cy="533400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2915816" y="3429000"/>
              <a:ext cx="1524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9" name="78 - TextBox"/>
            <p:cNvSpPr txBox="1"/>
            <p:nvPr/>
          </p:nvSpPr>
          <p:spPr>
            <a:xfrm>
              <a:off x="3201568" y="350043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80" name="79 - Ευθεία γραμμή σύνδεσης"/>
            <p:cNvCxnSpPr/>
            <p:nvPr/>
          </p:nvCxnSpPr>
          <p:spPr>
            <a:xfrm>
              <a:off x="3923928" y="342900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81 - Ευθύγραμμο βέλος σύνδεσης"/>
          <p:cNvCxnSpPr>
            <a:endCxn id="899079" idx="0"/>
          </p:cNvCxnSpPr>
          <p:nvPr/>
        </p:nvCxnSpPr>
        <p:spPr>
          <a:xfrm flipH="1">
            <a:off x="3517068" y="3789040"/>
            <a:ext cx="1054932" cy="521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- Ευθύγραμμο βέλος σύνδεσης"/>
          <p:cNvCxnSpPr/>
          <p:nvPr/>
        </p:nvCxnSpPr>
        <p:spPr>
          <a:xfrm flipH="1">
            <a:off x="6372200" y="3645024"/>
            <a:ext cx="7920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0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899089" grpId="0" animBg="1"/>
      <p:bldP spid="8991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7"/>
          <p:cNvGrpSpPr/>
          <p:nvPr/>
        </p:nvGrpSpPr>
        <p:grpSpPr>
          <a:xfrm>
            <a:off x="214282" y="500043"/>
            <a:ext cx="3143272" cy="3500462"/>
            <a:chOff x="4184584" y="1837824"/>
            <a:chExt cx="3965495" cy="3781285"/>
          </a:xfrm>
        </p:grpSpPr>
        <p:sp>
          <p:nvSpPr>
            <p:cNvPr id="140" name="Έλλειψη 9"/>
            <p:cNvSpPr/>
            <p:nvPr/>
          </p:nvSpPr>
          <p:spPr>
            <a:xfrm>
              <a:off x="5398511" y="3333457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46" name="Ευθεία γραμμή σύνδεσης 17"/>
            <p:cNvCxnSpPr/>
            <p:nvPr/>
          </p:nvCxnSpPr>
          <p:spPr>
            <a:xfrm flipH="1">
              <a:off x="4427369" y="2735204"/>
              <a:ext cx="994229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Ευθεία γραμμή σύνδεσης 18"/>
            <p:cNvCxnSpPr/>
            <p:nvPr/>
          </p:nvCxnSpPr>
          <p:spPr>
            <a:xfrm flipH="1" flipV="1">
              <a:off x="5641296" y="2735204"/>
              <a:ext cx="1038504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Ευθεία γραμμή σύνδεσης 29"/>
            <p:cNvCxnSpPr/>
            <p:nvPr/>
          </p:nvCxnSpPr>
          <p:spPr>
            <a:xfrm rot="5400000" flipH="1" flipV="1">
              <a:off x="5298632" y="3071721"/>
              <a:ext cx="5234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33"/>
            <p:cNvSpPr txBox="1"/>
            <p:nvPr/>
          </p:nvSpPr>
          <p:spPr>
            <a:xfrm>
              <a:off x="5398511" y="2510859"/>
              <a:ext cx="290553" cy="38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TextBox 34"/>
            <p:cNvSpPr txBox="1"/>
            <p:nvPr/>
          </p:nvSpPr>
          <p:spPr>
            <a:xfrm>
              <a:off x="5398511" y="1837824"/>
              <a:ext cx="290553" cy="38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TextBox 35"/>
            <p:cNvSpPr txBox="1"/>
            <p:nvPr/>
          </p:nvSpPr>
          <p:spPr>
            <a:xfrm>
              <a:off x="4184584" y="2918190"/>
              <a:ext cx="290552" cy="38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TextBox 43"/>
            <p:cNvSpPr txBox="1"/>
            <p:nvPr/>
          </p:nvSpPr>
          <p:spPr>
            <a:xfrm>
              <a:off x="7859526" y="5201906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TextBox 55"/>
            <p:cNvSpPr txBox="1"/>
            <p:nvPr/>
          </p:nvSpPr>
          <p:spPr>
            <a:xfrm>
              <a:off x="5398511" y="3333457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7" name="186 - TextBox"/>
          <p:cNvSpPr txBox="1"/>
          <p:nvPr/>
        </p:nvSpPr>
        <p:spPr>
          <a:xfrm>
            <a:off x="179512" y="1886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Δένδρο παραγωγής της: </a:t>
            </a:r>
            <a:r>
              <a:rPr lang="en-US" b="1" dirty="0" smtClean="0">
                <a:solidFill>
                  <a:srgbClr val="C00000"/>
                </a:solidFill>
              </a:rPr>
              <a:t>x*y</a:t>
            </a:r>
          </a:p>
        </p:txBody>
      </p:sp>
      <p:sp>
        <p:nvSpPr>
          <p:cNvPr id="64" name="Rectangle 2"/>
          <p:cNvSpPr/>
          <p:nvPr/>
        </p:nvSpPr>
        <p:spPr>
          <a:xfrm>
            <a:off x="6516216" y="332656"/>
            <a:ext cx="230425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8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E </a:t>
            </a:r>
            <a:r>
              <a:rPr lang="el-GR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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Τ ( + Τ)*</a:t>
            </a:r>
            <a:br>
              <a:rPr lang="el-GR" sz="2000" dirty="0" smtClean="0">
                <a:solidFill>
                  <a:prstClr val="black"/>
                </a:solidFill>
                <a:latin typeface="Calibri"/>
              </a:rPr>
            </a:b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Τ </a:t>
            </a:r>
            <a:r>
              <a:rPr lang="el-GR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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( *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)*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Calibri"/>
              </a:rPr>
            </a:b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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) |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&lt;id&gt;</a:t>
            </a:r>
            <a:endParaRPr lang="el-GR" sz="20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116 - Ομάδα"/>
          <p:cNvGrpSpPr/>
          <p:nvPr/>
        </p:nvGrpSpPr>
        <p:grpSpPr>
          <a:xfrm>
            <a:off x="3995936" y="1124744"/>
            <a:ext cx="4572000" cy="1604970"/>
            <a:chOff x="4000496" y="1285860"/>
            <a:chExt cx="4572000" cy="1604970"/>
          </a:xfrm>
        </p:grpSpPr>
        <p:sp>
          <p:nvSpPr>
            <p:cNvPr id="899101" name="Rectangle 29"/>
            <p:cNvSpPr>
              <a:spLocks noChangeArrowheads="1"/>
            </p:cNvSpPr>
            <p:nvPr/>
          </p:nvSpPr>
          <p:spPr bwMode="auto">
            <a:xfrm>
              <a:off x="4214810" y="1285860"/>
              <a:ext cx="6858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>
                  <a:solidFill>
                    <a:prstClr val="black"/>
                  </a:solidFill>
                </a:rPr>
                <a:t>front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102" name="Line 30"/>
            <p:cNvSpPr>
              <a:spLocks noChangeShapeType="1"/>
            </p:cNvSpPr>
            <p:nvPr/>
          </p:nvSpPr>
          <p:spPr bwMode="auto">
            <a:xfrm>
              <a:off x="4572000" y="1785926"/>
              <a:ext cx="0" cy="57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" name="114 - TextBox"/>
            <p:cNvSpPr txBox="1"/>
            <p:nvPr/>
          </p:nvSpPr>
          <p:spPr>
            <a:xfrm>
              <a:off x="4071934" y="242886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000496" y="2357430"/>
              <a:ext cx="1500198" cy="533400"/>
              <a:chOff x="384" y="2064"/>
              <a:chExt cx="960" cy="3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5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93 - TextBox"/>
            <p:cNvSpPr txBox="1"/>
            <p:nvPr/>
          </p:nvSpPr>
          <p:spPr>
            <a:xfrm>
              <a:off x="4143372" y="242886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E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5500694" y="2357430"/>
              <a:ext cx="1524000" cy="533400"/>
              <a:chOff x="384" y="2064"/>
              <a:chExt cx="960" cy="336"/>
            </a:xfrm>
          </p:grpSpPr>
          <p:sp>
            <p:nvSpPr>
              <p:cNvPr id="96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8"/>
              <p:cNvSpPr>
                <a:spLocks noChangeShapeType="1"/>
              </p:cNvSpPr>
              <p:nvPr/>
            </p:nvSpPr>
            <p:spPr bwMode="auto">
              <a:xfrm>
                <a:off x="879" y="206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99 - TextBox"/>
            <p:cNvSpPr txBox="1"/>
            <p:nvPr/>
          </p:nvSpPr>
          <p:spPr>
            <a:xfrm>
              <a:off x="5572132" y="242886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</a:rPr>
                <a:t>+</a:t>
              </a:r>
              <a:endParaRPr lang="el-GR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7048496" y="2357430"/>
              <a:ext cx="1524000" cy="533400"/>
              <a:chOff x="384" y="2064"/>
              <a:chExt cx="960" cy="336"/>
            </a:xfrm>
          </p:grpSpPr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Line 8"/>
              <p:cNvSpPr>
                <a:spLocks noChangeShapeType="1"/>
              </p:cNvSpPr>
              <p:nvPr/>
            </p:nvSpPr>
            <p:spPr bwMode="auto">
              <a:xfrm>
                <a:off x="849" y="206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108 - TextBox"/>
            <p:cNvSpPr txBox="1"/>
            <p:nvPr/>
          </p:nvSpPr>
          <p:spPr>
            <a:xfrm>
              <a:off x="7119934" y="242886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</a:rPr>
                <a:t>+</a:t>
              </a:r>
              <a:endParaRPr lang="el-GR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</p:grpSp>
      <p:grpSp>
        <p:nvGrpSpPr>
          <p:cNvPr id="7" name="148 - Ομάδα"/>
          <p:cNvGrpSpPr/>
          <p:nvPr/>
        </p:nvGrpSpPr>
        <p:grpSpPr>
          <a:xfrm>
            <a:off x="5436096" y="2420888"/>
            <a:ext cx="3095636" cy="1033466"/>
            <a:chOff x="5572132" y="2643182"/>
            <a:chExt cx="3095636" cy="1033466"/>
          </a:xfrm>
        </p:grpSpPr>
        <p:sp>
          <p:nvSpPr>
            <p:cNvPr id="101" name="Line 16"/>
            <p:cNvSpPr>
              <a:spLocks noChangeShapeType="1"/>
            </p:cNvSpPr>
            <p:nvPr/>
          </p:nvSpPr>
          <p:spPr bwMode="auto">
            <a:xfrm flipH="1">
              <a:off x="6000760" y="2643182"/>
              <a:ext cx="642942" cy="500066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5572132" y="3143248"/>
              <a:ext cx="1524000" cy="533400"/>
              <a:chOff x="384" y="2064"/>
              <a:chExt cx="960" cy="336"/>
            </a:xfrm>
            <a:solidFill>
              <a:schemeClr val="bg1"/>
            </a:solidFill>
          </p:grpSpPr>
          <p:sp>
            <p:nvSpPr>
              <p:cNvPr id="103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5" name="104 - TextBox"/>
            <p:cNvSpPr txBox="1"/>
            <p:nvPr/>
          </p:nvSpPr>
          <p:spPr>
            <a:xfrm>
              <a:off x="5643570" y="3214686"/>
              <a:ext cx="7858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</a:rPr>
                <a:t>T</a:t>
              </a:r>
              <a:endParaRPr lang="el-GR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H="1">
              <a:off x="7572396" y="2643182"/>
              <a:ext cx="642942" cy="500066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7143768" y="3143248"/>
              <a:ext cx="1524000" cy="533400"/>
              <a:chOff x="384" y="2064"/>
              <a:chExt cx="960" cy="336"/>
            </a:xfrm>
            <a:solidFill>
              <a:schemeClr val="bg1"/>
            </a:solidFill>
          </p:grpSpPr>
          <p:sp>
            <p:nvSpPr>
              <p:cNvPr id="113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9" name="118 - TextBox"/>
            <p:cNvSpPr txBox="1"/>
            <p:nvPr/>
          </p:nvSpPr>
          <p:spPr>
            <a:xfrm>
              <a:off x="7215206" y="3214686"/>
              <a:ext cx="7858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</a:rPr>
                <a:t>T</a:t>
              </a:r>
              <a:endParaRPr lang="el-GR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</p:grpSp>
      <p:sp>
        <p:nvSpPr>
          <p:cNvPr id="131" name="Line 16"/>
          <p:cNvSpPr>
            <a:spLocks noChangeShapeType="1"/>
          </p:cNvSpPr>
          <p:nvPr/>
        </p:nvSpPr>
        <p:spPr bwMode="auto">
          <a:xfrm flipH="1">
            <a:off x="2339752" y="2492896"/>
            <a:ext cx="2928958" cy="12144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>
            <a:off x="857224" y="571501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45" name="Rectangle 31"/>
          <p:cNvSpPr>
            <a:spLocks noChangeArrowheads="1"/>
          </p:cNvSpPr>
          <p:nvPr/>
        </p:nvSpPr>
        <p:spPr bwMode="auto">
          <a:xfrm>
            <a:off x="219044" y="5443558"/>
            <a:ext cx="6858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>
                <a:solidFill>
                  <a:prstClr val="black"/>
                </a:solidFill>
              </a:rPr>
              <a:t>rear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3" name="132 - Ομάδα"/>
          <p:cNvGrpSpPr/>
          <p:nvPr/>
        </p:nvGrpSpPr>
        <p:grpSpPr>
          <a:xfrm>
            <a:off x="1691680" y="5445224"/>
            <a:ext cx="1524000" cy="533400"/>
            <a:chOff x="1714480" y="5429264"/>
            <a:chExt cx="1524000" cy="533400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714480" y="5429264"/>
              <a:ext cx="1524000" cy="533400"/>
              <a:chOff x="384" y="2064"/>
              <a:chExt cx="960" cy="336"/>
            </a:xfrm>
            <a:solidFill>
              <a:schemeClr val="bg2">
                <a:lumMod val="75000"/>
              </a:schemeClr>
            </a:solidFill>
          </p:grpSpPr>
          <p:sp>
            <p:nvSpPr>
              <p:cNvPr id="134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8" name="147 - TextBox"/>
            <p:cNvSpPr txBox="1"/>
            <p:nvPr/>
          </p:nvSpPr>
          <p:spPr>
            <a:xfrm>
              <a:off x="2000232" y="55007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Id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115 - Ομάδα"/>
          <p:cNvGrpSpPr/>
          <p:nvPr/>
        </p:nvGrpSpPr>
        <p:grpSpPr>
          <a:xfrm>
            <a:off x="0" y="857232"/>
            <a:ext cx="2765998" cy="2036152"/>
            <a:chOff x="0" y="857232"/>
            <a:chExt cx="2765998" cy="2036152"/>
          </a:xfrm>
        </p:grpSpPr>
        <p:sp>
          <p:nvSpPr>
            <p:cNvPr id="70" name="TextBox 35"/>
            <p:cNvSpPr txBox="1"/>
            <p:nvPr/>
          </p:nvSpPr>
          <p:spPr>
            <a:xfrm>
              <a:off x="2143108" y="1500174"/>
              <a:ext cx="25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Έλλειψη 8"/>
            <p:cNvSpPr/>
            <p:nvPr/>
          </p:nvSpPr>
          <p:spPr>
            <a:xfrm>
              <a:off x="214282" y="2500306"/>
              <a:ext cx="326949" cy="345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8" name="TextBox 56"/>
            <p:cNvSpPr txBox="1"/>
            <p:nvPr/>
          </p:nvSpPr>
          <p:spPr>
            <a:xfrm>
              <a:off x="285720" y="2428868"/>
              <a:ext cx="256480" cy="39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x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Έλλειψη 8"/>
            <p:cNvSpPr/>
            <p:nvPr/>
          </p:nvSpPr>
          <p:spPr>
            <a:xfrm>
              <a:off x="2154246" y="2548071"/>
              <a:ext cx="326949" cy="345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8" name="Ευθεία γραμμή σύνδεσης 30"/>
            <p:cNvCxnSpPr/>
            <p:nvPr/>
          </p:nvCxnSpPr>
          <p:spPr>
            <a:xfrm flipV="1">
              <a:off x="2317720" y="1854180"/>
              <a:ext cx="0" cy="6869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51"/>
            <p:cNvSpPr txBox="1"/>
            <p:nvPr/>
          </p:nvSpPr>
          <p:spPr>
            <a:xfrm>
              <a:off x="2071670" y="2000240"/>
              <a:ext cx="694328" cy="398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TextBox 56"/>
            <p:cNvSpPr txBox="1"/>
            <p:nvPr/>
          </p:nvSpPr>
          <p:spPr>
            <a:xfrm>
              <a:off x="2214546" y="2500306"/>
              <a:ext cx="25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y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1" name="Ευθεία γραμμή σύνδεσης 30"/>
            <p:cNvCxnSpPr/>
            <p:nvPr/>
          </p:nvCxnSpPr>
          <p:spPr>
            <a:xfrm flipV="1">
              <a:off x="357158" y="1857364"/>
              <a:ext cx="0" cy="6869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51"/>
            <p:cNvSpPr txBox="1"/>
            <p:nvPr/>
          </p:nvSpPr>
          <p:spPr>
            <a:xfrm>
              <a:off x="0" y="2000240"/>
              <a:ext cx="694328" cy="398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64" name="Ευθεία γραμμή σύνδεσης 29"/>
            <p:cNvCxnSpPr/>
            <p:nvPr/>
          </p:nvCxnSpPr>
          <p:spPr>
            <a:xfrm rot="5400000" flipH="1" flipV="1">
              <a:off x="1142976" y="1000108"/>
              <a:ext cx="2857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126 - Ομάδα"/>
          <p:cNvGrpSpPr/>
          <p:nvPr/>
        </p:nvGrpSpPr>
        <p:grpSpPr>
          <a:xfrm>
            <a:off x="1785918" y="4572008"/>
            <a:ext cx="1524000" cy="533400"/>
            <a:chOff x="1785918" y="4572008"/>
            <a:chExt cx="1524000" cy="533400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1785918" y="4572008"/>
              <a:ext cx="1524000" cy="533400"/>
              <a:chOff x="384" y="2064"/>
              <a:chExt cx="960" cy="336"/>
            </a:xfrm>
            <a:solidFill>
              <a:schemeClr val="bg2">
                <a:lumMod val="50000"/>
              </a:schemeClr>
            </a:solidFill>
          </p:grpSpPr>
          <p:sp>
            <p:nvSpPr>
              <p:cNvPr id="173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174 - TextBox"/>
            <p:cNvSpPr txBox="1"/>
            <p:nvPr/>
          </p:nvSpPr>
          <p:spPr>
            <a:xfrm>
              <a:off x="1928794" y="464344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92" name="191 - Ευθύγραμμο βέλος σύνδεσης"/>
          <p:cNvCxnSpPr/>
          <p:nvPr/>
        </p:nvCxnSpPr>
        <p:spPr>
          <a:xfrm rot="5400000">
            <a:off x="2679687" y="5107793"/>
            <a:ext cx="642148" cy="7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127 - Ομάδα"/>
          <p:cNvGrpSpPr/>
          <p:nvPr/>
        </p:nvGrpSpPr>
        <p:grpSpPr>
          <a:xfrm>
            <a:off x="3563888" y="4587968"/>
            <a:ext cx="1524000" cy="533400"/>
            <a:chOff x="3571868" y="4572008"/>
            <a:chExt cx="1524000" cy="533400"/>
          </a:xfrm>
        </p:grpSpPr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3571868" y="4572008"/>
              <a:ext cx="1524000" cy="533400"/>
              <a:chOff x="384" y="2064"/>
              <a:chExt cx="960" cy="336"/>
            </a:xfrm>
            <a:solidFill>
              <a:schemeClr val="bg2">
                <a:lumMod val="50000"/>
              </a:schemeClr>
            </a:solidFill>
          </p:grpSpPr>
          <p:sp>
            <p:nvSpPr>
              <p:cNvPr id="195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7" name="196 - TextBox"/>
            <p:cNvSpPr txBox="1"/>
            <p:nvPr/>
          </p:nvSpPr>
          <p:spPr>
            <a:xfrm>
              <a:off x="3714744" y="464344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140 - Ομάδα"/>
          <p:cNvGrpSpPr/>
          <p:nvPr/>
        </p:nvGrpSpPr>
        <p:grpSpPr>
          <a:xfrm>
            <a:off x="3563888" y="5445224"/>
            <a:ext cx="1524000" cy="533400"/>
            <a:chOff x="3571868" y="5429264"/>
            <a:chExt cx="1524000" cy="533400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3571868" y="5429264"/>
              <a:ext cx="1524000" cy="533400"/>
              <a:chOff x="384" y="2064"/>
              <a:chExt cx="960" cy="336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7" name="216 - TextBox"/>
            <p:cNvSpPr txBox="1"/>
            <p:nvPr/>
          </p:nvSpPr>
          <p:spPr>
            <a:xfrm>
              <a:off x="3857620" y="550070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Id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148 - Ομάδα"/>
          <p:cNvGrpSpPr/>
          <p:nvPr/>
        </p:nvGrpSpPr>
        <p:grpSpPr>
          <a:xfrm>
            <a:off x="2624126" y="6000768"/>
            <a:ext cx="947742" cy="762000"/>
            <a:chOff x="2624126" y="6000768"/>
            <a:chExt cx="947742" cy="762000"/>
          </a:xfrm>
        </p:grpSpPr>
        <p:grpSp>
          <p:nvGrpSpPr>
            <p:cNvPr id="11" name="149 - Ομάδα"/>
            <p:cNvGrpSpPr/>
            <p:nvPr/>
          </p:nvGrpSpPr>
          <p:grpSpPr>
            <a:xfrm>
              <a:off x="2624126" y="6000768"/>
              <a:ext cx="685800" cy="762000"/>
              <a:chOff x="2624126" y="6000768"/>
              <a:chExt cx="685800" cy="762000"/>
            </a:xfrm>
          </p:grpSpPr>
          <p:sp>
            <p:nvSpPr>
              <p:cNvPr id="137" name="Line 24"/>
              <p:cNvSpPr>
                <a:spLocks noChangeShapeType="1"/>
              </p:cNvSpPr>
              <p:nvPr/>
            </p:nvSpPr>
            <p:spPr bwMode="auto">
              <a:xfrm>
                <a:off x="2928926" y="6000768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25"/>
              <p:cNvSpPr>
                <a:spLocks noChangeShapeType="1"/>
              </p:cNvSpPr>
              <p:nvPr/>
            </p:nvSpPr>
            <p:spPr bwMode="auto">
              <a:xfrm>
                <a:off x="2624126" y="6610368"/>
                <a:ext cx="6858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26"/>
              <p:cNvSpPr>
                <a:spLocks noChangeShapeType="1"/>
              </p:cNvSpPr>
              <p:nvPr/>
            </p:nvSpPr>
            <p:spPr bwMode="auto">
              <a:xfrm>
                <a:off x="2624126" y="6610368"/>
                <a:ext cx="6858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Line 27"/>
              <p:cNvSpPr>
                <a:spLocks noChangeShapeType="1"/>
              </p:cNvSpPr>
              <p:nvPr/>
            </p:nvSpPr>
            <p:spPr bwMode="auto">
              <a:xfrm>
                <a:off x="2852726" y="6762768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Line 28"/>
              <p:cNvSpPr>
                <a:spLocks noChangeShapeType="1"/>
              </p:cNvSpPr>
              <p:nvPr/>
            </p:nvSpPr>
            <p:spPr bwMode="auto">
              <a:xfrm>
                <a:off x="2700326" y="6686568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0" name="229 - TextBox"/>
            <p:cNvSpPr txBox="1"/>
            <p:nvPr/>
          </p:nvSpPr>
          <p:spPr>
            <a:xfrm>
              <a:off x="3000364" y="6215082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x</a:t>
              </a:r>
            </a:p>
          </p:txBody>
        </p:sp>
      </p:grpSp>
      <p:grpSp>
        <p:nvGrpSpPr>
          <p:cNvPr id="16" name="152 - Ομάδα"/>
          <p:cNvGrpSpPr/>
          <p:nvPr/>
        </p:nvGrpSpPr>
        <p:grpSpPr>
          <a:xfrm>
            <a:off x="4481514" y="6000768"/>
            <a:ext cx="947742" cy="762000"/>
            <a:chOff x="4481514" y="6000768"/>
            <a:chExt cx="947742" cy="762000"/>
          </a:xfrm>
        </p:grpSpPr>
        <p:sp>
          <p:nvSpPr>
            <p:cNvPr id="212" name="Line 24"/>
            <p:cNvSpPr>
              <a:spLocks noChangeShapeType="1"/>
            </p:cNvSpPr>
            <p:nvPr/>
          </p:nvSpPr>
          <p:spPr bwMode="auto">
            <a:xfrm>
              <a:off x="4786314" y="6000768"/>
              <a:ext cx="0" cy="6096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13" name="Line 25"/>
            <p:cNvSpPr>
              <a:spLocks noChangeShapeType="1"/>
            </p:cNvSpPr>
            <p:nvPr/>
          </p:nvSpPr>
          <p:spPr bwMode="auto">
            <a:xfrm>
              <a:off x="4481514" y="6610368"/>
              <a:ext cx="6858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14" name="Line 26"/>
            <p:cNvSpPr>
              <a:spLocks noChangeShapeType="1"/>
            </p:cNvSpPr>
            <p:nvPr/>
          </p:nvSpPr>
          <p:spPr bwMode="auto">
            <a:xfrm>
              <a:off x="4481514" y="6610368"/>
              <a:ext cx="6858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15" name="Line 27"/>
            <p:cNvSpPr>
              <a:spLocks noChangeShapeType="1"/>
            </p:cNvSpPr>
            <p:nvPr/>
          </p:nvSpPr>
          <p:spPr bwMode="auto">
            <a:xfrm>
              <a:off x="4710114" y="6762768"/>
              <a:ext cx="2286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16" name="Line 28"/>
            <p:cNvSpPr>
              <a:spLocks noChangeShapeType="1"/>
            </p:cNvSpPr>
            <p:nvPr/>
          </p:nvSpPr>
          <p:spPr bwMode="auto">
            <a:xfrm>
              <a:off x="4557714" y="6686568"/>
              <a:ext cx="53340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31" name="230 - TextBox"/>
            <p:cNvSpPr txBox="1"/>
            <p:nvPr/>
          </p:nvSpPr>
          <p:spPr>
            <a:xfrm>
              <a:off x="4857752" y="6215082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y</a:t>
              </a:r>
            </a:p>
          </p:txBody>
        </p:sp>
      </p:grpSp>
      <p:grpSp>
        <p:nvGrpSpPr>
          <p:cNvPr id="17" name="140 - Ομάδα"/>
          <p:cNvGrpSpPr/>
          <p:nvPr/>
        </p:nvGrpSpPr>
        <p:grpSpPr>
          <a:xfrm>
            <a:off x="1835696" y="3717032"/>
            <a:ext cx="7072362" cy="533400"/>
            <a:chOff x="1785918" y="3857628"/>
            <a:chExt cx="7072362" cy="533400"/>
          </a:xfrm>
        </p:grpSpPr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1785918" y="3857628"/>
              <a:ext cx="1524000" cy="533400"/>
              <a:chOff x="384" y="2064"/>
              <a:chExt cx="960" cy="336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0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6" name="185 - TextBox"/>
            <p:cNvSpPr txBox="1"/>
            <p:nvPr/>
          </p:nvSpPr>
          <p:spPr>
            <a:xfrm>
              <a:off x="1928794" y="392906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grpSp>
          <p:nvGrpSpPr>
            <p:cNvPr id="19" name="125 - Ομάδα"/>
            <p:cNvGrpSpPr/>
            <p:nvPr/>
          </p:nvGrpSpPr>
          <p:grpSpPr>
            <a:xfrm>
              <a:off x="3286116" y="3857628"/>
              <a:ext cx="1524000" cy="533400"/>
              <a:chOff x="3286116" y="3857628"/>
              <a:chExt cx="1524000" cy="533400"/>
            </a:xfrm>
            <a:solidFill>
              <a:schemeClr val="bg1"/>
            </a:solidFill>
          </p:grpSpPr>
          <p:grpSp>
            <p:nvGrpSpPr>
              <p:cNvPr id="20" name="Group 6"/>
              <p:cNvGrpSpPr>
                <a:grpSpLocks/>
              </p:cNvGrpSpPr>
              <p:nvPr/>
            </p:nvGrpSpPr>
            <p:grpSpPr bwMode="auto">
              <a:xfrm>
                <a:off x="3286116" y="3857628"/>
                <a:ext cx="1524000" cy="533400"/>
                <a:chOff x="384" y="2064"/>
                <a:chExt cx="960" cy="336"/>
              </a:xfrm>
              <a:grpFill/>
            </p:grpSpPr>
            <p:sp>
              <p:nvSpPr>
                <p:cNvPr id="122" name="Rectangle 7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960" cy="336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>
                    <a:solidFill>
                      <a:prstClr val="white">
                        <a:lumMod val="65000"/>
                      </a:prstClr>
                    </a:solidFill>
                  </a:endParaRPr>
                </a:p>
              </p:txBody>
            </p:sp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789" y="2064"/>
                  <a:ext cx="0" cy="336"/>
                </a:xfrm>
                <a:prstGeom prst="line">
                  <a:avLst/>
                </a:pr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>
                    <a:solidFill>
                      <a:prstClr val="white">
                        <a:lumMod val="65000"/>
                      </a:prstClr>
                    </a:solidFill>
                  </a:endParaRPr>
                </a:p>
              </p:txBody>
            </p:sp>
          </p:grpSp>
          <p:sp>
            <p:nvSpPr>
              <p:cNvPr id="124" name="123 - TextBox"/>
              <p:cNvSpPr txBox="1"/>
              <p:nvPr/>
            </p:nvSpPr>
            <p:spPr>
              <a:xfrm>
                <a:off x="3428992" y="3929066"/>
                <a:ext cx="285752" cy="40011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prstClr val="white">
                        <a:lumMod val="65000"/>
                      </a:prstClr>
                    </a:solidFill>
                  </a:rPr>
                  <a:t>*</a:t>
                </a:r>
                <a:endParaRPr lang="el-GR" sz="2000" b="1" dirty="0">
                  <a:solidFill>
                    <a:prstClr val="white">
                      <a:lumMod val="65000"/>
                    </a:prstClr>
                  </a:solidFill>
                </a:endParaRPr>
              </a:p>
            </p:txBody>
          </p:sp>
        </p:grpSp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4786314" y="3857628"/>
              <a:ext cx="1524000" cy="533400"/>
              <a:chOff x="384" y="2064"/>
              <a:chExt cx="960" cy="336"/>
            </a:xfrm>
            <a:solidFill>
              <a:schemeClr val="bg1"/>
            </a:solidFill>
          </p:grpSpPr>
          <p:sp>
            <p:nvSpPr>
              <p:cNvPr id="233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Line 8"/>
              <p:cNvSpPr>
                <a:spLocks noChangeShapeType="1"/>
              </p:cNvSpPr>
              <p:nvPr/>
            </p:nvSpPr>
            <p:spPr bwMode="auto">
              <a:xfrm>
                <a:off x="789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" name="234 - TextBox"/>
            <p:cNvSpPr txBox="1"/>
            <p:nvPr/>
          </p:nvSpPr>
          <p:spPr>
            <a:xfrm>
              <a:off x="6429388" y="3929066"/>
              <a:ext cx="28575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*</a:t>
              </a:r>
              <a:endParaRPr lang="el-GR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6286512" y="3857628"/>
              <a:ext cx="1524000" cy="533400"/>
              <a:chOff x="384" y="2064"/>
              <a:chExt cx="960" cy="336"/>
            </a:xfrm>
            <a:solidFill>
              <a:schemeClr val="bg1"/>
            </a:solidFill>
          </p:grpSpPr>
          <p:sp>
            <p:nvSpPr>
              <p:cNvPr id="238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Line 8"/>
              <p:cNvSpPr>
                <a:spLocks noChangeShapeType="1"/>
              </p:cNvSpPr>
              <p:nvPr/>
            </p:nvSpPr>
            <p:spPr bwMode="auto">
              <a:xfrm>
                <a:off x="789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0" name="239 - TextBox"/>
            <p:cNvSpPr txBox="1"/>
            <p:nvPr/>
          </p:nvSpPr>
          <p:spPr>
            <a:xfrm>
              <a:off x="4929190" y="3929066"/>
              <a:ext cx="28575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</a:rPr>
                <a:t>*</a:t>
              </a:r>
              <a:endParaRPr lang="el-GR" sz="20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7786710" y="3857628"/>
              <a:ext cx="1071570" cy="533400"/>
              <a:chOff x="384" y="2064"/>
              <a:chExt cx="960" cy="336"/>
            </a:xfrm>
            <a:solidFill>
              <a:schemeClr val="bg1"/>
            </a:solidFill>
          </p:grpSpPr>
          <p:sp>
            <p:nvSpPr>
              <p:cNvPr id="243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Line 8"/>
              <p:cNvSpPr>
                <a:spLocks noChangeShapeType="1"/>
              </p:cNvSpPr>
              <p:nvPr/>
            </p:nvSpPr>
            <p:spPr bwMode="auto">
              <a:xfrm>
                <a:off x="789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5" name="244 - TextBox"/>
            <p:cNvSpPr txBox="1"/>
            <p:nvPr/>
          </p:nvSpPr>
          <p:spPr>
            <a:xfrm>
              <a:off x="6500826" y="3929066"/>
              <a:ext cx="28575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</a:rPr>
                <a:t>*</a:t>
              </a:r>
              <a:endParaRPr lang="el-GR" sz="20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8" name="247 - TextBox"/>
            <p:cNvSpPr txBox="1"/>
            <p:nvPr/>
          </p:nvSpPr>
          <p:spPr>
            <a:xfrm>
              <a:off x="7929586" y="3929066"/>
              <a:ext cx="28575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</a:rPr>
                <a:t>*</a:t>
              </a:r>
              <a:endParaRPr lang="el-GR" sz="20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cxnSp>
        <p:nvCxnSpPr>
          <p:cNvPr id="249" name="248 - Ευθύγραμμο βέλος σύνδεσης"/>
          <p:cNvCxnSpPr/>
          <p:nvPr/>
        </p:nvCxnSpPr>
        <p:spPr>
          <a:xfrm rot="5400000">
            <a:off x="4459367" y="5133789"/>
            <a:ext cx="642148" cy="7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Line 17"/>
          <p:cNvSpPr>
            <a:spLocks noChangeShapeType="1"/>
          </p:cNvSpPr>
          <p:nvPr/>
        </p:nvSpPr>
        <p:spPr bwMode="auto">
          <a:xfrm>
            <a:off x="5082896" y="56595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51" name="Rectangle 31"/>
          <p:cNvSpPr>
            <a:spLocks noChangeArrowheads="1"/>
          </p:cNvSpPr>
          <p:nvPr/>
        </p:nvSpPr>
        <p:spPr bwMode="auto">
          <a:xfrm>
            <a:off x="5940152" y="5445224"/>
            <a:ext cx="6858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>
                <a:solidFill>
                  <a:prstClr val="black"/>
                </a:solidFill>
              </a:rPr>
              <a:t>rear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126 - Ομάδα"/>
          <p:cNvGrpSpPr/>
          <p:nvPr/>
        </p:nvGrpSpPr>
        <p:grpSpPr>
          <a:xfrm>
            <a:off x="3347864" y="3717032"/>
            <a:ext cx="1524000" cy="533400"/>
            <a:chOff x="3286116" y="3857628"/>
            <a:chExt cx="1524000" cy="533400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3286116" y="3857628"/>
              <a:ext cx="1524000" cy="533400"/>
              <a:chOff x="384" y="2064"/>
              <a:chExt cx="960" cy="33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32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Line 8"/>
              <p:cNvSpPr>
                <a:spLocks noChangeShapeType="1"/>
              </p:cNvSpPr>
              <p:nvPr/>
            </p:nvSpPr>
            <p:spPr bwMode="auto">
              <a:xfrm>
                <a:off x="789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0" name="129 - TextBox"/>
            <p:cNvSpPr txBox="1"/>
            <p:nvPr/>
          </p:nvSpPr>
          <p:spPr>
            <a:xfrm>
              <a:off x="3428992" y="3929066"/>
              <a:ext cx="28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*</a:t>
              </a:r>
              <a:endParaRPr lang="el-GR" sz="20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90" name="189 - Ευθύγραμμο βέλος σύνδεσης"/>
          <p:cNvCxnSpPr/>
          <p:nvPr/>
        </p:nvCxnSpPr>
        <p:spPr>
          <a:xfrm rot="10800000" flipV="1">
            <a:off x="2357992" y="4071942"/>
            <a:ext cx="785818" cy="5000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245 - Ευθύγραμμο βέλος σύνδεσης"/>
          <p:cNvCxnSpPr/>
          <p:nvPr/>
        </p:nvCxnSpPr>
        <p:spPr>
          <a:xfrm rot="5400000">
            <a:off x="5583013" y="4146179"/>
            <a:ext cx="427834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149 - Ομάδα"/>
          <p:cNvGrpSpPr/>
          <p:nvPr/>
        </p:nvGrpSpPr>
        <p:grpSpPr>
          <a:xfrm>
            <a:off x="5508104" y="4365104"/>
            <a:ext cx="1524000" cy="533400"/>
            <a:chOff x="5508104" y="4581128"/>
            <a:chExt cx="1524000" cy="533400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5508104" y="4581128"/>
              <a:ext cx="1524000" cy="533400"/>
              <a:chOff x="384" y="2064"/>
              <a:chExt cx="960" cy="336"/>
            </a:xfrm>
            <a:solidFill>
              <a:schemeClr val="bg1"/>
            </a:solidFill>
          </p:grpSpPr>
          <p:sp>
            <p:nvSpPr>
              <p:cNvPr id="160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3" name="162 - TextBox"/>
            <p:cNvSpPr txBox="1"/>
            <p:nvPr/>
          </p:nvSpPr>
          <p:spPr>
            <a:xfrm>
              <a:off x="5580112" y="465313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</a:rPr>
                <a:t>F</a:t>
              </a:r>
              <a:endParaRPr lang="el-GR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</p:grpSp>
      <p:cxnSp>
        <p:nvCxnSpPr>
          <p:cNvPr id="165" name="164 - Ευθύγραμμο βέλος σύνδεσης"/>
          <p:cNvCxnSpPr/>
          <p:nvPr/>
        </p:nvCxnSpPr>
        <p:spPr>
          <a:xfrm rot="10800000" flipV="1">
            <a:off x="3851920" y="4077072"/>
            <a:ext cx="785818" cy="5000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165 - Ομάδα"/>
          <p:cNvGrpSpPr/>
          <p:nvPr/>
        </p:nvGrpSpPr>
        <p:grpSpPr>
          <a:xfrm>
            <a:off x="7164288" y="4365104"/>
            <a:ext cx="1524000" cy="533400"/>
            <a:chOff x="5508104" y="4581128"/>
            <a:chExt cx="1524000" cy="533400"/>
          </a:xfrm>
        </p:grpSpPr>
        <p:grpSp>
          <p:nvGrpSpPr>
            <p:cNvPr id="167" name="Group 6"/>
            <p:cNvGrpSpPr>
              <a:grpSpLocks/>
            </p:cNvGrpSpPr>
            <p:nvPr/>
          </p:nvGrpSpPr>
          <p:grpSpPr bwMode="auto">
            <a:xfrm>
              <a:off x="5508104" y="4581128"/>
              <a:ext cx="1524000" cy="533400"/>
              <a:chOff x="384" y="2064"/>
              <a:chExt cx="960" cy="336"/>
            </a:xfrm>
            <a:solidFill>
              <a:schemeClr val="bg1"/>
            </a:solidFill>
          </p:grpSpPr>
          <p:sp>
            <p:nvSpPr>
              <p:cNvPr id="169" name="Rectangle 7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960" cy="336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Line 8"/>
              <p:cNvSpPr>
                <a:spLocks noChangeShapeType="1"/>
              </p:cNvSpPr>
              <p:nvPr/>
            </p:nvSpPr>
            <p:spPr bwMode="auto">
              <a:xfrm>
                <a:off x="1008" y="2064"/>
                <a:ext cx="0" cy="336"/>
              </a:xfrm>
              <a:prstGeom prst="lin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8" name="167 - TextBox"/>
            <p:cNvSpPr txBox="1"/>
            <p:nvPr/>
          </p:nvSpPr>
          <p:spPr>
            <a:xfrm>
              <a:off x="5580112" y="465313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</a:rPr>
                <a:t>F</a:t>
              </a:r>
              <a:endParaRPr lang="el-GR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</p:grpSp>
      <p:cxnSp>
        <p:nvCxnSpPr>
          <p:cNvPr id="172" name="171 - Ευθύγραμμο βέλος σύνδεσης"/>
          <p:cNvCxnSpPr/>
          <p:nvPr/>
        </p:nvCxnSpPr>
        <p:spPr>
          <a:xfrm rot="5400000">
            <a:off x="7311205" y="4146179"/>
            <a:ext cx="427834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4ο Παράδειγμα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52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6" grpId="0" animBg="1"/>
      <p:bldP spid="145" grpId="0" animBg="1"/>
      <p:bldP spid="250" grpId="0" animBg="1"/>
      <p:bldP spid="2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Χρήση γεννήτριας συντακτικού αναλυτή για κατασκευή πινάκων ενεργειών και μεταβάσεων</a:t>
            </a:r>
            <a:endParaRPr lang="en-GB" sz="3200" dirty="0" smtClean="0">
              <a:latin typeface="Adobe Arabic" pitchFamily="18" charset="-78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60FD8-D0F5-4D08-89B2-32BA13E756AF}" type="slidenum">
              <a:rPr lang="el-GR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763713" y="3284538"/>
            <a:ext cx="6192837" cy="2881312"/>
            <a:chOff x="1056" y="1440"/>
            <a:chExt cx="3264" cy="1440"/>
          </a:xfrm>
        </p:grpSpPr>
        <p:grpSp>
          <p:nvGrpSpPr>
            <p:cNvPr id="34827" name="Group 5"/>
            <p:cNvGrpSpPr>
              <a:grpSpLocks/>
            </p:cNvGrpSpPr>
            <p:nvPr/>
          </p:nvGrpSpPr>
          <p:grpSpPr bwMode="auto">
            <a:xfrm>
              <a:off x="1536" y="1440"/>
              <a:ext cx="2304" cy="396"/>
              <a:chOff x="1536" y="1440"/>
              <a:chExt cx="2304" cy="396"/>
            </a:xfrm>
          </p:grpSpPr>
          <p:sp>
            <p:nvSpPr>
              <p:cNvPr id="34837" name="Rectangle 6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1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l-GR" altLang="en-US" sz="1600" dirty="0">
                    <a:solidFill>
                      <a:prstClr val="black"/>
                    </a:solidFill>
                    <a:latin typeface="Calibri"/>
                  </a:rPr>
                  <a:t>Λε</a:t>
                </a:r>
                <a:r>
                  <a:rPr lang="en-US" altLang="en-US" sz="1600" dirty="0">
                    <a:solidFill>
                      <a:prstClr val="black"/>
                    </a:solidFill>
                    <a:latin typeface="Adobe Arabic" pitchFamily="18" charset="-78"/>
                  </a:rPr>
                  <a:t>κ</a:t>
                </a:r>
                <a:r>
                  <a:rPr lang="el-GR" altLang="en-US" sz="1600" dirty="0" err="1">
                    <a:solidFill>
                      <a:prstClr val="black"/>
                    </a:solidFill>
                    <a:latin typeface="Calibri"/>
                  </a:rPr>
                  <a:t>τικός</a:t>
                </a:r>
                <a:r>
                  <a:rPr lang="el-GR" altLang="en-US" sz="1600" dirty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  <a:p>
                <a:pPr algn="ctr"/>
                <a:r>
                  <a:rPr lang="el-GR" altLang="en-US" sz="1600" dirty="0">
                    <a:solidFill>
                      <a:prstClr val="black"/>
                    </a:solidFill>
                    <a:latin typeface="Calibri"/>
                  </a:rPr>
                  <a:t>αναλυτής</a:t>
                </a:r>
                <a:endParaRPr lang="en-US" altLang="en-US" sz="1600" dirty="0">
                  <a:solidFill>
                    <a:prstClr val="black"/>
                  </a:solidFill>
                  <a:latin typeface="Adobe Arabic" pitchFamily="18" charset="-78"/>
                </a:endParaRPr>
              </a:p>
            </p:txBody>
          </p:sp>
          <p:sp>
            <p:nvSpPr>
              <p:cNvPr id="34838" name="Rectangle 7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912" cy="3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l-GR" altLang="en-US" sz="1600" dirty="0" err="1" smtClean="0">
                    <a:solidFill>
                      <a:prstClr val="black"/>
                    </a:solidFill>
                    <a:latin typeface="Calibri"/>
                  </a:rPr>
                  <a:t>΄</a:t>
                </a:r>
                <a:r>
                  <a:rPr lang="el-GR" altLang="en-US" sz="2800" b="1" dirty="0" err="1" smtClean="0">
                    <a:solidFill>
                      <a:prstClr val="black"/>
                    </a:solidFill>
                    <a:latin typeface="Calibri"/>
                  </a:rPr>
                  <a:t>Σ.Α</a:t>
                </a:r>
                <a:r>
                  <a:rPr lang="el-GR" altLang="en-US" sz="2800" b="1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  <a:endParaRPr lang="en-US" altLang="en-US" sz="2800" b="1" dirty="0">
                  <a:solidFill>
                    <a:prstClr val="black"/>
                  </a:solidFill>
                  <a:latin typeface="Adobe Arabic" pitchFamily="18" charset="-78"/>
                </a:endParaRPr>
              </a:p>
            </p:txBody>
          </p:sp>
        </p:grp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2928" y="2256"/>
              <a:ext cx="91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l-GR" altLang="en-US" sz="1600" dirty="0">
                  <a:solidFill>
                    <a:prstClr val="black"/>
                  </a:solidFill>
                  <a:latin typeface="Calibri"/>
                </a:rPr>
                <a:t>Πίνακες </a:t>
              </a:r>
            </a:p>
            <a:p>
              <a:pPr algn="ctr"/>
              <a:r>
                <a:rPr lang="el-GR" altLang="en-US" sz="1600" dirty="0">
                  <a:solidFill>
                    <a:prstClr val="black"/>
                  </a:solidFill>
                  <a:latin typeface="Calibri"/>
                </a:rPr>
                <a:t>Ενεργειών &amp; </a:t>
              </a:r>
            </a:p>
            <a:p>
              <a:pPr algn="ctr"/>
              <a:r>
                <a:rPr lang="en-US" altLang="en-US" sz="1600" dirty="0">
                  <a:solidFill>
                    <a:prstClr val="black"/>
                  </a:solidFill>
                  <a:latin typeface="Adobe Arabic" pitchFamily="18" charset="-78"/>
                </a:rPr>
                <a:t>Μ</a:t>
              </a:r>
              <a:r>
                <a:rPr lang="el-GR" altLang="en-US" sz="1600" dirty="0" err="1">
                  <a:solidFill>
                    <a:prstClr val="black"/>
                  </a:solidFill>
                  <a:latin typeface="Calibri"/>
                </a:rPr>
                <a:t>εταβάσεων</a:t>
              </a:r>
              <a:r>
                <a:rPr lang="el-GR" altLang="en-US" sz="1600" dirty="0">
                  <a:solidFill>
                    <a:prstClr val="black"/>
                  </a:solidFill>
                  <a:latin typeface="Calibri"/>
                </a:rPr>
                <a:t> </a:t>
              </a:r>
              <a:endParaRPr lang="en-US" altLang="en-US" sz="1600" dirty="0">
                <a:solidFill>
                  <a:prstClr val="black"/>
                </a:solidFill>
                <a:latin typeface="Adobe Arabic" pitchFamily="18" charset="-78"/>
              </a:endParaRP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536" y="2376"/>
              <a:ext cx="91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l-GR" altLang="en-US" sz="1600" dirty="0">
                  <a:solidFill>
                    <a:prstClr val="black"/>
                  </a:solidFill>
                  <a:latin typeface="Calibri"/>
                </a:rPr>
                <a:t>Γεννήτρια </a:t>
              </a:r>
            </a:p>
            <a:p>
              <a:pPr algn="ctr"/>
              <a:r>
                <a:rPr lang="en-US" altLang="en-US" sz="1600" dirty="0">
                  <a:solidFill>
                    <a:prstClr val="black"/>
                  </a:solidFill>
                  <a:latin typeface="Adobe Arabic" pitchFamily="18" charset="-78"/>
                </a:rPr>
                <a:t>α</a:t>
              </a:r>
              <a:r>
                <a:rPr lang="el-GR" altLang="en-US" sz="1600" dirty="0" err="1">
                  <a:solidFill>
                    <a:prstClr val="black"/>
                  </a:solidFill>
                  <a:latin typeface="Calibri"/>
                </a:rPr>
                <a:t>ναλυτή</a:t>
              </a:r>
              <a:r>
                <a:rPr lang="el-GR" altLang="en-US" sz="1600" dirty="0">
                  <a:solidFill>
                    <a:prstClr val="black"/>
                  </a:solidFill>
                  <a:latin typeface="Calibri"/>
                </a:rPr>
                <a:t> </a:t>
              </a:r>
            </a:p>
            <a:p>
              <a:pPr algn="ctr"/>
              <a:r>
                <a:rPr lang="el-GR" altLang="en-US" sz="1600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altLang="en-US" sz="1600" dirty="0" err="1">
                  <a:solidFill>
                    <a:prstClr val="black"/>
                  </a:solidFill>
                  <a:latin typeface="Adobe Arabic" pitchFamily="18" charset="-78"/>
                </a:rPr>
                <a:t>yacc</a:t>
              </a:r>
              <a:r>
                <a:rPr lang="el-GR" altLang="en-US" sz="16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GB" altLang="en-US" sz="1600" dirty="0">
                  <a:solidFill>
                    <a:prstClr val="black"/>
                  </a:solidFill>
                  <a:latin typeface="Adobe Arabic" pitchFamily="18" charset="-78"/>
                </a:rPr>
                <a:t>bison</a:t>
              </a:r>
              <a:r>
                <a:rPr lang="el-GR" altLang="en-US" sz="1600" dirty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altLang="en-US" sz="1600" dirty="0">
                <a:solidFill>
                  <a:prstClr val="black"/>
                </a:solidFill>
                <a:latin typeface="Adobe Arabic" pitchFamily="18" charset="-78"/>
              </a:endParaRPr>
            </a:p>
          </p:txBody>
        </p:sp>
        <p:sp>
          <p:nvSpPr>
            <p:cNvPr id="34830" name="Line 10"/>
            <p:cNvSpPr>
              <a:spLocks noChangeShapeType="1"/>
            </p:cNvSpPr>
            <p:nvPr/>
          </p:nvSpPr>
          <p:spPr bwMode="auto">
            <a:xfrm>
              <a:off x="1056" y="163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31" name="Line 11"/>
            <p:cNvSpPr>
              <a:spLocks noChangeShapeType="1"/>
            </p:cNvSpPr>
            <p:nvPr/>
          </p:nvSpPr>
          <p:spPr bwMode="auto">
            <a:xfrm>
              <a:off x="2448" y="16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32" name="Line 12"/>
            <p:cNvSpPr>
              <a:spLocks noChangeShapeType="1"/>
            </p:cNvSpPr>
            <p:nvPr/>
          </p:nvSpPr>
          <p:spPr bwMode="auto">
            <a:xfrm>
              <a:off x="1056" y="2557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2448" y="2557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 flipV="1">
              <a:off x="3408" y="18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 flipV="1">
              <a:off x="3312" y="18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3840" y="16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539552" y="3380201"/>
            <a:ext cx="1457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l-GR" altLang="en-US" sz="1600" i="1" dirty="0">
                <a:solidFill>
                  <a:prstClr val="black"/>
                </a:solidFill>
                <a:latin typeface="Calibri"/>
              </a:rPr>
              <a:t>π</a:t>
            </a:r>
            <a:r>
              <a:rPr lang="el-GR" altLang="en-US" sz="1600" i="1" dirty="0" smtClean="0">
                <a:solidFill>
                  <a:prstClr val="black"/>
                </a:solidFill>
                <a:latin typeface="Calibri"/>
              </a:rPr>
              <a:t>ηγαίος </a:t>
            </a:r>
            <a:r>
              <a:rPr lang="el-GR" altLang="en-US" sz="1600" i="1" dirty="0">
                <a:solidFill>
                  <a:prstClr val="black"/>
                </a:solidFill>
                <a:latin typeface="Calibri"/>
              </a:rPr>
              <a:t>κώδικας</a:t>
            </a:r>
            <a:endParaRPr lang="en-US" altLang="en-US" sz="1600" i="1" dirty="0">
              <a:solidFill>
                <a:prstClr val="black"/>
              </a:solidFill>
              <a:latin typeface="Adobe Arabic" pitchFamily="18" charset="-78"/>
            </a:endParaRPr>
          </a:p>
        </p:txBody>
      </p:sp>
      <p:sp>
        <p:nvSpPr>
          <p:cNvPr id="34822" name="Text Box 18"/>
          <p:cNvSpPr txBox="1">
            <a:spLocks noChangeArrowheads="1"/>
          </p:cNvSpPr>
          <p:nvPr/>
        </p:nvSpPr>
        <p:spPr bwMode="auto">
          <a:xfrm>
            <a:off x="467544" y="5301208"/>
            <a:ext cx="1457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l-GR" altLang="en-US" sz="1600" i="1" dirty="0">
                <a:solidFill>
                  <a:prstClr val="black"/>
                </a:solidFill>
                <a:latin typeface="Calibri"/>
              </a:rPr>
              <a:t>γραμματική</a:t>
            </a:r>
            <a:endParaRPr lang="en-US" altLang="en-US" sz="1600" dirty="0">
              <a:solidFill>
                <a:prstClr val="black"/>
              </a:solidFill>
              <a:latin typeface="Adobe Arabic" pitchFamily="18" charset="-78"/>
            </a:endParaRPr>
          </a:p>
        </p:txBody>
      </p:sp>
      <p:sp>
        <p:nvSpPr>
          <p:cNvPr id="34823" name="Text Box 19"/>
          <p:cNvSpPr txBox="1">
            <a:spLocks noChangeArrowheads="1"/>
          </p:cNvSpPr>
          <p:nvPr/>
        </p:nvSpPr>
        <p:spPr bwMode="auto">
          <a:xfrm>
            <a:off x="7164288" y="3380201"/>
            <a:ext cx="1820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l-GR" altLang="en-US" sz="1600" i="1" dirty="0">
                <a:solidFill>
                  <a:prstClr val="black"/>
                </a:solidFill>
                <a:latin typeface="Calibri"/>
              </a:rPr>
              <a:t>Ενδιάμεση Αναπαράσταση</a:t>
            </a:r>
            <a:endParaRPr lang="en-US" altLang="en-US" sz="1600" dirty="0">
              <a:solidFill>
                <a:prstClr val="black"/>
              </a:solidFill>
              <a:latin typeface="Adobe Arabic" pitchFamily="18" charset="-78"/>
            </a:endParaRPr>
          </a:p>
        </p:txBody>
      </p:sp>
      <p:sp>
        <p:nvSpPr>
          <p:cNvPr id="34824" name="Line 20"/>
          <p:cNvSpPr>
            <a:spLocks noChangeShapeType="1"/>
          </p:cNvSpPr>
          <p:nvPr/>
        </p:nvSpPr>
        <p:spPr bwMode="auto">
          <a:xfrm flipV="1">
            <a:off x="5826125" y="2598738"/>
            <a:ext cx="158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4825" name="Rectangle 21"/>
          <p:cNvSpPr>
            <a:spLocks noChangeArrowheads="1"/>
          </p:cNvSpPr>
          <p:nvPr/>
        </p:nvSpPr>
        <p:spPr bwMode="auto">
          <a:xfrm>
            <a:off x="5292725" y="1989138"/>
            <a:ext cx="1730375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l-GR" altLang="en-US" sz="1600" dirty="0">
                <a:solidFill>
                  <a:prstClr val="black"/>
                </a:solidFill>
                <a:latin typeface="Calibri"/>
              </a:rPr>
              <a:t>Στοίβα</a:t>
            </a:r>
            <a:endParaRPr lang="en-US" altLang="en-US" sz="1600" dirty="0">
              <a:solidFill>
                <a:prstClr val="black"/>
              </a:solidFill>
              <a:latin typeface="Adobe Arabic" pitchFamily="18" charset="-78"/>
            </a:endParaRPr>
          </a:p>
        </p:txBody>
      </p:sp>
      <p:sp>
        <p:nvSpPr>
          <p:cNvPr id="34826" name="Line 22"/>
          <p:cNvSpPr>
            <a:spLocks noChangeShapeType="1"/>
          </p:cNvSpPr>
          <p:nvPr/>
        </p:nvSpPr>
        <p:spPr bwMode="auto">
          <a:xfrm flipV="1">
            <a:off x="6054725" y="2598738"/>
            <a:ext cx="158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Καθοδική Ανάλυση</a:t>
            </a:r>
            <a:r>
              <a:rPr lang="en-GB" sz="3200" dirty="0" smtClean="0">
                <a:latin typeface="Adobe Arabic" pitchFamily="18" charset="-78"/>
              </a:rPr>
              <a:t> – </a:t>
            </a:r>
            <a:r>
              <a:rPr lang="el-GR" sz="3200" dirty="0" smtClean="0"/>
              <a:t>Χαρακτηριστικά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l-GR" altLang="el-GR" sz="2400" dirty="0" smtClean="0"/>
              <a:t>Ξεκινά από τη αρχή της γραμματικής (ρίζα δένδρου) για να αναπτύξει τη συμβολοσειρά που αναλύεται, ώστε να διαπιστώσει αν αυτή αποτελεί ορθή συντακτικά πρόταση.</a:t>
            </a:r>
            <a:endParaRPr lang="en-US" altLang="el-GR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400" dirty="0" smtClean="0"/>
              <a:t>Οι  τεχνικές καθοδικής ανάλυσης βασίζονται στην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οπισθοδρόμηση</a:t>
            </a:r>
            <a:r>
              <a:rPr lang="el-GR" altLang="el-GR" sz="2400" dirty="0" smtClean="0"/>
              <a:t> και στην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πρόγνωση</a:t>
            </a:r>
            <a:r>
              <a:rPr lang="el-GR" altLang="el-GR" sz="2400" dirty="0" smtClean="0"/>
              <a:t>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l-GR" altLang="el-GR" sz="2400" dirty="0" smtClean="0"/>
              <a:t>Καμία από τις τεχνικές που θα εξεταστούν  στη συνέχεια δεν μπορεί να εφαρμοσθεί σε αριστερά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αναδρομικές γραμματικές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7C931-1E07-4F57-B1D9-7A0EFC645C07}" type="slidenum">
              <a:rPr lang="el-G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08912" cy="17281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Γεννήτριες Συντακτικών Αναλυτών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cs typeface="Times New Roman" pitchFamily="18" charset="0"/>
              </a:rPr>
              <a:t>Το </a:t>
            </a:r>
            <a:r>
              <a:rPr lang="el-GR" sz="3600" dirty="0" err="1" smtClean="0">
                <a:cs typeface="Times New Roman" pitchFamily="18" charset="0"/>
              </a:rPr>
              <a:t>μετα</a:t>
            </a:r>
            <a:r>
              <a:rPr lang="el-GR" sz="3600" dirty="0" smtClean="0">
                <a:cs typeface="Times New Roman" pitchFamily="18" charset="0"/>
              </a:rPr>
              <a:t> εργαλείο </a:t>
            </a:r>
            <a:r>
              <a:rPr lang="en-GB" sz="3600" dirty="0" smtClean="0">
                <a:latin typeface="Adobe Arabic" pitchFamily="18" charset="-78"/>
                <a:cs typeface="Times New Roman" pitchFamily="18" charset="0"/>
              </a:rPr>
              <a:t>bison</a:t>
            </a:r>
            <a:r>
              <a:rPr lang="el-GR" sz="3600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0E739-14A5-4850-862E-A59DEC0AC99E}" type="slidenum">
              <a:rPr lang="el-GR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076575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2419350" y="2587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38125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4160838" y="2792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2446338" y="132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2914650" y="922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pic>
        <p:nvPicPr>
          <p:cNvPr id="3585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762000"/>
            <a:ext cx="86201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cs typeface="Times New Roman" pitchFamily="18" charset="0"/>
              </a:rPr>
              <a:t>Το </a:t>
            </a:r>
            <a:r>
              <a:rPr lang="el-GR" sz="3600" dirty="0" err="1" smtClean="0">
                <a:cs typeface="Times New Roman" pitchFamily="18" charset="0"/>
              </a:rPr>
              <a:t>μετα</a:t>
            </a:r>
            <a:r>
              <a:rPr lang="el-GR" sz="3600" dirty="0" smtClean="0">
                <a:cs typeface="Times New Roman" pitchFamily="18" charset="0"/>
              </a:rPr>
              <a:t> εργαλείο </a:t>
            </a:r>
            <a:r>
              <a:rPr lang="en-GB" sz="3600" dirty="0" smtClean="0">
                <a:latin typeface="Adobe Arabic" pitchFamily="18" charset="-78"/>
                <a:cs typeface="Times New Roman" pitchFamily="18" charset="0"/>
              </a:rPr>
              <a:t>bison</a:t>
            </a:r>
            <a:r>
              <a:rPr lang="el-GR" sz="3600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dirty="0">
                <a:sym typeface="Symbol" pitchFamily="18" charset="2"/>
              </a:rPr>
              <a:t>Γενική μορφή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dirty="0">
                <a:sym typeface="Symbol" pitchFamily="18" charset="2"/>
              </a:rPr>
              <a:t>Μέρος Α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i="1" dirty="0">
                <a:solidFill>
                  <a:srgbClr val="820000"/>
                </a:solidFill>
                <a:sym typeface="Symbol" pitchFamily="18" charset="2"/>
              </a:rPr>
              <a:t>(σχόλια, δηλώσεις </a:t>
            </a:r>
            <a:r>
              <a:rPr lang="el-GR" altLang="el-GR" sz="2400" b="1" i="1" dirty="0" err="1">
                <a:solidFill>
                  <a:srgbClr val="820000"/>
                </a:solidFill>
                <a:sym typeface="Symbol" pitchFamily="18" charset="2"/>
              </a:rPr>
              <a:t>μακροεντολών</a:t>
            </a:r>
            <a:r>
              <a:rPr lang="el-GR" altLang="el-GR" sz="2400" b="1" i="1" dirty="0">
                <a:solidFill>
                  <a:srgbClr val="820000"/>
                </a:solidFill>
                <a:sym typeface="Symbol" pitchFamily="18" charset="2"/>
              </a:rPr>
              <a:t>, τύπων και μεταβλητών σε κώδικα </a:t>
            </a:r>
            <a:r>
              <a:rPr lang="en-GB" altLang="el-GR" sz="2400" b="1" i="1" dirty="0">
                <a:solidFill>
                  <a:srgbClr val="820000"/>
                </a:solidFill>
                <a:latin typeface="Adobe Arabic" pitchFamily="18" charset="-78"/>
                <a:sym typeface="Symbol" pitchFamily="18" charset="2"/>
              </a:rPr>
              <a:t>C</a:t>
            </a:r>
            <a:r>
              <a:rPr lang="el-GR" altLang="el-GR" sz="2400" b="1" i="1" dirty="0">
                <a:solidFill>
                  <a:srgbClr val="820000"/>
                </a:solidFill>
                <a:sym typeface="Symbol" pitchFamily="18" charset="2"/>
              </a:rPr>
              <a:t>, δηλώσεις λεκτικών μονάδων, δηλώσεις τελεστών με προτεραιότητες, δηλώσεις σημασιολογικών τιμών)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dirty="0">
                <a:sym typeface="Symbol" pitchFamily="18" charset="2"/>
              </a:rPr>
              <a:t>%%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dirty="0">
                <a:sym typeface="Symbol" pitchFamily="18" charset="2"/>
              </a:rPr>
              <a:t>Μέρος Β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i="1" dirty="0">
                <a:solidFill>
                  <a:srgbClr val="820000"/>
                </a:solidFill>
                <a:sym typeface="Symbol" pitchFamily="18" charset="2"/>
              </a:rPr>
              <a:t>(κανόνες παραγωγής σε μορφή </a:t>
            </a:r>
            <a:r>
              <a:rPr lang="en-GB" altLang="el-GR" sz="2400" b="1" i="1" dirty="0">
                <a:solidFill>
                  <a:srgbClr val="820000"/>
                </a:solidFill>
                <a:latin typeface="Adobe Arabic" pitchFamily="18" charset="-78"/>
                <a:sym typeface="Symbol" pitchFamily="18" charset="2"/>
              </a:rPr>
              <a:t>BNF</a:t>
            </a:r>
            <a:r>
              <a:rPr lang="el-GR" altLang="el-GR" sz="2400" b="1" i="1" dirty="0">
                <a:solidFill>
                  <a:srgbClr val="820000"/>
                </a:solidFill>
                <a:sym typeface="Symbol" pitchFamily="18" charset="2"/>
              </a:rPr>
              <a:t>, ρουτίνες κατασκευής συντακτικού δένδρου)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dirty="0">
                <a:sym typeface="Symbol" pitchFamily="18" charset="2"/>
              </a:rPr>
              <a:t>%%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dirty="0">
                <a:sym typeface="Symbol" pitchFamily="18" charset="2"/>
              </a:rPr>
              <a:t>Μέρος Γ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i="1" dirty="0">
                <a:solidFill>
                  <a:srgbClr val="820000"/>
                </a:solidFill>
                <a:sym typeface="Symbol" pitchFamily="18" charset="2"/>
              </a:rPr>
              <a:t>(συναρτήσεις σε γλώσσα </a:t>
            </a:r>
            <a:r>
              <a:rPr lang="en-GB" altLang="el-GR" sz="2400" b="1" i="1" dirty="0">
                <a:solidFill>
                  <a:srgbClr val="820000"/>
                </a:solidFill>
                <a:latin typeface="Adobe Arabic" pitchFamily="18" charset="-78"/>
                <a:sym typeface="Symbol" pitchFamily="18" charset="2"/>
              </a:rPr>
              <a:t>C</a:t>
            </a:r>
            <a:r>
              <a:rPr lang="el-GR" altLang="el-GR" sz="2400" b="1" i="1" dirty="0">
                <a:solidFill>
                  <a:srgbClr val="820000"/>
                </a:solidFill>
                <a:sym typeface="Symbol" pitchFamily="18" charset="2"/>
              </a:rPr>
              <a:t> που καλούνται από το μέρος Β)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48421-E1C1-4FC5-98B8-4C3CC3AE76E8}" type="slidenum">
              <a:rPr lang="el-GR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076575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28600" y="404813"/>
            <a:ext cx="8915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14525" algn="l"/>
                <a:tab pos="275907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l-GR" altLang="el-G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altLang="el-GR" sz="240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2419350" y="2587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238125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4160838" y="2792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2446338" y="132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2914650" y="922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sym typeface="Symbol" pitchFamily="18" charset="2"/>
              </a:rPr>
              <a:t>Δηλώσεις τελεστών με προτεραιότητες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dirty="0">
                <a:sym typeface="Symbol" pitchFamily="18" charset="2"/>
              </a:rPr>
              <a:t>Καταχωρούνται στο Μέρος Α</a:t>
            </a: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n-GB" altLang="el-GR" sz="2400" dirty="0">
                <a:latin typeface="Adobe Arabic" pitchFamily="18" charset="-78"/>
                <a:sym typeface="Symbol" pitchFamily="18" charset="2"/>
              </a:rPr>
              <a:t>  </a:t>
            </a:r>
            <a:r>
              <a:rPr lang="el-GR" altLang="el-GR" sz="2400" dirty="0">
                <a:sym typeface="Symbol" pitchFamily="18" charset="2"/>
              </a:rPr>
              <a:t>Η σειρά προτεραιότητας δηλώνεται κατά αύξουσα σειρά</a:t>
            </a: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n-GB" altLang="el-GR" sz="2400" dirty="0">
                <a:latin typeface="Adobe Arabic" pitchFamily="18" charset="-78"/>
                <a:sym typeface="Symbol" pitchFamily="18" charset="2"/>
              </a:rPr>
              <a:t>  </a:t>
            </a:r>
            <a:r>
              <a:rPr lang="el-GR" altLang="el-GR" sz="2400" dirty="0">
                <a:sym typeface="Symbol" pitchFamily="18" charset="2"/>
              </a:rPr>
              <a:t>Η </a:t>
            </a:r>
            <a:r>
              <a:rPr lang="el-GR" altLang="el-GR" sz="2400" dirty="0" err="1">
                <a:sym typeface="Symbol" pitchFamily="18" charset="2"/>
              </a:rPr>
              <a:t>προσεταιριστικότητα</a:t>
            </a:r>
            <a:r>
              <a:rPr lang="el-GR" altLang="el-GR" sz="2400" dirty="0">
                <a:sym typeface="Symbol" pitchFamily="18" charset="2"/>
              </a:rPr>
              <a:t> δηλώνεται με τις εντολές</a:t>
            </a:r>
            <a:r>
              <a:rPr lang="en-GB" altLang="el-GR" sz="2400" dirty="0">
                <a:latin typeface="Adobe Arabic" pitchFamily="18" charset="-78"/>
                <a:sym typeface="Symbol" pitchFamily="18" charset="2"/>
              </a:rPr>
              <a:t>:</a:t>
            </a:r>
            <a:r>
              <a:rPr lang="el-GR" altLang="el-GR" sz="2400" dirty="0">
                <a:sym typeface="Symbol" pitchFamily="18" charset="2"/>
              </a:rPr>
              <a:t> </a:t>
            </a:r>
            <a:endParaRPr lang="en-GB" altLang="el-GR" sz="2400" dirty="0">
              <a:latin typeface="Adobe Arabic" pitchFamily="18" charset="-78"/>
              <a:sym typeface="Symbol" pitchFamily="18" charset="2"/>
            </a:endParaRPr>
          </a:p>
          <a:p>
            <a:pPr marL="457200" lvl="1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n-GB" altLang="el-GR" sz="2400" dirty="0">
                <a:latin typeface="Adobe Arabic" pitchFamily="18" charset="-78"/>
                <a:sym typeface="Symbol" pitchFamily="18" charset="2"/>
              </a:rPr>
              <a:t>%left, %right </a:t>
            </a:r>
            <a:r>
              <a:rPr lang="el-GR" altLang="el-GR" sz="2400" dirty="0">
                <a:sym typeface="Symbol" pitchFamily="18" charset="2"/>
              </a:rPr>
              <a:t>και</a:t>
            </a:r>
            <a:r>
              <a:rPr lang="en-GB" altLang="el-GR" sz="2400" dirty="0">
                <a:latin typeface="Adobe Arabic" pitchFamily="18" charset="-78"/>
                <a:sym typeface="Symbol" pitchFamily="18" charset="2"/>
              </a:rPr>
              <a:t> </a:t>
            </a:r>
            <a:r>
              <a:rPr lang="el-GR" altLang="el-GR" sz="2400" dirty="0">
                <a:sym typeface="Symbol" pitchFamily="18" charset="2"/>
              </a:rPr>
              <a:t>%</a:t>
            </a:r>
            <a:r>
              <a:rPr lang="en-GB" altLang="el-GR" sz="2400" dirty="0" err="1">
                <a:latin typeface="Adobe Arabic" pitchFamily="18" charset="-78"/>
                <a:sym typeface="Symbol" pitchFamily="18" charset="2"/>
              </a:rPr>
              <a:t>nonassoc</a:t>
            </a:r>
            <a:endParaRPr lang="en-GB" altLang="el-GR" sz="2400" dirty="0">
              <a:latin typeface="Adobe Arabic" pitchFamily="18" charset="-78"/>
              <a:sym typeface="Symbol" pitchFamily="18" charset="2"/>
            </a:endParaRP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dirty="0">
                <a:sym typeface="Symbol" pitchFamily="18" charset="2"/>
              </a:rPr>
              <a:t>Π.χ.</a:t>
            </a: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l-GR" altLang="el-GR" sz="2400" b="1" dirty="0">
                <a:solidFill>
                  <a:srgbClr val="820000"/>
                </a:solidFill>
                <a:sym typeface="Symbol" pitchFamily="18" charset="2"/>
              </a:rPr>
              <a:t>%</a:t>
            </a:r>
            <a:r>
              <a:rPr lang="en-GB" altLang="el-GR" sz="2400" b="1" dirty="0" err="1">
                <a:solidFill>
                  <a:srgbClr val="820000"/>
                </a:solidFill>
                <a:latin typeface="Adobe Arabic" pitchFamily="18" charset="-78"/>
                <a:sym typeface="Symbol" pitchFamily="18" charset="2"/>
              </a:rPr>
              <a:t>nonassoc</a:t>
            </a:r>
            <a:r>
              <a:rPr lang="en-GB" altLang="el-GR" sz="2400" b="1" dirty="0">
                <a:solidFill>
                  <a:srgbClr val="820000"/>
                </a:solidFill>
                <a:latin typeface="Adobe Arabic" pitchFamily="18" charset="-78"/>
                <a:sym typeface="Symbol" pitchFamily="18" charset="2"/>
              </a:rPr>
              <a:t> ‘=‘ ‘&lt;‘ ‘&gt;’</a:t>
            </a: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n-GB" altLang="el-GR" sz="2400" b="1" dirty="0">
                <a:solidFill>
                  <a:srgbClr val="820000"/>
                </a:solidFill>
                <a:latin typeface="Adobe Arabic" pitchFamily="18" charset="-78"/>
                <a:sym typeface="Symbol" pitchFamily="18" charset="2"/>
              </a:rPr>
              <a:t>%left ‘+’ ‘-‘</a:t>
            </a: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n-GB" altLang="el-GR" sz="2400" b="1" dirty="0">
                <a:solidFill>
                  <a:srgbClr val="820000"/>
                </a:solidFill>
                <a:latin typeface="Adobe Arabic" pitchFamily="18" charset="-78"/>
                <a:sym typeface="Symbol" pitchFamily="18" charset="2"/>
              </a:rPr>
              <a:t>%left ‘*’ ‘/’</a:t>
            </a: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buNone/>
            </a:pPr>
            <a:endParaRPr lang="el-GR" altLang="el-GR" sz="2400" b="1" dirty="0">
              <a:solidFill>
                <a:schemeClr val="accent2"/>
              </a:solidFill>
              <a:sym typeface="Symbol" pitchFamily="18" charset="2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F095E-712B-4B02-AAE7-80A967AB190F}" type="slidenum">
              <a:rPr lang="el-GR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076575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419350" y="2587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8125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160838" y="2792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446338" y="132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914650" y="922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Adobe Arabic" pitchFamily="18" charset="-78"/>
              </a:rPr>
              <a:t>FLEX &amp; BISON</a:t>
            </a:r>
            <a:endParaRPr lang="el-GR" sz="36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E5FC6-3E2B-4D9E-8E01-16C2B33D747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8916" name="26 - Ομάδα"/>
          <p:cNvGrpSpPr>
            <a:grpSpLocks/>
          </p:cNvGrpSpPr>
          <p:nvPr/>
        </p:nvGrpSpPr>
        <p:grpSpPr bwMode="auto">
          <a:xfrm>
            <a:off x="797717" y="1108326"/>
            <a:ext cx="6768568" cy="5029200"/>
            <a:chOff x="647112" y="1295400"/>
            <a:chExt cx="6768622" cy="5029200"/>
          </a:xfrm>
        </p:grpSpPr>
        <p:sp>
          <p:nvSpPr>
            <p:cNvPr id="38917" name="Rectangle 2"/>
            <p:cNvSpPr>
              <a:spLocks noChangeArrowheads="1"/>
            </p:cNvSpPr>
            <p:nvPr/>
          </p:nvSpPr>
          <p:spPr bwMode="auto">
            <a:xfrm>
              <a:off x="3505200" y="1295400"/>
              <a:ext cx="990600" cy="91440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altLang="el-GR" sz="1600">
                  <a:solidFill>
                    <a:srgbClr val="000000"/>
                  </a:solidFill>
                  <a:latin typeface="Arial" pitchFamily="34" charset="0"/>
                </a:rPr>
                <a:t>Bison</a:t>
              </a:r>
            </a:p>
            <a:p>
              <a:pPr algn="ctr" eaLnBrk="1" hangingPunct="1"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altLang="el-GR" sz="1600">
                  <a:solidFill>
                    <a:srgbClr val="000000"/>
                  </a:solidFill>
                  <a:latin typeface="Arial" pitchFamily="34" charset="0"/>
                </a:rPr>
                <a:t>compiler</a:t>
              </a:r>
            </a:p>
          </p:txBody>
        </p:sp>
        <p:sp>
          <p:nvSpPr>
            <p:cNvPr id="38918" name="Rectangle 3"/>
            <p:cNvSpPr>
              <a:spLocks noChangeArrowheads="1"/>
            </p:cNvSpPr>
            <p:nvPr/>
          </p:nvSpPr>
          <p:spPr bwMode="auto">
            <a:xfrm>
              <a:off x="3505200" y="2743200"/>
              <a:ext cx="990600" cy="91440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altLang="el-GR" sz="1600">
                  <a:solidFill>
                    <a:srgbClr val="000000"/>
                  </a:solidFill>
                  <a:latin typeface="Arial" pitchFamily="34" charset="0"/>
                </a:rPr>
                <a:t>Flex compiler</a:t>
              </a:r>
            </a:p>
          </p:txBody>
        </p:sp>
        <p:sp>
          <p:nvSpPr>
            <p:cNvPr id="38919" name="Rectangle 4"/>
            <p:cNvSpPr>
              <a:spLocks noChangeArrowheads="1"/>
            </p:cNvSpPr>
            <p:nvPr/>
          </p:nvSpPr>
          <p:spPr bwMode="auto">
            <a:xfrm>
              <a:off x="3505200" y="4038600"/>
              <a:ext cx="990600" cy="91440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altLang="el-GR" sz="1600">
                  <a:solidFill>
                    <a:srgbClr val="000000"/>
                  </a:solidFill>
                  <a:latin typeface="Arial" pitchFamily="34" charset="0"/>
                </a:rPr>
                <a:t>C compiler</a:t>
              </a:r>
            </a:p>
          </p:txBody>
        </p:sp>
        <p:cxnSp>
          <p:nvCxnSpPr>
            <p:cNvPr id="38920" name="AutoShape 5"/>
            <p:cNvCxnSpPr>
              <a:cxnSpLocks noChangeShapeType="1"/>
            </p:cNvCxnSpPr>
            <p:nvPr/>
          </p:nvCxnSpPr>
          <p:spPr bwMode="auto">
            <a:xfrm>
              <a:off x="2743200" y="3200400"/>
              <a:ext cx="762000" cy="158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1" name="AutoShape 6"/>
            <p:cNvCxnSpPr>
              <a:cxnSpLocks noChangeShapeType="1"/>
            </p:cNvCxnSpPr>
            <p:nvPr/>
          </p:nvCxnSpPr>
          <p:spPr bwMode="auto">
            <a:xfrm>
              <a:off x="2743200" y="1752600"/>
              <a:ext cx="762000" cy="158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2" name="AutoShape 7"/>
            <p:cNvCxnSpPr>
              <a:cxnSpLocks noChangeShapeType="1"/>
            </p:cNvCxnSpPr>
            <p:nvPr/>
          </p:nvCxnSpPr>
          <p:spPr bwMode="auto">
            <a:xfrm>
              <a:off x="2743200" y="4191000"/>
              <a:ext cx="762000" cy="30638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3" name="AutoShape 8"/>
            <p:cNvCxnSpPr>
              <a:cxnSpLocks noChangeShapeType="1"/>
            </p:cNvCxnSpPr>
            <p:nvPr/>
          </p:nvCxnSpPr>
          <p:spPr bwMode="auto">
            <a:xfrm>
              <a:off x="4495800" y="3200400"/>
              <a:ext cx="838200" cy="158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4" name="AutoShape 9"/>
            <p:cNvCxnSpPr>
              <a:cxnSpLocks noChangeShapeType="1"/>
              <a:stCxn id="38917" idx="3"/>
            </p:cNvCxnSpPr>
            <p:nvPr/>
          </p:nvCxnSpPr>
          <p:spPr bwMode="auto">
            <a:xfrm flipV="1">
              <a:off x="4495800" y="1447800"/>
              <a:ext cx="685800" cy="3048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5" name="AutoShape 10"/>
            <p:cNvCxnSpPr>
              <a:cxnSpLocks noChangeShapeType="1"/>
            </p:cNvCxnSpPr>
            <p:nvPr/>
          </p:nvCxnSpPr>
          <p:spPr bwMode="auto">
            <a:xfrm>
              <a:off x="4419600" y="4495800"/>
              <a:ext cx="762000" cy="158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72796" y="3044825"/>
              <a:ext cx="1602031" cy="648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dirty="0">
                  <a:solidFill>
                    <a:srgbClr val="000000"/>
                  </a:solidFill>
                  <a:latin typeface="Adobe Arabic" pitchFamily="18" charset="-78"/>
                  <a:cs typeface="Courier New" pitchFamily="49" charset="0"/>
                </a:rPr>
                <a:t>Flex source program</a:t>
              </a:r>
            </a:p>
            <a:p>
              <a:pPr algn="ctr"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myfile.l</a:t>
              </a:r>
              <a:endPara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829430" y="1447800"/>
              <a:ext cx="1706227" cy="648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dirty="0">
                  <a:solidFill>
                    <a:srgbClr val="000000"/>
                  </a:solidFill>
                  <a:latin typeface="Adobe Arabic" pitchFamily="18" charset="-78"/>
                </a:rPr>
                <a:t>Bison source program</a:t>
              </a:r>
            </a:p>
            <a:p>
              <a:pPr algn="ctr"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myfile.y</a:t>
              </a:r>
              <a:endPara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928" name="Text Box 13"/>
            <p:cNvSpPr txBox="1">
              <a:spLocks noChangeArrowheads="1"/>
            </p:cNvSpPr>
            <p:nvPr/>
          </p:nvSpPr>
          <p:spPr bwMode="auto">
            <a:xfrm>
              <a:off x="5529263" y="4343400"/>
              <a:ext cx="951199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altLang="el-GR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a.out</a:t>
              </a:r>
            </a:p>
          </p:txBody>
        </p:sp>
        <p:sp>
          <p:nvSpPr>
            <p:cNvPr id="38929" name="Text Box 14"/>
            <p:cNvSpPr txBox="1">
              <a:spLocks noChangeArrowheads="1"/>
            </p:cNvSpPr>
            <p:nvPr/>
          </p:nvSpPr>
          <p:spPr bwMode="auto">
            <a:xfrm>
              <a:off x="5213481" y="1295400"/>
              <a:ext cx="2028417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altLang="el-GR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myfile.tab.h</a:t>
              </a:r>
            </a:p>
          </p:txBody>
        </p:sp>
        <p:sp>
          <p:nvSpPr>
            <p:cNvPr id="38930" name="Text Box 15"/>
            <p:cNvSpPr txBox="1">
              <a:spLocks noChangeArrowheads="1"/>
            </p:cNvSpPr>
            <p:nvPr/>
          </p:nvSpPr>
          <p:spPr bwMode="auto">
            <a:xfrm>
              <a:off x="5325500" y="3044825"/>
              <a:ext cx="1366377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altLang="el-GR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lex.yy.</a:t>
              </a:r>
              <a:r>
                <a:rPr lang="en-GB" altLang="el-GR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  <p:cxnSp>
          <p:nvCxnSpPr>
            <p:cNvPr id="38931" name="AutoShape 16"/>
            <p:cNvCxnSpPr>
              <a:cxnSpLocks noChangeShapeType="1"/>
              <a:stCxn id="38917" idx="3"/>
            </p:cNvCxnSpPr>
            <p:nvPr/>
          </p:nvCxnSpPr>
          <p:spPr bwMode="auto">
            <a:xfrm>
              <a:off x="4495800" y="1752600"/>
              <a:ext cx="685800" cy="2286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2" name="Text Box 17"/>
            <p:cNvSpPr txBox="1">
              <a:spLocks noChangeArrowheads="1"/>
            </p:cNvSpPr>
            <p:nvPr/>
          </p:nvSpPr>
          <p:spPr bwMode="auto">
            <a:xfrm>
              <a:off x="5141473" y="1799456"/>
              <a:ext cx="2028417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altLang="el-GR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myfile.tab.c</a:t>
              </a:r>
            </a:p>
          </p:txBody>
        </p:sp>
        <p:sp>
          <p:nvSpPr>
            <p:cNvPr id="38933" name="Rectangle 18"/>
            <p:cNvSpPr>
              <a:spLocks noChangeArrowheads="1"/>
            </p:cNvSpPr>
            <p:nvPr/>
          </p:nvSpPr>
          <p:spPr bwMode="auto">
            <a:xfrm>
              <a:off x="3505200" y="5410200"/>
              <a:ext cx="990600" cy="91440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altLang="el-GR" sz="1600">
                  <a:solidFill>
                    <a:srgbClr val="000000"/>
                  </a:solidFill>
                  <a:latin typeface="Arial" pitchFamily="34" charset="0"/>
                </a:rPr>
                <a:t>a.out</a:t>
              </a:r>
            </a:p>
          </p:txBody>
        </p:sp>
        <p:cxnSp>
          <p:nvCxnSpPr>
            <p:cNvPr id="38934" name="AutoShape 19"/>
            <p:cNvCxnSpPr>
              <a:cxnSpLocks noChangeShapeType="1"/>
              <a:endCxn id="38919" idx="1"/>
            </p:cNvCxnSpPr>
            <p:nvPr/>
          </p:nvCxnSpPr>
          <p:spPr bwMode="auto">
            <a:xfrm flipV="1">
              <a:off x="2819400" y="4495800"/>
              <a:ext cx="685800" cy="3048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5" name="Text Box 20"/>
            <p:cNvSpPr txBox="1">
              <a:spLocks noChangeArrowheads="1"/>
            </p:cNvSpPr>
            <p:nvPr/>
          </p:nvSpPr>
          <p:spPr bwMode="auto">
            <a:xfrm>
              <a:off x="647112" y="4038600"/>
              <a:ext cx="2028417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altLang="el-GR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myfile.tab.c</a:t>
              </a:r>
            </a:p>
          </p:txBody>
        </p:sp>
        <p:sp>
          <p:nvSpPr>
            <p:cNvPr id="38936" name="Text Box 21"/>
            <p:cNvSpPr txBox="1">
              <a:spLocks noChangeArrowheads="1"/>
            </p:cNvSpPr>
            <p:nvPr/>
          </p:nvSpPr>
          <p:spPr bwMode="auto">
            <a:xfrm>
              <a:off x="958856" y="4724400"/>
              <a:ext cx="1412865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altLang="el-GR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lex.yy.c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45170" y="5715000"/>
              <a:ext cx="1076242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dirty="0">
                  <a:solidFill>
                    <a:srgbClr val="000000"/>
                  </a:solidFill>
                  <a:latin typeface="Adobe Arabic" pitchFamily="18" charset="-78"/>
                </a:rPr>
                <a:t>Input stream</a:t>
              </a:r>
            </a:p>
          </p:txBody>
        </p:sp>
        <p:cxnSp>
          <p:nvCxnSpPr>
            <p:cNvPr id="38938" name="AutoShape 23"/>
            <p:cNvCxnSpPr>
              <a:cxnSpLocks noChangeShapeType="1"/>
            </p:cNvCxnSpPr>
            <p:nvPr/>
          </p:nvCxnSpPr>
          <p:spPr bwMode="auto">
            <a:xfrm>
              <a:off x="2743200" y="5867400"/>
              <a:ext cx="762000" cy="158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9" name="AutoShape 24"/>
            <p:cNvCxnSpPr>
              <a:cxnSpLocks noChangeShapeType="1"/>
            </p:cNvCxnSpPr>
            <p:nvPr/>
          </p:nvCxnSpPr>
          <p:spPr bwMode="auto">
            <a:xfrm>
              <a:off x="4495800" y="5867400"/>
              <a:ext cx="838200" cy="158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5356842" y="5688012"/>
              <a:ext cx="2058892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dirty="0">
                  <a:solidFill>
                    <a:srgbClr val="000000"/>
                  </a:solidFill>
                  <a:latin typeface="Adobe Arabic" pitchFamily="18" charset="-78"/>
                </a:rPr>
                <a:t>Sequence of grammar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Ανάνηψη από συντακτικά σφάλματα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Εντοπισμός λάθους όσο το δυνατόν πιο έγκαιρα.</a:t>
            </a:r>
          </a:p>
          <a:p>
            <a:pPr eaLnBrk="1" hangingPunct="1"/>
            <a:r>
              <a:rPr lang="el-GR" altLang="el-GR" sz="2400" dirty="0" smtClean="0"/>
              <a:t>Επιλογή θέσης από όπου θα συνεχίζεται η ανάλυση.</a:t>
            </a:r>
          </a:p>
          <a:p>
            <a:pPr eaLnBrk="1" hangingPunct="1"/>
            <a:r>
              <a:rPr lang="el-GR" altLang="el-GR" sz="2400" dirty="0" smtClean="0"/>
              <a:t>Να εντοπίζονται μόνο υπαρκτά λάθη και να μην εμφανίζονται διαδιδόμενα πλασματικά λάθη.</a:t>
            </a:r>
          </a:p>
          <a:p>
            <a:pPr eaLnBrk="1" hangingPunct="1"/>
            <a:r>
              <a:rPr lang="el-GR" altLang="el-GR" sz="2400" dirty="0" smtClean="0"/>
              <a:t>Να αποφεύγεται η μετάπτωση του αναλυτή σε ατέρμονες βρόχους.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7B59B-6F4E-4D2E-BC79-ED7994E96DE6}" type="slidenum">
              <a:rPr lang="el-GR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Τεχνικές Ανάνηψης</a:t>
            </a:r>
            <a:r>
              <a:rPr lang="el-GR" sz="3600" b="1" dirty="0" smtClean="0"/>
              <a:t> </a:t>
            </a:r>
            <a:endParaRPr lang="en-US" sz="3600" b="1" dirty="0" smtClean="0">
              <a:latin typeface="Adobe Arabic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b="1" dirty="0">
                <a:solidFill>
                  <a:srgbClr val="820000"/>
                </a:solidFill>
                <a:sym typeface="Symbol" pitchFamily="18" charset="2"/>
              </a:rPr>
              <a:t>Μέθοδος πανικού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dirty="0">
                <a:sym typeface="Symbol" pitchFamily="18" charset="2"/>
              </a:rPr>
              <a:t>Τα </a:t>
            </a:r>
            <a:r>
              <a:rPr lang="en-US" altLang="el-GR" sz="2400" dirty="0">
                <a:latin typeface="Adobe Arabic" pitchFamily="18" charset="-78"/>
                <a:sym typeface="Symbol" pitchFamily="18" charset="2"/>
              </a:rPr>
              <a:t>tokens </a:t>
            </a:r>
            <a:r>
              <a:rPr lang="el-GR" altLang="el-GR" sz="2400" dirty="0">
                <a:sym typeface="Symbol" pitchFamily="18" charset="2"/>
              </a:rPr>
              <a:t>διάζονται ένα-ένα ώσπου να βρεθεί ένα που να ανήκει σε ένα προκαθορισμένο σύνολο «μονάδων συγχρονισμού»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b="1" dirty="0">
                <a:solidFill>
                  <a:srgbClr val="820000"/>
                </a:solidFill>
                <a:sym typeface="Symbol" pitchFamily="18" charset="2"/>
              </a:rPr>
              <a:t>Ανάνηψη σε επίπεδο φράσης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dirty="0">
                <a:sym typeface="Symbol" pitchFamily="18" charset="2"/>
              </a:rPr>
              <a:t>Επιτρέπει μικρές διορθώσεις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b="1" dirty="0">
                <a:solidFill>
                  <a:srgbClr val="820000"/>
                </a:solidFill>
                <a:sym typeface="Symbol" pitchFamily="18" charset="2"/>
              </a:rPr>
              <a:t>Κανόνες παραγωγής σφαλμάτων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dirty="0">
                <a:sym typeface="Symbol" pitchFamily="18" charset="2"/>
              </a:rPr>
              <a:t>Σε περίπτωση γνώσης τύπου σφαλμάτων επαυξάνεται η γραμματική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b="1" dirty="0">
                <a:solidFill>
                  <a:srgbClr val="820000"/>
                </a:solidFill>
                <a:sym typeface="Symbol" pitchFamily="18" charset="2"/>
              </a:rPr>
              <a:t>Καθολική διόρθωση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dirty="0">
                <a:cs typeface="Times New Roman" pitchFamily="18" charset="0"/>
                <a:sym typeface="Symbol" pitchFamily="18" charset="2"/>
              </a:rPr>
              <a:t>Ελάχιστη ακολουθία αλλαγών που επιτρέπουν καθολική διόρθωση με κίνδυνο παρανοήσεων και αυξημένων αναγκών χρόνου και μνήμης </a:t>
            </a:r>
          </a:p>
          <a:p>
            <a:endParaRPr lang="el-GR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DAF4D-8D55-40D4-9801-FB067E3D5525}" type="slidenum">
              <a:rPr lang="el-GR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076575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419350" y="2587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238125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4160838" y="2792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2446338" y="132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2914650" y="922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2400300" y="244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97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6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«Μεταγλωττιστές. Ενότητα 6: Συντακτική </a:t>
            </a:r>
            <a:r>
              <a:rPr lang="el-GR" sz="2000"/>
              <a:t>Ανάλυση </a:t>
            </a:r>
            <a:r>
              <a:rPr lang="el-GR" sz="2000" smtClean="0"/>
              <a:t>ΙΙ, </a:t>
            </a:r>
            <a:r>
              <a:rPr lang="el-GR" sz="2000" dirty="0" smtClean="0"/>
              <a:t>Δημιουργία </a:t>
            </a:r>
            <a:r>
              <a:rPr lang="el-GR" sz="2000" dirty="0"/>
              <a:t>Συντακτικών </a:t>
            </a:r>
            <a:r>
              <a:rPr lang="el-GR" sz="2000" dirty="0" smtClean="0"/>
              <a:t>Αναλυτών».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887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Βήματα Καθοδικής ανάλυσης </a:t>
            </a:r>
            <a:r>
              <a:rPr lang="en-US" sz="3200" dirty="0" smtClean="0"/>
              <a:t>LL</a:t>
            </a:r>
            <a:r>
              <a:rPr lang="el-GR" sz="3200" dirty="0" smtClean="0"/>
              <a:t> με οπισθοδρόμηση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l-GR" altLang="el-GR" sz="2400" dirty="0" smtClean="0"/>
              <a:t>Δοθέντος συγκεκριμένου μη τερματικού συμβόλου εφαρμόζεται ο πρώτος κανόνας της γραμματικής.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l-GR" altLang="el-GR" sz="2400" dirty="0" smtClean="0"/>
              <a:t>Στην προτασιακή μορφή, που προκύπτει επιλέγεται το πρώτο από αριστερά μη τερματικό σύμβολο και εφαρμόζεται ο πρώτος κανόνας, που αναφέρεται σε αυτό.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l-GR" altLang="el-GR" sz="2400" dirty="0" smtClean="0"/>
              <a:t>Γίνεται επαναληπτική εφαρμογή του βήματος 2, για κάθε ένα από τα μη τερματικά σύμβολα, που ακολουθούν, μέχρις ότου παραχθεί:</a:t>
            </a:r>
          </a:p>
          <a:p>
            <a:pPr marL="990600" lvl="1" indent="-369888" eaLnBrk="1" hangingPunct="1"/>
            <a:r>
              <a:rPr lang="el-GR" altLang="el-GR" sz="2400" i="1" dirty="0" smtClean="0"/>
              <a:t>μια σειρά τερματικών συμβόλων (πρόταση γλώσσας) ή</a:t>
            </a:r>
          </a:p>
          <a:p>
            <a:pPr marL="990600" lvl="1" indent="-369888" eaLnBrk="1" hangingPunct="1"/>
            <a:r>
              <a:rPr lang="el-GR" altLang="el-GR" sz="2400" i="1" dirty="0" smtClean="0"/>
              <a:t>τμήμα τερματικών συμβόλων της προτασιακής μορφής, που διαφέρει από το αντίστοιχο τμήμα της συμβολοσειράς εισόδου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el-GR" altLang="el-GR" sz="20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6172-8C57-49AC-A3AD-74EC81A7FA4F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1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519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Παράδειγμα ανάγκης καθοδικής ανάλυσης με οπισθοδρόμηση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6172-8C57-49AC-A3AD-74EC81A7FA4F}" type="slidenum">
              <a:rPr lang="el-G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539552" y="1916832"/>
            <a:ext cx="8136904" cy="323691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None/>
              <a:tabLst>
                <a:tab pos="1609725" algn="l"/>
                <a:tab pos="1619250" algn="l"/>
                <a:tab pos="3138488" algn="l"/>
              </a:tabLst>
            </a:pP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Γραμματική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L:  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None/>
              <a:tabLst>
                <a:tab pos="715963" algn="l"/>
                <a:tab pos="2236788" algn="l"/>
              </a:tabLst>
            </a:pP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ΕΝΤΟΛΗ  </a:t>
            </a:r>
            <a:r>
              <a:rPr lang="el-GR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ΕΝΤΟΛΗ-Α | ΕΝΤΟΛΗ-Β </a:t>
            </a:r>
          </a:p>
          <a:p>
            <a:pPr>
              <a:lnSpc>
                <a:spcPct val="110000"/>
              </a:lnSpc>
              <a:spcBef>
                <a:spcPts val="1200"/>
              </a:spcBef>
              <a:buNone/>
              <a:tabLst>
                <a:tab pos="715963" algn="l"/>
                <a:tab pos="2236788" algn="l"/>
              </a:tabLst>
            </a:pP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ΕΝΤΟΛΗ-Α </a:t>
            </a:r>
            <a:r>
              <a:rPr lang="el-GR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if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ΣΥΝΘΗΚΗ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ΕΝΤΟΛΗ-Α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ΕΝΤΟΛΗ-Α  			|  άλλη εντολή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None/>
              <a:tabLst>
                <a:tab pos="715963" algn="l"/>
                <a:tab pos="3138488" algn="l"/>
              </a:tabLst>
            </a:pP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ΕΝΤΟΛΗ-Β </a:t>
            </a:r>
            <a:r>
              <a:rPr lang="el-GR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if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ΣΥΝΘΗΚΗ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ΕΝΤΟΛΗ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None/>
              <a:tabLst>
                <a:tab pos="715963" algn="l"/>
                <a:tab pos="2236788" algn="l"/>
              </a:tabLst>
            </a:pP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|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ΣΥΝΘΗΚΗ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ΕΝΤΟΛΗ-Α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l-G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ΕΝΤΟΛΗ-Β</a:t>
            </a:r>
          </a:p>
          <a:p>
            <a:pPr marL="903288" indent="-903288" algn="just">
              <a:spcAft>
                <a:spcPts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Παράδειγμα Καθοδικής ανάλυσης με οπισθοδρόμηση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503488" cy="50405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000" dirty="0" smtClean="0"/>
              <a:t>ΠΑΡΑΔΕΙΓΜΑ</a:t>
            </a:r>
          </a:p>
          <a:p>
            <a:pPr marL="85725" indent="-85725" algn="just" eaLnBrk="1" hangingPunct="1">
              <a:buFontTx/>
              <a:buNone/>
            </a:pPr>
            <a:r>
              <a:rPr lang="el-GR" altLang="el-GR" sz="2000" dirty="0" smtClean="0">
                <a:cs typeface="Times New Roman" pitchFamily="18" charset="0"/>
              </a:rPr>
              <a:t>	</a:t>
            </a:r>
            <a:r>
              <a:rPr lang="en-US" altLang="el-GR" sz="2000" dirty="0" smtClean="0">
                <a:cs typeface="Times New Roman" pitchFamily="18" charset="0"/>
              </a:rPr>
              <a:t>S </a:t>
            </a:r>
            <a:r>
              <a:rPr lang="en-US" altLang="el-GR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el-GR" sz="2000" dirty="0" smtClean="0">
                <a:cs typeface="Times New Roman" pitchFamily="18" charset="0"/>
              </a:rPr>
              <a:t> k X n | k Y</a:t>
            </a:r>
            <a:endParaRPr lang="el-GR" altLang="el-GR" sz="2000" dirty="0" smtClean="0">
              <a:cs typeface="Times New Roman" pitchFamily="18" charset="0"/>
            </a:endParaRPr>
          </a:p>
          <a:p>
            <a:pPr marL="85725" indent="-85725" algn="just" eaLnBrk="1" hangingPunct="1">
              <a:buFontTx/>
              <a:buNone/>
            </a:pPr>
            <a:r>
              <a:rPr lang="en-US" altLang="el-GR" sz="2000" dirty="0" smtClean="0">
                <a:cs typeface="Times New Roman" pitchFamily="18" charset="0"/>
              </a:rPr>
              <a:t>	X</a:t>
            </a:r>
            <a:r>
              <a:rPr lang="en-US" altLang="el-GR" sz="2000" dirty="0" smtClean="0">
                <a:cs typeface="Times New Roman" pitchFamily="18" charset="0"/>
                <a:sym typeface="Symbol" pitchFamily="18" charset="2"/>
              </a:rPr>
              <a:t> </a:t>
            </a: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000" dirty="0" smtClean="0">
                <a:cs typeface="Times New Roman" pitchFamily="18" charset="0"/>
              </a:rPr>
              <a:t>l | m</a:t>
            </a:r>
            <a:endParaRPr lang="el-GR" altLang="el-GR" sz="2000" dirty="0" smtClean="0">
              <a:cs typeface="Times New Roman" pitchFamily="18" charset="0"/>
            </a:endParaRPr>
          </a:p>
          <a:p>
            <a:pPr marL="85725" indent="-85725" eaLnBrk="1" hangingPunct="1">
              <a:buFontTx/>
              <a:buNone/>
            </a:pPr>
            <a:r>
              <a:rPr lang="en-US" altLang="el-GR" sz="2000" dirty="0" smtClean="0">
                <a:cs typeface="Times New Roman" pitchFamily="18" charset="0"/>
              </a:rPr>
              <a:t>	</a:t>
            </a:r>
            <a:r>
              <a:rPr lang="fr-FR" altLang="el-GR" sz="2000" dirty="0" smtClean="0">
                <a:cs typeface="Times New Roman" pitchFamily="18" charset="0"/>
              </a:rPr>
              <a:t>Y </a:t>
            </a:r>
            <a:r>
              <a:rPr lang="en-US" altLang="el-GR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fr-FR" altLang="el-GR" sz="2000" dirty="0" smtClean="0">
                <a:cs typeface="Times New Roman" pitchFamily="18" charset="0"/>
              </a:rPr>
              <a:t> m </a:t>
            </a:r>
            <a:r>
              <a:rPr lang="fr-FR" altLang="el-GR" sz="2000" dirty="0" err="1" smtClean="0">
                <a:cs typeface="Times New Roman" pitchFamily="18" charset="0"/>
              </a:rPr>
              <a:t>m</a:t>
            </a:r>
            <a:r>
              <a:rPr lang="fr-FR" altLang="el-GR" sz="2000" dirty="0" smtClean="0">
                <a:cs typeface="Times New Roman" pitchFamily="18" charset="0"/>
              </a:rPr>
              <a:t> n | n </a:t>
            </a:r>
            <a:r>
              <a:rPr lang="fr-FR" altLang="el-GR" sz="2000" dirty="0" err="1" smtClean="0">
                <a:cs typeface="Times New Roman" pitchFamily="18" charset="0"/>
              </a:rPr>
              <a:t>n</a:t>
            </a:r>
            <a:r>
              <a:rPr lang="fr-FR" altLang="el-GR" sz="2000" dirty="0" smtClean="0">
                <a:cs typeface="Times New Roman" pitchFamily="18" charset="0"/>
              </a:rPr>
              <a:t> m</a:t>
            </a:r>
            <a:r>
              <a:rPr lang="el-GR" altLang="el-GR" sz="2000" dirty="0" smtClean="0"/>
              <a:t> </a:t>
            </a:r>
          </a:p>
          <a:p>
            <a:pPr eaLnBrk="1" hangingPunct="1">
              <a:buFontTx/>
              <a:buNone/>
            </a:pPr>
            <a:endParaRPr lang="el-GR" altLang="el-GR" sz="2000" dirty="0" smtClean="0"/>
          </a:p>
          <a:p>
            <a:pPr eaLnBrk="1" hangingPunct="1">
              <a:buFontTx/>
              <a:buNone/>
            </a:pPr>
            <a:r>
              <a:rPr lang="el-GR" altLang="el-GR" sz="2000" dirty="0" smtClean="0"/>
              <a:t>Συμβολοσειρά προς αναγνώριση</a:t>
            </a:r>
            <a:r>
              <a:rPr lang="en-US" altLang="el-GR" sz="2000" dirty="0" smtClean="0"/>
              <a:t>:</a:t>
            </a:r>
            <a:r>
              <a:rPr lang="el-GR" altLang="el-GR" sz="2000" dirty="0" smtClean="0"/>
              <a:t> 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“</a:t>
            </a:r>
            <a:r>
              <a:rPr lang="en-US" altLang="el-GR" sz="2000" b="1" dirty="0" err="1" smtClean="0">
                <a:solidFill>
                  <a:srgbClr val="820000"/>
                </a:solidFill>
              </a:rPr>
              <a:t>kmmm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” 			</a:t>
            </a:r>
            <a:endParaRPr lang="el-GR" altLang="el-GR" sz="2000" b="1" dirty="0" smtClean="0">
              <a:solidFill>
                <a:srgbClr val="820000"/>
              </a:solidFill>
            </a:endParaRPr>
          </a:p>
        </p:txBody>
      </p:sp>
      <p:sp>
        <p:nvSpPr>
          <p:cNvPr id="15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63E1D-A6B6-4CDF-A259-1D15A7DFCC83}" type="slidenum">
              <a:rPr lang="el-G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246" name="Rectangle 1566"/>
          <p:cNvSpPr>
            <a:spLocks noChangeArrowheads="1"/>
          </p:cNvSpPr>
          <p:nvPr/>
        </p:nvSpPr>
        <p:spPr bwMode="auto">
          <a:xfrm>
            <a:off x="3635896" y="1628800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800" i="1" dirty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GB" altLang="el-GR" sz="1800" dirty="0">
              <a:solidFill>
                <a:prstClr val="black"/>
              </a:solidFill>
            </a:endParaRPr>
          </a:p>
        </p:txBody>
      </p:sp>
      <p:sp>
        <p:nvSpPr>
          <p:cNvPr id="10247" name="Rectangle 1567"/>
          <p:cNvSpPr>
            <a:spLocks noChangeArrowheads="1"/>
          </p:cNvSpPr>
          <p:nvPr/>
        </p:nvSpPr>
        <p:spPr bwMode="auto">
          <a:xfrm>
            <a:off x="4011613" y="149066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l-GR" sz="1200">
              <a:solidFill>
                <a:prstClr val="black"/>
              </a:solidFill>
            </a:endParaRPr>
          </a:p>
        </p:txBody>
      </p:sp>
      <p:grpSp>
        <p:nvGrpSpPr>
          <p:cNvPr id="10248" name="Group 1575"/>
          <p:cNvGrpSpPr>
            <a:grpSpLocks/>
          </p:cNvGrpSpPr>
          <p:nvPr/>
        </p:nvGrpSpPr>
        <p:grpSpPr bwMode="auto">
          <a:xfrm>
            <a:off x="5220072" y="1628800"/>
            <a:ext cx="1065212" cy="1020331"/>
            <a:chOff x="3126" y="936"/>
            <a:chExt cx="725" cy="692"/>
          </a:xfrm>
        </p:grpSpPr>
        <p:sp>
          <p:nvSpPr>
            <p:cNvPr id="11798" name="Line 1568"/>
            <p:cNvSpPr>
              <a:spLocks noChangeShapeType="1"/>
            </p:cNvSpPr>
            <p:nvPr/>
          </p:nvSpPr>
          <p:spPr bwMode="auto">
            <a:xfrm flipV="1">
              <a:off x="3494" y="1099"/>
              <a:ext cx="0" cy="38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799" name="Rectangle 1569"/>
            <p:cNvSpPr>
              <a:spLocks noChangeArrowheads="1"/>
            </p:cNvSpPr>
            <p:nvPr/>
          </p:nvSpPr>
          <p:spPr bwMode="auto">
            <a:xfrm>
              <a:off x="3434" y="936"/>
              <a:ext cx="10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800" i="1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n-GB" altLang="el-GR" sz="1800" dirty="0">
                <a:solidFill>
                  <a:prstClr val="black"/>
                </a:solidFill>
              </a:endParaRPr>
            </a:p>
          </p:txBody>
        </p:sp>
        <p:sp>
          <p:nvSpPr>
            <p:cNvPr id="11800" name="Line 1570"/>
            <p:cNvSpPr>
              <a:spLocks noChangeShapeType="1"/>
            </p:cNvSpPr>
            <p:nvPr/>
          </p:nvSpPr>
          <p:spPr bwMode="auto">
            <a:xfrm flipH="1">
              <a:off x="3151" y="1101"/>
              <a:ext cx="228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801" name="Line 1571"/>
            <p:cNvSpPr>
              <a:spLocks noChangeShapeType="1"/>
            </p:cNvSpPr>
            <p:nvPr/>
          </p:nvSpPr>
          <p:spPr bwMode="auto">
            <a:xfrm>
              <a:off x="3562" y="1101"/>
              <a:ext cx="229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802" name="Rectangle 1572"/>
            <p:cNvSpPr>
              <a:spLocks noChangeArrowheads="1"/>
            </p:cNvSpPr>
            <p:nvPr/>
          </p:nvSpPr>
          <p:spPr bwMode="auto">
            <a:xfrm>
              <a:off x="3489" y="1505"/>
              <a:ext cx="6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i="1" dirty="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GB" alt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1803" name="Rectangle 1573"/>
            <p:cNvSpPr>
              <a:spLocks noChangeArrowheads="1"/>
            </p:cNvSpPr>
            <p:nvPr/>
          </p:nvSpPr>
          <p:spPr bwMode="auto">
            <a:xfrm>
              <a:off x="3126" y="1503"/>
              <a:ext cx="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k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  <p:sp>
          <p:nvSpPr>
            <p:cNvPr id="11804" name="Rectangle 1574"/>
            <p:cNvSpPr>
              <a:spLocks noChangeArrowheads="1"/>
            </p:cNvSpPr>
            <p:nvPr/>
          </p:nvSpPr>
          <p:spPr bwMode="auto">
            <a:xfrm>
              <a:off x="3787" y="1503"/>
              <a:ext cx="6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</p:grpSp>
      <p:sp>
        <p:nvSpPr>
          <p:cNvPr id="10249" name="Rectangle 1576"/>
          <p:cNvSpPr>
            <a:spLocks noChangeArrowheads="1"/>
          </p:cNvSpPr>
          <p:nvPr/>
        </p:nvSpPr>
        <p:spPr bwMode="auto">
          <a:xfrm>
            <a:off x="6600825" y="2260600"/>
            <a:ext cx="42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200">
                <a:solidFill>
                  <a:srgbClr val="000000"/>
                </a:solidFill>
                <a:latin typeface="Courier" charset="0"/>
              </a:rPr>
              <a:t> </a:t>
            </a:r>
            <a:endParaRPr lang="en-GB" altLang="el-GR" sz="1200">
              <a:solidFill>
                <a:prstClr val="black"/>
              </a:solidFill>
            </a:endParaRPr>
          </a:p>
        </p:txBody>
      </p:sp>
      <p:grpSp>
        <p:nvGrpSpPr>
          <p:cNvPr id="10250" name="Group 1586"/>
          <p:cNvGrpSpPr>
            <a:grpSpLocks/>
          </p:cNvGrpSpPr>
          <p:nvPr/>
        </p:nvGrpSpPr>
        <p:grpSpPr bwMode="auto">
          <a:xfrm>
            <a:off x="7452320" y="1484789"/>
            <a:ext cx="1063625" cy="1767810"/>
            <a:chOff x="4582" y="897"/>
            <a:chExt cx="724" cy="1203"/>
          </a:xfrm>
        </p:grpSpPr>
        <p:sp>
          <p:nvSpPr>
            <p:cNvPr id="11789" name="Line 1577"/>
            <p:cNvSpPr>
              <a:spLocks noChangeShapeType="1"/>
            </p:cNvSpPr>
            <p:nvPr/>
          </p:nvSpPr>
          <p:spPr bwMode="auto">
            <a:xfrm flipV="1">
              <a:off x="4925" y="1191"/>
              <a:ext cx="0" cy="24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790" name="Rectangle 1578"/>
            <p:cNvSpPr>
              <a:spLocks noChangeArrowheads="1"/>
            </p:cNvSpPr>
            <p:nvPr/>
          </p:nvSpPr>
          <p:spPr bwMode="auto">
            <a:xfrm>
              <a:off x="4876" y="897"/>
              <a:ext cx="10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800" i="1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n-GB" altLang="el-GR" sz="1800" dirty="0">
                <a:solidFill>
                  <a:prstClr val="black"/>
                </a:solidFill>
              </a:endParaRPr>
            </a:p>
          </p:txBody>
        </p:sp>
        <p:sp>
          <p:nvSpPr>
            <p:cNvPr id="11791" name="Line 1579"/>
            <p:cNvSpPr>
              <a:spLocks noChangeShapeType="1"/>
            </p:cNvSpPr>
            <p:nvPr/>
          </p:nvSpPr>
          <p:spPr bwMode="auto">
            <a:xfrm flipH="1">
              <a:off x="4607" y="1100"/>
              <a:ext cx="227" cy="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792" name="Line 1580"/>
            <p:cNvSpPr>
              <a:spLocks noChangeShapeType="1"/>
            </p:cNvSpPr>
            <p:nvPr/>
          </p:nvSpPr>
          <p:spPr bwMode="auto">
            <a:xfrm>
              <a:off x="5017" y="1100"/>
              <a:ext cx="228" cy="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793" name="Rectangle 1581"/>
            <p:cNvSpPr>
              <a:spLocks noChangeArrowheads="1"/>
            </p:cNvSpPr>
            <p:nvPr/>
          </p:nvSpPr>
          <p:spPr bwMode="auto">
            <a:xfrm>
              <a:off x="4904" y="1522"/>
              <a:ext cx="6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i="1" dirty="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GB" alt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1795" name="Rectangle 1583"/>
            <p:cNvSpPr>
              <a:spLocks noChangeArrowheads="1"/>
            </p:cNvSpPr>
            <p:nvPr/>
          </p:nvSpPr>
          <p:spPr bwMode="auto">
            <a:xfrm>
              <a:off x="4925" y="1975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endParaRPr lang="en-GB" alt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1796" name="Rectangle 1584"/>
            <p:cNvSpPr>
              <a:spLocks noChangeArrowheads="1"/>
            </p:cNvSpPr>
            <p:nvPr/>
          </p:nvSpPr>
          <p:spPr bwMode="auto">
            <a:xfrm>
              <a:off x="4582" y="1503"/>
              <a:ext cx="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k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  <p:sp>
          <p:nvSpPr>
            <p:cNvPr id="11797" name="Rectangle 1585"/>
            <p:cNvSpPr>
              <a:spLocks noChangeArrowheads="1"/>
            </p:cNvSpPr>
            <p:nvPr/>
          </p:nvSpPr>
          <p:spPr bwMode="auto">
            <a:xfrm>
              <a:off x="5242" y="1503"/>
              <a:ext cx="6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0251" name="Group 1787"/>
          <p:cNvGrpSpPr>
            <a:grpSpLocks/>
          </p:cNvGrpSpPr>
          <p:nvPr/>
        </p:nvGrpSpPr>
        <p:grpSpPr bwMode="auto">
          <a:xfrm>
            <a:off x="2786063" y="1412875"/>
            <a:ext cx="6300787" cy="2076450"/>
            <a:chOff x="1435" y="935"/>
            <a:chExt cx="4286" cy="1412"/>
          </a:xfrm>
        </p:grpSpPr>
        <p:sp>
          <p:nvSpPr>
            <p:cNvPr id="11589" name="Rectangle 1587"/>
            <p:cNvSpPr>
              <a:spLocks noChangeArrowheads="1"/>
            </p:cNvSpPr>
            <p:nvPr/>
          </p:nvSpPr>
          <p:spPr bwMode="auto">
            <a:xfrm>
              <a:off x="5221" y="2173"/>
              <a:ext cx="2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>
                  <a:solidFill>
                    <a:srgbClr val="000000"/>
                  </a:solidFill>
                  <a:latin typeface="Courier" charset="0"/>
                </a:rPr>
                <a:t> 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  <p:sp>
          <p:nvSpPr>
            <p:cNvPr id="11590" name="Rectangle 1588"/>
            <p:cNvSpPr>
              <a:spLocks noChangeArrowheads="1"/>
            </p:cNvSpPr>
            <p:nvPr/>
          </p:nvSpPr>
          <p:spPr bwMode="auto">
            <a:xfrm>
              <a:off x="1435" y="935"/>
              <a:ext cx="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591" name="Line 1589"/>
            <p:cNvSpPr>
              <a:spLocks noChangeShapeType="1"/>
            </p:cNvSpPr>
            <p:nvPr/>
          </p:nvSpPr>
          <p:spPr bwMode="auto">
            <a:xfrm>
              <a:off x="1435" y="935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92" name="Line 1590"/>
            <p:cNvSpPr>
              <a:spLocks noChangeShapeType="1"/>
            </p:cNvSpPr>
            <p:nvPr/>
          </p:nvSpPr>
          <p:spPr bwMode="auto">
            <a:xfrm>
              <a:off x="1435" y="935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93" name="Rectangle 1591"/>
            <p:cNvSpPr>
              <a:spLocks noChangeArrowheads="1"/>
            </p:cNvSpPr>
            <p:nvPr/>
          </p:nvSpPr>
          <p:spPr bwMode="auto">
            <a:xfrm>
              <a:off x="1435" y="935"/>
              <a:ext cx="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594" name="Line 1592"/>
            <p:cNvSpPr>
              <a:spLocks noChangeShapeType="1"/>
            </p:cNvSpPr>
            <p:nvPr/>
          </p:nvSpPr>
          <p:spPr bwMode="auto">
            <a:xfrm>
              <a:off x="1435" y="935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95" name="Line 1593"/>
            <p:cNvSpPr>
              <a:spLocks noChangeShapeType="1"/>
            </p:cNvSpPr>
            <p:nvPr/>
          </p:nvSpPr>
          <p:spPr bwMode="auto">
            <a:xfrm>
              <a:off x="1435" y="935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96" name="Rectangle 1594"/>
            <p:cNvSpPr>
              <a:spLocks noChangeArrowheads="1"/>
            </p:cNvSpPr>
            <p:nvPr/>
          </p:nvSpPr>
          <p:spPr bwMode="auto">
            <a:xfrm>
              <a:off x="1440" y="935"/>
              <a:ext cx="136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597" name="Line 1595"/>
            <p:cNvSpPr>
              <a:spLocks noChangeShapeType="1"/>
            </p:cNvSpPr>
            <p:nvPr/>
          </p:nvSpPr>
          <p:spPr bwMode="auto">
            <a:xfrm>
              <a:off x="1440" y="935"/>
              <a:ext cx="13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98" name="Rectangle 1596"/>
            <p:cNvSpPr>
              <a:spLocks noChangeArrowheads="1"/>
            </p:cNvSpPr>
            <p:nvPr/>
          </p:nvSpPr>
          <p:spPr bwMode="auto">
            <a:xfrm>
              <a:off x="2801" y="935"/>
              <a:ext cx="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599" name="Line 1597"/>
            <p:cNvSpPr>
              <a:spLocks noChangeShapeType="1"/>
            </p:cNvSpPr>
            <p:nvPr/>
          </p:nvSpPr>
          <p:spPr bwMode="auto">
            <a:xfrm>
              <a:off x="2801" y="935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600" name="Line 1598"/>
            <p:cNvSpPr>
              <a:spLocks noChangeShapeType="1"/>
            </p:cNvSpPr>
            <p:nvPr/>
          </p:nvSpPr>
          <p:spPr bwMode="auto">
            <a:xfrm>
              <a:off x="2801" y="935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601" name="Rectangle 1599"/>
            <p:cNvSpPr>
              <a:spLocks noChangeArrowheads="1"/>
            </p:cNvSpPr>
            <p:nvPr/>
          </p:nvSpPr>
          <p:spPr bwMode="auto">
            <a:xfrm>
              <a:off x="2806" y="935"/>
              <a:ext cx="150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602" name="Line 1600"/>
            <p:cNvSpPr>
              <a:spLocks noChangeShapeType="1"/>
            </p:cNvSpPr>
            <p:nvPr/>
          </p:nvSpPr>
          <p:spPr bwMode="auto">
            <a:xfrm>
              <a:off x="2806" y="935"/>
              <a:ext cx="150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603" name="Rectangle 1601"/>
            <p:cNvSpPr>
              <a:spLocks noChangeArrowheads="1"/>
            </p:cNvSpPr>
            <p:nvPr/>
          </p:nvSpPr>
          <p:spPr bwMode="auto">
            <a:xfrm>
              <a:off x="4314" y="935"/>
              <a:ext cx="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604" name="Line 1602"/>
            <p:cNvSpPr>
              <a:spLocks noChangeShapeType="1"/>
            </p:cNvSpPr>
            <p:nvPr/>
          </p:nvSpPr>
          <p:spPr bwMode="auto">
            <a:xfrm>
              <a:off x="4314" y="935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605" name="Line 1603"/>
            <p:cNvSpPr>
              <a:spLocks noChangeShapeType="1"/>
            </p:cNvSpPr>
            <p:nvPr/>
          </p:nvSpPr>
          <p:spPr bwMode="auto">
            <a:xfrm>
              <a:off x="4314" y="935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606" name="Rectangle 1604"/>
            <p:cNvSpPr>
              <a:spLocks noChangeArrowheads="1"/>
            </p:cNvSpPr>
            <p:nvPr/>
          </p:nvSpPr>
          <p:spPr bwMode="auto">
            <a:xfrm>
              <a:off x="4319" y="935"/>
              <a:ext cx="138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607" name="Line 1605"/>
            <p:cNvSpPr>
              <a:spLocks noChangeShapeType="1"/>
            </p:cNvSpPr>
            <p:nvPr/>
          </p:nvSpPr>
          <p:spPr bwMode="auto">
            <a:xfrm>
              <a:off x="4319" y="935"/>
              <a:ext cx="13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608" name="Rectangle 1606"/>
            <p:cNvSpPr>
              <a:spLocks noChangeArrowheads="1"/>
            </p:cNvSpPr>
            <p:nvPr/>
          </p:nvSpPr>
          <p:spPr bwMode="auto">
            <a:xfrm>
              <a:off x="5701" y="935"/>
              <a:ext cx="2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609" name="Line 1607"/>
            <p:cNvSpPr>
              <a:spLocks noChangeShapeType="1"/>
            </p:cNvSpPr>
            <p:nvPr/>
          </p:nvSpPr>
          <p:spPr bwMode="auto">
            <a:xfrm>
              <a:off x="5701" y="93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610" name="Rectangle 1608"/>
            <p:cNvSpPr>
              <a:spLocks noChangeArrowheads="1"/>
            </p:cNvSpPr>
            <p:nvPr/>
          </p:nvSpPr>
          <p:spPr bwMode="auto">
            <a:xfrm>
              <a:off x="1435" y="941"/>
              <a:ext cx="5" cy="14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611" name="Line 1609"/>
            <p:cNvSpPr>
              <a:spLocks noChangeShapeType="1"/>
            </p:cNvSpPr>
            <p:nvPr/>
          </p:nvSpPr>
          <p:spPr bwMode="auto">
            <a:xfrm>
              <a:off x="1435" y="941"/>
              <a:ext cx="0" cy="14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pic>
          <p:nvPicPr>
            <p:cNvPr id="11612" name="Picture 16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94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3" name="Picture 16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95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4" name="Picture 16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96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5" name="Picture 16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98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6" name="Picture 16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99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7" name="Picture 16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006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8" name="Picture 16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01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9" name="Picture 16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03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0" name="Picture 16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04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1" name="Picture 16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05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2" name="Picture 16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070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3" name="Picture 16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08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4" name="Picture 16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09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5" name="Picture 16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10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6" name="Picture 16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12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7" name="Picture 16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13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8" name="Picture 16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147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9" name="Picture 16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15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0" name="Picture 16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17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1" name="Picture 16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18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2" name="Picture 16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19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3" name="Picture 16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211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4" name="Picture 16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22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5" name="Picture 16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23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6" name="Picture 16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24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7" name="Picture 16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26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8" name="Picture 16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27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9" name="Picture 16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28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0" name="Picture 16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30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1" name="Picture 16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31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2" name="Picture 16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32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3" name="Picture 16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33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4" name="Picture 16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35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5" name="Picture 16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365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6" name="Picture 16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37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7" name="Picture 164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39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8" name="Picture 16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40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9" name="Picture 164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41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0" name="Picture 16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429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1" name="Picture 16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44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2" name="Picture 16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45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3" name="Picture 16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46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4" name="Picture 16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48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5" name="Picture 16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49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6" name="Picture 16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506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7" name="Picture 16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51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8" name="Picture 16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53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9" name="Picture 16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54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0" name="Picture 16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55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1" name="Picture 16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57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2" name="Picture 16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583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3" name="Picture 16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59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4" name="Picture 16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0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5" name="Picture 16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2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6" name="Picture 166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3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7" name="Picture 16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47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8" name="Picture 166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5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9" name="Picture 16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7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0" name="Picture 16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8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1" name="Picture 16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9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2" name="Picture 16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71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3" name="Picture 16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724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4" name="Picture 167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73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" name="Picture 16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74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" name="Picture 167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76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7" name="Picture 167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77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8" name="Picture 16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78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9" name="Picture 16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80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0" name="Picture 167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81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1" name="Picture 167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82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2" name="Picture 16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83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3" name="Picture 168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85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4" name="Picture 168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865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5" name="Picture 16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87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6" name="Picture 16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89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7" name="Picture 168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90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8" name="Picture 168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91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9" name="Picture 16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92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0" name="Picture 168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942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1" name="Picture 16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95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2" name="Picture 169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96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3" name="Picture 16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98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4" name="Picture 169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99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5" name="Picture 169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006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6" name="Picture 16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01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7" name="Picture 169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03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8" name="Picture 16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04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9" name="Picture 169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05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0" name="Picture 16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07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1" name="Picture 16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083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2" name="Picture 17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09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3" name="Picture 17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10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4" name="Picture 17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12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5" name="Picture 17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13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6" name="Picture 17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147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7" name="Picture 17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15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8" name="Picture 17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17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9" name="Picture 17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18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0" name="Picture 17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19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1" name="Picture 17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21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2" name="Picture 17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224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3" name="Picture 17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23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4" name="Picture 17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24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5" name="Picture 17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26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6" name="Picture 17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27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7" name="Picture 17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28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8" name="Picture 17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301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9" name="Picture 17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31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0" name="Picture 17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32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1" name="Picture 17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339"/>
              <a:ext cx="5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2" name="Picture 17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94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3" name="Picture 17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95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4" name="Picture 17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96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5" name="Picture 17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98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6" name="Picture 1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99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7" name="Picture 17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006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8" name="Picture 17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01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9" name="Picture 17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03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0" name="Picture 17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04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1" name="Picture 17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05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2" name="Picture 17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070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3" name="Picture 17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08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4" name="Picture 17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09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5" name="Picture 17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10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6" name="Picture 17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12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7" name="Picture 17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13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8" name="Picture 17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147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9" name="Picture 17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15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0" name="Picture 17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17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1" name="Picture 17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18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2" name="Picture 17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19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3" name="Picture 17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211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4" name="Picture 17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22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5" name="Picture 17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23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6" name="Picture 17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24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7" name="Picture 174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26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8" name="Picture 17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27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9" name="Picture 174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28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0" name="Picture 17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30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1" name="Picture 17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31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2" name="Picture 1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32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3" name="Picture 17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33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4" name="Picture 17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35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5" name="Picture 17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365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6" name="Picture 17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37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7" name="Picture 17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39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8" name="Picture 17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40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9" name="Picture 17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41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0" name="Picture 17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429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1" name="Picture 17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44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2" name="Picture 17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45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3" name="Picture 17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46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4" name="Picture 17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48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5" name="Picture 17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49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6" name="Picture 176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506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7" name="Picture 17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51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8" name="Picture 176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53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9" name="Picture 17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54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0" name="Picture 17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55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1" name="Picture 17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57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2" name="Picture 17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583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3" name="Picture 17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59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4" name="Picture 177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60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5" name="Picture 17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62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6" name="Picture 177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63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" name="Picture 177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647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8" name="Picture 17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65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9" name="Picture 17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67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0" name="Picture 177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68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1" name="Picture 177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69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2" name="Picture 17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71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3" name="Picture 178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724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4" name="Picture 178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73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5" name="Picture 17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74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6" name="Picture 17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76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7" name="Picture 178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77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8" name="Picture 178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178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2" name="Picture 17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68446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7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70351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7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72256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7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74161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76066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779713"/>
            <a:ext cx="7937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7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79717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7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81622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7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83527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7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85432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7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873375"/>
            <a:ext cx="7937" cy="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17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894013"/>
            <a:ext cx="7937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1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91147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18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93052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1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94957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18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96862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987675"/>
            <a:ext cx="7937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18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00513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8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02418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18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04323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18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06228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1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08133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18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100388"/>
            <a:ext cx="7937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8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11785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8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13690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18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15595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1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17500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1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194050"/>
            <a:ext cx="7937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18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211513"/>
            <a:ext cx="7937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Picture 18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23215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18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25120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Picture 18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27025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18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28930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18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308350"/>
            <a:ext cx="7937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18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32581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18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34486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18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36391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18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38296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18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402013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Picture 1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421063"/>
            <a:ext cx="7937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2" name="Picture 1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43852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3" name="Picture 18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45757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4" name="Picture 18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476625"/>
            <a:ext cx="7937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7" name="Rectangle 1833"/>
          <p:cNvSpPr>
            <a:spLocks noChangeArrowheads="1"/>
          </p:cNvSpPr>
          <p:nvPr/>
        </p:nvSpPr>
        <p:spPr bwMode="auto">
          <a:xfrm>
            <a:off x="3552825" y="3284538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dirty="0">
                <a:solidFill>
                  <a:srgbClr val="000000"/>
                </a:solidFill>
                <a:latin typeface="Times New Roman" pitchFamily="18" charset="0"/>
              </a:rPr>
              <a:t>(α)</a:t>
            </a:r>
            <a:endParaRPr lang="en-GB" altLang="el-GR" dirty="0">
              <a:solidFill>
                <a:prstClr val="black"/>
              </a:solidFill>
            </a:endParaRPr>
          </a:p>
        </p:txBody>
      </p:sp>
      <p:sp>
        <p:nvSpPr>
          <p:cNvPr id="10298" name="Rectangle 1834"/>
          <p:cNvSpPr>
            <a:spLocks noChangeArrowheads="1"/>
          </p:cNvSpPr>
          <p:nvPr/>
        </p:nvSpPr>
        <p:spPr bwMode="auto">
          <a:xfrm>
            <a:off x="3749675" y="32845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l-GR" sz="1200">
              <a:solidFill>
                <a:prstClr val="black"/>
              </a:solidFill>
            </a:endParaRPr>
          </a:p>
        </p:txBody>
      </p:sp>
      <p:sp>
        <p:nvSpPr>
          <p:cNvPr id="10299" name="Rectangle 1835"/>
          <p:cNvSpPr>
            <a:spLocks noChangeArrowheads="1"/>
          </p:cNvSpPr>
          <p:nvPr/>
        </p:nvSpPr>
        <p:spPr bwMode="auto">
          <a:xfrm>
            <a:off x="5668963" y="3284538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dirty="0">
                <a:solidFill>
                  <a:srgbClr val="000000"/>
                </a:solidFill>
                <a:latin typeface="Times New Roman" pitchFamily="18" charset="0"/>
              </a:rPr>
              <a:t>(β)</a:t>
            </a:r>
            <a:endParaRPr lang="en-GB" altLang="el-GR" dirty="0">
              <a:solidFill>
                <a:prstClr val="black"/>
              </a:solidFill>
            </a:endParaRPr>
          </a:p>
        </p:txBody>
      </p:sp>
      <p:sp>
        <p:nvSpPr>
          <p:cNvPr id="10300" name="Rectangle 1836"/>
          <p:cNvSpPr>
            <a:spLocks noChangeArrowheads="1"/>
          </p:cNvSpPr>
          <p:nvPr/>
        </p:nvSpPr>
        <p:spPr bwMode="auto">
          <a:xfrm>
            <a:off x="5875338" y="348932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l-GR" sz="1200">
              <a:solidFill>
                <a:prstClr val="black"/>
              </a:solidFill>
            </a:endParaRPr>
          </a:p>
        </p:txBody>
      </p:sp>
      <p:sp>
        <p:nvSpPr>
          <p:cNvPr id="10301" name="Rectangle 1837"/>
          <p:cNvSpPr>
            <a:spLocks noChangeArrowheads="1"/>
          </p:cNvSpPr>
          <p:nvPr/>
        </p:nvSpPr>
        <p:spPr bwMode="auto">
          <a:xfrm>
            <a:off x="7812088" y="3284538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>
                <a:solidFill>
                  <a:srgbClr val="000000"/>
                </a:solidFill>
                <a:latin typeface="Times New Roman" pitchFamily="18" charset="0"/>
              </a:rPr>
              <a:t>(γ)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10303" name="Rectangle 1839"/>
          <p:cNvSpPr>
            <a:spLocks noChangeArrowheads="1"/>
          </p:cNvSpPr>
          <p:nvPr/>
        </p:nvSpPr>
        <p:spPr bwMode="auto">
          <a:xfrm>
            <a:off x="2786063" y="3489325"/>
            <a:ext cx="7937" cy="269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0304" name="Line 1840"/>
          <p:cNvSpPr>
            <a:spLocks noChangeShapeType="1"/>
          </p:cNvSpPr>
          <p:nvPr/>
        </p:nvSpPr>
        <p:spPr bwMode="auto">
          <a:xfrm>
            <a:off x="2786063" y="3489325"/>
            <a:ext cx="0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10305" name="Picture 18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489325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6" name="Picture 18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508375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7" name="Picture 18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527425"/>
            <a:ext cx="7938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8" name="Picture 18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544888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9" name="Picture 18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563938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0" name="Picture 18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582988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1" name="Picture 18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02038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2" name="Picture 18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21088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3" name="Picture 18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40138"/>
            <a:ext cx="7938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4" name="Picture 18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57600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5" name="Picture 18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76650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6" name="Picture 18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95700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7" name="Picture 18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714750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8" name="Picture 18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733800"/>
            <a:ext cx="79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9" name="Picture 18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752850"/>
            <a:ext cx="7938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0" name="Picture 18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48932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1" name="Picture 18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508375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2" name="Picture 1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527425"/>
            <a:ext cx="7937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3" name="Picture 18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54488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4" name="Picture 18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56393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5" name="Picture 18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58298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6" name="Picture 18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60203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7" name="Picture 18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621088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8" name="Picture 18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640138"/>
            <a:ext cx="7937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9" name="Picture 18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65760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0" name="Picture 18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67665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1" name="Picture 18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69570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2" name="Picture 18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71475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3" name="Picture 18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733800"/>
            <a:ext cx="79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4" name="Picture 18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752850"/>
            <a:ext cx="7937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7" name="Group 1882"/>
          <p:cNvGrpSpPr>
            <a:grpSpLocks/>
          </p:cNvGrpSpPr>
          <p:nvPr/>
        </p:nvGrpSpPr>
        <p:grpSpPr bwMode="auto">
          <a:xfrm>
            <a:off x="3203848" y="3933081"/>
            <a:ext cx="1065212" cy="1717608"/>
            <a:chOff x="1703" y="2493"/>
            <a:chExt cx="725" cy="1169"/>
          </a:xfrm>
        </p:grpSpPr>
        <p:sp>
          <p:nvSpPr>
            <p:cNvPr id="11581" name="Rectangle 1874"/>
            <p:cNvSpPr>
              <a:spLocks noChangeArrowheads="1"/>
            </p:cNvSpPr>
            <p:nvPr/>
          </p:nvSpPr>
          <p:spPr bwMode="auto">
            <a:xfrm>
              <a:off x="1997" y="2493"/>
              <a:ext cx="1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800" i="1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n-GB" altLang="el-GR" sz="1800" dirty="0">
                <a:solidFill>
                  <a:prstClr val="black"/>
                </a:solidFill>
              </a:endParaRPr>
            </a:p>
          </p:txBody>
        </p:sp>
        <p:sp>
          <p:nvSpPr>
            <p:cNvPr id="11582" name="Line 1875"/>
            <p:cNvSpPr>
              <a:spLocks noChangeShapeType="1"/>
            </p:cNvSpPr>
            <p:nvPr/>
          </p:nvSpPr>
          <p:spPr bwMode="auto">
            <a:xfrm flipH="1">
              <a:off x="1728" y="2696"/>
              <a:ext cx="228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83" name="Line 1876"/>
            <p:cNvSpPr>
              <a:spLocks noChangeShapeType="1"/>
            </p:cNvSpPr>
            <p:nvPr/>
          </p:nvSpPr>
          <p:spPr bwMode="auto">
            <a:xfrm>
              <a:off x="2139" y="2696"/>
              <a:ext cx="229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84" name="Rectangle 1877"/>
            <p:cNvSpPr>
              <a:spLocks noChangeArrowheads="1"/>
            </p:cNvSpPr>
            <p:nvPr/>
          </p:nvSpPr>
          <p:spPr bwMode="auto">
            <a:xfrm>
              <a:off x="1997" y="3032"/>
              <a:ext cx="6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i="1" dirty="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GB" alt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1586" name="Rectangle 1879"/>
            <p:cNvSpPr>
              <a:spLocks noChangeArrowheads="1"/>
            </p:cNvSpPr>
            <p:nvPr/>
          </p:nvSpPr>
          <p:spPr bwMode="auto">
            <a:xfrm>
              <a:off x="1997" y="3473"/>
              <a:ext cx="14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800" b="1" dirty="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endParaRPr lang="en-GB" altLang="el-GR" sz="1800" dirty="0">
                <a:solidFill>
                  <a:prstClr val="black"/>
                </a:solidFill>
              </a:endParaRPr>
            </a:p>
          </p:txBody>
        </p:sp>
        <p:sp>
          <p:nvSpPr>
            <p:cNvPr id="11587" name="Rectangle 1880"/>
            <p:cNvSpPr>
              <a:spLocks noChangeArrowheads="1"/>
            </p:cNvSpPr>
            <p:nvPr/>
          </p:nvSpPr>
          <p:spPr bwMode="auto">
            <a:xfrm>
              <a:off x="1703" y="3098"/>
              <a:ext cx="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k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  <p:sp>
          <p:nvSpPr>
            <p:cNvPr id="11588" name="Rectangle 1881"/>
            <p:cNvSpPr>
              <a:spLocks noChangeArrowheads="1"/>
            </p:cNvSpPr>
            <p:nvPr/>
          </p:nvSpPr>
          <p:spPr bwMode="auto">
            <a:xfrm>
              <a:off x="2364" y="3098"/>
              <a:ext cx="6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</p:grpSp>
      <p:sp>
        <p:nvSpPr>
          <p:cNvPr id="10338" name="Rectangle 1883"/>
          <p:cNvSpPr>
            <a:spLocks noChangeArrowheads="1"/>
          </p:cNvSpPr>
          <p:nvPr/>
        </p:nvSpPr>
        <p:spPr bwMode="auto">
          <a:xfrm>
            <a:off x="3662363" y="556418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l-GR" sz="1200">
              <a:solidFill>
                <a:prstClr val="black"/>
              </a:solidFill>
            </a:endParaRPr>
          </a:p>
        </p:txBody>
      </p:sp>
      <p:grpSp>
        <p:nvGrpSpPr>
          <p:cNvPr id="10339" name="Group 1889"/>
          <p:cNvGrpSpPr>
            <a:grpSpLocks/>
          </p:cNvGrpSpPr>
          <p:nvPr/>
        </p:nvGrpSpPr>
        <p:grpSpPr bwMode="auto">
          <a:xfrm>
            <a:off x="5292081" y="4365102"/>
            <a:ext cx="1122886" cy="872884"/>
            <a:chOff x="3127" y="2697"/>
            <a:chExt cx="764" cy="592"/>
          </a:xfrm>
        </p:grpSpPr>
        <p:sp>
          <p:nvSpPr>
            <p:cNvPr id="11576" name="Line 1885"/>
            <p:cNvSpPr>
              <a:spLocks noChangeShapeType="1"/>
            </p:cNvSpPr>
            <p:nvPr/>
          </p:nvSpPr>
          <p:spPr bwMode="auto">
            <a:xfrm flipH="1">
              <a:off x="3152" y="2697"/>
              <a:ext cx="227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77" name="Line 1886"/>
            <p:cNvSpPr>
              <a:spLocks noChangeShapeType="1"/>
            </p:cNvSpPr>
            <p:nvPr/>
          </p:nvSpPr>
          <p:spPr bwMode="auto">
            <a:xfrm>
              <a:off x="3562" y="2697"/>
              <a:ext cx="228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78" name="Rectangle 1887"/>
            <p:cNvSpPr>
              <a:spLocks noChangeArrowheads="1"/>
            </p:cNvSpPr>
            <p:nvPr/>
          </p:nvSpPr>
          <p:spPr bwMode="auto">
            <a:xfrm>
              <a:off x="3786" y="3101"/>
              <a:ext cx="10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800" i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en-GB" altLang="el-GR" sz="1800" dirty="0">
                <a:solidFill>
                  <a:prstClr val="black"/>
                </a:solidFill>
              </a:endParaRPr>
            </a:p>
          </p:txBody>
        </p:sp>
        <p:sp>
          <p:nvSpPr>
            <p:cNvPr id="11579" name="Rectangle 1888"/>
            <p:cNvSpPr>
              <a:spLocks noChangeArrowheads="1"/>
            </p:cNvSpPr>
            <p:nvPr/>
          </p:nvSpPr>
          <p:spPr bwMode="auto">
            <a:xfrm>
              <a:off x="3127" y="3099"/>
              <a:ext cx="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k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</p:grpSp>
      <p:sp>
        <p:nvSpPr>
          <p:cNvPr id="10340" name="Rectangle 1890"/>
          <p:cNvSpPr>
            <a:spLocks noChangeArrowheads="1"/>
          </p:cNvSpPr>
          <p:nvPr/>
        </p:nvSpPr>
        <p:spPr bwMode="auto">
          <a:xfrm>
            <a:off x="6599238" y="45831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l-GR" sz="1200">
              <a:solidFill>
                <a:prstClr val="black"/>
              </a:solidFill>
            </a:endParaRPr>
          </a:p>
        </p:txBody>
      </p:sp>
      <p:grpSp>
        <p:nvGrpSpPr>
          <p:cNvPr id="10341" name="Group 1902"/>
          <p:cNvGrpSpPr>
            <a:grpSpLocks/>
          </p:cNvGrpSpPr>
          <p:nvPr/>
        </p:nvGrpSpPr>
        <p:grpSpPr bwMode="auto">
          <a:xfrm>
            <a:off x="7380308" y="3933134"/>
            <a:ext cx="1323718" cy="1794820"/>
            <a:chOff x="4581" y="2493"/>
            <a:chExt cx="901" cy="1222"/>
          </a:xfrm>
        </p:grpSpPr>
        <p:sp>
          <p:nvSpPr>
            <p:cNvPr id="11564" name="Rectangle 1891"/>
            <p:cNvSpPr>
              <a:spLocks noChangeArrowheads="1"/>
            </p:cNvSpPr>
            <p:nvPr/>
          </p:nvSpPr>
          <p:spPr bwMode="auto">
            <a:xfrm>
              <a:off x="4826" y="2493"/>
              <a:ext cx="1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800" i="1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n-GB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11565" name="Line 1892"/>
            <p:cNvSpPr>
              <a:spLocks noChangeShapeType="1"/>
            </p:cNvSpPr>
            <p:nvPr/>
          </p:nvSpPr>
          <p:spPr bwMode="auto">
            <a:xfrm flipH="1">
              <a:off x="4598" y="2680"/>
              <a:ext cx="227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66" name="Line 1893"/>
            <p:cNvSpPr>
              <a:spLocks noChangeShapeType="1"/>
            </p:cNvSpPr>
            <p:nvPr/>
          </p:nvSpPr>
          <p:spPr bwMode="auto">
            <a:xfrm>
              <a:off x="4880" y="2680"/>
              <a:ext cx="227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67" name="Rectangle 1894"/>
            <p:cNvSpPr>
              <a:spLocks noChangeArrowheads="1"/>
            </p:cNvSpPr>
            <p:nvPr/>
          </p:nvSpPr>
          <p:spPr bwMode="auto">
            <a:xfrm>
              <a:off x="5103" y="3083"/>
              <a:ext cx="6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i="1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  <p:sp>
          <p:nvSpPr>
            <p:cNvPr id="11568" name="Rectangle 1895"/>
            <p:cNvSpPr>
              <a:spLocks noChangeArrowheads="1"/>
            </p:cNvSpPr>
            <p:nvPr/>
          </p:nvSpPr>
          <p:spPr bwMode="auto">
            <a:xfrm>
              <a:off x="4581" y="3081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k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  <p:sp>
          <p:nvSpPr>
            <p:cNvPr id="11569" name="Line 1896"/>
            <p:cNvSpPr>
              <a:spLocks noChangeShapeType="1"/>
            </p:cNvSpPr>
            <p:nvPr/>
          </p:nvSpPr>
          <p:spPr bwMode="auto">
            <a:xfrm flipV="1">
              <a:off x="5125" y="3187"/>
              <a:ext cx="0" cy="38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70" name="Line 1897"/>
            <p:cNvSpPr>
              <a:spLocks noChangeShapeType="1"/>
            </p:cNvSpPr>
            <p:nvPr/>
          </p:nvSpPr>
          <p:spPr bwMode="auto">
            <a:xfrm flipH="1">
              <a:off x="4863" y="3188"/>
              <a:ext cx="227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71" name="Line 1898"/>
            <p:cNvSpPr>
              <a:spLocks noChangeShapeType="1"/>
            </p:cNvSpPr>
            <p:nvPr/>
          </p:nvSpPr>
          <p:spPr bwMode="auto">
            <a:xfrm>
              <a:off x="5170" y="3188"/>
              <a:ext cx="227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572" name="Rectangle 1899"/>
            <p:cNvSpPr>
              <a:spLocks noChangeArrowheads="1"/>
            </p:cNvSpPr>
            <p:nvPr/>
          </p:nvSpPr>
          <p:spPr bwMode="auto">
            <a:xfrm>
              <a:off x="5389" y="3589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 dirty="0" smtClean="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endParaRPr lang="en-GB" alt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1573" name="Rectangle 1900"/>
            <p:cNvSpPr>
              <a:spLocks noChangeArrowheads="1"/>
            </p:cNvSpPr>
            <p:nvPr/>
          </p:nvSpPr>
          <p:spPr bwMode="auto">
            <a:xfrm>
              <a:off x="4836" y="3590"/>
              <a:ext cx="9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  <p:sp>
          <p:nvSpPr>
            <p:cNvPr id="11574" name="Rectangle 1901"/>
            <p:cNvSpPr>
              <a:spLocks noChangeArrowheads="1"/>
            </p:cNvSpPr>
            <p:nvPr/>
          </p:nvSpPr>
          <p:spPr bwMode="auto">
            <a:xfrm>
              <a:off x="5108" y="3590"/>
              <a:ext cx="9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 b="1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10342" name="Group 2103"/>
          <p:cNvGrpSpPr>
            <a:grpSpLocks/>
          </p:cNvGrpSpPr>
          <p:nvPr/>
        </p:nvGrpSpPr>
        <p:grpSpPr bwMode="auto">
          <a:xfrm>
            <a:off x="2786063" y="3759200"/>
            <a:ext cx="5167312" cy="1936750"/>
            <a:chOff x="1435" y="2531"/>
            <a:chExt cx="3514" cy="1318"/>
          </a:xfrm>
        </p:grpSpPr>
        <p:sp>
          <p:nvSpPr>
            <p:cNvPr id="11364" name="Rectangle 1903"/>
            <p:cNvSpPr>
              <a:spLocks noChangeArrowheads="1"/>
            </p:cNvSpPr>
            <p:nvPr/>
          </p:nvSpPr>
          <p:spPr bwMode="auto">
            <a:xfrm>
              <a:off x="4923" y="3724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GB" altLang="el-GR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GB" altLang="el-GR" sz="1200">
                <a:solidFill>
                  <a:prstClr val="black"/>
                </a:solidFill>
              </a:endParaRPr>
            </a:p>
          </p:txBody>
        </p:sp>
        <p:sp>
          <p:nvSpPr>
            <p:cNvPr id="11365" name="Rectangle 1904"/>
            <p:cNvSpPr>
              <a:spLocks noChangeArrowheads="1"/>
            </p:cNvSpPr>
            <p:nvPr/>
          </p:nvSpPr>
          <p:spPr bwMode="auto">
            <a:xfrm>
              <a:off x="1435" y="2531"/>
              <a:ext cx="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366" name="Line 1905"/>
            <p:cNvSpPr>
              <a:spLocks noChangeShapeType="1"/>
            </p:cNvSpPr>
            <p:nvPr/>
          </p:nvSpPr>
          <p:spPr bwMode="auto">
            <a:xfrm>
              <a:off x="1435" y="253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367" name="Line 1906"/>
            <p:cNvSpPr>
              <a:spLocks noChangeShapeType="1"/>
            </p:cNvSpPr>
            <p:nvPr/>
          </p:nvSpPr>
          <p:spPr bwMode="auto">
            <a:xfrm>
              <a:off x="1435" y="2531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pic>
          <p:nvPicPr>
            <p:cNvPr id="11368" name="Picture 19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9" name="Picture 19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0" name="Picture 190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1" name="Picture 19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2" name="Picture 19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3" name="Picture 19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4" name="Picture 19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5" name="Picture 19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6" name="Picture 19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7" name="Picture 19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8" name="Picture 19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9" name="Picture 19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0" name="Picture 19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1" name="Picture 19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2" name="Picture 192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3" name="Picture 19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4" name="Picture 19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5" name="Picture 19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6" name="Picture 19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7" name="Picture 192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8" name="Picture 19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9" name="Picture 19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0" name="Picture 19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1" name="Picture 193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2" name="Picture 193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3" name="Picture 19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4" name="Picture 19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5" name="Picture 19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6" name="Picture 193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7" name="Picture 19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8" name="Picture 193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9" name="Picture 193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0" name="Picture 193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1" name="Picture 19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2" name="Picture 194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3" name="Picture 194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4" name="Picture 194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5" name="Picture 194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6" name="Picture 194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7" name="Picture 194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8" name="Picture 194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9" name="Picture 194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0" name="Picture 194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1" name="Picture 19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2" name="Picture 195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3" name="Picture 195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4" name="Picture 195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5" name="Picture 195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6" name="Picture 19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7" name="Picture 19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8" name="Picture 195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9" name="Picture 195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0" name="Picture 195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1" name="Picture 196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2" name="Picture 196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3" name="Picture 196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4" name="Picture 196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5" name="Picture 196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6" name="Picture 196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7" name="Picture 19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8" name="Picture 196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9" name="Picture 19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0" name="Picture 196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1" name="Picture 197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2" name="Picture 197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3" name="Picture 197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4" name="Picture 197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5" name="Picture 197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6" name="Picture 19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7" name="Picture 197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8" name="Picture 19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9" name="Picture 197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0" name="Picture 197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1" name="Picture 198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2" name="Picture 198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3" name="Picture 198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4" name="Picture 198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5" name="Picture 198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6" name="Picture 198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7" name="Picture 198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8" name="Picture 198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9" name="Picture 198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0" name="Picture 198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1" name="Picture 199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2" name="Picture 199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3" name="Picture 19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4" name="Picture 199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5" name="Picture 199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6" name="Picture 199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7" name="Picture 199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8" name="Picture 199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9" name="Picture 199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0" name="Picture 199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1" name="Picture 200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2" name="Picture 20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3" name="Picture 200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4" name="Picture 20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5" name="Picture 200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6" name="Picture 200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7" name="Picture 20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8" name="Picture 20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" name="Picture 20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0" name="Picture 200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1" name="Picture 20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2" name="Picture 20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3" name="Picture 20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4" name="Picture 20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5" name="Picture 20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6" name="Picture 2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7" name="Picture 20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8" name="Picture 20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9" name="Picture 20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0" name="Picture 20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1" name="Picture 20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2" name="Picture 202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3" name="Picture 20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4" name="Picture 20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5" name="Picture 20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6" name="Picture 20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7" name="Picture 202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8" name="Picture 20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9" name="Picture 20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0" name="Picture 20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1" name="Picture 203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2" name="Picture 203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3" name="Picture 20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4" name="Picture 20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5" name="Picture 20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6" name="Picture 203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7" name="Picture 20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8" name="Picture 203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9" name="Picture 203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0" name="Picture 203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1" name="Picture 20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2" name="Picture 204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3" name="Picture 204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4" name="Picture 204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5" name="Picture 204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6" name="Picture 204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7" name="Picture 204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8" name="Picture 204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9" name="Picture 204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0" name="Picture 204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1" name="Picture 20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2" name="Picture 205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3" name="Picture 205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4" name="Picture 205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5" name="Picture 205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6" name="Picture 20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7" name="Picture 205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" y="2531"/>
              <a:ext cx="1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8" name="Picture 205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531"/>
              <a:ext cx="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9" name="Picture 205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0" name="Picture 205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1" name="Picture 206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2" name="Picture 206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3" name="Picture 206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4" name="Picture 206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5" name="Picture 206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6" name="Picture 206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7" name="Picture 206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8" name="Picture 20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9" name="Picture 20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0" name="Picture 206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1" name="Picture 207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2" name="Picture 20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3" name="Picture 207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4" name="Picture 207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5" name="Picture 20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6" name="Picture 207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7" name="Picture 207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8" name="Picture 207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9" name="Picture 207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0" name="Picture 207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1" name="Picture 208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2" name="Picture 208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3" name="Picture 208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4" name="Picture 208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5" name="Picture 208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6" name="Picture 208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7" name="Picture 208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8" name="Picture 20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9" name="Picture 208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0" name="Picture 20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1" name="Picture 209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2" name="Picture 209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3" name="Picture 209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4" name="Picture 209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5" name="Picture 209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6" name="Picture 209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7" name="Picture 209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8" name="Picture 209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9" name="Picture 209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0" name="Picture 20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1" name="Picture 210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2" name="Picture 210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3" name="Picture 210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3" name="Group 2304"/>
          <p:cNvGrpSpPr>
            <a:grpSpLocks/>
          </p:cNvGrpSpPr>
          <p:nvPr/>
        </p:nvGrpSpPr>
        <p:grpSpPr bwMode="auto">
          <a:xfrm>
            <a:off x="5403850" y="3759200"/>
            <a:ext cx="2668588" cy="9525"/>
            <a:chOff x="3216" y="2531"/>
            <a:chExt cx="1815" cy="7"/>
          </a:xfrm>
        </p:grpSpPr>
        <p:pic>
          <p:nvPicPr>
            <p:cNvPr id="11164" name="Picture 210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" name="Picture 210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6" name="Picture 21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" name="Picture 210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8" name="Picture 210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9" name="Picture 210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0" name="Picture 21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1" name="Picture 21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2" name="Picture 21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3" name="Picture 21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4" name="Picture 21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5" name="Picture 21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6" name="Picture 21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7" name="Picture 21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8" name="Picture 21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9" name="Picture 21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0" name="Picture 21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1" name="Picture 21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2" name="Picture 21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3" name="Picture 21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4" name="Picture 21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5" name="Picture 21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6" name="Picture 21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7" name="Picture 212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8" name="Picture 21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9" name="Picture 21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0" name="Picture 213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1" name="Picture 213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2" name="Picture 21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3" name="Picture 213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4" name="Picture 213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5" name="Picture 213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6" name="Picture 213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7" name="Picture 213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8" name="Picture 213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9" name="Picture 213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0" name="Picture 214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1" name="Picture 214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2" name="Picture 21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3" name="Picture 214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4" name="Picture 214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5" name="Picture 214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6" name="Picture 214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7" name="Picture 214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8" name="Picture 214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9" name="Picture 214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0" name="Picture 215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1" name="Picture 215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2" name="Picture 215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3" name="Picture 215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4" name="Picture 215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5" name="Picture 215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6" name="Picture 215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7" name="Picture 215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8" name="Picture 215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9" name="Picture 215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0" name="Picture 216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1" name="Picture 216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2" name="Picture 216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3" name="Picture 216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4" name="Picture 216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5" name="Picture 216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6" name="Picture 216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7" name="Picture 21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8" name="Picture 21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9" name="Picture 216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0" name="Picture 217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1" name="Picture 21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2" name="Picture 217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3" name="Picture 217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4" name="Picture 21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5" name="Picture 217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6" name="Picture 217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7" name="Picture 217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8" name="Picture 217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9" name="Picture 217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0" name="Picture 218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1" name="Picture 218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2" name="Picture 218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3" name="Picture 218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4" name="Picture 218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5" name="Picture 218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6" name="Picture 218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7" name="Picture 21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8" name="Picture 218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9" name="Picture 21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0" name="Picture 219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1" name="Picture 219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2" name="Picture 219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3" name="Picture 219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4" name="Picture 219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5" name="Picture 219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6" name="Picture 219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7" name="Picture 219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8" name="Picture 219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9" name="Picture 21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0" name="Picture 220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1" name="Picture 220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2" name="Picture 220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3" name="Picture 220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" name="Picture 220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" name="Picture 220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2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220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220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220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22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22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22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22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22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22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22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22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22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22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22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2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2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22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222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2531"/>
              <a:ext cx="2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222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531"/>
              <a:ext cx="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222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222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22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222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223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223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223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223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223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223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223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223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223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223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224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1" name="Picture 224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Picture 224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3" name="Picture 22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224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5" name="Picture 224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6" name="Picture 224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7" name="Picture 224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8" name="Picture 224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9" name="Picture 224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0" name="Picture 225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1" name="Picture 225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2" name="Picture 225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3" name="Picture 225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4" name="Picture 225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5" name="Picture 22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6" name="Picture 225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7" name="Picture 225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8" name="Picture 225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9" name="Picture 225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0" name="Picture 226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1" name="Picture 226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2" name="Picture 226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3" name="Picture 226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226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5" name="Picture 226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6" name="Picture 226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7" name="Picture 226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8" name="Picture 226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9" name="Picture 226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0" name="Picture 227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1" name="Picture 227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2" name="Picture 227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3" name="Picture 22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4" name="Picture 22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5" name="Picture 227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6" name="Picture 227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7" name="Picture 227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8" name="Picture 227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9" name="Picture 227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0" name="Picture 228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1" name="Picture 228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2" name="Picture 228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3" name="Picture 228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4" name="Picture 228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5" name="Picture 228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6" name="Picture 228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7" name="Picture 22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8" name="Picture 228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9" name="Picture 22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0" name="Picture 229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1" name="Picture 229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2" name="Picture 229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3" name="Picture 229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4" name="Picture 2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5" name="Picture 229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6" name="Picture 229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7" name="Picture 229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8" name="Picture 229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9" name="Picture 229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0" name="Picture 230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1" name="Picture 230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2" name="Picture 230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3" name="Picture 230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4" name="Group 2505"/>
          <p:cNvGrpSpPr>
            <a:grpSpLocks/>
          </p:cNvGrpSpPr>
          <p:nvPr/>
        </p:nvGrpSpPr>
        <p:grpSpPr bwMode="auto">
          <a:xfrm>
            <a:off x="2786063" y="3759200"/>
            <a:ext cx="6300787" cy="2076450"/>
            <a:chOff x="1435" y="2531"/>
            <a:chExt cx="4286" cy="1412"/>
          </a:xfrm>
        </p:grpSpPr>
        <p:pic>
          <p:nvPicPr>
            <p:cNvPr id="10964" name="Picture 230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5" name="Picture 230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6" name="Picture 230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7" name="Picture 230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8" name="Picture 230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9" name="Picture 23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0" name="Picture 23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1" name="Picture 23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2" name="Picture 23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3" name="Picture 23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4" name="Picture 23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5" name="Picture 23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6" name="Picture 23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7" name="Picture 23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8" name="Picture 231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9" name="Picture 232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0" name="Picture 232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1" name="Picture 232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2" name="Picture 23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3" name="Picture 232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4" name="Picture 232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5" name="Picture 232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6" name="Picture 232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7" name="Picture 23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8" name="Picture 232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9" name="Picture 233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0" name="Picture 233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1" name="Picture 233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2" name="Picture 233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3" name="Picture 233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4" name="Picture 233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5" name="Picture 233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6" name="Picture 233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7" name="Picture 233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8" name="Picture 233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9" name="Picture 234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0" name="Picture 234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1" name="Picture 234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2" name="Picture 23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3" name="Picture 234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4" name="Picture 234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5" name="Picture 234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6" name="Picture 234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7" name="Picture 234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" name="Picture 234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9" name="Picture 235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0" name="Picture 235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1" name="Picture 235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2" name="Picture 235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3" name="Picture 235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4" name="Picture 23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5" name="Picture 235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6" name="Picture 235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7" name="Picture 235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8" name="Picture 235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9" name="Picture 236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0" name="Picture 236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1" name="Picture 236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2" name="Picture 236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3" name="Picture 236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4" name="Picture 236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5" name="Picture 236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6" name="Picture 236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7" name="Picture 236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8" name="Picture 236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9" name="Picture 237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0" name="Picture 237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1" name="Picture 237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" y="2531"/>
              <a:ext cx="10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2" name="Picture 23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3" name="Picture 23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4" name="Picture 237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5" name="Picture 237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6" name="Picture 237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" y="2531"/>
              <a:ext cx="9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7" name="Picture 237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" y="2531"/>
              <a:ext cx="4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38" name="Rectangle 2379"/>
            <p:cNvSpPr>
              <a:spLocks noChangeArrowheads="1"/>
            </p:cNvSpPr>
            <p:nvPr/>
          </p:nvSpPr>
          <p:spPr bwMode="auto">
            <a:xfrm>
              <a:off x="5701" y="2531"/>
              <a:ext cx="2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039" name="Line 2380"/>
            <p:cNvSpPr>
              <a:spLocks noChangeShapeType="1"/>
            </p:cNvSpPr>
            <p:nvPr/>
          </p:nvSpPr>
          <p:spPr bwMode="auto">
            <a:xfrm>
              <a:off x="5701" y="253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040" name="Rectangle 2381"/>
            <p:cNvSpPr>
              <a:spLocks noChangeArrowheads="1"/>
            </p:cNvSpPr>
            <p:nvPr/>
          </p:nvSpPr>
          <p:spPr bwMode="auto">
            <a:xfrm>
              <a:off x="1435" y="2538"/>
              <a:ext cx="5" cy="14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1041" name="Line 2382"/>
            <p:cNvSpPr>
              <a:spLocks noChangeShapeType="1"/>
            </p:cNvSpPr>
            <p:nvPr/>
          </p:nvSpPr>
          <p:spPr bwMode="auto">
            <a:xfrm>
              <a:off x="1435" y="2538"/>
              <a:ext cx="0" cy="14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pic>
          <p:nvPicPr>
            <p:cNvPr id="11042" name="Picture 238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53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3" name="Picture 238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551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4" name="Picture 238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56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5" name="Picture 238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57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6" name="Picture 23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58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7" name="Picture 238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60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8" name="Picture 238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61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9" name="Picture 239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62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0" name="Picture 239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64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1" name="Picture 239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65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2" name="Picture 239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66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3" name="Picture 239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67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4" name="Picture 239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692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5" name="Picture 23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70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6" name="Picture 23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71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7" name="Picture 239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73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8" name="Picture 23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74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9" name="Picture 240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75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" name="Picture 240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769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" name="Picture 240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78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2" name="Picture 240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79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3" name="Picture 240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80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4" name="Picture 240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82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5" name="Picture 240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833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6" name="Picture 240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84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7" name="Picture 240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85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8" name="Picture 240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87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9" name="Picture 24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88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0" name="Picture 241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89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1" name="Picture 24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910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2" name="Picture 24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92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3" name="Picture 24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93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4" name="Picture 24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94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5" name="Picture 241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96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6" name="Picture 241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97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7" name="Picture 241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987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8" name="Picture 24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299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9" name="Picture 24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01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0" name="Picture 24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02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1" name="Picture 242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03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2" name="Picture 242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051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3" name="Picture 242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06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4" name="Picture 24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07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5" name="Picture 242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08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6" name="Picture 242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10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7" name="Picture 242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11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8" name="Picture 242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12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9" name="Picture 243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14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0" name="Picture 243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15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1" name="Picture 243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16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2" name="Picture 243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17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3" name="Picture 243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192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4" name="Picture 243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20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5" name="Picture 243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21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6" name="Picture 243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23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7" name="Picture 243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24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8" name="Picture 243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25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9" name="Picture 244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269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0" name="Picture 244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28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1" name="Picture 244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29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2" name="Picture 244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30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3" name="Picture 244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32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4" name="Picture 244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33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5" name="Picture 244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346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6" name="Picture 244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35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7" name="Picture 244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37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8" name="Picture 244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38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9" name="Picture 245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39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0" name="Picture 245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410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1" name="Picture 245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42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2" name="Picture 245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43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3" name="Picture 245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44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4" name="Picture 245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46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5" name="Picture 245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47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6" name="Picture 245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487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7" name="Picture 245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49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8" name="Picture 245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51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9" name="Picture 246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52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0" name="Picture 246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53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1" name="Picture 246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55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2" name="Picture 246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564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3" name="Picture 246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57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4" name="Picture 246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58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5" name="Picture 246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60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6" name="Picture 246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61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7" name="Picture 246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62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8" name="Picture 246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64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9" name="Picture 247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65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0" name="Picture 247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66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1" name="Picture 247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67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2" name="Picture 24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69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3" name="Picture 247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705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4" name="Picture 247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71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5" name="Picture 247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73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6" name="Picture 247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74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7" name="Picture 247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75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8" name="Picture 247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769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9" name="Picture 248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78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0" name="Picture 248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79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1" name="Picture 248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80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2" name="Picture 248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82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3" name="Picture 248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83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4" name="Picture 248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846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5" name="Picture 248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85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6" name="Picture 24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871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7" name="Picture 248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88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8" name="Picture 248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89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9" name="Picture 249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91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0" name="Picture 249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923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1" name="Picture 249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935"/>
              <a:ext cx="5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2" name="Picture 249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538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3" name="Picture 249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551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4" name="Picture 249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56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5" name="Picture 24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57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6" name="Picture 24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58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7" name="Picture 249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60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8" name="Picture 24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615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9" name="Picture 250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62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0" name="Picture 250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64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1" name="Picture 250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65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" name="Picture 250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66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3" name="Picture 250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267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6" name="Group 2907"/>
          <p:cNvGrpSpPr>
            <a:grpSpLocks/>
          </p:cNvGrpSpPr>
          <p:nvPr/>
        </p:nvGrpSpPr>
        <p:grpSpPr bwMode="auto">
          <a:xfrm>
            <a:off x="4021138" y="5835650"/>
            <a:ext cx="2470150" cy="279400"/>
            <a:chOff x="2275" y="3943"/>
            <a:chExt cx="1681" cy="191"/>
          </a:xfrm>
        </p:grpSpPr>
        <p:pic>
          <p:nvPicPr>
            <p:cNvPr id="10564" name="Picture 270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5" name="Picture 270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6" name="Picture 270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7" name="Picture 27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8" name="Picture 271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9" name="Picture 271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0" name="Picture 271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1" name="Picture 27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2" name="Picture 271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3" name="Picture 271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4" name="Picture 271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5" name="Picture 271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6" name="Picture 271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7" name="Picture 27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8" name="Picture 27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9" name="Picture 272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0" name="Picture 27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1" name="Picture 272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2" name="Picture 272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3" name="Picture 272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4" name="Picture 272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5" name="Picture 272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6" name="Picture 272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7" name="Picture 273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8" name="Picture 273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9" name="Picture 273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0" name="Picture 273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1" name="Picture 273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2" name="Picture 273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3" name="Picture 273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4" name="Picture 273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5" name="Picture 273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6" name="Picture 273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7" name="Picture 274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8" name="Picture 274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9" name="Picture 274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0" name="Picture 274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1" name="Picture 274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2" name="Picture 274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3" name="Picture 274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4" name="Picture 274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5" name="Picture 274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6" name="Picture 274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7" name="Picture 275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8" name="Picture 275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9" name="Picture 275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0" name="Picture 275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1" name="Picture 275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2" name="Picture 275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3" name="Picture 275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4" name="Picture 275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5" name="Picture 275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6" name="Picture 275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7" name="Picture 276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8" name="Picture 276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9" name="Picture 276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0" name="Picture 276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1" name="Picture 276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4128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2" name="Picture 27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94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3" name="Picture 276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95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4" name="Picture 27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96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5" name="Picture 27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98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6" name="Picture 27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3995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7" name="Picture 27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00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8" name="Picture 27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02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9" name="Picture 277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03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0" name="Picture 27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04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1" name="Picture 277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05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2" name="Picture 277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072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3" name="Picture 27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08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4" name="Picture 27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09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5" name="Picture 277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11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6" name="Picture 277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123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7" name="Picture 278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4128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8" name="Picture 278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9" name="Picture 278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0" name="Picture 278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1" name="Picture 278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2" name="Picture 278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3" name="Picture 278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4" name="Picture 27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5" name="Picture 278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6" name="Picture 27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7" name="Picture 279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8" name="Picture 279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9" name="Picture 279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" name="Picture 279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1" name="Picture 279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2" name="Picture 279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3" name="Picture 279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4" name="Picture 279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5" name="Picture 279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6" name="Picture 27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7" name="Picture 280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8" name="Picture 280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9" name="Picture 280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0" name="Picture 280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1" name="Picture 280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2" name="Picture 280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3" name="Picture 28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4" name="Picture 280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5" name="Picture 280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6" name="Picture 280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7" name="Picture 28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8" name="Picture 28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9" name="Picture 28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0" name="Picture 28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1" name="Picture 28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2" name="Picture 28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3" name="Picture 28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4" name="Picture 28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5" name="Picture 28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6" name="Picture 28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7" name="Picture 28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8" name="Picture 28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9" name="Picture 28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0" name="Picture 28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1" name="Picture 28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2" name="Picture 28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3" name="Picture 28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4" name="Picture 282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5" name="Picture 28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6" name="Picture 28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7" name="Picture 283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8" name="Picture 283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9" name="Picture 28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0" name="Picture 283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1" name="Picture 283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2" name="Picture 283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3" name="Picture 283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4" name="Picture 283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5" name="Picture 283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6" name="Picture 283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7" name="Picture 284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8" name="Picture 284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9" name="Picture 28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0" name="Picture 284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1" name="Picture 284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2" name="Picture 284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3" name="Picture 284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4" name="Picture 284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5" name="Picture 284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6" name="Picture 284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7" name="Picture 285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8" name="Picture 285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9" name="Picture 285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0" name="Picture 285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1" name="Picture 285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2" name="Picture 285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3" name="Picture 285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4" name="Picture 285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5" name="Picture 285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6" name="Picture 285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7" name="Picture 286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8" name="Picture 286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9" name="Picture 286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0" name="Picture 286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1" name="Picture 286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2" name="Picture 286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3" name="Picture 286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4" name="Picture 28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5" name="Picture 28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6" name="Picture 286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7" name="Picture 287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8" name="Picture 28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9" name="Picture 287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0" name="Picture 287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1" name="Picture 28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2" name="Picture 287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3" name="Picture 287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4" name="Picture 287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5" name="Picture 287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6" name="Picture 287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7" name="Picture 288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8" name="Picture 288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9" name="Picture 288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0" name="Picture 288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1" name="Picture 288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2" name="Picture 288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3" name="Picture 288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4" name="Picture 28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5" name="Picture 288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6" name="Picture 28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7" name="Picture 289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8" name="Picture 289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9" name="Picture 289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0" name="Picture 289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1" name="Picture 289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2" name="Picture 289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3" name="Picture 289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4" name="Picture 289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5" name="Picture 289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6" name="Picture 28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7" name="Picture 290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8" name="Picture 290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9" name="Picture 290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0" name="Picture 290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1" name="Picture 290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2" name="Picture 290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3" name="Picture 29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7" name="Group 3108"/>
          <p:cNvGrpSpPr>
            <a:grpSpLocks/>
          </p:cNvGrpSpPr>
          <p:nvPr/>
        </p:nvGrpSpPr>
        <p:grpSpPr bwMode="auto">
          <a:xfrm>
            <a:off x="6491288" y="5835650"/>
            <a:ext cx="2465387" cy="279400"/>
            <a:chOff x="3956" y="3943"/>
            <a:chExt cx="1677" cy="191"/>
          </a:xfrm>
        </p:grpSpPr>
        <p:pic>
          <p:nvPicPr>
            <p:cNvPr id="10364" name="Picture 290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5" name="Picture 290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6" name="Picture 29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7" name="Picture 29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8" name="Picture 29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9" name="Picture 29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0" name="Picture 29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1" name="Picture 29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2" name="Picture 29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3" name="Picture 29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4" name="Picture 29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5" name="Picture 29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6" name="Picture 29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7" name="Picture 29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8" name="Picture 29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9" name="Picture 29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0" name="Picture 29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1" name="Picture 29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2" name="Picture 29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3" name="Picture 292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4" name="Picture 29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5" name="Picture 29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6" name="Picture 293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7" name="Picture 293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8" name="Picture 29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9" name="Picture 293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0" name="Picture 293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1" name="Picture 293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2" name="Picture 293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3" name="Picture 293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4" name="Picture 293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5" name="Picture 293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6" name="Picture 294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7" name="Picture 294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8" name="Picture 29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9" name="Picture 294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0" name="Picture 294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1" name="Picture 294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2" name="Picture 294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3" name="Picture 294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4128"/>
              <a:ext cx="2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4" name="Picture 29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394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5" name="Picture 29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395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6" name="Picture 29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396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7" name="Picture 29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3982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8" name="Picture 29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3995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9" name="Picture 29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00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0" name="Picture 29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02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1" name="Picture 29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033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2" name="Picture 29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046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3" name="Picture 29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059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4" name="Picture 29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072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5" name="Picture 29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084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6" name="Picture 29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09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7" name="Picture 29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110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8" name="Picture 296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123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9" name="Picture 296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" y="4128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0" name="Picture 296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1" name="Picture 296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2" name="Picture 296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3" name="Picture 296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4" name="Picture 296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5" name="Picture 296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6" name="Picture 297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7" name="Picture 297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8" name="Picture 297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9" name="Picture 29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0" name="Picture 29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1" name="Picture 297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2" name="Picture 297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3" name="Picture 297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4" name="Picture 297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5" name="Picture 297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6" name="Picture 298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7" name="Picture 298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8" name="Picture 298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9" name="Picture 298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0" name="Picture 298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1" name="Picture 298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2" name="Picture 298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3" name="Picture 29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4" name="Picture 298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5" name="Picture 29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6" name="Picture 299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7" name="Picture 299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8" name="Picture 299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9" name="Picture 299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0" name="Picture 29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1" name="Picture 299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2" name="Picture 299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3" name="Picture 299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4" name="Picture 299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5" name="Picture 299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6" name="Picture 300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7" name="Picture 300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8" name="Picture 300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9" name="Picture 300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0" name="Picture 300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1" name="Picture 300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2" name="Picture 300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3" name="Picture 300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4" name="Picture 300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5" name="Picture 300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6" name="Picture 30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7" name="Picture 30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8" name="Picture 30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9" name="Picture 30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0" name="Picture 30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1" name="Picture 3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2" name="Picture 30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3" name="Picture 30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4" name="Picture 30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5" name="Picture 301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6" name="Picture 302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7" name="Picture 302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8" name="Picture 302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9" name="Picture 30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0" name="Picture 302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1" name="Picture 302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2" name="Picture 302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3" name="Picture 302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4" name="Picture 30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5" name="Picture 302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6" name="Picture 303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7" name="Picture 303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8" name="Picture 303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9" name="Picture 303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0" name="Picture 303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1" name="Picture 303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2" name="Picture 303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3" name="Picture 303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4" name="Picture 303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5" name="Picture 303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6" name="Picture 304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7" name="Picture 304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8" name="Picture 304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9" name="Picture 30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0" name="Picture 304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1" name="Picture 304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2" name="Picture 304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3" name="Picture 304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4" name="Picture 304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5" name="Picture 304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6" name="Picture 305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7" name="Picture 305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8" name="Picture 305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9" name="Picture 305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0" name="Picture 305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1" name="Picture 305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2" name="Picture 305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3" name="Picture 305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4" name="Picture 305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5" name="Picture 305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6" name="Picture 306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7" name="Picture 306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8" name="Picture 306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9" name="Picture 306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0" name="Picture 306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1" name="Picture 306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2" name="Picture 306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3" name="Picture 306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4" name="Picture 306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5" name="Picture 306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6" name="Picture 307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7" name="Picture 307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8" name="Picture 307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9" name="Picture 30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0" name="Picture 30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1" name="Picture 307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2" name="Picture 307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3" name="Picture 307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4" name="Picture 307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5" name="Picture 307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6" name="Picture 308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7" name="Picture 308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8" name="Picture 308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9" name="Picture 308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0" name="Picture 308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1" name="Picture 308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2" name="Picture 308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3" name="Picture 30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4" name="Picture 308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5" name="Picture 30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6" name="Picture 309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7" name="Picture 309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" name="Picture 309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9" name="Picture 309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0" name="Picture 30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1" name="Picture 309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2" name="Picture 309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" name="Picture 309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" name="Picture 309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5" name="Picture 309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6" name="Picture 310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7" name="Picture 310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" y="4128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8" name="Picture 310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9" name="Picture 310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0" name="Picture 310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1" name="Picture 310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2" name="Picture 310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3" name="Picture 310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" y="4128"/>
              <a:ext cx="9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8" name="Picture 310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6107113"/>
            <a:ext cx="14288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9" name="Picture 31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6107113"/>
            <a:ext cx="14287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0" name="Picture 31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6107113"/>
            <a:ext cx="1270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1" name="Picture 31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6107113"/>
            <a:ext cx="14288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2" name="Picture 31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8" y="6107113"/>
            <a:ext cx="1270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3" name="Picture 31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6107113"/>
            <a:ext cx="1270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4" name="Picture 31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38" y="6107113"/>
            <a:ext cx="14287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5" name="Picture 31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6107113"/>
            <a:ext cx="4763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8" name="Picture 31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6107113"/>
            <a:ext cx="14287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9" name="Picture 312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6107113"/>
            <a:ext cx="1270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0" name="Picture 31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6107113"/>
            <a:ext cx="3175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1" name="Rectangle 3122"/>
          <p:cNvSpPr>
            <a:spLocks noChangeArrowheads="1"/>
          </p:cNvSpPr>
          <p:nvPr/>
        </p:nvSpPr>
        <p:spPr bwMode="auto">
          <a:xfrm>
            <a:off x="2922588" y="61150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l-GR" sz="1200">
              <a:solidFill>
                <a:prstClr val="black"/>
              </a:solidFill>
            </a:endParaRPr>
          </a:p>
        </p:txBody>
      </p:sp>
      <p:sp>
        <p:nvSpPr>
          <p:cNvPr id="10362" name="Line 3123"/>
          <p:cNvSpPr>
            <a:spLocks noChangeShapeType="1"/>
          </p:cNvSpPr>
          <p:nvPr/>
        </p:nvSpPr>
        <p:spPr bwMode="auto">
          <a:xfrm>
            <a:off x="2771775" y="3789363"/>
            <a:ext cx="6372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363" name="Line 3330"/>
          <p:cNvSpPr>
            <a:spLocks noChangeShapeType="1"/>
          </p:cNvSpPr>
          <p:nvPr/>
        </p:nvSpPr>
        <p:spPr bwMode="auto">
          <a:xfrm>
            <a:off x="2771775" y="6237288"/>
            <a:ext cx="630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>
            <a:stCxn id="11597" idx="0"/>
            <a:endCxn id="10363" idx="0"/>
          </p:cNvCxnSpPr>
          <p:nvPr/>
        </p:nvCxnSpPr>
        <p:spPr>
          <a:xfrm flipH="1">
            <a:off x="2771775" y="1412875"/>
            <a:ext cx="21638" cy="4824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7" name="Straight Connector 1566"/>
          <p:cNvCxnSpPr/>
          <p:nvPr/>
        </p:nvCxnSpPr>
        <p:spPr>
          <a:xfrm flipH="1">
            <a:off x="9049337" y="1412875"/>
            <a:ext cx="21638" cy="4824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9" name="Rectangle 1833"/>
          <p:cNvSpPr>
            <a:spLocks noChangeArrowheads="1"/>
          </p:cNvSpPr>
          <p:nvPr/>
        </p:nvSpPr>
        <p:spPr bwMode="auto">
          <a:xfrm>
            <a:off x="3679998" y="5805264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l-GR" altLang="el-GR" dirty="0" smtClean="0">
                <a:solidFill>
                  <a:srgbClr val="000000"/>
                </a:solidFill>
                <a:latin typeface="Times New Roman" pitchFamily="18" charset="0"/>
              </a:rPr>
              <a:t>δ</a:t>
            </a:r>
            <a:r>
              <a:rPr lang="en-GB" altLang="el-GR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GB" altLang="el-GR" dirty="0">
              <a:solidFill>
                <a:prstClr val="black"/>
              </a:solidFill>
            </a:endParaRPr>
          </a:p>
        </p:txBody>
      </p:sp>
      <p:sp>
        <p:nvSpPr>
          <p:cNvPr id="1360" name="Rectangle 1835"/>
          <p:cNvSpPr>
            <a:spLocks noChangeArrowheads="1"/>
          </p:cNvSpPr>
          <p:nvPr/>
        </p:nvSpPr>
        <p:spPr bwMode="auto">
          <a:xfrm>
            <a:off x="5796136" y="5805264"/>
            <a:ext cx="277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l-GR" altLang="el-GR" dirty="0" smtClean="0">
                <a:solidFill>
                  <a:srgbClr val="000000"/>
                </a:solidFill>
                <a:latin typeface="Times New Roman" pitchFamily="18" charset="0"/>
              </a:rPr>
              <a:t>ε</a:t>
            </a:r>
            <a:r>
              <a:rPr lang="en-GB" altLang="el-GR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GB" altLang="el-GR" dirty="0">
              <a:solidFill>
                <a:prstClr val="black"/>
              </a:solidFill>
            </a:endParaRPr>
          </a:p>
        </p:txBody>
      </p:sp>
      <p:sp>
        <p:nvSpPr>
          <p:cNvPr id="1361" name="Rectangle 1837"/>
          <p:cNvSpPr>
            <a:spLocks noChangeArrowheads="1"/>
          </p:cNvSpPr>
          <p:nvPr/>
        </p:nvSpPr>
        <p:spPr bwMode="auto">
          <a:xfrm>
            <a:off x="7939261" y="5805264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l-GR" altLang="el-GR" dirty="0" smtClean="0">
                <a:solidFill>
                  <a:srgbClr val="000000"/>
                </a:solidFill>
                <a:latin typeface="Times New Roman" pitchFamily="18" charset="0"/>
              </a:rPr>
              <a:t>ζ</a:t>
            </a:r>
            <a:r>
              <a:rPr lang="en-GB" altLang="el-GR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GB" altLang="el-GR" dirty="0">
              <a:solidFill>
                <a:prstClr val="black"/>
              </a:solidFill>
            </a:endParaRPr>
          </a:p>
        </p:txBody>
      </p:sp>
      <p:sp>
        <p:nvSpPr>
          <p:cNvPr id="1363" name="Rectangle 1566"/>
          <p:cNvSpPr>
            <a:spLocks noChangeArrowheads="1"/>
          </p:cNvSpPr>
          <p:nvPr/>
        </p:nvSpPr>
        <p:spPr bwMode="auto">
          <a:xfrm>
            <a:off x="5724128" y="4149080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altLang="el-GR" sz="1800" i="1" dirty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GB" altLang="el-GR" sz="1800" dirty="0">
              <a:solidFill>
                <a:prstClr val="black"/>
              </a:solidFill>
            </a:endParaRPr>
          </a:p>
        </p:txBody>
      </p:sp>
      <p:sp>
        <p:nvSpPr>
          <p:cNvPr id="1364" name="Line 1577"/>
          <p:cNvSpPr>
            <a:spLocks noChangeShapeType="1"/>
          </p:cNvSpPr>
          <p:nvPr/>
        </p:nvSpPr>
        <p:spPr bwMode="auto">
          <a:xfrm flipV="1">
            <a:off x="7956376" y="2636912"/>
            <a:ext cx="0" cy="36002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365" name="Line 1577"/>
          <p:cNvSpPr>
            <a:spLocks noChangeShapeType="1"/>
          </p:cNvSpPr>
          <p:nvPr/>
        </p:nvSpPr>
        <p:spPr bwMode="auto">
          <a:xfrm flipV="1">
            <a:off x="3707904" y="5013176"/>
            <a:ext cx="0" cy="36002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366" name="Line 1577"/>
          <p:cNvSpPr>
            <a:spLocks noChangeShapeType="1"/>
          </p:cNvSpPr>
          <p:nvPr/>
        </p:nvSpPr>
        <p:spPr bwMode="auto">
          <a:xfrm flipV="1">
            <a:off x="3707904" y="4293096"/>
            <a:ext cx="0" cy="36002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367" name="1366 - Καμπύλο αριστερό βέλος"/>
          <p:cNvSpPr/>
          <p:nvPr/>
        </p:nvSpPr>
        <p:spPr>
          <a:xfrm>
            <a:off x="3851920" y="5157192"/>
            <a:ext cx="216024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369" name="1368 - Καμπύλο αριστερό βέλος"/>
          <p:cNvSpPr/>
          <p:nvPr/>
        </p:nvSpPr>
        <p:spPr>
          <a:xfrm>
            <a:off x="6516216" y="4797152"/>
            <a:ext cx="216024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368" name="1367 - Αριστερό βέλος"/>
          <p:cNvSpPr/>
          <p:nvPr/>
        </p:nvSpPr>
        <p:spPr>
          <a:xfrm>
            <a:off x="1835696" y="2060848"/>
            <a:ext cx="57606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70" name="1369 - Αριστερό βέλος"/>
          <p:cNvSpPr/>
          <p:nvPr/>
        </p:nvSpPr>
        <p:spPr>
          <a:xfrm>
            <a:off x="2195736" y="1700808"/>
            <a:ext cx="57606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" grpId="0" animBg="1"/>
      <p:bldP spid="1369" grpId="0" animBg="1"/>
      <p:bldP spid="1368" grpId="0" animBg="1"/>
      <p:bldP spid="13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Καθοδική ανάλυση με οπισθοδρόμηση - Σχόλια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507288" cy="4464496"/>
          </a:xfrm>
        </p:spPr>
        <p:txBody>
          <a:bodyPr/>
          <a:lstStyle/>
          <a:p>
            <a:r>
              <a:rPr lang="el-GR" altLang="el-GR" sz="2800" dirty="0" smtClean="0"/>
              <a:t>Ιδιαίτερα πολύπλοκη </a:t>
            </a:r>
            <a:r>
              <a:rPr lang="el-GR" altLang="el-GR" sz="3600" dirty="0" smtClean="0">
                <a:sym typeface="Wingdings 2"/>
              </a:rPr>
              <a:t></a:t>
            </a:r>
            <a:endParaRPr lang="el-GR" altLang="el-GR" sz="3600" dirty="0" smtClean="0"/>
          </a:p>
          <a:p>
            <a:r>
              <a:rPr lang="el-GR" altLang="el-GR" sz="2800" dirty="0" smtClean="0"/>
              <a:t>Όχι αποδοτική</a:t>
            </a:r>
            <a:r>
              <a:rPr lang="el-GR" altLang="el-GR" sz="2800" dirty="0" smtClean="0">
                <a:sym typeface="Wingdings 2"/>
              </a:rPr>
              <a:t> </a:t>
            </a:r>
            <a:r>
              <a:rPr lang="el-GR" altLang="el-GR" sz="3600" dirty="0" smtClean="0">
                <a:sym typeface="Wingdings 2"/>
              </a:rPr>
              <a:t></a:t>
            </a:r>
            <a:endParaRPr lang="el-GR" altLang="el-GR" sz="3600" dirty="0" smtClean="0"/>
          </a:p>
          <a:p>
            <a:r>
              <a:rPr lang="el-GR" altLang="el-GR" sz="2800" dirty="0" smtClean="0"/>
              <a:t>Αρκετά γενική, δηλ. αναγνωρίζει πιο πολλές γλώσσες από τις άλλες τεχνικές καθοδικής ανάλυσης </a:t>
            </a:r>
            <a:r>
              <a:rPr lang="el-GR" altLang="el-GR" sz="3600" dirty="0" smtClean="0">
                <a:sym typeface="Wingdings 2"/>
              </a:rPr>
              <a:t> </a:t>
            </a:r>
            <a:endParaRPr lang="el-GR" altLang="el-GR" sz="3600" dirty="0" smtClean="0"/>
          </a:p>
          <a:p>
            <a:r>
              <a:rPr lang="el-GR" altLang="el-GR" sz="2800" dirty="0" smtClean="0"/>
              <a:t>Αργεί στον εντοπισμό των λαθών και έτσι η ανάνηψη γίνεται πολύ δύσκολη</a:t>
            </a:r>
            <a:r>
              <a:rPr lang="el-GR" altLang="el-GR" sz="2800" dirty="0" smtClean="0">
                <a:sym typeface="Wingdings 2"/>
              </a:rPr>
              <a:t> </a:t>
            </a:r>
            <a:r>
              <a:rPr lang="el-GR" altLang="el-GR" sz="3600" dirty="0" smtClean="0">
                <a:sym typeface="Wingdings 2"/>
              </a:rPr>
              <a:t></a:t>
            </a:r>
            <a:endParaRPr lang="el-GR" altLang="el-GR" sz="36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B823-F200-404C-8638-DC0743887568}" type="slidenum">
              <a:rPr lang="el-G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 err="1" smtClean="0">
                <a:cs typeface="Times New Roman" pitchFamily="18" charset="0"/>
              </a:rPr>
              <a:t>Προβλέπουσα</a:t>
            </a:r>
            <a:r>
              <a:rPr lang="el-GR" sz="3600" dirty="0" smtClean="0">
                <a:cs typeface="Times New Roman" pitchFamily="18" charset="0"/>
              </a:rPr>
              <a:t> </a:t>
            </a:r>
            <a:r>
              <a:rPr lang="el-GR" sz="3600" dirty="0" smtClean="0"/>
              <a:t>Κ</a:t>
            </a:r>
            <a:r>
              <a:rPr lang="el-GR" sz="3600" dirty="0" smtClean="0">
                <a:cs typeface="Times New Roman" pitchFamily="18" charset="0"/>
              </a:rPr>
              <a:t>αθοδική </a:t>
            </a:r>
            <a:r>
              <a:rPr lang="el-GR" sz="3600" dirty="0" smtClean="0"/>
              <a:t>Α</a:t>
            </a:r>
            <a:r>
              <a:rPr lang="el-GR" sz="3600" dirty="0" smtClean="0">
                <a:cs typeface="Times New Roman" pitchFamily="18" charset="0"/>
              </a:rPr>
              <a:t>νάλυση 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2700" dirty="0" smtClean="0">
                <a:latin typeface="+mn-lt"/>
                <a:cs typeface="Times New Roman" pitchFamily="18" charset="0"/>
              </a:rPr>
              <a:t>(</a:t>
            </a:r>
            <a:r>
              <a:rPr lang="en-US" sz="2700" dirty="0" smtClean="0">
                <a:latin typeface="+mn-lt"/>
                <a:cs typeface="Times New Roman" pitchFamily="18" charset="0"/>
              </a:rPr>
              <a:t>predictive top</a:t>
            </a:r>
            <a:r>
              <a:rPr lang="el-GR" sz="2700" dirty="0" smtClean="0">
                <a:latin typeface="+mn-lt"/>
                <a:cs typeface="Times New Roman" pitchFamily="18" charset="0"/>
              </a:rPr>
              <a:t>-</a:t>
            </a:r>
            <a:r>
              <a:rPr lang="en-US" sz="2700" dirty="0" smtClean="0">
                <a:latin typeface="+mn-lt"/>
                <a:cs typeface="Times New Roman" pitchFamily="18" charset="0"/>
              </a:rPr>
              <a:t>down parsing</a:t>
            </a:r>
            <a:r>
              <a:rPr lang="el-GR" sz="2700" dirty="0" smtClean="0">
                <a:latin typeface="+mn-lt"/>
                <a:cs typeface="Times New Roman" pitchFamily="18" charset="0"/>
              </a:rPr>
              <a:t>)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altLang="el-GR" sz="2400" dirty="0" smtClean="0"/>
              <a:t>Απαραίτητο 1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 Βήμα:</a:t>
            </a:r>
          </a:p>
          <a:p>
            <a:r>
              <a:rPr lang="el-GR" altLang="el-GR" sz="2400" dirty="0" smtClean="0"/>
              <a:t>Σ</a:t>
            </a:r>
            <a:r>
              <a:rPr lang="el-GR" altLang="el-GR" sz="2400" dirty="0" smtClean="0">
                <a:cs typeface="Times New Roman" pitchFamily="18" charset="0"/>
              </a:rPr>
              <a:t>ε </a:t>
            </a:r>
            <a:r>
              <a:rPr lang="el-GR" altLang="el-GR" sz="2400" dirty="0">
                <a:cs typeface="Times New Roman" pitchFamily="18" charset="0"/>
              </a:rPr>
              <a:t>κάθε μη-τερματικό του κάθε κανόνα αφιερώ</a:t>
            </a:r>
            <a:r>
              <a:rPr lang="el-GR" altLang="el-GR" sz="2400" dirty="0"/>
              <a:t>ν</a:t>
            </a:r>
            <a:r>
              <a:rPr lang="el-GR" altLang="el-GR" sz="2400" dirty="0">
                <a:cs typeface="Times New Roman" pitchFamily="18" charset="0"/>
              </a:rPr>
              <a:t>ουμε μια </a:t>
            </a:r>
            <a:r>
              <a:rPr lang="el-GR" altLang="el-GR" sz="2400" dirty="0" smtClean="0">
                <a:cs typeface="Times New Roman" pitchFamily="18" charset="0"/>
              </a:rPr>
              <a:t>μοναδική ρουτίνα </a:t>
            </a:r>
            <a:r>
              <a:rPr lang="el-GR" altLang="el-GR" sz="2400" dirty="0">
                <a:cs typeface="Times New Roman" pitchFamily="18" charset="0"/>
              </a:rPr>
              <a:t>με τέτοιο τρόπο ώστε η παρουσία ενός μη-τερματικού συμβόλου στο δεξιό σκέλος του κανόνα να εκφράζεται σαν ένα </a:t>
            </a:r>
            <a:r>
              <a:rPr lang="el-GR" altLang="el-GR" sz="2400" i="1" dirty="0">
                <a:cs typeface="Times New Roman" pitchFamily="18" charset="0"/>
              </a:rPr>
              <a:t>κάλεσμα</a:t>
            </a:r>
            <a:r>
              <a:rPr lang="el-GR" altLang="el-GR" sz="2400" dirty="0">
                <a:cs typeface="Times New Roman" pitchFamily="18" charset="0"/>
              </a:rPr>
              <a:t> της αντίστοιχης ρουτίνας </a:t>
            </a:r>
            <a:r>
              <a:rPr lang="el-GR" altLang="el-GR" sz="2400" dirty="0" smtClean="0">
                <a:cs typeface="Times New Roman" pitchFamily="18" charset="0"/>
              </a:rPr>
              <a:t>του.</a:t>
            </a: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F3C27-467C-4F88-8A0D-24F9DABEE68F}" type="slidenum">
              <a:rPr lang="el-G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51460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076575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899592" y="3789040"/>
          <a:ext cx="792087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032448"/>
                <a:gridCol w="2088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ΕΝΤΟΛΗ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aseline="0" dirty="0" smtClean="0"/>
                        <a:t> ΣΥΝΤΑΞΗ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ΡΟΥΤΙΝΑ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IF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2200" dirty="0" smtClean="0">
                          <a:latin typeface="+mn-lt"/>
                          <a:cs typeface="Arial" pitchFamily="34" charset="0"/>
                        </a:rPr>
                        <a:t>if</a:t>
                      </a:r>
                      <a:r>
                        <a:rPr lang="el-GR" altLang="el-GR" sz="2200" dirty="0" smtClean="0">
                          <a:latin typeface="+mn-lt"/>
                          <a:cs typeface="Arial" pitchFamily="34" charset="0"/>
                        </a:rPr>
                        <a:t> ΣΥΝΘΗΚΗ </a:t>
                      </a:r>
                      <a:r>
                        <a:rPr lang="en-US" altLang="el-GR" sz="2200" dirty="0" smtClean="0">
                          <a:latin typeface="+mn-lt"/>
                          <a:cs typeface="Arial" pitchFamily="34" charset="0"/>
                        </a:rPr>
                        <a:t>then</a:t>
                      </a:r>
                      <a:r>
                        <a:rPr lang="el-GR" altLang="el-GR" sz="2200" dirty="0" smtClean="0">
                          <a:latin typeface="+mn-lt"/>
                          <a:cs typeface="Arial" pitchFamily="34" charset="0"/>
                        </a:rPr>
                        <a:t> ΕΝΤΟΛΗ 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IF_func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WHILE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2200" dirty="0" smtClean="0">
                          <a:latin typeface="+mn-lt"/>
                          <a:cs typeface="Arial" pitchFamily="34" charset="0"/>
                        </a:rPr>
                        <a:t>while</a:t>
                      </a:r>
                      <a:r>
                        <a:rPr lang="el-GR" altLang="el-GR" sz="2200" dirty="0" smtClean="0">
                          <a:latin typeface="+mn-lt"/>
                          <a:cs typeface="Arial" pitchFamily="34" charset="0"/>
                        </a:rPr>
                        <a:t> ΣΥΝΘΗΚΗ </a:t>
                      </a:r>
                      <a:r>
                        <a:rPr lang="en-US" altLang="el-GR" sz="2200" dirty="0" smtClean="0">
                          <a:latin typeface="+mn-lt"/>
                          <a:cs typeface="Arial" pitchFamily="34" charset="0"/>
                        </a:rPr>
                        <a:t>do</a:t>
                      </a:r>
                      <a:r>
                        <a:rPr lang="el-GR" altLang="el-GR" sz="2200" dirty="0" smtClean="0">
                          <a:latin typeface="+mn-lt"/>
                          <a:cs typeface="Arial" pitchFamily="34" charset="0"/>
                        </a:rPr>
                        <a:t> ΕΝΤΟΛΗ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WHILE_func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BEGIN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2200" dirty="0" smtClean="0">
                          <a:latin typeface="+mn-lt"/>
                          <a:cs typeface="Arial" pitchFamily="34" charset="0"/>
                        </a:rPr>
                        <a:t>begin </a:t>
                      </a:r>
                      <a:r>
                        <a:rPr lang="el-GR" altLang="el-GR" sz="2200" dirty="0" smtClean="0">
                          <a:latin typeface="+mn-lt"/>
                          <a:cs typeface="Arial" pitchFamily="34" charset="0"/>
                        </a:rPr>
                        <a:t>ΕΝΤΟΛΗ </a:t>
                      </a:r>
                      <a:r>
                        <a:rPr lang="en-US" altLang="el-GR" sz="2200" dirty="0" smtClean="0">
                          <a:latin typeface="+mn-lt"/>
                          <a:cs typeface="Arial" pitchFamily="34" charset="0"/>
                        </a:rPr>
                        <a:t> end </a:t>
                      </a:r>
                      <a:endParaRPr lang="el-GR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BEGIN_func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WRITE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2200" dirty="0" err="1" smtClean="0">
                          <a:latin typeface="+mn-lt"/>
                          <a:cs typeface="Times New Roman" pitchFamily="18" charset="0"/>
                        </a:rPr>
                        <a:t>writeln</a:t>
                      </a:r>
                      <a:r>
                        <a:rPr lang="en-US" altLang="el-GR" sz="2200" dirty="0" smtClean="0">
                          <a:latin typeface="+mn-lt"/>
                          <a:cs typeface="Times New Roman" pitchFamily="18" charset="0"/>
                        </a:rPr>
                        <a:t>;</a:t>
                      </a:r>
                      <a:r>
                        <a:rPr lang="el-GR" altLang="el-GR" sz="2200" dirty="0" smtClean="0">
                          <a:latin typeface="+mn-lt"/>
                        </a:rPr>
                        <a:t>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WRITE_func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ISPRING_RESOURCE_PATHS_HASH_2" val="e494898eb35bb81ba3ca1e1074cc9b2aabbbf834"/>
  <p:tag name="ARTICULATE_PROJECT_OPEN" val="0"/>
  <p:tag name="ISPRING_RESOURCE_PATHS_HASH_PRESENTER" val="37aa5362e52cfa638678c88bfdff74db9a117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1388</TotalTime>
  <Words>3005</Words>
  <Application>Microsoft Office PowerPoint</Application>
  <PresentationFormat>On-screen Show (4:3)</PresentationFormat>
  <Paragraphs>796</Paragraphs>
  <Slides>53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OC_template_updated</vt:lpstr>
      <vt:lpstr>Μεταγλωττιστές (Compilers) (Θ)</vt:lpstr>
      <vt:lpstr>Περιεχόμενα Μαθήματος</vt:lpstr>
      <vt:lpstr>Μέθοδοι συντακτικής ανάλυσης </vt:lpstr>
      <vt:lpstr>Καθοδική Ανάλυση – Χαρακτηριστικά</vt:lpstr>
      <vt:lpstr>Βήματα Καθοδικής ανάλυσης LL με οπισθοδρόμηση</vt:lpstr>
      <vt:lpstr>Παράδειγμα ανάγκης καθοδικής ανάλυσης με οπισθοδρόμηση</vt:lpstr>
      <vt:lpstr>Παράδειγμα Καθοδικής ανάλυσης με οπισθοδρόμηση</vt:lpstr>
      <vt:lpstr>Καθοδική ανάλυση με οπισθοδρόμηση - Σχόλια</vt:lpstr>
      <vt:lpstr>Προβλέπουσα Καθοδική Ανάλυση  (predictive top-down parsing)  </vt:lpstr>
      <vt:lpstr>Ψευδοκώδικας Προβλέπουσας Καθοδικής Ανάλυσης</vt:lpstr>
      <vt:lpstr>Ανάγκη για πρόβλεψη</vt:lpstr>
      <vt:lpstr>Προβλέπουσα Αναδρομική Κατάβαση (ΠΑΚ)</vt:lpstr>
      <vt:lpstr>Χαρακτηριστικά  ΠΑΚ</vt:lpstr>
      <vt:lpstr>Ρουτίνες Αναγνώρισης ΠΑΚ</vt:lpstr>
      <vt:lpstr>Ανάλυση προβλέπουσας αναδρομικής κατάβασης</vt:lpstr>
      <vt:lpstr>Ανάλυση προβλέπουσας αναδρομικής κατάβασης4</vt:lpstr>
      <vt:lpstr>Ανάλυση προβλέπουσας αναδρομικής κατάβασης4</vt:lpstr>
      <vt:lpstr>Παράδειγμα FIRST-FOLLOW</vt:lpstr>
      <vt:lpstr>Ψευδοκώδικας Αναδρομικής Κατάβασης με χρήση  FIRST &amp; FΟLLOW</vt:lpstr>
      <vt:lpstr>Χρήση FIRST-FOLLOW σε πίνακα Καθοδικής Ανάλυσης</vt:lpstr>
      <vt:lpstr>Παράδειγμα 1. </vt:lpstr>
      <vt:lpstr>Ανοδική Ανάλυση</vt:lpstr>
      <vt:lpstr>Ανοδική Ανάλυση - Βήματα </vt:lpstr>
      <vt:lpstr>Αλγόριθμος Ανοδικής Ανάλυσης </vt:lpstr>
      <vt:lpstr>PowerPoint Presentation</vt:lpstr>
      <vt:lpstr>PowerPoint Presentation</vt:lpstr>
      <vt:lpstr>Ανοδική ανάλυση </vt:lpstr>
      <vt:lpstr>Ανοδική ανάλυση </vt:lpstr>
      <vt:lpstr>Ανοδική ανάλυση ώθησης-ελάττωσης (ή απλοποίησης)   Παράδειγμα Ι</vt:lpstr>
      <vt:lpstr>Ανοδική ανάλυση ώθησης-ελάττωσης  Παράδειγμα ΙΙ</vt:lpstr>
      <vt:lpstr>Ανάλυση LR 1</vt:lpstr>
      <vt:lpstr>Ανάλυση LR 2</vt:lpstr>
      <vt:lpstr>Υλοποίηση Δένδρων Παραγωγής  με συνδεδεμένες Λίστες</vt:lpstr>
      <vt:lpstr>1ο Παράδειγμα</vt:lpstr>
      <vt:lpstr>2ο Παράδειγμα</vt:lpstr>
      <vt:lpstr>ΥΛΟΠΟΙΗΣΗ ΟΥΡΑΣ ΜΕ ΣΥΝΔΕΔΕΜΕΝΗ ΛΙΣΤΑ </vt:lpstr>
      <vt:lpstr>3ο Παράδειγμα</vt:lpstr>
      <vt:lpstr>4ο Παράδειγμα</vt:lpstr>
      <vt:lpstr>Χρήση γεννήτριας συντακτικού αναλυτή για κατασκευή πινάκων ενεργειών και μεταβάσεων</vt:lpstr>
      <vt:lpstr>Γεννήτριες Συντακτικών Αναλυτών</vt:lpstr>
      <vt:lpstr>Το μετα εργαλείο bison </vt:lpstr>
      <vt:lpstr>Το μετα εργαλείο bison </vt:lpstr>
      <vt:lpstr>Δηλώσεις τελεστών με προτεραιότητες</vt:lpstr>
      <vt:lpstr>FLEX &amp; BISON</vt:lpstr>
      <vt:lpstr>Ανάνηψη από συντακτικά σφάλματα</vt:lpstr>
      <vt:lpstr>Τεχνικές Ανάνηψης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123</cp:revision>
  <dcterms:created xsi:type="dcterms:W3CDTF">2014-01-22T07:18:58Z</dcterms:created>
  <dcterms:modified xsi:type="dcterms:W3CDTF">2015-12-14T08:01:58Z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5581D50E-351E-400F-9708-A7E07B328930</vt:lpwstr>
  </property>
  <property fmtid="{D5CDD505-2E9C-101B-9397-08002B2CF9AE}" pid="3" name="ArticulatePath">
    <vt:lpwstr>_Όύω___ύύ_ίύ__ 7 24.1.14 e</vt:lpwstr>
  </property>
</Properties>
</file>