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4"/>
  </p:notesMasterIdLst>
  <p:handoutMasterIdLst>
    <p:handoutMasterId r:id="rId35"/>
  </p:handoutMasterIdLst>
  <p:sldIdLst>
    <p:sldId id="285" r:id="rId2"/>
    <p:sldId id="258" r:id="rId3"/>
    <p:sldId id="271" r:id="rId4"/>
    <p:sldId id="277" r:id="rId5"/>
    <p:sldId id="259" r:id="rId6"/>
    <p:sldId id="278" r:id="rId7"/>
    <p:sldId id="279" r:id="rId8"/>
    <p:sldId id="260" r:id="rId9"/>
    <p:sldId id="280" r:id="rId10"/>
    <p:sldId id="274" r:id="rId11"/>
    <p:sldId id="273" r:id="rId12"/>
    <p:sldId id="261" r:id="rId13"/>
    <p:sldId id="275" r:id="rId14"/>
    <p:sldId id="281" r:id="rId15"/>
    <p:sldId id="262" r:id="rId16"/>
    <p:sldId id="263" r:id="rId17"/>
    <p:sldId id="264" r:id="rId18"/>
    <p:sldId id="265" r:id="rId19"/>
    <p:sldId id="283" r:id="rId20"/>
    <p:sldId id="266" r:id="rId21"/>
    <p:sldId id="267" r:id="rId22"/>
    <p:sldId id="268" r:id="rId23"/>
    <p:sldId id="284" r:id="rId24"/>
    <p:sldId id="276" r:id="rId25"/>
    <p:sldId id="269" r:id="rId26"/>
    <p:sldId id="286" r:id="rId27"/>
    <p:sldId id="287" r:id="rId28"/>
    <p:sldId id="288" r:id="rId29"/>
    <p:sldId id="289" r:id="rId30"/>
    <p:sldId id="290" r:id="rId31"/>
    <p:sldId id="291" r:id="rId32"/>
    <p:sldId id="293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E514D1-52F4-45BB-8D2A-292784CE3233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31271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568EA4-4556-4D3B-A3E9-84E61BAFC0B2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59463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5DDC07-8102-427E-87BE-A0387215E72E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87932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B23DE-5148-4D36-B626-E58B28CAA35F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4396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E3C0E2-E772-4073-BDAD-22E796777082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3961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hyperlink" Target="http://commons.wikimedia.org/wiki/User:Quadell" TargetMode="External"/><Relationship Id="rId4" Type="http://schemas.openxmlformats.org/officeDocument/2006/relationships/hyperlink" Target="http://commons.wikimedia.org/wiki/File:Shoulderjoint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en.wikipedia.org/wiki/Iliofemoral_ligament#mediaviewer/File:Gray339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nee#mediaviewer/File:Knee_medial_view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7.gif"/><Relationship Id="rId4" Type="http://schemas.openxmlformats.org/officeDocument/2006/relationships/hyperlink" Target="http://commons.wikimedia.org/wiki/User:Stevenfruitsmaak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hyperlink" Target="http://commons.wikimedia.org/wiki/User:John%20Holmes%20II" TargetMode="External"/><Relationship Id="rId4" Type="http://schemas.openxmlformats.org/officeDocument/2006/relationships/hyperlink" Target="http://en.wikipedia.org/wiki/Knee#mediaviewer/File:Knee_diagram.sv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Ανατομική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Αρθρολογία - Συνδεσμολογία</a:t>
            </a:r>
          </a:p>
          <a:p>
            <a:r>
              <a:rPr lang="el-GR" sz="2400" dirty="0"/>
              <a:t>Φραγκίσκη Αναγνωστοπούλου Ανθούλη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92261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Συναρθρώσεις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(3/4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2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 smtClean="0"/>
              <a:t>Συχονδρώσεις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υπάρχουν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265113" indent="-265113">
              <a:spcBef>
                <a:spcPts val="600"/>
              </a:spcBef>
            </a:pPr>
            <a:r>
              <a:rPr lang="el-GR" altLang="el-GR" sz="2400" dirty="0"/>
              <a:t>Στη</a:t>
            </a:r>
            <a:r>
              <a:rPr lang="en-US" altLang="el-GR" sz="2400" dirty="0"/>
              <a:t> </a:t>
            </a:r>
            <a:r>
              <a:rPr lang="el-GR" altLang="el-GR" sz="2400" b="1" dirty="0"/>
              <a:t>ΣΣ</a:t>
            </a:r>
            <a:r>
              <a:rPr lang="en-US" altLang="el-GR" sz="2400" dirty="0"/>
              <a:t>: </a:t>
            </a:r>
            <a:endParaRPr lang="el-GR" altLang="el-GR" sz="2400" dirty="0"/>
          </a:p>
          <a:p>
            <a:pPr marL="806450" indent="-36195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Μεσοσπονδύλιοι δίσκοι</a:t>
            </a:r>
          </a:p>
          <a:p>
            <a:pPr marL="265113" indent="-265113">
              <a:spcBef>
                <a:spcPts val="600"/>
              </a:spcBef>
            </a:pPr>
            <a:r>
              <a:rPr lang="el-GR" altLang="el-GR" sz="2400" dirty="0"/>
              <a:t>Στο </a:t>
            </a:r>
            <a:r>
              <a:rPr lang="el-GR" altLang="el-GR" sz="2400" b="1" dirty="0" smtClean="0"/>
              <a:t>Θώρακα</a:t>
            </a:r>
            <a:r>
              <a:rPr lang="en-US" altLang="el-GR" sz="2400" dirty="0" smtClean="0"/>
              <a:t>:</a:t>
            </a:r>
            <a:endParaRPr lang="el-GR" altLang="el-GR" sz="2400" dirty="0"/>
          </a:p>
          <a:p>
            <a:pPr marL="806450" indent="-36195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Πλευρικό τόξο (ένωση χόνδρων 8,9,10 ζεύγους πλευρών στο χόνδρο του 7 ζεύγους) </a:t>
            </a:r>
            <a:endParaRPr lang="en-US" altLang="el-GR" sz="2400" dirty="0"/>
          </a:p>
          <a:p>
            <a:pPr marL="806450" indent="-36195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Λουδοβίκειος γωνία στέρνου</a:t>
            </a:r>
          </a:p>
          <a:p>
            <a:pPr marL="265113" indent="-265113">
              <a:spcBef>
                <a:spcPts val="600"/>
              </a:spcBef>
            </a:pPr>
            <a:r>
              <a:rPr lang="el-GR" altLang="el-GR" sz="2400" dirty="0"/>
              <a:t>Στην </a:t>
            </a:r>
            <a:r>
              <a:rPr lang="el-GR" altLang="el-GR" sz="2400" b="1" dirty="0" smtClean="0"/>
              <a:t>Πύελο</a:t>
            </a:r>
            <a:r>
              <a:rPr lang="en-US" altLang="el-GR" sz="2400" dirty="0" smtClean="0"/>
              <a:t>:</a:t>
            </a:r>
            <a:endParaRPr lang="el-GR" altLang="el-GR" sz="2400" dirty="0"/>
          </a:p>
          <a:p>
            <a:pPr marL="806450" indent="-36195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Ηβική </a:t>
            </a:r>
            <a:r>
              <a:rPr lang="el-GR" altLang="el-GR" sz="2400" dirty="0" smtClean="0"/>
              <a:t>σύμφυση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7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Συναρθρώσεις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(4/4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2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 smtClean="0"/>
              <a:t>Συνοστεόσεις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υπάρχουν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265113" indent="-265113">
              <a:spcBef>
                <a:spcPts val="600"/>
              </a:spcBef>
            </a:pPr>
            <a:r>
              <a:rPr lang="el-GR" altLang="el-GR" sz="2400" dirty="0"/>
              <a:t>Στο </a:t>
            </a:r>
            <a:r>
              <a:rPr lang="el-GR" altLang="el-GR" sz="2400" b="1" dirty="0" smtClean="0"/>
              <a:t>Κρανίο</a:t>
            </a:r>
            <a:r>
              <a:rPr lang="en-US" altLang="el-GR" sz="2400" dirty="0" smtClean="0"/>
              <a:t>:</a:t>
            </a:r>
            <a:endParaRPr lang="el-GR" altLang="el-GR" sz="2400" dirty="0"/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Όλες οι ραφές του κρανίου μετά το 4</a:t>
            </a:r>
            <a:r>
              <a:rPr lang="el-GR" altLang="el-GR" sz="2400" baseline="30000" dirty="0"/>
              <a:t>ο</a:t>
            </a:r>
            <a:r>
              <a:rPr lang="el-GR" altLang="el-GR" sz="2400" dirty="0"/>
              <a:t> έτος της ηλικίας</a:t>
            </a:r>
          </a:p>
          <a:p>
            <a:pPr marL="265113" indent="-265113">
              <a:spcBef>
                <a:spcPts val="600"/>
              </a:spcBef>
            </a:pPr>
            <a:r>
              <a:rPr lang="el-GR" altLang="el-GR" sz="2400" dirty="0"/>
              <a:t>Στη</a:t>
            </a:r>
            <a:r>
              <a:rPr lang="en-US" altLang="el-GR" sz="2400" dirty="0"/>
              <a:t> </a:t>
            </a:r>
            <a:r>
              <a:rPr lang="el-GR" altLang="el-GR" sz="2400" b="1" dirty="0"/>
              <a:t>ΣΣ</a:t>
            </a:r>
            <a:r>
              <a:rPr lang="en-US" altLang="el-GR" sz="2400" dirty="0"/>
              <a:t>: </a:t>
            </a:r>
            <a:endParaRPr lang="el-GR" altLang="el-GR" sz="2400" dirty="0"/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Το ιερό οστό (Ι1-Ι50</a:t>
            </a:r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Ο κόκκυγας (κ1-Κ3 ή Κ4)</a:t>
            </a:r>
          </a:p>
          <a:p>
            <a:pPr marL="265113" indent="-265113">
              <a:spcBef>
                <a:spcPts val="600"/>
              </a:spcBef>
            </a:pPr>
            <a:r>
              <a:rPr lang="el-GR" altLang="el-GR" sz="2400" dirty="0"/>
              <a:t>Στο </a:t>
            </a:r>
            <a:r>
              <a:rPr lang="el-GR" altLang="el-GR" sz="2400" b="1" dirty="0" smtClean="0"/>
              <a:t>Θώρακα</a:t>
            </a:r>
            <a:r>
              <a:rPr lang="en-US" altLang="el-GR" sz="2400" dirty="0" smtClean="0"/>
              <a:t>:</a:t>
            </a:r>
            <a:endParaRPr lang="el-GR" altLang="el-GR" sz="2400" dirty="0"/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Σώμα στέρνου (στερνίδια οστά)</a:t>
            </a:r>
          </a:p>
          <a:p>
            <a:pPr marL="265113" indent="-265113">
              <a:spcBef>
                <a:spcPts val="600"/>
              </a:spcBef>
            </a:pPr>
            <a:r>
              <a:rPr lang="el-GR" altLang="el-GR" sz="2400" dirty="0"/>
              <a:t>Στην </a:t>
            </a:r>
            <a:r>
              <a:rPr lang="el-GR" altLang="el-GR" sz="2400" b="1" dirty="0" smtClean="0"/>
              <a:t>Πύελο</a:t>
            </a:r>
            <a:r>
              <a:rPr lang="en-US" altLang="el-GR" sz="2400" dirty="0" smtClean="0"/>
              <a:t>:</a:t>
            </a:r>
            <a:endParaRPr lang="el-GR" altLang="el-GR" sz="2400" dirty="0"/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Ανώνυμα οστά (ηβικό-ισχιακό-λαγόνιο</a:t>
            </a:r>
            <a:r>
              <a:rPr lang="el-GR" altLang="el-GR" sz="2400" dirty="0" smtClean="0"/>
              <a:t>)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Διαρθρώσεις</a:t>
            </a:r>
            <a:r>
              <a:rPr lang="en-US" altLang="el-GR" dirty="0" smtClean="0"/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1/3)</a:t>
            </a:r>
            <a:endParaRPr lang="el-GR" altLang="el-G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 smtClean="0"/>
              <a:t>Επίπεδες </a:t>
            </a:r>
            <a:r>
              <a:rPr lang="el-GR" altLang="el-GR" sz="2400" dirty="0"/>
              <a:t>υπάρχουν</a:t>
            </a:r>
            <a:r>
              <a:rPr lang="en-US" altLang="el-GR" sz="2400" dirty="0"/>
              <a:t>:</a:t>
            </a:r>
          </a:p>
          <a:p>
            <a:pPr marL="360363" indent="-360363">
              <a:spcBef>
                <a:spcPts val="600"/>
              </a:spcBef>
            </a:pPr>
            <a:r>
              <a:rPr lang="el-GR" altLang="el-GR" sz="2400" dirty="0"/>
              <a:t>Στη </a:t>
            </a:r>
            <a:r>
              <a:rPr lang="el-GR" altLang="el-GR" sz="2400" b="1" dirty="0"/>
              <a:t>ΣΣ</a:t>
            </a:r>
            <a:r>
              <a:rPr lang="en-US" altLang="el-GR" sz="2400" dirty="0"/>
              <a:t>:</a:t>
            </a:r>
          </a:p>
          <a:p>
            <a:pPr marL="901700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Πλευρεγκάρσιες</a:t>
            </a:r>
          </a:p>
          <a:p>
            <a:pPr marL="901700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Σπονδυλικές (μεταξύ των αρθρικών αποφύσεων)</a:t>
            </a:r>
          </a:p>
          <a:p>
            <a:pPr marL="360363" indent="-360363">
              <a:spcBef>
                <a:spcPts val="600"/>
              </a:spcBef>
            </a:pPr>
            <a:r>
              <a:rPr lang="el-GR" altLang="el-GR" sz="2400" dirty="0"/>
              <a:t>Στο </a:t>
            </a:r>
            <a:r>
              <a:rPr lang="el-GR" altLang="el-GR" sz="2400" b="1" dirty="0" smtClean="0"/>
              <a:t>Πάνω Άκρο</a:t>
            </a:r>
            <a:r>
              <a:rPr lang="en-US" altLang="el-GR" sz="2400" dirty="0" smtClean="0"/>
              <a:t>:</a:t>
            </a:r>
            <a:endParaRPr lang="el-GR" altLang="el-GR" sz="2400" dirty="0"/>
          </a:p>
          <a:p>
            <a:pPr marL="901700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Ακρωμιοκλειδική</a:t>
            </a:r>
          </a:p>
          <a:p>
            <a:pPr marL="901700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Στερνοκλειδική</a:t>
            </a:r>
          </a:p>
          <a:p>
            <a:pPr marL="901700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Μεσοκάρπιες</a:t>
            </a:r>
          </a:p>
          <a:p>
            <a:pPr marL="360363" indent="-360363">
              <a:spcBef>
                <a:spcPts val="600"/>
              </a:spcBef>
            </a:pPr>
            <a:r>
              <a:rPr lang="el-GR" altLang="el-GR" sz="2400" dirty="0"/>
              <a:t>Στο </a:t>
            </a:r>
            <a:r>
              <a:rPr lang="el-GR" altLang="el-GR" sz="2400" b="1" dirty="0" smtClean="0"/>
              <a:t>Κάτω Άκρο</a:t>
            </a:r>
            <a:r>
              <a:rPr lang="en-US" altLang="el-GR" sz="2400" dirty="0" smtClean="0"/>
              <a:t>:</a:t>
            </a:r>
            <a:endParaRPr lang="el-GR" altLang="el-GR" sz="2400" dirty="0"/>
          </a:p>
          <a:p>
            <a:pPr marL="901700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Ιερολαγόνιος</a:t>
            </a:r>
          </a:p>
          <a:p>
            <a:pPr marL="901700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Πάνω κνημοπερονιαία</a:t>
            </a:r>
          </a:p>
          <a:p>
            <a:pPr marL="901700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Μεσοτάρσια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Διαρθρώσεις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(2/3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Όλες </a:t>
            </a:r>
            <a:r>
              <a:rPr lang="el-GR" altLang="el-GR" sz="2400" dirty="0"/>
              <a:t>οι άλλες διαρθρώσεις του σκελετού είναι διαρθρώσεις μεγάλης κινητικότητας</a:t>
            </a:r>
            <a:r>
              <a:rPr lang="el-GR" altLang="el-GR" sz="2400" dirty="0" smtClean="0"/>
              <a:t>.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endParaRPr lang="el-GR" altLang="el-GR" sz="2400" dirty="0" smtClean="0"/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 smtClean="0"/>
              <a:t>Οι </a:t>
            </a:r>
            <a:r>
              <a:rPr lang="el-GR" altLang="el-GR" sz="2400" dirty="0"/>
              <a:t>διαρθρώσεις χωρίζονται σε</a:t>
            </a:r>
            <a:r>
              <a:rPr lang="en-US" altLang="el-GR" sz="2400" dirty="0"/>
              <a:t>: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Απλές</a:t>
            </a:r>
            <a:r>
              <a:rPr lang="el-GR" altLang="el-GR" sz="2400" dirty="0" smtClean="0"/>
              <a:t> (ένωση </a:t>
            </a:r>
            <a:r>
              <a:rPr lang="el-GR" altLang="el-GR" sz="2400" dirty="0"/>
              <a:t>2 οστών), 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Σύνθετες </a:t>
            </a:r>
            <a:r>
              <a:rPr lang="el-GR" altLang="el-GR" sz="2400" dirty="0"/>
              <a:t>(ένωση 3 ή περισσοτέρων οστών). </a:t>
            </a:r>
            <a:endParaRPr lang="el-GR" altLang="el-GR" sz="2400" dirty="0" smtClean="0"/>
          </a:p>
          <a:p>
            <a:pPr marL="990600" lvl="1" indent="-533400">
              <a:spcBef>
                <a:spcPts val="600"/>
              </a:spcBef>
              <a:buFont typeface="Wingdings" panose="05000000000000000000" pitchFamily="2" charset="2"/>
              <a:buNone/>
            </a:pPr>
            <a:endParaRPr lang="el-GR" altLang="el-GR" sz="2400" dirty="0"/>
          </a:p>
          <a:p>
            <a:pPr marL="609600" indent="-609600">
              <a:spcBef>
                <a:spcPts val="600"/>
              </a:spcBef>
            </a:pPr>
            <a:endParaRPr lang="el-GR" altLang="el-GR" sz="2400" dirty="0"/>
          </a:p>
          <a:p>
            <a:pPr marL="609600" indent="-60960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8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>
                <a:solidFill>
                  <a:prstClr val="black"/>
                </a:solidFill>
              </a:rPr>
              <a:t>Διαρθρώσεις</a:t>
            </a:r>
            <a:r>
              <a:rPr lang="en-US" altLang="el-GR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(3/3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dirty="0" smtClean="0"/>
              <a:t>Αυτές </a:t>
            </a:r>
            <a:r>
              <a:rPr lang="el-GR" altLang="el-GR" sz="2400" dirty="0"/>
              <a:t>είναι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altLang="el-GR" sz="2400" b="1" dirty="0"/>
              <a:t>K</a:t>
            </a:r>
            <a:r>
              <a:rPr lang="el-GR" altLang="el-GR" sz="2400" b="1" dirty="0"/>
              <a:t>ατ’ αγκώνα </a:t>
            </a:r>
            <a:r>
              <a:rPr lang="el-GR" altLang="el-GR" sz="2400" dirty="0"/>
              <a:t>(ενώνεται το βραχιόνιο με την κερκίδα και την ωλένη-βραχιονοκερκιδική και ωλενοβραχιόνιος)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/>
              <a:t>Κατά γόνυ </a:t>
            </a:r>
            <a:r>
              <a:rPr lang="el-GR" altLang="el-GR" sz="2400" dirty="0"/>
              <a:t>(ενώνεται το μηριαίο με την επιγονατίδα και την κνήμη-επιγονατιδομηριαία και κνημομηριαία)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Πηχεοκαρπική ή Κερκιδοκαρπική </a:t>
            </a:r>
            <a:r>
              <a:rPr lang="el-GR" altLang="el-GR" sz="2400" dirty="0"/>
              <a:t>(ενώνεται η κερκίδα με τα 3 πρώτα οστά της 1</a:t>
            </a:r>
            <a:r>
              <a:rPr lang="el-GR" altLang="el-GR" sz="2400" baseline="30000" dirty="0"/>
              <a:t>ης</a:t>
            </a:r>
            <a:r>
              <a:rPr lang="el-GR" altLang="el-GR" sz="2400" dirty="0"/>
              <a:t> στιβάδας του καρπού)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b="1" dirty="0" smtClean="0"/>
              <a:t>Ποδοκνημική ή Αστραγαλοκνημική </a:t>
            </a:r>
            <a:r>
              <a:rPr lang="el-GR" altLang="el-GR" sz="2400" dirty="0"/>
              <a:t>(ενώνεται η κνήμη και η περόνη με τον αστράγαλο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3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/>
              <a:t>Σύνδεσμοι </a:t>
            </a:r>
            <a:r>
              <a:rPr lang="el-GR" altLang="el-GR" sz="4000" dirty="0" smtClean="0"/>
              <a:t>διαρθρώσεων</a:t>
            </a:r>
            <a:r>
              <a:rPr lang="en-US" altLang="el-GR" sz="4000" dirty="0" smtClean="0"/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1/5)</a:t>
            </a:r>
            <a:endParaRPr lang="el-GR" altLang="el-GR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97889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b="1" dirty="0" smtClean="0"/>
              <a:t>Διάρθρωση του Ώμου </a:t>
            </a:r>
            <a:r>
              <a:rPr lang="el-GR" altLang="el-GR" sz="2400" dirty="0" smtClean="0"/>
              <a:t>(σφαιροειδής </a:t>
            </a:r>
            <a:r>
              <a:rPr lang="el-GR" altLang="el-GR" sz="2400" dirty="0"/>
              <a:t>με κινητικότητα και στους 3 άξονες)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l-GR" altLang="el-GR" sz="2400" dirty="0"/>
              <a:t>Είναι απλή και συνδέει την ωμογλήνη της ωμοπλάτης με την κεφαλή του </a:t>
            </a:r>
            <a:r>
              <a:rPr lang="el-GR" altLang="el-GR" sz="2400" dirty="0" smtClean="0"/>
              <a:t>βραχιονίου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-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έχει </a:t>
            </a:r>
            <a:r>
              <a:rPr lang="el-GR" altLang="el-GR" sz="2400" dirty="0"/>
              <a:t>επιχείλιο χόνδρο.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sz="2400" b="1" dirty="0"/>
              <a:t>3 </a:t>
            </a:r>
            <a:r>
              <a:rPr lang="el-GR" altLang="el-GR" sz="2400" b="1" dirty="0" smtClean="0"/>
              <a:t>Γληνοβραχιόνιοι </a:t>
            </a:r>
            <a:r>
              <a:rPr lang="el-GR" altLang="el-GR" sz="2400" dirty="0"/>
              <a:t>(εγγύς)</a:t>
            </a:r>
          </a:p>
          <a:p>
            <a:pPr marL="457200" indent="-457200">
              <a:buFont typeface="+mj-lt"/>
              <a:buAutoNum type="arabicPeriod"/>
            </a:pPr>
            <a:r>
              <a:rPr lang="el-GR" altLang="el-GR" sz="2400" b="1" dirty="0" smtClean="0"/>
              <a:t>Κορακοβραχιόνιος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(άπω)</a:t>
            </a:r>
          </a:p>
          <a:p>
            <a:pPr marL="609600" indent="-609600">
              <a:buFont typeface="Wingdings" panose="05000000000000000000" pitchFamily="2" charset="2"/>
              <a:buNone/>
            </a:pPr>
            <a:endParaRPr lang="el-GR" altLang="el-G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"/>
          <a:stretch/>
        </p:blipFill>
        <p:spPr bwMode="auto">
          <a:xfrm>
            <a:off x="5436096" y="1196752"/>
            <a:ext cx="3524250" cy="33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80619" y="4593878"/>
            <a:ext cx="2179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Shoulderjoint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User:Quadell"/>
              </a:rPr>
              <a:t>Quadell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9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Σύνδεσμοι </a:t>
            </a:r>
            <a:r>
              <a:rPr lang="el-GR" altLang="el-GR" dirty="0"/>
              <a:t>δ</a:t>
            </a:r>
            <a:r>
              <a:rPr lang="el-GR" altLang="el-GR" dirty="0" smtClean="0"/>
              <a:t>ιαρθρώσεων</a:t>
            </a:r>
            <a:r>
              <a:rPr lang="en-US" altLang="el-GR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(2/5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dirty="0">
              <a:solidFill>
                <a:srgbClr val="FF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122912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/>
              <a:t>Διάρθρωση του ισχίου </a:t>
            </a:r>
            <a:r>
              <a:rPr lang="el-GR" altLang="el-GR" sz="2400" dirty="0"/>
              <a:t>(σφαιροειδής με κινητικότητα και στους 3 άξονες)</a:t>
            </a:r>
          </a:p>
          <a:p>
            <a:pPr marL="0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Είναι απλή και συνδέει την κοτύλη του ανωνύμου με την κεφαλή του </a:t>
            </a:r>
            <a:r>
              <a:rPr lang="el-GR" altLang="el-GR" sz="2400" dirty="0" smtClean="0"/>
              <a:t>μηριαίου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-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έχει </a:t>
            </a:r>
            <a:r>
              <a:rPr lang="el-GR" altLang="el-GR" sz="2400" dirty="0"/>
              <a:t>επιχείλιο χόνδρο.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/>
              <a:t>Λαγονομηρικός</a:t>
            </a:r>
            <a:r>
              <a:rPr lang="el-GR" altLang="el-GR" sz="2400" dirty="0"/>
              <a:t> (έμπροσθεν)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/>
              <a:t>Ισχιομηρικός</a:t>
            </a:r>
            <a:r>
              <a:rPr lang="el-GR" altLang="el-GR" sz="2400" dirty="0"/>
              <a:t> (όπισθεν)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/>
              <a:t>Ηβομηρικός </a:t>
            </a:r>
            <a:r>
              <a:rPr lang="el-GR" altLang="el-GR" sz="2400" dirty="0"/>
              <a:t>(έσω)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/>
              <a:t>Στρογγυλός</a:t>
            </a:r>
            <a:r>
              <a:rPr lang="el-GR" altLang="el-GR" sz="2400" dirty="0"/>
              <a:t> (μέσα στην άρθρωση</a:t>
            </a:r>
            <a:r>
              <a:rPr lang="el-GR" altLang="el-GR" sz="2400" dirty="0" smtClean="0"/>
              <a:t>)</a:t>
            </a:r>
            <a:endParaRPr lang="el-GR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25" y="1340768"/>
            <a:ext cx="3295255" cy="357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55242" y="4914798"/>
            <a:ext cx="2179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Gray339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Pngbot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7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Σύνδεσμοι </a:t>
            </a:r>
            <a:r>
              <a:rPr lang="el-GR" altLang="el-GR" dirty="0"/>
              <a:t>δ</a:t>
            </a:r>
            <a:r>
              <a:rPr lang="el-GR" altLang="el-GR" dirty="0" smtClean="0"/>
              <a:t>ιαρθρώσεων</a:t>
            </a:r>
            <a:r>
              <a:rPr lang="en-US" altLang="el-GR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(3/5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44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l-GR" altLang="el-GR" sz="2400" b="1" dirty="0" smtClean="0"/>
              <a:t>Ιερολαγόνια Διάρθρωση </a:t>
            </a:r>
            <a:r>
              <a:rPr lang="el-GR" altLang="el-GR" sz="2400" dirty="0" smtClean="0"/>
              <a:t>(επίπεδη </a:t>
            </a:r>
            <a:r>
              <a:rPr lang="el-GR" altLang="el-GR" sz="2400" dirty="0"/>
              <a:t>διάρθρωση, επιτρέπει μόνο ολίσθηση)</a:t>
            </a:r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Πρόσθιος και Οπίσθιος Ιερολαγόνιος</a:t>
            </a:r>
            <a:endParaRPr lang="el-GR" altLang="el-GR" sz="2400" dirty="0"/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Μεσόστεος Ιερολαγόνιος</a:t>
            </a:r>
            <a:endParaRPr lang="el-GR" altLang="el-GR" sz="2400" dirty="0"/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Οσφυολαγόνιος</a:t>
            </a:r>
            <a:endParaRPr lang="el-GR" altLang="el-GR" sz="2400" dirty="0"/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Μείζων και Ελλάσων Ισχοίερος</a:t>
            </a:r>
            <a:endParaRPr lang="el-GR" altLang="el-GR" sz="2400" dirty="0"/>
          </a:p>
          <a:p>
            <a:pPr>
              <a:spcBef>
                <a:spcPts val="1800"/>
              </a:spcBef>
            </a:pPr>
            <a:r>
              <a:rPr lang="el-GR" altLang="el-GR" sz="2400" b="1" dirty="0" smtClean="0"/>
              <a:t>Διάρθρωση του αγκώνα </a:t>
            </a:r>
            <a:r>
              <a:rPr lang="el-GR" altLang="el-GR" sz="2400" dirty="0" smtClean="0"/>
              <a:t>(γωνιώδης</a:t>
            </a:r>
            <a:r>
              <a:rPr lang="el-GR" altLang="el-GR" sz="2400" dirty="0"/>
              <a:t>, με κίνηση στον εγκάρσιο άξονα-κάμψη-έκταση). Είναι σύνθετη και αποτελείται από 2 επιμέρους  αρθρώσεις, την βραχιονοκερκιδική και την ωλενοβραχιόνιο </a:t>
            </a:r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Έξω και Έσω πλάγιος</a:t>
            </a:r>
            <a:endParaRPr lang="el-GR" altLang="el-GR" sz="2400" dirty="0"/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Δακτυλιοειδής </a:t>
            </a:r>
            <a:r>
              <a:rPr lang="el-GR" altLang="el-GR" sz="2400" dirty="0"/>
              <a:t>(περιβάλλει την κεφαλή της κερκίδας)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4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Σύνδεσμοι </a:t>
            </a:r>
            <a:r>
              <a:rPr lang="el-GR" altLang="el-GR" dirty="0"/>
              <a:t>δ</a:t>
            </a:r>
            <a:r>
              <a:rPr lang="el-GR" altLang="el-GR" dirty="0" smtClean="0"/>
              <a:t>ιαρθρώσεων</a:t>
            </a:r>
            <a:r>
              <a:rPr lang="en-US" altLang="el-GR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(4/5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dirty="0">
              <a:solidFill>
                <a:srgbClr val="FF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5050904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b="1" dirty="0"/>
              <a:t>Διάρθρωση του Γόνατος </a:t>
            </a:r>
            <a:r>
              <a:rPr lang="el-GR" altLang="el-GR" sz="2400" dirty="0"/>
              <a:t>(γωνιώδης, με κίνηση στον εγκάρσιο άξονα</a:t>
            </a:r>
            <a:r>
              <a:rPr lang="en-US" altLang="el-GR" sz="2400" dirty="0"/>
              <a:t>-</a:t>
            </a:r>
            <a:r>
              <a:rPr lang="el-GR" altLang="el-GR" sz="2400" dirty="0"/>
              <a:t>κάμψη-έκταση)</a:t>
            </a:r>
          </a:p>
          <a:p>
            <a:pPr marL="360363" indent="0"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l-GR" altLang="el-GR" sz="2400" dirty="0"/>
              <a:t>Είναι σύνθετη και αποτελείται από 2 επιμέρους αρθρώσεις, την επιγονατιδομηριαία και την κνημομηριαία. Φέρει 2 διάρθριους χόνδρους, τον έσω και έξω μηνίσκο</a:t>
            </a:r>
            <a:r>
              <a:rPr lang="el-GR" altLang="el-GR" sz="2400" dirty="0" smtClean="0"/>
              <a:t>.</a:t>
            </a:r>
            <a:endParaRPr lang="el-GR" altLang="el-GR" sz="2400" dirty="0"/>
          </a:p>
        </p:txBody>
      </p:sp>
      <p:sp>
        <p:nvSpPr>
          <p:cNvPr id="8" name="Rectangle 7"/>
          <p:cNvSpPr/>
          <p:nvPr/>
        </p:nvSpPr>
        <p:spPr>
          <a:xfrm>
            <a:off x="5858772" y="5001461"/>
            <a:ext cx="2927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Knee medial view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4"/>
              </a:rPr>
              <a:t>Stevenfruitsmaak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5" y="1210780"/>
            <a:ext cx="3413075" cy="36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86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Σύνδεσμοι </a:t>
            </a:r>
            <a:r>
              <a:rPr lang="el-GR" altLang="el-GR" dirty="0"/>
              <a:t>δ</a:t>
            </a:r>
            <a:r>
              <a:rPr lang="el-GR" altLang="el-GR" dirty="0" smtClean="0"/>
              <a:t>ιαρθρώσεων</a:t>
            </a:r>
            <a:r>
              <a:rPr lang="en-US" altLang="el-GR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(5/5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dirty="0">
              <a:solidFill>
                <a:srgbClr val="FF0066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7859216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b="1" dirty="0" smtClean="0"/>
              <a:t>Πρόσθιοι</a:t>
            </a:r>
            <a:endParaRPr lang="el-GR" altLang="el-GR" sz="2400" b="1" dirty="0"/>
          </a:p>
          <a:p>
            <a:pPr marL="609600" indent="-24923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Τρείς </a:t>
            </a:r>
            <a:r>
              <a:rPr lang="el-GR" altLang="el-GR" sz="2400" dirty="0"/>
              <a:t>Καθεκτικοί (ορθός, οριζόντιος και οβελιαίος-καθηλώνουν την επιγονατίδα στη μηριαία τροχιλία)</a:t>
            </a:r>
          </a:p>
          <a:p>
            <a:pPr marL="609600" indent="-24923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Επιγονατιδικός </a:t>
            </a:r>
            <a:r>
              <a:rPr lang="el-GR" altLang="el-GR" sz="2400" dirty="0"/>
              <a:t>(προέκταση τένοντα τετρακεφάλου μηριαίου μ., από την επιγονατίδα ως το κνημιαίο  κύρτωμα)</a:t>
            </a:r>
          </a:p>
          <a:p>
            <a:pPr>
              <a:spcBef>
                <a:spcPts val="1800"/>
              </a:spcBef>
            </a:pPr>
            <a:r>
              <a:rPr lang="el-GR" altLang="el-GR" sz="2400" b="1" dirty="0"/>
              <a:t>Πλάγιοι</a:t>
            </a:r>
          </a:p>
          <a:p>
            <a:pPr marL="609600" indent="-24923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Έξω Πλάγιος (ενώνει τον έξω μηριαίο κόνδυλο με τον έξω κνημιαίο κόνδυλο)</a:t>
            </a:r>
          </a:p>
          <a:p>
            <a:pPr marL="609600" indent="-24923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Έσω Πλαγιος (ενώνει τον έσω μηριαίο κόνδυλο με τον </a:t>
            </a:r>
            <a:r>
              <a:rPr lang="el-GR" altLang="el-GR" sz="2400" dirty="0" smtClean="0"/>
              <a:t>έσω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κνημιαίο </a:t>
            </a:r>
            <a:r>
              <a:rPr lang="el-GR" altLang="el-GR" sz="2400" dirty="0"/>
              <a:t>κόνδυλο)</a:t>
            </a:r>
          </a:p>
          <a:p>
            <a:pPr>
              <a:spcBef>
                <a:spcPts val="600"/>
              </a:spcBef>
            </a:pP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9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Συναρθρώσεις χωρίς κινητικότητα</a:t>
            </a:r>
            <a:endParaRPr lang="el-GR" alt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80000"/>
              </a:lnSpc>
              <a:buNone/>
            </a:pPr>
            <a:r>
              <a:rPr lang="el-GR" altLang="el-GR" sz="2400" b="1" dirty="0"/>
              <a:t>Τα είδη των αρθρώσεων </a:t>
            </a:r>
            <a:r>
              <a:rPr lang="el-GR" altLang="el-GR" sz="2400" b="1" dirty="0" smtClean="0"/>
              <a:t>είναι 2</a:t>
            </a:r>
            <a:r>
              <a:rPr lang="en-US" altLang="el-GR" sz="2400" b="1" dirty="0" smtClean="0"/>
              <a:t>:</a:t>
            </a:r>
            <a:endParaRPr lang="el-GR" altLang="el-GR" sz="2400" b="1" dirty="0"/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l-GR" altLang="el-GR" sz="2400" dirty="0" smtClean="0"/>
              <a:t>Συναρθρώσεις χωρίς </a:t>
            </a:r>
            <a:r>
              <a:rPr lang="el-GR" altLang="el-GR" sz="2400" dirty="0"/>
              <a:t>κινητικότητα </a:t>
            </a:r>
            <a:endParaRPr lang="en-US" altLang="el-GR" sz="2400" dirty="0" smtClean="0"/>
          </a:p>
          <a:p>
            <a:pPr marL="457200" indent="-457200" algn="l">
              <a:lnSpc>
                <a:spcPct val="80000"/>
              </a:lnSpc>
              <a:buFont typeface="+mj-lt"/>
              <a:buAutoNum type="arabicPeriod"/>
            </a:pPr>
            <a:r>
              <a:rPr lang="el-GR" altLang="el-GR" sz="2400" dirty="0" smtClean="0"/>
              <a:t>Διαρθρώσεις με κινητικότητα</a:t>
            </a:r>
          </a:p>
          <a:p>
            <a:pPr marL="0" indent="0" algn="l">
              <a:lnSpc>
                <a:spcPct val="80000"/>
              </a:lnSpc>
              <a:buNone/>
            </a:pPr>
            <a:r>
              <a:rPr lang="el-GR" altLang="el-GR" sz="2400" dirty="0" smtClean="0"/>
              <a:t> </a:t>
            </a:r>
            <a:endParaRPr lang="el-GR" altLang="el-GR" sz="2400" dirty="0"/>
          </a:p>
          <a:p>
            <a:pPr marL="0" indent="0">
              <a:lnSpc>
                <a:spcPct val="80000"/>
              </a:lnSpc>
              <a:buNone/>
            </a:pPr>
            <a:r>
              <a:rPr lang="el-GR" altLang="el-GR" sz="2400" b="1" dirty="0" smtClean="0"/>
              <a:t>Συναρθρώσεις χωρίς </a:t>
            </a:r>
            <a:r>
              <a:rPr lang="el-GR" altLang="el-GR" sz="2400" b="1" dirty="0"/>
              <a:t>κινητικότητα </a:t>
            </a:r>
            <a:endParaRPr lang="el-GR" altLang="el-GR" sz="24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l-GR" altLang="el-GR" sz="2400" dirty="0" smtClean="0"/>
              <a:t>Ανάλογα </a:t>
            </a:r>
            <a:r>
              <a:rPr lang="el-GR" altLang="el-GR" sz="2400" dirty="0"/>
              <a:t>με το είδος του ιστού που συνδέονται τα οστά διακρίνονται</a:t>
            </a:r>
            <a:r>
              <a:rPr lang="en-US" altLang="el-GR" sz="2400" dirty="0"/>
              <a:t>:</a:t>
            </a:r>
          </a:p>
          <a:p>
            <a:pPr marL="609600" indent="-609600" algn="l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Συνδεσμώσεις </a:t>
            </a:r>
            <a:r>
              <a:rPr lang="el-GR" altLang="el-GR" sz="2400" dirty="0"/>
              <a:t>(συνδετικός ιστός), π.χ., ραφές κρανίου σε νεογέννητο</a:t>
            </a:r>
          </a:p>
          <a:p>
            <a:pPr marL="609600" indent="-609600" algn="l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Συνχονδρώσεις </a:t>
            </a:r>
            <a:r>
              <a:rPr lang="el-GR" altLang="el-GR" sz="2400" dirty="0"/>
              <a:t>(χονδρικός ιστός), π.χ., ηβική σύμφυση</a:t>
            </a:r>
          </a:p>
          <a:p>
            <a:pPr marL="609600" indent="-609600" algn="l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Συνοστεώσεις </a:t>
            </a:r>
            <a:r>
              <a:rPr lang="el-GR" altLang="el-GR" sz="2400" dirty="0"/>
              <a:t>(οστίτης ιστός), π.χ., ιερό οστό και </a:t>
            </a:r>
            <a:r>
              <a:rPr lang="el-GR" altLang="el-GR" sz="2400" dirty="0" smtClean="0"/>
              <a:t>κόκκυγας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69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Διάρθρωση του </a:t>
            </a:r>
            <a:r>
              <a:rPr lang="el-GR" altLang="el-GR" dirty="0" smtClean="0"/>
              <a:t>γόνατος</a:t>
            </a:r>
            <a:endParaRPr lang="el-GR" altLang="el-GR"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4906888" cy="5040560"/>
          </a:xfrm>
        </p:spPr>
        <p:txBody>
          <a:bodyPr>
            <a:normAutofit/>
          </a:bodyPr>
          <a:lstStyle/>
          <a:p>
            <a:r>
              <a:rPr lang="el-GR" altLang="el-GR" sz="2400" b="1" dirty="0"/>
              <a:t>Οπίσθιοι</a:t>
            </a:r>
          </a:p>
          <a:p>
            <a:pPr marL="722313" indent="-361950">
              <a:buFont typeface="Wingdings" panose="05000000000000000000" pitchFamily="2" charset="2"/>
              <a:buAutoNum type="arabicPeriod"/>
            </a:pPr>
            <a:r>
              <a:rPr lang="el-GR" altLang="el-GR" sz="2400" b="1" dirty="0"/>
              <a:t>Πρόσθιος Χιαστός </a:t>
            </a:r>
            <a:r>
              <a:rPr lang="el-GR" altLang="el-GR" sz="2400" dirty="0"/>
              <a:t>(ενώνει τον έξω μηριαίο κόνδυλο με τον έσω κνημιαίο κόνδυλο)</a:t>
            </a:r>
          </a:p>
          <a:p>
            <a:pPr marL="722313" indent="-361950">
              <a:buFont typeface="Wingdings" panose="05000000000000000000" pitchFamily="2" charset="2"/>
              <a:buAutoNum type="arabicPeriod"/>
            </a:pPr>
            <a:r>
              <a:rPr lang="el-GR" altLang="el-GR" sz="2400" b="1" dirty="0"/>
              <a:t>Οπίσθιος Χιαστός </a:t>
            </a:r>
            <a:r>
              <a:rPr lang="el-GR" altLang="el-GR" sz="2400" dirty="0"/>
              <a:t>(ενώνει τον έσω μηριαίο κόνδυλο με τον έξω κνημιαίο κόνδυλο)</a:t>
            </a:r>
          </a:p>
          <a:p>
            <a:pPr marL="722313" indent="-361950">
              <a:buFont typeface="Wingdings" panose="05000000000000000000" pitchFamily="2" charset="2"/>
              <a:buNone/>
            </a:pPr>
            <a:r>
              <a:rPr lang="el-GR" altLang="el-GR" sz="2400" dirty="0"/>
              <a:t>3.  </a:t>
            </a:r>
            <a:r>
              <a:rPr lang="el-GR" altLang="el-GR" sz="2400" b="1" dirty="0"/>
              <a:t>Λοξός </a:t>
            </a:r>
            <a:r>
              <a:rPr lang="en-US" altLang="el-GR" sz="2400" dirty="0" smtClean="0"/>
              <a:t>(</a:t>
            </a:r>
            <a:r>
              <a:rPr lang="el-GR" altLang="el-GR" sz="2400" dirty="0" smtClean="0"/>
              <a:t>προέκταση </a:t>
            </a:r>
            <a:r>
              <a:rPr lang="el-GR" altLang="el-GR" sz="2400" dirty="0"/>
              <a:t>τένοντα </a:t>
            </a:r>
            <a:r>
              <a:rPr lang="el-GR" altLang="el-GR" sz="2400" dirty="0" smtClean="0"/>
              <a:t>υμι</a:t>
            </a:r>
            <a:r>
              <a:rPr lang="el-GR" altLang="el-GR" sz="2400" dirty="0"/>
              <a:t>υ</a:t>
            </a:r>
            <a:r>
              <a:rPr lang="el-GR" altLang="el-GR" sz="2400" dirty="0" smtClean="0"/>
              <a:t>μενώδη μυ, </a:t>
            </a:r>
            <a:r>
              <a:rPr lang="el-GR" altLang="el-GR" sz="2400" dirty="0"/>
              <a:t>από τον έξω μηριαίο κόνδυλο ως τον έξω κνημιαίο </a:t>
            </a:r>
            <a:r>
              <a:rPr lang="el-GR" altLang="el-GR" sz="2400" dirty="0" smtClean="0"/>
              <a:t>κόνδυλο</a:t>
            </a:r>
            <a:r>
              <a:rPr lang="en-US" altLang="el-GR" sz="2400" dirty="0" smtClean="0"/>
              <a:t>)</a:t>
            </a:r>
            <a:endParaRPr lang="el-GR" altLang="el-GR" sz="2400" dirty="0"/>
          </a:p>
          <a:p>
            <a:pPr marL="533400" indent="-533400">
              <a:buFont typeface="Wingdings" panose="05000000000000000000" pitchFamily="2" charset="2"/>
              <a:buNone/>
            </a:pPr>
            <a:endParaRPr lang="el-GR" altLang="el-GR" sz="2400" dirty="0"/>
          </a:p>
          <a:p>
            <a:pPr marL="533400" indent="-533400"/>
            <a:endParaRPr lang="el-GR" altLang="el-GR" sz="2400" dirty="0"/>
          </a:p>
          <a:p>
            <a:endParaRPr lang="el-GR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63497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79695" y="5085184"/>
            <a:ext cx="2442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Knee diagram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John Holmes </a:t>
            </a:r>
            <a:r>
              <a:rPr lang="en-US" sz="1200" dirty="0" smtClean="0">
                <a:latin typeface="+mn-lt"/>
                <a:hlinkClick r:id="rId5"/>
              </a:rPr>
              <a:t>II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2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2800" dirty="0" smtClean="0"/>
              <a:t>Αρθρώσεις </a:t>
            </a:r>
            <a:r>
              <a:rPr lang="el-GR" altLang="el-GR" sz="2800" dirty="0" smtClean="0"/>
              <a:t>οστών </a:t>
            </a:r>
            <a:r>
              <a:rPr lang="el-GR" altLang="el-GR" sz="2800" dirty="0"/>
              <a:t>π</a:t>
            </a:r>
            <a:r>
              <a:rPr lang="el-GR" altLang="el-GR" sz="2800" dirty="0" smtClean="0"/>
              <a:t>ήχη </a:t>
            </a:r>
            <a:r>
              <a:rPr lang="el-GR" altLang="el-GR" sz="2800" dirty="0" smtClean="0"/>
              <a:t>ή </a:t>
            </a:r>
            <a:r>
              <a:rPr lang="el-GR" altLang="el-GR" sz="2800" dirty="0" smtClean="0"/>
              <a:t>αντιβράχιου</a:t>
            </a:r>
            <a:r>
              <a:rPr lang="el-GR" altLang="el-GR" sz="2800" dirty="0" smtClean="0"/>
              <a:t/>
            </a:r>
            <a:br>
              <a:rPr lang="el-GR" altLang="el-GR" sz="2800" dirty="0" smtClean="0"/>
            </a:br>
            <a:r>
              <a:rPr lang="el-GR" altLang="el-GR" sz="2800" dirty="0" smtClean="0"/>
              <a:t>Αρθρώσεις </a:t>
            </a:r>
            <a:r>
              <a:rPr lang="el-GR" altLang="el-GR" sz="2800" dirty="0" smtClean="0"/>
              <a:t>οστών </a:t>
            </a:r>
            <a:r>
              <a:rPr lang="el-GR" altLang="el-GR" sz="2800" dirty="0"/>
              <a:t>κ</a:t>
            </a:r>
            <a:r>
              <a:rPr lang="el-GR" altLang="el-GR" sz="2800" dirty="0" smtClean="0"/>
              <a:t>νήμης</a:t>
            </a:r>
            <a:endParaRPr lang="el-GR" altLang="el-GR" sz="28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444500" indent="-4445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Άνω Κερκιδωλενική </a:t>
            </a:r>
            <a:r>
              <a:rPr lang="el-GR" altLang="el-GR" sz="2400" dirty="0" smtClean="0"/>
              <a:t>(ενώνει </a:t>
            </a:r>
            <a:r>
              <a:rPr lang="el-GR" altLang="el-GR" sz="2400" dirty="0"/>
              <a:t>τα πάνω άκρα κερκίδας και ωλένης-τροχοειδής διάρθρωση)</a:t>
            </a:r>
          </a:p>
          <a:p>
            <a:pPr marL="444500" indent="-444500">
              <a:spcBef>
                <a:spcPts val="12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Μεσόστεα </a:t>
            </a:r>
            <a:r>
              <a:rPr lang="el-GR" altLang="el-GR" sz="2400" b="1" dirty="0"/>
              <a:t>Κερκιδωλενική</a:t>
            </a:r>
            <a:r>
              <a:rPr lang="el-GR" altLang="el-GR" sz="2400" b="1" dirty="0" smtClean="0"/>
              <a:t> </a:t>
            </a:r>
            <a:r>
              <a:rPr lang="el-GR" altLang="el-GR" sz="2400" dirty="0"/>
              <a:t>(ενώνει τις διαφύσεις κερκίδας και ωλένης-συνδέσμωση</a:t>
            </a:r>
          </a:p>
          <a:p>
            <a:pPr marL="444500" indent="-444500">
              <a:spcBef>
                <a:spcPts val="12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Κάτω Κερκιδωλενική </a:t>
            </a:r>
            <a:r>
              <a:rPr lang="el-GR" altLang="el-GR" sz="2400" dirty="0" smtClean="0"/>
              <a:t>(ενώνει </a:t>
            </a:r>
            <a:r>
              <a:rPr lang="el-GR" altLang="el-GR" sz="2400" dirty="0"/>
              <a:t>τα κάτω άκρα κερκίδας και ωλένης-τροχοειδής διάρθρωση)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l-GR" altLang="el-GR" sz="2400" b="1" dirty="0" smtClean="0"/>
              <a:t>Άνω Κνημοπερονιαία</a:t>
            </a:r>
            <a:endParaRPr lang="el-GR" altLang="el-GR" sz="2400" b="1" dirty="0"/>
          </a:p>
          <a:p>
            <a:pPr marL="444500" indent="0">
              <a:spcBef>
                <a:spcPts val="0"/>
              </a:spcBef>
              <a:buNone/>
            </a:pPr>
            <a:r>
              <a:rPr lang="el-GR" altLang="el-GR" sz="2400" dirty="0"/>
              <a:t>(ενώνει τα πάνω άκρα κνήμης και περόνης-επίπεδη διάρθρωση)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2"/>
            </a:pPr>
            <a:r>
              <a:rPr lang="el-GR" altLang="el-GR" sz="2400" b="1" dirty="0" smtClean="0"/>
              <a:t>Μεσόστεα </a:t>
            </a:r>
            <a:r>
              <a:rPr lang="el-GR" altLang="el-GR" sz="2400" b="1" dirty="0"/>
              <a:t>Κνημοπερονιαία</a:t>
            </a:r>
          </a:p>
          <a:p>
            <a:pPr marL="444500" indent="0">
              <a:spcBef>
                <a:spcPts val="0"/>
              </a:spcBef>
              <a:buNone/>
            </a:pPr>
            <a:r>
              <a:rPr lang="el-GR" altLang="el-GR" sz="2400" dirty="0" smtClean="0"/>
              <a:t>(</a:t>
            </a:r>
            <a:r>
              <a:rPr lang="el-GR" altLang="el-GR" sz="2400" dirty="0"/>
              <a:t>ενώνει τις διαφύσεις κνήμης και </a:t>
            </a:r>
            <a:r>
              <a:rPr lang="el-GR" altLang="el-GR" sz="2400" dirty="0" smtClean="0"/>
              <a:t>περόνης-συνδέσμωση)</a:t>
            </a:r>
            <a:endParaRPr lang="el-GR" altLang="el-GR" sz="2400" dirty="0"/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el-GR" altLang="el-GR" sz="2400" b="1" dirty="0" smtClean="0"/>
              <a:t>Κάτω </a:t>
            </a:r>
            <a:r>
              <a:rPr lang="el-GR" altLang="el-GR" sz="2400" b="1" dirty="0"/>
              <a:t>Κνημοπερονιαία</a:t>
            </a:r>
          </a:p>
          <a:p>
            <a:pPr marL="444500" indent="0">
              <a:spcBef>
                <a:spcPts val="0"/>
              </a:spcBef>
              <a:buNone/>
            </a:pPr>
            <a:r>
              <a:rPr lang="el-GR" altLang="el-GR" sz="2400" dirty="0" smtClean="0"/>
              <a:t>(</a:t>
            </a:r>
            <a:r>
              <a:rPr lang="el-GR" altLang="el-GR" sz="2400" dirty="0"/>
              <a:t>ενώνει το έξω με το έσω σφυρό-συνδέσμωση</a:t>
            </a:r>
            <a:r>
              <a:rPr lang="el-GR" altLang="el-GR" sz="2400" dirty="0" smtClean="0"/>
              <a:t>)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6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2800" dirty="0" smtClean="0"/>
              <a:t>Αρθρώσεις </a:t>
            </a:r>
            <a:r>
              <a:rPr lang="el-GR" altLang="el-GR" sz="2800" dirty="0" smtClean="0"/>
              <a:t>οστών </a:t>
            </a:r>
            <a:r>
              <a:rPr lang="el-GR" altLang="el-GR" sz="2800" dirty="0"/>
              <a:t>ά</a:t>
            </a:r>
            <a:r>
              <a:rPr lang="el-GR" altLang="el-GR" sz="2800" dirty="0" smtClean="0"/>
              <a:t>κρας </a:t>
            </a:r>
            <a:r>
              <a:rPr lang="el-GR" altLang="el-GR" sz="2800" dirty="0"/>
              <a:t>χ</a:t>
            </a:r>
            <a:r>
              <a:rPr lang="el-GR" altLang="el-GR" sz="2800" dirty="0" smtClean="0"/>
              <a:t>είρας</a:t>
            </a:r>
            <a:r>
              <a:rPr lang="el-GR" altLang="el-GR" sz="2800" dirty="0"/>
              <a:t/>
            </a:r>
            <a:br>
              <a:rPr lang="el-GR" altLang="el-GR" sz="2800" dirty="0"/>
            </a:br>
            <a:r>
              <a:rPr lang="el-GR" altLang="el-GR" sz="2800" dirty="0" smtClean="0"/>
              <a:t>Αρθρώσεις </a:t>
            </a:r>
            <a:r>
              <a:rPr lang="el-GR" altLang="el-GR" sz="2800" dirty="0"/>
              <a:t>ο</a:t>
            </a:r>
            <a:r>
              <a:rPr lang="el-GR" altLang="el-GR" sz="2800" dirty="0" smtClean="0"/>
              <a:t>στών </a:t>
            </a:r>
            <a:r>
              <a:rPr lang="el-GR" altLang="el-GR" sz="2800" dirty="0"/>
              <a:t>ά</a:t>
            </a:r>
            <a:r>
              <a:rPr lang="el-GR" altLang="el-GR" sz="2800" dirty="0" smtClean="0"/>
              <a:t>κρου </a:t>
            </a:r>
            <a:r>
              <a:rPr lang="el-GR" altLang="el-GR" sz="2800" dirty="0"/>
              <a:t>π</a:t>
            </a:r>
            <a:r>
              <a:rPr lang="el-GR" altLang="el-GR" sz="2800" dirty="0" smtClean="0"/>
              <a:t>οδός</a:t>
            </a:r>
            <a:r>
              <a:rPr lang="en-US" altLang="el-GR" sz="2800" dirty="0" smtClean="0"/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1/3)</a:t>
            </a:r>
            <a:endParaRPr lang="el-GR" altLang="el-GR" sz="2800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b="1" dirty="0" smtClean="0"/>
              <a:t>Μεσοκάρπια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(μεταξύ 1</a:t>
            </a:r>
            <a:r>
              <a:rPr lang="el-GR" altLang="el-GR" sz="2400" baseline="30000" dirty="0"/>
              <a:t>ης - </a:t>
            </a:r>
            <a:r>
              <a:rPr lang="el-GR" altLang="el-GR" sz="2400" dirty="0"/>
              <a:t>2</a:t>
            </a:r>
            <a:r>
              <a:rPr lang="el-GR" altLang="el-GR" sz="2400" baseline="30000" dirty="0"/>
              <a:t>ης </a:t>
            </a:r>
            <a:r>
              <a:rPr lang="el-GR" altLang="el-GR" sz="2400" dirty="0"/>
              <a:t>στιβάδας των οστών του καρπού-επίπεδη διάρθρωση)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1</a:t>
            </a:r>
            <a:r>
              <a:rPr lang="el-GR" altLang="el-GR" sz="2400" b="1" baseline="30000" dirty="0" smtClean="0"/>
              <a:t>η</a:t>
            </a:r>
            <a:r>
              <a:rPr lang="el-GR" altLang="el-GR" sz="2400" b="1" dirty="0" smtClean="0"/>
              <a:t> Καρπομετακάρπια </a:t>
            </a:r>
            <a:r>
              <a:rPr lang="el-GR" altLang="el-GR" sz="2400" dirty="0"/>
              <a:t>(μεταξύ μείζονος πολύγωνου και 1</a:t>
            </a:r>
            <a:r>
              <a:rPr lang="el-GR" altLang="el-GR" sz="2400" baseline="30000" dirty="0"/>
              <a:t>ου</a:t>
            </a:r>
            <a:r>
              <a:rPr lang="el-GR" altLang="el-GR" sz="2400" dirty="0"/>
              <a:t> μετακαρπίου -εφιππειοειδής διάρθρωση)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Κοινή Καρπομετακάρπιος </a:t>
            </a:r>
            <a:r>
              <a:rPr lang="el-GR" altLang="el-GR" sz="2400" dirty="0" smtClean="0"/>
              <a:t>(μεταξύ </a:t>
            </a:r>
            <a:r>
              <a:rPr lang="el-GR" altLang="el-GR" sz="2400" dirty="0"/>
              <a:t>των υπολοίπων οστών της 2</a:t>
            </a:r>
            <a:r>
              <a:rPr lang="el-GR" altLang="el-GR" sz="2400" baseline="30000" dirty="0"/>
              <a:t>ης</a:t>
            </a:r>
            <a:r>
              <a:rPr lang="el-GR" altLang="el-GR" sz="2400" dirty="0"/>
              <a:t> στιβάδας και του 2-5</a:t>
            </a:r>
            <a:r>
              <a:rPr lang="el-GR" altLang="el-GR" sz="2400" baseline="30000" dirty="0"/>
              <a:t>ου</a:t>
            </a:r>
            <a:r>
              <a:rPr lang="el-GR" altLang="el-GR" sz="2400" dirty="0"/>
              <a:t> μετακαρπίου-εφιππειοειδής διάρθρωση)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/>
              <a:t>5 </a:t>
            </a:r>
            <a:r>
              <a:rPr lang="el-GR" altLang="el-GR" sz="2400" b="1" dirty="0" smtClean="0"/>
              <a:t>Μετακαρπιοφαλλαγικές </a:t>
            </a:r>
            <a:r>
              <a:rPr lang="el-GR" altLang="el-GR" sz="2400" dirty="0" smtClean="0"/>
              <a:t>(μεταξύ </a:t>
            </a:r>
            <a:r>
              <a:rPr lang="el-GR" altLang="el-GR" sz="2400" dirty="0"/>
              <a:t>των βάσεων των 1-5 μετακαρπίων και των κεφαλών της 1</a:t>
            </a:r>
            <a:r>
              <a:rPr lang="el-GR" altLang="el-GR" sz="2400" baseline="30000" dirty="0"/>
              <a:t>ης</a:t>
            </a:r>
            <a:r>
              <a:rPr lang="el-GR" altLang="el-GR" sz="2400" dirty="0"/>
              <a:t> φάλαγγας των 1-5 δακτύλων-κονδυλοειδείς διαρθρώσεις εκτός της 1</a:t>
            </a:r>
            <a:r>
              <a:rPr lang="el-GR" altLang="el-GR" sz="2400" baseline="30000" dirty="0"/>
              <a:t>ης</a:t>
            </a:r>
            <a:r>
              <a:rPr lang="el-GR" altLang="el-GR" sz="2400" dirty="0"/>
              <a:t> –γωνιώδης διάρθρωση)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Μεσοφαλλαγικές</a:t>
            </a:r>
            <a:r>
              <a:rPr lang="el-GR" altLang="el-GR" sz="2400" dirty="0" smtClean="0">
                <a:solidFill>
                  <a:srgbClr val="FFFF00"/>
                </a:solidFill>
              </a:rPr>
              <a:t> </a:t>
            </a:r>
            <a:r>
              <a:rPr lang="el-GR" altLang="el-GR" sz="2400" dirty="0"/>
              <a:t>(2 για κάθε δάκτυλο και 1 για τον αντίχειρα-γωνιώδεις διαρθρώσεις)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2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2800" dirty="0">
                <a:solidFill>
                  <a:prstClr val="black"/>
                </a:solidFill>
              </a:rPr>
              <a:t>Αρθρώσεις </a:t>
            </a:r>
            <a:r>
              <a:rPr lang="el-GR" altLang="el-GR" sz="2800" dirty="0" smtClean="0">
                <a:solidFill>
                  <a:prstClr val="black"/>
                </a:solidFill>
              </a:rPr>
              <a:t>οστών </a:t>
            </a:r>
            <a:r>
              <a:rPr lang="el-GR" altLang="el-GR" sz="2800" dirty="0">
                <a:solidFill>
                  <a:prstClr val="black"/>
                </a:solidFill>
              </a:rPr>
              <a:t>ά</a:t>
            </a:r>
            <a:r>
              <a:rPr lang="el-GR" altLang="el-GR" sz="2800" dirty="0" smtClean="0">
                <a:solidFill>
                  <a:prstClr val="black"/>
                </a:solidFill>
              </a:rPr>
              <a:t>κρας </a:t>
            </a:r>
            <a:r>
              <a:rPr lang="el-GR" altLang="el-GR" sz="2800" dirty="0">
                <a:solidFill>
                  <a:prstClr val="black"/>
                </a:solidFill>
              </a:rPr>
              <a:t>χ</a:t>
            </a:r>
            <a:r>
              <a:rPr lang="el-GR" altLang="el-GR" sz="2800" dirty="0" smtClean="0">
                <a:solidFill>
                  <a:prstClr val="black"/>
                </a:solidFill>
              </a:rPr>
              <a:t>είρας</a:t>
            </a:r>
            <a:r>
              <a:rPr lang="el-GR" altLang="el-GR" sz="2800" dirty="0">
                <a:solidFill>
                  <a:prstClr val="black"/>
                </a:solidFill>
              </a:rPr>
              <a:t/>
            </a:r>
            <a:br>
              <a:rPr lang="el-GR" altLang="el-GR" sz="2800" dirty="0">
                <a:solidFill>
                  <a:prstClr val="black"/>
                </a:solidFill>
              </a:rPr>
            </a:br>
            <a:r>
              <a:rPr lang="el-GR" altLang="el-GR" sz="2800" dirty="0">
                <a:solidFill>
                  <a:prstClr val="black"/>
                </a:solidFill>
              </a:rPr>
              <a:t>Αρθρώσεις </a:t>
            </a:r>
            <a:r>
              <a:rPr lang="el-GR" altLang="el-GR" sz="2800" dirty="0" smtClean="0">
                <a:solidFill>
                  <a:prstClr val="black"/>
                </a:solidFill>
              </a:rPr>
              <a:t>οστών </a:t>
            </a:r>
            <a:r>
              <a:rPr lang="el-GR" altLang="el-GR" sz="2800" dirty="0">
                <a:solidFill>
                  <a:prstClr val="black"/>
                </a:solidFill>
              </a:rPr>
              <a:t>ά</a:t>
            </a:r>
            <a:r>
              <a:rPr lang="el-GR" altLang="el-GR" sz="2800" dirty="0" smtClean="0">
                <a:solidFill>
                  <a:prstClr val="black"/>
                </a:solidFill>
              </a:rPr>
              <a:t>κρου </a:t>
            </a:r>
            <a:r>
              <a:rPr lang="el-GR" altLang="el-GR" sz="2800" dirty="0">
                <a:solidFill>
                  <a:prstClr val="black"/>
                </a:solidFill>
              </a:rPr>
              <a:t>π</a:t>
            </a:r>
            <a:r>
              <a:rPr lang="el-GR" altLang="el-GR" sz="2800" dirty="0" smtClean="0">
                <a:solidFill>
                  <a:prstClr val="black"/>
                </a:solidFill>
              </a:rPr>
              <a:t>οδός</a:t>
            </a:r>
            <a:r>
              <a:rPr lang="en-US" altLang="el-GR" sz="2800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(2/3)</a:t>
            </a:r>
            <a:endParaRPr lang="el-GR" altLang="el-GR" sz="2800" dirty="0">
              <a:solidFill>
                <a:srgbClr val="FF0066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b="1" dirty="0" smtClean="0"/>
              <a:t>Αστραγαλοπτερνική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(επίπεδη  διάρθρωση)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Εγκάρσια Διάρθρωση του Τάρσου </a:t>
            </a:r>
            <a:r>
              <a:rPr lang="el-GR" altLang="el-GR" sz="2400" dirty="0" smtClean="0"/>
              <a:t>(αποτελείται </a:t>
            </a:r>
            <a:r>
              <a:rPr lang="el-GR" altLang="el-GR" sz="2400" dirty="0"/>
              <a:t>από την πτερνοκυβοειδή και την αστραγαλοσκαφοειδή διάρθρωση-εφιππειοειδής διάρθρωση)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Σκαφοσφηνοειδής</a:t>
            </a:r>
            <a:r>
              <a:rPr lang="el-GR" altLang="el-GR" sz="2400" dirty="0" smtClean="0">
                <a:solidFill>
                  <a:srgbClr val="FFFF00"/>
                </a:solidFill>
              </a:rPr>
              <a:t> </a:t>
            </a:r>
            <a:r>
              <a:rPr lang="el-GR" altLang="el-GR" sz="2400" dirty="0"/>
              <a:t>(ολίσθηση)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/>
              <a:t>2 </a:t>
            </a:r>
            <a:r>
              <a:rPr lang="el-GR" altLang="el-GR" sz="2400" b="1" dirty="0" smtClean="0"/>
              <a:t>Μεσοσφηνοειδής </a:t>
            </a:r>
            <a:r>
              <a:rPr lang="el-GR" altLang="el-GR" sz="2400" dirty="0"/>
              <a:t>(ολίσθηση</a:t>
            </a:r>
            <a:r>
              <a:rPr lang="el-GR" altLang="el-GR" sz="2400" dirty="0" smtClean="0"/>
              <a:t>)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0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2800" dirty="0">
                <a:solidFill>
                  <a:prstClr val="black"/>
                </a:solidFill>
              </a:rPr>
              <a:t>Αρθρώσεις </a:t>
            </a:r>
            <a:r>
              <a:rPr lang="el-GR" altLang="el-GR" sz="2800" dirty="0" smtClean="0">
                <a:solidFill>
                  <a:prstClr val="black"/>
                </a:solidFill>
              </a:rPr>
              <a:t>οστών </a:t>
            </a:r>
            <a:r>
              <a:rPr lang="el-GR" altLang="el-GR" sz="2800" dirty="0">
                <a:solidFill>
                  <a:prstClr val="black"/>
                </a:solidFill>
              </a:rPr>
              <a:t>ά</a:t>
            </a:r>
            <a:r>
              <a:rPr lang="el-GR" altLang="el-GR" sz="2800" dirty="0" smtClean="0">
                <a:solidFill>
                  <a:prstClr val="black"/>
                </a:solidFill>
              </a:rPr>
              <a:t>κρας </a:t>
            </a:r>
            <a:r>
              <a:rPr lang="el-GR" altLang="el-GR" sz="2800" dirty="0">
                <a:solidFill>
                  <a:prstClr val="black"/>
                </a:solidFill>
              </a:rPr>
              <a:t>χ</a:t>
            </a:r>
            <a:r>
              <a:rPr lang="el-GR" altLang="el-GR" sz="2800" dirty="0" smtClean="0">
                <a:solidFill>
                  <a:prstClr val="black"/>
                </a:solidFill>
              </a:rPr>
              <a:t>είρας</a:t>
            </a:r>
            <a:r>
              <a:rPr lang="el-GR" altLang="el-GR" sz="2800" dirty="0">
                <a:solidFill>
                  <a:prstClr val="black"/>
                </a:solidFill>
              </a:rPr>
              <a:t/>
            </a:r>
            <a:br>
              <a:rPr lang="el-GR" altLang="el-GR" sz="2800" dirty="0">
                <a:solidFill>
                  <a:prstClr val="black"/>
                </a:solidFill>
              </a:rPr>
            </a:br>
            <a:r>
              <a:rPr lang="el-GR" altLang="el-GR" sz="2800" dirty="0">
                <a:solidFill>
                  <a:prstClr val="black"/>
                </a:solidFill>
              </a:rPr>
              <a:t>Αρθρώσεις </a:t>
            </a:r>
            <a:r>
              <a:rPr lang="el-GR" altLang="el-GR" sz="2800" dirty="0" smtClean="0">
                <a:solidFill>
                  <a:prstClr val="black"/>
                </a:solidFill>
              </a:rPr>
              <a:t>οστών </a:t>
            </a:r>
            <a:r>
              <a:rPr lang="el-GR" altLang="el-GR" sz="2800" dirty="0">
                <a:solidFill>
                  <a:prstClr val="black"/>
                </a:solidFill>
              </a:rPr>
              <a:t>ά</a:t>
            </a:r>
            <a:r>
              <a:rPr lang="el-GR" altLang="el-GR" sz="2800" dirty="0" smtClean="0">
                <a:solidFill>
                  <a:prstClr val="black"/>
                </a:solidFill>
              </a:rPr>
              <a:t>κρου </a:t>
            </a:r>
            <a:r>
              <a:rPr lang="el-GR" altLang="el-GR" sz="2800" dirty="0">
                <a:solidFill>
                  <a:prstClr val="black"/>
                </a:solidFill>
              </a:rPr>
              <a:t>π</a:t>
            </a:r>
            <a:r>
              <a:rPr lang="el-GR" altLang="el-GR" sz="2800" dirty="0" smtClean="0">
                <a:solidFill>
                  <a:prstClr val="black"/>
                </a:solidFill>
              </a:rPr>
              <a:t>οδός</a:t>
            </a:r>
            <a:r>
              <a:rPr lang="en-US" altLang="el-GR" sz="2800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(3/3)</a:t>
            </a:r>
            <a:endParaRPr lang="el-GR" altLang="el-GR" sz="2800" dirty="0">
              <a:solidFill>
                <a:srgbClr val="FF0066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b="1" dirty="0" smtClean="0"/>
              <a:t>Λισφράγγειος</a:t>
            </a:r>
            <a:r>
              <a:rPr lang="el-GR" altLang="el-GR" sz="2400" dirty="0" smtClean="0">
                <a:solidFill>
                  <a:srgbClr val="FF00FF"/>
                </a:solidFill>
              </a:rPr>
              <a:t> </a:t>
            </a:r>
            <a:r>
              <a:rPr lang="el-GR" altLang="el-GR" sz="2400" dirty="0" smtClean="0"/>
              <a:t>(αποτελείται </a:t>
            </a:r>
            <a:r>
              <a:rPr lang="el-GR" altLang="el-GR" sz="2400" dirty="0"/>
              <a:t>από την 1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ταρσομετατάρσιο ή έσω, τη 2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ταρσομετατάρσιο ή μέση και την 3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ταρσομετατάρσιο ή έξω –ελάχιστη κινητικότητα)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/>
              <a:t>5 </a:t>
            </a:r>
            <a:r>
              <a:rPr lang="el-GR" altLang="el-GR" sz="2400" b="1" dirty="0" smtClean="0"/>
              <a:t>Μεταταρσιοφαλλαγικές </a:t>
            </a:r>
            <a:r>
              <a:rPr lang="el-GR" altLang="el-GR" sz="2400" dirty="0"/>
              <a:t>(μεταξύ των βάσεων των 1-5 μεταταρσίων και των κεφαλών της 1</a:t>
            </a:r>
            <a:r>
              <a:rPr lang="el-GR" altLang="el-GR" sz="2400" baseline="30000" dirty="0"/>
              <a:t>ης</a:t>
            </a:r>
            <a:r>
              <a:rPr lang="el-GR" altLang="el-GR" sz="2400" dirty="0"/>
              <a:t> φάλαγγας των 1-5 δακτύλων-κονδυλοειδείς διαρθρώσεις μικρότερου εύρους κινήσεων </a:t>
            </a:r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Μεσοφαλλαγικές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(2 για κάθε δάκτυλο και 1 για τον μεγάλο δάκτυλο-γωνιώδεις διαρθρώσεις μικρότερου </a:t>
            </a:r>
            <a:r>
              <a:rPr lang="el-GR" altLang="el-GR" sz="2400" dirty="0" smtClean="0"/>
              <a:t>εύρους </a:t>
            </a:r>
            <a:r>
              <a:rPr lang="el-GR" altLang="el-GR" sz="2400" dirty="0"/>
              <a:t>κινήσεων</a:t>
            </a:r>
            <a:r>
              <a:rPr lang="el-GR" altLang="el-GR" sz="2400" dirty="0" smtClean="0"/>
              <a:t>)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7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/>
              <a:t>Αρθρώσεις </a:t>
            </a:r>
            <a:r>
              <a:rPr lang="el-GR" altLang="el-GR" sz="4000" dirty="0" smtClean="0"/>
              <a:t>σπονδυλικής </a:t>
            </a:r>
            <a:r>
              <a:rPr lang="el-GR" altLang="el-GR" dirty="0"/>
              <a:t>σ</a:t>
            </a:r>
            <a:r>
              <a:rPr lang="el-GR" altLang="el-GR" sz="4000" dirty="0" smtClean="0"/>
              <a:t>τήλης</a:t>
            </a:r>
            <a:endParaRPr lang="el-GR" altLang="el-GR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</a:pPr>
            <a:r>
              <a:rPr lang="el-GR" altLang="el-GR" sz="2400" b="1" dirty="0" smtClean="0"/>
              <a:t>Συναρθρώσεις</a:t>
            </a:r>
            <a:endParaRPr lang="el-GR" altLang="el-GR" sz="2400" b="1" dirty="0"/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Συνδεσμώσεις</a:t>
            </a:r>
            <a:endParaRPr lang="el-GR" altLang="el-GR" sz="2400" b="1" dirty="0"/>
          </a:p>
          <a:p>
            <a:pPr marL="806450" indent="-333375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Επακάνθια</a:t>
            </a:r>
            <a:endParaRPr lang="el-GR" altLang="el-GR" sz="2400" dirty="0"/>
          </a:p>
          <a:p>
            <a:pPr marL="806450" indent="-333375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Μεσακάνθια</a:t>
            </a:r>
            <a:endParaRPr lang="el-GR" altLang="el-GR" sz="2400" dirty="0"/>
          </a:p>
          <a:p>
            <a:pPr marL="806450" indent="-333375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Μεσεγκάρσια</a:t>
            </a:r>
            <a:endParaRPr lang="el-GR" altLang="el-GR" sz="2400" dirty="0"/>
          </a:p>
          <a:p>
            <a:pPr marL="806450" indent="-333375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Μεσοτόξια</a:t>
            </a:r>
            <a:endParaRPr lang="el-GR" altLang="el-GR" sz="2400" dirty="0"/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Συχονδρώσεις</a:t>
            </a:r>
            <a:endParaRPr lang="el-GR" altLang="el-GR" sz="2400" b="1" dirty="0"/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Μεσοσπόνδυλιοι Δίσκοι</a:t>
            </a:r>
            <a:endParaRPr lang="el-GR" altLang="el-GR" sz="2400" dirty="0"/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Συνοστεώσεις</a:t>
            </a:r>
            <a:endParaRPr lang="el-GR" altLang="el-GR" sz="2400" b="1" dirty="0"/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Ιερό </a:t>
            </a:r>
            <a:r>
              <a:rPr lang="el-GR" altLang="el-GR" sz="2400" dirty="0"/>
              <a:t>(Ι1-15)</a:t>
            </a:r>
          </a:p>
          <a:p>
            <a:pPr marL="806450" indent="-446088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 smtClean="0"/>
              <a:t>Κόκκυγας (Κ1-Κ3 </a:t>
            </a:r>
            <a:r>
              <a:rPr lang="el-GR" altLang="el-GR" sz="2400" dirty="0"/>
              <a:t>ή Κ4)</a:t>
            </a:r>
          </a:p>
          <a:p>
            <a:pPr marL="609600" indent="-609600">
              <a:spcBef>
                <a:spcPts val="600"/>
              </a:spcBef>
            </a:pPr>
            <a:endParaRPr lang="el-GR" altLang="el-GR" sz="2400" dirty="0"/>
          </a:p>
          <a:p>
            <a:pPr marL="609600" indent="-609600">
              <a:spcBef>
                <a:spcPts val="600"/>
              </a:spcBef>
              <a:buFont typeface="Wingdings" panose="05000000000000000000" pitchFamily="2" charset="2"/>
              <a:buNone/>
            </a:pPr>
            <a:endParaRPr lang="el-GR" altLang="el-GR" sz="2400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l-GR" altLang="el-GR" sz="2400" b="1" dirty="0" smtClean="0"/>
              <a:t>Διαρθρώσεις</a:t>
            </a:r>
            <a:endParaRPr lang="el-GR" altLang="el-GR" sz="2400" b="1" dirty="0"/>
          </a:p>
          <a:p>
            <a:pPr marL="381000" indent="-3810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Σπονδυλικές </a:t>
            </a:r>
            <a:r>
              <a:rPr lang="el-GR" altLang="el-GR" sz="2400" dirty="0"/>
              <a:t>(μεταξύ των άνω και κάτω αρθρικών αποφύσεων των σπονδύλων-επίπεδες διαρθρώσεις)</a:t>
            </a:r>
          </a:p>
          <a:p>
            <a:pPr marL="381000" indent="-3810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Ατλαντοαξονική ή Κάτω Κεφαλική </a:t>
            </a:r>
            <a:r>
              <a:rPr lang="el-GR" altLang="el-GR" sz="2400" dirty="0" smtClean="0"/>
              <a:t>(μεταξύ </a:t>
            </a:r>
            <a:r>
              <a:rPr lang="el-GR" altLang="el-GR" sz="2400" dirty="0"/>
              <a:t>πρόσθιου τόξου άτλαντα και του οδόντα του άξονα-τροχοειδής διάρθρωση)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94184" y="1700808"/>
            <a:ext cx="8003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93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14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12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Φραγκίσκη Αναγνωστοπούλου </a:t>
            </a:r>
            <a:r>
              <a:rPr lang="el-GR" sz="2000" dirty="0" smtClean="0"/>
              <a:t>Ανθούλη. </a:t>
            </a:r>
            <a:r>
              <a:rPr lang="el-GR" sz="2000" dirty="0"/>
              <a:t>«Ανατομική (Θ</a:t>
            </a:r>
            <a:r>
              <a:rPr lang="el-GR" sz="2000" dirty="0" smtClean="0"/>
              <a:t>). </a:t>
            </a:r>
            <a:r>
              <a:rPr lang="el-GR" sz="2000" dirty="0"/>
              <a:t>Ενότητα 3: Αρθρολογία - </a:t>
            </a:r>
            <a:r>
              <a:rPr lang="el-GR" sz="2000" dirty="0" smtClean="0"/>
              <a:t>Συνδεσμολογία».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84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73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Διαρθρώσεις με κινητικότητα</a:t>
            </a:r>
            <a:r>
              <a:rPr lang="en-US" altLang="el-GR" dirty="0" smtClean="0"/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(1/2)</a:t>
            </a:r>
            <a:r>
              <a:rPr lang="en-US" altLang="el-GR" dirty="0" smtClean="0"/>
              <a:t> </a:t>
            </a:r>
            <a:endParaRPr lang="el-GR" alt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Επίπεδες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(και οι 2 επίπεδες-ολίσθηση), π.χ. ιερολαγόνια, πλευρεγκάρσια</a:t>
            </a:r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Γωνιώδεις </a:t>
            </a:r>
            <a:r>
              <a:rPr lang="el-GR" altLang="el-GR" sz="2400" dirty="0"/>
              <a:t>(επιφάνεια κοίλη-επιφάνεια κυρτή -κίνηση στον εγκάρσιο άξονα, δηλαδή κάμψη και έκταση), π.χ. μεσοφαλαγγικές, του αγκώνα, του </a:t>
            </a:r>
            <a:r>
              <a:rPr lang="el-GR" altLang="el-GR" sz="2400" dirty="0" smtClean="0"/>
              <a:t>γονάτου</a:t>
            </a:r>
            <a:endParaRPr lang="el-GR" altLang="el-GR" sz="2400" dirty="0"/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b="1" dirty="0" smtClean="0"/>
              <a:t>Τροχοειδείς </a:t>
            </a:r>
            <a:r>
              <a:rPr lang="el-GR" altLang="el-GR" sz="2400" dirty="0"/>
              <a:t>(επιφάνεια σχήματος τροχού-επιφάνεια κοίλη-κίνηση στον επιμήκη άξονα, δηλαδή έσω και έξω στροφή), π.χ., ατλαντοαξονική, άνω και κάτω </a:t>
            </a:r>
            <a:r>
              <a:rPr lang="el-GR" altLang="el-GR" sz="2400" dirty="0" smtClean="0"/>
              <a:t>κερκιδωλενική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0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1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27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34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Διαρθρώσεις με κινητικότητα</a:t>
            </a:r>
            <a:r>
              <a:rPr lang="en-US" altLang="el-GR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(2/2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0363" indent="-360363">
              <a:spcBef>
                <a:spcPts val="600"/>
              </a:spcBef>
              <a:buFont typeface="+mj-lt"/>
              <a:buAutoNum type="arabicPeriod" startAt="4"/>
            </a:pPr>
            <a:r>
              <a:rPr lang="el-GR" altLang="el-GR" sz="2400" b="1" dirty="0" smtClean="0"/>
              <a:t>Κονδυλοειδείς ή Ωοειδείς </a:t>
            </a:r>
            <a:r>
              <a:rPr lang="el-GR" altLang="el-GR" sz="2400" dirty="0" smtClean="0"/>
              <a:t>(και </a:t>
            </a:r>
            <a:r>
              <a:rPr lang="el-GR" altLang="el-GR" sz="2400" dirty="0"/>
              <a:t>οι 2 ωοειδούς σχήματος-κίνηση στον οβελιαίο και εγκάρσιο άξονα, δηλαδή κάμψη-έκταση και προσαγωγή-απαγωγή), π.χ., ατλαντοινιακή, κροταφογναθική, πηχεοκαρπική, μετακαρπιοφαλαγγικές, μεταταρσιοφαλαγγικές</a:t>
            </a:r>
            <a:r>
              <a:rPr lang="el-GR" altLang="el-GR" sz="2400" dirty="0" smtClean="0"/>
              <a:t>)</a:t>
            </a:r>
            <a:endParaRPr lang="el-GR" altLang="el-GR" sz="2400" dirty="0"/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 startAt="4"/>
            </a:pPr>
            <a:r>
              <a:rPr lang="el-GR" altLang="el-GR" sz="2400" b="1" dirty="0" smtClean="0"/>
              <a:t>Εφιππιοειδείς </a:t>
            </a:r>
            <a:r>
              <a:rPr lang="el-GR" altLang="el-GR" sz="2400" dirty="0"/>
              <a:t>(επιφάνειες εφιππεύουσες, όπως ο ιππέας τη σέλλα- κίνηση στον οβελιαίο και εγκάρσιο άξονα, δηλαδή κάμψη-έκταση και προσαγωγή-απαγωγή), π.χ., 1</a:t>
            </a:r>
            <a:r>
              <a:rPr lang="el-GR" altLang="el-GR" sz="2400" baseline="30000" dirty="0"/>
              <a:t>η</a:t>
            </a:r>
            <a:r>
              <a:rPr lang="el-GR" altLang="el-GR" sz="2400" dirty="0"/>
              <a:t> καρπομετακάρπια, </a:t>
            </a:r>
            <a:r>
              <a:rPr lang="el-GR" altLang="el-GR" sz="2400" dirty="0" smtClean="0"/>
              <a:t>ποδοκνημική</a:t>
            </a:r>
            <a:endParaRPr lang="el-GR" altLang="el-GR" sz="2400" dirty="0"/>
          </a:p>
          <a:p>
            <a:pPr marL="360363" indent="-360363">
              <a:spcBef>
                <a:spcPts val="600"/>
              </a:spcBef>
              <a:buFont typeface="Wingdings" panose="05000000000000000000" pitchFamily="2" charset="2"/>
              <a:buAutoNum type="arabicPeriod" startAt="4"/>
            </a:pPr>
            <a:r>
              <a:rPr lang="el-GR" altLang="el-GR" sz="2400" b="1" dirty="0" smtClean="0"/>
              <a:t>Σφαιροειδείς ή Αρθρώδιες </a:t>
            </a:r>
            <a:r>
              <a:rPr lang="el-GR" altLang="el-GR" sz="2400" dirty="0" smtClean="0"/>
              <a:t>(και </a:t>
            </a:r>
            <a:r>
              <a:rPr lang="el-GR" altLang="el-GR" sz="2400" dirty="0"/>
              <a:t>οι 2 σφαιρικές-κίνηση στον οβελιαίο, εγκάρσιο, και επιμήκη άξονα, δηλαδή, προσαγωγή-απαγωγή, κάμψη-έκταση και έσω-έξω στροφή), π.χ., του ώμου και του ισχίου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5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Μέρη </a:t>
            </a:r>
            <a:r>
              <a:rPr lang="el-GR" altLang="el-GR" dirty="0" smtClean="0"/>
              <a:t>διάρθρωσης</a:t>
            </a:r>
            <a:r>
              <a:rPr lang="en-US" altLang="el-GR" dirty="0" smtClean="0"/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1/3)</a:t>
            </a:r>
            <a:endParaRPr lang="el-GR" altLang="el-G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b="1" dirty="0" smtClean="0"/>
              <a:t>Αρθρικοί χόνδροι</a:t>
            </a:r>
            <a:r>
              <a:rPr lang="en-US" altLang="el-GR" sz="2400" b="1" dirty="0" smtClean="0"/>
              <a:t>:</a:t>
            </a:r>
            <a:r>
              <a:rPr lang="el-GR" altLang="el-GR" sz="2400" b="1" dirty="0" smtClean="0"/>
              <a:t> </a:t>
            </a:r>
            <a:endParaRPr lang="en-US" altLang="el-GR" sz="2400" b="1" dirty="0" smtClean="0"/>
          </a:p>
          <a:p>
            <a:pPr marL="806450" indent="-446088">
              <a:spcBef>
                <a:spcPts val="600"/>
              </a:spcBef>
              <a:buNone/>
            </a:pPr>
            <a:r>
              <a:rPr lang="el-GR" altLang="el-GR" sz="2400" dirty="0" smtClean="0"/>
              <a:t>Καλύπτουν </a:t>
            </a:r>
            <a:r>
              <a:rPr lang="el-GR" altLang="el-GR" sz="2400" dirty="0"/>
              <a:t>τις αρθρικές επιφάνειες των </a:t>
            </a:r>
            <a:r>
              <a:rPr lang="el-GR" altLang="el-GR" sz="2400" dirty="0" smtClean="0"/>
              <a:t>οστών</a:t>
            </a:r>
          </a:p>
          <a:p>
            <a:pPr>
              <a:spcBef>
                <a:spcPts val="600"/>
              </a:spcBef>
            </a:pPr>
            <a:endParaRPr lang="el-GR" altLang="el-GR" sz="2400" dirty="0"/>
          </a:p>
          <a:p>
            <a:pPr>
              <a:spcBef>
                <a:spcPts val="600"/>
              </a:spcBef>
            </a:pPr>
            <a:r>
              <a:rPr lang="el-GR" altLang="el-GR" sz="2400" b="1" dirty="0" smtClean="0"/>
              <a:t>Αρθρικός θύλακας</a:t>
            </a:r>
            <a:r>
              <a:rPr lang="en-US" altLang="el-GR" sz="2400" b="1" dirty="0" smtClean="0"/>
              <a:t>:</a:t>
            </a:r>
          </a:p>
          <a:p>
            <a:pPr marL="806450" indent="-446088">
              <a:spcBef>
                <a:spcPts val="600"/>
              </a:spcBef>
              <a:buNone/>
            </a:pPr>
            <a:r>
              <a:rPr lang="el-GR" altLang="el-GR" sz="2400" dirty="0"/>
              <a:t>Π</a:t>
            </a:r>
            <a:r>
              <a:rPr lang="el-GR" altLang="el-GR" sz="2400" dirty="0" smtClean="0"/>
              <a:t>εριτυλίγει </a:t>
            </a:r>
            <a:r>
              <a:rPr lang="el-GR" altLang="el-GR" sz="2400" dirty="0"/>
              <a:t>τις αρθρικές επιφάνειες και αποτελείται</a:t>
            </a:r>
            <a:r>
              <a:rPr lang="en-US" altLang="el-GR" sz="2400" dirty="0"/>
              <a:t> </a:t>
            </a:r>
            <a:r>
              <a:rPr lang="el-GR" altLang="el-GR" sz="2400" dirty="0"/>
              <a:t>από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817562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τον ινώδη θύλακα από έξω</a:t>
            </a:r>
          </a:p>
          <a:p>
            <a:pPr marL="817562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τον αρθρικό υμένα από έσω και</a:t>
            </a:r>
          </a:p>
          <a:p>
            <a:pPr marL="817562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το αρθρικό υγρό (εκκρίνεται από τον αρθρικό υμένα και πληροί την αρθρική κοιλότητα</a:t>
            </a:r>
            <a:r>
              <a:rPr lang="el-GR" altLang="el-GR" sz="2400" dirty="0" smtClean="0"/>
              <a:t>)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0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Μέρη </a:t>
            </a:r>
            <a:r>
              <a:rPr lang="el-GR" altLang="el-GR" dirty="0" smtClean="0"/>
              <a:t>διάρθρωσης</a:t>
            </a:r>
            <a:r>
              <a:rPr lang="en-US" altLang="el-GR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(2/3)</a:t>
            </a:r>
            <a:endParaRPr lang="el-GR" altLang="el-G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b="1" dirty="0" smtClean="0"/>
              <a:t>Διάρθριοι χόνδροι</a:t>
            </a:r>
            <a:r>
              <a:rPr lang="en-US" altLang="el-GR" sz="2400" b="1" dirty="0" smtClean="0"/>
              <a:t>: </a:t>
            </a:r>
            <a:endParaRPr lang="el-GR" altLang="el-GR" sz="2400" b="1" dirty="0" smtClean="0"/>
          </a:p>
          <a:p>
            <a:pPr marL="360363" indent="0">
              <a:spcBef>
                <a:spcPts val="600"/>
              </a:spcBef>
              <a:buNone/>
            </a:pPr>
            <a:r>
              <a:rPr lang="el-GR" altLang="el-GR" sz="2400" dirty="0" smtClean="0"/>
              <a:t>Μικροί </a:t>
            </a:r>
            <a:r>
              <a:rPr lang="el-GR" altLang="el-GR" sz="2400" dirty="0"/>
              <a:t>χόνδρινοι δίσκοι μέσα στην αρθρική κοιλότητα, σε ορισμένες διαρθρώσεις, </a:t>
            </a:r>
            <a:r>
              <a:rPr lang="el-GR" altLang="el-GR" sz="2400" dirty="0" smtClean="0"/>
              <a:t>όπως</a:t>
            </a:r>
            <a:r>
              <a:rPr lang="en-US" altLang="el-GR" sz="2400" dirty="0" smtClean="0"/>
              <a:t>:</a:t>
            </a:r>
            <a:endParaRPr lang="en-US" altLang="el-GR" sz="2400" dirty="0"/>
          </a:p>
          <a:p>
            <a:pPr marL="722313" indent="-36195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Κροταφογναθική</a:t>
            </a:r>
            <a:endParaRPr lang="en-US" altLang="el-GR" sz="2400" dirty="0"/>
          </a:p>
          <a:p>
            <a:pPr marL="722313" indent="-36195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n-US" altLang="el-GR" sz="2400" dirty="0"/>
              <a:t>A</a:t>
            </a:r>
            <a:r>
              <a:rPr lang="el-GR" altLang="el-GR" sz="2400" dirty="0"/>
              <a:t>κρωμιοκλειδική</a:t>
            </a:r>
            <a:endParaRPr lang="el-GR" altLang="el-GR" sz="2400" dirty="0"/>
          </a:p>
          <a:p>
            <a:pPr marL="722313" indent="-36195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Στερνοκλειδική</a:t>
            </a:r>
          </a:p>
          <a:p>
            <a:pPr marL="722313" indent="-36195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Κατά γόνυ (μηνίσκοι)</a:t>
            </a:r>
          </a:p>
          <a:p>
            <a:pPr marL="722313" indent="-36195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Κάτω </a:t>
            </a:r>
            <a:r>
              <a:rPr lang="el-GR" altLang="el-GR" sz="2400" dirty="0" smtClean="0"/>
              <a:t>κερκιδωλενική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2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Μέρη </a:t>
            </a:r>
            <a:r>
              <a:rPr lang="el-GR" altLang="el-GR" dirty="0" smtClean="0"/>
              <a:t>διάρθρωσης</a:t>
            </a:r>
            <a:r>
              <a:rPr lang="en-US" altLang="el-GR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(3/3)</a:t>
            </a:r>
            <a:endParaRPr lang="el-GR" altLang="el-G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altLang="el-GR" sz="2400" b="1" dirty="0" smtClean="0"/>
              <a:t>Επιχείλιοι Χόνδροι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Περιβάλλουν </a:t>
            </a:r>
            <a:r>
              <a:rPr lang="el-GR" altLang="el-GR" sz="2400" dirty="0"/>
              <a:t>τα χείλη ορισμένων διαρθρώσεων, όπως</a:t>
            </a:r>
            <a:r>
              <a:rPr lang="en-US" altLang="el-GR" sz="2400" dirty="0"/>
              <a:t>:</a:t>
            </a:r>
          </a:p>
          <a:p>
            <a:pPr marL="817562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Κατ΄ώμον</a:t>
            </a:r>
          </a:p>
          <a:p>
            <a:pPr marL="817562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Κατ’ ισχίον</a:t>
            </a:r>
            <a:endParaRPr lang="en-US" altLang="el-GR" sz="2400" dirty="0"/>
          </a:p>
          <a:p>
            <a:pPr>
              <a:spcBef>
                <a:spcPts val="1800"/>
              </a:spcBef>
            </a:pPr>
            <a:r>
              <a:rPr lang="el-GR" altLang="el-GR" sz="2400" b="1" dirty="0" smtClean="0"/>
              <a:t>Σύνδεσμοι</a:t>
            </a:r>
            <a:r>
              <a:rPr lang="en-US" altLang="el-GR" sz="2400" dirty="0" smtClean="0"/>
              <a:t>:</a:t>
            </a:r>
            <a:r>
              <a:rPr lang="el-GR" altLang="el-GR" sz="2400" dirty="0" smtClean="0"/>
              <a:t> Βρίσκονται </a:t>
            </a:r>
            <a:r>
              <a:rPr lang="el-GR" altLang="el-GR" sz="2400" dirty="0"/>
              <a:t>στις διαρθρώσεις αλλά και στις συνδεσμώσεις και χωρίζονται σε 3 κατηγορίες</a:t>
            </a:r>
            <a:r>
              <a:rPr lang="en-US" altLang="el-GR" sz="2400" dirty="0"/>
              <a:t>:</a:t>
            </a:r>
          </a:p>
          <a:p>
            <a:pPr marL="817562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 smtClean="0"/>
              <a:t>Επικουρικοί </a:t>
            </a:r>
            <a:r>
              <a:rPr lang="el-GR" altLang="el-GR" sz="2400" dirty="0"/>
              <a:t>(εγγύς της άρθρωσης), π.χ. Γληνοβραχιόνιοι σύνδεσμοι κατ΄ ώμον διάρθρωσης</a:t>
            </a:r>
          </a:p>
          <a:p>
            <a:pPr marL="817562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 smtClean="0"/>
              <a:t>Μεσόστεοι </a:t>
            </a:r>
            <a:r>
              <a:rPr lang="el-GR" altLang="el-GR" sz="2400" dirty="0"/>
              <a:t>(μεταξύ των οστών της άρθρωσης), π.χ. Μεσόστεος υμένας κερκιδωλενικής συνδέσμωσης</a:t>
            </a:r>
          </a:p>
          <a:p>
            <a:pPr marL="817562" indent="-45720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 smtClean="0"/>
              <a:t>Ίδιοι</a:t>
            </a:r>
            <a:r>
              <a:rPr lang="el-GR" altLang="el-GR" sz="2400" dirty="0" smtClean="0">
                <a:solidFill>
                  <a:srgbClr val="FF0066"/>
                </a:solidFill>
              </a:rPr>
              <a:t> </a:t>
            </a:r>
            <a:r>
              <a:rPr lang="el-GR" altLang="el-GR" sz="2400" dirty="0"/>
              <a:t>(μακρά της άρθρωσης</a:t>
            </a:r>
            <a:r>
              <a:rPr lang="el-GR" altLang="el-GR" sz="2400" dirty="0" smtClean="0"/>
              <a:t>), </a:t>
            </a:r>
            <a:r>
              <a:rPr lang="el-GR" altLang="el-GR" sz="2400" dirty="0"/>
              <a:t>π.χ. Κορακοβραχιόνιος σύνδεσμος κατ΄ ώμον </a:t>
            </a:r>
            <a:r>
              <a:rPr lang="el-GR" altLang="el-GR" sz="2400" dirty="0" smtClean="0"/>
              <a:t>διάρθρωσης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1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Συναρθρώσεις</a:t>
            </a:r>
            <a:r>
              <a:rPr lang="en-US" altLang="el-GR" dirty="0" smtClean="0"/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1/4)</a:t>
            </a:r>
            <a:endParaRPr lang="el-GR" altLang="el-GR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 smtClean="0"/>
              <a:t>Συνδεσμώσεις </a:t>
            </a:r>
            <a:r>
              <a:rPr lang="el-GR" altLang="el-GR" sz="2400" dirty="0"/>
              <a:t>υπάρχουν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180975" indent="-180975">
              <a:spcBef>
                <a:spcPts val="600"/>
              </a:spcBef>
            </a:pPr>
            <a:r>
              <a:rPr lang="el-GR" altLang="el-GR" sz="2400" dirty="0"/>
              <a:t>Στη</a:t>
            </a:r>
            <a:r>
              <a:rPr lang="en-US" altLang="el-GR" sz="2400" dirty="0"/>
              <a:t> </a:t>
            </a:r>
            <a:r>
              <a:rPr lang="el-GR" altLang="el-GR" sz="2400" b="1" dirty="0"/>
              <a:t>ΣΣ</a:t>
            </a:r>
            <a:r>
              <a:rPr lang="en-US" altLang="el-GR" sz="2400" dirty="0"/>
              <a:t>: </a:t>
            </a:r>
            <a:endParaRPr lang="el-GR" altLang="el-GR" sz="2400" dirty="0"/>
          </a:p>
          <a:p>
            <a:pPr marL="722313" indent="-36195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Μεσακάνθιες (μεσακάνθιοι σύνδεσμοι)</a:t>
            </a:r>
          </a:p>
          <a:p>
            <a:pPr marL="722313" indent="-36195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Μεσεγκάρσιες (μεσεγκάρσιοι σύνδεσμοι)</a:t>
            </a:r>
          </a:p>
          <a:p>
            <a:pPr marL="722313" indent="-36195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Μεσοτόξιες (μεσοτόξιοι ή ωχροί σύνδεσμοι ΣΣ)</a:t>
            </a:r>
          </a:p>
          <a:p>
            <a:pPr marL="722313" indent="-36195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Επακάνθιες (επακάνθιοι σύνδεσμοι)</a:t>
            </a:r>
          </a:p>
          <a:p>
            <a:pPr marL="180975" indent="-180975">
              <a:spcBef>
                <a:spcPts val="1800"/>
              </a:spcBef>
            </a:pPr>
            <a:r>
              <a:rPr lang="el-GR" altLang="el-GR" sz="2400" dirty="0"/>
              <a:t>Στο </a:t>
            </a:r>
            <a:r>
              <a:rPr lang="el-GR" altLang="el-GR" sz="2400" b="1" dirty="0" smtClean="0"/>
              <a:t>Κρανίο</a:t>
            </a:r>
            <a:r>
              <a:rPr lang="en-US" altLang="el-GR" sz="2400" dirty="0" smtClean="0"/>
              <a:t>:</a:t>
            </a:r>
            <a:endParaRPr lang="el-GR" altLang="el-GR" sz="2400" dirty="0"/>
          </a:p>
          <a:p>
            <a:pPr marL="722313" indent="-36195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Όλες οι ραφές του κρανίου στο νεογέννητο έως 4 ετών</a:t>
            </a:r>
            <a:endParaRPr lang="en-US" altLang="el-GR" sz="2400" dirty="0"/>
          </a:p>
          <a:p>
            <a:pPr marL="609600" indent="-60960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endParaRPr lang="el-GR" altLang="el-GR" sz="2400" dirty="0"/>
          </a:p>
          <a:p>
            <a:pPr marL="609600" indent="-609600">
              <a:spcBef>
                <a:spcPts val="600"/>
              </a:spcBef>
              <a:buFont typeface="Wingdings" panose="05000000000000000000" pitchFamily="2" charset="2"/>
              <a:buNone/>
            </a:pP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121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Συναρθρώσεις</a:t>
            </a:r>
            <a:r>
              <a:rPr lang="en-US" altLang="el-GR" dirty="0" smtClean="0"/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(2/4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sz="2400" b="1" dirty="0"/>
              <a:t>Συνδεσμώσεις </a:t>
            </a:r>
            <a:r>
              <a:rPr lang="el-GR" altLang="el-GR" sz="2400" dirty="0"/>
              <a:t>υπάρχουν</a:t>
            </a:r>
            <a:r>
              <a:rPr lang="en-US" altLang="el-GR" sz="2400" dirty="0"/>
              <a:t>:</a:t>
            </a:r>
            <a:endParaRPr lang="el-GR" altLang="el-GR" sz="2400" dirty="0"/>
          </a:p>
          <a:p>
            <a:pPr marL="180975" indent="-180975">
              <a:spcBef>
                <a:spcPts val="600"/>
              </a:spcBef>
            </a:pPr>
            <a:r>
              <a:rPr lang="el-GR" altLang="el-GR" sz="2400" dirty="0" smtClean="0"/>
              <a:t>Στο </a:t>
            </a:r>
            <a:r>
              <a:rPr lang="el-GR" altLang="el-GR" sz="2400" b="1" dirty="0" smtClean="0"/>
              <a:t>Πάνω Άκρο</a:t>
            </a:r>
            <a:r>
              <a:rPr lang="en-US" altLang="el-GR" sz="2400" dirty="0" smtClean="0"/>
              <a:t>:</a:t>
            </a:r>
            <a:endParaRPr lang="en-US" altLang="el-GR" sz="2400" dirty="0"/>
          </a:p>
          <a:p>
            <a:pPr marL="722313" indent="-36195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Κορακοκλειδική συνδέσμωση (κωνοειδής και τραπεζοειδής σύνδεσμος)</a:t>
            </a:r>
          </a:p>
          <a:p>
            <a:pPr marL="722313" indent="-361950">
              <a:spcBef>
                <a:spcPts val="600"/>
              </a:spcBef>
              <a:buFont typeface="+mj-lt"/>
              <a:buAutoNum type="arabicPeriod"/>
            </a:pPr>
            <a:r>
              <a:rPr lang="el-GR" altLang="el-GR" sz="2400" dirty="0"/>
              <a:t>Μεσόστεος κερκιδωλενική συνδέσμωση (μεσόστεος υμένας)</a:t>
            </a:r>
          </a:p>
          <a:p>
            <a:pPr marL="180975" indent="-180975">
              <a:spcBef>
                <a:spcPts val="1800"/>
              </a:spcBef>
            </a:pPr>
            <a:r>
              <a:rPr lang="el-GR" altLang="el-GR" sz="2400" dirty="0"/>
              <a:t>Στο </a:t>
            </a:r>
            <a:r>
              <a:rPr lang="el-GR" altLang="el-GR" sz="2400" b="1" dirty="0" smtClean="0"/>
              <a:t>Κάτω Άκρο</a:t>
            </a:r>
            <a:r>
              <a:rPr lang="en-US" altLang="el-GR" sz="2400" dirty="0" smtClean="0"/>
              <a:t>:</a:t>
            </a:r>
            <a:endParaRPr lang="en-US" altLang="el-GR" sz="2400" dirty="0"/>
          </a:p>
          <a:p>
            <a:pPr marL="722313" indent="-36195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Μεσόστεος κνημοπερονιαία συνδέσμωση (μεσόστεος υμένας)</a:t>
            </a:r>
          </a:p>
          <a:p>
            <a:pPr marL="722313" indent="-361950">
              <a:spcBef>
                <a:spcPts val="600"/>
              </a:spcBef>
              <a:buFont typeface="Wingdings" panose="05000000000000000000" pitchFamily="2" charset="2"/>
              <a:buAutoNum type="arabicPeriod"/>
            </a:pPr>
            <a:r>
              <a:rPr lang="el-GR" altLang="el-GR" sz="2400" dirty="0"/>
              <a:t>Κάτω κνημοπερονιαία συνδέσμωση (μεσόστεος σύνδεσμος, πρόσθιος και οπίσθιος σύνδεσμος του έξω σφυρού</a:t>
            </a:r>
            <a:r>
              <a:rPr lang="el-GR" altLang="el-GR" sz="2400" dirty="0" smtClean="0"/>
              <a:t>)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15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7"/>
  <p:tag name="ISPRING_RESOURCE_PATHS_HASH_2" val="5ffc353876ca48024a53c2ca0a35dd7f3594541"/>
  <p:tag name="ISPRING_RESOURCE_PATHS_HASH_PRESENTER" val="9fe3ad9a83279e606c53b76d86dc201fe5a77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Custom 4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2013</Words>
  <Application>Microsoft Office PowerPoint</Application>
  <PresentationFormat>Προβολή στην οθόνη (4:3)</PresentationFormat>
  <Paragraphs>283</Paragraphs>
  <Slides>32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OC_template_updated</vt:lpstr>
      <vt:lpstr>Ανατομική (Θ)</vt:lpstr>
      <vt:lpstr>Συναρθρώσεις χωρίς κινητικότητα</vt:lpstr>
      <vt:lpstr>Διαρθρώσεις με κινητικότητα (1/2) </vt:lpstr>
      <vt:lpstr>Διαρθρώσεις με κινητικότητα (2/2)</vt:lpstr>
      <vt:lpstr>Μέρη διάρθρωσης (1/3)</vt:lpstr>
      <vt:lpstr>Μέρη διάρθρωσης (2/3)</vt:lpstr>
      <vt:lpstr>Μέρη διάρθρωσης (3/3)</vt:lpstr>
      <vt:lpstr>Συναρθρώσεις (1/4)</vt:lpstr>
      <vt:lpstr>Συναρθρώσεις (2/4)</vt:lpstr>
      <vt:lpstr>Συναρθρώσεις (3/4)</vt:lpstr>
      <vt:lpstr>Συναρθρώσεις (4/4)</vt:lpstr>
      <vt:lpstr>Διαρθρώσεις (1/3)</vt:lpstr>
      <vt:lpstr>Διαρθρώσεις (2/3)</vt:lpstr>
      <vt:lpstr>Διαρθρώσεις (3/3)</vt:lpstr>
      <vt:lpstr>Σύνδεσμοι διαρθρώσεων (1/5)</vt:lpstr>
      <vt:lpstr>Σύνδεσμοι διαρθρώσεων (2/5)</vt:lpstr>
      <vt:lpstr>Σύνδεσμοι διαρθρώσεων (3/5)</vt:lpstr>
      <vt:lpstr>Σύνδεσμοι διαρθρώσεων (4/5)</vt:lpstr>
      <vt:lpstr>Σύνδεσμοι διαρθρώσεων (5/5)</vt:lpstr>
      <vt:lpstr>Διάρθρωση του γόνατος</vt:lpstr>
      <vt:lpstr>Αρθρώσεις οστών πήχη ή αντιβράχιου Αρθρώσεις οστών κνήμης</vt:lpstr>
      <vt:lpstr>Αρθρώσεις οστών άκρας χείρας Αρθρώσεις οστών άκρου ποδός (1/3)</vt:lpstr>
      <vt:lpstr>Αρθρώσεις οστών άκρας χείρας Αρθρώσεις οστών άκρου ποδός (2/3)</vt:lpstr>
      <vt:lpstr>Αρθρώσεις οστών άκρας χείρας Αρθρώσεις οστών άκρου ποδός (3/3)</vt:lpstr>
      <vt:lpstr>Αρθρώσεις σπονδυλικής στήλης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71</cp:revision>
  <dcterms:created xsi:type="dcterms:W3CDTF">2013-03-04T13:35:19Z</dcterms:created>
  <dcterms:modified xsi:type="dcterms:W3CDTF">2015-04-21T13:13:26Z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1D5A0DCC-7006-4BC6-BE1C-D091FB49F96A</vt:lpwstr>
  </property>
  <property fmtid="{D5CDD505-2E9C-101B-9397-08002B2CF9AE}" pid="3" name="ArticulatePath">
    <vt:lpwstr>OC_template_updated</vt:lpwstr>
  </property>
</Properties>
</file>