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62" r:id="rId30"/>
    <p:sldId id="264" r:id="rId31"/>
    <p:sldId id="265"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3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59301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908596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90859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71075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308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949960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227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827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444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668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6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75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284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374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15577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r>
              <a:rPr lang="el-GR" sz="2600" b="1" dirty="0">
                <a:solidFill>
                  <a:prstClr val="black"/>
                </a:solidFill>
              </a:rPr>
              <a:t>Ενότητα </a:t>
            </a:r>
            <a:r>
              <a:rPr lang="en-US" sz="2600" b="1" dirty="0" smtClean="0">
                <a:solidFill>
                  <a:prstClr val="black"/>
                </a:solidFill>
              </a:rPr>
              <a:t>1</a:t>
            </a:r>
            <a:r>
              <a:rPr lang="el-GR" sz="2600" b="1" dirty="0" smtClean="0">
                <a:solidFill>
                  <a:prstClr val="black"/>
                </a:solidFill>
              </a:rPr>
              <a:t>4</a:t>
            </a:r>
            <a:r>
              <a:rPr lang="el-GR" sz="2600" dirty="0" smtClean="0">
                <a:solidFill>
                  <a:prstClr val="black"/>
                </a:solidFill>
              </a:rPr>
              <a:t>:</a:t>
            </a:r>
            <a:r>
              <a:rPr lang="en-US" sz="2600" dirty="0" smtClean="0">
                <a:solidFill>
                  <a:prstClr val="black"/>
                </a:solidFill>
              </a:rPr>
              <a:t> </a:t>
            </a:r>
            <a:r>
              <a:rPr lang="el-GR" altLang="el-GR" sz="2600" dirty="0"/>
              <a:t>Οι οργανικοί διαλύτες στις Γραφικές Τέχνες</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4</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smtClean="0"/>
              <a:t>Όσον </a:t>
            </a:r>
            <a:r>
              <a:rPr lang="el-GR" sz="2400" dirty="0"/>
              <a:t>αφορά τα συστήματα ύγρανσης που χρησιμοποιούνται στις εκτυπώσεις </a:t>
            </a:r>
            <a:r>
              <a:rPr lang="en-US" sz="2400" dirty="0"/>
              <a:t>offset</a:t>
            </a:r>
            <a:r>
              <a:rPr lang="el-GR" sz="2400" dirty="0"/>
              <a:t>, έρευνες δείχνουν ότι αποτελούν επίσης, πηγή σημαντικών ποσοτήτων πτητικών συστατικών διαλυτών, καθώς περιέχουν </a:t>
            </a:r>
            <a:r>
              <a:rPr lang="el-GR" sz="2400" dirty="0" err="1" smtClean="0"/>
              <a:t>ισοπροπανόλη</a:t>
            </a:r>
            <a:r>
              <a:rPr lang="el-GR" sz="2400" dirty="0" smtClean="0"/>
              <a:t> </a:t>
            </a:r>
            <a:r>
              <a:rPr lang="el-GR" sz="2400" dirty="0"/>
              <a:t>(παράγοντας που είναι γνωστός για την αρνητική του επίδραση στο κεντρικό νευρικό σύστημα, ιδιαίτερα μάλιστα όταν δρα σε συνδυασμό με άλλους διαλύτες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81303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5</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a:t>Μελέτες αναφέρουν επίσης, ότι κατά την εισπνοή οργανικών πτητικών υλικών, όπως το βενζόλιο, τολουόλιο, </a:t>
            </a:r>
            <a:r>
              <a:rPr lang="el-GR" sz="2400" dirty="0" err="1"/>
              <a:t>ξυλόλιο</a:t>
            </a:r>
            <a:r>
              <a:rPr lang="el-GR" sz="2400" dirty="0"/>
              <a:t>, αποστάγματα του πετρελαίου, </a:t>
            </a:r>
            <a:r>
              <a:rPr lang="en-US" sz="2400" dirty="0"/>
              <a:t>white spirit</a:t>
            </a:r>
            <a:r>
              <a:rPr lang="el-GR" sz="2400" dirty="0"/>
              <a:t>, </a:t>
            </a:r>
            <a:r>
              <a:rPr lang="el-GR" sz="2400" dirty="0" err="1"/>
              <a:t>διχλωρομεθάνιο</a:t>
            </a:r>
            <a:r>
              <a:rPr lang="el-GR" sz="2400" dirty="0"/>
              <a:t>, </a:t>
            </a:r>
            <a:r>
              <a:rPr lang="el-GR" sz="2400" dirty="0" err="1"/>
              <a:t>τετραχλωροαιθυλένιο</a:t>
            </a:r>
            <a:r>
              <a:rPr lang="el-GR" sz="2400" dirty="0"/>
              <a:t>, κτλ. μπορεί να εμφανιστούν ζαλάδες, πονοκέφαλος, προβλήματα όρασης ή ακοής, μέχρι και σοβαρότερες ασθένειες του καρδιαγγειακού συστήματος, των πνευμόνων (με συνηθέστερες τις περιπτώσεις του άσθματος και του καρκίνου), του ήπατος, ακόμα και γενετικές ανωμαλίες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57714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6</a:t>
            </a:r>
            <a:r>
              <a:rPr lang="el-GR" sz="2800" b="0" dirty="0" smtClean="0"/>
              <a:t> από 12)</a:t>
            </a:r>
            <a:endParaRPr lang="el-GR" sz="2800" b="0" dirty="0"/>
          </a:p>
        </p:txBody>
      </p:sp>
      <p:sp>
        <p:nvSpPr>
          <p:cNvPr id="3" name="Θέση περιεχομένου 2"/>
          <p:cNvSpPr>
            <a:spLocks noGrp="1"/>
          </p:cNvSpPr>
          <p:nvPr>
            <p:ph idx="1"/>
          </p:nvPr>
        </p:nvSpPr>
        <p:spPr>
          <a:xfrm>
            <a:off x="457200" y="1484784"/>
            <a:ext cx="8229600" cy="4752504"/>
          </a:xfrm>
        </p:spPr>
        <p:txBody>
          <a:bodyPr/>
          <a:lstStyle/>
          <a:p>
            <a:pPr marL="0" indent="0">
              <a:lnSpc>
                <a:spcPct val="114000"/>
              </a:lnSpc>
              <a:spcBef>
                <a:spcPts val="1200"/>
              </a:spcBef>
              <a:buNone/>
            </a:pPr>
            <a:r>
              <a:rPr lang="el-GR" sz="2400" dirty="0"/>
              <a:t>Ωστόσο, ο αέρας στον εργασιακό χώρο δεν επιβαρύνεται μόνο εξαιτίας των αερίων συστατικών. Μπορεί να περιέχει και στερεά σωματίδια που είναι επικίνδυνα όταν εισπνέονται από τον άνθρωπο. Τέτοια για παράδειγμα, μπορεί να είναι τα </a:t>
            </a:r>
            <a:r>
              <a:rPr lang="el-GR" sz="2400" dirty="0" err="1"/>
              <a:t>πιγμέντα</a:t>
            </a:r>
            <a:r>
              <a:rPr lang="el-GR" sz="2400" dirty="0"/>
              <a:t>, οι σκόνες των χρωστικών, που αποτελούν βασικά συστατικά των μελανιών, οι πούδρες, που χρησιμοποιούνται κατά τη διάρκεια της εκτύπωσης κατά του φαινομένου </a:t>
            </a:r>
            <a:r>
              <a:rPr lang="en-US" sz="2400" dirty="0"/>
              <a:t>set</a:t>
            </a:r>
            <a:r>
              <a:rPr lang="el-GR" sz="2400" dirty="0"/>
              <a:t>-</a:t>
            </a:r>
            <a:r>
              <a:rPr lang="en-US" sz="2400" dirty="0"/>
              <a:t>off</a:t>
            </a:r>
            <a:r>
              <a:rPr lang="el-GR" sz="2400" dirty="0"/>
              <a:t> και οι σκόνες από μέταλλα που χρησιμοποιούνται στη  </a:t>
            </a:r>
            <a:r>
              <a:rPr lang="el-GR" sz="2400" dirty="0" err="1"/>
              <a:t>χρυσοτυπία</a:t>
            </a:r>
            <a:r>
              <a:rPr lang="el-GR" sz="2400" dirty="0"/>
              <a:t> (και γενικά στη </a:t>
            </a:r>
            <a:r>
              <a:rPr lang="el-GR" sz="2400" dirty="0" err="1"/>
              <a:t>μεταλλοτυπία</a:t>
            </a:r>
            <a:r>
              <a:rPr lang="el-GR" sz="2400" dirty="0" smtClean="0"/>
              <a:t>) κτλ. </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85296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7</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a:t>Εάν, επίσης, ένας εργαζόμενος ασχολείται με άλλες πιο εξειδικευμένες εργασίες, ενδέχεται να έρθει σε επαφή και με άλλα χημικά υλικά, πολλές φορές </a:t>
            </a:r>
            <a:r>
              <a:rPr lang="el-GR" sz="2400" dirty="0" smtClean="0"/>
              <a:t>αρκετά επικίνδυνα</a:t>
            </a:r>
            <a:r>
              <a:rPr lang="el-GR" sz="2400" dirty="0"/>
              <a:t>. </a:t>
            </a:r>
          </a:p>
          <a:p>
            <a:pPr marL="0" indent="0">
              <a:lnSpc>
                <a:spcPct val="114000"/>
              </a:lnSpc>
              <a:spcBef>
                <a:spcPts val="1200"/>
              </a:spcBef>
              <a:buNone/>
            </a:pPr>
            <a:r>
              <a:rPr lang="el-GR" sz="2400" dirty="0"/>
              <a:t>Έτσι, εάν </a:t>
            </a:r>
            <a:r>
              <a:rPr lang="el-GR" sz="2400" dirty="0" smtClean="0"/>
              <a:t>για παράδειγμα απασχολείται </a:t>
            </a:r>
            <a:r>
              <a:rPr lang="el-GR" sz="2400" dirty="0"/>
              <a:t>σε </a:t>
            </a:r>
            <a:r>
              <a:rPr lang="el-GR" sz="2400" dirty="0" smtClean="0"/>
              <a:t>εργοστάσιο </a:t>
            </a:r>
            <a:r>
              <a:rPr lang="el-GR" sz="2400" dirty="0"/>
              <a:t>κατασκευής  </a:t>
            </a:r>
            <a:r>
              <a:rPr lang="el-GR" sz="2400" dirty="0" smtClean="0"/>
              <a:t>&amp; </a:t>
            </a:r>
            <a:r>
              <a:rPr lang="el-GR" sz="2400" dirty="0"/>
              <a:t>επεξεργασίας χαρτιού, μπορεί να χρησιμοποιεί </a:t>
            </a:r>
            <a:r>
              <a:rPr lang="el-GR" sz="2400" dirty="0" smtClean="0"/>
              <a:t>διάφορα χημικά για τον χαρτοπολτό, </a:t>
            </a:r>
            <a:r>
              <a:rPr lang="el-GR" sz="2400" dirty="0"/>
              <a:t>πρόσθετα και χρωστικές </a:t>
            </a:r>
            <a:r>
              <a:rPr lang="el-GR" sz="2400" dirty="0" smtClean="0"/>
              <a:t>ή ακόμα και χημικά </a:t>
            </a:r>
            <a:r>
              <a:rPr lang="el-GR" sz="2400" dirty="0"/>
              <a:t>για την </a:t>
            </a:r>
            <a:r>
              <a:rPr lang="el-GR" sz="2400" dirty="0" smtClean="0"/>
              <a:t>αφαίρεση του μελανιού του </a:t>
            </a:r>
            <a:r>
              <a:rPr lang="el-GR" sz="2400" dirty="0"/>
              <a:t>ανακυκλωμένου χαρτιού</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47685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8</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smtClean="0"/>
              <a:t>Άλλο </a:t>
            </a:r>
            <a:r>
              <a:rPr lang="el-GR" sz="2400" dirty="0"/>
              <a:t>παράδειγμα αποτελεί ο χώρος της χάραξης των </a:t>
            </a:r>
            <a:r>
              <a:rPr lang="el-GR" sz="2400" dirty="0" err="1"/>
              <a:t>βαθυτυπικών</a:t>
            </a:r>
            <a:r>
              <a:rPr lang="el-GR" sz="2400" dirty="0"/>
              <a:t> κυλίνδρων ή της επεξεργασίας των εκτυπωτικών πλακών, όπου χρειάζονται ισχυρά όξινα και αλκαλικά διαλύματα, κτλ. και μάλιστα σε μεγάλες ποσότητες, που οπωσδήποτε απαιτούν ιδιαίτερη προσοχή, γιατί μπορούν να προκαλέσουν σοβαρά χημικά εγκαύματα εάν έρθουν σε επαφή με το δέρμα, τα μάτια κτλ</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7026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9</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smtClean="0"/>
              <a:t>Κατά </a:t>
            </a:r>
            <a:r>
              <a:rPr lang="el-GR" sz="2400" dirty="0"/>
              <a:t>την επαφή μέσω του δέρματος με τα χημικά, οι συνηθέστερες περιπτώσεις βλαβών που αναφέρονται είναι ερεθισμοί και αλλεργίες του δέρματος και μπορούν να φθάσουν τις σοβαρές δερματίτιδες αλλά και τα χημικά εγκαύματα, που μπορούν να προκληθούν σε δέρμα, μάτια κτλ, όταν </a:t>
            </a:r>
            <a:r>
              <a:rPr lang="el-GR" sz="2400" dirty="0" smtClean="0"/>
              <a:t>δεν λαμβάνονται </a:t>
            </a:r>
            <a:r>
              <a:rPr lang="el-GR" sz="2400" dirty="0"/>
              <a:t>τα απαραίτητα μέτρα προφύλαξης. </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42053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(1</a:t>
            </a:r>
            <a:r>
              <a:rPr lang="en-US" sz="2800" b="0" dirty="0" smtClean="0"/>
              <a:t>0</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20000"/>
              </a:lnSpc>
              <a:buNone/>
            </a:pPr>
            <a:r>
              <a:rPr lang="el-GR" sz="2400" dirty="0"/>
              <a:t>Δεν είναι, </a:t>
            </a:r>
            <a:r>
              <a:rPr lang="el-GR" sz="2400" dirty="0" smtClean="0"/>
              <a:t>επίσης, </a:t>
            </a:r>
            <a:r>
              <a:rPr lang="el-GR" sz="2400" dirty="0"/>
              <a:t>σπάνια και τα ψυχοσωματικά προβλήματα (χρόνιο αίσθημα κοπώσεως, προβλήματα στο κεντρικό νευρικό σύστημα, με συμπτώματα όπως κενά ή απώλεια μνήμης, αίσθημα γενικευμένου άγχους, ανταγωνιστική συμπεριφορά - επιθετικότητα </a:t>
            </a:r>
            <a:r>
              <a:rPr lang="el-GR" sz="2400" dirty="0" smtClean="0"/>
              <a:t>κτλ) που σχετίζονται με την χρήση χημικών υλικών στους εργασιακούς χώρους.</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65776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(1</a:t>
            </a:r>
            <a:r>
              <a:rPr lang="en-US" sz="2800" b="0" dirty="0" smtClean="0"/>
              <a:t>1</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20000"/>
              </a:lnSpc>
              <a:buNone/>
            </a:pPr>
            <a:r>
              <a:rPr lang="el-GR" sz="2400" dirty="0" smtClean="0"/>
              <a:t>Σύμφωνα, μάλιστα, με </a:t>
            </a:r>
            <a:r>
              <a:rPr lang="el-GR" sz="2400" dirty="0"/>
              <a:t>την ολιστική προσέγγιση, τίποτε από τα παραπάνω δεν λειτουργεί μεμονωμένα, οπότε η μελέτη της επίδρασης του εργασιακού περιβάλλοντος πρέπει να εξετάζεται ως ένας συνδυασμός των φυσικών, χημικών, βιολογικών και λειτουργικών - οργανωτικών παραγόντων, που επιδρούν στην σωματική και ψυχική υγεία των εργαζομένων («</a:t>
            </a:r>
            <a:r>
              <a:rPr lang="el-GR" sz="2400" dirty="0" err="1"/>
              <a:t>συνεργιστική</a:t>
            </a:r>
            <a:r>
              <a:rPr lang="el-GR" sz="2400" dirty="0"/>
              <a:t> </a:t>
            </a:r>
            <a:r>
              <a:rPr lang="el-GR" sz="2400" dirty="0" smtClean="0"/>
              <a:t>επίδραση</a:t>
            </a:r>
            <a:r>
              <a:rPr lang="el-GR" sz="2400" dirty="0"/>
              <a:t>»).</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58542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(1</a:t>
            </a:r>
            <a:r>
              <a:rPr lang="en-US" sz="2800" b="0" dirty="0" smtClean="0"/>
              <a:t>2</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20000"/>
              </a:lnSpc>
              <a:buNone/>
            </a:pPr>
            <a:r>
              <a:rPr lang="el-GR" sz="2400" dirty="0" smtClean="0"/>
              <a:t>Αξίζει να σημειωθεί </a:t>
            </a:r>
            <a:r>
              <a:rPr lang="el-GR" sz="2400" dirty="0"/>
              <a:t>ότι εκτός </a:t>
            </a:r>
            <a:r>
              <a:rPr lang="el-GR" sz="2400" dirty="0" smtClean="0"/>
              <a:t>των </a:t>
            </a:r>
            <a:r>
              <a:rPr lang="el-GR" sz="2400" dirty="0"/>
              <a:t>παραπάνω, ένας σοβαρός κίνδυνος που προκύπτει από τη χρήση των χημικών και ιδιαίτερα των πτητικών είναι ο κίνδυνος εκδήλωσης πυρκαγιάς σε περίπτωση που υποτιμηθούν τα μέτρα ασφαλείας κατά την αποθήκευση, τη μεταφορά και τη χρήση εύφλεκτων υλικών, όπως είναι κυρίως οι διαλύτες και τα άλλα οργανικά πτητικά υλικά. Αυτό μπορεί να θέσει σε κίνδυνο τόσο τον ίδιο τον εργαζόμενο (εγκαύματα), όσο και την ασφάλεια ολόκληρης της επιχείρησης, με ότι αυτό συνεπάγεται (ανθρώπινες απώλειες, υλικές ζημιές, κτλ</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4227109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πρόληψης &amp; αντιμετώπισης των κινδύνων </a:t>
            </a:r>
            <a:r>
              <a:rPr lang="el-GR" sz="2800" b="0" dirty="0" smtClean="0"/>
              <a:t>(1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a:t>Είναι φανερό, ότι </a:t>
            </a:r>
            <a:r>
              <a:rPr lang="en-US" sz="2400" dirty="0"/>
              <a:t>o</a:t>
            </a:r>
            <a:r>
              <a:rPr lang="el-GR" sz="2400" dirty="0"/>
              <a:t> καλύτερος τρόπος αντιμετώπισης των κινδύνων είναι η αποφυγή και η πρόληψή τους. </a:t>
            </a:r>
            <a:r>
              <a:rPr lang="el-GR" sz="2400" dirty="0" smtClean="0"/>
              <a:t>Η συνεχής </a:t>
            </a:r>
            <a:r>
              <a:rPr lang="el-GR" sz="2400" dirty="0"/>
              <a:t>ενημέρωση - εκπαίδευση και </a:t>
            </a:r>
            <a:r>
              <a:rPr lang="el-GR" sz="2400" dirty="0" smtClean="0"/>
              <a:t>η επάρκεια γνώσεων </a:t>
            </a:r>
            <a:r>
              <a:rPr lang="el-GR" sz="2400" dirty="0"/>
              <a:t>γύρω από τα υλικά, τα οποία χρησιμοποιεί </a:t>
            </a:r>
            <a:r>
              <a:rPr lang="el-GR" sz="2400" dirty="0" smtClean="0"/>
              <a:t>κάποιος, αποτελεί προϋπόθεση. Αποτελεί επίσης, υπόθεση </a:t>
            </a:r>
            <a:r>
              <a:rPr lang="el-GR" sz="2400" dirty="0"/>
              <a:t>τόσο της επιχείρησης, όσο και του ίδιου του εργαζόμενου να ενημερώνεται και να προστατεύεται επαρκώς. </a:t>
            </a:r>
            <a:r>
              <a:rPr lang="el-GR" sz="2400" dirty="0" smtClean="0"/>
              <a:t>Τα </a:t>
            </a:r>
            <a:r>
              <a:rPr lang="el-GR" sz="2400" dirty="0"/>
              <a:t>στοιχειώδη μέτρα προστασίας, που απαιτούνται συνήθως, είναι συγκεκριμένα και σαφή (χρήση μάσκας, προστατευτικών γαντιών, γυαλιών, στολής εργασίας κτλ), </a:t>
            </a:r>
            <a:r>
              <a:rPr lang="el-GR" sz="2400" dirty="0" smtClean="0"/>
              <a:t>όπως είναι και τα μέτρα </a:t>
            </a:r>
            <a:r>
              <a:rPr lang="el-GR" sz="2400" dirty="0"/>
              <a:t>αντιμετώπισης της πυρκαγιάς/πυρόσβεσης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78354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5888"/>
            <a:ext cx="8136904" cy="909637"/>
          </a:xfrm>
        </p:spPr>
        <p:txBody>
          <a:bodyPr/>
          <a:lstStyle/>
          <a:p>
            <a:r>
              <a:rPr lang="el-GR" dirty="0" smtClean="0"/>
              <a:t>Διαλύτες μελανιών εκτύπωσης</a:t>
            </a:r>
            <a:endParaRPr lang="el-GR" dirty="0"/>
          </a:p>
        </p:txBody>
      </p:sp>
      <p:sp>
        <p:nvSpPr>
          <p:cNvPr id="3" name="Θέση περιεχομένου 2"/>
          <p:cNvSpPr>
            <a:spLocks noGrp="1"/>
          </p:cNvSpPr>
          <p:nvPr>
            <p:ph idx="1"/>
          </p:nvPr>
        </p:nvSpPr>
        <p:spPr/>
        <p:txBody>
          <a:bodyPr/>
          <a:lstStyle/>
          <a:p>
            <a:pPr marL="0" indent="0">
              <a:lnSpc>
                <a:spcPct val="150000"/>
              </a:lnSpc>
              <a:buNone/>
            </a:pPr>
            <a:r>
              <a:rPr lang="el-GR" sz="2400" dirty="0" smtClean="0"/>
              <a:t>Ο ρόλος </a:t>
            </a:r>
            <a:r>
              <a:rPr lang="el-GR" sz="2400" dirty="0"/>
              <a:t>των διαλυτών </a:t>
            </a:r>
            <a:r>
              <a:rPr lang="el-GR" sz="2400" dirty="0" smtClean="0"/>
              <a:t>στα μελάνια εκτύπωσης είναι </a:t>
            </a:r>
            <a:r>
              <a:rPr lang="el-GR" sz="2400" dirty="0"/>
              <a:t>να διευκολύνουν τη διαδικασία της διασποράς του </a:t>
            </a:r>
            <a:r>
              <a:rPr lang="el-GR" sz="2400" dirty="0" err="1"/>
              <a:t>πιγμέντου</a:t>
            </a:r>
            <a:r>
              <a:rPr lang="el-GR" sz="2400" dirty="0"/>
              <a:t> </a:t>
            </a:r>
            <a:r>
              <a:rPr lang="el-GR" sz="2400" dirty="0" smtClean="0"/>
              <a:t>(ή γενικά της χρωστικής ύλης) μέσα </a:t>
            </a:r>
            <a:r>
              <a:rPr lang="el-GR" sz="2400" dirty="0"/>
              <a:t>στο </a:t>
            </a:r>
            <a:r>
              <a:rPr lang="el-GR" sz="2400" dirty="0" smtClean="0"/>
              <a:t>φορέα (βερνίκι) </a:t>
            </a:r>
            <a:r>
              <a:rPr lang="el-GR" sz="2400" dirty="0"/>
              <a:t>και στη συνέχεια, να βοηθούν στην σωστή διαχείριση του </a:t>
            </a:r>
            <a:r>
              <a:rPr lang="el-GR" sz="2400" dirty="0" smtClean="0"/>
              <a:t>μελανιού </a:t>
            </a:r>
            <a:r>
              <a:rPr lang="el-GR" sz="2400" dirty="0"/>
              <a:t>κατά την εφαρμογή </a:t>
            </a:r>
            <a:r>
              <a:rPr lang="el-GR" sz="2400" dirty="0" smtClean="0"/>
              <a:t>του, ενώ τελικά απομακρύνονται με ξήρανση ή εξάτμιση.</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515659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dirty="0"/>
              <a:t>Τρόποι πρόληψης &amp; αντιμετώπισης των κινδύνων </a:t>
            </a:r>
            <a:r>
              <a:rPr lang="el-GR" sz="2800" b="0" dirty="0" smtClean="0"/>
              <a:t>(</a:t>
            </a:r>
            <a:r>
              <a:rPr lang="en-US" sz="2800" b="0" dirty="0" smtClean="0"/>
              <a:t>2</a:t>
            </a:r>
            <a:r>
              <a:rPr lang="el-GR" sz="2800" b="0" dirty="0" smtClean="0"/>
              <a:t>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a:t>Σήμερα, σχεδόν όλα τα υλικά συνοδεύονται από δελτίο δεδομένων (</a:t>
            </a:r>
            <a:r>
              <a:rPr lang="en-US" sz="2400" dirty="0"/>
              <a:t>MSDS</a:t>
            </a:r>
            <a:r>
              <a:rPr lang="el-GR" sz="2400" dirty="0"/>
              <a:t>), από το οποίο μπορεί κανείς να ενημερωθεί για τους κινδύνους που εγκυμονεί η χρήση τους (φράσεις κινδύνου - </a:t>
            </a:r>
            <a:r>
              <a:rPr lang="en-US" sz="2400" dirty="0"/>
              <a:t>R</a:t>
            </a:r>
            <a:r>
              <a:rPr lang="el-GR" sz="2400" dirty="0"/>
              <a:t> - </a:t>
            </a:r>
            <a:r>
              <a:rPr lang="en-US" sz="2400" dirty="0"/>
              <a:t>Risk</a:t>
            </a:r>
            <a:r>
              <a:rPr lang="el-GR" sz="2400" dirty="0"/>
              <a:t>). Επίσης, από αυτά τα δελτία μπορεί κανείς να μάθει για τους τρόπους για την ασφαλή χρήση τους (φράσεις ασφαλούς χρήσης - </a:t>
            </a:r>
            <a:r>
              <a:rPr lang="en-US" sz="2400" dirty="0"/>
              <a:t>S</a:t>
            </a:r>
            <a:r>
              <a:rPr lang="el-GR" sz="2400" dirty="0"/>
              <a:t> - </a:t>
            </a:r>
            <a:r>
              <a:rPr lang="en-US" sz="2400" dirty="0" smtClean="0"/>
              <a:t>safety</a:t>
            </a:r>
            <a:r>
              <a:rPr lang="el-GR" sz="2400" dirty="0" smtClean="0"/>
              <a:t>) </a:t>
            </a:r>
            <a:r>
              <a:rPr lang="el-GR" sz="2400" dirty="0"/>
              <a:t>αλλά και για την αντιμετώπιση των τυχόν προβλημάτων, που μπορούν να προκληθούν εξαιτίας </a:t>
            </a:r>
            <a:r>
              <a:rPr lang="el-GR" sz="2400" dirty="0" smtClean="0"/>
              <a:t>τους</a:t>
            </a:r>
            <a:r>
              <a:rPr lang="en-US" sz="2400" dirty="0" smtClean="0"/>
              <a:t>. </a:t>
            </a:r>
            <a:r>
              <a:rPr lang="el-GR" sz="2400" dirty="0" smtClean="0"/>
              <a:t>Η νομοθεσία διαρκώς εκσυγχρονίζεται, ενώ εκδίδονται σχετικές νέες οδηγίες, με την βοήθεια των οποίων ο χρήστης μπορεί και πρέπει να προστατεύεται μέσω της ενημέρωσης.</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860928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dirty="0"/>
              <a:t>Τρόποι πρόληψης &amp; αντιμετώπισης των κινδύνων </a:t>
            </a:r>
            <a:r>
              <a:rPr lang="el-GR" sz="2800" b="0" dirty="0" smtClean="0"/>
              <a:t>(</a:t>
            </a:r>
            <a:r>
              <a:rPr lang="en-US" sz="2800" b="0" dirty="0" smtClean="0"/>
              <a:t>3</a:t>
            </a:r>
            <a:r>
              <a:rPr lang="el-GR" sz="2800" b="0" dirty="0" smtClean="0"/>
              <a:t>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smtClean="0"/>
              <a:t>Γενικά, τις </a:t>
            </a:r>
            <a:r>
              <a:rPr lang="el-GR" sz="2400" dirty="0"/>
              <a:t>περισσότερες φορές απαιτείται η χρήση </a:t>
            </a:r>
            <a:r>
              <a:rPr lang="el-GR" sz="2400" dirty="0" smtClean="0"/>
              <a:t>απλών ατομικών μέσων όπως μάσκας </a:t>
            </a:r>
            <a:r>
              <a:rPr lang="el-GR" sz="2400" dirty="0"/>
              <a:t>και προστατευτικών γαντιών, γυαλιών, ή και στολής κατά την εργασία, όμως το πιο απαραίτητο από όλα είναι ο καλός εξαερισμός του χώρου (φυσικά ανοίγματα- παράθυρα, συστήματα απορρόφησης του μολυσμένου αέρα, κτλ). </a:t>
            </a:r>
            <a:endParaRPr lang="el-GR" sz="2400" dirty="0" smtClean="0"/>
          </a:p>
          <a:p>
            <a:pPr marL="0" indent="0">
              <a:lnSpc>
                <a:spcPct val="114000"/>
              </a:lnSpc>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761822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dirty="0"/>
              <a:t>Τρόποι πρόληψης &amp; αντιμετώπισης των κινδύνων </a:t>
            </a:r>
            <a:r>
              <a:rPr lang="el-GR" sz="2800" b="0" dirty="0" smtClean="0"/>
              <a:t>(</a:t>
            </a:r>
            <a:r>
              <a:rPr lang="en-US" sz="2800" b="0" dirty="0" smtClean="0"/>
              <a:t>4</a:t>
            </a:r>
            <a:r>
              <a:rPr lang="el-GR" sz="2800" b="0" dirty="0" smtClean="0"/>
              <a:t>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smtClean="0"/>
              <a:t>Η φροντίδα </a:t>
            </a:r>
            <a:r>
              <a:rPr lang="el-GR" sz="2400" dirty="0"/>
              <a:t>για προσωπική καθαριότητα και υγιεινή πρέπει να τηρείται με σχολαστικότητα, πολύ περισσότερο μάλιστα πριν το διάλειμμα για φαγητό, κτλ. Το κάπνισμα στους χώρους εργασίας των Γραφικών Τεχνών, όχι μόνο πρέπει να αποφεύγεται, αλλά να απαγορεύεται ρητά, καθώς ο κίνδυνος είναι </a:t>
            </a:r>
            <a:r>
              <a:rPr lang="el-GR" sz="2400" dirty="0" smtClean="0"/>
              <a:t>όχι μόνο άμεσος, λόγω πυρκαγιάς </a:t>
            </a:r>
            <a:r>
              <a:rPr lang="el-GR" sz="2400" dirty="0"/>
              <a:t>εξαιτίας των εύφλεκτων υλικών, όσο και </a:t>
            </a:r>
            <a:r>
              <a:rPr lang="el-GR" sz="2400" dirty="0" smtClean="0"/>
              <a:t>έμμεσος για </a:t>
            </a:r>
            <a:r>
              <a:rPr lang="el-GR" sz="2400" dirty="0"/>
              <a:t>την υγεία των εργαζομένων (εισπνεόμενα πτητικά συστατικά μαζί με τον καπνό</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137095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dirty="0"/>
              <a:t>Τρόποι πρόληψης &amp; αντιμετώπισης των κινδύνων </a:t>
            </a:r>
            <a:r>
              <a:rPr lang="el-GR" sz="2800" b="0" dirty="0" smtClean="0"/>
              <a:t>(</a:t>
            </a:r>
            <a:r>
              <a:rPr lang="en-US" sz="2800" b="0" dirty="0" smtClean="0"/>
              <a:t>5</a:t>
            </a:r>
            <a:r>
              <a:rPr lang="el-GR" sz="2800" b="0" dirty="0" smtClean="0"/>
              <a:t>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smtClean="0"/>
              <a:t>Σε επίπεδο έρευνας καταβάλλονται πολλές προσπάθειες, </a:t>
            </a:r>
            <a:r>
              <a:rPr lang="el-GR" sz="2400" dirty="0"/>
              <a:t>για αντικατάσταση των πιο επικίνδυνων συστατικών με άλλα λιγότερο τοξικά και πιο ήπια, όπως για παράδειγμα καθαριστικά από φυτικά έλαια (</a:t>
            </a:r>
            <a:r>
              <a:rPr lang="en-US" sz="2400" dirty="0"/>
              <a:t>Vegetable oil</a:t>
            </a:r>
            <a:r>
              <a:rPr lang="el-GR" sz="2400" dirty="0"/>
              <a:t>-</a:t>
            </a:r>
            <a:r>
              <a:rPr lang="en-US" sz="2400" dirty="0"/>
              <a:t>based cleaning agents</a:t>
            </a:r>
            <a:r>
              <a:rPr lang="el-GR" sz="2400" dirty="0"/>
              <a:t> - </a:t>
            </a:r>
            <a:r>
              <a:rPr lang="en-US" sz="2400" dirty="0"/>
              <a:t>VCA</a:t>
            </a:r>
            <a:r>
              <a:rPr lang="el-GR" sz="2400" dirty="0"/>
              <a:t>), που είναι λιγότερο πτητικά, λιγότερο εύφλεκτα κι οπωσδήποτε λιγότερο επικίνδυνα για τον οργανισμό του </a:t>
            </a:r>
            <a:r>
              <a:rPr lang="el-GR" sz="2400" dirty="0" smtClean="0"/>
              <a:t>εργαζόμενου, </a:t>
            </a:r>
            <a:r>
              <a:rPr lang="el-GR" sz="2400" dirty="0"/>
              <a:t>αλλά και </a:t>
            </a:r>
            <a:r>
              <a:rPr lang="el-GR" sz="2400" dirty="0" smtClean="0"/>
              <a:t>για το </a:t>
            </a:r>
            <a:r>
              <a:rPr lang="el-GR" sz="2400" dirty="0"/>
              <a:t>περιβάλλον, σε σχέση με τη συμβατικά που περιέχουν </a:t>
            </a:r>
            <a:r>
              <a:rPr lang="en-US" sz="2400" dirty="0"/>
              <a:t>VOCs</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591298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dirty="0"/>
              <a:t>Τρόποι πρόληψης &amp; αντιμετώπισης των κινδύνων </a:t>
            </a:r>
            <a:r>
              <a:rPr lang="el-GR" sz="2800" b="0" dirty="0" smtClean="0"/>
              <a:t>(</a:t>
            </a:r>
            <a:r>
              <a:rPr lang="en-US" sz="2800" b="0" dirty="0" smtClean="0"/>
              <a:t>6</a:t>
            </a:r>
            <a:r>
              <a:rPr lang="el-GR" sz="2800" b="0" dirty="0" smtClean="0"/>
              <a:t> από 6)</a:t>
            </a:r>
            <a:endParaRPr lang="el-GR" sz="2800" b="0"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sz="2400" dirty="0" smtClean="0"/>
              <a:t>Αναφέρονται ερευνητικές </a:t>
            </a:r>
            <a:r>
              <a:rPr lang="el-GR" sz="2400" dirty="0"/>
              <a:t>προσπάθειες για αντικατάσταση των συμβατικών με οικολογικά </a:t>
            </a:r>
            <a:r>
              <a:rPr lang="el-GR" sz="2400" dirty="0" smtClean="0"/>
              <a:t>ή «πράσινα</a:t>
            </a:r>
            <a:r>
              <a:rPr lang="el-GR" sz="2400" dirty="0"/>
              <a:t>» μελάνια, που περιέχουν φυτικά έλαια, από σόγια. Αντίστοιχες είναι οι προσπάθειες για χρήση μελανιών νερού και αντικατάσταση των μελανιών με βάση τους </a:t>
            </a:r>
            <a:r>
              <a:rPr lang="el-GR" sz="2400" dirty="0" smtClean="0"/>
              <a:t>οργανικούς διαλύτες</a:t>
            </a:r>
            <a:r>
              <a:rPr lang="el-GR" sz="2400" dirty="0"/>
              <a:t>, αν και </a:t>
            </a:r>
            <a:r>
              <a:rPr lang="el-GR" sz="2400" dirty="0" smtClean="0"/>
              <a:t>ούτε αυτά </a:t>
            </a:r>
            <a:r>
              <a:rPr lang="el-GR" sz="2400" dirty="0"/>
              <a:t>είναι τελείως απαλλαγμένα από τους οργανικούς διαλύτες, καθώς και η χρήση μελανιών που σκληραίνουν με ακτινοβολία </a:t>
            </a:r>
            <a:r>
              <a:rPr lang="en-US" sz="2400" dirty="0"/>
              <a:t>UV</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700076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200" b="0" dirty="0" smtClean="0"/>
              <a:t>(1 από 2) </a:t>
            </a:r>
            <a:endParaRPr lang="el-GR" sz="3200" b="0" dirty="0"/>
          </a:p>
        </p:txBody>
      </p:sp>
      <p:sp>
        <p:nvSpPr>
          <p:cNvPr id="3" name="Θέση περιεχομένου 2"/>
          <p:cNvSpPr>
            <a:spLocks noGrp="1"/>
          </p:cNvSpPr>
          <p:nvPr>
            <p:ph idx="1"/>
          </p:nvPr>
        </p:nvSpPr>
        <p:spPr/>
        <p:txBody>
          <a:bodyPr/>
          <a:lstStyle/>
          <a:p>
            <a:pPr lvl="0">
              <a:spcBef>
                <a:spcPts val="1200"/>
              </a:spcBef>
            </a:pPr>
            <a:r>
              <a:rPr lang="el-GR" sz="2400" dirty="0"/>
              <a:t>Χημεία Γραφικών Τεχνών, Ν. </a:t>
            </a:r>
            <a:r>
              <a:rPr lang="el-GR" sz="2400" dirty="0" err="1"/>
              <a:t>Καρακασίδης</a:t>
            </a:r>
            <a:r>
              <a:rPr lang="el-GR" sz="2400" dirty="0"/>
              <a:t>, </a:t>
            </a:r>
            <a:r>
              <a:rPr lang="el-GR" sz="2400" dirty="0" err="1"/>
              <a:t>Εκδ</a:t>
            </a:r>
            <a:r>
              <a:rPr lang="el-GR" sz="2400" dirty="0"/>
              <a:t>. ΙΩΝ, </a:t>
            </a:r>
            <a:r>
              <a:rPr lang="el-GR" sz="2400" dirty="0" smtClean="0"/>
              <a:t>1994.</a:t>
            </a:r>
            <a:endParaRPr lang="el-GR" sz="2400" dirty="0"/>
          </a:p>
          <a:p>
            <a:pPr lvl="0">
              <a:spcBef>
                <a:spcPts val="1200"/>
              </a:spcBef>
            </a:pPr>
            <a:r>
              <a:rPr lang="el-GR" sz="2400" dirty="0"/>
              <a:t>Χημεία Εκτυπώσεων, </a:t>
            </a:r>
            <a:r>
              <a:rPr lang="en-GB" sz="2400" dirty="0"/>
              <a:t>Thompson</a:t>
            </a:r>
            <a:r>
              <a:rPr lang="el-GR" sz="2400" dirty="0"/>
              <a:t>, </a:t>
            </a:r>
            <a:r>
              <a:rPr lang="en-GB" sz="2400" dirty="0"/>
              <a:t>B</a:t>
            </a:r>
            <a:r>
              <a:rPr lang="el-GR" sz="2400" dirty="0"/>
              <a:t>, </a:t>
            </a:r>
            <a:r>
              <a:rPr lang="el-GR" sz="2400" dirty="0" err="1"/>
              <a:t>Εκδ</a:t>
            </a:r>
            <a:r>
              <a:rPr lang="el-GR" sz="2400" dirty="0"/>
              <a:t>. ΙΩΝ, </a:t>
            </a:r>
            <a:r>
              <a:rPr lang="el-GR" sz="2400" dirty="0" smtClean="0"/>
              <a:t>1998.</a:t>
            </a:r>
            <a:endParaRPr lang="el-GR" sz="2400" dirty="0"/>
          </a:p>
          <a:p>
            <a:pPr lvl="0">
              <a:spcBef>
                <a:spcPts val="1200"/>
              </a:spcBef>
            </a:pPr>
            <a:r>
              <a:rPr lang="el-GR" sz="2400" dirty="0"/>
              <a:t>Μελάνια και Καλυπτικά Εκτυπώσεων, Β. </a:t>
            </a:r>
            <a:r>
              <a:rPr lang="en-GB" sz="2400" dirty="0"/>
              <a:t>Thompson</a:t>
            </a:r>
            <a:r>
              <a:rPr lang="el-GR" sz="2400" dirty="0"/>
              <a:t>, </a:t>
            </a:r>
            <a:r>
              <a:rPr lang="en-GB" sz="2400" dirty="0"/>
              <a:t>B</a:t>
            </a:r>
            <a:r>
              <a:rPr lang="el-GR" sz="2400" dirty="0"/>
              <a:t>, </a:t>
            </a:r>
            <a:r>
              <a:rPr lang="el-GR" sz="2400" dirty="0" err="1"/>
              <a:t>Εκδ</a:t>
            </a:r>
            <a:r>
              <a:rPr lang="el-GR" sz="2400" dirty="0"/>
              <a:t>. ΙΩΝ, </a:t>
            </a:r>
            <a:r>
              <a:rPr lang="el-GR" sz="2400" dirty="0" smtClean="0"/>
              <a:t>1998.</a:t>
            </a:r>
            <a:endParaRPr lang="el-GR" sz="2400" dirty="0"/>
          </a:p>
          <a:p>
            <a:pPr lvl="0">
              <a:spcBef>
                <a:spcPts val="1200"/>
              </a:spcBef>
            </a:pPr>
            <a:r>
              <a:rPr lang="el-GR" sz="2400" dirty="0"/>
              <a:t>Μελάνια Εκτυπώσεων, </a:t>
            </a:r>
            <a:r>
              <a:rPr lang="en-US" sz="2400" dirty="0"/>
              <a:t>Todd</a:t>
            </a:r>
            <a:r>
              <a:rPr lang="el-GR" sz="2400" dirty="0"/>
              <a:t> Ε. </a:t>
            </a:r>
            <a:r>
              <a:rPr lang="en-US" sz="2400" dirty="0"/>
              <a:t>Ronald</a:t>
            </a:r>
            <a:r>
              <a:rPr lang="el-GR" sz="2400" dirty="0"/>
              <a:t>, εκδόσεις ΙΩΝ, </a:t>
            </a:r>
            <a:r>
              <a:rPr lang="el-GR" sz="2400" dirty="0" smtClean="0"/>
              <a:t>1999.</a:t>
            </a:r>
            <a:endParaRPr lang="el-GR" sz="2400" dirty="0"/>
          </a:p>
          <a:p>
            <a:pPr lvl="0">
              <a:spcBef>
                <a:spcPts val="1200"/>
              </a:spcBef>
            </a:pPr>
            <a:r>
              <a:rPr lang="en-US" sz="2400" dirty="0"/>
              <a:t>The Printing Ink Manual, R.H. Leach, R.J. Pierce (Eds.), Fifth edition, Springer, The Netherlands, </a:t>
            </a:r>
            <a:r>
              <a:rPr lang="en-US" sz="2400" dirty="0" smtClean="0"/>
              <a:t>2007</a:t>
            </a:r>
            <a:r>
              <a:rPr lang="el-GR" sz="2400" dirty="0" smtClean="0"/>
              <a:t>.</a:t>
            </a:r>
            <a:endParaRPr lang="el-GR" sz="2400" dirty="0"/>
          </a:p>
          <a:p>
            <a:pPr lvl="0">
              <a:spcBef>
                <a:spcPts val="1200"/>
              </a:spcBef>
            </a:pPr>
            <a:r>
              <a:rPr lang="en-US" sz="2400" dirty="0"/>
              <a:t>Handbook of Print Media, Technologies and Production Methods, Helmut </a:t>
            </a:r>
            <a:r>
              <a:rPr lang="en-US" sz="2400" dirty="0" err="1"/>
              <a:t>Kipphan</a:t>
            </a:r>
            <a:r>
              <a:rPr lang="en-US" sz="2400" dirty="0"/>
              <a:t> (Ed), Springer-</a:t>
            </a:r>
            <a:r>
              <a:rPr lang="en-US" sz="2400" dirty="0" err="1"/>
              <a:t>Verlag</a:t>
            </a:r>
            <a:r>
              <a:rPr lang="en-US" sz="2400" dirty="0"/>
              <a:t> Berlin Heidelberg, </a:t>
            </a:r>
            <a:r>
              <a:rPr lang="en-US" sz="2400" dirty="0" smtClean="0"/>
              <a:t>2001</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7438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200" b="0" dirty="0" smtClean="0"/>
              <a:t>(2 από 2) </a:t>
            </a:r>
            <a:endParaRPr lang="el-GR" sz="3200" b="0" dirty="0"/>
          </a:p>
        </p:txBody>
      </p:sp>
      <p:sp>
        <p:nvSpPr>
          <p:cNvPr id="3" name="Θέση περιεχομένου 2"/>
          <p:cNvSpPr>
            <a:spLocks noGrp="1"/>
          </p:cNvSpPr>
          <p:nvPr>
            <p:ph idx="1"/>
          </p:nvPr>
        </p:nvSpPr>
        <p:spPr/>
        <p:txBody>
          <a:bodyPr/>
          <a:lstStyle/>
          <a:p>
            <a:pPr lvl="0">
              <a:spcBef>
                <a:spcPts val="1200"/>
              </a:spcBef>
            </a:pPr>
            <a:r>
              <a:rPr lang="el-GR" sz="2400" dirty="0" smtClean="0"/>
              <a:t>Σημειώσεις </a:t>
            </a:r>
            <a:r>
              <a:rPr lang="el-GR" sz="2400" dirty="0"/>
              <a:t>για το μάθημα «Μελάνια</a:t>
            </a:r>
            <a:r>
              <a:rPr lang="el-GR" sz="2400" dirty="0" smtClean="0"/>
              <a:t>», Στ. Θεοχάρη,  ΤΕΙ Αθήνας, ΣΓΤΚΣ, Τεχνολογία Γραφικών Τεχνών, 2008.</a:t>
            </a:r>
            <a:endParaRPr lang="el-GR" sz="2400" dirty="0"/>
          </a:p>
          <a:p>
            <a:pPr>
              <a:spcBef>
                <a:spcPts val="1200"/>
              </a:spcBef>
            </a:pPr>
            <a:r>
              <a:rPr lang="el-GR" sz="2400" dirty="0"/>
              <a:t>Σημειώσεις για το εργαστήριο «Μελάνια», </a:t>
            </a:r>
            <a:r>
              <a:rPr lang="el-GR" sz="2400" dirty="0" smtClean="0"/>
              <a:t>Στ. Θεοχάρη,  ΤΕΙ Αθήνας, ΣΓΤΚΣ, Τεχνολογία Γραφικών Τεχνών, 2009.</a:t>
            </a:r>
            <a:endParaRPr lang="el-GR" sz="2400" dirty="0"/>
          </a:p>
          <a:p>
            <a:pPr lvl="0">
              <a:spcBef>
                <a:spcPts val="1200"/>
              </a:spcBef>
            </a:pPr>
            <a:r>
              <a:rPr lang="el-GR" sz="2400" dirty="0"/>
              <a:t>Οργανική Χημεία, </a:t>
            </a:r>
            <a:r>
              <a:rPr lang="en-US" sz="2400" dirty="0"/>
              <a:t>H</a:t>
            </a:r>
            <a:r>
              <a:rPr lang="el-GR" sz="2400" dirty="0"/>
              <a:t>. </a:t>
            </a:r>
            <a:r>
              <a:rPr lang="en-US" sz="2400" dirty="0" err="1"/>
              <a:t>Meislich</a:t>
            </a:r>
            <a:r>
              <a:rPr lang="el-GR" sz="2400" dirty="0"/>
              <a:t>, </a:t>
            </a:r>
            <a:r>
              <a:rPr lang="en-US" sz="2400" dirty="0"/>
              <a:t>H</a:t>
            </a:r>
            <a:r>
              <a:rPr lang="el-GR" sz="2400" dirty="0"/>
              <a:t>. </a:t>
            </a:r>
            <a:r>
              <a:rPr lang="en-US" sz="2400" dirty="0" err="1"/>
              <a:t>Nechamkin</a:t>
            </a:r>
            <a:r>
              <a:rPr lang="el-GR" sz="2400" dirty="0"/>
              <a:t>, </a:t>
            </a:r>
            <a:r>
              <a:rPr lang="en-US" sz="2400" dirty="0"/>
              <a:t>J</a:t>
            </a:r>
            <a:r>
              <a:rPr lang="el-GR" sz="2400" dirty="0"/>
              <a:t>. </a:t>
            </a:r>
            <a:r>
              <a:rPr lang="en-US" sz="2400" dirty="0" err="1"/>
              <a:t>Shrefkin</a:t>
            </a:r>
            <a:r>
              <a:rPr lang="el-GR" sz="2400" dirty="0"/>
              <a:t>, ΕΣΠΙ Εκδοτική, Αθήνα, </a:t>
            </a:r>
            <a:r>
              <a:rPr lang="el-GR" sz="2400" dirty="0" smtClean="0"/>
              <a:t>1999. </a:t>
            </a:r>
            <a:endParaRPr lang="el-GR" sz="2400" dirty="0"/>
          </a:p>
          <a:p>
            <a:pPr lvl="0">
              <a:spcBef>
                <a:spcPts val="1200"/>
              </a:spcBef>
            </a:pPr>
            <a:r>
              <a:rPr lang="el-GR" sz="2400" dirty="0"/>
              <a:t>Χημεία, Εισαγωγικές έννοιες, </a:t>
            </a:r>
            <a:r>
              <a:rPr lang="el-GR" sz="2400" dirty="0" err="1"/>
              <a:t>Ευγ</a:t>
            </a:r>
            <a:r>
              <a:rPr lang="el-GR" sz="2400" dirty="0"/>
              <a:t>. Λυμπεράκη, </a:t>
            </a:r>
            <a:r>
              <a:rPr lang="el-GR" sz="2400" dirty="0" err="1"/>
              <a:t>Εκδ</a:t>
            </a:r>
            <a:r>
              <a:rPr lang="el-GR" sz="2400" dirty="0"/>
              <a:t>. </a:t>
            </a:r>
            <a:r>
              <a:rPr lang="el-GR" sz="2400" dirty="0" err="1"/>
              <a:t>Αλτιντζή</a:t>
            </a:r>
            <a:r>
              <a:rPr lang="el-GR" sz="2400" dirty="0"/>
              <a:t>, </a:t>
            </a:r>
            <a:r>
              <a:rPr lang="el-GR" sz="2400" dirty="0" smtClean="0"/>
              <a:t>2009.</a:t>
            </a:r>
            <a:endParaRPr lang="el-GR" sz="2400" dirty="0"/>
          </a:p>
          <a:p>
            <a:pPr lvl="0">
              <a:spcBef>
                <a:spcPts val="1200"/>
              </a:spcBef>
            </a:pPr>
            <a:r>
              <a:rPr lang="el-GR" sz="2400" dirty="0"/>
              <a:t>Γεωργιάδου Ε. </a:t>
            </a:r>
            <a:r>
              <a:rPr lang="el-GR" sz="2400" dirty="0" err="1"/>
              <a:t>κά</a:t>
            </a:r>
            <a:r>
              <a:rPr lang="el-GR" sz="2400" dirty="0"/>
              <a:t>, ΕΛ.ΙΝ.Υ.Α.Ε., Εκτίμηση επαγγελματικού κινδύνου στη βιομηχανία τύπου, 8</a:t>
            </a:r>
            <a:r>
              <a:rPr lang="el-GR" sz="2400" baseline="30000" dirty="0"/>
              <a:t>ο</a:t>
            </a:r>
            <a:r>
              <a:rPr lang="el-GR" sz="2400" dirty="0"/>
              <a:t> Διεθνές Συνέδριο της Επιτροπής Έρευνας </a:t>
            </a:r>
            <a:r>
              <a:rPr lang="en-US" sz="2400" dirty="0"/>
              <a:t>ISSA</a:t>
            </a:r>
            <a:r>
              <a:rPr lang="el-GR" sz="2400" dirty="0"/>
              <a:t>, 2003, </a:t>
            </a:r>
            <a:r>
              <a:rPr lang="el-GR" sz="2400" dirty="0" smtClean="0"/>
              <a:t>Αθήνα. </a:t>
            </a:r>
            <a:endParaRPr lang="el-GR" sz="2400" dirty="0"/>
          </a:p>
          <a:p>
            <a:pPr marL="0" indent="0">
              <a:spcBef>
                <a:spcPts val="12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170700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14</a:t>
            </a:r>
            <a:r>
              <a:rPr lang="en-US" sz="2000" dirty="0" smtClean="0"/>
              <a:t>:</a:t>
            </a:r>
            <a:r>
              <a:rPr lang="el-GR" sz="2000" dirty="0" smtClean="0"/>
              <a:t> </a:t>
            </a:r>
            <a:r>
              <a:rPr lang="el-GR" altLang="el-GR" sz="2000" dirty="0"/>
              <a:t>Οι οργανικοί διαλύτες στις Γραφικές Τέχνες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3999" cy="1008856"/>
          </a:xfrm>
        </p:spPr>
        <p:txBody>
          <a:bodyPr/>
          <a:lstStyle/>
          <a:p>
            <a:r>
              <a:rPr lang="el-GR" dirty="0" smtClean="0"/>
              <a:t>Ιδιότητες διαλυτών </a:t>
            </a:r>
            <a:r>
              <a:rPr lang="el-GR" sz="3200" b="0" dirty="0" smtClean="0"/>
              <a:t>(1 από 2)</a:t>
            </a:r>
            <a:endParaRPr lang="el-GR" sz="3200" b="0" dirty="0"/>
          </a:p>
        </p:txBody>
      </p:sp>
      <p:sp>
        <p:nvSpPr>
          <p:cNvPr id="3" name="Θέση περιεχομένου 2"/>
          <p:cNvSpPr>
            <a:spLocks noGrp="1"/>
          </p:cNvSpPr>
          <p:nvPr>
            <p:ph idx="1"/>
          </p:nvPr>
        </p:nvSpPr>
        <p:spPr>
          <a:xfrm>
            <a:off x="457200" y="1340768"/>
            <a:ext cx="8579296" cy="5256584"/>
          </a:xfrm>
        </p:spPr>
        <p:txBody>
          <a:bodyPr/>
          <a:lstStyle/>
          <a:p>
            <a:pPr marL="0" indent="0">
              <a:lnSpc>
                <a:spcPct val="114000"/>
              </a:lnSpc>
              <a:spcBef>
                <a:spcPts val="1200"/>
              </a:spcBef>
              <a:buNone/>
            </a:pPr>
            <a:r>
              <a:rPr lang="el-GR" sz="2400" dirty="0"/>
              <a:t>Οι κυριότερες ιδιότητες των διαλυτών </a:t>
            </a:r>
            <a:r>
              <a:rPr lang="el-GR" sz="2400" dirty="0" smtClean="0"/>
              <a:t>είναι: </a:t>
            </a:r>
            <a:endParaRPr lang="el-GR" sz="2400" dirty="0"/>
          </a:p>
          <a:p>
            <a:pPr lvl="0">
              <a:lnSpc>
                <a:spcPct val="114000"/>
              </a:lnSpc>
              <a:spcBef>
                <a:spcPts val="1200"/>
              </a:spcBef>
            </a:pPr>
            <a:r>
              <a:rPr lang="el-GR" sz="2400" dirty="0"/>
              <a:t>Η διαλυτική ικανότητα (ικανότητα διάλυσης των ρητινών ή των λαδιών), χωρίς να προκαλούν φθορές στις εκτυπωτικές μηχανές.</a:t>
            </a:r>
          </a:p>
          <a:p>
            <a:pPr lvl="0">
              <a:lnSpc>
                <a:spcPct val="114000"/>
              </a:lnSpc>
              <a:spcBef>
                <a:spcPts val="1200"/>
              </a:spcBef>
            </a:pPr>
            <a:r>
              <a:rPr lang="el-GR" sz="2400" dirty="0"/>
              <a:t>Η ταχύτητα εξάτμισης, που εξαρτάται από την περιοχή θερμοκρασίας βρασμού </a:t>
            </a:r>
            <a:r>
              <a:rPr lang="el-GR" sz="2400" dirty="0" smtClean="0"/>
              <a:t>τους (</a:t>
            </a:r>
            <a:r>
              <a:rPr lang="el-GR" sz="2400" dirty="0" err="1" smtClean="0"/>
              <a:t>σ.ζ</a:t>
            </a:r>
            <a:r>
              <a:rPr lang="el-GR" sz="2400" dirty="0" smtClean="0"/>
              <a:t>.).</a:t>
            </a:r>
            <a:endParaRPr lang="el-GR" sz="2400" dirty="0"/>
          </a:p>
          <a:p>
            <a:pPr lvl="0">
              <a:lnSpc>
                <a:spcPct val="114000"/>
              </a:lnSpc>
              <a:spcBef>
                <a:spcPts val="1200"/>
              </a:spcBef>
            </a:pPr>
            <a:r>
              <a:rPr lang="el-GR" sz="2400" dirty="0"/>
              <a:t>Το σημείο ανάφλεξης (θερμοκρασία ανάφλεξης με την προσαγωγή φλόγας), </a:t>
            </a:r>
            <a:r>
              <a:rPr lang="el-GR" sz="2400" dirty="0" smtClean="0"/>
              <a:t>το σημείο </a:t>
            </a:r>
            <a:r>
              <a:rPr lang="el-GR" sz="2400" dirty="0"/>
              <a:t>αυτανάφλεξης (θερμοκρασία ανάφλεξης χωρίς την προσαγωγή φλόγας), που σχετίζονται με την ασφάλεια </a:t>
            </a:r>
            <a:r>
              <a:rPr lang="el-GR" sz="2400" dirty="0" smtClean="0"/>
              <a:t>χρήσης</a:t>
            </a:r>
            <a:r>
              <a:rPr lang="el-GR" sz="2400" dirty="0"/>
              <a:t>, </a:t>
            </a:r>
            <a:r>
              <a:rPr lang="el-GR" sz="2400" dirty="0" smtClean="0"/>
              <a:t>μεταφοράς και </a:t>
            </a:r>
            <a:r>
              <a:rPr lang="el-GR" sz="2400" dirty="0"/>
              <a:t>αποθήκευσης </a:t>
            </a:r>
            <a:r>
              <a:rPr lang="el-GR" sz="2400" dirty="0" smtClean="0"/>
              <a:t>τους.</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421203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3999" cy="1008856"/>
          </a:xfrm>
        </p:spPr>
        <p:txBody>
          <a:bodyPr/>
          <a:lstStyle/>
          <a:p>
            <a:r>
              <a:rPr lang="el-GR" dirty="0" smtClean="0"/>
              <a:t>Ιδιότητες διαλυτών </a:t>
            </a:r>
            <a:r>
              <a:rPr lang="el-GR" sz="3200" b="0" dirty="0" smtClean="0"/>
              <a:t>(2 από 2)</a:t>
            </a:r>
            <a:endParaRPr lang="el-GR" sz="3200" b="0" dirty="0"/>
          </a:p>
        </p:txBody>
      </p:sp>
      <p:sp>
        <p:nvSpPr>
          <p:cNvPr id="3" name="Θέση περιεχομένου 2"/>
          <p:cNvSpPr>
            <a:spLocks noGrp="1"/>
          </p:cNvSpPr>
          <p:nvPr>
            <p:ph idx="1"/>
          </p:nvPr>
        </p:nvSpPr>
        <p:spPr>
          <a:xfrm>
            <a:off x="457200" y="1340768"/>
            <a:ext cx="8075240" cy="4896520"/>
          </a:xfrm>
        </p:spPr>
        <p:txBody>
          <a:bodyPr/>
          <a:lstStyle/>
          <a:p>
            <a:pPr lvl="0">
              <a:lnSpc>
                <a:spcPct val="114000"/>
              </a:lnSpc>
              <a:spcBef>
                <a:spcPts val="1200"/>
              </a:spcBef>
            </a:pPr>
            <a:r>
              <a:rPr lang="el-GR" sz="2400" dirty="0" smtClean="0"/>
              <a:t>Η </a:t>
            </a:r>
            <a:r>
              <a:rPr lang="el-GR" sz="2400" dirty="0"/>
              <a:t>τοξικότητα και η </a:t>
            </a:r>
            <a:r>
              <a:rPr lang="el-GR" sz="2400" dirty="0" smtClean="0"/>
              <a:t>οσμή τους.</a:t>
            </a:r>
            <a:endParaRPr lang="el-GR" sz="2400" dirty="0"/>
          </a:p>
          <a:p>
            <a:pPr lvl="0">
              <a:lnSpc>
                <a:spcPct val="114000"/>
              </a:lnSpc>
              <a:spcBef>
                <a:spcPts val="1200"/>
              </a:spcBef>
            </a:pPr>
            <a:r>
              <a:rPr lang="el-GR" sz="2400" dirty="0"/>
              <a:t>Το ειδικό βάρος, το χρώμα, η σχετική υγρασία (που σε συνδυασμό με την πτητικότητα καθορίζει την ταχύτητα στεγνώματος των μελανιών), η οξύτητα – </a:t>
            </a:r>
            <a:r>
              <a:rPr lang="el-GR" sz="2400" dirty="0" err="1" smtClean="0"/>
              <a:t>αλκαλικότητα</a:t>
            </a:r>
            <a:r>
              <a:rPr lang="el-GR" sz="2400" dirty="0" smtClean="0"/>
              <a:t> τους.</a:t>
            </a:r>
            <a:endParaRPr lang="el-GR" sz="2400" dirty="0"/>
          </a:p>
          <a:p>
            <a:pPr lvl="0">
              <a:lnSpc>
                <a:spcPct val="114000"/>
              </a:lnSpc>
              <a:spcBef>
                <a:spcPts val="1200"/>
              </a:spcBef>
            </a:pPr>
            <a:r>
              <a:rPr lang="el-GR" sz="2400" dirty="0"/>
              <a:t>Γενικά, </a:t>
            </a:r>
            <a:r>
              <a:rPr lang="el-GR" sz="2400" dirty="0" smtClean="0"/>
              <a:t>οι επιλεγόμενοι διαλύτες </a:t>
            </a:r>
            <a:r>
              <a:rPr lang="el-GR" sz="2400" dirty="0"/>
              <a:t>πρέπει να είναι </a:t>
            </a:r>
            <a:r>
              <a:rPr lang="el-GR" sz="2400" dirty="0" smtClean="0"/>
              <a:t>άοσμοι, φθηνοί, άφθονοι και μη τοξικοί.</a:t>
            </a:r>
            <a:endParaRPr lang="el-GR" sz="2400" dirty="0"/>
          </a:p>
          <a:p>
            <a:pPr lvl="0">
              <a:lnSpc>
                <a:spcPct val="114000"/>
              </a:lnSpc>
              <a:spcBef>
                <a:spcPts val="1200"/>
              </a:spcBef>
            </a:pPr>
            <a:r>
              <a:rPr lang="el-GR" sz="2400" dirty="0"/>
              <a:t>Τέλος, οι διαλύτες μπορούν να χρησιμοποιηθούν και ως </a:t>
            </a:r>
            <a:r>
              <a:rPr lang="el-GR" sz="2400" dirty="0" err="1" smtClean="0"/>
              <a:t>απολιπαντικά</a:t>
            </a:r>
            <a:r>
              <a:rPr lang="el-GR" sz="2400" dirty="0" smtClean="0"/>
              <a:t> </a:t>
            </a:r>
            <a:r>
              <a:rPr lang="el-GR" sz="2400" dirty="0"/>
              <a:t>(π.χ. μεταλλικών επιφανειών), αλλά και ως </a:t>
            </a:r>
            <a:r>
              <a:rPr lang="el-GR" sz="2400" dirty="0" smtClean="0"/>
              <a:t>επιβραδυντικά κατά </a:t>
            </a:r>
            <a:r>
              <a:rPr lang="el-GR" sz="2400" dirty="0"/>
              <a:t>του στεγνώματος των μελανιών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81094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Υγιεινή και </a:t>
            </a:r>
            <a:r>
              <a:rPr lang="el-GR" dirty="0" smtClean="0"/>
              <a:t>ασφάλεια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a:t>Στους εργασιακούς χώρους </a:t>
            </a:r>
            <a:r>
              <a:rPr lang="el-GR" sz="2400" dirty="0" smtClean="0"/>
              <a:t>της Τεχνολογίας των </a:t>
            </a:r>
            <a:r>
              <a:rPr lang="el-GR" sz="2400" dirty="0"/>
              <a:t>Γραφικών Τεχνών (εκτυπώσεις, συσκευασία, κτλ)  χρησιμοποιούνται μια σειρά από χημικά προϊόντα (όπως μελάνια, διαλύτες, πρόσθετα, καθαριστικά, κατάλληλα για διάφορα εκτυπωτικά υποστρώματα: χαρτί, πλαστικά, μέταλλα, </a:t>
            </a:r>
            <a:r>
              <a:rPr lang="el-GR" sz="2400" dirty="0" smtClean="0"/>
              <a:t>κτλ, </a:t>
            </a:r>
            <a:r>
              <a:rPr lang="el-GR" sz="2400" dirty="0"/>
              <a:t>κόλλες, βερνίκια, κτλ.) ανάλογα βέβαια </a:t>
            </a:r>
            <a:r>
              <a:rPr lang="el-GR" sz="2400" dirty="0" smtClean="0"/>
              <a:t>με </a:t>
            </a:r>
            <a:r>
              <a:rPr lang="el-GR" sz="2400" dirty="0"/>
              <a:t>την εκτυπωτική μέθοδο και </a:t>
            </a:r>
            <a:r>
              <a:rPr lang="el-GR" sz="2400" dirty="0" smtClean="0"/>
              <a:t>την μηχανή).</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98154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Υγιεινή και ασφάλεια </a:t>
            </a:r>
            <a:r>
              <a:rPr lang="el-GR" sz="3200" b="0" dirty="0" smtClean="0"/>
              <a:t>(2 </a:t>
            </a:r>
            <a:r>
              <a:rPr lang="el-GR" sz="3200" b="0" dirty="0"/>
              <a:t>από 2)</a:t>
            </a:r>
            <a:endParaRPr lang="el-GR" sz="320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smtClean="0"/>
              <a:t>Κάποια </a:t>
            </a:r>
            <a:r>
              <a:rPr lang="el-GR" sz="2400" dirty="0"/>
              <a:t>από τα υλικά </a:t>
            </a:r>
            <a:r>
              <a:rPr lang="el-GR" sz="2400" dirty="0" smtClean="0"/>
              <a:t>αυτά μπορεί να είναι επικίνδυνα για την υγεία και την ασφάλεια των εργαζομένων, </a:t>
            </a:r>
            <a:r>
              <a:rPr lang="el-GR" sz="2400" dirty="0"/>
              <a:t>εάν δεν ληφθούν τα απαραίτητα μέτρα </a:t>
            </a:r>
            <a:r>
              <a:rPr lang="el-GR" sz="2400" dirty="0" smtClean="0"/>
              <a:t>ασφαλείας. </a:t>
            </a:r>
            <a:endParaRPr lang="el-GR" sz="2400" dirty="0"/>
          </a:p>
          <a:p>
            <a:pPr marL="0" indent="0">
              <a:lnSpc>
                <a:spcPct val="114000"/>
              </a:lnSpc>
              <a:spcBef>
                <a:spcPts val="1200"/>
              </a:spcBef>
              <a:buNone/>
            </a:pPr>
            <a:r>
              <a:rPr lang="el-GR" sz="2400" dirty="0"/>
              <a:t>Ιδιαίτερα σημαντική από αυτή την άποψη είναι η κατηγορία των οργανικών διαλυτών, που εξαιτίας της πτητικότητάς τους βρίσκονται συνήθως σε αρκετά υψηλά επίπεδα συγκεντρώσεων στους χώρους εργασίας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400579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(1 από 12)</a:t>
            </a:r>
            <a:endParaRPr lang="el-GR" sz="2800" b="0" dirty="0"/>
          </a:p>
        </p:txBody>
      </p:sp>
      <p:sp>
        <p:nvSpPr>
          <p:cNvPr id="3" name="Θέση περιεχομένου 2"/>
          <p:cNvSpPr>
            <a:spLocks noGrp="1"/>
          </p:cNvSpPr>
          <p:nvPr>
            <p:ph idx="1"/>
          </p:nvPr>
        </p:nvSpPr>
        <p:spPr>
          <a:xfrm>
            <a:off x="457200" y="1340768"/>
            <a:ext cx="8291264" cy="4896520"/>
          </a:xfrm>
        </p:spPr>
        <p:txBody>
          <a:bodyPr/>
          <a:lstStyle/>
          <a:p>
            <a:pPr marL="0" indent="0">
              <a:lnSpc>
                <a:spcPct val="114000"/>
              </a:lnSpc>
              <a:spcBef>
                <a:spcPts val="1200"/>
              </a:spcBef>
              <a:buNone/>
            </a:pPr>
            <a:r>
              <a:rPr lang="el-GR" sz="2400" dirty="0"/>
              <a:t>Γενικά, τα χημικά </a:t>
            </a:r>
            <a:r>
              <a:rPr lang="el-GR" sz="2400" dirty="0" smtClean="0"/>
              <a:t>με </a:t>
            </a:r>
            <a:r>
              <a:rPr lang="el-GR" sz="2400" dirty="0"/>
              <a:t>τα οποία μπορεί να έρθει σε επαφή ο εργαζόμενος στον εργασιακό χώρο των Γραφικών Τεχνών, μπορεί να έχουν στερεά μορφή (σκόνη), αέρια (πτητικοί διαλύτες, κτλ) ή υγρά (διαλύματα). Η προσβολή από αυτά μπορεί να γίνει κυρίως μέσω της αναπνευστικής οδού, αλλά και μέσω της επαφής με το δέρμα (κυρίως χέρια </a:t>
            </a:r>
            <a:r>
              <a:rPr lang="el-GR" sz="2400" dirty="0" smtClean="0"/>
              <a:t>και πρόσωπο/μάτια).</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6343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2</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smtClean="0"/>
              <a:t>Οι </a:t>
            </a:r>
            <a:r>
              <a:rPr lang="el-GR" sz="2400" dirty="0"/>
              <a:t>έρευνες </a:t>
            </a:r>
            <a:r>
              <a:rPr lang="el-GR" sz="2400" dirty="0" smtClean="0"/>
              <a:t>επισημαίνουν </a:t>
            </a:r>
            <a:r>
              <a:rPr lang="el-GR" sz="2400" dirty="0"/>
              <a:t>ότι σε συγκεκριμένες περιπτώσεις εργασιακών χώρων, </a:t>
            </a:r>
            <a:r>
              <a:rPr lang="el-GR" sz="2400" dirty="0" smtClean="0"/>
              <a:t>όπως ο </a:t>
            </a:r>
            <a:r>
              <a:rPr lang="el-GR" sz="2400" dirty="0"/>
              <a:t>χώρος των Γραφικών Τεχνών, η μόλυνση του αέρα στο εσωτερικό των κτιρίων είναι πολύ πιο επιβαρυμένος από τον αέρα των σύγχρονων μεγαλουπόλεων στις οποίες ζούμε. Διαπιστώνεται </a:t>
            </a:r>
            <a:r>
              <a:rPr lang="el-GR" sz="2400" dirty="0" smtClean="0"/>
              <a:t>ότι </a:t>
            </a:r>
            <a:r>
              <a:rPr lang="el-GR" sz="2400" dirty="0"/>
              <a:t>τόσο ποιοτικά, όσο και ποσοτικά, η επιβάρυνση σε οργανικά πτητικά συστατικά (</a:t>
            </a:r>
            <a:r>
              <a:rPr lang="en-US" sz="2400" dirty="0"/>
              <a:t>VOCs</a:t>
            </a:r>
            <a:r>
              <a:rPr lang="el-GR" sz="2400" dirty="0"/>
              <a:t>) σε τέτοιους χώρους είναι πολλές φορές, αρκετά πάνω από τα επιτρεπόμενα όρια (</a:t>
            </a:r>
            <a:r>
              <a:rPr lang="en-US" sz="2400" dirty="0"/>
              <a:t>TLV</a:t>
            </a:r>
            <a:r>
              <a:rPr lang="el-GR" sz="2400" dirty="0"/>
              <a:t>). Όταν μάλιστα, αυτή η έκθεση είναι συστηματική και μακροχρόνια, τα αποτελέσματα για την υγεία των εργαζομένων είναι δυστυχώς μη αντιστρεπτά</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65964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5888"/>
            <a:ext cx="9144000" cy="1008856"/>
          </a:xfrm>
        </p:spPr>
        <p:txBody>
          <a:bodyPr/>
          <a:lstStyle/>
          <a:p>
            <a:r>
              <a:rPr lang="el-GR" dirty="0"/>
              <a:t>Κίνδυνοι &amp; </a:t>
            </a:r>
            <a:r>
              <a:rPr lang="el-GR" dirty="0" smtClean="0"/>
              <a:t>επαγγελματικές </a:t>
            </a:r>
            <a:r>
              <a:rPr lang="el-GR" dirty="0"/>
              <a:t>ασθένειες </a:t>
            </a:r>
            <a:r>
              <a:rPr lang="el-GR" sz="3200" dirty="0" smtClean="0"/>
              <a:t/>
            </a:r>
            <a:br>
              <a:rPr lang="el-GR" sz="3200" dirty="0" smtClean="0"/>
            </a:br>
            <a:r>
              <a:rPr lang="el-GR" sz="2800" b="0" dirty="0" smtClean="0"/>
              <a:t>(</a:t>
            </a:r>
            <a:r>
              <a:rPr lang="en-US" sz="2800" b="0" dirty="0" smtClean="0"/>
              <a:t>3</a:t>
            </a:r>
            <a:r>
              <a:rPr lang="el-GR" sz="2800" b="0" dirty="0" smtClean="0"/>
              <a:t> από 12)</a:t>
            </a:r>
            <a:endParaRPr lang="el-GR" sz="28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14000"/>
              </a:lnSpc>
              <a:spcBef>
                <a:spcPts val="1200"/>
              </a:spcBef>
              <a:buNone/>
            </a:pPr>
            <a:r>
              <a:rPr lang="el-GR" sz="2400" dirty="0"/>
              <a:t>Εκτός από τους διαλύτες των μελανιών, η επιβάρυνση μπορεί να προέλθει επίσης, από τα καθαριστικά των μηχανών, αλλά και τα διαλύματα ύγρανσης που χρησιμοποιούνται στις εκτυπώσεις </a:t>
            </a:r>
            <a:r>
              <a:rPr lang="en-US" sz="2400" dirty="0"/>
              <a:t>offset</a:t>
            </a:r>
            <a:r>
              <a:rPr lang="el-GR" sz="2400" dirty="0"/>
              <a:t>. Μάλιστα, υπάρχουν δημοσιεύσεις που σημειώνουν ότι συχνά, τα αυτόματα συστήματα καθαρισμού των μηχανών αποδεικνύονται πολύ πιο επιβλαβή από το σύστημα του απλού χειρωνακτικού καθαρισμού των μηχανών, λόγω των μεγαλύτερων ποσοτήτων διαλυτών που </a:t>
            </a:r>
            <a:r>
              <a:rPr lang="el-GR" sz="2400" dirty="0" smtClean="0"/>
              <a:t>απαιτούνται </a:t>
            </a:r>
            <a:r>
              <a:rPr lang="el-GR" sz="2400" dirty="0"/>
              <a:t>για να </a:t>
            </a:r>
            <a:r>
              <a:rPr lang="el-GR" sz="2400" dirty="0" smtClean="0"/>
              <a:t>δράσουν </a:t>
            </a:r>
            <a:r>
              <a:rPr lang="el-GR" sz="2400" dirty="0"/>
              <a:t>αποτελεσματικά και συνεπώς, λόγω των μεγαλύτερων ποσοτήτων πτητικών συστατικών που ελευθερώνουν στο εργασιακό περιβάλλον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527516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f2fea95fdd37c1c84a1153dbf7cb1c12ad7752"/>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TotalTime>
  <Words>2377</Words>
  <Application>Microsoft Office PowerPoint</Application>
  <PresentationFormat>On-screen Show (4:3)</PresentationFormat>
  <Paragraphs>147</Paragraphs>
  <Slides>32</Slides>
  <Notes>22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OC_template_updated</vt:lpstr>
      <vt:lpstr>template</vt:lpstr>
      <vt:lpstr>Χημεία Γραφικών Τεχνών</vt:lpstr>
      <vt:lpstr>Διαλύτες μελανιών εκτύπωσης</vt:lpstr>
      <vt:lpstr>Ιδιότητες διαλυτών (1 από 2)</vt:lpstr>
      <vt:lpstr>Ιδιότητες διαλυτών (2 από 2)</vt:lpstr>
      <vt:lpstr>Υγιεινή και ασφάλεια (1 από 2)</vt:lpstr>
      <vt:lpstr>Υγιεινή και ασφάλεια (2 από 2)</vt:lpstr>
      <vt:lpstr>Κίνδυνοι &amp; επαγγελματικές ασθένειες  (1 από 12)</vt:lpstr>
      <vt:lpstr>Κίνδυνοι &amp; επαγγελματικές ασθένειες  (2 από 12)</vt:lpstr>
      <vt:lpstr>Κίνδυνοι &amp; επαγγελματικές ασθένειες  (3 από 12)</vt:lpstr>
      <vt:lpstr>Κίνδυνοι &amp; επαγγελματικές ασθένειες  (4 από 12)</vt:lpstr>
      <vt:lpstr>Κίνδυνοι &amp; επαγγελματικές ασθένειες  (5 από 12)</vt:lpstr>
      <vt:lpstr>Κίνδυνοι &amp; επαγγελματικές ασθένειες  (6 από 12)</vt:lpstr>
      <vt:lpstr>Κίνδυνοι &amp; επαγγελματικές ασθένειες  (7 από 12)</vt:lpstr>
      <vt:lpstr>Κίνδυνοι &amp; επαγγελματικές ασθένειες  (8 από 12)</vt:lpstr>
      <vt:lpstr>Κίνδυνοι &amp; επαγγελματικές ασθένειες  (9 από 12)</vt:lpstr>
      <vt:lpstr>Κίνδυνοι &amp; επαγγελματικές ασθένειες  (10 από 12)</vt:lpstr>
      <vt:lpstr>Κίνδυνοι &amp; επαγγελματικές ασθένειες  (11 από 12)</vt:lpstr>
      <vt:lpstr>Κίνδυνοι &amp; επαγγελματικές ασθένειες  (12 από 12)</vt:lpstr>
      <vt:lpstr>Τρόποι πρόληψης &amp; αντιμετώπισης των κινδύνων (1 από 6)</vt:lpstr>
      <vt:lpstr>Τρόποι πρόληψης &amp; αντιμετώπισης των κινδύνων (2 από 6)</vt:lpstr>
      <vt:lpstr>Τρόποι πρόληψης &amp; αντιμετώπισης των κινδύνων (3 από 6)</vt:lpstr>
      <vt:lpstr>Τρόποι πρόληψης &amp; αντιμετώπισης των κινδύνων (4 από 6)</vt:lpstr>
      <vt:lpstr>Τρόποι πρόληψης &amp; αντιμετώπισης των κινδύνων (5 από 6)</vt:lpstr>
      <vt:lpstr>Τρόποι πρόληψης &amp; αντιμετώπισης των κινδύνων (6 από 6)</vt:lpstr>
      <vt:lpstr>Βιβλιογραφία (1 από 2) </vt:lpstr>
      <vt:lpstr>Βιβλιογραφία (2 από 2)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5</cp:revision>
  <dcterms:created xsi:type="dcterms:W3CDTF">2014-09-29T05:50:31Z</dcterms:created>
  <dcterms:modified xsi:type="dcterms:W3CDTF">2015-01-28T12:58:24Z</dcterms:modified>
</cp:coreProperties>
</file>