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7" r:id="rId18"/>
    <p:sldId id="274" r:id="rId19"/>
    <p:sldId id="275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8E7"/>
    <a:srgbClr val="53682A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4" autoAdjust="0"/>
    <p:restoredTop sz="94670" autoAdjust="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A0996-774B-4A26-AC0A-209B12496AC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A5780-8F21-469B-9BE8-0B1F1CEB599F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D283-85E1-44DA-AB32-1D5AD87473A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58707-500B-4D02-800B-673B6518A002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D3CE0F-F847-485B-838B-539FEB86CCCF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4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8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04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4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9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56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7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9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6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4F8E7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4F8E7"/>
              </a:gs>
              <a:gs pos="91000">
                <a:srgbClr val="F4F8E7"/>
              </a:gs>
              <a:gs pos="100000">
                <a:srgbClr val="F4F8E7">
                  <a:alpha val="14000"/>
                </a:srgbClr>
              </a:gs>
            </a:gsLst>
            <a:lin ang="5400000" scaled="1"/>
          </a:gra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B444E-0BD3-4C88-A41D-A76031011BAC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24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34A91-F0AD-49F2-9EB5-AF10614CBCC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86082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EEFA05-012E-48B9-92CB-FE4270290F3D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C065A-1FB9-42DA-8546-5200FBDE46A4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9C188B-F678-491F-9A1D-025C80C29288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85AC5-2A02-4CD8-91F9-A24E66DDA518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7AA098-CACD-4AA4-8514-7ED9CCF5461A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09636-46D5-46BF-B6B6-179778900C2F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CD746-996A-4EC0-A6AF-2F15217CD9CD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7ABEAE-A643-4E9D-802B-B2103B49BF18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0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helios-eie.ekt.gr/EIE/browse?type=author&amp;value=%CE%96%CE%BF%CF%85%CF%81%CE%BD%CE%B1%CF%84%CE%B6%CE%AE,+%CE%91%CE%BD%CF%84%CE%B9%CE%B3%CF%8C%CE%BD%CE%B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59532" y="1340768"/>
            <a:ext cx="8424936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Συστήματα Θεματικής Πρόσβασης (Θ)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97515" y="2780928"/>
            <a:ext cx="8148970" cy="1752600"/>
          </a:xfrm>
        </p:spPr>
        <p:txBody>
          <a:bodyPr>
            <a:noAutofit/>
          </a:bodyPr>
          <a:lstStyle/>
          <a:p>
            <a:r>
              <a:rPr lang="el-GR" sz="2700" b="1" dirty="0" smtClean="0"/>
              <a:t>Ενότητα 7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 smtClean="0"/>
              <a:t>Θεματική επεξεργασία, θεωρία και πράξη: Ελεγχόμενα λεξιλόγια</a:t>
            </a:r>
            <a:endParaRPr lang="en-US" sz="2700" dirty="0" smtClean="0"/>
          </a:p>
          <a:p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Δάφνη Κυριάκη-Μάνεση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Βιβλιοθηκονομίας</a:t>
            </a:r>
            <a:r>
              <a:rPr lang="en-US" sz="2400" dirty="0"/>
              <a:t> </a:t>
            </a:r>
            <a:r>
              <a:rPr lang="el-GR" sz="2400" dirty="0"/>
              <a:t>και Συστημάτων </a:t>
            </a:r>
            <a:r>
              <a:rPr lang="el-GR" sz="2400" dirty="0" smtClean="0"/>
              <a:t>Πληροφόρησης</a:t>
            </a:r>
            <a:endParaRPr lang="el-GR" sz="2400" dirty="0"/>
          </a:p>
        </p:txBody>
      </p:sp>
      <p:pic>
        <p:nvPicPr>
          <p:cNvPr id="16" name="Picture 1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920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9" name="Pictur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2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Προβληματισμοί για τη δημιουργία ελεγχόμενου λεξιλογίου </a:t>
            </a:r>
            <a:r>
              <a:rPr lang="el-GR" sz="2800" dirty="0" smtClean="0"/>
              <a:t>(4/4)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Εκλαϊκευμένο ή επιστημονικό λεξιλόγιο</a:t>
            </a:r>
            <a:endParaRPr lang="en-US" dirty="0" smtClean="0"/>
          </a:p>
          <a:p>
            <a:r>
              <a:rPr lang="el-GR" dirty="0" smtClean="0"/>
              <a:t>&lt;Καρκίνος&gt;</a:t>
            </a:r>
          </a:p>
          <a:p>
            <a:pPr lvl="2"/>
            <a:r>
              <a:rPr lang="el-GR" dirty="0" smtClean="0"/>
              <a:t>Ή </a:t>
            </a:r>
          </a:p>
          <a:p>
            <a:r>
              <a:rPr lang="el-GR" dirty="0" smtClean="0"/>
              <a:t>&lt;Νεοπλάσματα&gt;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6702095-FC09-48ED-8635-29232688293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Ελεγχόμενα λεξιλόγια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35792"/>
            <a:ext cx="3960440" cy="566124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l-GR" sz="8000" b="1" dirty="0" smtClean="0">
                <a:solidFill>
                  <a:srgbClr val="820000"/>
                </a:solidFill>
              </a:rPr>
              <a:t>Πλεονεκτήματα</a:t>
            </a:r>
          </a:p>
          <a:p>
            <a:pPr lvl="0"/>
            <a:r>
              <a:rPr lang="el-GR" sz="7400" dirty="0" smtClean="0"/>
              <a:t>Αποδίδουν πληροφορία με ακρίβεια και ταχύτητα</a:t>
            </a:r>
          </a:p>
          <a:p>
            <a:pPr lvl="0"/>
            <a:r>
              <a:rPr lang="el-GR" sz="7400" dirty="0" smtClean="0"/>
              <a:t>Συνδέουν έννοιες και αποδίδουν εξειδικεύσεις</a:t>
            </a:r>
          </a:p>
          <a:p>
            <a:pPr lvl="0"/>
            <a:r>
              <a:rPr lang="el-GR" sz="7400" dirty="0" smtClean="0"/>
              <a:t>Δομούν τα τεκμήρια σε ενότητες και υποβοηθούν την έρευνα</a:t>
            </a:r>
          </a:p>
          <a:p>
            <a:pPr lvl="0"/>
            <a:r>
              <a:rPr lang="el-GR" sz="7400" dirty="0" smtClean="0"/>
              <a:t>Αποδίδουν ποιοτικές υπηρεσίες προς τους χρήστες</a:t>
            </a:r>
          </a:p>
          <a:p>
            <a:pPr lvl="0"/>
            <a:r>
              <a:rPr lang="el-GR" sz="7400" dirty="0" smtClean="0"/>
              <a:t>Μπορούν να δημιουργούν συνδέσμους με ταξινομικά συστήματα</a:t>
            </a:r>
          </a:p>
          <a:p>
            <a:r>
              <a:rPr lang="el-GR" sz="7400" dirty="0" smtClean="0"/>
              <a:t>Μπορούν να δημιουργούν συνδέσμους μεταξύ διαφορετικών γλωσσών</a:t>
            </a:r>
            <a:endParaRPr lang="el-GR" sz="7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427984" y="1124744"/>
            <a:ext cx="4320480" cy="5616624"/>
          </a:xfrm>
          <a:gradFill>
            <a:gsLst>
              <a:gs pos="0">
                <a:srgbClr val="F4F8E7"/>
              </a:gs>
              <a:gs pos="91000">
                <a:srgbClr val="F4F8E7"/>
              </a:gs>
              <a:gs pos="100000">
                <a:srgbClr val="F4F8E7">
                  <a:alpha val="14000"/>
                </a:srgbClr>
              </a:gs>
            </a:gsLst>
            <a:lin ang="5400000" scaled="1"/>
          </a:gradFill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l-GR" sz="10400" b="1" dirty="0">
                <a:solidFill>
                  <a:srgbClr val="820000"/>
                </a:solidFill>
              </a:rPr>
              <a:t>Μειονεκτήματα</a:t>
            </a:r>
            <a:endParaRPr lang="en-US" sz="10400" b="1" dirty="0" smtClean="0">
              <a:solidFill>
                <a:srgbClr val="820000"/>
              </a:solidFill>
            </a:endParaRPr>
          </a:p>
          <a:p>
            <a:pPr lvl="0"/>
            <a:r>
              <a:rPr lang="el-GR" sz="9600" dirty="0" smtClean="0"/>
              <a:t>Τα ελεγχόμενα λεξιλόγια περιορίζουν τη φυσική γλώσσα</a:t>
            </a:r>
          </a:p>
          <a:p>
            <a:pPr lvl="0"/>
            <a:r>
              <a:rPr lang="el-GR" sz="9600" dirty="0" smtClean="0"/>
              <a:t>Έχουν κόστος παραγωγής και συντήρησης</a:t>
            </a:r>
          </a:p>
          <a:p>
            <a:pPr lvl="0"/>
            <a:r>
              <a:rPr lang="el-GR" sz="9600" dirty="0" smtClean="0"/>
              <a:t>Συχνά χάνουν σε εξειδίκευση</a:t>
            </a:r>
          </a:p>
          <a:p>
            <a:pPr lvl="0"/>
            <a:r>
              <a:rPr lang="el-GR" sz="9600" dirty="0" smtClean="0"/>
              <a:t>Η έλλειψη διαρκούς ενημέρωσης τους και επέκτασής τους συχνά τα αχρηστεύουν ή μειώνουν την  ικανότητά τους για απόδοση εξειδικεύσεων ή/ και ομαδοποίηση τεκμηρίων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6702095-FC09-48ED-8635-29232688293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84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31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 smtClean="0"/>
              <a:t>2014. 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«Συστήματα Θεματικής </a:t>
            </a:r>
            <a:r>
              <a:rPr lang="el-GR" sz="2000" dirty="0" smtClean="0"/>
              <a:t>Πρόσβασης (Θ). </a:t>
            </a:r>
            <a:r>
              <a:rPr lang="el-GR" sz="2000" dirty="0"/>
              <a:t>Ενότητα 7:</a:t>
            </a:r>
            <a:r>
              <a:rPr lang="en-US" sz="2000" dirty="0"/>
              <a:t> </a:t>
            </a:r>
            <a:r>
              <a:rPr lang="el-GR" sz="2000" dirty="0"/>
              <a:t>Θεματική επεξεργασία, θεωρία και πράξη: Ελεγχόμενα </a:t>
            </a:r>
            <a:r>
              <a:rPr lang="el-GR" sz="2000" dirty="0" smtClean="0"/>
              <a:t>λεξιλόγια».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078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5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593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Ελεγχόμενο λεξιλόγιο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Γιατί το χρειαζόμαστε</a:t>
            </a:r>
          </a:p>
          <a:p>
            <a:r>
              <a:rPr lang="el-GR" dirty="0"/>
              <a:t>Πως διαμορφώνεται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DC78A82-C4A4-461E-84F6-78D8C55A7C01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Πρότυπα και λεξιλόγια</a:t>
            </a:r>
            <a:endParaRPr lang="el-GR" sz="3200" dirty="0"/>
          </a:p>
        </p:txBody>
      </p:sp>
      <p:graphicFrame>
        <p:nvGraphicFramePr>
          <p:cNvPr id="6" name="Content Placeholder 5" descr="πίνακας προτύπων και λεξιλογίων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629277"/>
              </p:ext>
            </p:extLst>
          </p:nvPr>
        </p:nvGraphicFramePr>
        <p:xfrm>
          <a:off x="107504" y="836712"/>
          <a:ext cx="8928994" cy="59658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6344"/>
                <a:gridCol w="3024336"/>
                <a:gridCol w="2808314"/>
              </a:tblGrid>
              <a:tr h="1028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/>
                        <a:t>Πρότυπα αναγραφής θεμάτων</a:t>
                      </a:r>
                      <a:endParaRPr lang="el-GR" sz="2000" dirty="0">
                        <a:latin typeface="Times New Roman"/>
                        <a:ea typeface="Times New Roman"/>
                      </a:endParaRPr>
                    </a:p>
                  </a:txBody>
                  <a:tcPr marL="64243" marR="64243" marT="0" marB="0" anchor="ctr">
                    <a:solidFill>
                      <a:srgbClr val="536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Πρότυπα ανάπτυξης ελεγχόμενων λεξιλογίων (συστήματα)</a:t>
                      </a:r>
                      <a:endParaRPr lang="el-GR" sz="2000" dirty="0">
                        <a:latin typeface="Times New Roman"/>
                        <a:ea typeface="Times New Roman"/>
                      </a:endParaRPr>
                    </a:p>
                  </a:txBody>
                  <a:tcPr marL="64243" marR="64243" marT="0" marB="0" anchor="ctr">
                    <a:solidFill>
                      <a:srgbClr val="5368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Ταξινομικά συστήματα</a:t>
                      </a:r>
                      <a:endParaRPr lang="el-GR" sz="2000" dirty="0">
                        <a:latin typeface="Times New Roman"/>
                        <a:ea typeface="Times New Roman"/>
                      </a:endParaRPr>
                    </a:p>
                  </a:txBody>
                  <a:tcPr marL="64243" marR="64243" marT="0" marB="0" anchor="ctr">
                    <a:solidFill>
                      <a:srgbClr val="53682A"/>
                    </a:solidFill>
                  </a:tcPr>
                </a:tc>
              </a:tr>
              <a:tr h="1421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/>
                        <a:t>Unimarc</a:t>
                      </a:r>
                      <a:r>
                        <a:rPr lang="el-GR" sz="1800" dirty="0"/>
                        <a:t>: Πεδία από το &lt;600</a:t>
                      </a:r>
                      <a:r>
                        <a:rPr lang="en-US" sz="1800" dirty="0"/>
                        <a:t>&gt;</a:t>
                      </a:r>
                      <a:r>
                        <a:rPr lang="el-GR" sz="1800" dirty="0"/>
                        <a:t> έως το &lt;661&gt; (Πεδία που αφορούν το θέμα) (ειδικότερα 608, 610 και 615)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/>
                        <a:t>Και &lt;670&gt; έως &lt;686&gt; πεδία που αφορούν την ταξινόμηση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4243" marR="6424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/>
                        <a:t>LC </a:t>
                      </a:r>
                      <a:r>
                        <a:rPr lang="el-GR" sz="1800" dirty="0"/>
                        <a:t>Θεματικές επικεφαλίδες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/>
                        <a:t>Όροι θησαυρών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/>
                        <a:t>Λέξεις κλειδιά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4243" marR="6424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/>
                        <a:t>UDC </a:t>
                      </a:r>
                      <a:endParaRPr lang="el-GR" sz="18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/>
                        <a:t>DDC</a:t>
                      </a:r>
                      <a:endParaRPr lang="el-GR" sz="18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/>
                        <a:t>LC Classification Scheme</a:t>
                      </a:r>
                      <a:endParaRPr lang="el-GR" sz="18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/>
                        <a:t>Άλλα ταξινομικά συστήματα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4243" marR="64243" marT="0" marB="0"/>
                </a:tc>
              </a:tr>
              <a:tr h="9476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/>
                        <a:t>TEI Header (TEI)</a:t>
                      </a:r>
                      <a:r>
                        <a:rPr lang="el-GR" sz="1800" dirty="0"/>
                        <a:t>: πεδία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/>
                        <a:t>&lt;Keywords&gt;&lt;classcode&gt;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4243" marR="6424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/>
                        <a:t>Λέξεις κλειδιά (ελεύθερο λεξιλόγιο), όροι θησαυρών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/>
                        <a:t>Θεματικές επικεφαλίδες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4243" marR="6424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/>
                        <a:t>UDC </a:t>
                      </a:r>
                      <a:endParaRPr lang="el-GR" sz="18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/>
                        <a:t>DDC </a:t>
                      </a:r>
                      <a:endParaRPr lang="el-GR" sz="18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/>
                        <a:t>LC Classification Scheme</a:t>
                      </a:r>
                      <a:endParaRPr lang="el-GR" sz="18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/>
                        <a:t>Άλλα ταξινομικά συστήματα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4243" marR="64243" marT="0" marB="0"/>
                </a:tc>
              </a:tr>
              <a:tr h="18953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/>
                        <a:t>Dublin Core</a:t>
                      </a:r>
                      <a:r>
                        <a:rPr lang="el-GR" sz="1800" dirty="0"/>
                        <a:t>: </a:t>
                      </a:r>
                      <a:r>
                        <a:rPr lang="en-US" sz="1800" dirty="0"/>
                        <a:t>&lt;Subject&gt; </a:t>
                      </a:r>
                      <a:r>
                        <a:rPr lang="el-GR" sz="1800" dirty="0"/>
                        <a:t>(πεδίο Θέμα) 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4243" marR="6424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/>
                        <a:t>LC </a:t>
                      </a:r>
                      <a:r>
                        <a:rPr lang="el-GR" sz="1800" dirty="0"/>
                        <a:t>Θεματικές επικεφαλίδες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/>
                        <a:t>Όρους Θησαυρών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/>
                        <a:t>Όρους οντολογιών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/>
                        <a:t>Όρους θεματικών χαρτογραφήσεων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/>
                        <a:t>Ταξινομικούς αριθμούς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/>
                        <a:t>Ελεύθερο λεξιλόγιο (λέξεις κλειδιά)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4243" marR="6424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/>
                        <a:t>Οτιδήποτε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4243" marR="64243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6702095-FC09-48ED-8635-2923268829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Unimarc</a:t>
            </a:r>
            <a:endParaRPr lang="el-GR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smtClean="0"/>
              <a:t> </a:t>
            </a:r>
            <a:r>
              <a:rPr lang="el-GR" sz="3400" dirty="0" smtClean="0"/>
              <a:t>LDR: 00639nam 2200205 4500</a:t>
            </a:r>
          </a:p>
          <a:p>
            <a:r>
              <a:rPr lang="el-GR" sz="3400" dirty="0" smtClean="0"/>
              <a:t>001: GR-AtTEI43655</a:t>
            </a:r>
          </a:p>
          <a:p>
            <a:r>
              <a:rPr lang="el-GR" sz="3400" dirty="0" smtClean="0"/>
              <a:t>008: 080123s gr gr 00010 gre d</a:t>
            </a:r>
          </a:p>
          <a:p>
            <a:r>
              <a:rPr lang="el-GR" sz="3400" dirty="0" smtClean="0"/>
              <a:t>020: $a 9602181834</a:t>
            </a:r>
          </a:p>
          <a:p>
            <a:r>
              <a:rPr lang="el-GR" sz="3400" dirty="0" smtClean="0"/>
              <a:t>049: </a:t>
            </a:r>
            <a:r>
              <a:rPr lang="en-US" sz="3400" dirty="0" smtClean="0"/>
              <a:t> </a:t>
            </a:r>
            <a:r>
              <a:rPr lang="el-GR" sz="3400" dirty="0" smtClean="0"/>
              <a:t>$b 01</a:t>
            </a:r>
          </a:p>
          <a:p>
            <a:r>
              <a:rPr lang="el-GR" sz="3400" dirty="0" smtClean="0"/>
              <a:t>082: </a:t>
            </a:r>
            <a:r>
              <a:rPr lang="en-US" sz="3400" dirty="0" smtClean="0"/>
              <a:t> </a:t>
            </a:r>
            <a:r>
              <a:rPr lang="el-GR" sz="3400" dirty="0" smtClean="0"/>
              <a:t>0 $a 025.17</a:t>
            </a:r>
          </a:p>
          <a:p>
            <a:r>
              <a:rPr lang="el-GR" sz="3400" dirty="0" smtClean="0"/>
              <a:t>100: </a:t>
            </a:r>
            <a:r>
              <a:rPr lang="en-US" sz="3400" dirty="0" smtClean="0"/>
              <a:t> </a:t>
            </a:r>
            <a:r>
              <a:rPr lang="el-GR" sz="3400" dirty="0" smtClean="0"/>
              <a:t>1 $4 aut $a Μπάγιας, Ανδρέας Φ.</a:t>
            </a:r>
          </a:p>
          <a:p>
            <a:r>
              <a:rPr lang="el-GR" sz="3400" dirty="0" smtClean="0"/>
              <a:t>245: </a:t>
            </a:r>
            <a:r>
              <a:rPr lang="en-US" sz="3400" dirty="0" smtClean="0"/>
              <a:t> </a:t>
            </a:r>
            <a:r>
              <a:rPr lang="el-GR" sz="3400" dirty="0" smtClean="0"/>
              <a:t>10 $a Εγχειρίδιο αρχειονομίας : $b η επεξεργασία ενός ιστορικού αρχείου / $c Ανδρέας Μπάγιας.</a:t>
            </a:r>
          </a:p>
          <a:p>
            <a:r>
              <a:rPr lang="el-GR" sz="3400" dirty="0" smtClean="0"/>
              <a:t>260: </a:t>
            </a:r>
            <a:r>
              <a:rPr lang="en-US" sz="3400" dirty="0" smtClean="0"/>
              <a:t> </a:t>
            </a:r>
            <a:r>
              <a:rPr lang="el-GR" sz="3400" dirty="0" smtClean="0"/>
              <a:t>$a Αθήνα : $b Κριτική, $c 1999.</a:t>
            </a:r>
          </a:p>
          <a:p>
            <a:r>
              <a:rPr lang="el-GR" sz="3400" dirty="0" smtClean="0"/>
              <a:t>300: </a:t>
            </a:r>
            <a:r>
              <a:rPr lang="en-US" sz="3400" dirty="0" smtClean="0"/>
              <a:t> </a:t>
            </a:r>
            <a:r>
              <a:rPr lang="el-GR" sz="3400" dirty="0" smtClean="0"/>
              <a:t>$a 251 σ. ; $c 20 εκ.</a:t>
            </a:r>
          </a:p>
          <a:p>
            <a:r>
              <a:rPr lang="el-GR" sz="3400" dirty="0" smtClean="0"/>
              <a:t>504: $a Περιέχει βιβλιογραφία.</a:t>
            </a:r>
          </a:p>
          <a:p>
            <a:pPr lvl="3"/>
            <a:r>
              <a:rPr lang="el-GR" sz="3400" dirty="0" smtClean="0"/>
              <a:t>Θέματα</a:t>
            </a:r>
          </a:p>
          <a:p>
            <a:r>
              <a:rPr lang="el-GR" sz="3400" b="1" dirty="0" smtClean="0"/>
              <a:t>650: 10 $a Αρχεία</a:t>
            </a:r>
            <a:endParaRPr lang="el-GR" sz="3400" dirty="0" smtClean="0"/>
          </a:p>
          <a:p>
            <a:r>
              <a:rPr lang="el-GR" sz="3400" b="1" dirty="0" smtClean="0"/>
              <a:t>650: 10 $a Archives</a:t>
            </a:r>
            <a:r>
              <a:rPr lang="en-US" sz="3400" b="1" dirty="0" smtClean="0"/>
              <a:t>			</a:t>
            </a:r>
          </a:p>
          <a:p>
            <a:r>
              <a:rPr lang="el-GR" sz="3400" b="1" dirty="0" smtClean="0"/>
              <a:t>650: </a:t>
            </a:r>
            <a:r>
              <a:rPr lang="en-US" sz="3400" b="1" dirty="0" smtClean="0"/>
              <a:t> </a:t>
            </a:r>
            <a:r>
              <a:rPr lang="el-GR" sz="3400" b="1" dirty="0" smtClean="0"/>
              <a:t>10 $a Αρχειονομία</a:t>
            </a:r>
            <a:endParaRPr lang="el-GR" sz="3400" dirty="0" smtClean="0"/>
          </a:p>
          <a:p>
            <a:r>
              <a:rPr lang="el-GR" sz="3400" b="1" dirty="0" smtClean="0"/>
              <a:t>676:    025.17 ΜΠΑ			</a:t>
            </a:r>
            <a:endParaRPr lang="el-GR" dirty="0"/>
          </a:p>
        </p:txBody>
      </p:sp>
      <p:sp>
        <p:nvSpPr>
          <p:cNvPr id="6" name="Right Brace 5" descr="συσχέτιση αρχείων, αρχειονομίας και ΜΠΑ με τα θέματα και τον ταξινομικό αριθμό"/>
          <p:cNvSpPr/>
          <p:nvPr/>
        </p:nvSpPr>
        <p:spPr>
          <a:xfrm>
            <a:off x="3915360" y="5229200"/>
            <a:ext cx="360040" cy="540060"/>
          </a:xfrm>
          <a:prstGeom prst="rightBrace">
            <a:avLst/>
          </a:prstGeom>
          <a:ln w="28575">
            <a:solidFill>
              <a:srgbClr val="536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sp>
        <p:nvSpPr>
          <p:cNvPr id="7" name="Rectangle 6"/>
          <p:cNvSpPr/>
          <p:nvPr/>
        </p:nvSpPr>
        <p:spPr>
          <a:xfrm>
            <a:off x="4598519" y="5129898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+mn-lt"/>
              </a:rPr>
              <a:t>Θέματα</a:t>
            </a:r>
            <a:endParaRPr lang="el-GR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8519" y="5499230"/>
            <a:ext cx="217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+mn-lt"/>
              </a:rPr>
              <a:t>Ταξινομικός αριθμός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6702095-FC09-48ED-8635-29232688293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ΤΕΙ</a:t>
            </a:r>
            <a:endParaRPr lang="el-GR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sz="5600" dirty="0" smtClean="0"/>
              <a:t>&lt;teiHeader&gt;</a:t>
            </a:r>
          </a:p>
          <a:p>
            <a:r>
              <a:rPr lang="el-GR" sz="5600" dirty="0" smtClean="0"/>
              <a:t>	&lt;fileDesc&gt;</a:t>
            </a:r>
          </a:p>
          <a:p>
            <a:r>
              <a:rPr lang="el-GR" sz="5600" dirty="0" smtClean="0"/>
              <a:t>		&lt;titleStmt&gt;</a:t>
            </a:r>
          </a:p>
          <a:p>
            <a:r>
              <a:rPr lang="el-GR" sz="5600" dirty="0" smtClean="0"/>
              <a:t>			&lt;title type="245"&gt;The Wade-Davis manifesto. A last appeal to the democracy. By Caspar Butz.&lt;/title&gt;</a:t>
            </a:r>
          </a:p>
          <a:p>
            <a:r>
              <a:rPr lang="el-GR" sz="5600" dirty="0" smtClean="0"/>
              <a:t>			&lt;author&gt; Butz, Caspar, 1825-1885.&lt;/author&gt;</a:t>
            </a:r>
          </a:p>
          <a:p>
            <a:r>
              <a:rPr lang="el-GR" sz="5600" dirty="0" smtClean="0"/>
              <a:t>		&lt;/titleStmt&gt;</a:t>
            </a:r>
          </a:p>
          <a:p>
            <a:r>
              <a:rPr lang="el-GR" sz="5600" dirty="0" smtClean="0"/>
              <a:t>		&lt;extent&gt;4 600 dpi G4 TIFF images&lt;/extent&gt;</a:t>
            </a:r>
          </a:p>
          <a:p>
            <a:r>
              <a:rPr lang="el-GR" sz="5600" dirty="0" smtClean="0"/>
              <a:t>		&lt;publicationStmt&gt;</a:t>
            </a:r>
          </a:p>
          <a:p>
            <a:r>
              <a:rPr lang="el-GR" sz="5600" dirty="0" smtClean="0"/>
              <a:t>			&lt;publisher&gt;University of Michigan Library&lt;/publisher&gt;</a:t>
            </a:r>
          </a:p>
          <a:p>
            <a:r>
              <a:rPr lang="el-GR" sz="5600" dirty="0" smtClean="0"/>
              <a:t>			&lt;pubPlace&gt;Ann Arbor, Michigan&lt;/pubPlace&gt;</a:t>
            </a:r>
          </a:p>
          <a:p>
            <a:r>
              <a:rPr lang="el-GR" sz="5600" dirty="0" smtClean="0"/>
              <a:t>			&lt;date&gt;2005&lt;/date&gt;</a:t>
            </a:r>
          </a:p>
          <a:p>
            <a:r>
              <a:rPr lang="el-GR" sz="5600" dirty="0" smtClean="0"/>
              <a:t>			&lt;idno type="lccallno"&gt;E458.4 .B99&lt;/idno&gt;</a:t>
            </a:r>
          </a:p>
          <a:p>
            <a:r>
              <a:rPr lang="el-GR" sz="5600" dirty="0" smtClean="0"/>
              <a:t>			&lt;availability&gt;</a:t>
            </a:r>
          </a:p>
          <a:p>
            <a:r>
              <a:rPr lang="el-GR" sz="5600" b="1" dirty="0" smtClean="0"/>
              <a:t>&lt;keywords&gt;</a:t>
            </a:r>
            <a:endParaRPr lang="el-GR" sz="5600" dirty="0" smtClean="0"/>
          </a:p>
          <a:p>
            <a:r>
              <a:rPr lang="el-GR" sz="5600" b="1" dirty="0" smtClean="0"/>
              <a:t>			&lt;term&gt;Campaign literature -- United States&lt;/term&gt;</a:t>
            </a:r>
            <a:endParaRPr lang="el-GR" sz="5600" dirty="0" smtClean="0"/>
          </a:p>
          <a:p>
            <a:r>
              <a:rPr lang="el-GR" sz="5600" b="1" dirty="0" smtClean="0"/>
              <a:t>				&lt;term&gt;Fremont, John Charles, -- 1813-1890.&lt;/term&gt;</a:t>
            </a:r>
            <a:endParaRPr lang="el-GR" sz="5600" dirty="0" smtClean="0"/>
          </a:p>
          <a:p>
            <a:r>
              <a:rPr lang="el-GR" sz="5600" b="1" dirty="0" smtClean="0"/>
              <a:t>				&lt;term&gt;Lincoln, Abraham, -- 1809-1865.&lt;/term&gt;</a:t>
            </a:r>
            <a:endParaRPr lang="el-GR" sz="5600" dirty="0" smtClean="0"/>
          </a:p>
          <a:p>
            <a:r>
              <a:rPr lang="el-GR" sz="5600" b="1" dirty="0" smtClean="0"/>
              <a:t>			&lt;/keywords&gt;</a:t>
            </a:r>
            <a:endParaRPr lang="el-GR" sz="5600" dirty="0" smtClean="0"/>
          </a:p>
          <a:p>
            <a:r>
              <a:rPr lang="el-GR" sz="5600" b="1" dirty="0" smtClean="0"/>
              <a:t>		&lt;/textClass&gt;</a:t>
            </a:r>
            <a:endParaRPr lang="el-GR" sz="5600" dirty="0" smtClean="0"/>
          </a:p>
          <a:p>
            <a:r>
              <a:rPr lang="el-GR" sz="5600" dirty="0" smtClean="0"/>
              <a:t>	&lt;/profileDesc&gt;</a:t>
            </a:r>
          </a:p>
          <a:p>
            <a:r>
              <a:rPr lang="el-GR" sz="5600" dirty="0" smtClean="0"/>
              <a:t>   &lt;/teiHeader&gt;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6702095-FC09-48ED-8635-29232688293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Dublin Core (DC)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Title: Εικόνες εξουσίας στα βασιλικά και σατραπικά νομίσματα του περσικού κράτους</a:t>
            </a:r>
          </a:p>
          <a:p>
            <a:r>
              <a:rPr lang="el-GR" dirty="0" smtClean="0"/>
              <a:t>Author/Creator: </a:t>
            </a:r>
            <a:r>
              <a:rPr lang="el-GR" u="sng" dirty="0" smtClean="0">
                <a:hlinkClick r:id="rId2"/>
              </a:rPr>
              <a:t>Ζουρνατζή, Αντιγόνη</a:t>
            </a:r>
            <a:endParaRPr lang="el-GR" dirty="0" smtClean="0"/>
          </a:p>
          <a:p>
            <a:r>
              <a:rPr lang="el-GR" b="1" dirty="0" smtClean="0"/>
              <a:t>Subject Category: </a:t>
            </a:r>
            <a:endParaRPr lang="el-GR" dirty="0" smtClean="0"/>
          </a:p>
          <a:p>
            <a:r>
              <a:rPr lang="el-GR" b="1" dirty="0" smtClean="0"/>
              <a:t>Auxiliary sciences of History::Numismatics</a:t>
            </a:r>
            <a:br>
              <a:rPr lang="el-GR" b="1" dirty="0" smtClean="0"/>
            </a:br>
            <a:r>
              <a:rPr lang="el-GR" b="1" dirty="0" smtClean="0"/>
              <a:t>Auxiliary sciences of History::Inscriptions. Epigraphy</a:t>
            </a:r>
            <a:br>
              <a:rPr lang="el-GR" b="1" dirty="0" smtClean="0"/>
            </a:br>
            <a:r>
              <a:rPr lang="el-GR" b="1" dirty="0" smtClean="0"/>
              <a:t>History</a:t>
            </a:r>
            <a:br>
              <a:rPr lang="el-GR" b="1" dirty="0" smtClean="0"/>
            </a:br>
            <a:r>
              <a:rPr lang="el-GR" b="1" dirty="0" smtClean="0"/>
              <a:t>Geography, Anthropology, Recreation::Anthropology</a:t>
            </a:r>
            <a:endParaRPr lang="el-GR" dirty="0" smtClean="0"/>
          </a:p>
          <a:p>
            <a:r>
              <a:rPr lang="el-GR" dirty="0" smtClean="0"/>
              <a:t>Date: 20-Apr-2010</a:t>
            </a:r>
          </a:p>
          <a:p>
            <a:r>
              <a:rPr lang="el-GR" dirty="0" smtClean="0"/>
              <a:t>Publisher: Εθνικό Κέντρο Τεκμηρίωσης (ΕΚΤ)</a:t>
            </a:r>
            <a:endParaRPr lang="en-US" dirty="0" smtClean="0"/>
          </a:p>
          <a:p>
            <a:r>
              <a:rPr lang="el-GR" dirty="0" smtClean="0"/>
              <a:t>Type: Video</a:t>
            </a:r>
            <a:r>
              <a:rPr lang="en-US" dirty="0" smtClean="0"/>
              <a:t>, </a:t>
            </a:r>
            <a:r>
              <a:rPr lang="el-GR" dirty="0" smtClean="0"/>
              <a:t>Presentation</a:t>
            </a:r>
          </a:p>
          <a:p>
            <a:r>
              <a:rPr lang="el-GR" b="1" dirty="0" smtClean="0"/>
              <a:t>Keywords: απεικόνιση; αρχαίο νόμισμα; Πέρσες; Coins; Ancient history; Signs and symbols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6702095-FC09-48ED-8635-29232688293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Προβληματισμοί για τη δημιουργία ελεγχόμενου λεξιλογίου </a:t>
            </a:r>
            <a:r>
              <a:rPr lang="el-GR" sz="2800" dirty="0" smtClean="0"/>
              <a:t>(1/4)</a:t>
            </a:r>
            <a:endParaRPr lang="en-US" sz="2800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Εξειδίκευση ή </a:t>
            </a:r>
            <a:r>
              <a:rPr lang="el-GR" dirty="0" smtClean="0"/>
              <a:t>γενικότητα</a:t>
            </a:r>
            <a:endParaRPr lang="en-US" dirty="0" smtClean="0"/>
          </a:p>
          <a:p>
            <a:pPr lvl="1"/>
            <a:r>
              <a:rPr lang="en-US" dirty="0" smtClean="0"/>
              <a:t>&lt;</a:t>
            </a:r>
            <a:r>
              <a:rPr lang="el-GR" dirty="0" smtClean="0"/>
              <a:t>Γάτες&gt;</a:t>
            </a:r>
          </a:p>
          <a:p>
            <a:pPr lvl="2"/>
            <a:r>
              <a:rPr lang="el-GR" dirty="0" smtClean="0"/>
              <a:t>&lt;Γάτες του Σιάμ&gt;</a:t>
            </a:r>
          </a:p>
          <a:p>
            <a:r>
              <a:rPr lang="el-GR" dirty="0" smtClean="0"/>
              <a:t>Τι </a:t>
            </a:r>
            <a:r>
              <a:rPr lang="el-GR" dirty="0"/>
              <a:t>κάνουμε με τα </a:t>
            </a:r>
            <a:r>
              <a:rPr lang="el-GR" dirty="0" smtClean="0"/>
              <a:t>συνώνυμα</a:t>
            </a:r>
          </a:p>
          <a:p>
            <a:endParaRPr lang="el-GR" dirty="0" smtClean="0"/>
          </a:p>
          <a:p>
            <a:pPr lvl="1">
              <a:buNone/>
            </a:pPr>
            <a:endParaRPr lang="el-GR" dirty="0"/>
          </a:p>
        </p:txBody>
      </p:sp>
      <p:graphicFrame>
        <p:nvGraphicFramePr>
          <p:cNvPr id="6" name="Table 5" descr="θησαυρός και θεματικές επικεφαλίδε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760495"/>
              </p:ext>
            </p:extLst>
          </p:nvPr>
        </p:nvGraphicFramePr>
        <p:xfrm>
          <a:off x="431540" y="3501011"/>
          <a:ext cx="8280920" cy="296265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40460"/>
                <a:gridCol w="4140460"/>
              </a:tblGrid>
              <a:tr h="4891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/>
                        <a:t>Θησαυρός</a:t>
                      </a:r>
                      <a:endParaRPr lang="el-GR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53682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/>
                        <a:t>Θεματικές Επικεφαλίδες</a:t>
                      </a:r>
                      <a:endParaRPr lang="el-GR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53682A"/>
                    </a:solidFill>
                  </a:tcPr>
                </a:tc>
              </a:tr>
              <a:tr h="105814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/>
                        <a:t>Γέννα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/>
                        <a:t>Χρ. Τοκετός</a:t>
                      </a:r>
                      <a:endParaRPr lang="el-GR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/>
                        <a:t>Αρχέτυπα – Καταλογογράφηση 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/>
                        <a:t>Χρ. Καταλογογράφηση Αρχετύπων</a:t>
                      </a:r>
                      <a:endParaRPr lang="el-GR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8902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/>
                        <a:t>Τοκετός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/>
                        <a:t>Συνώνυμο: Γέννα</a:t>
                      </a:r>
                      <a:endParaRPr lang="el-GR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/>
                        <a:t>Καταλογογράφηση Αρχετύπων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/>
                        <a:t>Χρ. αντί: Αρχέτυπα - Καταλογογράφηση</a:t>
                      </a:r>
                      <a:endParaRPr lang="el-GR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1719C1-C7D2-48A8-A1F7-66989EC4B1F8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Προβληματισμοί για τη δημιουργία ελεγχόμενου λεξιλογίου </a:t>
            </a:r>
            <a:r>
              <a:rPr lang="el-GR" sz="2800" dirty="0" smtClean="0"/>
              <a:t>(2/4)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Μία λέξη ή πολλές</a:t>
            </a:r>
          </a:p>
          <a:p>
            <a:pPr lvl="1"/>
            <a:r>
              <a:rPr lang="el-GR" dirty="0" smtClean="0"/>
              <a:t>&lt;Ενέργεια&gt;</a:t>
            </a:r>
          </a:p>
          <a:p>
            <a:pPr>
              <a:buNone/>
            </a:pPr>
            <a:r>
              <a:rPr lang="el-GR" sz="2800" dirty="0" smtClean="0"/>
              <a:t>		&lt;Εξοικονόμηση ενέργειας&gt;</a:t>
            </a:r>
          </a:p>
          <a:p>
            <a:pPr>
              <a:buNone/>
            </a:pPr>
            <a:r>
              <a:rPr lang="el-GR" sz="2800" dirty="0" smtClean="0"/>
              <a:t>			&lt;Εξοικονόμηση πηγών ενέργειας&gt;</a:t>
            </a:r>
          </a:p>
          <a:p>
            <a:pPr>
              <a:buNone/>
            </a:pPr>
            <a:r>
              <a:rPr lang="el-GR" sz="2800" dirty="0" smtClean="0"/>
              <a:t>	&lt;Λόγος (Φιλοσοφία)&gt;</a:t>
            </a:r>
          </a:p>
          <a:p>
            <a:pPr lvl="1">
              <a:buNone/>
            </a:pPr>
            <a:endParaRPr lang="el-GR" dirty="0" smtClean="0"/>
          </a:p>
          <a:p>
            <a:r>
              <a:rPr lang="el-GR" dirty="0" smtClean="0"/>
              <a:t>Ορθογραφία</a:t>
            </a:r>
          </a:p>
          <a:p>
            <a:pPr lvl="1"/>
            <a:r>
              <a:rPr lang="el-GR" b="1" dirty="0" smtClean="0"/>
              <a:t>Ταξίδι</a:t>
            </a:r>
            <a:r>
              <a:rPr lang="el-GR" dirty="0" smtClean="0"/>
              <a:t>  αντί </a:t>
            </a:r>
            <a:r>
              <a:rPr lang="el-GR" i="1" dirty="0" smtClean="0"/>
              <a:t>Ταξείδι</a:t>
            </a:r>
            <a:r>
              <a:rPr lang="el-GR" dirty="0" smtClean="0"/>
              <a:t>. </a:t>
            </a:r>
          </a:p>
          <a:p>
            <a:pPr lvl="1"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6702095-FC09-48ED-8635-29232688293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Προβληματισμοί για τη δημιουργία ελεγχόμενου λεξιλογίου </a:t>
            </a:r>
            <a:r>
              <a:rPr lang="el-GR" sz="2800" dirty="0" smtClean="0"/>
              <a:t>(3/4)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Τι κάνουμε με τις συντομογραφίες</a:t>
            </a:r>
          </a:p>
          <a:p>
            <a:pPr lvl="1"/>
            <a:r>
              <a:rPr lang="el-GR" i="1" dirty="0" smtClean="0"/>
              <a:t>ΕΙΕ</a:t>
            </a:r>
            <a:r>
              <a:rPr lang="el-GR" dirty="0" smtClean="0"/>
              <a:t>→ Εθνικό Ίδρυμα Ερευνών</a:t>
            </a:r>
          </a:p>
          <a:p>
            <a:pPr lvl="1">
              <a:buNone/>
            </a:pPr>
            <a:r>
              <a:rPr lang="el-GR" dirty="0" smtClean="0"/>
              <a:t>Αλλά και</a:t>
            </a:r>
          </a:p>
          <a:p>
            <a:pPr lvl="1">
              <a:buNone/>
            </a:pPr>
            <a:r>
              <a:rPr lang="el-GR" i="1" dirty="0" smtClean="0"/>
              <a:t>AIDS </a:t>
            </a:r>
            <a:r>
              <a:rPr lang="el-GR" dirty="0" smtClean="0"/>
              <a:t>(βλ) → Σύνδρομο Επίκτητης Ανοσοποιητικής Ανεπάρκειας</a:t>
            </a:r>
          </a:p>
          <a:p>
            <a:pPr lvl="1">
              <a:buNone/>
            </a:pPr>
            <a:r>
              <a:rPr lang="el-GR" dirty="0" smtClean="0"/>
              <a:t>Και</a:t>
            </a:r>
          </a:p>
          <a:p>
            <a:r>
              <a:rPr lang="el-GR" sz="2800" dirty="0" smtClean="0"/>
              <a:t>&lt;AIDS&gt; </a:t>
            </a:r>
          </a:p>
          <a:p>
            <a:r>
              <a:rPr lang="el-GR" sz="2800" i="1" dirty="0" smtClean="0"/>
              <a:t>Συνώνυμο: Σύνδρομο Επίκτητης Ανοσοποιητικής Ανεπάρκειας</a:t>
            </a:r>
            <a:endParaRPr lang="el-GR" sz="2800" dirty="0" smtClean="0"/>
          </a:p>
          <a:p>
            <a:pPr lvl="1"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6702095-FC09-48ED-8635-29232688293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b8e68a8befa97c0b5817587c69836f593daaaa"/>
  <p:tag name="ARTICULATE_PROJECT_OPEN" val="0"/>
  <p:tag name="ISPRING_RESOURCE_PATHS_HASH_PRESENTER" val="1be61bd3545a5bfb71fe79ab5b53d91112b1a"/>
</p:tagLst>
</file>

<file path=ppt/theme/theme1.xml><?xml version="1.0" encoding="utf-8"?>
<a:theme xmlns:a="http://schemas.openxmlformats.org/drawingml/2006/main" name="OC_template_updated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988</Words>
  <Application>Microsoft Office PowerPoint</Application>
  <PresentationFormat>On-screen Show (4:3)</PresentationFormat>
  <Paragraphs>212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OC_template_updated</vt:lpstr>
      <vt:lpstr>1_OC_template_updated</vt:lpstr>
      <vt:lpstr>Συστήματα Θεματικής Πρόσβασης (Θ)</vt:lpstr>
      <vt:lpstr>Ελεγχόμενο λεξιλόγιο</vt:lpstr>
      <vt:lpstr>Πρότυπα και λεξιλόγια</vt:lpstr>
      <vt:lpstr>Unimarc</vt:lpstr>
      <vt:lpstr>ΤΕΙ</vt:lpstr>
      <vt:lpstr>Dublin Core (DC)</vt:lpstr>
      <vt:lpstr>Προβληματισμοί για τη δημιουργία ελεγχόμενου λεξιλογίου (1/4)</vt:lpstr>
      <vt:lpstr>Προβληματισμοί για τη δημιουργία ελεγχόμενου λεξιλογίου (2/4)</vt:lpstr>
      <vt:lpstr>Προβληματισμοί για τη δημιουργία ελεγχόμενου λεξιλογίου (3/4)</vt:lpstr>
      <vt:lpstr>Προβληματισμοί για τη δημιουργία ελεγχόμενου λεξιλογίου (4/4)</vt:lpstr>
      <vt:lpstr>Ελεγχόμενα λεξιλόγια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30</cp:revision>
  <dcterms:created xsi:type="dcterms:W3CDTF">2013-03-04T13:35:19Z</dcterms:created>
  <dcterms:modified xsi:type="dcterms:W3CDTF">2015-03-20T09:35:20Z</dcterms:modified>
</cp:coreProperties>
</file>