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3"/>
  </p:notesMasterIdLst>
  <p:handoutMasterIdLst>
    <p:handoutMasterId r:id="rId44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57" r:id="rId36"/>
    <p:sldId id="262" r:id="rId37"/>
    <p:sldId id="264" r:id="rId38"/>
    <p:sldId id="269" r:id="rId39"/>
    <p:sldId id="270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D96F0-FE12-48E3-A8D4-EB6775A97D2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E91DD-217D-46E7-B2C1-3389E3543D9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30BD-7E71-41BC-BBA4-8A7B6D72CE0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3617C-7955-48C7-A3E3-F4F44BBC46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162E8-CAB6-44E5-821E-A19E622E2DC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28577-E5EC-4B5E-B754-77B67E4BBCB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30B87-0DC7-481A-81F2-C6020A89D6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0D9E4-6804-456E-BD25-BD97AAE177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A887B-FF06-4359-8EBA-40E3B35126C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A7940-D2BF-4837-B6C5-F8C93F5AF4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3D4C7-DBC9-4BD8-9E06-970A8F7F54C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D645-D1DA-4733-A4EF-0CE8B21E63F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1F401-4B13-4EDC-B185-DE89DB99E48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9A00-9A57-4986-9102-CEA7735A08F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2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>
            <a:lvl1pPr algn="ctr">
              <a:defRPr sz="40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0D72-6C78-432F-BBC4-D8F2412656F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BE7-F39F-437E-B3D5-CAE9FCBDDCF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4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0E7D-3C89-414D-9C2A-B6D45AB7E76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2696-9654-401B-A571-52E816EBD07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9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894F-5582-4103-9B74-28F788C3244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4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078-A646-4030-B651-C6F5DF6F78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BF13-3078-4656-90F9-B82B8E47CB8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8860-112D-496F-AC84-63F0556F0EF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93037-95FF-4EC2-BBB3-E6AB78AC081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CF98-12C5-4F8E-A25B-E7EE7772A97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6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0D3D-BD9F-4EC1-851B-03CC0A7FC2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14FDE-E7F5-4255-9EBA-A8ECB20C96C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800CC-DCB7-4038-B165-914A2AE7EC6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F12CA-7892-49CC-B897-399185D6729A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CF774-4900-4F15-96FA-9F905EB70BB8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18608-0114-4769-BCBF-D56FD648656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955E0-39A4-410A-A446-7BC46B945177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4F7B8-EE4E-4D0B-B587-E672A45F6127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385F8-2599-415A-B121-D2B23C50327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3533FE-C9AD-4543-BFD7-9E72CB544F9A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63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ommons.wikimedia.org/wiki/File:D-erythrose.svg" TargetMode="External"/><Relationship Id="rId5" Type="http://schemas.openxmlformats.org/officeDocument/2006/relationships/hyperlink" Target="https://commons.wikimedia.org/wiki/User:Edgar181" TargetMode="External"/><Relationship Id="rId4" Type="http://schemas.openxmlformats.org/officeDocument/2006/relationships/hyperlink" Target="https://commons.wikimedia.org/wiki/File:D-threos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minoAcidball.sv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YassineMrab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ta_alanine_compariso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s://commons.wikimedia.org/wiki/User:YassineMrab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Zwitterion-Alanin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J%C3%B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irality_with_hands.sv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Perhel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Kaidor" TargetMode="External"/><Relationship Id="rId4" Type="http://schemas.openxmlformats.org/officeDocument/2006/relationships/hyperlink" Target="https://commons.wikimedia.org/wiki/File:Polarimeter_(Optical_rotation).s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Στερεοχημεία: Μοριακή ασυμμετρία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4 asymmetric carbon atoms in an aldohexo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4" y="2780928"/>
            <a:ext cx="3459354" cy="17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υπολογιστεί ο αριθμός των δυνατών στερεοϊσομερών</a:t>
            </a:r>
          </a:p>
          <a:p>
            <a:endParaRPr lang="el-GR" sz="2400" dirty="0"/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αριθμός στων δυνατών </a:t>
            </a:r>
            <a:r>
              <a:rPr lang="el-GR" dirty="0" smtClean="0"/>
              <a:t>στερεοϊσομερών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3</a:t>
            </a:r>
            <a:r>
              <a:rPr lang="el-GR" sz="3200" dirty="0" smtClean="0">
                <a:solidFill>
                  <a:prstClr val="black"/>
                </a:solidFill>
              </a:rPr>
              <a:t>/</a:t>
            </a:r>
            <a:r>
              <a:rPr lang="en-US" sz="3200" dirty="0">
                <a:solidFill>
                  <a:prstClr val="black"/>
                </a:solidFill>
              </a:rPr>
              <a:t>3</a:t>
            </a:r>
            <a:endParaRPr lang="el-GR" dirty="0"/>
          </a:p>
        </p:txBody>
      </p:sp>
      <p:sp>
        <p:nvSpPr>
          <p:cNvPr id="5" name="Oval 4"/>
          <p:cNvSpPr/>
          <p:nvPr/>
        </p:nvSpPr>
        <p:spPr>
          <a:xfrm>
            <a:off x="2441698" y="3609108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65034" y="3418837"/>
            <a:ext cx="720080" cy="62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502966"/>
            <a:ext cx="304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="1" baseline="30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16 στερεοϊσομερή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65769" y="3429782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09907" y="3609108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3978" y="3429782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Διαστερεομέρια </a:t>
            </a:r>
            <a:r>
              <a:rPr lang="el-GR" sz="3200" dirty="0" smtClean="0">
                <a:solidFill>
                  <a:prstClr val="black"/>
                </a:solidFill>
              </a:rPr>
              <a:t>1/4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Εάν η χημική ένωση έχει 2 ασύμμετρους άνθρακες, ο αριθμός των στερεοϊσομερών είναι 4.</a:t>
            </a:r>
          </a:p>
          <a:p>
            <a:r>
              <a:rPr lang="el-GR" sz="2400" dirty="0" smtClean="0"/>
              <a:t>Μπορούμε να διαπιστώσουμε ότι 2 από τις δυνατές δομές έχουν επίπεδο συμμετρίας:</a:t>
            </a:r>
            <a:endParaRPr lang="el-GR" sz="2400" dirty="0"/>
          </a:p>
        </p:txBody>
      </p:sp>
      <p:pic>
        <p:nvPicPr>
          <p:cNvPr id="58370" name="Picture 2" descr="D-threos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72027"/>
            <a:ext cx="2681129" cy="15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D-erythros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3369"/>
            <a:ext cx="2952328" cy="17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56080" y="609329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D-threose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dgar181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609329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D-erythrose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dgar181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2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Διαστερεομέρια </a:t>
            </a:r>
            <a:r>
              <a:rPr lang="el-GR" sz="3200" dirty="0" smtClean="0">
                <a:solidFill>
                  <a:prstClr val="black"/>
                </a:solidFill>
              </a:rPr>
              <a:t>2/4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64807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2 ασύμμετροι άνθρακες</a:t>
            </a:r>
            <a:endParaRPr lang="el-GR" sz="2400" dirty="0"/>
          </a:p>
        </p:txBody>
      </p:sp>
      <p:pic>
        <p:nvPicPr>
          <p:cNvPr id="58370" name="Picture 2" descr="D-threos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7438"/>
            <a:ext cx="2681129" cy="15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D-erythros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99" y="1448779"/>
            <a:ext cx="2952328" cy="17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DThreose Fische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6" y="3922225"/>
            <a:ext cx="1575004" cy="18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756" y="5781868"/>
            <a:ext cx="248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Προβολή κατά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Fischer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31110" y="3161361"/>
            <a:ext cx="1012698" cy="55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44208" y="3161361"/>
            <a:ext cx="1012698" cy="55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59396" name="Picture 4" descr="DErythrose Fischer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84" y="3866048"/>
            <a:ext cx="1368152" cy="18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8319" y="5781868"/>
            <a:ext cx="248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Προβολή κατά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Fischer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4797152"/>
            <a:ext cx="4824536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82668" y="3076801"/>
            <a:ext cx="183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  <a:latin typeface="Calibri" panose="020F0502020204030204"/>
              </a:rPr>
              <a:t>μεσο-μορφή</a:t>
            </a:r>
            <a:r>
              <a:rPr lang="el-GR" sz="2000" dirty="0" smtClean="0">
                <a:solidFill>
                  <a:srgbClr val="C00000"/>
                </a:solidFill>
                <a:latin typeface="Calibri" panose="020F0502020204030204"/>
              </a:rPr>
              <a:t>: Επίπεδο συμμετρίας</a:t>
            </a:r>
            <a:endParaRPr lang="el-GR" sz="2000" dirty="0">
              <a:solidFill>
                <a:srgbClr val="C00000"/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>
            <a:off x="4099025" y="4092464"/>
            <a:ext cx="472975" cy="560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5801" y="6159726"/>
            <a:ext cx="136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D-</a:t>
            </a:r>
            <a:r>
              <a:rPr lang="el-GR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θρεόζη</a:t>
            </a:r>
            <a:endParaRPr lang="el-GR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570" y="6159725"/>
            <a:ext cx="16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D-</a:t>
            </a:r>
            <a:r>
              <a:rPr lang="el-GR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ερυθρόζη</a:t>
            </a:r>
            <a:endParaRPr lang="el-GR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13111" y="1234163"/>
            <a:ext cx="5294376" cy="4913376"/>
            <a:chOff x="1913111" y="1234163"/>
            <a:chExt cx="5294376" cy="491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3111" y="1234163"/>
              <a:ext cx="5294376" cy="49133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4292" y="1306422"/>
              <a:ext cx="2265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Επίπεδο κάτοπτρο</a:t>
              </a:r>
              <a:endParaRPr lang="el-GR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</a:t>
            </a:r>
            <a:r>
              <a:rPr lang="el-GR" dirty="0" smtClean="0"/>
              <a:t>και </a:t>
            </a:r>
            <a:r>
              <a:rPr lang="en-US" dirty="0" smtClean="0"/>
              <a:t>L- </a:t>
            </a:r>
            <a:r>
              <a:rPr lang="el-GR" dirty="0" smtClean="0"/>
              <a:t>γλυκεριναλδεϋδη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344" y="5549918"/>
            <a:ext cx="291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- Γλυκεριναλδεϋδη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923" y="5495231"/>
            <a:ext cx="288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- Γλυκεριναλδεϋδη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54" y="2328750"/>
            <a:ext cx="1440160" cy="1270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486" y="2341545"/>
            <a:ext cx="1651124" cy="135543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83568" y="2199193"/>
            <a:ext cx="1895702" cy="1497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87968" y="2279570"/>
            <a:ext cx="1895702" cy="14977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</a:t>
            </a:r>
            <a:r>
              <a:rPr lang="el-GR" dirty="0" smtClean="0"/>
              <a:t>και </a:t>
            </a:r>
            <a:r>
              <a:rPr lang="en-US" dirty="0" smtClean="0"/>
              <a:t>L- </a:t>
            </a:r>
            <a:r>
              <a:rPr lang="el-GR" dirty="0" smtClean="0"/>
              <a:t>γλυκεριναλδεϋδη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09" y="4933171"/>
            <a:ext cx="8964488" cy="1453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Πόσα στερεοϊσομερή υπάρχουν;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Εάν είναι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ο αριθμός των ασύμμετρων ανθράκων (</a:t>
            </a:r>
            <a:r>
              <a:rPr lang="el-GR" b="1" dirty="0" smtClean="0"/>
              <a:t>*</a:t>
            </a:r>
            <a:r>
              <a:rPr lang="en-US" b="1" dirty="0" smtClean="0"/>
              <a:t>C</a:t>
            </a:r>
            <a:r>
              <a:rPr lang="el-GR" dirty="0" smtClean="0"/>
              <a:t>), ο αριθμός των στερεο-ισομερών είναι </a:t>
            </a:r>
            <a:r>
              <a:rPr lang="el-GR" b="1" dirty="0" smtClean="0"/>
              <a:t>2</a:t>
            </a:r>
            <a:r>
              <a:rPr lang="en-US" b="1" baseline="30000" dirty="0" smtClean="0"/>
              <a:t>n</a:t>
            </a:r>
            <a:r>
              <a:rPr lang="el-GR" dirty="0" smtClean="0"/>
              <a:t> .</a:t>
            </a:r>
            <a:endParaRPr lang="el-G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dirty="0" smtClean="0"/>
              <a:t>Συνεπώς, υπάρχουν 2 στερεο-ισομερή της γλυκεριναλδεϋδης.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8140" y="1902655"/>
            <a:ext cx="7087719" cy="2435918"/>
            <a:chOff x="1028140" y="1902655"/>
            <a:chExt cx="7087719" cy="2435918"/>
          </a:xfrm>
        </p:grpSpPr>
        <p:grpSp>
          <p:nvGrpSpPr>
            <p:cNvPr id="14" name="Group 13"/>
            <p:cNvGrpSpPr/>
            <p:nvPr/>
          </p:nvGrpSpPr>
          <p:grpSpPr>
            <a:xfrm>
              <a:off x="1028140" y="1902655"/>
              <a:ext cx="7087719" cy="2036452"/>
              <a:chOff x="1028140" y="2383750"/>
              <a:chExt cx="7087719" cy="203645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8140" y="2383750"/>
                <a:ext cx="7087719" cy="203645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619672" y="2930673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*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80717" y="2972383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*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90042" y="3956619"/>
              <a:ext cx="2217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D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 Γλυκεριναλδεϋδη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9632" y="3969241"/>
              <a:ext cx="2217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L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 Γλυκεριναλδεϋδη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1607332" y="2754747"/>
              <a:ext cx="141963" cy="4587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6200000">
              <a:off x="2157053" y="2784000"/>
              <a:ext cx="162906" cy="421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6430029" y="2789166"/>
              <a:ext cx="162909" cy="4283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7005413" y="2792755"/>
              <a:ext cx="162906" cy="421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4215" y="1839122"/>
            <a:ext cx="183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Προβολές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Fischer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8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Διαστερεομέρια </a:t>
            </a:r>
            <a:r>
              <a:rPr lang="el-GR" sz="3200" dirty="0" smtClean="0">
                <a:solidFill>
                  <a:prstClr val="black"/>
                </a:solidFill>
              </a:rPr>
              <a:t>3/4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14614"/>
            <a:ext cx="7886700" cy="64807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2 ασύμμετροι άνθρακες</a:t>
            </a:r>
            <a:endParaRPr lang="el-GR" sz="2400" dirty="0"/>
          </a:p>
        </p:txBody>
      </p:sp>
      <p:pic>
        <p:nvPicPr>
          <p:cNvPr id="58370" name="Picture 2" descr="D-threos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9486"/>
            <a:ext cx="2160899" cy="12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D-erythros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34" y="1827227"/>
            <a:ext cx="2952328" cy="17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DErythrose Fische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8286"/>
            <a:ext cx="1368152" cy="18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8786" y="5626809"/>
            <a:ext cx="28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2 διαστερεο-ισομερή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652715"/>
            <a:ext cx="240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1" i="1" dirty="0">
                <a:solidFill>
                  <a:srgbClr val="C00000"/>
                </a:solidFill>
                <a:latin typeface="Calibri" panose="020F0502020204030204"/>
              </a:rPr>
              <a:t>μεσο-μορφή</a:t>
            </a:r>
            <a:r>
              <a:rPr lang="el-GR" sz="2000" dirty="0">
                <a:solidFill>
                  <a:srgbClr val="C00000"/>
                </a:solidFill>
                <a:latin typeface="Calibri" panose="020F0502020204030204"/>
              </a:rPr>
              <a:t>: </a:t>
            </a:r>
            <a:r>
              <a:rPr lang="el-GR" sz="2000" dirty="0" smtClean="0">
                <a:solidFill>
                  <a:srgbClr val="C00000"/>
                </a:solidFill>
                <a:latin typeface="Calibri" panose="020F0502020204030204"/>
              </a:rPr>
              <a:t>Επίπεδο συμμετρίας</a:t>
            </a:r>
            <a:endParaRPr lang="el-GR" sz="2000" dirty="0">
              <a:solidFill>
                <a:srgbClr val="C00000"/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>
            <a:off x="2099676" y="4360601"/>
            <a:ext cx="740185" cy="5449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DErythrose Fische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3992" y="4058286"/>
            <a:ext cx="1534674" cy="18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7806" y="3685048"/>
            <a:ext cx="270611" cy="2565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6149" y="5043003"/>
            <a:ext cx="4824536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3289" y="6208138"/>
            <a:ext cx="16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D-</a:t>
            </a:r>
            <a:r>
              <a:rPr lang="el-GR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ερυθρόζη</a:t>
            </a:r>
            <a:endParaRPr lang="el-GR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8662" y="6210771"/>
            <a:ext cx="16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L-</a:t>
            </a:r>
            <a:r>
              <a:rPr lang="el-GR" sz="24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ερυθρόζη</a:t>
            </a:r>
            <a:endParaRPr lang="el-GR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Διαστερεομέρια </a:t>
            </a:r>
            <a:r>
              <a:rPr lang="el-GR" sz="320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886700" cy="64807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2 ασύμμετροι άνθρακες: </a:t>
            </a:r>
            <a:r>
              <a:rPr lang="el-GR" sz="2400" b="1" dirty="0" smtClean="0"/>
              <a:t>τρυγικό οξύ</a:t>
            </a:r>
            <a:endParaRPr lang="el-GR" sz="2400" b="1" dirty="0"/>
          </a:p>
        </p:txBody>
      </p:sp>
      <p:pic>
        <p:nvPicPr>
          <p:cNvPr id="60418" name="Picture 2" descr="L-tartaric ac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8" y="2321679"/>
            <a:ext cx="1409124" cy="21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D-tartaric ac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54" y="2327374"/>
            <a:ext cx="1450260" cy="21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06202" y="2118474"/>
            <a:ext cx="270611" cy="2565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076" y="4858916"/>
            <a:ext cx="191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L – (+)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τρυγικό οξύ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4212" y="4858916"/>
            <a:ext cx="191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– (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τρυγικό οξύ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222042" y="4167789"/>
            <a:ext cx="576064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807" y="5947000"/>
            <a:ext cx="33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DL –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τρυγικό οξύ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ρακεμικό μίγμα)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0422" name="Picture 6" descr="Meso-Weinsäure Spiege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46" y="2500199"/>
            <a:ext cx="1872208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756775" y="2118474"/>
            <a:ext cx="270611" cy="2565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5558" y="2753727"/>
            <a:ext cx="1279054" cy="161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66177" y="2745343"/>
            <a:ext cx="1088826" cy="1627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Στερεοδομή (στερεοχημική δομή)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509741"/>
            <a:ext cx="7704856" cy="123579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Πώς μπορεί να μετατραπεί το ένα εναντιομερές στο άλλο;</a:t>
            </a:r>
          </a:p>
          <a:p>
            <a:r>
              <a:rPr lang="el-GR" sz="2400" dirty="0" smtClean="0"/>
              <a:t>Μόνο με σπάσιμο των δεσμών </a:t>
            </a:r>
            <a:r>
              <a:rPr lang="en-US" sz="2400" dirty="0" smtClean="0"/>
              <a:t>C-OH </a:t>
            </a:r>
            <a:r>
              <a:rPr lang="el-GR" sz="2400" dirty="0" smtClean="0"/>
              <a:t>και </a:t>
            </a:r>
            <a:r>
              <a:rPr lang="en-US" sz="2400" dirty="0" smtClean="0"/>
              <a:t>C-CN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2060848"/>
            <a:ext cx="5765068" cy="1713608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Αμινοξέα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25143"/>
            <a:ext cx="8263830" cy="1451819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Τα αμινοξέα είναι μόρια που περιέχουν τουλάχιστον μια καρβοξυλική ομάδα και μια αμινομάδα.</a:t>
            </a:r>
          </a:p>
          <a:p>
            <a:r>
              <a:rPr lang="el-GR" sz="2400" dirty="0" smtClean="0"/>
              <a:t>Όταν η </a:t>
            </a:r>
            <a:r>
              <a:rPr lang="el-GR" sz="2400" dirty="0"/>
              <a:t>καρβοξυλική ομάδα και </a:t>
            </a:r>
            <a:r>
              <a:rPr lang="el-GR" sz="2400" dirty="0" smtClean="0"/>
              <a:t>η αμινομάδα συνδέονται στο ίδιο άτομο </a:t>
            </a:r>
            <a:r>
              <a:rPr lang="en-US" sz="2400" dirty="0" smtClean="0"/>
              <a:t>C, </a:t>
            </a:r>
            <a:r>
              <a:rPr lang="el-GR" sz="2400" dirty="0" smtClean="0"/>
              <a:t>λέγονται </a:t>
            </a:r>
            <a:r>
              <a:rPr lang="el-GR" sz="2400" b="1" dirty="0" smtClean="0"/>
              <a:t>α-αμινοξέα.</a:t>
            </a:r>
            <a:endParaRPr lang="el-GR" sz="2400" b="1" dirty="0"/>
          </a:p>
          <a:p>
            <a:endParaRPr lang="el-GR" sz="2400" dirty="0"/>
          </a:p>
        </p:txBody>
      </p:sp>
      <p:pic>
        <p:nvPicPr>
          <p:cNvPr id="45058" name="Picture 2" descr="http://upload.wikimedia.org/wikipedia/commons/thumb/c/ce/AminoAcidball.svg/702px-AminoAcidba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33557"/>
            <a:ext cx="4089302" cy="29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046165"/>
            <a:ext cx="350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Γενικός τύπος α-αμινοξέος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45681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AminoAcidball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YassineMrabet"/>
              </a:rPr>
              <a:t>YassineMrabet</a:t>
            </a:r>
            <a:endParaRPr lang="el-GR" sz="1200" dirty="0"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5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α- και β- αμινοξέα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97152"/>
            <a:ext cx="7886700" cy="1379810"/>
          </a:xfrm>
        </p:spPr>
        <p:txBody>
          <a:bodyPr>
            <a:noAutofit/>
          </a:bodyPr>
          <a:lstStyle/>
          <a:p>
            <a:r>
              <a:rPr lang="el-GR" sz="2200" dirty="0"/>
              <a:t>Όταν η καρβοξυλική ομάδα και η αμινομάδα συνδέονται στο ίδιο άτομο </a:t>
            </a:r>
            <a:r>
              <a:rPr lang="en-US" sz="2200" dirty="0"/>
              <a:t>C, </a:t>
            </a:r>
            <a:r>
              <a:rPr lang="el-GR" sz="2200" dirty="0"/>
              <a:t>λέγονται </a:t>
            </a:r>
            <a:r>
              <a:rPr lang="el-GR" sz="2200" b="1" dirty="0" smtClean="0"/>
              <a:t>α-αμινοξέα.</a:t>
            </a:r>
            <a:endParaRPr lang="el-GR" sz="2200" b="1" dirty="0"/>
          </a:p>
          <a:p>
            <a:r>
              <a:rPr lang="el-GR" sz="2200" dirty="0"/>
              <a:t>Όταν η καρβοξυλική ομάδα και η αμινομάδα συνδέονται </a:t>
            </a:r>
            <a:r>
              <a:rPr lang="el-GR" sz="2200" dirty="0" smtClean="0"/>
              <a:t>σε δύο γειτονικά άτομα </a:t>
            </a:r>
            <a:r>
              <a:rPr lang="en-US" sz="2200" dirty="0"/>
              <a:t>C, </a:t>
            </a:r>
            <a:r>
              <a:rPr lang="el-GR" sz="2200" dirty="0"/>
              <a:t>λέγονται </a:t>
            </a:r>
            <a:r>
              <a:rPr lang="el-GR" sz="2200" b="1" dirty="0" smtClean="0"/>
              <a:t>β-αμινοξέα.</a:t>
            </a:r>
            <a:endParaRPr lang="el-GR" sz="2200" b="1" dirty="0"/>
          </a:p>
        </p:txBody>
      </p:sp>
      <p:pic>
        <p:nvPicPr>
          <p:cNvPr id="46082" name="Picture 2" descr="http://upload.wikimedia.org/wikipedia/commons/thumb/9/92/Beta_alanine_comparison.svg/317px-Beta_alanine_comparis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0"/>
          <a:stretch/>
        </p:blipFill>
        <p:spPr bwMode="auto">
          <a:xfrm>
            <a:off x="2360784" y="1556792"/>
            <a:ext cx="45653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573016"/>
            <a:ext cx="128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α- αμινοξύ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(α-αλανίνη)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573016"/>
            <a:ext cx="128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β- αμινοξύ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(β-αλανίνη)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2274" y="3249850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Beta alanine </a:t>
            </a:r>
            <a:r>
              <a:rPr lang="en-US" sz="1200" dirty="0" smtClean="0">
                <a:latin typeface="+mn-lt"/>
                <a:hlinkClick r:id="rId3"/>
              </a:rPr>
              <a:t>comparison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 smtClean="0">
                <a:latin typeface="+mn-lt"/>
                <a:hlinkClick r:id="rId4" tooltip="User:YassineMrabet"/>
              </a:rPr>
              <a:t>YassineMrabet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0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Συμμετρία και ασυμμετρία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57191"/>
            <a:ext cx="7886700" cy="1019771"/>
          </a:xfrm>
        </p:spPr>
        <p:txBody>
          <a:bodyPr/>
          <a:lstStyle/>
          <a:p>
            <a:r>
              <a:rPr lang="el-GR" dirty="0" smtClean="0"/>
              <a:t>Σε ποιες από τις 2 περιπτώσεις, το αντικείμενο μπορεί να τοποθετηθεί ακριβώς επάνω στο είδωλό του;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45" y="1912913"/>
            <a:ext cx="6558310" cy="3032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2844" y="1844824"/>
            <a:ext cx="3350593" cy="3100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5"/>
          <p:cNvSpPr/>
          <p:nvPr/>
        </p:nvSpPr>
        <p:spPr>
          <a:xfrm rot="5400000">
            <a:off x="2773307" y="2932911"/>
            <a:ext cx="4130111" cy="6622717"/>
          </a:xfrm>
          <a:prstGeom prst="rightBrace">
            <a:avLst>
              <a:gd name="adj1" fmla="val 8333"/>
              <a:gd name="adj2" fmla="val 516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Ρακεμικό μίγμα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874" y="6031790"/>
            <a:ext cx="5369176" cy="1163787"/>
          </a:xfrm>
        </p:spPr>
        <p:txBody>
          <a:bodyPr/>
          <a:lstStyle/>
          <a:p>
            <a:r>
              <a:rPr lang="el-GR" dirty="0" smtClean="0"/>
              <a:t>Ισομοριακό μίγμα των 2 εναντιομερών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866050" y="52891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(S)-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αλανίνη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0466" y="5222563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)-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αλανίνη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67553"/>
              </p:ext>
            </p:extLst>
          </p:nvPr>
        </p:nvGraphicFramePr>
        <p:xfrm>
          <a:off x="1557358" y="3520700"/>
          <a:ext cx="6402101" cy="17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emSketch" r:id="rId3" imgW="2840760" imgH="780120" progId="ACD.ChemSketch.20">
                  <p:embed/>
                </p:oleObj>
              </mc:Choice>
              <mc:Fallback>
                <p:oleObj name="ChemSketch" r:id="rId3" imgW="2840760" imgH="780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358" y="3520700"/>
                        <a:ext cx="6402101" cy="175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8867" y="410685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el-GR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αμινοξέα έχουν ασύμμετρα κέντρα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pic>
        <p:nvPicPr>
          <p:cNvPr id="48132" name="Picture 4" descr="http://upload.wikimedia.org/wikipedia/commons/thumb/4/4a/Zwitterion-Alanine.png/1280px-Zwitterion-Alan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37" y="1988840"/>
            <a:ext cx="5830202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123158" y="4581128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Zwitterion-Alanine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ü"/>
              </a:rPr>
              <a:t>Jü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2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αμινοξέα έχουν ασύμμετρα κέντρα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50182" name="Picture 6" descr="http://upload.wikimedia.org/wikipedia/commons/thumb/e/e8/Chirality_with_hands.svg/765px-Chirality_with_hand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957262"/>
            <a:ext cx="72866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123158" y="6176337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Chirality with </a:t>
            </a:r>
            <a:r>
              <a:rPr lang="en-US" sz="1200" dirty="0" smtClean="0">
                <a:latin typeface="+mn-lt"/>
                <a:hlinkClick r:id="rId3"/>
              </a:rPr>
              <a:t>hands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erhelion"/>
              </a:rPr>
              <a:t>Perhelion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6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Υδατάνθρακες: Οπτικοί αντίποδες της γλυκόζης</a:t>
            </a:r>
          </a:p>
        </p:txBody>
      </p:sp>
      <p:sp>
        <p:nvSpPr>
          <p:cNvPr id="1028" name="2 - Θέση περιεχομένου"/>
          <p:cNvSpPr>
            <a:spLocks noGrp="1"/>
          </p:cNvSpPr>
          <p:nvPr>
            <p:ph idx="1"/>
          </p:nvPr>
        </p:nvSpPr>
        <p:spPr>
          <a:xfrm>
            <a:off x="4005562" y="1484784"/>
            <a:ext cx="5138438" cy="5373216"/>
          </a:xfrm>
        </p:spPr>
        <p:txBody>
          <a:bodyPr>
            <a:noAutofit/>
          </a:bodyPr>
          <a:lstStyle/>
          <a:p>
            <a:r>
              <a:rPr lang="el-GR" sz="1800" dirty="0" smtClean="0"/>
              <a:t>Το κατοπτρικό είδωλο της D-γλυκόζης αποτελεί στερεοχημικά διαφορετική ένωση ή οποία όμως θα έχει τις ίδιες βασικές χημικές ιδιότητες. </a:t>
            </a:r>
            <a:endParaRPr lang="en-US" sz="1800" dirty="0" smtClean="0"/>
          </a:p>
          <a:p>
            <a:r>
              <a:rPr lang="el-GR" sz="1800" dirty="0" smtClean="0"/>
              <a:t>Έχει διαπιστωθεί ότι διάλυμα 1Μ D-γλυκόζης στους 20</a:t>
            </a:r>
            <a:r>
              <a:rPr lang="el-GR" sz="1800" baseline="30000" dirty="0" smtClean="0"/>
              <a:t>◦</a:t>
            </a:r>
            <a:r>
              <a:rPr lang="el-GR" sz="1800" dirty="0" smtClean="0"/>
              <a:t>C έχει γωνία στροφής [α]=+112,2</a:t>
            </a:r>
            <a:r>
              <a:rPr lang="el-GR" sz="1800" baseline="30000" dirty="0" smtClean="0"/>
              <a:t>◦</a:t>
            </a:r>
            <a:r>
              <a:rPr lang="el-GR" sz="1800" dirty="0" smtClean="0"/>
              <a:t> και το μόριο λέγεται </a:t>
            </a:r>
            <a:r>
              <a:rPr lang="el-GR" sz="1800" b="1" dirty="0" smtClean="0"/>
              <a:t>δεξιόστροφο</a:t>
            </a:r>
            <a:r>
              <a:rPr lang="el-GR" sz="1800" dirty="0" smtClean="0"/>
              <a:t>. </a:t>
            </a:r>
          </a:p>
          <a:p>
            <a:r>
              <a:rPr lang="el-GR" sz="1800" dirty="0" smtClean="0"/>
              <a:t>Αντίστοιχα, ένα όμοιο διάλυμα L-γλυκόζης θα στρέφει το επίπεδο του πολωμένου φωτός προς την αντίθετη κατεύθυνση ([α]=-112,2</a:t>
            </a:r>
            <a:r>
              <a:rPr lang="el-GR" sz="1800" baseline="30000" dirty="0" smtClean="0"/>
              <a:t>◦</a:t>
            </a:r>
            <a:r>
              <a:rPr lang="el-GR" sz="1800" dirty="0" smtClean="0"/>
              <a:t>) και συνεπώς η μορφή αυτή θα λέγεται </a:t>
            </a:r>
            <a:r>
              <a:rPr lang="el-GR" sz="1800" b="1" dirty="0" smtClean="0"/>
              <a:t>αριστερόστροφη</a:t>
            </a:r>
            <a:r>
              <a:rPr lang="el-GR" sz="1800" dirty="0" smtClean="0"/>
              <a:t>.</a:t>
            </a:r>
          </a:p>
          <a:p>
            <a:r>
              <a:rPr lang="el-GR" sz="1800" dirty="0" smtClean="0"/>
              <a:t> Όταν έχουμε μια ποσότητα που αποτελείται από 100% D-γλυκόζη, τότε λέμε ότι έχουμε οπτικώς καθαρή D-γλυκόζη.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107504" y="1833563"/>
          <a:ext cx="3884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emSketch" r:id="rId3" imgW="2980944" imgH="2334768" progId="ACD.ChemSketch.20">
                  <p:embed/>
                </p:oleObj>
              </mc:Choice>
              <mc:Fallback>
                <p:oleObj name="ChemSketch" r:id="rId3" imgW="2980944" imgH="23347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33563"/>
                        <a:ext cx="3884613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47864" y="2136794"/>
            <a:ext cx="311925" cy="2374063"/>
            <a:chOff x="2974030" y="1859120"/>
            <a:chExt cx="311925" cy="2374063"/>
          </a:xfrm>
        </p:grpSpPr>
        <p:sp>
          <p:nvSpPr>
            <p:cNvPr id="7" name="TextBox 6"/>
            <p:cNvSpPr txBox="1"/>
            <p:nvPr/>
          </p:nvSpPr>
          <p:spPr>
            <a:xfrm>
              <a:off x="2987475" y="18591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1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4030" y="2239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2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475" y="256838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3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475" y="2977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4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475" y="33977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5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4030" y="38946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6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2136794"/>
            <a:ext cx="311925" cy="2374063"/>
            <a:chOff x="2974030" y="1859120"/>
            <a:chExt cx="311925" cy="2374063"/>
          </a:xfrm>
        </p:grpSpPr>
        <p:sp>
          <p:nvSpPr>
            <p:cNvPr id="14" name="TextBox 13"/>
            <p:cNvSpPr txBox="1"/>
            <p:nvPr/>
          </p:nvSpPr>
          <p:spPr>
            <a:xfrm>
              <a:off x="2987475" y="18591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1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4030" y="2239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2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475" y="256838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3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475" y="297758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4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87475" y="33977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5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4030" y="38946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 smtClean="0">
                  <a:solidFill>
                    <a:srgbClr val="0070C0"/>
                  </a:solidFill>
                  <a:latin typeface="Calibri" panose="020F0502020204030204"/>
                </a:rPr>
                <a:t>6</a:t>
              </a:r>
              <a:endParaRPr lang="el-GR" sz="16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51520" y="5517232"/>
            <a:ext cx="8891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Επί πλέον, δυο μορφές D- και L-γλυκόζης ονομάζονται οπτικοί αντίποδες. Μάλιστα, εάν αναμίξουμε ίσους όγκους δύο διαλυμάτων της D- και της L-γλυκόζης που έχουν την ίδια συγκέντρωση, το διάλυμα που θα προκύψει δεν θα έχει οπτική στροφική ικανότητα (δηλ. [α]=0) και θα καλείται ρακεμικό μίγμα.</a:t>
            </a:r>
          </a:p>
        </p:txBody>
      </p:sp>
    </p:spTree>
    <p:extLst>
      <p:ext uri="{BB962C8B-B14F-4D97-AF65-F5344CB8AC3E}">
        <p14:creationId xmlns:p14="http://schemas.microsoft.com/office/powerpoint/2010/main" val="2083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Οπτική στροφική ικανότητα</a:t>
            </a:r>
            <a:endParaRPr lang="el-G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87624" y="4272677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Πηγή φωτός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Φυσικό φως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Πολωτής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Επίπεδα πολωμένο φως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Χώρος δείγματος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Οπτικά ενεργό δείγμα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επίπεδα πολωμένο φως με στραμμένο το επίπεδο πόλωσης</a:t>
            </a:r>
            <a:endParaRPr lang="el-GR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11616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7</a:t>
            </a:r>
            <a:endParaRPr lang="el-GR" sz="28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4427984" y="2852936"/>
            <a:ext cx="4716016" cy="3501827"/>
          </a:xfrm>
        </p:spPr>
        <p:txBody>
          <a:bodyPr>
            <a:noAutofit/>
          </a:bodyPr>
          <a:lstStyle/>
          <a:p>
            <a:pPr algn="r"/>
            <a:r>
              <a:rPr lang="el-GR" sz="2000" dirty="0" smtClean="0"/>
              <a:t>Οι υδατάνθρακες, επειδή έχουν ασύμμετρα άτομα άνθρακα </a:t>
            </a:r>
            <a:r>
              <a:rPr lang="el-GR" sz="2000" dirty="0"/>
              <a:t>εμφανίζουν οπτική στροφική </a:t>
            </a:r>
            <a:r>
              <a:rPr lang="el-GR" sz="2000" dirty="0" smtClean="0"/>
              <a:t>ικανότητα, και συνεπώς καλούνται </a:t>
            </a:r>
            <a:r>
              <a:rPr lang="el-GR" sz="2000" b="1" dirty="0" smtClean="0"/>
              <a:t>οπτικώς ενεργοί</a:t>
            </a:r>
            <a:r>
              <a:rPr lang="el-GR" sz="2000" dirty="0" smtClean="0"/>
              <a:t>.</a:t>
            </a:r>
          </a:p>
          <a:p>
            <a:pPr algn="r"/>
            <a:r>
              <a:rPr lang="el-GR" sz="2000" dirty="0" smtClean="0"/>
              <a:t>Αυτή η ιδιότητά τους προέρχεται από την πειραματική παρατήρηση ότι ένα υδατικό διάλυμα D-γλυκόζης </a:t>
            </a:r>
            <a:r>
              <a:rPr lang="el-GR" sz="2000" b="1" dirty="0" smtClean="0"/>
              <a:t>στρέφει το επίπεδο του πολωμένου φωτός </a:t>
            </a:r>
            <a:r>
              <a:rPr lang="el-GR" sz="2000" dirty="0" smtClean="0"/>
              <a:t>κατά μια συγκεκριμένη γωνία, η οποία καλείται </a:t>
            </a:r>
            <a:r>
              <a:rPr lang="el-GR" sz="2000" b="1" dirty="0" smtClean="0"/>
              <a:t>γωνία στροφής </a:t>
            </a:r>
            <a:r>
              <a:rPr lang="el-GR" sz="2000" dirty="0" smtClean="0"/>
              <a:t>και εξαρτάται από τη συγκέντρωση του διαλύματος και τη θερμοκρασία.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08520" y="1006969"/>
            <a:ext cx="7620000" cy="4229101"/>
            <a:chOff x="-108520" y="1006969"/>
            <a:chExt cx="7620000" cy="4229101"/>
          </a:xfrm>
        </p:grpSpPr>
        <p:grpSp>
          <p:nvGrpSpPr>
            <p:cNvPr id="7" name="Group 6"/>
            <p:cNvGrpSpPr/>
            <p:nvPr/>
          </p:nvGrpSpPr>
          <p:grpSpPr>
            <a:xfrm>
              <a:off x="-108520" y="1006969"/>
              <a:ext cx="7620000" cy="4229101"/>
              <a:chOff x="-108520" y="1006969"/>
              <a:chExt cx="7620000" cy="4229101"/>
            </a:xfrm>
          </p:grpSpPr>
          <p:pic>
            <p:nvPicPr>
              <p:cNvPr id="9" name="Picture 2" descr="File:Polarimeter (Optical rotation)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520" y="1006969"/>
                <a:ext cx="7620000" cy="4229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156176" y="2564904"/>
                <a:ext cx="216024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295456" y="1615108"/>
              <a:ext cx="21602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25147" y="1500490"/>
            <a:ext cx="274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Polarimeter (Optical rotation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latin typeface="+mn-lt"/>
                <a:hlinkClick r:id="rId5" tooltip="User:Kaidor"/>
              </a:rPr>
              <a:t>Kaidor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2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Καθορισμός της στερεοδομής: </a:t>
            </a:r>
            <a:r>
              <a:rPr lang="en-US" dirty="0" smtClean="0"/>
              <a:t>R- </a:t>
            </a:r>
            <a:r>
              <a:rPr lang="el-GR" dirty="0" smtClean="0"/>
              <a:t>και </a:t>
            </a:r>
            <a:r>
              <a:rPr lang="en-US" dirty="0" smtClean="0"/>
              <a:t>S- </a:t>
            </a:r>
            <a:r>
              <a:rPr lang="el-GR" dirty="0" smtClean="0"/>
              <a:t>αντί για </a:t>
            </a:r>
            <a:r>
              <a:rPr lang="en-US" dirty="0" smtClean="0"/>
              <a:t>D- </a:t>
            </a:r>
            <a:r>
              <a:rPr lang="el-GR" dirty="0" smtClean="0"/>
              <a:t>και </a:t>
            </a:r>
            <a:r>
              <a:rPr lang="en-US" dirty="0" smtClean="0"/>
              <a:t>L-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17921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(S)-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αλανίνη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112657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)-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αλανίνη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263526"/>
              </p:ext>
            </p:extLst>
          </p:nvPr>
        </p:nvGraphicFramePr>
        <p:xfrm>
          <a:off x="1370949" y="2296468"/>
          <a:ext cx="6402101" cy="17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emSketch" r:id="rId3" imgW="2840760" imgH="780120" progId="ACD.ChemSketch.20">
                  <p:embed/>
                </p:oleObj>
              </mc:Choice>
              <mc:Fallback>
                <p:oleObj name="ChemSketch" r:id="rId3" imgW="2840760" imgH="780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0949" y="2296468"/>
                        <a:ext cx="6402101" cy="175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Καθορισμός της στερεοδομής: </a:t>
            </a:r>
            <a:br>
              <a:rPr lang="el-GR" dirty="0" smtClean="0"/>
            </a:br>
            <a:r>
              <a:rPr lang="en-US" dirty="0" smtClean="0"/>
              <a:t>R- </a:t>
            </a:r>
            <a:r>
              <a:rPr lang="el-GR" dirty="0" smtClean="0"/>
              <a:t>και </a:t>
            </a:r>
            <a:r>
              <a:rPr lang="en-US" dirty="0" smtClean="0"/>
              <a:t>S-</a:t>
            </a:r>
            <a:r>
              <a:rPr lang="el-GR" dirty="0" smtClean="0"/>
              <a:t> 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73216"/>
            <a:ext cx="7886700" cy="11637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στερεοδομή μιας χειρόμορφης ένωσης καθορίζεται από τους κανόνες των </a:t>
            </a:r>
            <a:r>
              <a:rPr lang="en-US" sz="2400" dirty="0" smtClean="0"/>
              <a:t>Cahn–Ingold–Prelog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135887"/>
            <a:ext cx="2915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Ας γράψουμε μια δομή του μορίου με τυχαίο τρόπο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l-GR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Βάζουμε προτεραιότητες στους υποκαταστάτες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70475" y="1859002"/>
            <a:ext cx="2545926" cy="3133532"/>
            <a:chOff x="3370475" y="1859002"/>
            <a:chExt cx="2545926" cy="3133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0475" y="1859002"/>
              <a:ext cx="2545926" cy="31335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70475" y="3140968"/>
              <a:ext cx="192160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Καθορισμός της στερεοδομής: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R- </a:t>
            </a:r>
            <a:r>
              <a:rPr lang="el-GR" dirty="0">
                <a:solidFill>
                  <a:prstClr val="black"/>
                </a:solidFill>
              </a:rPr>
              <a:t>και </a:t>
            </a:r>
            <a:r>
              <a:rPr lang="en-US" dirty="0">
                <a:solidFill>
                  <a:prstClr val="black"/>
                </a:solidFill>
              </a:rPr>
              <a:t>S-</a:t>
            </a:r>
            <a:r>
              <a:rPr lang="el-GR" dirty="0">
                <a:solidFill>
                  <a:prstClr val="black"/>
                </a:solidFill>
              </a:rPr>
              <a:t> 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73216"/>
            <a:ext cx="7886700" cy="11637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στερεοδομή μιας χειρόμορφης ένωσης καθορίζεται από τους κανόνες των </a:t>
            </a:r>
            <a:r>
              <a:rPr lang="en-US" sz="2400" dirty="0" smtClean="0"/>
              <a:t>Cahn–Ingold–Prelog</a:t>
            </a:r>
            <a:r>
              <a:rPr lang="el-GR" sz="2400" dirty="0" smtClean="0"/>
              <a:t>.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110" y="3713216"/>
            <a:ext cx="59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Περιστρέφουμε, έτσι ώστε ο υποκαταστάτης με τη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μικρότερη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 προτεραιότητα να είναι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πίσω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 από το επίπεδο.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5656" y="2256110"/>
            <a:ext cx="6617568" cy="1172890"/>
            <a:chOff x="1475656" y="2256110"/>
            <a:chExt cx="6617568" cy="11728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656" y="2256110"/>
              <a:ext cx="6617568" cy="11728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923928" y="2256110"/>
              <a:ext cx="2016224" cy="586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Καθορισμός της στερεοδομής: 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R- </a:t>
            </a:r>
            <a:r>
              <a:rPr lang="el-GR" dirty="0">
                <a:solidFill>
                  <a:prstClr val="black"/>
                </a:solidFill>
              </a:rPr>
              <a:t>και </a:t>
            </a:r>
            <a:r>
              <a:rPr lang="en-US" dirty="0">
                <a:solidFill>
                  <a:prstClr val="black"/>
                </a:solidFill>
              </a:rPr>
              <a:t>S-</a:t>
            </a:r>
            <a:r>
              <a:rPr lang="el-GR" dirty="0">
                <a:solidFill>
                  <a:prstClr val="black"/>
                </a:solidFill>
              </a:rPr>
              <a:t> 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581998"/>
            <a:ext cx="7399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Διαγράφουμε τη φορά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2 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Εάν είναι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δεξιόστροφη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το μόριο χαρακτηρίζεται </a:t>
            </a:r>
            <a:r>
              <a:rPr lang="en-US" sz="2400" b="1" i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Εάν είναι </a:t>
            </a:r>
            <a:r>
              <a:rPr lang="el-GR" sz="24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αριστερόστροφη</a:t>
            </a:r>
            <a:r>
              <a:rPr lang="el-GR" sz="2400" i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l-GR" sz="2400" i="1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το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μόριο χαρακτηρίζεται </a:t>
            </a:r>
            <a:r>
              <a:rPr lang="en-US" sz="2400" b="1" i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-</a:t>
            </a:r>
            <a:endParaRPr lang="en-US" sz="2400" b="1" dirty="0">
              <a:solidFill>
                <a:srgbClr val="FF0000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31"/>
          <a:stretch/>
        </p:blipFill>
        <p:spPr>
          <a:xfrm>
            <a:off x="2681236" y="1328179"/>
            <a:ext cx="3781528" cy="310893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στερεοδομή του γαλακτικού οξέος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39726"/>
            <a:ext cx="7886700" cy="1235795"/>
          </a:xfrm>
        </p:spPr>
        <p:txBody>
          <a:bodyPr>
            <a:normAutofit/>
          </a:bodyPr>
          <a:lstStyle/>
          <a:p>
            <a:r>
              <a:rPr lang="el-GR" sz="2400" dirty="0"/>
              <a:t>Να βρεθεί </a:t>
            </a:r>
            <a:r>
              <a:rPr lang="el-GR" sz="2400" dirty="0" smtClean="0"/>
              <a:t>η </a:t>
            </a:r>
            <a:r>
              <a:rPr lang="el-GR" sz="2400" dirty="0"/>
              <a:t>στερεοδομή του γαλακτικού οξέος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02092"/>
              </p:ext>
            </p:extLst>
          </p:nvPr>
        </p:nvGraphicFramePr>
        <p:xfrm>
          <a:off x="1590897" y="3284984"/>
          <a:ext cx="6293471" cy="160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emSketch" r:id="rId3" imgW="2986920" imgH="762120" progId="ACD.ChemSketch.20">
                  <p:embed/>
                </p:oleObj>
              </mc:Choice>
              <mc:Fallback>
                <p:oleObj name="ChemSketch" r:id="rId3" imgW="2986920" imgH="76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897" y="3284984"/>
                        <a:ext cx="6293471" cy="1605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Συμμετρία και ασυμμετρία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37113"/>
            <a:ext cx="8515350" cy="2232248"/>
          </a:xfrm>
        </p:spPr>
        <p:txBody>
          <a:bodyPr>
            <a:noAutofit/>
          </a:bodyPr>
          <a:lstStyle/>
          <a:p>
            <a:r>
              <a:rPr lang="el-GR" sz="2200" dirty="0" smtClean="0"/>
              <a:t>Μπορεί το μόριο αριστερά, να τοποθετηθεί ακριβώς επάνω στο είδωλό του;</a:t>
            </a:r>
          </a:p>
          <a:p>
            <a:r>
              <a:rPr lang="el-GR" sz="2200" dirty="0" smtClean="0"/>
              <a:t>Το σύμπτωμα: το μόριο </a:t>
            </a:r>
            <a:r>
              <a:rPr lang="el-GR" sz="2200" b="1" dirty="0" smtClean="0"/>
              <a:t>δεν</a:t>
            </a:r>
            <a:r>
              <a:rPr lang="el-GR" sz="2200" dirty="0" smtClean="0"/>
              <a:t> διαθέτει </a:t>
            </a:r>
            <a:r>
              <a:rPr lang="el-GR" sz="2200" b="1" dirty="0" smtClean="0"/>
              <a:t>επίπεδο συμμετρίας.</a:t>
            </a:r>
          </a:p>
          <a:p>
            <a:r>
              <a:rPr lang="el-GR" sz="2200" dirty="0" smtClean="0"/>
              <a:t>Η γενεσιουργός αιτία: η παρουσία </a:t>
            </a:r>
            <a:r>
              <a:rPr lang="el-GR" sz="2200" b="1" dirty="0" smtClean="0"/>
              <a:t>ασύμμετρου ατόμου άνθρακα </a:t>
            </a:r>
            <a:r>
              <a:rPr lang="el-GR" sz="2200" dirty="0" smtClean="0"/>
              <a:t>(*</a:t>
            </a:r>
            <a:r>
              <a:rPr lang="en-US" sz="2200" dirty="0" smtClean="0"/>
              <a:t>C)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Ασύμμετρο άτομο </a:t>
            </a:r>
            <a:r>
              <a:rPr lang="en-US" sz="2200" dirty="0" smtClean="0"/>
              <a:t>C</a:t>
            </a:r>
            <a:r>
              <a:rPr lang="el-GR" sz="2200" dirty="0" smtClean="0"/>
              <a:t>: έχει τέσσερις διαφορετικούς υποκαταστάτες.</a:t>
            </a:r>
            <a:endParaRPr lang="el-GR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23" y="1221498"/>
            <a:ext cx="5753954" cy="2446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9245" y="1408132"/>
            <a:ext cx="248779" cy="22596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6544" y="3779748"/>
            <a:ext cx="121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καθρέφτης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7052" y="23563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3338" y="23532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στερεοδομή της γλυκεριναλδεϋδης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30" y="1578132"/>
            <a:ext cx="7886700" cy="1235795"/>
          </a:xfrm>
        </p:spPr>
        <p:txBody>
          <a:bodyPr>
            <a:normAutofit/>
          </a:bodyPr>
          <a:lstStyle/>
          <a:p>
            <a:r>
              <a:rPr lang="el-GR" sz="2400" dirty="0"/>
              <a:t>Να βρεθεί </a:t>
            </a:r>
            <a:r>
              <a:rPr lang="el-GR" sz="2400" dirty="0" smtClean="0"/>
              <a:t>η </a:t>
            </a:r>
            <a:r>
              <a:rPr lang="el-GR" sz="2400" dirty="0"/>
              <a:t>στερεοδομή </a:t>
            </a:r>
            <a:r>
              <a:rPr lang="el-GR" sz="2400" dirty="0" smtClean="0"/>
              <a:t>της γλυκεριναλδεϋδης</a:t>
            </a:r>
            <a:endParaRPr lang="el-GR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08122" y="2700445"/>
            <a:ext cx="7087719" cy="2435918"/>
            <a:chOff x="1028140" y="1902655"/>
            <a:chExt cx="7087719" cy="2435918"/>
          </a:xfrm>
        </p:grpSpPr>
        <p:grpSp>
          <p:nvGrpSpPr>
            <p:cNvPr id="5" name="Group 4"/>
            <p:cNvGrpSpPr/>
            <p:nvPr/>
          </p:nvGrpSpPr>
          <p:grpSpPr>
            <a:xfrm>
              <a:off x="1028140" y="1902655"/>
              <a:ext cx="7087719" cy="2036452"/>
              <a:chOff x="1028140" y="2383750"/>
              <a:chExt cx="7087719" cy="20364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8140" y="2383750"/>
                <a:ext cx="7087719" cy="203645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619672" y="2930673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*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80717" y="2972383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32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*</a:t>
                </a:r>
                <a:endParaRPr lang="el-GR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90042" y="3956619"/>
              <a:ext cx="2217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D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 Γλυκεριναλδεϋδη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79632" y="3969241"/>
              <a:ext cx="2217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 panose="020F0502020204030204"/>
                </a:rPr>
                <a:t>L</a:t>
              </a:r>
              <a:r>
                <a:rPr lang="el-GR" dirty="0" smtClean="0">
                  <a:solidFill>
                    <a:prstClr val="black"/>
                  </a:solidFill>
                  <a:latin typeface="Calibri" panose="020F0502020204030204"/>
                </a:rPr>
                <a:t>- Γλυκεριναλδεϋδη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1607332" y="2754747"/>
              <a:ext cx="141963" cy="4587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6200000">
              <a:off x="2157053" y="2784000"/>
              <a:ext cx="162906" cy="421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6430029" y="2789166"/>
              <a:ext cx="162909" cy="42839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7005413" y="2792755"/>
              <a:ext cx="162906" cy="421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34197" y="2636912"/>
            <a:ext cx="183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Προβολές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Fischer</a:t>
            </a:r>
            <a:endParaRPr lang="el-G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Αντιστροφή της στερεοδομής στις αντιδράσεις </a:t>
            </a:r>
            <a:r>
              <a:rPr lang="en-US" dirty="0" smtClean="0"/>
              <a:t>SN2</a:t>
            </a:r>
            <a:r>
              <a:rPr lang="el-GR" dirty="0" smtClean="0"/>
              <a:t>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862"/>
          <a:stretch/>
        </p:blipFill>
        <p:spPr>
          <a:xfrm>
            <a:off x="1475086" y="1615371"/>
            <a:ext cx="6336704" cy="46154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1690426"/>
            <a:ext cx="2232248" cy="11135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5081" y="1754848"/>
            <a:ext cx="23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4A82"/>
                </a:solidFill>
                <a:latin typeface="Calibri" panose="020F0502020204030204"/>
              </a:rPr>
              <a:t>Αντιστροφή της στερεοχημικής δομής</a:t>
            </a:r>
            <a:endParaRPr lang="el-GR" b="1" dirty="0">
              <a:solidFill>
                <a:srgbClr val="004A82"/>
              </a:solidFill>
              <a:latin typeface="Calibri" panose="020F050202020403020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65934" y="1885889"/>
            <a:ext cx="21602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92593" y="1869351"/>
            <a:ext cx="216024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Αντιστροφή της στερεοδομής στις αντιδράσεις </a:t>
            </a:r>
            <a:r>
              <a:rPr lang="en-US" dirty="0" smtClean="0"/>
              <a:t>SN2</a:t>
            </a:r>
            <a:r>
              <a:rPr lang="el-GR" dirty="0" smtClean="0"/>
              <a:t>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862"/>
          <a:stretch/>
        </p:blipFill>
        <p:spPr>
          <a:xfrm>
            <a:off x="1475086" y="2240415"/>
            <a:ext cx="6336704" cy="46154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2315470"/>
            <a:ext cx="2232248" cy="11135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5081" y="2465334"/>
            <a:ext cx="23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4A82"/>
                </a:solidFill>
                <a:latin typeface="Calibri" panose="020F0502020204030204"/>
              </a:rPr>
              <a:t>Αντιστροφή της στερεοχημικής δομής</a:t>
            </a:r>
            <a:endParaRPr lang="el-GR" b="1" dirty="0">
              <a:solidFill>
                <a:srgbClr val="004A82"/>
              </a:solidFill>
              <a:latin typeface="Calibri" panose="020F0502020204030204"/>
            </a:endParaRPr>
          </a:p>
        </p:txBody>
      </p:sp>
      <p:sp>
        <p:nvSpPr>
          <p:cNvPr id="9" name="Down Arrow 8"/>
          <p:cNvSpPr/>
          <p:nvPr/>
        </p:nvSpPr>
        <p:spPr>
          <a:xfrm rot="561259">
            <a:off x="6012160" y="3140968"/>
            <a:ext cx="576064" cy="26341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0544361">
            <a:off x="2316867" y="1937726"/>
            <a:ext cx="576064" cy="3204757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65934" y="2510933"/>
            <a:ext cx="21602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92593" y="2494395"/>
            <a:ext cx="216024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218542"/>
            <a:ext cx="8004256" cy="1300938"/>
            <a:chOff x="0" y="1014532"/>
            <a:chExt cx="8004256" cy="13009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014532"/>
              <a:ext cx="7375606" cy="13009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5536" y="1390012"/>
              <a:ext cx="7360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 smtClean="0">
                  <a:solidFill>
                    <a:prstClr val="black"/>
                  </a:solidFill>
                  <a:latin typeface="Calibri" panose="020F0502020204030204"/>
                </a:rPr>
                <a:t>Ν</a:t>
              </a:r>
              <a:r>
                <a:rPr lang="el-GR" sz="2000" dirty="0" smtClean="0">
                  <a:solidFill>
                    <a:prstClr val="black"/>
                  </a:solidFill>
                  <a:latin typeface="Calibri" panose="020F0502020204030204"/>
                </a:rPr>
                <a:t>Ξ</a:t>
              </a:r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lang="en-US" sz="2400" b="1" baseline="30000" dirty="0" smtClean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lang="el-GR" sz="2400" b="1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3616" y="1444435"/>
              <a:ext cx="55656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 panose="020F0502020204030204"/>
                </a:rPr>
                <a:t>Ν</a:t>
              </a:r>
              <a:r>
                <a:rPr lang="el-GR" sz="1400" dirty="0" smtClean="0">
                  <a:solidFill>
                    <a:prstClr val="black"/>
                  </a:solidFill>
                  <a:latin typeface="Calibri" panose="020F0502020204030204"/>
                </a:rPr>
                <a:t>Ξ</a:t>
              </a:r>
              <a:r>
                <a:rPr lang="en-US" sz="1600" dirty="0" smtClean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lang="en-US" sz="1600" b="1" baseline="30000" dirty="0" smtClean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lang="el-GR" sz="1600" b="1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1203" y="1451567"/>
              <a:ext cx="5148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dirty="0" smtClean="0">
                  <a:solidFill>
                    <a:prstClr val="black"/>
                  </a:solidFill>
                  <a:latin typeface="Calibri" panose="020F0502020204030204"/>
                </a:rPr>
                <a:t>Ν</a:t>
              </a:r>
              <a:r>
                <a:rPr lang="el-GR" sz="1400" dirty="0" smtClean="0">
                  <a:solidFill>
                    <a:prstClr val="black"/>
                  </a:solidFill>
                  <a:latin typeface="Calibri" panose="020F0502020204030204"/>
                </a:rPr>
                <a:t>Ξ</a:t>
              </a:r>
              <a:r>
                <a:rPr lang="en-US" sz="1600" dirty="0" smtClean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endParaRPr lang="el-GR" sz="1600" b="1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12160" y="1124744"/>
              <a:ext cx="1296144" cy="11907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1850935"/>
              <a:ext cx="1342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dirty="0" smtClean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πυρηνόφιλο</a:t>
              </a:r>
              <a:endParaRPr lang="el-GR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18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9</a:t>
            </a:r>
            <a:r>
              <a:rPr lang="en-US" sz="2000" dirty="0" smtClean="0"/>
              <a:t>:</a:t>
            </a:r>
            <a:r>
              <a:rPr lang="el-GR" sz="2000" dirty="0"/>
              <a:t> Στερεοχημεία: Μοριακή ασυμμετρία».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Ασύμμετρα κέντρα: *</a:t>
            </a:r>
            <a:r>
              <a:rPr lang="en-US" dirty="0" smtClean="0"/>
              <a:t>C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000250"/>
            <a:ext cx="847725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6450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890" y="36450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28529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32487"/>
              </p:ext>
            </p:extLst>
          </p:nvPr>
        </p:nvGraphicFramePr>
        <p:xfrm>
          <a:off x="2235511" y="1901407"/>
          <a:ext cx="4815854" cy="305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emSketch" r:id="rId3" imgW="2575440" imgH="1633680" progId="ACD.ChemSketch.20">
                  <p:embed/>
                </p:oleObj>
              </mc:Choice>
              <mc:Fallback>
                <p:oleObj name="ChemSketch" r:id="rId3" imgW="2575440" imgH="1633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511" y="1901407"/>
                        <a:ext cx="4815854" cy="3055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Ασύμμετρα κέντρα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5500878"/>
            <a:ext cx="6018416" cy="57309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Εντοπίστε τα </a:t>
            </a:r>
            <a:r>
              <a:rPr lang="el-GR" sz="2400" dirty="0"/>
              <a:t>α</a:t>
            </a:r>
            <a:r>
              <a:rPr lang="el-GR" sz="2400" dirty="0" smtClean="0"/>
              <a:t>σύμμετρα κέντρα *</a:t>
            </a:r>
            <a:r>
              <a:rPr lang="en-US" sz="2400" dirty="0" smtClean="0"/>
              <a:t>C</a:t>
            </a:r>
            <a:endParaRPr lang="el-GR" sz="2400" dirty="0"/>
          </a:p>
        </p:txBody>
      </p:sp>
      <p:sp>
        <p:nvSpPr>
          <p:cNvPr id="6" name="Oval 5"/>
          <p:cNvSpPr/>
          <p:nvPr/>
        </p:nvSpPr>
        <p:spPr>
          <a:xfrm>
            <a:off x="3683857" y="4090577"/>
            <a:ext cx="288032" cy="28803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99772" y="3859455"/>
            <a:ext cx="288032" cy="288032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81683" y="3933056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23743" y="3429000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20792" y="4118046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7904" y="3429000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01283" y="2819141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63618" y="4135269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93651" y="2814190"/>
            <a:ext cx="288032" cy="288032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07634" y="5500878"/>
            <a:ext cx="434782" cy="376393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Στερεοϊσομέρεια και συντακτική ισομέρεια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2 δομές ανήκουν σε </a:t>
            </a:r>
            <a:r>
              <a:rPr lang="el-GR" sz="2400" b="1" dirty="0" smtClean="0"/>
              <a:t>στερεοϊσομερή, </a:t>
            </a:r>
            <a:r>
              <a:rPr lang="el-GR" sz="2400" dirty="0" smtClean="0"/>
              <a:t>εάν τα </a:t>
            </a:r>
            <a:r>
              <a:rPr lang="el-GR" sz="2400" b="1" dirty="0" smtClean="0"/>
              <a:t>διαφορετικά</a:t>
            </a:r>
            <a:r>
              <a:rPr lang="el-GR" sz="2400" dirty="0" smtClean="0"/>
              <a:t> άτομα ή ομάδες συνδέονται μεταξύ τους μέσω.</a:t>
            </a:r>
          </a:p>
          <a:p>
            <a:r>
              <a:rPr lang="el-GR" sz="2400" dirty="0" smtClean="0">
                <a:solidFill>
                  <a:srgbClr val="C00000"/>
                </a:solidFill>
              </a:rPr>
              <a:t>κοινού ατόμου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ή </a:t>
            </a:r>
            <a:r>
              <a:rPr lang="el-GR" sz="2400" b="1" dirty="0">
                <a:solidFill>
                  <a:srgbClr val="C00000"/>
                </a:solidFill>
              </a:rPr>
              <a:t>διπλού δεσμού, 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220" y="2452395"/>
            <a:ext cx="4463758" cy="1326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5000" contras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829" y="4772019"/>
            <a:ext cx="4536015" cy="137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4468" y="2761855"/>
            <a:ext cx="208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Στερεοϊσομέρεια: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εναντιομερή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9246" y="4876600"/>
            <a:ext cx="2088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Στερεοϊσομέρεια: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/>
              </a:rPr>
              <a:t>Ε/Ζ ισομερή</a:t>
            </a: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Στερεοϊσομέρεια και συντακτική ισομέρεια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Όταν συνυπάρχουν στο μόριο, χωρίς να συνδέονται μεταξύ τους με κάποιον από τους πιο πάνω τρόπους είναι </a:t>
            </a:r>
            <a:r>
              <a:rPr lang="el-GR" sz="2400" b="1" dirty="0" smtClean="0"/>
              <a:t>συντακτικά</a:t>
            </a:r>
            <a:r>
              <a:rPr lang="el-GR" sz="2400" dirty="0" smtClean="0"/>
              <a:t> </a:t>
            </a:r>
            <a:r>
              <a:rPr lang="el-GR" sz="2400" b="1" dirty="0" smtClean="0"/>
              <a:t>ισομερή.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lum contrast="36000"/>
          </a:blip>
          <a:stretch>
            <a:fillRect/>
          </a:stretch>
        </p:blipFill>
        <p:spPr>
          <a:xfrm>
            <a:off x="1785685" y="3140968"/>
            <a:ext cx="5750561" cy="1916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7187" y="5248085"/>
            <a:ext cx="23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συντακτική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ισομέρεια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728" y="47176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7147" y="43478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8781" y="37387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1454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l-G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αριθμός στων δυνατών </a:t>
            </a:r>
            <a:r>
              <a:rPr lang="el-GR" dirty="0" smtClean="0"/>
              <a:t>στερεοϊσομερών </a:t>
            </a:r>
            <a:r>
              <a:rPr lang="el-GR" sz="3200" dirty="0" smtClean="0"/>
              <a:t>1/</a:t>
            </a:r>
            <a:r>
              <a:rPr lang="en-US" sz="3200" dirty="0" smtClean="0"/>
              <a:t>3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μια οργανική χημική ένωση έχει </a:t>
            </a:r>
            <a:r>
              <a:rPr lang="en-US" dirty="0" smtClean="0"/>
              <a:t>n </a:t>
            </a:r>
            <a:r>
              <a:rPr lang="el-GR" dirty="0" smtClean="0"/>
              <a:t> ασύμμετρους άνθρακες, </a:t>
            </a:r>
          </a:p>
          <a:p>
            <a:endParaRPr lang="el-GR" dirty="0"/>
          </a:p>
          <a:p>
            <a:r>
              <a:rPr lang="el-GR" dirty="0" smtClean="0"/>
              <a:t>Ο  αρι</a:t>
            </a:r>
            <a:r>
              <a:rPr lang="el-GR" dirty="0"/>
              <a:t>θ</a:t>
            </a:r>
            <a:r>
              <a:rPr lang="el-GR" dirty="0" smtClean="0"/>
              <a:t>μός των δυνατών στερεοϊσομερών είναι </a:t>
            </a:r>
          </a:p>
          <a:p>
            <a:endParaRPr lang="el-GR" dirty="0"/>
          </a:p>
          <a:p>
            <a:pPr marL="171450" lvl="1"/>
            <a:r>
              <a:rPr lang="el-GR" sz="3600" b="1" dirty="0" smtClean="0"/>
              <a:t>2</a:t>
            </a:r>
            <a:r>
              <a:rPr lang="en-US" sz="3600" b="1" baseline="30000" dirty="0" smtClean="0"/>
              <a:t>n</a:t>
            </a:r>
            <a:r>
              <a:rPr lang="en-US" sz="3600" b="1" dirty="0" smtClean="0"/>
              <a:t>  </a:t>
            </a:r>
            <a:r>
              <a:rPr lang="en-US" sz="2000" dirty="0" smtClean="0"/>
              <a:t>(</a:t>
            </a:r>
            <a:r>
              <a:rPr lang="el-GR" sz="2000" dirty="0" smtClean="0"/>
              <a:t>νόμος των </a:t>
            </a:r>
            <a:r>
              <a:rPr lang="en-US" sz="2000" dirty="0" smtClean="0"/>
              <a:t>Le Bel </a:t>
            </a:r>
            <a:r>
              <a:rPr lang="el-GR" sz="2000" dirty="0" smtClean="0"/>
              <a:t>και </a:t>
            </a:r>
            <a:r>
              <a:rPr lang="en-US" sz="2000" dirty="0" smtClean="0"/>
              <a:t> Vant Hoff)</a:t>
            </a:r>
            <a:endParaRPr lang="el-GR" sz="2000" dirty="0" smtClean="0"/>
          </a:p>
          <a:p>
            <a:endParaRPr lang="el-GR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5298" name="Picture 2" descr="example of an asymmetric 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4461"/>
            <a:ext cx="3183112" cy="16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44332" y="4959319"/>
            <a:ext cx="434782" cy="485905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44008" y="4959319"/>
            <a:ext cx="720080" cy="62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444" y="5098911"/>
            <a:ext cx="233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2 στερεοϊσομερή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 asymmetric carbon atoms in an aldohex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708920"/>
            <a:ext cx="2109015" cy="17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αριθμός στων δυνατών </a:t>
            </a:r>
            <a:r>
              <a:rPr lang="el-GR" dirty="0" smtClean="0"/>
              <a:t>στερεοϊσομερών </a:t>
            </a:r>
            <a:r>
              <a:rPr lang="el-GR" sz="3200" dirty="0" smtClean="0">
                <a:solidFill>
                  <a:prstClr val="black"/>
                </a:solidFill>
              </a:rPr>
              <a:t>2/</a:t>
            </a:r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υπολογιστεί ο αριθμός των δυνατών στερεοϊσομερών</a:t>
            </a:r>
          </a:p>
          <a:p>
            <a:endParaRPr lang="el-GR" sz="2400" dirty="0"/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5" name="Oval 4"/>
          <p:cNvSpPr/>
          <p:nvPr/>
        </p:nvSpPr>
        <p:spPr>
          <a:xfrm>
            <a:off x="2146241" y="3560970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60572" y="3363374"/>
            <a:ext cx="720080" cy="62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502966"/>
            <a:ext cx="28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="1" baseline="30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4 στερεοϊσομερή</a:t>
            </a:r>
            <a:endParaRPr lang="el-GR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7466" y="3388140"/>
            <a:ext cx="335793" cy="345659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Προσαρμοσμένο 2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1648</Words>
  <Application>Microsoft Office PowerPoint</Application>
  <PresentationFormat>Προβολή στην οθόνη (4:3)</PresentationFormat>
  <Paragraphs>276</Paragraphs>
  <Slides>39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3" baseType="lpstr">
      <vt:lpstr>template</vt:lpstr>
      <vt:lpstr>OC_template_updated</vt:lpstr>
      <vt:lpstr>Office Theme</vt:lpstr>
      <vt:lpstr>ChemSketch</vt:lpstr>
      <vt:lpstr>Οργανική Χημεία της Συντήρησης (Θ)</vt:lpstr>
      <vt:lpstr>Συμμετρία και ασυμμετρία 1/2</vt:lpstr>
      <vt:lpstr>Συμμετρία και ασυμμετρία 2/2</vt:lpstr>
      <vt:lpstr>Ασύμμετρα κέντρα: *C</vt:lpstr>
      <vt:lpstr>Ασύμμετρα κέντρα</vt:lpstr>
      <vt:lpstr>Στερεοϊσομέρεια και συντακτική ισομέρεια 1/2</vt:lpstr>
      <vt:lpstr>Στερεοϊσομέρεια και συντακτική ισομέρεια 2/2</vt:lpstr>
      <vt:lpstr>Ο αριθμός στων δυνατών στερεοϊσομερών 1/3</vt:lpstr>
      <vt:lpstr>Ο αριθμός στων δυνατών στερεοϊσομερών 2/3</vt:lpstr>
      <vt:lpstr>Ο αριθμός στων δυνατών στερεοϊσομερών 3/3</vt:lpstr>
      <vt:lpstr>Διαστερεομέρια 1/4</vt:lpstr>
      <vt:lpstr>Διαστερεομέρια 2/4</vt:lpstr>
      <vt:lpstr>D- και L- γλυκεριναλδεϋδη 1/2</vt:lpstr>
      <vt:lpstr>D- και L- γλυκεριναλδεϋδη 2/2</vt:lpstr>
      <vt:lpstr>Διαστερεομέρια 3/4</vt:lpstr>
      <vt:lpstr>Διαστερεομέρια 4/4</vt:lpstr>
      <vt:lpstr>Στερεοδομή (στερεοχημική δομή)</vt:lpstr>
      <vt:lpstr>Αμινοξέα </vt:lpstr>
      <vt:lpstr>α- και β- αμινοξέα</vt:lpstr>
      <vt:lpstr>Ρακεμικό μίγμα</vt:lpstr>
      <vt:lpstr>Τα αμινοξέα έχουν ασύμμετρα κέντρα C 1/2</vt:lpstr>
      <vt:lpstr>Τα αμινοξέα έχουν ασύμμετρα κέντρα C 2/2</vt:lpstr>
      <vt:lpstr>Υδατάνθρακες: Οπτικοί αντίποδες της γλυκόζης</vt:lpstr>
      <vt:lpstr>Οπτική στροφική ικανότητα</vt:lpstr>
      <vt:lpstr>Καθορισμός της στερεοδομής: R- και S- αντί για D- και L-</vt:lpstr>
      <vt:lpstr>Καθορισμός της στερεοδομής:  R- και S-  1/3</vt:lpstr>
      <vt:lpstr>Καθορισμός της στερεοδομής:  R- και S-  2/3</vt:lpstr>
      <vt:lpstr>Καθορισμός της στερεοδομής:  R- και S-  3/3</vt:lpstr>
      <vt:lpstr>Η στερεοδομή του γαλακτικού οξέος</vt:lpstr>
      <vt:lpstr>Η στερεοδομή της γλυκεριναλδεϋδης</vt:lpstr>
      <vt:lpstr>Αντιστροφή της στερεοδομής στις αντιδράσεις SN2 1/2</vt:lpstr>
      <vt:lpstr>Αντιστροφή της στερεοδομής στις αντιδράσεις SN2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9</cp:revision>
  <dcterms:created xsi:type="dcterms:W3CDTF">2015-07-08T07:06:10Z</dcterms:created>
  <dcterms:modified xsi:type="dcterms:W3CDTF">2015-08-06T09:22:50Z</dcterms:modified>
</cp:coreProperties>
</file>