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44"/>
  </p:notesMasterIdLst>
  <p:handoutMasterIdLst>
    <p:handoutMasterId r:id="rId45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257" r:id="rId37"/>
    <p:sldId id="262" r:id="rId38"/>
    <p:sldId id="264" r:id="rId39"/>
    <p:sldId id="300" r:id="rId40"/>
    <p:sldId id="301" r:id="rId41"/>
    <p:sldId id="266" r:id="rId42"/>
    <p:sldId id="261" r:id="rId43"/>
  </p:sldIdLst>
  <p:sldSz cx="9144000" cy="6858000" type="screen4x3"/>
  <p:notesSz cx="7104063" cy="10234613"/>
  <p:custDataLst>
    <p:tags r:id="rId4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gs" Target="tags/tag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16/4/2015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16/4/2015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053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739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059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271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069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199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521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730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827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912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651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612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439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200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30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4A8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4A82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4A82"/>
        </a:buClr>
        <a:buFont typeface="Courier New" panose="02070309020205020404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4A82"/>
        </a:buClr>
        <a:buFont typeface="Calibri" panose="020F050202020403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Upright_X-ray_demonstrating_small_bowel_obstruction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reativecommons.org/licenses/by-sa/3.0/deed.en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lausen_0246_ColorectalCancer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Dcoetzee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preveengeorge.blogspot.gr/2010/10/diverticulitis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Filip_em" TargetMode="External"/><Relationship Id="rId4" Type="http://schemas.openxmlformats.org/officeDocument/2006/relationships/hyperlink" Target="http://commons.wikimedia.org/wiki/File:FAP.jpg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fascrs.org/patients/conditions/ulcerative_colitis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Abdominoperineal_resection.jpg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Intestine-diagram.sv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File:Ileostomy_some_time_after_200x150.jpg" TargetMode="External"/><Relationship Id="rId4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Retto(anatomia)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reativecommons.org/licenses/by-sa/3.0/deed.en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Intestinal_Obstruction.JPG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Orem" TargetMode="External"/><Relationship Id="rId4" Type="http://schemas.openxmlformats.org/officeDocument/2006/relationships/hyperlink" Target="http://commons.wikimedia.org/wiki/File:Intussusception.svg" TargetMode="External"/><Relationship Id="rId9" Type="http://schemas.openxmlformats.org/officeDocument/2006/relationships/hyperlink" Target="http://commons.wikimedia.org/wiki/User:Mysid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Ileus2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reativecommons.org/licenses/by-sa/3.0/deed.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Χειρουργική Νοσηλευτική Ι (Θ)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10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Φροντίδα ασθενών με χειρουργικές παθήσεις εντέρου</a:t>
            </a:r>
            <a:endParaRPr lang="el-GR" sz="2600" dirty="0" smtClean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200" dirty="0" smtClean="0"/>
              <a:t>Αντωνία </a:t>
            </a:r>
            <a:r>
              <a:rPr lang="el-GR" sz="2200" dirty="0"/>
              <a:t>Καλογιάννη, Καθηγήτρια </a:t>
            </a:r>
            <a:r>
              <a:rPr lang="el-GR" sz="2200" dirty="0" smtClean="0"/>
              <a:t>Εφαρμογών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Νοσηλευτικής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Κλινική εικόνα μηχανικού ειλεού 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61662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dirty="0"/>
              <a:t>Κοιλιακό άλγος (κωλικού χαρακτήρα, μεγάλης έντασης), μετεωρισμός κοιλίας,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dirty="0"/>
              <a:t>Ναυτία, έμετος (αυξημένοι σε υψηλό ειλεό</a:t>
            </a:r>
            <a:r>
              <a:rPr lang="el-GR" dirty="0" smtClean="0"/>
              <a:t>),</a:t>
            </a:r>
            <a:endParaRPr lang="el-GR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dirty="0"/>
              <a:t>Αύξηση εντερικών </a:t>
            </a:r>
            <a:r>
              <a:rPr lang="el-GR" dirty="0" smtClean="0"/>
              <a:t>ήχων,</a:t>
            </a:r>
            <a:endParaRPr lang="el-GR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dirty="0"/>
              <a:t>Επίσχεση αερίων και </a:t>
            </a:r>
            <a:r>
              <a:rPr lang="el-GR" dirty="0" smtClean="0"/>
              <a:t>δυσκοιλιότητα,</a:t>
            </a:r>
            <a:endParaRPr lang="el-GR" dirty="0"/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l-GR" sz="2400" dirty="0"/>
              <a:t> η επίσχεση των αερίων σε υψηλό ειλεό δεν εγκαθίσταται αμέσως ενώ αντίθετα είναι από τα πρώτα συμπτώματα στον χαμηλό </a:t>
            </a:r>
            <a:r>
              <a:rPr lang="el-GR" sz="2400" dirty="0" smtClean="0"/>
              <a:t>ειλεό.</a:t>
            </a:r>
            <a:endParaRPr lang="el-GR" sz="24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dirty="0"/>
              <a:t>Σημεία αφυδάτωσης και αιμοδυναμικής αστάθειας (υπόταση, ταχυκαρδία </a:t>
            </a:r>
            <a:r>
              <a:rPr lang="el-GR" dirty="0" err="1"/>
              <a:t>κλπ</a:t>
            </a:r>
            <a:r>
              <a:rPr lang="el-GR" dirty="0"/>
              <a:t>) μετά από </a:t>
            </a:r>
            <a:r>
              <a:rPr lang="el-GR" dirty="0" smtClean="0"/>
              <a:t>ώρες,</a:t>
            </a:r>
            <a:endParaRPr lang="el-GR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dirty="0"/>
              <a:t>Δυσφορία, ρηχές, επιπόλαιες και γρήγορες </a:t>
            </a:r>
            <a:r>
              <a:rPr lang="el-GR" dirty="0" smtClean="0"/>
              <a:t>αναπνοές.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85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Εργαστηριακά ευρήματα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Αιμοσυμπύκνωση </a:t>
            </a:r>
            <a:r>
              <a:rPr lang="el-GR" dirty="0"/>
              <a:t>από αφυδάτωση(αυξημένοι </a:t>
            </a:r>
            <a:r>
              <a:rPr lang="el-GR" dirty="0" err="1"/>
              <a:t>Ht</a:t>
            </a:r>
            <a:r>
              <a:rPr lang="el-GR" dirty="0"/>
              <a:t> και  ουρία</a:t>
            </a:r>
            <a:r>
              <a:rPr lang="el-GR" dirty="0" smtClean="0"/>
              <a:t>),</a:t>
            </a:r>
            <a:endParaRPr lang="el-GR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err="1"/>
              <a:t>Υπονατριαμία</a:t>
            </a:r>
            <a:r>
              <a:rPr lang="el-GR" dirty="0"/>
              <a:t> και </a:t>
            </a:r>
            <a:r>
              <a:rPr lang="el-GR" dirty="0" err="1" smtClean="0"/>
              <a:t>υποχλωριαμία</a:t>
            </a:r>
            <a:r>
              <a:rPr lang="el-GR" dirty="0" smtClean="0"/>
              <a:t>,</a:t>
            </a:r>
            <a:endParaRPr lang="el-GR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Μεταβολική </a:t>
            </a:r>
            <a:r>
              <a:rPr lang="el-GR" dirty="0" err="1"/>
              <a:t>αλκάλωση</a:t>
            </a:r>
            <a:r>
              <a:rPr lang="el-GR" dirty="0"/>
              <a:t> (απώλεια HCL και ιόντων Η και Κ</a:t>
            </a:r>
            <a:r>
              <a:rPr lang="el-GR" dirty="0" smtClean="0"/>
              <a:t>),</a:t>
            </a:r>
            <a:endParaRPr lang="el-GR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err="1" smtClean="0"/>
              <a:t>Υποκαλιαμία</a:t>
            </a:r>
            <a:r>
              <a:rPr lang="el-GR" dirty="0" smtClean="0"/>
              <a:t>.</a:t>
            </a:r>
            <a:endParaRPr lang="el-GR" dirty="0"/>
          </a:p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el-GR" b="1" dirty="0" smtClean="0">
                <a:solidFill>
                  <a:srgbClr val="004A82"/>
                </a:solidFill>
              </a:rPr>
              <a:t>Ακτινολογικά Ευρήματα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err="1" smtClean="0"/>
              <a:t>Υδραερικά</a:t>
            </a:r>
            <a:r>
              <a:rPr lang="el-GR" dirty="0" smtClean="0"/>
              <a:t> επίπεδα.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95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Κλινική εικόνα παραλυτικού ειλεού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040560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Κοιλιακό άλγος (συνεχές μέσης έντασης), μετεωρισμός κοιλίας,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Ναυτία, έμετος μικρότερης ποσότητας και </a:t>
            </a:r>
            <a:r>
              <a:rPr lang="el-GR" dirty="0" smtClean="0"/>
              <a:t>συχνότητας, </a:t>
            </a:r>
            <a:endParaRPr lang="el-GR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Μείωση των  εντερικών ήχων έως σιγή,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Σημεία αιμοδυναμικής αστάθειας και </a:t>
            </a:r>
            <a:r>
              <a:rPr lang="el-GR" dirty="0" err="1"/>
              <a:t>υποογκαιμικής</a:t>
            </a:r>
            <a:r>
              <a:rPr lang="el-GR" dirty="0"/>
              <a:t> </a:t>
            </a:r>
            <a:r>
              <a:rPr lang="el-GR" dirty="0" smtClean="0"/>
              <a:t>καταπληξίας,</a:t>
            </a:r>
            <a:endParaRPr lang="el-GR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 Σημεία σηπτικής </a:t>
            </a:r>
            <a:r>
              <a:rPr lang="el-GR" dirty="0" smtClean="0"/>
              <a:t>καταπληξίας,</a:t>
            </a:r>
            <a:endParaRPr lang="el-GR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Εργαστηριακή και Ακτινολογική εικόνα όμοια με του μηχανικού </a:t>
            </a:r>
            <a:r>
              <a:rPr lang="el-GR" dirty="0" smtClean="0"/>
              <a:t>ειλεού.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54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 smtClean="0"/>
              <a:t>Ακτινολογική εικόνα ειλεού </a:t>
            </a:r>
            <a:br>
              <a:rPr lang="el-GR" dirty="0" smtClean="0"/>
            </a:br>
            <a:r>
              <a:rPr lang="el-GR" sz="3200" b="0" dirty="0" smtClean="0"/>
              <a:t>(</a:t>
            </a:r>
            <a:r>
              <a:rPr lang="el-GR" sz="3200" b="0" dirty="0" err="1" smtClean="0"/>
              <a:t>υδραερικά</a:t>
            </a:r>
            <a:r>
              <a:rPr lang="el-GR" sz="3200" b="0" dirty="0" smtClean="0"/>
              <a:t> επίπεδα)</a:t>
            </a:r>
            <a:endParaRPr lang="el-GR" sz="3200" b="0" dirty="0"/>
          </a:p>
        </p:txBody>
      </p:sp>
      <p:pic>
        <p:nvPicPr>
          <p:cNvPr id="5" name="Θέση περιεχομένου 4" title="Κλινική εικόνα μηχανικού ειλεού 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4720" y="1440685"/>
            <a:ext cx="3375248" cy="4500331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27784" y="6077246"/>
            <a:ext cx="39406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Upright X-ray demonstrating small bowel obstruction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Jmh649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CC 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762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Θεραπεία </a:t>
            </a:r>
            <a:br>
              <a:rPr lang="el-GR" sz="4400" dirty="0" smtClean="0"/>
            </a:br>
            <a:r>
              <a:rPr lang="el-GR" sz="3600" b="0" dirty="0" smtClean="0"/>
              <a:t>(Παραλυτικού Ειλεού)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91264" cy="525658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dirty="0"/>
              <a:t>Αιτιολογική (Άρση του αίτιου</a:t>
            </a:r>
            <a:r>
              <a:rPr lang="el-GR" dirty="0" smtClean="0"/>
              <a:t>),</a:t>
            </a:r>
            <a:endParaRPr lang="el-GR" dirty="0"/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l-GR" sz="2400" dirty="0"/>
              <a:t>Αρχικά συντηρητικά (2-3 24ωρα, εάν επιτρέπει η κατάσταση του αρρώστου</a:t>
            </a:r>
            <a:r>
              <a:rPr lang="el-GR" sz="2400" dirty="0" smtClean="0"/>
              <a:t>),</a:t>
            </a:r>
            <a:endParaRPr lang="el-GR" sz="2400" dirty="0"/>
          </a:p>
          <a:p>
            <a:pPr lvl="2">
              <a:lnSpc>
                <a:spcPct val="110000"/>
              </a:lnSpc>
              <a:spcBef>
                <a:spcPts val="1200"/>
              </a:spcBef>
            </a:pPr>
            <a:r>
              <a:rPr lang="el-GR" sz="2400" dirty="0"/>
              <a:t>Αντιμετώπιση </a:t>
            </a:r>
            <a:r>
              <a:rPr lang="el-GR" sz="2400" dirty="0" err="1"/>
              <a:t>υποκαλιαιμίας</a:t>
            </a:r>
            <a:r>
              <a:rPr lang="el-GR" sz="2400" dirty="0"/>
              <a:t> </a:t>
            </a:r>
            <a:r>
              <a:rPr lang="el-GR" sz="2400" dirty="0" err="1" smtClean="0"/>
              <a:t>κλπ</a:t>
            </a:r>
            <a:r>
              <a:rPr lang="el-GR" sz="2400" dirty="0" smtClean="0"/>
              <a:t>,</a:t>
            </a:r>
            <a:endParaRPr lang="el-GR" sz="2400" dirty="0"/>
          </a:p>
          <a:p>
            <a:pPr lvl="2">
              <a:lnSpc>
                <a:spcPct val="110000"/>
              </a:lnSpc>
              <a:spcBef>
                <a:spcPts val="1200"/>
              </a:spcBef>
            </a:pPr>
            <a:r>
              <a:rPr lang="el-GR" sz="2400" dirty="0"/>
              <a:t>Φάρμακα </a:t>
            </a:r>
            <a:r>
              <a:rPr lang="el-GR" sz="2400" dirty="0" err="1" smtClean="0"/>
              <a:t>παρασυμπαθητικομιμητικά</a:t>
            </a:r>
            <a:r>
              <a:rPr lang="el-GR" sz="2400" dirty="0" smtClean="0"/>
              <a:t>.</a:t>
            </a:r>
            <a:endParaRPr lang="el-GR" sz="2400" dirty="0"/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l-GR" sz="2400" dirty="0"/>
              <a:t>Χειρουργική αντιμετώπιση (λύση συμφύσεων, αφαίρεση ξένου σώματος </a:t>
            </a:r>
            <a:r>
              <a:rPr lang="el-GR" sz="2400" dirty="0" err="1"/>
              <a:t>κλπ</a:t>
            </a:r>
            <a:r>
              <a:rPr lang="el-GR" sz="2400" dirty="0" smtClean="0"/>
              <a:t>).</a:t>
            </a:r>
            <a:endParaRPr lang="el-GR" sz="24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dirty="0" smtClean="0"/>
              <a:t>Υποστηρικτική.</a:t>
            </a:r>
            <a:endParaRPr lang="el-GR" dirty="0"/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l-GR" sz="2400" dirty="0"/>
              <a:t>Χορήγηση υγρών και ηλεκτρολυτών σύμφωνα με τα ελλείμματα (εργαστηριακές εξετάσεις</a:t>
            </a:r>
            <a:r>
              <a:rPr lang="el-GR" sz="2400" dirty="0" smtClean="0"/>
              <a:t>).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57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Επιπλοκές</a:t>
            </a:r>
            <a:br>
              <a:rPr lang="el-GR" sz="4400" dirty="0" smtClean="0"/>
            </a:br>
            <a:r>
              <a:rPr lang="el-GR" sz="3600" b="0" dirty="0" smtClean="0"/>
              <a:t>(Παραλυτικού </a:t>
            </a:r>
            <a:r>
              <a:rPr lang="el-GR" sz="3600" b="0" dirty="0"/>
              <a:t>Ειλεού)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Νέκρωση εντερικού τοιχώματος και ρήξη εντερικού τοιχώματος με συνέπεια περιτονίτιδα και σηπτική </a:t>
            </a:r>
            <a:r>
              <a:rPr lang="el-GR" dirty="0" smtClean="0"/>
              <a:t>καταπληξία,</a:t>
            </a:r>
            <a:endParaRPr lang="el-GR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Σοβαρές </a:t>
            </a:r>
            <a:r>
              <a:rPr lang="el-GR" dirty="0" err="1"/>
              <a:t>υδατοηλεκτρολυτικές</a:t>
            </a:r>
            <a:r>
              <a:rPr lang="el-GR" dirty="0"/>
              <a:t> και </a:t>
            </a:r>
            <a:r>
              <a:rPr lang="el-GR" dirty="0" err="1"/>
              <a:t>οξεοβασικές</a:t>
            </a:r>
            <a:r>
              <a:rPr lang="el-GR" dirty="0"/>
              <a:t> διαταραχές που μπορεί να οδηγήσουν στο </a:t>
            </a:r>
            <a:r>
              <a:rPr lang="el-GR" dirty="0" smtClean="0"/>
              <a:t>θάνατο.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18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Νοσηλευτικές διαγνώσεις</a:t>
            </a:r>
            <a:br>
              <a:rPr lang="el-GR" sz="4400" dirty="0" smtClean="0"/>
            </a:br>
            <a:r>
              <a:rPr lang="el-GR" sz="3600" b="0" dirty="0" smtClean="0"/>
              <a:t>(Παραλυτικού </a:t>
            </a:r>
            <a:r>
              <a:rPr lang="el-GR" sz="3600" b="0" dirty="0"/>
              <a:t>Ειλεού)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Πόνος στην κοιλία </a:t>
            </a:r>
            <a:r>
              <a:rPr lang="el-GR" dirty="0" smtClean="0"/>
              <a:t>περιοδικός,</a:t>
            </a:r>
            <a:endParaRPr lang="el-GR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Αναποτελεσματικός τύπος </a:t>
            </a:r>
            <a:r>
              <a:rPr lang="el-GR" dirty="0" smtClean="0"/>
              <a:t>αναπνοής,</a:t>
            </a:r>
            <a:endParaRPr lang="el-GR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Διαταραχή ύδατος (</a:t>
            </a:r>
            <a:r>
              <a:rPr lang="el-GR" dirty="0" err="1"/>
              <a:t>υποογκαιμία</a:t>
            </a:r>
            <a:r>
              <a:rPr lang="el-GR" dirty="0"/>
              <a:t>,) που σχετίζεται με μετακίνηση ύδατος  στον εντερικό </a:t>
            </a:r>
            <a:r>
              <a:rPr lang="el-GR" dirty="0" smtClean="0"/>
              <a:t>αυλό,</a:t>
            </a:r>
            <a:endParaRPr lang="el-GR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Διαταραχή ηλεκτρολυτών (</a:t>
            </a:r>
            <a:r>
              <a:rPr lang="el-GR" dirty="0" err="1" smtClean="0"/>
              <a:t>υποκαλιαιμία</a:t>
            </a:r>
            <a:r>
              <a:rPr lang="el-GR" dirty="0" smtClean="0"/>
              <a:t>;),</a:t>
            </a:r>
            <a:endParaRPr lang="el-GR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Δυσφορία  λόγω εμετών, </a:t>
            </a:r>
            <a:r>
              <a:rPr lang="el-GR" dirty="0" smtClean="0"/>
              <a:t>μετεωρισμού, </a:t>
            </a:r>
            <a:endParaRPr lang="el-GR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Άγχος, </a:t>
            </a:r>
            <a:endParaRPr lang="el-GR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Κίνδυνος περιτονίτιδας λόγω πιθανής ρήξης του </a:t>
            </a:r>
            <a:r>
              <a:rPr lang="el-GR" dirty="0" smtClean="0"/>
              <a:t>εντέρου.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07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Νοσηλευτικές παρεμβάσεις</a:t>
            </a:r>
            <a:br>
              <a:rPr lang="el-GR" sz="4400" dirty="0" smtClean="0"/>
            </a:br>
            <a:r>
              <a:rPr lang="el-GR" sz="3600" b="0" dirty="0" smtClean="0"/>
              <a:t>(Παραλυτικού </a:t>
            </a:r>
            <a:r>
              <a:rPr lang="el-GR" sz="3600" b="0" dirty="0"/>
              <a:t>Ειλεού</a:t>
            </a:r>
            <a:r>
              <a:rPr lang="el-GR" sz="3600" b="0" dirty="0" smtClean="0"/>
              <a:t>) (1 από 3)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412776"/>
            <a:ext cx="8363272" cy="511256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dirty="0"/>
              <a:t>Διακοπή </a:t>
            </a:r>
            <a:r>
              <a:rPr lang="el-GR" dirty="0" smtClean="0"/>
              <a:t>σίτισης,</a:t>
            </a:r>
            <a:endParaRPr lang="el-GR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dirty="0"/>
              <a:t>Τοποθέτηση </a:t>
            </a:r>
            <a:r>
              <a:rPr lang="el-GR" dirty="0" err="1"/>
              <a:t>ρινογαστρικού</a:t>
            </a:r>
            <a:r>
              <a:rPr lang="el-GR" dirty="0"/>
              <a:t> </a:t>
            </a:r>
            <a:r>
              <a:rPr lang="el-GR" dirty="0" smtClean="0"/>
              <a:t>σωλήνα,</a:t>
            </a:r>
            <a:endParaRPr lang="el-GR" dirty="0"/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l-GR" sz="2400" dirty="0"/>
              <a:t>Θέση, φροντίδα  </a:t>
            </a:r>
            <a:r>
              <a:rPr lang="el-GR" sz="2400" dirty="0" err="1"/>
              <a:t>ρώθωνος</a:t>
            </a:r>
            <a:r>
              <a:rPr lang="el-GR" sz="2400" dirty="0"/>
              <a:t>, παρακολούθηση </a:t>
            </a:r>
            <a:r>
              <a:rPr lang="el-GR" sz="2400" dirty="0" err="1"/>
              <a:t>παροχετευόμενων</a:t>
            </a:r>
            <a:r>
              <a:rPr lang="el-GR" sz="2400" dirty="0"/>
              <a:t> </a:t>
            </a:r>
            <a:r>
              <a:rPr lang="el-GR" sz="2400" dirty="0" smtClean="0"/>
              <a:t>υγρών.</a:t>
            </a:r>
            <a:endParaRPr lang="el-GR" sz="24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dirty="0"/>
              <a:t>Λήψη εργαστηριακών εξετάσεων με Ι.Ο</a:t>
            </a:r>
            <a:r>
              <a:rPr lang="el-GR" dirty="0" smtClean="0"/>
              <a:t>.,</a:t>
            </a:r>
            <a:endParaRPr lang="el-GR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dirty="0"/>
              <a:t>Τοποθέτηση </a:t>
            </a:r>
            <a:r>
              <a:rPr lang="el-GR" dirty="0" err="1" smtClean="0"/>
              <a:t>φλεβοκαθετήρα</a:t>
            </a:r>
            <a:r>
              <a:rPr lang="el-GR" dirty="0" smtClean="0"/>
              <a:t>,</a:t>
            </a:r>
            <a:endParaRPr lang="el-GR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dirty="0"/>
              <a:t>Χορήγηση ισότονων κρυσταλλοειδών </a:t>
            </a:r>
            <a:r>
              <a:rPr lang="el-GR" dirty="0" smtClean="0"/>
              <a:t>διαλυμάτων.</a:t>
            </a:r>
            <a:endParaRPr lang="el-GR" dirty="0"/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l-GR" sz="2400" dirty="0"/>
              <a:t>Α</a:t>
            </a:r>
            <a:r>
              <a:rPr lang="el-GR" sz="2400" dirty="0" smtClean="0"/>
              <a:t>ρχικά </a:t>
            </a:r>
            <a:r>
              <a:rPr lang="el-GR" sz="2400" dirty="0"/>
              <a:t>διαλύματος χλωριούχου νατρίου   και στη συνέχεια εμπλουτισμένων με </a:t>
            </a:r>
            <a:r>
              <a:rPr lang="el-GR" sz="2400" dirty="0" err="1"/>
              <a:t>ΚCl</a:t>
            </a:r>
            <a:r>
              <a:rPr lang="el-GR" sz="2400" dirty="0"/>
              <a:t> σύμφωνα με Ι.Ο</a:t>
            </a:r>
            <a:r>
              <a:rPr lang="el-GR" sz="2400" dirty="0" smtClean="0"/>
              <a:t>.,</a:t>
            </a:r>
            <a:endParaRPr lang="el-GR" sz="2400" dirty="0"/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l-GR" sz="2400" dirty="0" err="1" smtClean="0"/>
              <a:t>Ringer’s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41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Νοσηλευτικές παρεμβάσεις</a:t>
            </a:r>
            <a:br>
              <a:rPr lang="el-GR" sz="4400" dirty="0"/>
            </a:br>
            <a:r>
              <a:rPr lang="el-GR" sz="3600" b="0" dirty="0"/>
              <a:t>(Παραλυτικού Ειλεού) </a:t>
            </a:r>
            <a:r>
              <a:rPr lang="el-GR" sz="3600" b="0" dirty="0" smtClean="0"/>
              <a:t>(2 </a:t>
            </a:r>
            <a:r>
              <a:rPr lang="el-GR" sz="3600" b="0" dirty="0"/>
              <a:t>από </a:t>
            </a:r>
            <a:r>
              <a:rPr lang="el-GR" sz="3600" b="0" dirty="0" smtClean="0"/>
              <a:t>3)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2453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dirty="0"/>
              <a:t>Μέτρηση αποβαλλόμενων και </a:t>
            </a:r>
            <a:r>
              <a:rPr lang="el-GR" dirty="0" smtClean="0"/>
              <a:t>προσλαμβανόμενων, </a:t>
            </a:r>
            <a:endParaRPr lang="el-GR" dirty="0"/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l-GR" sz="2400" dirty="0" err="1"/>
              <a:t>ουροκαθετήρας</a:t>
            </a:r>
            <a:r>
              <a:rPr lang="el-GR" sz="2400" dirty="0"/>
              <a:t>, παροχετεύσεις από </a:t>
            </a:r>
            <a:r>
              <a:rPr lang="el-GR" sz="2400" dirty="0" err="1"/>
              <a:t>ριν</a:t>
            </a:r>
            <a:r>
              <a:rPr lang="el-GR" sz="2400" dirty="0"/>
              <a:t>/</a:t>
            </a:r>
            <a:r>
              <a:rPr lang="el-GR" sz="2400" dirty="0" err="1"/>
              <a:t>κό</a:t>
            </a:r>
            <a:r>
              <a:rPr lang="el-GR" sz="2400" dirty="0"/>
              <a:t> σωλήνα</a:t>
            </a:r>
            <a:r>
              <a:rPr lang="el-GR" sz="2400" dirty="0" smtClean="0"/>
              <a:t>).</a:t>
            </a:r>
            <a:endParaRPr lang="el-GR" sz="24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dirty="0"/>
              <a:t>Αντιμετώπιση </a:t>
            </a:r>
            <a:r>
              <a:rPr lang="el-GR" dirty="0" smtClean="0"/>
              <a:t>πόνου:</a:t>
            </a:r>
            <a:endParaRPr lang="el-GR" dirty="0"/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l-GR" sz="2400" dirty="0"/>
              <a:t>Αποφυγή χορήγησης αναλγητικών αν δεν τεθεί διάγνωση και ξεκινήσει η τελική θεραπεία (κίνδυνος συγκάλυψης της κλινικής εικόνας και εγκατάσταση επιπλοκών</a:t>
            </a:r>
            <a:r>
              <a:rPr lang="el-GR" sz="2400" dirty="0" smtClean="0"/>
              <a:t>),</a:t>
            </a:r>
            <a:endParaRPr lang="el-GR" sz="2400" dirty="0"/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l-GR" sz="2400" dirty="0" err="1"/>
              <a:t>Ημικαθιστική</a:t>
            </a:r>
            <a:r>
              <a:rPr lang="el-GR" sz="2400" dirty="0"/>
              <a:t> θέση, συχνή αλλαγή </a:t>
            </a:r>
            <a:r>
              <a:rPr lang="el-GR" sz="2400" dirty="0" smtClean="0"/>
              <a:t>θέσεων.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dirty="0"/>
              <a:t>Συχνή λήψη και καταγραφή των </a:t>
            </a:r>
            <a:r>
              <a:rPr lang="el-GR" dirty="0" smtClean="0"/>
              <a:t>ΖΣ,</a:t>
            </a:r>
            <a:endParaRPr lang="el-GR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dirty="0"/>
              <a:t>Θεραπεία της υποκείμενης </a:t>
            </a:r>
            <a:r>
              <a:rPr lang="el-GR" dirty="0" smtClean="0"/>
              <a:t>νόσου.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47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Νοσηλευτικές παρεμβάσεις</a:t>
            </a:r>
            <a:br>
              <a:rPr lang="el-GR" sz="4400" dirty="0"/>
            </a:br>
            <a:r>
              <a:rPr lang="el-GR" sz="3600" b="0" dirty="0"/>
              <a:t>(Παραλυτικού Ειλεού) </a:t>
            </a:r>
            <a:r>
              <a:rPr lang="el-GR" sz="3600" b="0" dirty="0" smtClean="0"/>
              <a:t>(3 </a:t>
            </a:r>
            <a:r>
              <a:rPr lang="el-GR" sz="3600" b="0" dirty="0"/>
              <a:t>από </a:t>
            </a:r>
            <a:r>
              <a:rPr lang="el-GR" sz="3600" b="0" dirty="0" smtClean="0"/>
              <a:t>3)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Χορήγηση </a:t>
            </a:r>
            <a:r>
              <a:rPr lang="el-GR" dirty="0"/>
              <a:t>ουσιών που αυξάνουν την κινητικότητα του εντέρου (παραλυτικό ειλεό</a:t>
            </a:r>
            <a:r>
              <a:rPr lang="el-GR" dirty="0" smtClean="0"/>
              <a:t>),</a:t>
            </a:r>
            <a:endParaRPr lang="el-GR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Παρακολούθηση εντερικής λειτουργίας  (εντερικοί ήχοι,  κενώσεις </a:t>
            </a:r>
            <a:r>
              <a:rPr lang="el-GR" dirty="0" err="1"/>
              <a:t>κλπ</a:t>
            </a:r>
            <a:r>
              <a:rPr lang="el-GR" dirty="0" smtClean="0"/>
              <a:t>),</a:t>
            </a:r>
            <a:endParaRPr lang="el-GR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b="1" dirty="0">
                <a:solidFill>
                  <a:srgbClr val="820000"/>
                </a:solidFill>
              </a:rPr>
              <a:t>Πιθανότητα ετοιμασίας για επείγον </a:t>
            </a:r>
            <a:r>
              <a:rPr lang="el-GR" b="1" dirty="0" smtClean="0">
                <a:solidFill>
                  <a:srgbClr val="820000"/>
                </a:solidFill>
              </a:rPr>
              <a:t>χειρουργείο.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37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Εντερική Απόφραξη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1512168"/>
          </a:xfrm>
        </p:spPr>
        <p:txBody>
          <a:bodyPr/>
          <a:lstStyle/>
          <a:p>
            <a:pPr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dirty="0" smtClean="0"/>
              <a:t>Η </a:t>
            </a:r>
            <a:r>
              <a:rPr lang="el-GR" dirty="0"/>
              <a:t>αδυναμία επιτελέσεως της προώθησης του εντερικού περιεχομένου δια μέσου του πεπτικού </a:t>
            </a:r>
            <a:r>
              <a:rPr lang="el-GR" dirty="0" smtClean="0"/>
              <a:t>σωλήνα.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11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Εντερεκτομή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2204864"/>
            <a:ext cx="8229600" cy="1368152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el-GR" sz="2800" dirty="0"/>
              <a:t>Η αφαίρεση τμήματος του </a:t>
            </a:r>
            <a:r>
              <a:rPr lang="el-GR" sz="2800" dirty="0" smtClean="0"/>
              <a:t>εντέρου.</a:t>
            </a:r>
            <a:endParaRPr lang="el-GR" sz="2800" dirty="0"/>
          </a:p>
          <a:p>
            <a:pPr marL="0" indent="0" algn="ctr">
              <a:buNone/>
            </a:pP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6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Ενδείξεις </a:t>
            </a:r>
            <a:r>
              <a:rPr lang="el-GR" dirty="0" err="1" smtClean="0"/>
              <a:t>Εντερεκτομής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el-GR" b="1" dirty="0" smtClean="0">
                <a:solidFill>
                  <a:srgbClr val="004A82"/>
                </a:solidFill>
              </a:rPr>
              <a:t>Η </a:t>
            </a:r>
            <a:r>
              <a:rPr lang="el-GR" b="1" dirty="0" err="1" smtClean="0">
                <a:solidFill>
                  <a:srgbClr val="004A82"/>
                </a:solidFill>
              </a:rPr>
              <a:t>εντερεκτομή</a:t>
            </a:r>
            <a:r>
              <a:rPr lang="el-GR" b="1" dirty="0" smtClean="0">
                <a:solidFill>
                  <a:srgbClr val="004A82"/>
                </a:solidFill>
              </a:rPr>
              <a:t> αποτελεί χειρουργική θεραπεία σε</a:t>
            </a:r>
            <a:r>
              <a:rPr lang="en-US" b="1" dirty="0" smtClean="0">
                <a:solidFill>
                  <a:srgbClr val="004A82"/>
                </a:solidFill>
              </a:rPr>
              <a:t> :</a:t>
            </a:r>
            <a:r>
              <a:rPr lang="el-GR" b="1" dirty="0" smtClean="0">
                <a:solidFill>
                  <a:srgbClr val="004A82"/>
                </a:solidFill>
              </a:rPr>
              <a:t> </a:t>
            </a:r>
            <a:endParaRPr lang="en-US" b="1" dirty="0" smtClean="0">
              <a:solidFill>
                <a:srgbClr val="004A82"/>
              </a:solidFill>
            </a:endParaRPr>
          </a:p>
          <a:p>
            <a:pPr>
              <a:spcBef>
                <a:spcPts val="1000"/>
              </a:spcBef>
            </a:pPr>
            <a:r>
              <a:rPr lang="el-GR" dirty="0"/>
              <a:t>Κακοήθεις παθήσεις του </a:t>
            </a:r>
            <a:r>
              <a:rPr lang="el-GR" dirty="0" smtClean="0"/>
              <a:t>εντέρου</a:t>
            </a:r>
            <a:r>
              <a:rPr lang="en-US" dirty="0" smtClean="0"/>
              <a:t>,</a:t>
            </a:r>
            <a:endParaRPr lang="el-GR" dirty="0"/>
          </a:p>
          <a:p>
            <a:pPr lvl="1">
              <a:spcBef>
                <a:spcPts val="1000"/>
              </a:spcBef>
            </a:pPr>
            <a:r>
              <a:rPr lang="el-GR" sz="2400" dirty="0"/>
              <a:t>Καρκίνο </a:t>
            </a:r>
            <a:r>
              <a:rPr lang="el-GR" sz="2400" dirty="0" smtClean="0"/>
              <a:t>εντέρου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spcBef>
                <a:spcPts val="1000"/>
              </a:spcBef>
            </a:pPr>
            <a:r>
              <a:rPr lang="el-GR" dirty="0"/>
              <a:t>Καλοήθεις παθήσεις του </a:t>
            </a:r>
            <a:r>
              <a:rPr lang="el-GR" dirty="0" smtClean="0"/>
              <a:t>εντέρου</a:t>
            </a:r>
            <a:r>
              <a:rPr lang="en-US" dirty="0" smtClean="0"/>
              <a:t>,</a:t>
            </a:r>
            <a:endParaRPr lang="el-GR" dirty="0"/>
          </a:p>
          <a:p>
            <a:pPr lvl="1">
              <a:spcBef>
                <a:spcPts val="1000"/>
              </a:spcBef>
            </a:pPr>
            <a:r>
              <a:rPr lang="el-GR" sz="2400" dirty="0" err="1" smtClean="0"/>
              <a:t>Εκκολπώματα</a:t>
            </a:r>
            <a:r>
              <a:rPr lang="en-US" sz="2400" dirty="0" smtClean="0"/>
              <a:t>,</a:t>
            </a:r>
            <a:endParaRPr lang="el-GR" sz="2400" dirty="0"/>
          </a:p>
          <a:p>
            <a:pPr lvl="1">
              <a:spcBef>
                <a:spcPts val="1000"/>
              </a:spcBef>
            </a:pPr>
            <a:r>
              <a:rPr lang="el-GR" sz="2400" dirty="0" err="1"/>
              <a:t>Οικογενή</a:t>
            </a:r>
            <a:r>
              <a:rPr lang="el-GR" sz="2400" dirty="0"/>
              <a:t> </a:t>
            </a:r>
            <a:r>
              <a:rPr lang="el-GR" sz="2400" dirty="0" err="1" smtClean="0"/>
              <a:t>πολυποδίαση</a:t>
            </a:r>
            <a:r>
              <a:rPr lang="en-US" sz="2400" dirty="0" smtClean="0"/>
              <a:t>,</a:t>
            </a:r>
            <a:endParaRPr lang="el-GR" sz="2400" dirty="0"/>
          </a:p>
          <a:p>
            <a:pPr lvl="1">
              <a:spcBef>
                <a:spcPts val="1000"/>
              </a:spcBef>
            </a:pPr>
            <a:r>
              <a:rPr lang="el-GR" sz="2400" dirty="0" smtClean="0"/>
              <a:t>Ειλεό</a:t>
            </a:r>
            <a:r>
              <a:rPr lang="en-US" sz="2400" dirty="0" smtClean="0"/>
              <a:t>,</a:t>
            </a:r>
            <a:endParaRPr lang="el-GR" sz="2400" dirty="0"/>
          </a:p>
          <a:p>
            <a:pPr lvl="1">
              <a:spcBef>
                <a:spcPts val="1000"/>
              </a:spcBef>
            </a:pPr>
            <a:r>
              <a:rPr lang="el-GR" sz="2400" dirty="0" smtClean="0"/>
              <a:t>Αιμορροΐδες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spcBef>
                <a:spcPts val="1000"/>
              </a:spcBef>
            </a:pPr>
            <a:r>
              <a:rPr lang="el-GR" dirty="0"/>
              <a:t>Φλεγμονώδη νοσήματα του </a:t>
            </a:r>
            <a:r>
              <a:rPr lang="el-GR" dirty="0" smtClean="0"/>
              <a:t>εντέρου</a:t>
            </a:r>
            <a:r>
              <a:rPr lang="en-US" dirty="0" smtClean="0"/>
              <a:t>,</a:t>
            </a:r>
            <a:endParaRPr lang="el-GR" dirty="0"/>
          </a:p>
          <a:p>
            <a:pPr>
              <a:spcBef>
                <a:spcPts val="1000"/>
              </a:spcBef>
            </a:pPr>
            <a:r>
              <a:rPr lang="el-GR" dirty="0" smtClean="0"/>
              <a:t>Τραύμα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04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Κακοήθεις παθήσεις του εντέρου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3074" name="Picture 2" descr="File:Blausen 0246 ColorectalCancer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9659" y="1484784"/>
            <a:ext cx="6144683" cy="46085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24690" y="6165304"/>
            <a:ext cx="28946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Blausen 0246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hlinkClick r:id="rId3"/>
              </a:rPr>
              <a:t>ColorectalCancer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4" tooltip="User:Dcoetzee"/>
              </a:rPr>
              <a:t>Dcoetzee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CC BY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3.0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818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Εκκολπώματα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1028" name="Picture 4" descr="20091006-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2520" y="1844824"/>
            <a:ext cx="6098960" cy="326920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3491880" y="5229855"/>
            <a:ext cx="21602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preveengeorge.blogspot.gr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612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Οικογενής</a:t>
            </a:r>
            <a:r>
              <a:rPr lang="el-GR" dirty="0"/>
              <a:t> </a:t>
            </a:r>
            <a:r>
              <a:rPr lang="el-GR" dirty="0" err="1"/>
              <a:t>πολυποδίαση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907704" y="5860653"/>
            <a:ext cx="5328592" cy="4320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000" dirty="0" smtClean="0"/>
              <a:t>Ενδοσκοπική εικόνα </a:t>
            </a:r>
            <a:r>
              <a:rPr lang="el-GR" sz="2000" dirty="0" err="1" smtClean="0"/>
              <a:t>οικογενούς</a:t>
            </a:r>
            <a:r>
              <a:rPr lang="el-GR" sz="2000" dirty="0" smtClean="0"/>
              <a:t> </a:t>
            </a:r>
            <a:r>
              <a:rPr lang="el-GR" sz="2000" dirty="0" err="1" smtClean="0"/>
              <a:t>πολυποδίασης</a:t>
            </a:r>
            <a:r>
              <a:rPr lang="el-GR" sz="2000" dirty="0" smtClean="0"/>
              <a:t>.</a:t>
            </a:r>
            <a:endParaRPr lang="el-GR" sz="2000" dirty="0"/>
          </a:p>
        </p:txBody>
      </p:sp>
      <p:pic>
        <p:nvPicPr>
          <p:cNvPr id="2050" name="Picture 2" descr="File:F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0738" y="1484784"/>
            <a:ext cx="4962525" cy="43529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/>
          <p:nvPr/>
        </p:nvSpPr>
        <p:spPr>
          <a:xfrm>
            <a:off x="2752010" y="6363647"/>
            <a:ext cx="36399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FAP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 tooltip="User:Filip em"/>
              </a:rPr>
              <a:t>Filip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5" tooltip="User:Filip em"/>
              </a:rPr>
              <a:t>em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642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Τύποι </a:t>
            </a:r>
            <a:r>
              <a:rPr lang="el-GR" dirty="0" err="1" smtClean="0"/>
              <a:t>κολεκτομών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Ολική </a:t>
            </a:r>
            <a:r>
              <a:rPr lang="el-GR" dirty="0" err="1" smtClean="0"/>
              <a:t>Κολεκτομή</a:t>
            </a:r>
            <a:r>
              <a:rPr lang="el-GR" dirty="0" smtClean="0"/>
              <a:t>,</a:t>
            </a:r>
            <a:endParaRPr lang="el-GR" dirty="0"/>
          </a:p>
          <a:p>
            <a:pPr lvl="1">
              <a:spcBef>
                <a:spcPts val="1200"/>
              </a:spcBef>
            </a:pPr>
            <a:r>
              <a:rPr lang="el-GR" sz="2400" dirty="0"/>
              <a:t>Η αφαίρεση όλου του παχέος εντέρου (</a:t>
            </a:r>
            <a:r>
              <a:rPr lang="el-GR" sz="2400" dirty="0" err="1"/>
              <a:t>κόλου</a:t>
            </a:r>
            <a:r>
              <a:rPr lang="el-GR" sz="2400" dirty="0" smtClean="0"/>
              <a:t>).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dirty="0"/>
              <a:t>Μερική </a:t>
            </a:r>
            <a:r>
              <a:rPr lang="el-GR" dirty="0" err="1" smtClean="0"/>
              <a:t>Κολεκτομή</a:t>
            </a:r>
            <a:r>
              <a:rPr lang="el-GR" dirty="0" smtClean="0"/>
              <a:t>.</a:t>
            </a:r>
            <a:endParaRPr lang="el-GR" dirty="0"/>
          </a:p>
          <a:p>
            <a:pPr lvl="1">
              <a:spcBef>
                <a:spcPts val="1200"/>
              </a:spcBef>
            </a:pPr>
            <a:r>
              <a:rPr lang="el-GR" sz="2400" dirty="0"/>
              <a:t>Η αφαίρεση τμήματος του παχέος εντέρου (</a:t>
            </a:r>
            <a:r>
              <a:rPr lang="el-GR" sz="2400" dirty="0" err="1"/>
              <a:t>κόλου</a:t>
            </a:r>
            <a:r>
              <a:rPr lang="el-GR" sz="2400" dirty="0" smtClean="0"/>
              <a:t>), </a:t>
            </a:r>
            <a:endParaRPr lang="el-GR" sz="2400" dirty="0"/>
          </a:p>
          <a:p>
            <a:pPr lvl="1">
              <a:spcBef>
                <a:spcPts val="1200"/>
              </a:spcBef>
            </a:pPr>
            <a:r>
              <a:rPr lang="el-GR" sz="2400" dirty="0"/>
              <a:t>Δεξιά </a:t>
            </a:r>
            <a:r>
              <a:rPr lang="el-GR" sz="2400" dirty="0" err="1" smtClean="0"/>
              <a:t>κολεκτομή</a:t>
            </a:r>
            <a:r>
              <a:rPr lang="el-GR" sz="2400" dirty="0" smtClean="0"/>
              <a:t>,</a:t>
            </a:r>
            <a:endParaRPr lang="el-GR" sz="2400" dirty="0"/>
          </a:p>
          <a:p>
            <a:pPr lvl="1">
              <a:spcBef>
                <a:spcPts val="1200"/>
              </a:spcBef>
            </a:pPr>
            <a:r>
              <a:rPr lang="el-GR" sz="2400" dirty="0"/>
              <a:t>Αριστερή </a:t>
            </a:r>
            <a:r>
              <a:rPr lang="el-GR" sz="2400" dirty="0" err="1" smtClean="0"/>
              <a:t>κολεκτομή</a:t>
            </a:r>
            <a:r>
              <a:rPr lang="el-GR" sz="2400" dirty="0" smtClean="0"/>
              <a:t>,</a:t>
            </a:r>
            <a:endParaRPr lang="el-GR" sz="2400" dirty="0"/>
          </a:p>
          <a:p>
            <a:pPr lvl="1">
              <a:spcBef>
                <a:spcPts val="1200"/>
              </a:spcBef>
            </a:pPr>
            <a:r>
              <a:rPr lang="el-GR" sz="2400" dirty="0" err="1" smtClean="0"/>
              <a:t>Σιγμοειδεκτομή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40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Ολική </a:t>
            </a:r>
            <a:r>
              <a:rPr lang="el-GR" dirty="0" err="1" smtClean="0"/>
              <a:t>κολεκτομή</a:t>
            </a:r>
            <a:r>
              <a:rPr lang="el-GR" dirty="0" smtClean="0"/>
              <a:t> με τεχνητή λήκυθο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5122" name="Picture 2" descr="http://www.fascrs.org/gedownload!/UlColitis-5.jpg?item_id=690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8238" y="1700808"/>
            <a:ext cx="6867525" cy="40481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3815916" y="5978945"/>
            <a:ext cx="1512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fascrs.org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062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Κολεκτομή</a:t>
            </a:r>
            <a:r>
              <a:rPr lang="el-GR" dirty="0" smtClean="0"/>
              <a:t> και κολοστομία</a:t>
            </a:r>
            <a:endParaRPr lang="el-GR" dirty="0"/>
          </a:p>
        </p:txBody>
      </p:sp>
      <p:pic>
        <p:nvPicPr>
          <p:cNvPr id="5" name="Θέση περιεχομένου 4" title="Κολεκτομή και κολοστομία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37" y="1916832"/>
            <a:ext cx="8367127" cy="3168352"/>
          </a:xfrm>
          <a:ln>
            <a:solidFill>
              <a:schemeClr val="tx1"/>
            </a:solidFill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52683" y="5274151"/>
            <a:ext cx="30386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Abdominoperineal resection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Tarawneh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607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Ειλεοστομία</a:t>
            </a:r>
            <a:endParaRPr lang="el-GR" dirty="0"/>
          </a:p>
        </p:txBody>
      </p:sp>
      <p:pic>
        <p:nvPicPr>
          <p:cNvPr id="5" name="Θέση περιεχομένου 4" title="Ειλεοστομία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6038" y="1298983"/>
            <a:ext cx="4771843" cy="4619873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>
              <a:solidFill>
                <a:prstClr val="black"/>
              </a:solidFill>
            </a:endParaRPr>
          </a:p>
        </p:txBody>
      </p:sp>
      <p:grpSp>
        <p:nvGrpSpPr>
          <p:cNvPr id="33" name="Ομάδα 32"/>
          <p:cNvGrpSpPr/>
          <p:nvPr/>
        </p:nvGrpSpPr>
        <p:grpSpPr>
          <a:xfrm>
            <a:off x="21186" y="2194437"/>
            <a:ext cx="5494725" cy="3137735"/>
            <a:chOff x="174860" y="2236222"/>
            <a:chExt cx="5494725" cy="3137735"/>
          </a:xfrm>
        </p:grpSpPr>
        <p:cxnSp>
          <p:nvCxnSpPr>
            <p:cNvPr id="7" name="Ευθύγραμμο βέλος σύνδεσης 6" title="βέλος"/>
            <p:cNvCxnSpPr/>
            <p:nvPr/>
          </p:nvCxnSpPr>
          <p:spPr>
            <a:xfrm>
              <a:off x="2411760" y="2420888"/>
              <a:ext cx="151216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115616" y="2236222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Duodenum 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9" name="Ευθύγραμμο βέλος σύνδεσης 8" title="βέλος"/>
            <p:cNvCxnSpPr>
              <a:stCxn id="11" idx="3"/>
            </p:cNvCxnSpPr>
            <p:nvPr/>
          </p:nvCxnSpPr>
          <p:spPr>
            <a:xfrm>
              <a:off x="2735796" y="2828734"/>
              <a:ext cx="1846548" cy="4562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899592" y="2644068"/>
              <a:ext cx="18362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Transverse Colon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3" name="Ευθύγραμμο βέλος σύνδεσης 12" title="βέλος"/>
            <p:cNvCxnSpPr/>
            <p:nvPr/>
          </p:nvCxnSpPr>
          <p:spPr>
            <a:xfrm>
              <a:off x="2411760" y="3198066"/>
              <a:ext cx="790945" cy="131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29562" y="2968003"/>
              <a:ext cx="18362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Ascending Colon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7" name="Ευθύγραμμο βέλος σύνδεσης 16" title="βέλος"/>
            <p:cNvCxnSpPr/>
            <p:nvPr/>
          </p:nvCxnSpPr>
          <p:spPr>
            <a:xfrm flipV="1">
              <a:off x="2465766" y="3608920"/>
              <a:ext cx="1314146" cy="29993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559917" y="3741317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Jejunum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Έλλειψη 20"/>
            <p:cNvSpPr/>
            <p:nvPr/>
          </p:nvSpPr>
          <p:spPr>
            <a:xfrm>
              <a:off x="3563888" y="4232791"/>
              <a:ext cx="216024" cy="3154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22" name="Ευθύγραμμο βέλος σύνδεσης 21" title="βέλος"/>
            <p:cNvCxnSpPr/>
            <p:nvPr/>
          </p:nvCxnSpPr>
          <p:spPr>
            <a:xfrm flipV="1">
              <a:off x="2366755" y="4409819"/>
              <a:ext cx="1269720" cy="1624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547664" y="4647125"/>
              <a:ext cx="793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Ileum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5" name="Ευθύγραμμο βέλος σύνδεσης 24" title="βέλος"/>
            <p:cNvCxnSpPr/>
            <p:nvPr/>
          </p:nvCxnSpPr>
          <p:spPr>
            <a:xfrm flipV="1">
              <a:off x="2195736" y="4417942"/>
              <a:ext cx="2016224" cy="42943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1349038" y="4393799"/>
              <a:ext cx="1323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Ileostomy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9" name="Ευθύγραμμο βέλος σύνδεσης 28" title="βέλος"/>
            <p:cNvCxnSpPr/>
            <p:nvPr/>
          </p:nvCxnSpPr>
          <p:spPr>
            <a:xfrm flipV="1">
              <a:off x="1979712" y="4341612"/>
              <a:ext cx="3689873" cy="84767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174860" y="5004625"/>
              <a:ext cx="18815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Descending Colon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4" name="Rectangle 5"/>
          <p:cNvSpPr/>
          <p:nvPr/>
        </p:nvSpPr>
        <p:spPr>
          <a:xfrm>
            <a:off x="2341168" y="6088036"/>
            <a:ext cx="27522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Intestine-diagram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McSush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pic>
        <p:nvPicPr>
          <p:cNvPr id="35" name="Εικόνα 34" title="Ειλεοστομία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2757537"/>
            <a:ext cx="2724790" cy="20435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6" name="Rectangle 5"/>
          <p:cNvSpPr/>
          <p:nvPr/>
        </p:nvSpPr>
        <p:spPr>
          <a:xfrm>
            <a:off x="6214434" y="4818794"/>
            <a:ext cx="27522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Ileostomy some time after 200x150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Sejj86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CC BY-SA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835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Προεγχειρητικά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l-GR" b="1" dirty="0" smtClean="0">
                <a:solidFill>
                  <a:srgbClr val="004A82"/>
                </a:solidFill>
              </a:rPr>
              <a:t>Νοσηλευτικές Διαγνώσεις</a:t>
            </a:r>
          </a:p>
          <a:p>
            <a:pPr>
              <a:spcBef>
                <a:spcPts val="1200"/>
              </a:spcBef>
            </a:pPr>
            <a:r>
              <a:rPr lang="el-GR" dirty="0" smtClean="0"/>
              <a:t>Άγχος</a:t>
            </a:r>
            <a:r>
              <a:rPr lang="en-US" dirty="0" smtClean="0"/>
              <a:t>,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dirty="0"/>
              <a:t>Έλλειμμα  γνώσεων για τη νόσο και την </a:t>
            </a:r>
            <a:r>
              <a:rPr lang="el-GR" dirty="0" smtClean="0"/>
              <a:t>πορεία</a:t>
            </a:r>
            <a:r>
              <a:rPr lang="en-US" dirty="0"/>
              <a:t>.</a:t>
            </a:r>
            <a:endParaRPr lang="el-GR" dirty="0"/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l-GR" b="1" dirty="0" smtClean="0">
                <a:solidFill>
                  <a:srgbClr val="004A82"/>
                </a:solidFill>
              </a:rPr>
              <a:t>Νοσηλευτικές Παρεμβάσεις</a:t>
            </a:r>
          </a:p>
          <a:p>
            <a:pPr>
              <a:spcBef>
                <a:spcPts val="1200"/>
              </a:spcBef>
            </a:pPr>
            <a:r>
              <a:rPr lang="el-GR" dirty="0" smtClean="0"/>
              <a:t>Επικοινωνία</a:t>
            </a:r>
            <a:r>
              <a:rPr lang="el-GR" dirty="0"/>
              <a:t>, ενημέρωση για πιθανή </a:t>
            </a:r>
            <a:r>
              <a:rPr lang="el-GR" dirty="0" smtClean="0"/>
              <a:t>κολοστομία</a:t>
            </a:r>
            <a:r>
              <a:rPr lang="en-US" dirty="0"/>
              <a:t>,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dirty="0" smtClean="0"/>
              <a:t>Εκπαίδευση</a:t>
            </a:r>
            <a:r>
              <a:rPr lang="en-US" dirty="0" smtClean="0"/>
              <a:t>,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dirty="0" err="1"/>
              <a:t>Προεγχειρητική</a:t>
            </a:r>
            <a:r>
              <a:rPr lang="el-GR" dirty="0"/>
              <a:t> </a:t>
            </a:r>
            <a:r>
              <a:rPr lang="el-GR" dirty="0" smtClean="0"/>
              <a:t>ετοιμασία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58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Είδη εντερικής απόφραξης (Ειλεού)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l-GR" dirty="0" smtClean="0"/>
              <a:t>Αιτιολογική  Ταξινόμηση</a:t>
            </a:r>
          </a:p>
          <a:p>
            <a:pPr lvl="1">
              <a:spcBef>
                <a:spcPts val="1200"/>
              </a:spcBef>
            </a:pPr>
            <a:r>
              <a:rPr lang="el-GR" sz="2400" dirty="0" smtClean="0"/>
              <a:t>Μηχανική </a:t>
            </a:r>
            <a:r>
              <a:rPr lang="el-GR" sz="2400" dirty="0"/>
              <a:t>ΕΑ ή (δυναμικό) </a:t>
            </a:r>
            <a:r>
              <a:rPr lang="el-GR" sz="2400" dirty="0" smtClean="0"/>
              <a:t>ειλεό</a:t>
            </a:r>
            <a:r>
              <a:rPr lang="en-US" sz="2400" dirty="0" smtClean="0"/>
              <a:t>,</a:t>
            </a:r>
            <a:endParaRPr lang="el-GR" sz="2400" dirty="0"/>
          </a:p>
          <a:p>
            <a:pPr lvl="1">
              <a:spcBef>
                <a:spcPts val="1200"/>
              </a:spcBef>
            </a:pPr>
            <a:r>
              <a:rPr lang="el-GR" sz="2400" dirty="0"/>
              <a:t>Παραλυτική ΕΑ ή (αδύναμο) </a:t>
            </a:r>
            <a:r>
              <a:rPr lang="el-GR" sz="2400" dirty="0" smtClean="0"/>
              <a:t>ειλεό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dirty="0" smtClean="0"/>
              <a:t>Τοπογραφική</a:t>
            </a:r>
          </a:p>
          <a:p>
            <a:pPr lvl="1">
              <a:spcBef>
                <a:spcPts val="1200"/>
              </a:spcBef>
            </a:pPr>
            <a:r>
              <a:rPr lang="el-GR" sz="2400" dirty="0" smtClean="0"/>
              <a:t>Υψηλός</a:t>
            </a:r>
            <a:r>
              <a:rPr lang="en-US" sz="2400" dirty="0" smtClean="0"/>
              <a:t>,</a:t>
            </a:r>
            <a:endParaRPr lang="el-GR" sz="2400" dirty="0"/>
          </a:p>
          <a:p>
            <a:pPr lvl="2">
              <a:spcBef>
                <a:spcPts val="1200"/>
              </a:spcBef>
            </a:pPr>
            <a:r>
              <a:rPr lang="el-GR" sz="2400" dirty="0"/>
              <a:t>Κοντά  αρχή (υψηλά) του εντερικού σωλήνα (συνήθως λεπτό</a:t>
            </a:r>
            <a:r>
              <a:rPr lang="el-GR" sz="2400" dirty="0" smtClean="0"/>
              <a:t>)</a:t>
            </a:r>
            <a:r>
              <a:rPr lang="en-US" sz="2400" dirty="0" smtClean="0"/>
              <a:t>,</a:t>
            </a:r>
            <a:endParaRPr lang="el-GR" sz="2400" dirty="0"/>
          </a:p>
          <a:p>
            <a:pPr lvl="1">
              <a:spcBef>
                <a:spcPts val="1200"/>
              </a:spcBef>
            </a:pPr>
            <a:r>
              <a:rPr lang="el-GR" sz="2400" dirty="0" smtClean="0"/>
              <a:t>Χαμηλός</a:t>
            </a:r>
            <a:r>
              <a:rPr lang="en-US" sz="2400" dirty="0" smtClean="0"/>
              <a:t>,</a:t>
            </a:r>
            <a:endParaRPr lang="el-GR" sz="2400" dirty="0"/>
          </a:p>
          <a:p>
            <a:pPr lvl="2">
              <a:spcBef>
                <a:spcPts val="1200"/>
              </a:spcBef>
            </a:pPr>
            <a:r>
              <a:rPr lang="el-GR" sz="2400" dirty="0"/>
              <a:t>Προς το τέλος του εντερικού σωλήνα (συνήθως παχύ έντερο</a:t>
            </a:r>
            <a:r>
              <a:rPr lang="el-GR" sz="2400" dirty="0" smtClean="0"/>
              <a:t>)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56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Προεγχειρητική</a:t>
            </a:r>
            <a:r>
              <a:rPr lang="el-GR" dirty="0"/>
              <a:t> ετοιμασία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l-GR" dirty="0" smtClean="0"/>
              <a:t>Προετοιμασία εντέρου</a:t>
            </a:r>
            <a:endParaRPr lang="el-GR" dirty="0"/>
          </a:p>
          <a:p>
            <a:pPr marL="355600" indent="0">
              <a:spcBef>
                <a:spcPts val="0"/>
              </a:spcBef>
              <a:buNone/>
            </a:pPr>
            <a:r>
              <a:rPr lang="el-GR" dirty="0"/>
              <a:t>Εξαρτάται από το είδος της </a:t>
            </a:r>
            <a:r>
              <a:rPr lang="el-GR" dirty="0" smtClean="0"/>
              <a:t>επέμβασης</a:t>
            </a:r>
            <a:r>
              <a:rPr lang="en-US" dirty="0" smtClean="0"/>
              <a:t>:</a:t>
            </a:r>
            <a:endParaRPr lang="el-GR" dirty="0"/>
          </a:p>
          <a:p>
            <a:pPr lvl="1">
              <a:spcBef>
                <a:spcPts val="1200"/>
              </a:spcBef>
            </a:pPr>
            <a:r>
              <a:rPr lang="el-GR" sz="2400" dirty="0"/>
              <a:t>3 ημέρες δίαιτα χωρίς </a:t>
            </a:r>
            <a:r>
              <a:rPr lang="el-GR" sz="2400" dirty="0" smtClean="0"/>
              <a:t>υπόλειμμα,</a:t>
            </a:r>
            <a:endParaRPr lang="el-GR" sz="2400" dirty="0"/>
          </a:p>
          <a:p>
            <a:pPr lvl="1">
              <a:spcBef>
                <a:spcPts val="1200"/>
              </a:spcBef>
            </a:pPr>
            <a:r>
              <a:rPr lang="el-GR" sz="2400" dirty="0"/>
              <a:t>48 ώρες πριν την </a:t>
            </a:r>
            <a:r>
              <a:rPr lang="el-GR" sz="2400" dirty="0" smtClean="0"/>
              <a:t>επέμβαση,</a:t>
            </a:r>
            <a:endParaRPr lang="el-GR" sz="2400" dirty="0"/>
          </a:p>
          <a:p>
            <a:pPr lvl="2">
              <a:spcBef>
                <a:spcPts val="1200"/>
              </a:spcBef>
            </a:pPr>
            <a:r>
              <a:rPr lang="el-GR" sz="2400" dirty="0"/>
              <a:t>Καθαρτικά από το </a:t>
            </a:r>
            <a:r>
              <a:rPr lang="el-GR" sz="2400" dirty="0" smtClean="0"/>
              <a:t>στόμα.</a:t>
            </a:r>
            <a:endParaRPr lang="el-GR" sz="2400" dirty="0"/>
          </a:p>
          <a:p>
            <a:pPr lvl="1">
              <a:spcBef>
                <a:spcPts val="1200"/>
              </a:spcBef>
            </a:pPr>
            <a:r>
              <a:rPr lang="el-GR" sz="2400" dirty="0"/>
              <a:t>24 ώρες πριν την </a:t>
            </a:r>
            <a:r>
              <a:rPr lang="el-GR" sz="2400" dirty="0" smtClean="0"/>
              <a:t>επέμβαση.</a:t>
            </a:r>
            <a:endParaRPr lang="el-GR" sz="2400" dirty="0"/>
          </a:p>
          <a:p>
            <a:pPr lvl="2">
              <a:spcBef>
                <a:spcPts val="1200"/>
              </a:spcBef>
            </a:pPr>
            <a:r>
              <a:rPr lang="el-GR" sz="2400" dirty="0"/>
              <a:t>Υποκλυσμός </a:t>
            </a:r>
            <a:r>
              <a:rPr lang="el-GR" sz="2400" dirty="0" smtClean="0"/>
              <a:t>υψηλός.</a:t>
            </a:r>
            <a:endParaRPr lang="el-GR" sz="2400" dirty="0"/>
          </a:p>
          <a:p>
            <a:pPr lvl="2">
              <a:spcBef>
                <a:spcPts val="1200"/>
              </a:spcBef>
            </a:pPr>
            <a:r>
              <a:rPr lang="el-GR" sz="2400" dirty="0" smtClean="0"/>
              <a:t>«Αντισηψία </a:t>
            </a:r>
            <a:r>
              <a:rPr lang="el-GR" sz="2400" dirty="0"/>
              <a:t>εντέρου» με αντιβιοτικά (</a:t>
            </a:r>
            <a:r>
              <a:rPr lang="el-GR" sz="2400" dirty="0" err="1"/>
              <a:t>νεομυκίνη</a:t>
            </a:r>
            <a:r>
              <a:rPr lang="el-GR" sz="2400" dirty="0"/>
              <a:t> ή </a:t>
            </a:r>
            <a:r>
              <a:rPr lang="el-GR" sz="2400" dirty="0" err="1"/>
              <a:t>μετρονιδαζόλη</a:t>
            </a:r>
            <a:r>
              <a:rPr lang="el-GR" sz="2400" dirty="0" smtClean="0"/>
              <a:t>).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72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Μετεγχειρητική φροντίδα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l-GR" b="1" dirty="0" smtClean="0">
                <a:solidFill>
                  <a:srgbClr val="004A82"/>
                </a:solidFill>
              </a:rPr>
              <a:t>Νοσηλευτικές Διαγνώσεις</a:t>
            </a:r>
          </a:p>
          <a:p>
            <a:pPr>
              <a:spcBef>
                <a:spcPts val="1800"/>
              </a:spcBef>
            </a:pPr>
            <a:r>
              <a:rPr lang="el-GR" dirty="0" smtClean="0"/>
              <a:t>Πόνος </a:t>
            </a:r>
            <a:r>
              <a:rPr lang="el-GR" dirty="0"/>
              <a:t>στο </a:t>
            </a:r>
            <a:r>
              <a:rPr lang="el-GR" dirty="0" smtClean="0"/>
              <a:t>τραύμα,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Αναποτελεσματικός τύπος αναπνοής (πόνος</a:t>
            </a:r>
            <a:r>
              <a:rPr lang="el-GR" dirty="0" smtClean="0"/>
              <a:t>),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Διαταραχή στην ισορροπία υγρών </a:t>
            </a:r>
            <a:r>
              <a:rPr lang="el-GR" dirty="0" smtClean="0"/>
              <a:t>– ηλεκτρολυτών,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Διαταραχή </a:t>
            </a:r>
            <a:r>
              <a:rPr lang="el-GR" dirty="0" smtClean="0"/>
              <a:t>θρέψης,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Αυξημένος κίνδυνος  θρομβοφλεβίτιδας και πνευμονικής </a:t>
            </a:r>
            <a:r>
              <a:rPr lang="el-GR" dirty="0" smtClean="0"/>
              <a:t>εμβολής.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61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Νοσηλευτικές διαγνώσεις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Πιθανές </a:t>
            </a:r>
            <a:r>
              <a:rPr lang="el-GR" dirty="0" smtClean="0"/>
              <a:t>επιπλοκές,</a:t>
            </a:r>
            <a:endParaRPr lang="el-GR" dirty="0"/>
          </a:p>
          <a:p>
            <a:pPr lvl="1">
              <a:spcBef>
                <a:spcPts val="1200"/>
              </a:spcBef>
            </a:pPr>
            <a:r>
              <a:rPr lang="el-GR" sz="2400" dirty="0"/>
              <a:t>Λοίμωξη </a:t>
            </a:r>
            <a:r>
              <a:rPr lang="el-GR" sz="2400" dirty="0" smtClean="0"/>
              <a:t>τραύματος, </a:t>
            </a:r>
            <a:endParaRPr lang="el-GR" sz="2400" dirty="0"/>
          </a:p>
          <a:p>
            <a:pPr lvl="1">
              <a:spcBef>
                <a:spcPts val="1200"/>
              </a:spcBef>
            </a:pPr>
            <a:r>
              <a:rPr lang="el-GR" sz="2400" dirty="0"/>
              <a:t>Αιμορραγία (από αναστόμωση, κολόβωμα</a:t>
            </a:r>
            <a:r>
              <a:rPr lang="el-GR" sz="2400" dirty="0" smtClean="0"/>
              <a:t>),</a:t>
            </a:r>
            <a:endParaRPr lang="el-GR" sz="2400" dirty="0"/>
          </a:p>
          <a:p>
            <a:pPr lvl="1">
              <a:spcBef>
                <a:spcPts val="1200"/>
              </a:spcBef>
            </a:pPr>
            <a:r>
              <a:rPr lang="el-GR" sz="2400" dirty="0" smtClean="0"/>
              <a:t>Περιτονίτιδα.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dirty="0"/>
              <a:t>Έλλειμμα γνώσεων σχετικά με την φροντίδα  της </a:t>
            </a:r>
            <a:r>
              <a:rPr lang="el-GR" dirty="0" err="1" smtClean="0"/>
              <a:t>στομίας</a:t>
            </a:r>
            <a:r>
              <a:rPr lang="el-GR" dirty="0" smtClean="0"/>
              <a:t>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Διαταραχή του σωματικού </a:t>
            </a:r>
            <a:r>
              <a:rPr lang="el-GR" dirty="0" smtClean="0"/>
              <a:t>ειδώλου.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17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Νοσηλευτικές παρεμβάσεις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651304" cy="5472608"/>
          </a:xfrm>
        </p:spPr>
        <p:txBody>
          <a:bodyPr>
            <a:noAutofit/>
          </a:bodyPr>
          <a:lstStyle/>
          <a:p>
            <a:r>
              <a:rPr lang="el-GR" dirty="0" smtClean="0"/>
              <a:t>Αναλγησία,</a:t>
            </a:r>
            <a:endParaRPr lang="el-GR" dirty="0"/>
          </a:p>
          <a:p>
            <a:pPr lvl="1">
              <a:spcBef>
                <a:spcPts val="1200"/>
              </a:spcBef>
            </a:pPr>
            <a:r>
              <a:rPr lang="el-GR" sz="2400" dirty="0"/>
              <a:t>Αξιολόγηση του πόνου, σωστή θέση, ήρεμο </a:t>
            </a:r>
            <a:r>
              <a:rPr lang="el-GR" sz="2400" dirty="0" smtClean="0"/>
              <a:t>περιβάλλον.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dirty="0"/>
              <a:t>Ενυδάτωση ασθενή </a:t>
            </a:r>
            <a:r>
              <a:rPr lang="el-GR" dirty="0" smtClean="0"/>
              <a:t>παρεντερικά,</a:t>
            </a:r>
            <a:endParaRPr lang="el-GR" dirty="0"/>
          </a:p>
          <a:p>
            <a:pPr lvl="1">
              <a:spcBef>
                <a:spcPts val="1200"/>
              </a:spcBef>
            </a:pPr>
            <a:r>
              <a:rPr lang="el-GR" sz="2400" dirty="0"/>
              <a:t>N/S 0,9%,  </a:t>
            </a:r>
            <a:r>
              <a:rPr lang="el-GR" sz="2400" dirty="0" err="1"/>
              <a:t>Ringer’s</a:t>
            </a:r>
            <a:r>
              <a:rPr lang="el-GR" sz="2400" dirty="0"/>
              <a:t>, D/W 5% (εμπλουτισμένος με ηλεκτρολύτες</a:t>
            </a:r>
            <a:r>
              <a:rPr lang="el-GR" sz="2400" dirty="0" smtClean="0"/>
              <a:t>).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dirty="0"/>
              <a:t>Παρακολούθηση ασθενή για τυχόν </a:t>
            </a:r>
            <a:r>
              <a:rPr lang="el-GR" dirty="0" smtClean="0"/>
              <a:t>επιπλοκές.</a:t>
            </a:r>
            <a:endParaRPr lang="el-GR" dirty="0"/>
          </a:p>
          <a:p>
            <a:pPr lvl="1">
              <a:spcBef>
                <a:spcPts val="1200"/>
              </a:spcBef>
            </a:pPr>
            <a:r>
              <a:rPr lang="el-GR" sz="2400" dirty="0"/>
              <a:t>Αιμορραγία: </a:t>
            </a:r>
            <a:r>
              <a:rPr lang="el-GR" sz="2400" dirty="0" err="1"/>
              <a:t>Ταχυκαρδία,ταχύπνοια,ωχρότητα</a:t>
            </a:r>
            <a:r>
              <a:rPr lang="el-GR" sz="2400" dirty="0"/>
              <a:t>, πτώση ΑΠ, αύξηση του πόνου, σύσπαση κοιλιακών τοιχωμάτων, επίδεση τραύματος, παροχετεύσεις </a:t>
            </a:r>
            <a:r>
              <a:rPr lang="el-GR" sz="2400" dirty="0" err="1" smtClean="0"/>
              <a:t>κλπ</a:t>
            </a:r>
            <a:r>
              <a:rPr lang="el-GR" sz="2400" dirty="0" smtClean="0"/>
              <a:t>,</a:t>
            </a:r>
            <a:endParaRPr lang="el-GR" sz="2400" dirty="0"/>
          </a:p>
          <a:p>
            <a:pPr lvl="1">
              <a:spcBef>
                <a:spcPts val="1200"/>
              </a:spcBef>
            </a:pPr>
            <a:r>
              <a:rPr lang="el-GR" sz="2400" dirty="0"/>
              <a:t>Λοίμωξη: ερυθρότητα, οίδημα τραυματικών </a:t>
            </a:r>
            <a:r>
              <a:rPr lang="el-GR" sz="2400" dirty="0" err="1"/>
              <a:t>χειλέων</a:t>
            </a:r>
            <a:r>
              <a:rPr lang="el-GR" sz="2400" dirty="0"/>
              <a:t>, αύξηση θερμοκρασίας, αύξηση του πόνου, εκροή υγρού </a:t>
            </a:r>
            <a:r>
              <a:rPr lang="el-GR" sz="2400" dirty="0" smtClean="0"/>
              <a:t>κλπ.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50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Νοσηλευτικές παρεμβάσεις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54461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dirty="0"/>
              <a:t>Αναπνευστικές ασκήσεις, ασκήσεις κάτω άκρων έγερση και </a:t>
            </a:r>
            <a:r>
              <a:rPr lang="el-GR" dirty="0" smtClean="0"/>
              <a:t>κινητοποίηση,</a:t>
            </a:r>
            <a:endParaRPr lang="el-GR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dirty="0"/>
              <a:t>Χορήγηση Παρεντερικής </a:t>
            </a:r>
            <a:r>
              <a:rPr lang="el-GR" dirty="0" smtClean="0"/>
              <a:t>διατροφής,</a:t>
            </a:r>
            <a:endParaRPr lang="el-GR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dirty="0"/>
              <a:t>Παρακολούθηση της εντερικής λειτουργίας (εντερικοί ήχοι, αέρια </a:t>
            </a:r>
            <a:r>
              <a:rPr lang="el-GR" dirty="0" err="1"/>
              <a:t>κλπ</a:t>
            </a:r>
            <a:r>
              <a:rPr lang="el-GR" dirty="0" smtClean="0"/>
              <a:t>),</a:t>
            </a:r>
            <a:endParaRPr lang="el-GR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dirty="0"/>
              <a:t>Φροντίδα </a:t>
            </a:r>
            <a:r>
              <a:rPr lang="el-GR" dirty="0" err="1" smtClean="0"/>
              <a:t>στομίας</a:t>
            </a:r>
            <a:r>
              <a:rPr lang="el-GR" dirty="0" smtClean="0"/>
              <a:t>,</a:t>
            </a:r>
            <a:endParaRPr lang="el-GR" dirty="0"/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l-GR" sz="2400" dirty="0"/>
              <a:t>Περιποίηση </a:t>
            </a:r>
            <a:r>
              <a:rPr lang="el-GR" sz="2400" dirty="0" smtClean="0"/>
              <a:t>δέρματος.</a:t>
            </a:r>
            <a:endParaRPr lang="el-GR" sz="24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dirty="0"/>
              <a:t>Εκπαίδευση του ασθενή για την φροντίδα της </a:t>
            </a:r>
            <a:r>
              <a:rPr lang="el-GR" dirty="0" err="1"/>
              <a:t>στομίας</a:t>
            </a:r>
            <a:r>
              <a:rPr lang="el-GR" dirty="0"/>
              <a:t>, την </a:t>
            </a:r>
            <a:r>
              <a:rPr lang="el-GR" dirty="0" err="1"/>
              <a:t>δίαιτα,τις</a:t>
            </a:r>
            <a:r>
              <a:rPr lang="el-GR" dirty="0"/>
              <a:t> δραστηριότητες </a:t>
            </a:r>
            <a:r>
              <a:rPr lang="el-GR" dirty="0" err="1" smtClean="0"/>
              <a:t>κλπ</a:t>
            </a:r>
            <a:r>
              <a:rPr lang="el-GR" dirty="0" smtClean="0"/>
              <a:t>,</a:t>
            </a:r>
            <a:endParaRPr lang="el-GR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dirty="0"/>
              <a:t>Ενθάρρυνση να εκφράζει τις απορίες </a:t>
            </a:r>
            <a:r>
              <a:rPr lang="el-GR" dirty="0" smtClean="0"/>
              <a:t>του,</a:t>
            </a:r>
            <a:endParaRPr lang="el-GR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dirty="0"/>
              <a:t>Ψυχοκοινωνική </a:t>
            </a:r>
            <a:r>
              <a:rPr lang="el-GR" dirty="0" smtClean="0"/>
              <a:t>εκτίμηση.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83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Αντωνία Καλογιάννη </a:t>
            </a:r>
            <a:r>
              <a:rPr lang="el-GR" sz="2000" dirty="0" smtClean="0"/>
              <a:t>2014. </a:t>
            </a:r>
            <a:r>
              <a:rPr lang="el-GR" sz="2000" dirty="0"/>
              <a:t>Αντωνία Καλογιάννη. «Χειρουργική Νοσηλευτική Ι (Θ). </a:t>
            </a:r>
            <a:r>
              <a:rPr lang="el-GR" sz="2000" dirty="0" smtClean="0"/>
              <a:t>Ενότητα 10</a:t>
            </a:r>
            <a:r>
              <a:rPr lang="en-US" sz="2000" dirty="0" smtClean="0"/>
              <a:t>:</a:t>
            </a:r>
            <a:r>
              <a:rPr lang="el-GR" sz="2000" dirty="0"/>
              <a:t> Φροντίδα ασθενών με χειρουργικές παθήσεις εντέρου».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155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24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Παθοφυσιολογία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400600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el-GR" b="1" dirty="0" smtClean="0">
                <a:solidFill>
                  <a:srgbClr val="004A82"/>
                </a:solidFill>
              </a:rPr>
              <a:t>Μηχανική Απόφραξη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smtClean="0"/>
              <a:t>Συσσώρευση </a:t>
            </a:r>
            <a:r>
              <a:rPr lang="el-GR" dirty="0"/>
              <a:t>υγρών και αερίων → διάταση εντερικού τοιχώματος → φλεβική συμφόρεση → οίδημα εντερικού βλεννογόνου → επίταση συγκέντρωσης υγρών κυρίως και αερίων με ποσότητα ηλεκτρολυτών →  </a:t>
            </a:r>
            <a:r>
              <a:rPr lang="el-GR" dirty="0" err="1"/>
              <a:t>υδατοηλεκτρολυτικές</a:t>
            </a:r>
            <a:r>
              <a:rPr lang="el-GR" dirty="0"/>
              <a:t> διαταραχές (αφυδάτωση, </a:t>
            </a:r>
            <a:r>
              <a:rPr lang="el-GR" dirty="0" err="1"/>
              <a:t>υπονατριαιμία</a:t>
            </a:r>
            <a:r>
              <a:rPr lang="el-GR" dirty="0"/>
              <a:t>, </a:t>
            </a:r>
            <a:r>
              <a:rPr lang="el-GR" dirty="0" err="1"/>
              <a:t>υποκαλιαιμία</a:t>
            </a:r>
            <a:r>
              <a:rPr lang="el-GR" dirty="0"/>
              <a:t> και </a:t>
            </a:r>
            <a:r>
              <a:rPr lang="el-GR" dirty="0" err="1"/>
              <a:t>υποχλωριαιμία</a:t>
            </a:r>
            <a:r>
              <a:rPr lang="el-GR" dirty="0"/>
              <a:t>)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Οίδημα εντερικού βλεννογόνου → στραγγαλισμό αρτηριακής κυκλοφορίας → ισχαιμία εντέρου 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Η  </a:t>
            </a:r>
            <a:r>
              <a:rPr lang="el-GR" dirty="0" err="1"/>
              <a:t>υποκαλιαιμία</a:t>
            </a:r>
            <a:r>
              <a:rPr lang="el-GR" dirty="0"/>
              <a:t> → ↓εντερικού μυϊκού τόνου → μείωση της συσταλτικότητας → παραλυτικό </a:t>
            </a:r>
            <a:r>
              <a:rPr lang="el-GR" dirty="0" smtClean="0"/>
              <a:t>ειλεό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60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Αίτια μηχανικού ειλεού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Εξωτοιχωματικά</a:t>
            </a:r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sz="2400" dirty="0"/>
              <a:t>Συμφύσεις, κήλες, νεοπλάσματα  </a:t>
            </a:r>
            <a:r>
              <a:rPr lang="el-GR" sz="2400" dirty="0" smtClean="0"/>
              <a:t>κλπ.</a:t>
            </a:r>
            <a:endParaRPr lang="el-GR" sz="2400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err="1" smtClean="0"/>
              <a:t>Τοιχωματικά</a:t>
            </a:r>
            <a:r>
              <a:rPr lang="el-GR" dirty="0" smtClean="0"/>
              <a:t>, </a:t>
            </a:r>
            <a:endParaRPr lang="el-GR" dirty="0"/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sz="2400" dirty="0"/>
              <a:t>Νεοπλάσματα  που αναπτύσσονται στο πάσχον τμήμα, φλεγμονώδεις παθήσεις, </a:t>
            </a:r>
            <a:r>
              <a:rPr lang="el-GR" sz="2400" dirty="0" err="1"/>
              <a:t>ιατρογενή</a:t>
            </a:r>
            <a:r>
              <a:rPr lang="el-GR" sz="2400" dirty="0"/>
              <a:t> αίτια, συγγενή αίτια (ατρησία</a:t>
            </a:r>
            <a:r>
              <a:rPr lang="el-GR" sz="2400" dirty="0" smtClean="0"/>
              <a:t>).</a:t>
            </a:r>
            <a:endParaRPr lang="el-GR" sz="2400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err="1" smtClean="0"/>
              <a:t>Ενδοαυλικά</a:t>
            </a:r>
            <a:r>
              <a:rPr lang="el-GR" dirty="0" smtClean="0"/>
              <a:t>.</a:t>
            </a:r>
            <a:endParaRPr lang="el-GR" dirty="0"/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sz="2400" dirty="0"/>
              <a:t>Εγκολεασμός, ξένα </a:t>
            </a:r>
            <a:r>
              <a:rPr lang="el-GR" sz="2400" dirty="0" smtClean="0"/>
              <a:t>σώματα.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75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Μηχανική απόφραξη εντέρου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1340768"/>
            <a:ext cx="4214502" cy="4685271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Έλλειψη 5"/>
          <p:cNvSpPr/>
          <p:nvPr/>
        </p:nvSpPr>
        <p:spPr>
          <a:xfrm>
            <a:off x="5940152" y="3573016"/>
            <a:ext cx="432048" cy="432048"/>
          </a:xfrm>
          <a:prstGeom prst="ellipse">
            <a:avLst/>
          </a:prstGeom>
          <a:solidFill>
            <a:srgbClr val="820000"/>
          </a:solidFill>
          <a:ln>
            <a:solidFill>
              <a:srgbClr val="820000"/>
            </a:solidFill>
          </a:ln>
          <a:effectLst>
            <a:innerShdw blurRad="114300">
              <a:prstClr val="black"/>
            </a:innerShdw>
            <a:softEdge rad="901700"/>
          </a:effectLst>
          <a:scene3d>
            <a:camera prst="orthographicFront"/>
            <a:lightRig rig="soft" dir="t"/>
          </a:scene3d>
          <a:sp3d contourW="19050">
            <a:bevelT w="165100"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7" name="Rectangle 5"/>
          <p:cNvSpPr/>
          <p:nvPr/>
        </p:nvSpPr>
        <p:spPr>
          <a:xfrm>
            <a:off x="3563888" y="6165304"/>
            <a:ext cx="2232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Retto(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anatomia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)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Adert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CC 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855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Εγκολεασμός </a:t>
            </a:r>
            <a:r>
              <a:rPr lang="el-GR" dirty="0"/>
              <a:t>και </a:t>
            </a:r>
            <a:r>
              <a:rPr lang="el-GR" dirty="0" smtClean="0"/>
              <a:t>Συστροφή εντέρου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343227" y="1597234"/>
            <a:ext cx="2098576" cy="473962"/>
          </a:xfrm>
        </p:spPr>
        <p:txBody>
          <a:bodyPr/>
          <a:lstStyle/>
          <a:p>
            <a:pPr marL="0" indent="0" algn="ctr">
              <a:buNone/>
            </a:pPr>
            <a:r>
              <a:rPr lang="el-GR" b="1" dirty="0">
                <a:solidFill>
                  <a:srgbClr val="004A82"/>
                </a:solidFill>
              </a:rPr>
              <a:t>Εγκολεασμός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5619328" y="1597234"/>
            <a:ext cx="2664296" cy="473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4A8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4A82"/>
              </a:buClr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4A82"/>
              </a:buClr>
              <a:buFont typeface="Calibri" panose="020F050202020403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l-GR" b="1" dirty="0" smtClean="0">
                <a:solidFill>
                  <a:srgbClr val="004A82"/>
                </a:solidFill>
              </a:rPr>
              <a:t>Συστροφή Εντέρου</a:t>
            </a:r>
            <a:endParaRPr lang="el-GR" b="1" dirty="0">
              <a:solidFill>
                <a:srgbClr val="004A82"/>
              </a:solidFill>
            </a:endParaRPr>
          </a:p>
        </p:txBody>
      </p:sp>
      <p:pic>
        <p:nvPicPr>
          <p:cNvPr id="1028" name="Picture 4" descr="File:Intestinal Obstructio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8127" y="2204864"/>
            <a:ext cx="4266699" cy="32000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5"/>
          <p:cNvSpPr/>
          <p:nvPr/>
        </p:nvSpPr>
        <p:spPr>
          <a:xfrm>
            <a:off x="1043608" y="5552818"/>
            <a:ext cx="24581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Intussusception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 tooltip="User:Orem"/>
              </a:rPr>
              <a:t>Orem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CC 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pic>
        <p:nvPicPr>
          <p:cNvPr id="5" name="Picture 2" descr="File:Intussusception.sv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25" y="2204864"/>
            <a:ext cx="4654580" cy="32000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5"/>
          <p:cNvSpPr/>
          <p:nvPr/>
        </p:nvSpPr>
        <p:spPr>
          <a:xfrm>
            <a:off x="5722384" y="5549720"/>
            <a:ext cx="24581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8"/>
              </a:rPr>
              <a:t>Intestinal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8"/>
              </a:rPr>
              <a:t>Obstruction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9" tooltip="User:Mysid"/>
              </a:rPr>
              <a:t>Mysid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CC 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182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Αίτια παραλυτικού ειλεού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040560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Συνήθως επιπλοκή μετεγχειρητική ή λόγω αναισθησίας ή έντονων χειρισμών επί του </a:t>
            </a:r>
            <a:r>
              <a:rPr lang="el-GR" dirty="0" smtClean="0"/>
              <a:t>εντέρου,</a:t>
            </a:r>
            <a:endParaRPr lang="el-GR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Άλλα </a:t>
            </a:r>
            <a:r>
              <a:rPr lang="el-GR" dirty="0" smtClean="0"/>
              <a:t>αίτια </a:t>
            </a:r>
            <a:r>
              <a:rPr lang="en-US" dirty="0" smtClean="0"/>
              <a:t>:</a:t>
            </a:r>
            <a:endParaRPr lang="el-GR" dirty="0"/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sz="2400" dirty="0"/>
              <a:t>Παρατεταμένη διάταση σπλάγχνων, Κατάγματα ΣΣ, </a:t>
            </a:r>
            <a:r>
              <a:rPr lang="el-GR" sz="2400" dirty="0" err="1"/>
              <a:t>οπισθοπεριτοναϊκή</a:t>
            </a:r>
            <a:r>
              <a:rPr lang="el-GR" sz="2400" dirty="0"/>
              <a:t> </a:t>
            </a:r>
            <a:r>
              <a:rPr lang="el-GR" sz="2400" dirty="0" smtClean="0"/>
              <a:t>αιμορραγία,</a:t>
            </a:r>
            <a:endParaRPr lang="el-GR" sz="2400" dirty="0"/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sz="2400" dirty="0"/>
              <a:t>Περιτονίτιδα, ισχαιμία, εμβολή ή θρόμβωση </a:t>
            </a:r>
            <a:r>
              <a:rPr lang="el-GR" sz="2400" dirty="0" err="1"/>
              <a:t>μεσεντερίου</a:t>
            </a:r>
            <a:r>
              <a:rPr lang="el-GR" sz="2400" dirty="0"/>
              <a:t> </a:t>
            </a:r>
            <a:r>
              <a:rPr lang="el-GR" sz="2400" dirty="0" smtClean="0"/>
              <a:t>αρτηρίας,</a:t>
            </a:r>
            <a:endParaRPr lang="el-GR" sz="2400" dirty="0"/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sz="2400" dirty="0" err="1"/>
              <a:t>Υποκαλιαμία</a:t>
            </a:r>
            <a:r>
              <a:rPr lang="el-GR" sz="2400" dirty="0"/>
              <a:t>, </a:t>
            </a:r>
            <a:r>
              <a:rPr lang="el-GR" sz="2400" dirty="0" err="1"/>
              <a:t>υπονατριαμία</a:t>
            </a:r>
            <a:r>
              <a:rPr lang="el-GR" sz="2400" dirty="0"/>
              <a:t>, ουραιμία, διαβητική </a:t>
            </a:r>
            <a:r>
              <a:rPr lang="el-GR" sz="2400" dirty="0" err="1"/>
              <a:t>κετοξέωση</a:t>
            </a:r>
            <a:r>
              <a:rPr lang="el-GR" sz="2400" dirty="0"/>
              <a:t>, φάρμακα </a:t>
            </a:r>
            <a:r>
              <a:rPr lang="el-GR" sz="2400" dirty="0" err="1"/>
              <a:t>αντιχοληνεργικά</a:t>
            </a:r>
            <a:r>
              <a:rPr lang="el-GR" sz="2400" dirty="0"/>
              <a:t>, ψυχοφάρμακα </a:t>
            </a:r>
            <a:r>
              <a:rPr lang="el-GR" sz="2400" dirty="0" smtClean="0"/>
              <a:t>κλπ.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61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Ισχαιμία εντέρου από απόφραξη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8342" y="1484784"/>
            <a:ext cx="5767316" cy="43285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9772" y="5955882"/>
            <a:ext cx="41044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Ileus2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THWZ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CC 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051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8f42f31ff85b7d88a9e743a8682ac59bc53432"/>
</p:tagLst>
</file>

<file path=ppt/theme/theme1.xml><?xml version="1.0" encoding="utf-8"?>
<a:theme xmlns:a="http://schemas.openxmlformats.org/drawingml/2006/main" name="template final">
  <a:themeElements>
    <a:clrScheme name="Προσαρμοσμένο 16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7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final</Template>
  <TotalTime>13</TotalTime>
  <Words>1741</Words>
  <Application>Microsoft Office PowerPoint</Application>
  <PresentationFormat>On-screen Show (4:3)</PresentationFormat>
  <Paragraphs>294</Paragraphs>
  <Slides>41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template final</vt:lpstr>
      <vt:lpstr>OC_template_updated</vt:lpstr>
      <vt:lpstr>Χειρουργική Νοσηλευτική Ι (Θ)</vt:lpstr>
      <vt:lpstr>Εντερική Απόφραξη</vt:lpstr>
      <vt:lpstr>Είδη εντερικής απόφραξης (Ειλεού)</vt:lpstr>
      <vt:lpstr>Παθοφυσιολογία</vt:lpstr>
      <vt:lpstr>Αίτια μηχανικού ειλεού </vt:lpstr>
      <vt:lpstr>Μηχανική απόφραξη εντέρου</vt:lpstr>
      <vt:lpstr>Εγκολεασμός και Συστροφή εντέρου</vt:lpstr>
      <vt:lpstr>Αίτια παραλυτικού ειλεού</vt:lpstr>
      <vt:lpstr>Ισχαιμία εντέρου από απόφραξη</vt:lpstr>
      <vt:lpstr>Κλινική εικόνα μηχανικού ειλεού </vt:lpstr>
      <vt:lpstr>Εργαστηριακά ευρήματα</vt:lpstr>
      <vt:lpstr>Κλινική εικόνα παραλυτικού ειλεού</vt:lpstr>
      <vt:lpstr>Ακτινολογική εικόνα ειλεού  (υδραερικά επίπεδα)</vt:lpstr>
      <vt:lpstr>Θεραπεία  (Παραλυτικού Ειλεού)</vt:lpstr>
      <vt:lpstr>Επιπλοκές (Παραλυτικού Ειλεού)</vt:lpstr>
      <vt:lpstr>Νοσηλευτικές διαγνώσεις (Παραλυτικού Ειλεού)</vt:lpstr>
      <vt:lpstr>Νοσηλευτικές παρεμβάσεις (Παραλυτικού Ειλεού) (1 από 3)</vt:lpstr>
      <vt:lpstr>Νοσηλευτικές παρεμβάσεις (Παραλυτικού Ειλεού) (2 από 3)</vt:lpstr>
      <vt:lpstr>Νοσηλευτικές παρεμβάσεις (Παραλυτικού Ειλεού) (3 από 3)</vt:lpstr>
      <vt:lpstr>Εντερεκτομή</vt:lpstr>
      <vt:lpstr>Ενδείξεις Εντερεκτομής</vt:lpstr>
      <vt:lpstr>Κακοήθεις παθήσεις του εντέρου</vt:lpstr>
      <vt:lpstr>Εκκολπώματα</vt:lpstr>
      <vt:lpstr>Οικογενής πολυποδίαση</vt:lpstr>
      <vt:lpstr>Τύποι κολεκτομών</vt:lpstr>
      <vt:lpstr>Ολική κολεκτομή με τεχνητή λήκυθο</vt:lpstr>
      <vt:lpstr>Κολεκτομή και κολοστομία</vt:lpstr>
      <vt:lpstr>Ειλεοστομία</vt:lpstr>
      <vt:lpstr>Προεγχειρητικά</vt:lpstr>
      <vt:lpstr>Προεγχειρητική ετοιμασία</vt:lpstr>
      <vt:lpstr>Μετεγχειρητική φροντίδα</vt:lpstr>
      <vt:lpstr>Νοσηλευτικές διαγνώσεις</vt:lpstr>
      <vt:lpstr>Νοσηλευτικές παρεμβάσεις (1 από 2)</vt:lpstr>
      <vt:lpstr>Νοσηλευτικές παρεμβάσεις (2 από 2)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Χειρουργική Νοσηλευτική Ι (Θ)</dc:title>
  <dc:creator>opencourses@teiath.gr</dc:creator>
  <cp:lastModifiedBy>alex</cp:lastModifiedBy>
  <cp:revision>5</cp:revision>
  <dcterms:created xsi:type="dcterms:W3CDTF">2014-10-15T08:57:29Z</dcterms:created>
  <dcterms:modified xsi:type="dcterms:W3CDTF">2015-04-16T09:33:53Z</dcterms:modified>
</cp:coreProperties>
</file>