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35"/>
  </p:notesMasterIdLst>
  <p:handoutMasterIdLst>
    <p:handoutMasterId r:id="rId36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57" r:id="rId27"/>
    <p:sldId id="262" r:id="rId28"/>
    <p:sldId id="264" r:id="rId29"/>
    <p:sldId id="291" r:id="rId30"/>
    <p:sldId id="292" r:id="rId31"/>
    <p:sldId id="266" r:id="rId32"/>
    <p:sldId id="290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57751D1-26B2-4D9F-AF6E-1F3FB81ED481}" type="slidenum">
              <a:rPr lang="el-GR" sz="1300">
                <a:solidFill>
                  <a:prstClr val="black"/>
                </a:solidFill>
              </a:rPr>
              <a:pPr eaLnBrk="1" hangingPunct="1"/>
              <a:t>11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7FE1F195-F8E1-49BB-81D9-DFB077770932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11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31282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6B384C0-14FD-41FF-B9CA-E983BE7F367B}" type="slidenum">
              <a:rPr lang="el-GR" sz="1300">
                <a:solidFill>
                  <a:prstClr val="black"/>
                </a:solidFill>
              </a:rPr>
              <a:pPr eaLnBrk="1" hangingPunct="1"/>
              <a:t>12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C370EEE9-C559-4540-A180-1D26680C69F6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12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2836464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B4653F7-51A3-4BFA-8E0E-2054B15945EA}" type="slidenum">
              <a:rPr lang="el-GR" sz="1300">
                <a:solidFill>
                  <a:prstClr val="black"/>
                </a:solidFill>
              </a:rPr>
              <a:pPr eaLnBrk="1" hangingPunct="1"/>
              <a:t>13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DEDE1578-FA57-4864-9AFE-0BC58E390779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13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3937708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0AB6E7E-F59F-4232-B07A-E15ED0925AEF}" type="slidenum">
              <a:rPr lang="el-GR" sz="1300">
                <a:solidFill>
                  <a:prstClr val="black"/>
                </a:solidFill>
              </a:rPr>
              <a:pPr eaLnBrk="1" hangingPunct="1"/>
              <a:t>14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3A2066ED-1E61-4732-B115-A7B0EC611AF1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14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5354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E782D80-901E-4050-8C65-709B0E9CD251}" type="slidenum">
              <a:rPr lang="el-GR" sz="1300">
                <a:solidFill>
                  <a:prstClr val="black"/>
                </a:solidFill>
              </a:rPr>
              <a:pPr eaLnBrk="1" hangingPunct="1"/>
              <a:t>15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DC0939A8-7C39-4ACB-9568-A1EC238A5DFD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15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48687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E111EA1-B782-4CD3-BBF3-AE6C68E18E82}" type="slidenum">
              <a:rPr lang="el-GR" sz="1300">
                <a:solidFill>
                  <a:prstClr val="black"/>
                </a:solidFill>
              </a:rPr>
              <a:pPr eaLnBrk="1" hangingPunct="1"/>
              <a:t>16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08F3A847-6697-4580-B983-449DE404DE31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16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12292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70B6D67-516B-439D-8BDE-2E75781BEB08}" type="slidenum">
              <a:rPr lang="el-GR" sz="1300">
                <a:solidFill>
                  <a:prstClr val="black"/>
                </a:solidFill>
              </a:rPr>
              <a:pPr eaLnBrk="1" hangingPunct="1"/>
              <a:t>17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D453354F-AC88-4690-A1F2-C16890E1822D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17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0064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2A8784A-2AE8-4B3E-9CD1-68389CC8B933}" type="slidenum">
              <a:rPr lang="el-GR" sz="1300">
                <a:solidFill>
                  <a:prstClr val="black"/>
                </a:solidFill>
              </a:rPr>
              <a:pPr eaLnBrk="1" hangingPunct="1"/>
              <a:t>18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F196812-0763-4D5C-8BC6-FCC2EF4FA03D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18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482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D3BF3B2-48D5-4610-AF7B-8EE784FDED53}" type="slidenum">
              <a:rPr lang="el-GR" sz="1300">
                <a:solidFill>
                  <a:prstClr val="black"/>
                </a:solidFill>
              </a:rPr>
              <a:pPr eaLnBrk="1" hangingPunct="1"/>
              <a:t>19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9871F54B-A5AF-43C5-B3E6-DCCC5B724E74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19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87213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6A5F40A-DBA5-4621-B80B-12C506303DC6}" type="slidenum">
              <a:rPr lang="el-GR" sz="1300">
                <a:solidFill>
                  <a:prstClr val="black"/>
                </a:solidFill>
              </a:rPr>
              <a:pPr eaLnBrk="1" hangingPunct="1"/>
              <a:t>20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AA55F812-3843-4A42-A050-4F15D62566DA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20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7600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99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72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7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6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98D1242-B49D-4967-8F7A-EA929903DF67}" type="slidenum">
              <a:rPr lang="el-GR" sz="1300">
                <a:solidFill>
                  <a:prstClr val="black"/>
                </a:solidFill>
              </a:rPr>
              <a:pPr eaLnBrk="1" hangingPunct="1"/>
              <a:t>7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96A069FE-A09A-4DEE-99C1-009B90668749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7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276636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2A58E21-2A5C-473A-920B-7ECC39F9AF5B}" type="slidenum">
              <a:rPr lang="el-GR" sz="1300">
                <a:solidFill>
                  <a:prstClr val="black"/>
                </a:solidFill>
              </a:rPr>
              <a:pPr eaLnBrk="1" hangingPunct="1"/>
              <a:t>8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79183DDD-A098-46C0-92FD-5E1FF7328E94}" type="slidenum">
              <a:rPr lang="nl-NL" sz="1300">
                <a:solidFill>
                  <a:prstClr val="black"/>
                </a:solidFill>
                <a:latin typeface="Arial" charset="0"/>
              </a:rPr>
              <a:pPr algn="r" eaLnBrk="1" hangingPunct="1"/>
              <a:t>8</a:t>
            </a:fld>
            <a:endParaRPr lang="nl-NL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150801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b="1" dirty="0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A7B6644-5222-4594-BFCD-D9E09F54ABBF}" type="slidenum">
              <a:rPr lang="el-GR" sz="1300">
                <a:solidFill>
                  <a:prstClr val="black"/>
                </a:solidFill>
              </a:rPr>
              <a:pPr eaLnBrk="1" hangingPunct="1"/>
              <a:t>9</a:t>
            </a:fld>
            <a:endParaRPr lang="el-GR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b="1" dirty="0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92A82FA-070D-4415-AB48-159E05187C0F}" type="slidenum">
              <a:rPr lang="el-GR" sz="1300">
                <a:solidFill>
                  <a:prstClr val="black"/>
                </a:solidFill>
              </a:rPr>
              <a:pPr eaLnBrk="1" hangingPunct="1"/>
              <a:t>10</a:t>
            </a:fld>
            <a:endParaRPr lang="el-GR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1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7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4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82"/>
            <a:ext cx="9144000" cy="907200"/>
          </a:xfrm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0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5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1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2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0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654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6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4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2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4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6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85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4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7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3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3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0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0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1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4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6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Rotatebot" TargetMode="External"/><Relationship Id="rId4" Type="http://schemas.openxmlformats.org/officeDocument/2006/relationships/hyperlink" Target="http://commons.wikimedia.org/wiki/File:AED_open_cutou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tefan-Xp" TargetMode="External"/><Relationship Id="rId4" Type="http://schemas.openxmlformats.org/officeDocument/2006/relationships/hyperlink" Target="http://commons.wikimedia.org/wiki/File:Automated_External_Defibrillator_(symbol)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Owain.davies" TargetMode="External"/><Relationship Id="rId4" Type="http://schemas.openxmlformats.org/officeDocument/2006/relationships/hyperlink" Target="http://commons.wikimedia.org/wiki/File:AED_Open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ekaa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7379096" cy="2068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 smtClean="0"/>
              <a:t>7</a:t>
            </a:r>
            <a:r>
              <a:rPr lang="el-GR" sz="2800" b="1" dirty="0" smtClean="0"/>
              <a:t>: </a:t>
            </a:r>
            <a:r>
              <a:rPr lang="el-GR" sz="2800" dirty="0" smtClean="0"/>
              <a:t>Απινίδωση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Θεοδώρα </a:t>
            </a:r>
            <a:r>
              <a:rPr lang="el-GR" sz="2400" dirty="0"/>
              <a:t>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l-GR" dirty="0" smtClean="0"/>
              <a:t>Απινίδωση </a:t>
            </a:r>
            <a:br>
              <a:rPr lang="el-GR" dirty="0" smtClean="0"/>
            </a:br>
            <a:r>
              <a:rPr lang="el-GR" dirty="0" smtClean="0"/>
              <a:t>Αυτόματος εξωτερικός απινιδιστής</a:t>
            </a:r>
            <a:r>
              <a:rPr lang="en-US" dirty="0" smtClean="0"/>
              <a:t> </a:t>
            </a:r>
            <a:r>
              <a:rPr lang="el-GR" sz="2800" b="0" dirty="0"/>
              <a:t>(1 από 2)</a:t>
            </a:r>
            <a:endParaRPr lang="el-GR" dirty="0"/>
          </a:p>
        </p:txBody>
      </p:sp>
      <p:pic>
        <p:nvPicPr>
          <p:cNvPr id="1026" name="Picture 2" descr="AED open cutout.jpg" title="Αυτόματος εξωτερικός απινιδιστής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31" y="1641771"/>
            <a:ext cx="3920069" cy="4985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0" y="609329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AED open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cutout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Rotatebot"/>
              </a:rPr>
              <a:t>Rotatebot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49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2"/>
          <p:cNvSpPr txBox="1">
            <a:spLocks/>
          </p:cNvSpPr>
          <p:nvPr/>
        </p:nvSpPr>
        <p:spPr>
          <a:xfrm>
            <a:off x="0" y="-1"/>
            <a:ext cx="9144000" cy="1256397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84077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dirty="0" smtClean="0"/>
              <a:t>Απινίδωση </a:t>
            </a:r>
            <a:br>
              <a:rPr lang="el-GR" dirty="0" smtClean="0"/>
            </a:br>
            <a:r>
              <a:rPr lang="el-GR" dirty="0" smtClean="0"/>
              <a:t>Αυτόματος εξωτερικός απινιδιστής</a:t>
            </a:r>
            <a:r>
              <a:rPr lang="en-US" dirty="0" smtClean="0"/>
              <a:t> </a:t>
            </a: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</a:t>
            </a:r>
            <a:r>
              <a:rPr lang="el-GR" sz="2800" b="0" dirty="0"/>
              <a:t>από 2)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74131" y="146303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Ύπαρξη εξωτερικού </a:t>
            </a:r>
            <a:r>
              <a:rPr lang="el-GR" sz="2400" b="1" dirty="0">
                <a:solidFill>
                  <a:srgbClr val="A50021"/>
                </a:solidFill>
                <a:latin typeface="Calibri"/>
                <a:cs typeface="Times New Roman" pitchFamily="18" charset="0"/>
              </a:rPr>
              <a:t>απινιδωτή / απινιδιστή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σε δημόσιους χώρους όπου συγκεντρώνονται πολλοί άνθρωποι προτείνει και έχει καθορίσει το Υπουργείο Υγείας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όπως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4131" y="2663364"/>
            <a:ext cx="3456384" cy="419056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Αεροδρόμια,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Σταθμοί </a:t>
            </a:r>
            <a:r>
              <a:rPr lang="el-GR" sz="2400" dirty="0">
                <a:cs typeface="Times New Roman" pitchFamily="18" charset="0"/>
              </a:rPr>
              <a:t>λεωφορείων, 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Σιδ/κοί </a:t>
            </a:r>
            <a:r>
              <a:rPr lang="el-GR" sz="2400" dirty="0">
                <a:cs typeface="Times New Roman" pitchFamily="18" charset="0"/>
              </a:rPr>
              <a:t>σταθμοί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Λιμάνια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Αεροπλάνα,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Πλοία</a:t>
            </a:r>
            <a:r>
              <a:rPr lang="el-GR" sz="2400" dirty="0">
                <a:cs typeface="Times New Roman" pitchFamily="18" charset="0"/>
              </a:rPr>
              <a:t>, 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Ξενοδοχεία,</a:t>
            </a:r>
            <a:r>
              <a:rPr lang="el-GR" sz="2400" dirty="0">
                <a:cs typeface="Times New Roman" pitchFamily="18" charset="0"/>
              </a:rPr>
              <a:t> 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Εμπορικά </a:t>
            </a:r>
            <a:r>
              <a:rPr lang="el-GR" sz="2400" dirty="0">
                <a:cs typeface="Times New Roman" pitchFamily="18" charset="0"/>
              </a:rPr>
              <a:t>κέντρα</a:t>
            </a:r>
            <a:endParaRPr lang="el-GR" sz="2400" dirty="0" smtClean="0"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2736" y="2663364"/>
            <a:ext cx="45720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Σχολεία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Αθλητικά κέντρα,</a:t>
            </a: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Υπουργεία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Δικαστήρια, </a:t>
            </a:r>
            <a:endParaRPr lang="el-GR" sz="24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Σωφρονιστικά καταστήματα, </a:t>
            </a: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Κοινοβούλιο και λοιπές Δημόσιες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υπηρεσίες. </a:t>
            </a:r>
            <a:endParaRPr lang="el-GR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endParaRPr lang="el-GR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2050" name="Picture 2" descr="File:Automated External Defibrillator (symbol)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77447"/>
            <a:ext cx="1827049" cy="1827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/>
          <p:nvPr/>
        </p:nvSpPr>
        <p:spPr>
          <a:xfrm rot="16200000">
            <a:off x="7506734" y="3267807"/>
            <a:ext cx="262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Automated External Defibrillator (symbol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)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Stefan-Xp"/>
              </a:rPr>
              <a:t>Stefan-Xp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 διαθέσιμο με άδεια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0" y="6550223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7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9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Βήματα της ΑΕΑ</a:t>
            </a:r>
            <a:endParaRPr lang="el-GR" dirty="0"/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2771800" y="15081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Πλησιάστε με ασφάλεια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6388" name="Rectangle 34"/>
          <p:cNvSpPr>
            <a:spLocks noChangeArrowheads="1"/>
          </p:cNvSpPr>
          <p:nvPr/>
        </p:nvSpPr>
        <p:spPr bwMode="auto">
          <a:xfrm>
            <a:off x="2771800" y="21177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αντίδραση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6389" name="Rectangle 35"/>
          <p:cNvSpPr>
            <a:spLocks noChangeArrowheads="1"/>
          </p:cNvSpPr>
          <p:nvPr/>
        </p:nvSpPr>
        <p:spPr bwMode="auto">
          <a:xfrm>
            <a:off x="2771800" y="27273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Φωνάξτε για βοήθεια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6390" name="Rectangle 36"/>
          <p:cNvSpPr>
            <a:spLocks noChangeArrowheads="1"/>
          </p:cNvSpPr>
          <p:nvPr/>
        </p:nvSpPr>
        <p:spPr bwMode="auto">
          <a:xfrm>
            <a:off x="2771800" y="33369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Απελευθερώστε αεραγωγό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6391" name="Rectangle 37"/>
          <p:cNvSpPr>
            <a:spLocks noChangeArrowheads="1"/>
          </p:cNvSpPr>
          <p:nvPr/>
        </p:nvSpPr>
        <p:spPr bwMode="auto">
          <a:xfrm>
            <a:off x="2771800" y="39465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Ελέγξτε για αναπνοή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6386" name="Rectangle 38"/>
          <p:cNvSpPr>
            <a:spLocks noChangeArrowheads="1"/>
          </p:cNvSpPr>
          <p:nvPr/>
        </p:nvSpPr>
        <p:spPr bwMode="auto">
          <a:xfrm>
            <a:off x="2771800" y="45561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Καλέστε 112 (166/199)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6394" name="Rectangle 39"/>
          <p:cNvSpPr>
            <a:spLocks noChangeArrowheads="1"/>
          </p:cNvSpPr>
          <p:nvPr/>
        </p:nvSpPr>
        <p:spPr bwMode="auto">
          <a:xfrm>
            <a:off x="2771800" y="5154562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Συνδέστε τον ΑΕΑ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6395" name="Rectangle 40"/>
          <p:cNvSpPr>
            <a:spLocks noChangeArrowheads="1"/>
          </p:cNvSpPr>
          <p:nvPr/>
        </p:nvSpPr>
        <p:spPr bwMode="auto">
          <a:xfrm>
            <a:off x="2771800" y="5758383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Calibri"/>
              </a:rPr>
              <a:t>Ακολουθήστε τις οδηγίες </a:t>
            </a:r>
            <a:endParaRPr lang="en-US" sz="2400" b="1" dirty="0">
              <a:solidFill>
                <a:srgbClr val="084077"/>
              </a:solidFill>
              <a:latin typeface="Calibri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3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Ενεργοποιήστε τον ΑΕΑ</a:t>
            </a:r>
            <a:endParaRPr lang="el-GR" dirty="0"/>
          </a:p>
        </p:txBody>
      </p:sp>
      <p:sp>
        <p:nvSpPr>
          <p:cNvPr id="17411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323528" y="1556792"/>
            <a:ext cx="87129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sz="2600" dirty="0" smtClean="0"/>
              <a:t>Μερικοί ΑΕΑ ενεργοποιούνται αυτόματα</a:t>
            </a:r>
            <a:r>
              <a:rPr lang="en-GB" sz="2600" dirty="0" smtClean="0"/>
              <a:t> </a:t>
            </a:r>
            <a:r>
              <a:rPr lang="el-GR" sz="2600" dirty="0" smtClean="0"/>
              <a:t>μόλις ανοιχτούν</a:t>
            </a:r>
            <a:r>
              <a:rPr lang="en-US" sz="2600" dirty="0" smtClean="0"/>
              <a:t>.</a:t>
            </a:r>
            <a:endParaRPr lang="en-GB" sz="2600" dirty="0" smtClean="0"/>
          </a:p>
        </p:txBody>
      </p:sp>
      <p:pic>
        <p:nvPicPr>
          <p:cNvPr id="3074" name="Picture 2" descr="AED Open.jpg" title="Ενεργοποίηση του ΑΕ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2990106" cy="3986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2970709" y="6335688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AED Open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Owain.davies"/>
              </a:rPr>
              <a:t>Owain.davies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Τοποθετήστε τα ηλεκτρόδια </a:t>
            </a:r>
            <a:br>
              <a:rPr lang="el-GR" dirty="0" smtClean="0"/>
            </a:br>
            <a:r>
              <a:rPr lang="el-GR" dirty="0" smtClean="0"/>
              <a:t>στο δέρμα του θώρακα</a:t>
            </a:r>
            <a:endParaRPr lang="el-GR" dirty="0"/>
          </a:p>
        </p:txBody>
      </p:sp>
      <p:pic>
        <p:nvPicPr>
          <p:cNvPr id="18435" name="Picture 13" title="Τοποθετήστε τα ηλεκτρόδια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4388"/>
            <a:ext cx="4114800" cy="40338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title="Τοποθετήστε τα ηλεκτρόδια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41" y="1905000"/>
            <a:ext cx="3709988" cy="43926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5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 ακουμπάτε το θύμα</a:t>
            </a:r>
            <a:endParaRPr lang="el-GR" dirty="0"/>
          </a:p>
        </p:txBody>
      </p:sp>
      <p:pic>
        <p:nvPicPr>
          <p:cNvPr id="19459" name="Picture 9" title="Μην ακουμπάτε το θύμ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44650"/>
            <a:ext cx="4137025" cy="4832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Ενδείκνυται απινίδωση</a:t>
            </a:r>
            <a:endParaRPr lang="el-GR" dirty="0"/>
          </a:p>
        </p:txBody>
      </p:sp>
      <p:sp>
        <p:nvSpPr>
          <p:cNvPr id="20483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323528" y="2426667"/>
            <a:ext cx="40427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sz="2800" dirty="0" smtClean="0"/>
              <a:t>Απομακρυνθείτε.</a:t>
            </a:r>
            <a:endParaRPr lang="en-GB" sz="2800" dirty="0" smtClean="0"/>
          </a:p>
          <a:p>
            <a:pPr eaLnBrk="1" hangingPunct="1"/>
            <a:r>
              <a:rPr lang="el-GR" sz="2800" dirty="0" smtClean="0"/>
              <a:t>Απινιδώστε.</a:t>
            </a:r>
            <a:endParaRPr lang="en-US" sz="2800" dirty="0" smtClean="0"/>
          </a:p>
        </p:txBody>
      </p:sp>
      <p:pic>
        <p:nvPicPr>
          <p:cNvPr id="20484" name="Picture 10" title="Ενδείκνυται απινίδω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4415"/>
            <a:ext cx="3908425" cy="4764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Μετά την απινίδωση ακολουθήστε</a:t>
            </a:r>
            <a:br>
              <a:rPr lang="el-GR" dirty="0" smtClean="0"/>
            </a:br>
            <a:r>
              <a:rPr lang="el-GR" dirty="0" smtClean="0"/>
              <a:t>τις οδηγίες του ΑΕΑ </a:t>
            </a:r>
            <a:endParaRPr lang="el-GR" dirty="0"/>
          </a:p>
        </p:txBody>
      </p:sp>
      <p:pic>
        <p:nvPicPr>
          <p:cNvPr id="21509" name="Picture 21" title="30 θωρακικές συμπιέσει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4475"/>
            <a:ext cx="2774950" cy="4265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2" title="2 αναπνοές διάσωση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198813"/>
            <a:ext cx="4306887" cy="257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6684" y="5780088"/>
            <a:ext cx="3107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30 θωρακικές συμπιέσεις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5090" y="5780088"/>
            <a:ext cx="2726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2 αναπνοές διάσωσης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5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Δεν ενδείκνυται απινίδωση-</a:t>
            </a:r>
            <a:br>
              <a:rPr lang="el-GR" dirty="0" smtClean="0"/>
            </a:br>
            <a:r>
              <a:rPr lang="el-GR" dirty="0" smtClean="0"/>
              <a:t>-Ακολουθήστε τις οδηγίες του ΑΕΑ</a:t>
            </a:r>
            <a:endParaRPr lang="el-GR" dirty="0"/>
          </a:p>
        </p:txBody>
      </p:sp>
      <p:pic>
        <p:nvPicPr>
          <p:cNvPr id="22533" name="Picture 7" title="30 θωρακικές συμπιέσει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8124"/>
            <a:ext cx="2774950" cy="4265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5284" y="5780088"/>
            <a:ext cx="3107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30 θωρακικές συμπιέσεις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534" name="Picture 8" title="2 αναπνοές διάσωση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16" y="3198812"/>
            <a:ext cx="4306887" cy="257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84193" y="5781649"/>
            <a:ext cx="2726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2 αναπνοές διάσωσης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5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Εάν το θύμα αρχίσει να αναπνέει φυσιολογικά τοποθετήστε το σε θέση ανάνηψης</a:t>
            </a:r>
            <a:endParaRPr lang="el-GR" dirty="0"/>
          </a:p>
        </p:txBody>
      </p:sp>
      <p:pic>
        <p:nvPicPr>
          <p:cNvPr id="23555" name="Picture 15" title="τοποθέτηση θύματος σε θέση ανάνηψη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015" y="2796711"/>
            <a:ext cx="5997969" cy="1840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9585"/>
            <a:ext cx="9144000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 smtClean="0">
                <a:solidFill>
                  <a:srgbClr val="084077"/>
                </a:solidFill>
              </a:rPr>
              <a:t>Απινίδωση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8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θέση ανάνηψης</a:t>
            </a:r>
            <a:endParaRPr lang="el-GR" dirty="0"/>
          </a:p>
        </p:txBody>
      </p:sp>
      <p:pic>
        <p:nvPicPr>
          <p:cNvPr id="24579" name="Picture 19" title="θέση ανάνηψ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052736"/>
            <a:ext cx="3519488" cy="269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0" title="θέση ανάνηψη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8611"/>
            <a:ext cx="3663950" cy="268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1" title="θέση ανάνηψη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48794"/>
            <a:ext cx="3297238" cy="277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18" title="θέση ανάνηψη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4230688" cy="1214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εία γραμμή σύνδεσης 5"/>
          <p:cNvCxnSpPr/>
          <p:nvPr/>
        </p:nvCxnSpPr>
        <p:spPr>
          <a:xfrm>
            <a:off x="4572000" y="1196752"/>
            <a:ext cx="0" cy="5472608"/>
          </a:xfrm>
          <a:prstGeom prst="line">
            <a:avLst/>
          </a:prstGeom>
          <a:ln w="15875">
            <a:solidFill>
              <a:srgbClr val="08407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395536" y="3903480"/>
            <a:ext cx="8424936" cy="0"/>
          </a:xfrm>
          <a:prstGeom prst="line">
            <a:avLst/>
          </a:prstGeom>
          <a:ln w="15875">
            <a:solidFill>
              <a:srgbClr val="08407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7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ΚΑΡΠΑ σε παιδιά</a:t>
            </a:r>
            <a:endParaRPr lang="el-G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412776"/>
            <a:ext cx="888035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Η ΚΑΡΠΑ ενηλίκων μπορεί να εφαρμοστεί και στα παιδιά</a:t>
            </a:r>
            <a:endParaRPr lang="en-GB" sz="2400" dirty="0" smtClean="0"/>
          </a:p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Βάθος συμπιέσεων στο 1/3 της προσθοπίσθιας διαμέτρου του θώρακα</a:t>
            </a:r>
            <a:endParaRPr lang="en-GB" sz="2400" dirty="0" smtClean="0"/>
          </a:p>
        </p:txBody>
      </p:sp>
      <p:pic>
        <p:nvPicPr>
          <p:cNvPr id="25604" name="Picture 9" title="ΚΑΡΠΑ σε παιδι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68" y="3501008"/>
            <a:ext cx="4259263" cy="2700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ΑΕΑ σε παιδιά</a:t>
            </a:r>
            <a:endParaRPr lang="el-GR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51519" y="1484784"/>
            <a:ext cx="4752975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1200" indent="-2540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Ηλικία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&gt; 8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ετών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‒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χρησιμοποιήστε ΑΕΑ ενηλίκων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Ηλικία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1-8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ετών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‒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χρησιμοποιήστε παιδιατρικά ηλεκτρόδια / ρυθμίσεις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εάν υπάρχουν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(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ειδάλλως σε λειτουργία ενηλίκων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)</a:t>
            </a:r>
            <a:br>
              <a:rPr lang="en-GB" dirty="0">
                <a:solidFill>
                  <a:prstClr val="black"/>
                </a:solidFill>
                <a:latin typeface="Calibri"/>
              </a:rPr>
            </a:br>
            <a:endParaRPr lang="en-GB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Ηλικία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&lt; 1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έτους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‒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μόνο αν προβλέπεται από τον κατασκευαστή</a:t>
            </a:r>
            <a:endParaRPr lang="en-GB" dirty="0">
              <a:solidFill>
                <a:srgbClr val="FF3300"/>
              </a:solidFill>
              <a:latin typeface="Calibri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dirty="0">
              <a:solidFill>
                <a:srgbClr val="DF2803"/>
              </a:solidFill>
              <a:latin typeface="Calibri"/>
            </a:endParaRPr>
          </a:p>
        </p:txBody>
      </p:sp>
      <p:pic>
        <p:nvPicPr>
          <p:cNvPr id="26628" name="Picture 7" title="ΑΕΑ σε παιδι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34" y="1988840"/>
            <a:ext cx="3954463" cy="321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37907" y="6381328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BLS - </a:t>
            </a:r>
            <a:r>
              <a:rPr lang="el-GR" dirty="0" smtClean="0"/>
              <a:t>ΑΕΑ</a:t>
            </a:r>
            <a:endParaRPr lang="el-GR" dirty="0"/>
          </a:p>
        </p:txBody>
      </p:sp>
      <p:pic>
        <p:nvPicPr>
          <p:cNvPr id="28708" name="Picture 3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0"/>
          <a:stretch/>
        </p:blipFill>
        <p:spPr bwMode="auto">
          <a:xfrm>
            <a:off x="1619672" y="1043781"/>
            <a:ext cx="186610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Πίνακας 12" title="BL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11182"/>
              </p:ext>
            </p:extLst>
          </p:nvPr>
        </p:nvGraphicFramePr>
        <p:xfrm>
          <a:off x="611560" y="2492896"/>
          <a:ext cx="388843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Πλησιάστε με ασφάλεια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Ελέγξτε αντίδραση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Φωνάξτε για βοήθεια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Απελευθερώστε αεραγωγό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Ελέγξτε για αναπνοή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Καλέστε 112 (166/199)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30 θωρακικές συμπιέσεις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2 αναπνοές διάσωσης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</a:tbl>
          </a:graphicData>
        </a:graphic>
      </p:graphicFrame>
      <p:pic>
        <p:nvPicPr>
          <p:cNvPr id="28709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1911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" name="Πίνακας 49" title="- ΑΕΑ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49513"/>
              </p:ext>
            </p:extLst>
          </p:nvPr>
        </p:nvGraphicFramePr>
        <p:xfrm>
          <a:off x="4716016" y="2492896"/>
          <a:ext cx="406328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328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Πλησιάστε με ασφάλεια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Ελέγξτε αντίδραση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Φωνάξτε για βοήθεια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Απελευθερώστε αεραγωγό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Ελέγξτε για αναπνοή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Καλέστε 112 (166/199)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Συνδέστε τον ΑΕΑ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Ακολουθήστε τις οδηγίες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</a:tbl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4067944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5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Θεοδώρα Στρουμπούκη 2014. Θεοδώρα Στρουμπούκη. «Παθολογική Νοσηλευτική </a:t>
            </a:r>
            <a:r>
              <a:rPr lang="el-GR" sz="2000" dirty="0"/>
              <a:t>ΙΙ 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7: </a:t>
            </a:r>
            <a:r>
              <a:rPr lang="el-GR" sz="2000" dirty="0" smtClean="0"/>
              <a:t>Απινίδωση».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4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0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9585"/>
            <a:ext cx="9144000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l-GR" sz="3600" b="1" dirty="0" smtClean="0">
                <a:solidFill>
                  <a:srgbClr val="084077"/>
                </a:solidFill>
              </a:rPr>
              <a:t>«Απινίδωση»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2261586" y="3501008"/>
            <a:ext cx="6750496" cy="1692771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Διδάσκοντες: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Στυλιανός Παρισσόπουλος, Μερόπη Μπουζίκα, Βασιλική Κουτσοπούλου, Γεωργία Τουλιά, Θεοδώρα  Στρουμπούκη, Θεόδωρος Κατσούλας.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r>
              <a:rPr lang="el-GR" sz="2000" dirty="0"/>
              <a:t>Ι</a:t>
            </a:r>
            <a:r>
              <a:rPr lang="el-GR" sz="2000" dirty="0" smtClean="0"/>
              <a:t>στοσελίδα της Ελληνικής Εταιρίας Καρδιοαναπνευστικής Αναζωογόνησης, </a:t>
            </a:r>
            <a:r>
              <a:rPr lang="en-US" sz="2000" dirty="0" smtClean="0">
                <a:hlinkClick r:id="rId3"/>
              </a:rPr>
              <a:t>www.eekaa.com</a:t>
            </a:r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501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Αλγόριθμοι</a:t>
            </a:r>
            <a:endParaRPr lang="en-GB" dirty="0"/>
          </a:p>
        </p:txBody>
      </p:sp>
      <p:pic>
        <p:nvPicPr>
          <p:cNvPr id="7172" name="Picture 2" descr="C:\Documents and Settings\stelios\Επιφάνεια εργασίας\customLogo.gif" title="Ελληνική Εταιρία Καρδιοαναπνευστικής Αναζωογόνησ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" y="1916832"/>
            <a:ext cx="8953500" cy="1047750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118" y="3429000"/>
            <a:ext cx="742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  <a:hlinkClick r:id="rId4"/>
              </a:rPr>
              <a:t>Ελληνική Εταιρία Καρδιοαναπνευστικής Αναζωογόνησης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Βασική υποστήριξη της ζωής και αυτόματος εξωτερικός απινιδισμός</a:t>
            </a:r>
            <a:endParaRPr lang="el-GR" dirty="0"/>
          </a:p>
        </p:txBody>
      </p:sp>
      <p:pic>
        <p:nvPicPr>
          <p:cNvPr id="8195" name="Picture 2" title="Βασική υποστήριξη της ζωής και αυτόματος εξωτερικός απινιδισμό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204" b="3628"/>
          <a:stretch/>
        </p:blipFill>
        <p:spPr>
          <a:xfrm>
            <a:off x="1835696" y="1217259"/>
            <a:ext cx="5472608" cy="5393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067944" y="6550223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Εξειδικευμένη υποστήριξη της ζωής</a:t>
            </a:r>
            <a:endParaRPr lang="el-GR" dirty="0"/>
          </a:p>
        </p:txBody>
      </p:sp>
      <p:pic>
        <p:nvPicPr>
          <p:cNvPr id="10244" name="Picture 2" title="Εξειδικευμένη υποστήριξη της ζωή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0"/>
          <a:stretch/>
        </p:blipFill>
        <p:spPr bwMode="auto">
          <a:xfrm>
            <a:off x="1799829" y="942832"/>
            <a:ext cx="5544343" cy="5660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067944" y="6550223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Ενδονοσοκομειακή ανακοπή</a:t>
            </a:r>
            <a:endParaRPr lang="el-GR" dirty="0"/>
          </a:p>
        </p:txBody>
      </p:sp>
      <p:pic>
        <p:nvPicPr>
          <p:cNvPr id="9220" name="Picture 2" title="Εξειδικευμένη υποστήριξη της ζωή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"/>
          <a:stretch/>
        </p:blipFill>
        <p:spPr bwMode="auto">
          <a:xfrm>
            <a:off x="1547664" y="979426"/>
            <a:ext cx="6048672" cy="5665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067944" y="6550223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4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eaLnBrk="1" hangingPunct="1">
              <a:lnSpc>
                <a:spcPct val="50000"/>
              </a:lnSpc>
              <a:spcAft>
                <a:spcPct val="15000"/>
              </a:spcAft>
              <a:buNone/>
            </a:pPr>
            <a:endParaRPr lang="en-GB" sz="2400" dirty="0" smtClean="0"/>
          </a:p>
          <a:p>
            <a:pPr lvl="1" eaLnBrk="1" hangingPunct="1">
              <a:spcBef>
                <a:spcPts val="12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400" dirty="0" smtClean="0"/>
              <a:t>Προσέγγιση ενός θύματος που έχει καταρρεύσει. </a:t>
            </a:r>
            <a:endParaRPr lang="en-GB" sz="2400" dirty="0" smtClean="0"/>
          </a:p>
          <a:p>
            <a:pPr lvl="1" eaLnBrk="1" hangingPunct="1">
              <a:spcBef>
                <a:spcPts val="12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400" dirty="0" smtClean="0"/>
              <a:t>Εφαρμογή θωρακικών συμπιέσεων και αναπνοών διάσωσης</a:t>
            </a:r>
            <a:r>
              <a:rPr lang="en-GB" sz="2400" dirty="0" smtClean="0"/>
              <a:t>.</a:t>
            </a:r>
          </a:p>
          <a:p>
            <a:pPr lvl="1" eaLnBrk="1" hangingPunct="1">
              <a:spcBef>
                <a:spcPts val="12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84077"/>
                </a:solidFill>
              </a:rPr>
              <a:t>Ασφαλής χειρισμός ενός αυτόματου εξωτερικού απινιδωτή / απινιδιστή (ΑΕΑ)</a:t>
            </a:r>
            <a:r>
              <a:rPr lang="en-GB" sz="2400" b="1" dirty="0" smtClean="0">
                <a:solidFill>
                  <a:srgbClr val="084077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400" dirty="0" smtClean="0"/>
              <a:t>Τοποθέτηση στη θέση ανάνηψης ενός αναίσθητου θύματος που αναπνέει</a:t>
            </a:r>
            <a:r>
              <a:rPr lang="en-GB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04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Απινίδωση</a:t>
            </a:r>
            <a:endParaRPr lang="el-GR" dirty="0"/>
          </a:p>
        </p:txBody>
      </p:sp>
      <p:pic>
        <p:nvPicPr>
          <p:cNvPr id="13315" name="Picture 9" title="Απινίδω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2900"/>
            <a:ext cx="3060700" cy="1936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11" title="Απινίδωσ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9231"/>
            <a:ext cx="3908425" cy="4764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  <a:hlinkClick r:id="rId5"/>
              </a:rPr>
              <a:t>eekaa.com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1072</Words>
  <Application>Microsoft Office PowerPoint</Application>
  <PresentationFormat>Προβολή στην οθόνη (4:3)</PresentationFormat>
  <Paragraphs>236</Paragraphs>
  <Slides>31</Slides>
  <Notes>28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OC_template_updated</vt:lpstr>
      <vt:lpstr>1_OC_template_updated</vt:lpstr>
      <vt:lpstr>2_OC_template_updated</vt:lpstr>
      <vt:lpstr>Παθολογική Νοσηλευτική ΙΙ (Ε)</vt:lpstr>
      <vt:lpstr>Εργαστήριο  Παθολογική Νοσηλευτική ΙΙ</vt:lpstr>
      <vt:lpstr>Εργαστήριο  Παθολογική Νοσηλευτική ΙΙ</vt:lpstr>
      <vt:lpstr>Αλγόριθμοι</vt:lpstr>
      <vt:lpstr>Βασική υποστήριξη της ζωής και αυτόματος εξωτερικός απινιδισμός</vt:lpstr>
      <vt:lpstr>Εξειδικευμένη υποστήριξη της ζωής</vt:lpstr>
      <vt:lpstr>Ενδονοσοκομειακή ανακοπή</vt:lpstr>
      <vt:lpstr>Στόχοι</vt:lpstr>
      <vt:lpstr>Απινίδωση</vt:lpstr>
      <vt:lpstr>Απινίδωση  Αυτόματος εξωτερικός απινιδιστής (1 από 2)</vt:lpstr>
      <vt:lpstr>Παρουσίαση του PowerPoint</vt:lpstr>
      <vt:lpstr>Βήματα της ΑΕΑ</vt:lpstr>
      <vt:lpstr>Ενεργοποιήστε τον ΑΕΑ</vt:lpstr>
      <vt:lpstr>Τοποθετήστε τα ηλεκτρόδια  στο δέρμα του θώρακα</vt:lpstr>
      <vt:lpstr>Μην ακουμπάτε το θύμα</vt:lpstr>
      <vt:lpstr>Ενδείκνυται απινίδωση</vt:lpstr>
      <vt:lpstr>Μετά την απινίδωση ακολουθήστε τις οδηγίες του ΑΕΑ </vt:lpstr>
      <vt:lpstr>Δεν ενδείκνυται απινίδωση- -Ακολουθήστε τις οδηγίες του ΑΕΑ</vt:lpstr>
      <vt:lpstr>Εάν το θύμα αρχίσει να αναπνέει φυσιολογικά τοποθετήστε το σε θέση ανάνηψης</vt:lpstr>
      <vt:lpstr>Η θέση ανάνηψης</vt:lpstr>
      <vt:lpstr>ΚΑΡΠΑ σε παιδιά</vt:lpstr>
      <vt:lpstr>ΑΕΑ σε παιδιά</vt:lpstr>
      <vt:lpstr>BLS - ΑΕΑ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48</cp:revision>
  <dcterms:created xsi:type="dcterms:W3CDTF">2013-03-04T13:35:19Z</dcterms:created>
  <dcterms:modified xsi:type="dcterms:W3CDTF">2015-02-27T08:56:59Z</dcterms:modified>
</cp:coreProperties>
</file>