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6"/>
  </p:notesMasterIdLst>
  <p:handoutMasterIdLst>
    <p:handoutMasterId r:id="rId47"/>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257" r:id="rId39"/>
    <p:sldId id="262" r:id="rId40"/>
    <p:sldId id="264" r:id="rId41"/>
    <p:sldId id="303" r:id="rId42"/>
    <p:sldId id="304" r:id="rId43"/>
    <p:sldId id="305" r:id="rId44"/>
    <p:sldId id="307"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710038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37297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112978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699803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287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505154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22635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2010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430148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14778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a:t>Δακτύλιοι του </a:t>
            </a:r>
            <a:r>
              <a:rPr lang="el-GR" sz="2800" dirty="0" smtClean="0"/>
              <a:t>Νεύτωνα</a:t>
            </a:r>
          </a:p>
          <a:p>
            <a:pPr>
              <a:spcBef>
                <a:spcPts val="0"/>
              </a:spcBef>
              <a:spcAft>
                <a:spcPts val="1200"/>
              </a:spcAft>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Φαινόμενα συμβολής σε λεπτά στρώματα </a:t>
            </a:r>
            <a:r>
              <a:rPr lang="el-GR" sz="3600" b="0" dirty="0" smtClean="0"/>
              <a:t>(7 </a:t>
            </a:r>
            <a:r>
              <a:rPr lang="el-GR" sz="3600" b="0" dirty="0"/>
              <a:t>από </a:t>
            </a:r>
            <a:r>
              <a:rPr lang="el-GR" sz="3600" b="0" dirty="0" smtClean="0"/>
              <a:t>8)</a:t>
            </a:r>
            <a:endParaRPr lang="el-GR" sz="3600" dirty="0"/>
          </a:p>
        </p:txBody>
      </p:sp>
      <p:sp>
        <p:nvSpPr>
          <p:cNvPr id="3" name="Θέση περιεχομένου 2"/>
          <p:cNvSpPr>
            <a:spLocks noGrp="1"/>
          </p:cNvSpPr>
          <p:nvPr>
            <p:ph idx="1"/>
          </p:nvPr>
        </p:nvSpPr>
        <p:spPr/>
        <p:txBody>
          <a:bodyPr/>
          <a:lstStyle/>
          <a:p>
            <a:r>
              <a:rPr lang="el-GR" dirty="0"/>
              <a:t>Στην μέχρι τώρα διερεύνηση του φαινομένου, θεωρήσαμε μόνο την αλληλεπίδραση των δυο πρώτων ακτίνων. Επειδή η ένταση της κάθε ακτίνας μειώνεται κάθε φορά που διασπάται σε δυο τμήματα (δηλαδή ένα τμήμα που ανακλάται και ένα που διαθλάται), είναι φανερό ότι οι δυο </a:t>
            </a:r>
            <a:r>
              <a:rPr lang="el-GR" dirty="0" smtClean="0"/>
              <a:t>πρώτες ακτίνες παρουσιάζουν την υψηλότερη ένταση </a:t>
            </a:r>
            <a:r>
              <a:rPr lang="el-GR" dirty="0"/>
              <a:t>και επομένως διαμορφώνουν, κατά το μεγαλύτερο ποσοστό, την απεικόνιση της συμβολής.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pSp>
        <p:nvGrpSpPr>
          <p:cNvPr id="5" name="Ομάδα 4" descr="οι επιπλέον ακτίνες επηρεάζουν την ένταση με την οποία εμφανίζονται οι κροσσοί, όμως δεν αλλάζουν τη συνθήκη ενισχυτικής ή αποσβεστικής συμβολής"/>
          <p:cNvGrpSpPr/>
          <p:nvPr/>
        </p:nvGrpSpPr>
        <p:grpSpPr>
          <a:xfrm>
            <a:off x="3270248" y="4195117"/>
            <a:ext cx="2896235" cy="1254125"/>
            <a:chOff x="1354455" y="137795"/>
            <a:chExt cx="2896235" cy="1254125"/>
          </a:xfrm>
        </p:grpSpPr>
        <p:cxnSp>
          <p:nvCxnSpPr>
            <p:cNvPr id="6" name="Line 27"/>
            <p:cNvCxnSpPr/>
            <p:nvPr/>
          </p:nvCxnSpPr>
          <p:spPr bwMode="auto">
            <a:xfrm>
              <a:off x="1393190" y="814705"/>
              <a:ext cx="253873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Line 28"/>
            <p:cNvCxnSpPr/>
            <p:nvPr/>
          </p:nvCxnSpPr>
          <p:spPr bwMode="auto">
            <a:xfrm>
              <a:off x="1393190" y="1124585"/>
              <a:ext cx="253873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Freeform 29"/>
            <p:cNvSpPr>
              <a:spLocks/>
            </p:cNvSpPr>
            <p:nvPr/>
          </p:nvSpPr>
          <p:spPr bwMode="auto">
            <a:xfrm>
              <a:off x="1381125" y="320040"/>
              <a:ext cx="995045" cy="494665"/>
            </a:xfrm>
            <a:custGeom>
              <a:avLst/>
              <a:gdLst>
                <a:gd name="T0" fmla="*/ 0 w 1568"/>
                <a:gd name="T1" fmla="*/ 75 h 778"/>
                <a:gd name="T2" fmla="*/ 725 w 1568"/>
                <a:gd name="T3" fmla="*/ 778 h 778"/>
                <a:gd name="T4" fmla="*/ 1568 w 1568"/>
                <a:gd name="T5" fmla="*/ 0 h 778"/>
              </a:gdLst>
              <a:ahLst/>
              <a:cxnLst>
                <a:cxn ang="0">
                  <a:pos x="T0" y="T1"/>
                </a:cxn>
                <a:cxn ang="0">
                  <a:pos x="T2" y="T3"/>
                </a:cxn>
                <a:cxn ang="0">
                  <a:pos x="T4" y="T5"/>
                </a:cxn>
              </a:cxnLst>
              <a:rect l="0" t="0" r="r" b="b"/>
              <a:pathLst>
                <a:path w="1568" h="778">
                  <a:moveTo>
                    <a:pt x="0" y="75"/>
                  </a:moveTo>
                  <a:lnTo>
                    <a:pt x="725" y="778"/>
                  </a:lnTo>
                  <a:lnTo>
                    <a:pt x="1568"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9" name="Freeform 30"/>
            <p:cNvSpPr>
              <a:spLocks/>
            </p:cNvSpPr>
            <p:nvPr/>
          </p:nvSpPr>
          <p:spPr bwMode="auto">
            <a:xfrm>
              <a:off x="1840865" y="325120"/>
              <a:ext cx="878205" cy="796925"/>
            </a:xfrm>
            <a:custGeom>
              <a:avLst/>
              <a:gdLst>
                <a:gd name="T0" fmla="*/ 0 w 1383"/>
                <a:gd name="T1" fmla="*/ 782 h 1255"/>
                <a:gd name="T2" fmla="*/ 243 w 1383"/>
                <a:gd name="T3" fmla="*/ 1255 h 1255"/>
                <a:gd name="T4" fmla="*/ 554 w 1383"/>
                <a:gd name="T5" fmla="*/ 788 h 1255"/>
                <a:gd name="T6" fmla="*/ 1383 w 1383"/>
                <a:gd name="T7" fmla="*/ 0 h 1255"/>
              </a:gdLst>
              <a:ahLst/>
              <a:cxnLst>
                <a:cxn ang="0">
                  <a:pos x="T0" y="T1"/>
                </a:cxn>
                <a:cxn ang="0">
                  <a:pos x="T2" y="T3"/>
                </a:cxn>
                <a:cxn ang="0">
                  <a:pos x="T4" y="T5"/>
                </a:cxn>
                <a:cxn ang="0">
                  <a:pos x="T6" y="T7"/>
                </a:cxn>
              </a:cxnLst>
              <a:rect l="0" t="0" r="r" b="b"/>
              <a:pathLst>
                <a:path w="1383" h="1255">
                  <a:moveTo>
                    <a:pt x="0" y="782"/>
                  </a:moveTo>
                  <a:lnTo>
                    <a:pt x="243" y="1255"/>
                  </a:lnTo>
                  <a:lnTo>
                    <a:pt x="554" y="788"/>
                  </a:lnTo>
                  <a:lnTo>
                    <a:pt x="1383"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10" name="Line 31"/>
            <p:cNvCxnSpPr/>
            <p:nvPr/>
          </p:nvCxnSpPr>
          <p:spPr bwMode="auto">
            <a:xfrm>
              <a:off x="2001520" y="1125855"/>
              <a:ext cx="278130" cy="26162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 Box 32"/>
            <p:cNvSpPr txBox="1">
              <a:spLocks noChangeArrowheads="1"/>
            </p:cNvSpPr>
            <p:nvPr/>
          </p:nvSpPr>
          <p:spPr bwMode="auto">
            <a:xfrm>
              <a:off x="2631440" y="137795"/>
              <a:ext cx="203200"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B</a:t>
              </a:r>
              <a:endParaRPr lang="el-GR" sz="1100" dirty="0">
                <a:effectLst/>
                <a:latin typeface="Arial"/>
                <a:ea typeface="Times New Roman"/>
                <a:cs typeface="Times New Roman"/>
              </a:endParaRPr>
            </a:p>
          </p:txBody>
        </p:sp>
        <p:sp>
          <p:nvSpPr>
            <p:cNvPr id="12" name="Text Box 33"/>
            <p:cNvSpPr txBox="1">
              <a:spLocks noChangeArrowheads="1"/>
            </p:cNvSpPr>
            <p:nvPr/>
          </p:nvSpPr>
          <p:spPr bwMode="auto">
            <a:xfrm>
              <a:off x="2305050" y="137795"/>
              <a:ext cx="203835"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A</a:t>
              </a:r>
              <a:endParaRPr lang="el-GR" sz="1100" dirty="0">
                <a:effectLst/>
                <a:latin typeface="Arial"/>
                <a:ea typeface="Times New Roman"/>
                <a:cs typeface="Times New Roman"/>
              </a:endParaRPr>
            </a:p>
          </p:txBody>
        </p:sp>
        <p:sp>
          <p:nvSpPr>
            <p:cNvPr id="13" name="Freeform 34"/>
            <p:cNvSpPr>
              <a:spLocks/>
            </p:cNvSpPr>
            <p:nvPr/>
          </p:nvSpPr>
          <p:spPr bwMode="auto">
            <a:xfrm>
              <a:off x="1354455" y="443230"/>
              <a:ext cx="250825" cy="234315"/>
            </a:xfrm>
            <a:custGeom>
              <a:avLst/>
              <a:gdLst>
                <a:gd name="T0" fmla="*/ 0 w 394"/>
                <a:gd name="T1" fmla="*/ 0 h 369"/>
                <a:gd name="T2" fmla="*/ 394 w 394"/>
                <a:gd name="T3" fmla="*/ 369 h 369"/>
              </a:gdLst>
              <a:ahLst/>
              <a:cxnLst>
                <a:cxn ang="0">
                  <a:pos x="T0" y="T1"/>
                </a:cxn>
                <a:cxn ang="0">
                  <a:pos x="T2" y="T3"/>
                </a:cxn>
              </a:cxnLst>
              <a:rect l="0" t="0" r="r" b="b"/>
              <a:pathLst>
                <a:path w="394" h="369">
                  <a:moveTo>
                    <a:pt x="0" y="0"/>
                  </a:moveTo>
                  <a:lnTo>
                    <a:pt x="394" y="369"/>
                  </a:lnTo>
                </a:path>
              </a:pathLst>
            </a:custGeom>
            <a:noFill/>
            <a:ln w="12700">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 name="Freeform 35"/>
            <p:cNvSpPr>
              <a:spLocks/>
            </p:cNvSpPr>
            <p:nvPr/>
          </p:nvSpPr>
          <p:spPr bwMode="auto">
            <a:xfrm>
              <a:off x="2209165" y="810895"/>
              <a:ext cx="1137285" cy="318770"/>
            </a:xfrm>
            <a:custGeom>
              <a:avLst/>
              <a:gdLst>
                <a:gd name="T0" fmla="*/ 0 w 1791"/>
                <a:gd name="T1" fmla="*/ 0 h 502"/>
                <a:gd name="T2" fmla="*/ 225 w 1791"/>
                <a:gd name="T3" fmla="*/ 487 h 502"/>
                <a:gd name="T4" fmla="*/ 570 w 1791"/>
                <a:gd name="T5" fmla="*/ 7 h 502"/>
                <a:gd name="T6" fmla="*/ 870 w 1791"/>
                <a:gd name="T7" fmla="*/ 502 h 502"/>
                <a:gd name="T8" fmla="*/ 1148 w 1791"/>
                <a:gd name="T9" fmla="*/ 15 h 502"/>
                <a:gd name="T10" fmla="*/ 1425 w 1791"/>
                <a:gd name="T11" fmla="*/ 502 h 502"/>
                <a:gd name="T12" fmla="*/ 1791 w 1791"/>
                <a:gd name="T13" fmla="*/ 10 h 502"/>
              </a:gdLst>
              <a:ahLst/>
              <a:cxnLst>
                <a:cxn ang="0">
                  <a:pos x="T0" y="T1"/>
                </a:cxn>
                <a:cxn ang="0">
                  <a:pos x="T2" y="T3"/>
                </a:cxn>
                <a:cxn ang="0">
                  <a:pos x="T4" y="T5"/>
                </a:cxn>
                <a:cxn ang="0">
                  <a:pos x="T6" y="T7"/>
                </a:cxn>
                <a:cxn ang="0">
                  <a:pos x="T8" y="T9"/>
                </a:cxn>
                <a:cxn ang="0">
                  <a:pos x="T10" y="T11"/>
                </a:cxn>
                <a:cxn ang="0">
                  <a:pos x="T12" y="T13"/>
                </a:cxn>
              </a:cxnLst>
              <a:rect l="0" t="0" r="r" b="b"/>
              <a:pathLst>
                <a:path w="1791" h="502">
                  <a:moveTo>
                    <a:pt x="0" y="0"/>
                  </a:moveTo>
                  <a:lnTo>
                    <a:pt x="225" y="487"/>
                  </a:lnTo>
                  <a:lnTo>
                    <a:pt x="570" y="7"/>
                  </a:lnTo>
                  <a:lnTo>
                    <a:pt x="870" y="502"/>
                  </a:lnTo>
                  <a:lnTo>
                    <a:pt x="1148" y="15"/>
                  </a:lnTo>
                  <a:lnTo>
                    <a:pt x="1425" y="502"/>
                  </a:lnTo>
                  <a:lnTo>
                    <a:pt x="1791" y="1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 name="Freeform 36"/>
            <p:cNvSpPr>
              <a:spLocks/>
            </p:cNvSpPr>
            <p:nvPr/>
          </p:nvSpPr>
          <p:spPr bwMode="auto">
            <a:xfrm>
              <a:off x="2578100" y="311785"/>
              <a:ext cx="525780" cy="500380"/>
            </a:xfrm>
            <a:custGeom>
              <a:avLst/>
              <a:gdLst>
                <a:gd name="T0" fmla="*/ 0 w 829"/>
                <a:gd name="T1" fmla="*/ 788 h 788"/>
                <a:gd name="T2" fmla="*/ 829 w 829"/>
                <a:gd name="T3" fmla="*/ 0 h 788"/>
              </a:gdLst>
              <a:ahLst/>
              <a:cxnLst>
                <a:cxn ang="0">
                  <a:pos x="T0" y="T1"/>
                </a:cxn>
                <a:cxn ang="0">
                  <a:pos x="T2" y="T3"/>
                </a:cxn>
              </a:cxnLst>
              <a:rect l="0" t="0" r="r" b="b"/>
              <a:pathLst>
                <a:path w="829" h="788">
                  <a:moveTo>
                    <a:pt x="0" y="788"/>
                  </a:moveTo>
                  <a:lnTo>
                    <a:pt x="829"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6" name="Freeform 37"/>
            <p:cNvSpPr>
              <a:spLocks/>
            </p:cNvSpPr>
            <p:nvPr/>
          </p:nvSpPr>
          <p:spPr bwMode="auto">
            <a:xfrm>
              <a:off x="2943225" y="311785"/>
              <a:ext cx="526415" cy="500380"/>
            </a:xfrm>
            <a:custGeom>
              <a:avLst/>
              <a:gdLst>
                <a:gd name="T0" fmla="*/ 0 w 829"/>
                <a:gd name="T1" fmla="*/ 788 h 788"/>
                <a:gd name="T2" fmla="*/ 829 w 829"/>
                <a:gd name="T3" fmla="*/ 0 h 788"/>
              </a:gdLst>
              <a:ahLst/>
              <a:cxnLst>
                <a:cxn ang="0">
                  <a:pos x="T0" y="T1"/>
                </a:cxn>
                <a:cxn ang="0">
                  <a:pos x="T2" y="T3"/>
                </a:cxn>
              </a:cxnLst>
              <a:rect l="0" t="0" r="r" b="b"/>
              <a:pathLst>
                <a:path w="829" h="788">
                  <a:moveTo>
                    <a:pt x="0" y="788"/>
                  </a:moveTo>
                  <a:lnTo>
                    <a:pt x="829"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7" name="Freeform 38"/>
            <p:cNvSpPr>
              <a:spLocks/>
            </p:cNvSpPr>
            <p:nvPr/>
          </p:nvSpPr>
          <p:spPr bwMode="auto">
            <a:xfrm>
              <a:off x="3348990" y="311785"/>
              <a:ext cx="526415" cy="500380"/>
            </a:xfrm>
            <a:custGeom>
              <a:avLst/>
              <a:gdLst>
                <a:gd name="T0" fmla="*/ 0 w 829"/>
                <a:gd name="T1" fmla="*/ 788 h 788"/>
                <a:gd name="T2" fmla="*/ 829 w 829"/>
                <a:gd name="T3" fmla="*/ 0 h 788"/>
              </a:gdLst>
              <a:ahLst/>
              <a:cxnLst>
                <a:cxn ang="0">
                  <a:pos x="T0" y="T1"/>
                </a:cxn>
                <a:cxn ang="0">
                  <a:pos x="T2" y="T3"/>
                </a:cxn>
              </a:cxnLst>
              <a:rect l="0" t="0" r="r" b="b"/>
              <a:pathLst>
                <a:path w="829" h="788">
                  <a:moveTo>
                    <a:pt x="0" y="788"/>
                  </a:moveTo>
                  <a:lnTo>
                    <a:pt x="829"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18" name="Line 39"/>
            <p:cNvCxnSpPr/>
            <p:nvPr/>
          </p:nvCxnSpPr>
          <p:spPr bwMode="auto">
            <a:xfrm>
              <a:off x="2363470" y="1130935"/>
              <a:ext cx="278130" cy="260985"/>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40"/>
            <p:cNvCxnSpPr/>
            <p:nvPr/>
          </p:nvCxnSpPr>
          <p:spPr bwMode="auto">
            <a:xfrm>
              <a:off x="2760980" y="1125855"/>
              <a:ext cx="278130" cy="26162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41"/>
            <p:cNvCxnSpPr/>
            <p:nvPr/>
          </p:nvCxnSpPr>
          <p:spPr bwMode="auto">
            <a:xfrm>
              <a:off x="3117850" y="1130935"/>
              <a:ext cx="278130" cy="260985"/>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 Box 42"/>
            <p:cNvSpPr txBox="1">
              <a:spLocks noChangeArrowheads="1"/>
            </p:cNvSpPr>
            <p:nvPr/>
          </p:nvSpPr>
          <p:spPr bwMode="auto">
            <a:xfrm>
              <a:off x="3007360" y="137795"/>
              <a:ext cx="203835"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Γ</a:t>
              </a:r>
              <a:endParaRPr lang="el-GR" sz="1100" dirty="0">
                <a:effectLst/>
                <a:latin typeface="Arial"/>
                <a:ea typeface="Times New Roman"/>
                <a:cs typeface="Times New Roman"/>
              </a:endParaRPr>
            </a:p>
          </p:txBody>
        </p:sp>
        <p:sp>
          <p:nvSpPr>
            <p:cNvPr id="22" name="Text Box 43"/>
            <p:cNvSpPr txBox="1">
              <a:spLocks noChangeArrowheads="1"/>
            </p:cNvSpPr>
            <p:nvPr/>
          </p:nvSpPr>
          <p:spPr bwMode="auto">
            <a:xfrm>
              <a:off x="3398520" y="137795"/>
              <a:ext cx="203835"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a:t>
              </a:r>
              <a:endParaRPr lang="el-GR" sz="1100" dirty="0">
                <a:effectLst/>
                <a:latin typeface="Arial"/>
                <a:ea typeface="Times New Roman"/>
                <a:cs typeface="Times New Roman"/>
              </a:endParaRPr>
            </a:p>
          </p:txBody>
        </p:sp>
        <p:sp>
          <p:nvSpPr>
            <p:cNvPr id="23" name="Text Box 44"/>
            <p:cNvSpPr txBox="1">
              <a:spLocks noChangeArrowheads="1"/>
            </p:cNvSpPr>
            <p:nvPr/>
          </p:nvSpPr>
          <p:spPr bwMode="auto">
            <a:xfrm>
              <a:off x="3750310" y="137795"/>
              <a:ext cx="203835"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Ε</a:t>
              </a:r>
              <a:endParaRPr lang="el-GR" sz="1100" dirty="0">
                <a:effectLst/>
                <a:latin typeface="Arial"/>
                <a:ea typeface="Times New Roman"/>
                <a:cs typeface="Times New Roman"/>
              </a:endParaRPr>
            </a:p>
          </p:txBody>
        </p:sp>
        <p:cxnSp>
          <p:nvCxnSpPr>
            <p:cNvPr id="24" name="Line 46"/>
            <p:cNvCxnSpPr/>
            <p:nvPr/>
          </p:nvCxnSpPr>
          <p:spPr bwMode="auto">
            <a:xfrm rot="1532227" flipV="1">
              <a:off x="2098040" y="929005"/>
              <a:ext cx="8255" cy="4889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47"/>
            <p:cNvCxnSpPr/>
            <p:nvPr/>
          </p:nvCxnSpPr>
          <p:spPr bwMode="auto">
            <a:xfrm rot="1532227" flipV="1">
              <a:off x="2461260" y="929005"/>
              <a:ext cx="8255" cy="4889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48"/>
            <p:cNvCxnSpPr/>
            <p:nvPr/>
          </p:nvCxnSpPr>
          <p:spPr bwMode="auto">
            <a:xfrm rot="1532227" flipV="1">
              <a:off x="2854960" y="929005"/>
              <a:ext cx="8255" cy="4889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49"/>
            <p:cNvCxnSpPr/>
            <p:nvPr/>
          </p:nvCxnSpPr>
          <p:spPr bwMode="auto">
            <a:xfrm rot="1532227" flipV="1">
              <a:off x="3235325" y="929005"/>
              <a:ext cx="8255" cy="4889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50"/>
            <p:cNvCxnSpPr/>
            <p:nvPr/>
          </p:nvCxnSpPr>
          <p:spPr bwMode="auto">
            <a:xfrm rot="8343124" flipV="1">
              <a:off x="1901825" y="925830"/>
              <a:ext cx="8255" cy="4889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51"/>
            <p:cNvCxnSpPr/>
            <p:nvPr/>
          </p:nvCxnSpPr>
          <p:spPr bwMode="auto">
            <a:xfrm rot="8343124" flipV="1">
              <a:off x="2265045" y="925830"/>
              <a:ext cx="8255" cy="4889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52"/>
            <p:cNvCxnSpPr/>
            <p:nvPr/>
          </p:nvCxnSpPr>
          <p:spPr bwMode="auto">
            <a:xfrm rot="8343124" flipV="1">
              <a:off x="2643505" y="925830"/>
              <a:ext cx="8255" cy="4889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53"/>
            <p:cNvCxnSpPr/>
            <p:nvPr/>
          </p:nvCxnSpPr>
          <p:spPr bwMode="auto">
            <a:xfrm rot="8343124" flipV="1">
              <a:off x="3006725" y="925830"/>
              <a:ext cx="8255" cy="4889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Freeform 54"/>
            <p:cNvSpPr>
              <a:spLocks/>
            </p:cNvSpPr>
            <p:nvPr/>
          </p:nvSpPr>
          <p:spPr bwMode="auto">
            <a:xfrm>
              <a:off x="3357880" y="815975"/>
              <a:ext cx="361950" cy="309245"/>
            </a:xfrm>
            <a:custGeom>
              <a:avLst/>
              <a:gdLst>
                <a:gd name="T0" fmla="*/ 0 w 570"/>
                <a:gd name="T1" fmla="*/ 0 h 487"/>
                <a:gd name="T2" fmla="*/ 225 w 570"/>
                <a:gd name="T3" fmla="*/ 487 h 487"/>
                <a:gd name="T4" fmla="*/ 570 w 570"/>
                <a:gd name="T5" fmla="*/ 7 h 487"/>
              </a:gdLst>
              <a:ahLst/>
              <a:cxnLst>
                <a:cxn ang="0">
                  <a:pos x="T0" y="T1"/>
                </a:cxn>
                <a:cxn ang="0">
                  <a:pos x="T2" y="T3"/>
                </a:cxn>
                <a:cxn ang="0">
                  <a:pos x="T4" y="T5"/>
                </a:cxn>
              </a:cxnLst>
              <a:rect l="0" t="0" r="r" b="b"/>
              <a:pathLst>
                <a:path w="570" h="487">
                  <a:moveTo>
                    <a:pt x="0" y="0"/>
                  </a:moveTo>
                  <a:lnTo>
                    <a:pt x="225" y="487"/>
                  </a:lnTo>
                  <a:lnTo>
                    <a:pt x="570" y="7"/>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3" name="Freeform 55"/>
            <p:cNvSpPr>
              <a:spLocks/>
            </p:cNvSpPr>
            <p:nvPr/>
          </p:nvSpPr>
          <p:spPr bwMode="auto">
            <a:xfrm>
              <a:off x="3724275" y="315595"/>
              <a:ext cx="526415" cy="500380"/>
            </a:xfrm>
            <a:custGeom>
              <a:avLst/>
              <a:gdLst>
                <a:gd name="T0" fmla="*/ 0 w 829"/>
                <a:gd name="T1" fmla="*/ 788 h 788"/>
                <a:gd name="T2" fmla="*/ 829 w 829"/>
                <a:gd name="T3" fmla="*/ 0 h 788"/>
              </a:gdLst>
              <a:ahLst/>
              <a:cxnLst>
                <a:cxn ang="0">
                  <a:pos x="T0" y="T1"/>
                </a:cxn>
                <a:cxn ang="0">
                  <a:pos x="T2" y="T3"/>
                </a:cxn>
              </a:cxnLst>
              <a:rect l="0" t="0" r="r" b="b"/>
              <a:pathLst>
                <a:path w="829" h="788">
                  <a:moveTo>
                    <a:pt x="0" y="788"/>
                  </a:moveTo>
                  <a:lnTo>
                    <a:pt x="829" y="0"/>
                  </a:lnTo>
                </a:path>
              </a:pathLst>
            </a:custGeom>
            <a:noFill/>
            <a:ln w="127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34" name="Line 56"/>
            <p:cNvCxnSpPr/>
            <p:nvPr/>
          </p:nvCxnSpPr>
          <p:spPr bwMode="auto">
            <a:xfrm>
              <a:off x="3507105" y="1130935"/>
              <a:ext cx="278130" cy="260985"/>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5" name="Ορθογώνιο 34"/>
          <p:cNvSpPr/>
          <p:nvPr/>
        </p:nvSpPr>
        <p:spPr>
          <a:xfrm>
            <a:off x="243838" y="5449242"/>
            <a:ext cx="8576634" cy="1015663"/>
          </a:xfrm>
          <a:prstGeom prst="rect">
            <a:avLst/>
          </a:prstGeom>
        </p:spPr>
        <p:txBody>
          <a:bodyPr wrap="square">
            <a:spAutoFit/>
          </a:bodyPr>
          <a:lstStyle/>
          <a:p>
            <a:r>
              <a:rPr lang="el-GR" sz="2000" b="1" dirty="0">
                <a:latin typeface="+mn-lt"/>
              </a:rPr>
              <a:t>Σχήμα 2</a:t>
            </a:r>
            <a:r>
              <a:rPr lang="el-GR" sz="2000" dirty="0">
                <a:latin typeface="+mn-lt"/>
              </a:rPr>
              <a:t> Οι ακτίνες Γ, Δ, Ε, .... επηρεάζουν την ένταση με την οποία εμφανίζονται οι κροσσοί, όμως δεν αλλάζουν τη συνθήκη ενισχυτικής ή αποσβεστικής συμβολής</a:t>
            </a:r>
          </a:p>
        </p:txBody>
      </p:sp>
    </p:spTree>
    <p:extLst>
      <p:ext uri="{BB962C8B-B14F-4D97-AF65-F5344CB8AC3E}">
        <p14:creationId xmlns:p14="http://schemas.microsoft.com/office/powerpoint/2010/main" val="1702642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Φαινόμενα συμβολής σε λεπτά στρώματα </a:t>
            </a:r>
            <a:r>
              <a:rPr lang="el-GR" sz="3600" b="0" dirty="0" smtClean="0"/>
              <a:t>(8 </a:t>
            </a:r>
            <a:r>
              <a:rPr lang="el-GR" sz="3600" b="0" dirty="0"/>
              <a:t>από </a:t>
            </a:r>
            <a:r>
              <a:rPr lang="el-GR" sz="3600" b="0" dirty="0" smtClean="0"/>
              <a:t>8)</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Όμως και οι υπόλοιπες ακτίνες επιδρούν σ</a:t>
            </a:r>
            <a:r>
              <a:rPr lang="el-GR" dirty="0" smtClean="0"/>
              <a:t>΄ αυτή </a:t>
            </a:r>
            <a:r>
              <a:rPr lang="el-GR" dirty="0"/>
              <a:t>τη διαδικασία. Για παράδειγμα, επειδή οι ακτίνες Γ, Δ, Ε, …. είναι όλες συμφασικές με την ακτίνα Β (Σχήμα 2), προστιθέμενες θα εμφανίσουν ένταση ίση με αυτή της ακτίνας Α και αυτό θα δώσει τελείως σκοτεινό κροσσό κατά τη μέγιστη αποσβεστική συμβολή. Όμως, αν και ο συνυπολογισμός των άλλων ακτίνων επιδρά στην ένταση με την οποία εμφανίζεται το φαινόμενο της συμβολής, εν τούτοις δεν αλλάζει τη συνθήκη μέγιστης ενισχυτικής/αποσβεστικής συμβολής, όπως αυτή διαμορφώνεται από τις σχέσεις 2(α) και 2(β).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14246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Κροσσοί συμβολής </a:t>
            </a:r>
            <a:r>
              <a:rPr lang="el-GR" sz="3200" b="0" dirty="0" smtClean="0"/>
              <a:t>(1 από 3)</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Ο τύπος των κροσσών συμβολής που παρατηρούνται στα λεπτά στρώματα, εξαρτάται από το ποιοι παράγοντες μεταβάλλουν την τιμή τους στις σχέσεις 2(α), (β). Εάν το πρώτο μέλος της σχέσης (2) διατηρείται σταθερό (δηλαδή d = σταθερό) και μεταβάλλεται το μήκος κύματος λ τότε, ανάλογα με την τιμή του m, για κάποια μήκη κύματος θα έχουμε αποσβεστική συμβολή και για κάποια άλλα θα έχουμε ενισχυτική και η απεικόνιση της συμβολής θα είναι μια σειρά από σκοτεινές και φωτεινές ζώνες που καλούνται ζώνες ίσης χρωματικής τάξης (FECO – Fringes of Equal Chromatic Order). Στην περίπτωση που το πάχος d του στρώματος μεταβάλλεται (δηλαδή το στρώμα παρουσιάζει σφηνοειδή μορφή), οι κροσσοί συμβολής θα διαμορφώνονται ως φωτεινές – σκοτεινές γραμμές σταθερού πάχους που καλούνται ζώνες Fizeau.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630351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Κροσσοί συμβολής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Ο τύπος των κροσσών συμβολής που θα μελετήσουμε σ΄αυτή την εργασία είναι οι ζώνες Fizeau που δημιουργούνται κατά τη συμβολή μονοχρωματικού φωτός σε λεπτά στρώματα αέρα. Αυτό το φαινόμενο έχει αρκετές πρακτικές εφαρμογές στην οπτική τεχνολογία. Για παράδειγμα, μπορούμε να ελέγξουμε την ομαλότητα επίπεδων επιφανειών. Προς τούτο τοποθετούμε επάνω από την επιφάνεια που θέλουμε να ελέγξουμε μια οπτικά επίπεδη γυάλινη πλάκα (δηλαδή πλάκα που παρουσιάζει στην επιφάνειά της ανωμαλίες μικρότερες του λ/10 του φωτός που χρησιμοποιούμε) και φωτίζουμε με μονοχρωματικό φως. Αν οι κροσσοί συμβολής που παρατηρούνται κατά τη συμβολή του φωτός στο ενδιάμεσο στρώμα αέρα, μεταξύ των δυο επιφανειών, είναι παράλληλες γραμμές που ισαπέχουν, τότε η επιφάνεια που ελέγχεται είναι επίπεδη. Κάθε ανωμαλία της ελεγχόμενης επιφάνειας θα γίνεται αντιληπτή από τις ανωμαλίες που θα παρουσιάζει η μορφή των κροσσών.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046787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Κροσσοί συμβολής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Οι ζώνες Fizeau παρατηρήθηκαν για πρώτη φορά από τον Robert Boyle το 1663 ως ομόκεντροι δακτύλιοι, με κέντρο το σημείο επαφής μεταξύ ενός κυρτού φακού και επίπεδης γυάλινης πλάκας. Επειδή όμως μελετήθηκαν ακόμη περισσότερο από το Νεύτωνα, έμειναν γνωστοί ως δακτύλιοι του Νεύτωνα.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531794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Δακτύλιοι </a:t>
            </a:r>
            <a:r>
              <a:rPr lang="el-GR" dirty="0"/>
              <a:t>του </a:t>
            </a:r>
            <a:r>
              <a:rPr lang="el-GR" dirty="0" smtClean="0"/>
              <a:t>Νεύτωνα </a:t>
            </a:r>
            <a:r>
              <a:rPr lang="el-GR" sz="3200" b="0" dirty="0" smtClean="0"/>
              <a:t>(1 από 3)</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Το φαινόμενο, που είναι γνωστό ως δακτύλιοι του Νεύτωνα, εμφανίζεται όταν μονοχρωματικό φως συμβάλλει στο λεπτό ενδιάμεσο στρώμα αέρα που δημιουργείται μεταξύ ενός κυρτού φακού μεγάλης ακτίνας καμπυλότητας και μιας οπτικά επίπεδης γυάλινης πλάκας, όταν αυτά έρθουν σε επαφή.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70304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Δακτύλιοι του Νεύτωνα </a:t>
            </a:r>
            <a:r>
              <a:rPr lang="el-GR" sz="3200" b="0" dirty="0" smtClean="0"/>
              <a:t>(2 </a:t>
            </a:r>
            <a:r>
              <a:rPr lang="el-GR" sz="3200" b="0" dirty="0"/>
              <a:t>από </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pSp>
        <p:nvGrpSpPr>
          <p:cNvPr id="255" name="Ομάδα 254"/>
          <p:cNvGrpSpPr/>
          <p:nvPr/>
        </p:nvGrpSpPr>
        <p:grpSpPr>
          <a:xfrm>
            <a:off x="2333176" y="2359660"/>
            <a:ext cx="5031844" cy="2211705"/>
            <a:chOff x="1941406" y="2323148"/>
            <a:chExt cx="5031844" cy="2211705"/>
          </a:xfrm>
        </p:grpSpPr>
        <p:cxnSp>
          <p:nvCxnSpPr>
            <p:cNvPr id="143" name="Line 59"/>
            <p:cNvCxnSpPr/>
            <p:nvPr/>
          </p:nvCxnSpPr>
          <p:spPr bwMode="auto">
            <a:xfrm>
              <a:off x="2635536" y="3465513"/>
              <a:ext cx="1314998" cy="317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44" name="Group 60"/>
            <p:cNvGrpSpPr>
              <a:grpSpLocks/>
            </p:cNvGrpSpPr>
            <p:nvPr/>
          </p:nvGrpSpPr>
          <p:grpSpPr bwMode="auto">
            <a:xfrm>
              <a:off x="2783481" y="2332038"/>
              <a:ext cx="1511200" cy="1893570"/>
              <a:chOff x="4186" y="8101"/>
              <a:chExt cx="2380" cy="2982"/>
            </a:xfrm>
          </p:grpSpPr>
          <p:sp>
            <p:nvSpPr>
              <p:cNvPr id="193" name="Arc 61"/>
              <p:cNvSpPr>
                <a:spLocks/>
              </p:cNvSpPr>
              <p:nvPr/>
            </p:nvSpPr>
            <p:spPr bwMode="auto">
              <a:xfrm rot="1441778">
                <a:off x="4186" y="8101"/>
                <a:ext cx="2380" cy="2656"/>
              </a:xfrm>
              <a:custGeom>
                <a:avLst/>
                <a:gdLst>
                  <a:gd name="G0" fmla="+- 0 0 0"/>
                  <a:gd name="G1" fmla="+- 19002 0 0"/>
                  <a:gd name="G2" fmla="+- 21600 0 0"/>
                  <a:gd name="T0" fmla="*/ 10270 w 21600"/>
                  <a:gd name="T1" fmla="*/ 0 h 24124"/>
                  <a:gd name="T2" fmla="*/ 20984 w 21600"/>
                  <a:gd name="T3" fmla="*/ 24124 h 24124"/>
                  <a:gd name="T4" fmla="*/ 0 w 21600"/>
                  <a:gd name="T5" fmla="*/ 19002 h 24124"/>
                </a:gdLst>
                <a:ahLst/>
                <a:cxnLst>
                  <a:cxn ang="0">
                    <a:pos x="T0" y="T1"/>
                  </a:cxn>
                  <a:cxn ang="0">
                    <a:pos x="T2" y="T3"/>
                  </a:cxn>
                  <a:cxn ang="0">
                    <a:pos x="T4" y="T5"/>
                  </a:cxn>
                </a:cxnLst>
                <a:rect l="0" t="0" r="r" b="b"/>
                <a:pathLst>
                  <a:path w="21600" h="24124" fill="none" extrusionOk="0">
                    <a:moveTo>
                      <a:pt x="10270" y="-1"/>
                    </a:moveTo>
                    <a:cubicBezTo>
                      <a:pt x="17250" y="3772"/>
                      <a:pt x="21600" y="11067"/>
                      <a:pt x="21600" y="19002"/>
                    </a:cubicBezTo>
                    <a:cubicBezTo>
                      <a:pt x="21600" y="20727"/>
                      <a:pt x="21393" y="22447"/>
                      <a:pt x="20983" y="24123"/>
                    </a:cubicBezTo>
                  </a:path>
                  <a:path w="21600" h="24124" stroke="0" extrusionOk="0">
                    <a:moveTo>
                      <a:pt x="10270" y="-1"/>
                    </a:moveTo>
                    <a:cubicBezTo>
                      <a:pt x="17250" y="3772"/>
                      <a:pt x="21600" y="11067"/>
                      <a:pt x="21600" y="19002"/>
                    </a:cubicBezTo>
                    <a:cubicBezTo>
                      <a:pt x="21600" y="20727"/>
                      <a:pt x="21393" y="22447"/>
                      <a:pt x="20983" y="24123"/>
                    </a:cubicBezTo>
                    <a:lnTo>
                      <a:pt x="0" y="19002"/>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cxnSp>
            <p:nvCxnSpPr>
              <p:cNvPr id="194" name="Line 62"/>
              <p:cNvCxnSpPr/>
              <p:nvPr/>
            </p:nvCxnSpPr>
            <p:spPr bwMode="auto">
              <a:xfrm>
                <a:off x="5863" y="8215"/>
                <a:ext cx="2" cy="286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45" name="Rectangle 63"/>
            <p:cNvSpPr>
              <a:spLocks noChangeArrowheads="1"/>
            </p:cNvSpPr>
            <p:nvPr/>
          </p:nvSpPr>
          <p:spPr bwMode="auto">
            <a:xfrm>
              <a:off x="4177849" y="2403158"/>
              <a:ext cx="90799" cy="181229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cxnSp>
          <p:nvCxnSpPr>
            <p:cNvPr id="146" name="Line 64"/>
            <p:cNvCxnSpPr/>
            <p:nvPr/>
          </p:nvCxnSpPr>
          <p:spPr bwMode="auto">
            <a:xfrm>
              <a:off x="3848306" y="2404428"/>
              <a:ext cx="1270" cy="1821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7" name="Line 65"/>
            <p:cNvCxnSpPr/>
            <p:nvPr/>
          </p:nvCxnSpPr>
          <p:spPr bwMode="auto">
            <a:xfrm>
              <a:off x="2647600" y="3313113"/>
              <a:ext cx="1518184"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8" name="Line 66"/>
            <p:cNvCxnSpPr/>
            <p:nvPr/>
          </p:nvCxnSpPr>
          <p:spPr bwMode="auto">
            <a:xfrm flipV="1">
              <a:off x="2655855" y="2524443"/>
              <a:ext cx="1280710" cy="7886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9" name="Line 67"/>
            <p:cNvCxnSpPr/>
            <p:nvPr/>
          </p:nvCxnSpPr>
          <p:spPr bwMode="auto">
            <a:xfrm>
              <a:off x="3937835" y="2523808"/>
              <a:ext cx="635" cy="7950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0" name="Text Box 69"/>
            <p:cNvSpPr txBox="1">
              <a:spLocks noChangeArrowheads="1"/>
            </p:cNvSpPr>
            <p:nvPr/>
          </p:nvSpPr>
          <p:spPr bwMode="auto">
            <a:xfrm>
              <a:off x="3958153" y="2323148"/>
              <a:ext cx="203821"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d</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cxnSp>
          <p:nvCxnSpPr>
            <p:cNvPr id="151" name="Line 70"/>
            <p:cNvCxnSpPr/>
            <p:nvPr/>
          </p:nvCxnSpPr>
          <p:spPr bwMode="auto">
            <a:xfrm>
              <a:off x="3936565" y="2520633"/>
              <a:ext cx="245094"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2" name="Text Box 71"/>
            <p:cNvSpPr txBox="1">
              <a:spLocks noChangeArrowheads="1"/>
            </p:cNvSpPr>
            <p:nvPr/>
          </p:nvSpPr>
          <p:spPr bwMode="auto">
            <a:xfrm>
              <a:off x="3253350" y="2671763"/>
              <a:ext cx="203821"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R</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53" name="Text Box 72"/>
            <p:cNvSpPr txBox="1">
              <a:spLocks noChangeArrowheads="1"/>
            </p:cNvSpPr>
            <p:nvPr/>
          </p:nvSpPr>
          <p:spPr bwMode="auto">
            <a:xfrm>
              <a:off x="3217792" y="3379788"/>
              <a:ext cx="367006" cy="1758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R - d</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54" name="Text Box 73"/>
            <p:cNvSpPr txBox="1">
              <a:spLocks noChangeArrowheads="1"/>
            </p:cNvSpPr>
            <p:nvPr/>
          </p:nvSpPr>
          <p:spPr bwMode="auto">
            <a:xfrm>
              <a:off x="3895927" y="2815908"/>
              <a:ext cx="203821"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r</a:t>
              </a:r>
              <a:r>
                <a:rPr kumimoji="0" lang="en-US" sz="1200" b="0" i="0" u="none" strike="noStrike" kern="0" cap="none" spc="0" normalizeH="0" baseline="-25000" noProof="0" dirty="0">
                  <a:ln>
                    <a:noFill/>
                  </a:ln>
                  <a:solidFill>
                    <a:sysClr val="windowText" lastClr="000000"/>
                  </a:solidFill>
                  <a:effectLst/>
                  <a:uLnTx/>
                  <a:uFillTx/>
                  <a:latin typeface="Arial"/>
                  <a:ea typeface="Times New Roman"/>
                  <a:cs typeface="Times New Roman"/>
                </a:rPr>
                <a:t>m</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grpSp>
          <p:nvGrpSpPr>
            <p:cNvPr id="155" name="Group 74"/>
            <p:cNvGrpSpPr>
              <a:grpSpLocks/>
            </p:cNvGrpSpPr>
            <p:nvPr/>
          </p:nvGrpSpPr>
          <p:grpSpPr bwMode="auto">
            <a:xfrm>
              <a:off x="1941407" y="2934413"/>
              <a:ext cx="391769" cy="720"/>
              <a:chOff x="1564" y="7825"/>
              <a:chExt cx="617" cy="720"/>
            </a:xfrm>
          </p:grpSpPr>
          <p:cxnSp>
            <p:nvCxnSpPr>
              <p:cNvPr id="189" name="Line 7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0" name="Line 7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1" name="Line 7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2" name="Line 7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56" name="Group 79"/>
            <p:cNvGrpSpPr>
              <a:grpSpLocks/>
            </p:cNvGrpSpPr>
            <p:nvPr/>
          </p:nvGrpSpPr>
          <p:grpSpPr bwMode="auto">
            <a:xfrm>
              <a:off x="1941406" y="3330971"/>
              <a:ext cx="391769" cy="720"/>
              <a:chOff x="1564" y="7825"/>
              <a:chExt cx="617" cy="720"/>
            </a:xfrm>
          </p:grpSpPr>
          <p:cxnSp>
            <p:nvCxnSpPr>
              <p:cNvPr id="185" name="Line 80"/>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6" name="Line 81"/>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7" name="Line 82"/>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8" name="Line 83"/>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57" name="Group 84"/>
            <p:cNvGrpSpPr>
              <a:grpSpLocks/>
            </p:cNvGrpSpPr>
            <p:nvPr/>
          </p:nvGrpSpPr>
          <p:grpSpPr bwMode="auto">
            <a:xfrm>
              <a:off x="1941407" y="3741148"/>
              <a:ext cx="391769" cy="720"/>
              <a:chOff x="1564" y="7825"/>
              <a:chExt cx="617" cy="720"/>
            </a:xfrm>
          </p:grpSpPr>
          <p:cxnSp>
            <p:nvCxnSpPr>
              <p:cNvPr id="181" name="Line 8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2" name="Line 8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3" name="Line 8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 name="Line 8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58" name="Rectangle 89"/>
            <p:cNvSpPr>
              <a:spLocks noChangeArrowheads="1"/>
            </p:cNvSpPr>
            <p:nvPr/>
          </p:nvSpPr>
          <p:spPr bwMode="auto">
            <a:xfrm>
              <a:off x="4941068" y="2699068"/>
              <a:ext cx="432406" cy="1233170"/>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
          <p:nvSpPr>
            <p:cNvPr id="159" name="Rectangle 90"/>
            <p:cNvSpPr>
              <a:spLocks noChangeArrowheads="1"/>
            </p:cNvSpPr>
            <p:nvPr/>
          </p:nvSpPr>
          <p:spPr bwMode="auto">
            <a:xfrm>
              <a:off x="5887790" y="2699703"/>
              <a:ext cx="432406" cy="1233170"/>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cxnSp>
          <p:nvCxnSpPr>
            <p:cNvPr id="160" name="Line 91"/>
            <p:cNvCxnSpPr/>
            <p:nvPr/>
          </p:nvCxnSpPr>
          <p:spPr bwMode="auto">
            <a:xfrm>
              <a:off x="5392523" y="2614613"/>
              <a:ext cx="482568" cy="190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1" name="Line 92"/>
            <p:cNvCxnSpPr/>
            <p:nvPr/>
          </p:nvCxnSpPr>
          <p:spPr bwMode="auto">
            <a:xfrm>
              <a:off x="5370934" y="2542223"/>
              <a:ext cx="635"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2" name="Line 93"/>
            <p:cNvCxnSpPr/>
            <p:nvPr/>
          </p:nvCxnSpPr>
          <p:spPr bwMode="auto">
            <a:xfrm>
              <a:off x="5882710" y="2542223"/>
              <a:ext cx="635"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3" name="Text Box 94"/>
            <p:cNvSpPr txBox="1">
              <a:spLocks noChangeArrowheads="1"/>
            </p:cNvSpPr>
            <p:nvPr/>
          </p:nvSpPr>
          <p:spPr bwMode="auto">
            <a:xfrm>
              <a:off x="5511895" y="2524443"/>
              <a:ext cx="203821" cy="19240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d</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cxnSp>
          <p:nvCxnSpPr>
            <p:cNvPr id="164" name="Line 95"/>
            <p:cNvCxnSpPr/>
            <p:nvPr/>
          </p:nvCxnSpPr>
          <p:spPr bwMode="auto">
            <a:xfrm>
              <a:off x="4644543" y="2959418"/>
              <a:ext cx="718137"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5" name="Line 96"/>
            <p:cNvCxnSpPr/>
            <p:nvPr/>
          </p:nvCxnSpPr>
          <p:spPr bwMode="auto">
            <a:xfrm>
              <a:off x="5384904" y="3188018"/>
              <a:ext cx="497807"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6" name="Line 97"/>
            <p:cNvCxnSpPr/>
            <p:nvPr/>
          </p:nvCxnSpPr>
          <p:spPr bwMode="auto">
            <a:xfrm flipH="1">
              <a:off x="5358870" y="3319463"/>
              <a:ext cx="514316"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7" name="Line 98"/>
            <p:cNvCxnSpPr/>
            <p:nvPr/>
          </p:nvCxnSpPr>
          <p:spPr bwMode="auto">
            <a:xfrm>
              <a:off x="5369030" y="3422333"/>
              <a:ext cx="1257216" cy="190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8" name="Text Box 99"/>
            <p:cNvSpPr txBox="1">
              <a:spLocks noChangeArrowheads="1"/>
            </p:cNvSpPr>
            <p:nvPr/>
          </p:nvSpPr>
          <p:spPr bwMode="auto">
            <a:xfrm>
              <a:off x="3895292" y="4342448"/>
              <a:ext cx="269222"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(α)</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69" name="Text Box 100"/>
            <p:cNvSpPr txBox="1">
              <a:spLocks noChangeArrowheads="1"/>
            </p:cNvSpPr>
            <p:nvPr/>
          </p:nvSpPr>
          <p:spPr bwMode="auto">
            <a:xfrm>
              <a:off x="5490941" y="4004628"/>
              <a:ext cx="269222"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(β)</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70" name="Text Box 101"/>
            <p:cNvSpPr txBox="1">
              <a:spLocks noChangeArrowheads="1"/>
            </p:cNvSpPr>
            <p:nvPr/>
          </p:nvSpPr>
          <p:spPr bwMode="auto">
            <a:xfrm>
              <a:off x="2487591" y="3311208"/>
              <a:ext cx="269222"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O</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71" name="Text Box 102"/>
            <p:cNvSpPr txBox="1">
              <a:spLocks noChangeArrowheads="1"/>
            </p:cNvSpPr>
            <p:nvPr/>
          </p:nvSpPr>
          <p:spPr bwMode="auto">
            <a:xfrm>
              <a:off x="3855925" y="3317558"/>
              <a:ext cx="269222"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A</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72" name="Text Box 103"/>
            <p:cNvSpPr txBox="1">
              <a:spLocks noChangeArrowheads="1"/>
            </p:cNvSpPr>
            <p:nvPr/>
          </p:nvSpPr>
          <p:spPr bwMode="auto">
            <a:xfrm>
              <a:off x="3927675" y="2514918"/>
              <a:ext cx="269222"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B</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cxnSp>
          <p:nvCxnSpPr>
            <p:cNvPr id="173" name="Line 104"/>
            <p:cNvCxnSpPr/>
            <p:nvPr/>
          </p:nvCxnSpPr>
          <p:spPr bwMode="auto">
            <a:xfrm>
              <a:off x="5372204" y="3084513"/>
              <a:ext cx="1248327" cy="127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74" name="Group 105"/>
            <p:cNvGrpSpPr>
              <a:grpSpLocks/>
            </p:cNvGrpSpPr>
            <p:nvPr/>
          </p:nvGrpSpPr>
          <p:grpSpPr bwMode="auto">
            <a:xfrm rot="4219181">
              <a:off x="6771644" y="3144844"/>
              <a:ext cx="218440" cy="184773"/>
              <a:chOff x="5526" y="6318"/>
              <a:chExt cx="344" cy="291"/>
            </a:xfrm>
          </p:grpSpPr>
          <p:grpSp>
            <p:nvGrpSpPr>
              <p:cNvPr id="175" name="Group 106"/>
              <p:cNvGrpSpPr>
                <a:grpSpLocks/>
              </p:cNvGrpSpPr>
              <p:nvPr/>
            </p:nvGrpSpPr>
            <p:grpSpPr bwMode="auto">
              <a:xfrm>
                <a:off x="5526" y="6318"/>
                <a:ext cx="143" cy="259"/>
                <a:chOff x="5526" y="6318"/>
                <a:chExt cx="143" cy="259"/>
              </a:xfrm>
            </p:grpSpPr>
            <p:sp>
              <p:nvSpPr>
                <p:cNvPr id="179" name="Oval 107"/>
                <p:cNvSpPr>
                  <a:spLocks noChangeArrowheads="1"/>
                </p:cNvSpPr>
                <p:nvPr/>
              </p:nvSpPr>
              <p:spPr bwMode="auto">
                <a:xfrm rot="1511305">
                  <a:off x="5526" y="6318"/>
                  <a:ext cx="143" cy="25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
              <p:nvSpPr>
                <p:cNvPr id="180" name="Oval 108"/>
                <p:cNvSpPr>
                  <a:spLocks noChangeArrowheads="1"/>
                </p:cNvSpPr>
                <p:nvPr/>
              </p:nvSpPr>
              <p:spPr bwMode="auto">
                <a:xfrm rot="1511305">
                  <a:off x="5541" y="6408"/>
                  <a:ext cx="90" cy="164"/>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grpSp>
          <p:grpSp>
            <p:nvGrpSpPr>
              <p:cNvPr id="176" name="Group 109"/>
              <p:cNvGrpSpPr>
                <a:grpSpLocks/>
              </p:cNvGrpSpPr>
              <p:nvPr/>
            </p:nvGrpSpPr>
            <p:grpSpPr bwMode="auto">
              <a:xfrm>
                <a:off x="5727" y="6350"/>
                <a:ext cx="143" cy="259"/>
                <a:chOff x="5526" y="6318"/>
                <a:chExt cx="143" cy="259"/>
              </a:xfrm>
            </p:grpSpPr>
            <p:sp>
              <p:nvSpPr>
                <p:cNvPr id="177" name="Oval 110"/>
                <p:cNvSpPr>
                  <a:spLocks noChangeArrowheads="1"/>
                </p:cNvSpPr>
                <p:nvPr/>
              </p:nvSpPr>
              <p:spPr bwMode="auto">
                <a:xfrm rot="1511305">
                  <a:off x="5526" y="6318"/>
                  <a:ext cx="143" cy="25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
              <p:nvSpPr>
                <p:cNvPr id="178" name="Oval 111"/>
                <p:cNvSpPr>
                  <a:spLocks noChangeArrowheads="1"/>
                </p:cNvSpPr>
                <p:nvPr/>
              </p:nvSpPr>
              <p:spPr bwMode="auto">
                <a:xfrm rot="1511305">
                  <a:off x="5541" y="6408"/>
                  <a:ext cx="90" cy="164"/>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grpSp>
        </p:grpSp>
        <p:grpSp>
          <p:nvGrpSpPr>
            <p:cNvPr id="195" name="Group 74"/>
            <p:cNvGrpSpPr>
              <a:grpSpLocks/>
            </p:cNvGrpSpPr>
            <p:nvPr/>
          </p:nvGrpSpPr>
          <p:grpSpPr bwMode="auto">
            <a:xfrm>
              <a:off x="1941407" y="3102974"/>
              <a:ext cx="391769" cy="720"/>
              <a:chOff x="1564" y="7825"/>
              <a:chExt cx="617" cy="720"/>
            </a:xfrm>
          </p:grpSpPr>
          <p:cxnSp>
            <p:nvCxnSpPr>
              <p:cNvPr id="196" name="Line 7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7" name="Line 7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8" name="Line 7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9" name="Line 7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00" name="Group 79"/>
            <p:cNvGrpSpPr>
              <a:grpSpLocks/>
            </p:cNvGrpSpPr>
            <p:nvPr/>
          </p:nvGrpSpPr>
          <p:grpSpPr bwMode="auto">
            <a:xfrm>
              <a:off x="1941406" y="3499532"/>
              <a:ext cx="391769" cy="720"/>
              <a:chOff x="1564" y="7825"/>
              <a:chExt cx="617" cy="720"/>
            </a:xfrm>
          </p:grpSpPr>
          <p:cxnSp>
            <p:nvCxnSpPr>
              <p:cNvPr id="201" name="Line 80"/>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2" name="Line 81"/>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3" name="Line 82"/>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4" name="Line 83"/>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05" name="Group 84"/>
            <p:cNvGrpSpPr>
              <a:grpSpLocks/>
            </p:cNvGrpSpPr>
            <p:nvPr/>
          </p:nvGrpSpPr>
          <p:grpSpPr bwMode="auto">
            <a:xfrm>
              <a:off x="1941407" y="3909709"/>
              <a:ext cx="391769" cy="720"/>
              <a:chOff x="1564" y="7825"/>
              <a:chExt cx="617" cy="720"/>
            </a:xfrm>
          </p:grpSpPr>
          <p:cxnSp>
            <p:nvCxnSpPr>
              <p:cNvPr id="206" name="Line 8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7" name="Line 8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8" name="Line 8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9" name="Line 8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10" name="Group 74"/>
            <p:cNvGrpSpPr>
              <a:grpSpLocks/>
            </p:cNvGrpSpPr>
            <p:nvPr/>
          </p:nvGrpSpPr>
          <p:grpSpPr bwMode="auto">
            <a:xfrm>
              <a:off x="1941407" y="3219962"/>
              <a:ext cx="391769" cy="720"/>
              <a:chOff x="1564" y="7825"/>
              <a:chExt cx="617" cy="720"/>
            </a:xfrm>
          </p:grpSpPr>
          <p:cxnSp>
            <p:nvCxnSpPr>
              <p:cNvPr id="211" name="Line 7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2" name="Line 7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3" name="Line 7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4" name="Line 7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15" name="Group 79"/>
            <p:cNvGrpSpPr>
              <a:grpSpLocks/>
            </p:cNvGrpSpPr>
            <p:nvPr/>
          </p:nvGrpSpPr>
          <p:grpSpPr bwMode="auto">
            <a:xfrm>
              <a:off x="1941406" y="3616520"/>
              <a:ext cx="391769" cy="720"/>
              <a:chOff x="1564" y="7825"/>
              <a:chExt cx="617" cy="720"/>
            </a:xfrm>
          </p:grpSpPr>
          <p:cxnSp>
            <p:nvCxnSpPr>
              <p:cNvPr id="216" name="Line 80"/>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7" name="Line 81"/>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8" name="Line 82"/>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9" name="Line 83"/>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20" name="Group 84"/>
            <p:cNvGrpSpPr>
              <a:grpSpLocks/>
            </p:cNvGrpSpPr>
            <p:nvPr/>
          </p:nvGrpSpPr>
          <p:grpSpPr bwMode="auto">
            <a:xfrm>
              <a:off x="1941407" y="4026697"/>
              <a:ext cx="391769" cy="720"/>
              <a:chOff x="1564" y="7825"/>
              <a:chExt cx="617" cy="720"/>
            </a:xfrm>
          </p:grpSpPr>
          <p:cxnSp>
            <p:nvCxnSpPr>
              <p:cNvPr id="221" name="Line 8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2" name="Line 8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3" name="Line 8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4" name="Line 8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25" name="Group 74"/>
            <p:cNvGrpSpPr>
              <a:grpSpLocks/>
            </p:cNvGrpSpPr>
            <p:nvPr/>
          </p:nvGrpSpPr>
          <p:grpSpPr bwMode="auto">
            <a:xfrm>
              <a:off x="1941407" y="2542416"/>
              <a:ext cx="391769" cy="720"/>
              <a:chOff x="1564" y="7825"/>
              <a:chExt cx="617" cy="720"/>
            </a:xfrm>
          </p:grpSpPr>
          <p:cxnSp>
            <p:nvCxnSpPr>
              <p:cNvPr id="226" name="Line 7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7" name="Line 7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8" name="Line 7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9" name="Line 7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30" name="Group 74"/>
            <p:cNvGrpSpPr>
              <a:grpSpLocks/>
            </p:cNvGrpSpPr>
            <p:nvPr/>
          </p:nvGrpSpPr>
          <p:grpSpPr bwMode="auto">
            <a:xfrm>
              <a:off x="1941407" y="2710977"/>
              <a:ext cx="391769" cy="720"/>
              <a:chOff x="1564" y="7825"/>
              <a:chExt cx="617" cy="720"/>
            </a:xfrm>
          </p:grpSpPr>
          <p:cxnSp>
            <p:nvCxnSpPr>
              <p:cNvPr id="231" name="Line 7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2" name="Line 7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3" name="Line 7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4" name="Line 7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35" name="Group 74"/>
            <p:cNvGrpSpPr>
              <a:grpSpLocks/>
            </p:cNvGrpSpPr>
            <p:nvPr/>
          </p:nvGrpSpPr>
          <p:grpSpPr bwMode="auto">
            <a:xfrm>
              <a:off x="1941407" y="2827965"/>
              <a:ext cx="391769" cy="720"/>
              <a:chOff x="1564" y="7825"/>
              <a:chExt cx="617" cy="720"/>
            </a:xfrm>
          </p:grpSpPr>
          <p:cxnSp>
            <p:nvCxnSpPr>
              <p:cNvPr id="236" name="Line 7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7" name="Line 7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8" name="Line 7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9" name="Line 7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40" name="Group 84"/>
            <p:cNvGrpSpPr>
              <a:grpSpLocks/>
            </p:cNvGrpSpPr>
            <p:nvPr/>
          </p:nvGrpSpPr>
          <p:grpSpPr bwMode="auto">
            <a:xfrm>
              <a:off x="1941407" y="4167949"/>
              <a:ext cx="391769" cy="720"/>
              <a:chOff x="1564" y="7825"/>
              <a:chExt cx="617" cy="720"/>
            </a:xfrm>
          </p:grpSpPr>
          <p:cxnSp>
            <p:nvCxnSpPr>
              <p:cNvPr id="241" name="Line 8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2" name="Line 8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3" name="Line 8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4" name="Line 8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45" name="Group 84"/>
            <p:cNvGrpSpPr>
              <a:grpSpLocks/>
            </p:cNvGrpSpPr>
            <p:nvPr/>
          </p:nvGrpSpPr>
          <p:grpSpPr bwMode="auto">
            <a:xfrm>
              <a:off x="1941407" y="4336510"/>
              <a:ext cx="391769" cy="720"/>
              <a:chOff x="1564" y="7825"/>
              <a:chExt cx="617" cy="720"/>
            </a:xfrm>
          </p:grpSpPr>
          <p:cxnSp>
            <p:nvCxnSpPr>
              <p:cNvPr id="246" name="Line 8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7" name="Line 8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8" name="Line 8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9" name="Line 8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50" name="Group 84"/>
            <p:cNvGrpSpPr>
              <a:grpSpLocks/>
            </p:cNvGrpSpPr>
            <p:nvPr/>
          </p:nvGrpSpPr>
          <p:grpSpPr bwMode="auto">
            <a:xfrm>
              <a:off x="1941407" y="4453498"/>
              <a:ext cx="391769" cy="720"/>
              <a:chOff x="1564" y="7825"/>
              <a:chExt cx="617" cy="720"/>
            </a:xfrm>
          </p:grpSpPr>
          <p:cxnSp>
            <p:nvCxnSpPr>
              <p:cNvPr id="251" name="Line 85"/>
              <p:cNvCxnSpPr/>
              <p:nvPr/>
            </p:nvCxnSpPr>
            <p:spPr bwMode="auto">
              <a:xfrm>
                <a:off x="1564" y="782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2" name="Line 86"/>
              <p:cNvCxnSpPr/>
              <p:nvPr/>
            </p:nvCxnSpPr>
            <p:spPr bwMode="auto">
              <a:xfrm>
                <a:off x="1564" y="806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3" name="Line 87"/>
              <p:cNvCxnSpPr/>
              <p:nvPr/>
            </p:nvCxnSpPr>
            <p:spPr bwMode="auto">
              <a:xfrm>
                <a:off x="1564" y="830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4" name="Line 88"/>
              <p:cNvCxnSpPr/>
              <p:nvPr/>
            </p:nvCxnSpPr>
            <p:spPr bwMode="auto">
              <a:xfrm>
                <a:off x="1564" y="8545"/>
                <a:ext cx="617" cy="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256" name="Ορθογώνιο 255"/>
          <p:cNvSpPr/>
          <p:nvPr/>
        </p:nvSpPr>
        <p:spPr>
          <a:xfrm>
            <a:off x="966761" y="4800113"/>
            <a:ext cx="7243811" cy="1323439"/>
          </a:xfrm>
          <a:prstGeom prst="rect">
            <a:avLst/>
          </a:prstGeom>
        </p:spPr>
        <p:txBody>
          <a:bodyPr wrap="square">
            <a:spAutoFit/>
          </a:bodyPr>
          <a:lstStyle/>
          <a:p>
            <a:r>
              <a:rPr lang="el-GR" sz="2000" b="1" dirty="0">
                <a:latin typeface="+mn-lt"/>
              </a:rPr>
              <a:t>Σχήμα 3  (α)  </a:t>
            </a:r>
            <a:r>
              <a:rPr lang="el-GR" sz="2000" dirty="0">
                <a:latin typeface="+mn-lt"/>
              </a:rPr>
              <a:t>Γεωμετρία της διάταξης παρατήρησης δακτυλίων του Νεύτωνα. </a:t>
            </a:r>
            <a:r>
              <a:rPr lang="el-GR" sz="2000" b="1" dirty="0">
                <a:latin typeface="+mn-lt"/>
              </a:rPr>
              <a:t>(β)</a:t>
            </a:r>
            <a:r>
              <a:rPr lang="el-GR" sz="2000" dirty="0">
                <a:latin typeface="+mn-lt"/>
              </a:rPr>
              <a:t> Λεπτομερειακό διάγραμμα της διαφοράς οπτικών δρόμων δυο κυμάτων που διαδίδονται δια μέσου των δυο επιφανειών.</a:t>
            </a:r>
          </a:p>
        </p:txBody>
      </p:sp>
    </p:spTree>
    <p:extLst>
      <p:ext uri="{BB962C8B-B14F-4D97-AF65-F5344CB8AC3E}">
        <p14:creationId xmlns:p14="http://schemas.microsoft.com/office/powerpoint/2010/main" val="356544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Δακτύλιοι του Νεύτωνα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Στο Σχήμα (3α) παρουσιάζεται η γεωμετρία της διάταξης για την παρατήρηση των κροσσών συμβολής. Παρατηρείστε ότι υπάρχει μια σταδιακή αύξηση του πάχους του λεπτού στρώματος αέρα, καθώς απομακρυνόμαστε από τη σημείο επαφής των δυο επιφανειών (δηλαδή από το σημείο όπου d = 0), λόγω της σχετικής καμπύλωσης του φακού. Όταν η διάταξη φωτιστεί με παράλληλη δέσμη μονοχρωματικού φωτός (σημείωση: θεωρούμε κάθετη πρόσπτωση), η κυκλική γεωμετρία της διάταξης θα μας δώσει κροσσούς συμβολής υπό μορφή ομόκεντρων δακτυλίων, με κέντρο το σημείο επαφής των δυο επιφανειών. Η παρατήρηση αυτών των κροσσών μπορεί να γίνει είτε από ανάκλαση είτε από μετάδοση του φωτός δια μέσου του συστήματος των επιφανειών.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383789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Παρατήρηση </a:t>
            </a:r>
            <a:r>
              <a:rPr lang="el-GR" dirty="0"/>
              <a:t>των κροσσών από </a:t>
            </a:r>
            <a:r>
              <a:rPr lang="el-GR" dirty="0" smtClean="0"/>
              <a:t>ανάκλαση </a:t>
            </a:r>
            <a:r>
              <a:rPr lang="el-GR" sz="3200" b="0" dirty="0" smtClean="0"/>
              <a:t>(1 από 4)</a:t>
            </a:r>
            <a:endParaRPr lang="el-GR" sz="3200" b="0" dirty="0"/>
          </a:p>
        </p:txBody>
      </p:sp>
      <p:sp>
        <p:nvSpPr>
          <p:cNvPr id="3" name="Θέση περιεχομένου 2"/>
          <p:cNvSpPr>
            <a:spLocks noGrp="1"/>
          </p:cNvSpPr>
          <p:nvPr>
            <p:ph idx="1"/>
          </p:nvPr>
        </p:nvSpPr>
        <p:spPr/>
        <p:txBody>
          <a:bodyPr/>
          <a:lstStyle/>
          <a:p>
            <a:r>
              <a:rPr lang="el-GR" dirty="0"/>
              <a:t>Όταν ακτίνα μονοχρωματικού φωτός προσπέσει στον επιπεδόκυρτο φακό, θα ανακλαστεί μερικώς στην κάτω επιφάνεια του φακού (επάνω πλευρά του λεπτού φιλμ αέρα) και μερικώς στην επιφάνεια της επίπεδης γυάλινης πλάκας (κάτω πλευρά του φιλμ). Παρατηρούμε λοιπόν μια εσωτερική ανάκλαση και μια εξωτερική. Το γεγονός αυτό εισάγει μια επιπλέον διαφορά δρόμων λ/2 ανάμεσα στις δυο ακτίνες. Έτσι, αν d είναι το πάχος του λεπτού στρώματος αέρα σε απόσταση rm από το σημείο επαφής του φακού με την </a:t>
            </a:r>
            <a:r>
              <a:rPr lang="el-GR" dirty="0" smtClean="0"/>
              <a:t>επίπεδη </a:t>
            </a:r>
            <a:r>
              <a:rPr lang="el-GR" dirty="0"/>
              <a:t>πλάκα, τότε η διαφορά δρόμων θα είναι</a:t>
            </a:r>
            <a:r>
              <a:rPr lang="el-GR" dirty="0" smtClean="0"/>
              <a:t>:</a:t>
            </a:r>
          </a:p>
          <a:p>
            <a:pPr marL="0" indent="0" algn="ctr">
              <a:buNone/>
            </a:pPr>
            <a:r>
              <a:rPr lang="en-US" dirty="0"/>
              <a:t>Δr = 2d + </a:t>
            </a:r>
            <a:r>
              <a:rPr lang="en-US" dirty="0" smtClean="0"/>
              <a:t>λ/2</a:t>
            </a:r>
            <a:r>
              <a:rPr lang="el-GR" dirty="0" smtClean="0"/>
              <a:t>  (3)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931556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Παρατήρηση των κροσσών από ανάκλαση </a:t>
            </a:r>
            <a:r>
              <a:rPr lang="el-GR" sz="3600" b="0" dirty="0" smtClean="0"/>
              <a:t>(2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p:txBody>
          <a:bodyPr>
            <a:normAutofit/>
          </a:bodyPr>
          <a:lstStyle/>
          <a:p>
            <a:r>
              <a:rPr lang="el-GR" dirty="0"/>
              <a:t>Για αποσβεστική συμβολή θα πρέπει να ικανοποιείται η συνθήκη</a:t>
            </a:r>
            <a:r>
              <a:rPr lang="el-GR" dirty="0" smtClean="0"/>
              <a:t>:</a:t>
            </a:r>
            <a:r>
              <a:rPr lang="el-GR" dirty="0"/>
              <a:t>	</a:t>
            </a:r>
          </a:p>
          <a:p>
            <a:pPr marL="0" indent="0" algn="ctr">
              <a:buNone/>
            </a:pPr>
            <a:r>
              <a:rPr lang="el-GR" dirty="0"/>
              <a:t>Δr = 2d + λ/2 = (m + 1/2)λ  </a:t>
            </a:r>
            <a:r>
              <a:rPr lang="el-GR" dirty="0" smtClean="0"/>
              <a:t>ή</a:t>
            </a:r>
            <a:endParaRPr lang="el-GR" dirty="0"/>
          </a:p>
          <a:p>
            <a:pPr marL="0" indent="0" algn="ctr">
              <a:buNone/>
            </a:pPr>
            <a:r>
              <a:rPr lang="el-GR" dirty="0"/>
              <a:t>2d = λm	</a:t>
            </a:r>
            <a:r>
              <a:rPr lang="el-GR" dirty="0" smtClean="0"/>
              <a:t>(</a:t>
            </a:r>
            <a:r>
              <a:rPr lang="el-GR" dirty="0"/>
              <a:t>4)</a:t>
            </a:r>
          </a:p>
          <a:p>
            <a:r>
              <a:rPr lang="el-GR" dirty="0"/>
              <a:t>Για ενισχυτική συμβολή θα πρέπει να ικανοποιείται η συνθήκη</a:t>
            </a:r>
            <a:r>
              <a:rPr lang="el-GR" dirty="0" smtClean="0"/>
              <a:t>:</a:t>
            </a:r>
            <a:endParaRPr lang="el-GR" dirty="0"/>
          </a:p>
          <a:p>
            <a:pPr marL="0" indent="0" algn="ctr">
              <a:buNone/>
            </a:pPr>
            <a:r>
              <a:rPr lang="el-GR" dirty="0"/>
              <a:t>Δr = 2d + λ/2 = mλ   </a:t>
            </a:r>
            <a:r>
              <a:rPr lang="el-GR" dirty="0" smtClean="0"/>
              <a:t>ή</a:t>
            </a:r>
            <a:endParaRPr lang="el-GR" dirty="0"/>
          </a:p>
          <a:p>
            <a:pPr marL="0" indent="0" algn="ctr">
              <a:buNone/>
            </a:pPr>
            <a:r>
              <a:rPr lang="el-GR" dirty="0"/>
              <a:t>2d = (m – 1/2)λ	</a:t>
            </a:r>
            <a:r>
              <a:rPr lang="el-GR" dirty="0" smtClean="0"/>
              <a:t>(</a:t>
            </a:r>
            <a:r>
              <a:rPr lang="el-GR" dirty="0"/>
              <a:t>5</a:t>
            </a:r>
            <a:r>
              <a:rPr lang="el-GR" dirty="0" smtClean="0"/>
              <a:t>)</a:t>
            </a:r>
          </a:p>
          <a:p>
            <a:r>
              <a:rPr lang="el-GR" dirty="0"/>
              <a:t>Από τη σχέση (4) είναι φανερό ότι ο κεντρικός κροσσός που παρατηρείται από ανάκλαση θα είναι σκοτεινός (για m = 0 έχουμε d = 0</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882542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996952"/>
            <a:ext cx="8229600" cy="908720"/>
          </a:xfrm>
          <a:ln w="25400">
            <a:solidFill>
              <a:srgbClr val="004A82"/>
            </a:solidFill>
          </a:ln>
        </p:spPr>
        <p:txBody>
          <a:bodyPr/>
          <a:lstStyle/>
          <a:p>
            <a:r>
              <a:rPr lang="el-GR" dirty="0" smtClean="0"/>
              <a:t>Θεωρία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26783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Παρατήρηση των κροσσών από ανάκλαση </a:t>
            </a:r>
            <a:r>
              <a:rPr lang="el-GR" sz="3600" b="0" dirty="0" smtClean="0"/>
              <a:t>(3 </a:t>
            </a:r>
            <a:r>
              <a:rPr lang="el-GR" sz="3600" b="0" dirty="0"/>
              <a:t>από </a:t>
            </a:r>
            <a:r>
              <a:rPr lang="el-GR" sz="3600" b="0" dirty="0" smtClean="0"/>
              <a:t>4)</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628800"/>
                <a:ext cx="8229600" cy="4608512"/>
              </a:xfrm>
            </p:spPr>
            <p:txBody>
              <a:bodyPr/>
              <a:lstStyle/>
              <a:p>
                <a:pPr marL="0" indent="0">
                  <a:buNone/>
                </a:pPr>
                <a:r>
                  <a:rPr lang="el-GR" dirty="0"/>
                  <a:t>Η σχέση μεταξύ της ακτίνας rm του δακτύλιου m τάξης, της ακτίνας καμπυλότητας  R του φακού και του πάχους d του λεπτού στρώματος αέρα, διαμορφώνεται από τη γεωμετρία του Σχήματος (3α) ως εξής</a:t>
                </a:r>
                <a:r>
                  <a:rPr lang="el-GR" dirty="0" smtClean="0"/>
                  <a:t>:</a:t>
                </a:r>
              </a:p>
              <a:p>
                <a:r>
                  <a:rPr lang="el-GR" dirty="0"/>
                  <a:t>Εφαρμόζουμε το Πυθαγόρειο θεώρημα στο ορθογώνιο τρίγωνο ΟΑΒ. </a:t>
                </a:r>
                <a:r>
                  <a:rPr lang="en-US" dirty="0"/>
                  <a:t>Αυτό μας δίνει: </a:t>
                </a:r>
                <a:endParaRPr lang="el-GR" dirty="0"/>
              </a:p>
              <a:p>
                <a:pPr marL="0" indent="0">
                  <a:buNone/>
                </a:pPr>
                <a14:m>
                  <m:oMathPara xmlns:m="http://schemas.openxmlformats.org/officeDocument/2006/math">
                    <m:oMathParaPr>
                      <m:jc m:val="center"/>
                    </m:oMathParaPr>
                    <m:oMath xmlns:m="http://schemas.openxmlformats.org/officeDocument/2006/math">
                      <m:sSup>
                        <m:sSupPr>
                          <m:ctrlPr>
                            <a:rPr lang="el-GR" i="1">
                              <a:latin typeface="Cambria Math"/>
                            </a:rPr>
                          </m:ctrlPr>
                        </m:sSupPr>
                        <m:e>
                          <m:r>
                            <a:rPr lang="el-GR" i="1">
                              <a:latin typeface="Cambria Math" panose="02040503050406030204" pitchFamily="18" charset="0"/>
                            </a:rPr>
                            <m:t>𝑅</m:t>
                          </m:r>
                        </m:e>
                        <m:sup>
                          <m:r>
                            <a:rPr lang="el-GR" i="1">
                              <a:latin typeface="Cambria Math" panose="02040503050406030204" pitchFamily="18" charset="0"/>
                            </a:rPr>
                            <m:t>2</m:t>
                          </m:r>
                        </m:sup>
                      </m:sSup>
                      <m:r>
                        <a:rPr lang="el-GR" i="1">
                          <a:latin typeface="Cambria Math" panose="02040503050406030204" pitchFamily="18" charset="0"/>
                        </a:rPr>
                        <m:t>=</m:t>
                      </m:r>
                      <m:sSup>
                        <m:sSupPr>
                          <m:ctrlPr>
                            <a:rPr lang="el-GR" i="1">
                              <a:latin typeface="Cambria Math"/>
                            </a:rPr>
                          </m:ctrlPr>
                        </m:sSupPr>
                        <m:e>
                          <m:d>
                            <m:dPr>
                              <m:ctrlPr>
                                <a:rPr lang="el-GR" i="1">
                                  <a:latin typeface="Cambria Math"/>
                                </a:rPr>
                              </m:ctrlPr>
                            </m:dPr>
                            <m:e>
                              <m:r>
                                <a:rPr lang="el-GR" i="1">
                                  <a:latin typeface="Cambria Math" panose="02040503050406030204" pitchFamily="18" charset="0"/>
                                </a:rPr>
                                <m:t>𝑅</m:t>
                              </m:r>
                              <m:r>
                                <a:rPr lang="el-GR" i="1">
                                  <a:latin typeface="Cambria Math" panose="02040503050406030204" pitchFamily="18" charset="0"/>
                                </a:rPr>
                                <m:t>−</m:t>
                              </m:r>
                              <m:r>
                                <a:rPr lang="el-GR" i="1">
                                  <a:latin typeface="Cambria Math" panose="02040503050406030204" pitchFamily="18" charset="0"/>
                                </a:rPr>
                                <m:t>𝑑</m:t>
                              </m:r>
                            </m:e>
                          </m:d>
                        </m:e>
                        <m:sup>
                          <m:r>
                            <a:rPr lang="el-GR" i="1">
                              <a:latin typeface="Cambria Math" panose="02040503050406030204" pitchFamily="18" charset="0"/>
                            </a:rPr>
                            <m:t>2</m:t>
                          </m:r>
                        </m:sup>
                      </m:sSup>
                      <m:r>
                        <a:rPr lang="el-GR" i="1">
                          <a:latin typeface="Cambria Math" panose="02040503050406030204" pitchFamily="18" charset="0"/>
                        </a:rPr>
                        <m:t>+</m:t>
                      </m:r>
                      <m:sSubSup>
                        <m:sSubSupPr>
                          <m:ctrlPr>
                            <a:rPr lang="el-GR" i="1">
                              <a:latin typeface="Cambria Math"/>
                            </a:rPr>
                          </m:ctrlPr>
                        </m:sSubSupPr>
                        <m:e>
                          <m:r>
                            <a:rPr lang="el-GR" i="1">
                              <a:latin typeface="Cambria Math" panose="02040503050406030204" pitchFamily="18" charset="0"/>
                            </a:rPr>
                            <m:t>𝑟</m:t>
                          </m:r>
                        </m:e>
                        <m:sub>
                          <m:r>
                            <a:rPr lang="el-GR" i="1">
                              <a:latin typeface="Cambria Math" panose="02040503050406030204" pitchFamily="18" charset="0"/>
                            </a:rPr>
                            <m:t>𝑚</m:t>
                          </m:r>
                        </m:sub>
                        <m:sup>
                          <m:r>
                            <a:rPr lang="el-GR" i="1">
                              <a:latin typeface="Cambria Math" panose="02040503050406030204" pitchFamily="18" charset="0"/>
                            </a:rPr>
                            <m:t>2</m:t>
                          </m:r>
                        </m:sup>
                      </m:sSubSup>
                      <m:box>
                        <m:boxPr>
                          <m:ctrlPr>
                            <a:rPr lang="el-GR" i="1">
                              <a:latin typeface="Cambria Math"/>
                            </a:rPr>
                          </m:ctrlPr>
                        </m:boxPr>
                        <m:e>
                          <m:r>
                            <a:rPr lang="el-GR" i="1" smtClean="0">
                              <a:latin typeface="Cambria Math"/>
                              <a:ea typeface="Cambria Math"/>
                            </a:rPr>
                            <m:t>⇒</m:t>
                          </m:r>
                        </m:e>
                      </m:box>
                      <m:r>
                        <a:rPr lang="el-GR" i="1">
                          <a:latin typeface="Cambria Math" panose="02040503050406030204" pitchFamily="18" charset="0"/>
                        </a:rPr>
                        <m:t>𝑑</m:t>
                      </m:r>
                      <m:d>
                        <m:dPr>
                          <m:ctrlPr>
                            <a:rPr lang="el-GR" i="1">
                              <a:latin typeface="Cambria Math"/>
                            </a:rPr>
                          </m:ctrlPr>
                        </m:dPr>
                        <m:e>
                          <m:r>
                            <a:rPr lang="el-GR" i="1">
                              <a:latin typeface="Cambria Math" panose="02040503050406030204" pitchFamily="18" charset="0"/>
                            </a:rPr>
                            <m:t>2</m:t>
                          </m:r>
                          <m:r>
                            <a:rPr lang="el-GR" i="1">
                              <a:latin typeface="Cambria Math" panose="02040503050406030204" pitchFamily="18" charset="0"/>
                            </a:rPr>
                            <m:t>𝑅</m:t>
                          </m:r>
                          <m:r>
                            <a:rPr lang="el-GR" i="1">
                              <a:latin typeface="Cambria Math" panose="02040503050406030204" pitchFamily="18" charset="0"/>
                            </a:rPr>
                            <m:t>−</m:t>
                          </m:r>
                          <m:r>
                            <a:rPr lang="el-GR" i="1">
                              <a:latin typeface="Cambria Math" panose="02040503050406030204" pitchFamily="18" charset="0"/>
                            </a:rPr>
                            <m:t>𝑑</m:t>
                          </m:r>
                        </m:e>
                      </m:d>
                      <m:r>
                        <a:rPr lang="el-GR" i="1">
                          <a:latin typeface="Cambria Math" panose="02040503050406030204" pitchFamily="18" charset="0"/>
                        </a:rPr>
                        <m:t>=</m:t>
                      </m:r>
                      <m:sSubSup>
                        <m:sSubSupPr>
                          <m:ctrlPr>
                            <a:rPr lang="el-GR" i="1">
                              <a:latin typeface="Cambria Math"/>
                            </a:rPr>
                          </m:ctrlPr>
                        </m:sSubSupPr>
                        <m:e>
                          <m:r>
                            <a:rPr lang="el-GR" i="1">
                              <a:latin typeface="Cambria Math" panose="02040503050406030204" pitchFamily="18" charset="0"/>
                            </a:rPr>
                            <m:t>𝑟</m:t>
                          </m:r>
                        </m:e>
                        <m:sub>
                          <m:r>
                            <a:rPr lang="el-GR" i="1">
                              <a:latin typeface="Cambria Math" panose="02040503050406030204" pitchFamily="18" charset="0"/>
                            </a:rPr>
                            <m:t>𝑚</m:t>
                          </m:r>
                        </m:sub>
                        <m:sup>
                          <m:r>
                            <a:rPr lang="el-GR" i="1">
                              <a:latin typeface="Cambria Math" panose="02040503050406030204" pitchFamily="18" charset="0"/>
                            </a:rPr>
                            <m:t>2</m:t>
                          </m:r>
                        </m:sup>
                      </m:sSubSup>
                    </m:oMath>
                  </m:oMathPara>
                </a14:m>
                <a:endParaRPr lang="el-GR" dirty="0"/>
              </a:p>
              <a:p>
                <a:r>
                  <a:rPr lang="el-GR" dirty="0"/>
                  <a:t>Επειδή όμως </a:t>
                </a:r>
                <a:r>
                  <a:rPr lang="en-US" dirty="0"/>
                  <a:t>d</a:t>
                </a:r>
                <a:r>
                  <a:rPr lang="el-GR" dirty="0"/>
                  <a:t> &lt;&lt; </a:t>
                </a:r>
                <a:r>
                  <a:rPr lang="en-US" dirty="0"/>
                  <a:t>R</a:t>
                </a:r>
                <a:r>
                  <a:rPr lang="el-GR" dirty="0"/>
                  <a:t>, η τελευταία σχέση γίνεται: </a:t>
                </a:r>
              </a:p>
              <a:p>
                <a:pPr marL="0" indent="0" algn="ctr">
                  <a:buNone/>
                </a:pPr>
                <a14:m>
                  <m:oMath xmlns:m="http://schemas.openxmlformats.org/officeDocument/2006/math">
                    <m:sSubSup>
                      <m:sSubSupPr>
                        <m:ctrlPr>
                          <a:rPr lang="el-GR" i="1">
                            <a:latin typeface="Cambria Math"/>
                          </a:rPr>
                        </m:ctrlPr>
                      </m:sSubSupPr>
                      <m:e>
                        <m:r>
                          <a:rPr lang="en-US" i="1">
                            <a:latin typeface="Cambria Math" panose="02040503050406030204" pitchFamily="18" charset="0"/>
                          </a:rPr>
                          <m:t>𝑟</m:t>
                        </m:r>
                      </m:e>
                      <m:sub>
                        <m:r>
                          <a:rPr lang="en-US" i="1">
                            <a:latin typeface="Cambria Math" panose="02040503050406030204" pitchFamily="18" charset="0"/>
                          </a:rPr>
                          <m:t>𝑚</m:t>
                        </m:r>
                      </m:sub>
                      <m:sup>
                        <m:r>
                          <a:rPr lang="el-GR" i="1">
                            <a:latin typeface="Cambria Math" panose="02040503050406030204" pitchFamily="18" charset="0"/>
                          </a:rPr>
                          <m:t>2</m:t>
                        </m:r>
                      </m:sup>
                    </m:sSubSup>
                    <m:r>
                      <a:rPr lang="el-GR" i="1">
                        <a:latin typeface="Cambria Math" panose="02040503050406030204" pitchFamily="18" charset="0"/>
                      </a:rPr>
                      <m:t>=2</m:t>
                    </m:r>
                    <m:r>
                      <a:rPr lang="en-US" i="1">
                        <a:latin typeface="Cambria Math" panose="02040503050406030204" pitchFamily="18" charset="0"/>
                      </a:rPr>
                      <m:t>𝑅𝑑</m:t>
                    </m:r>
                  </m:oMath>
                </a14:m>
                <a:r>
                  <a:rPr lang="el-GR" dirty="0"/>
                  <a:t>  </a:t>
                </a:r>
                <a:r>
                  <a:rPr lang="el-GR" dirty="0" smtClean="0"/>
                  <a:t> (</a:t>
                </a:r>
                <a:r>
                  <a:rPr lang="el-GR" dirty="0"/>
                  <a:t>6)</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628800"/>
                <a:ext cx="8229600" cy="4608512"/>
              </a:xfrm>
              <a:blipFill rotWithShape="0">
                <a:blip r:embed="rId2"/>
                <a:stretch>
                  <a:fillRect l="-1111" t="-1058" r="-103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827810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Παρατήρηση των κροσσών από ανάκλαση </a:t>
            </a:r>
            <a:r>
              <a:rPr lang="el-GR" sz="3600" b="0" dirty="0" smtClean="0"/>
              <a:t>(4 </a:t>
            </a:r>
            <a:r>
              <a:rPr lang="el-GR" sz="3600" b="0" dirty="0"/>
              <a:t>από </a:t>
            </a:r>
            <a:r>
              <a:rPr lang="el-GR" sz="3600" b="0" dirty="0" smtClean="0"/>
              <a:t>4)</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2060848"/>
                <a:ext cx="8229600" cy="4176464"/>
              </a:xfrm>
            </p:spPr>
            <p:txBody>
              <a:bodyPr/>
              <a:lstStyle/>
              <a:p>
                <a:r>
                  <a:rPr lang="el-GR" dirty="0" smtClean="0"/>
                  <a:t>Εάν </a:t>
                </a:r>
                <a:r>
                  <a:rPr lang="en-US" dirty="0"/>
                  <a:t>r</a:t>
                </a:r>
                <a:r>
                  <a:rPr lang="en-US" baseline="-25000" dirty="0"/>
                  <a:t>m </a:t>
                </a:r>
                <a:r>
                  <a:rPr lang="el-GR" dirty="0"/>
                  <a:t>είναι η ακτίνα του σκοτεινού κροσσού </a:t>
                </a:r>
                <a:r>
                  <a:rPr lang="en-US" dirty="0"/>
                  <a:t>m</a:t>
                </a:r>
                <a:r>
                  <a:rPr lang="el-GR" dirty="0"/>
                  <a:t> τάξης, τότε από τις σχέσεις (4) και (6) έχουμε:</a:t>
                </a:r>
              </a:p>
              <a:p>
                <a:pPr marL="0" indent="0" algn="ctr">
                  <a:buNone/>
                </a:pPr>
                <a14:m>
                  <m:oMath xmlns:m="http://schemas.openxmlformats.org/officeDocument/2006/math">
                    <m:sSubSup>
                      <m:sSubSupPr>
                        <m:ctrlPr>
                          <a:rPr lang="el-GR" i="1">
                            <a:latin typeface="Cambria Math"/>
                          </a:rPr>
                        </m:ctrlPr>
                      </m:sSubSupPr>
                      <m:e>
                        <m:r>
                          <a:rPr lang="en-US" i="1">
                            <a:latin typeface="Cambria Math" panose="02040503050406030204" pitchFamily="18" charset="0"/>
                          </a:rPr>
                          <m:t>𝑟</m:t>
                        </m:r>
                      </m:e>
                      <m:sub>
                        <m:r>
                          <a:rPr lang="en-US" i="1">
                            <a:latin typeface="Cambria Math" panose="02040503050406030204" pitchFamily="18" charset="0"/>
                          </a:rPr>
                          <m:t>𝑚</m:t>
                        </m:r>
                      </m:sub>
                      <m:sup>
                        <m:r>
                          <a:rPr lang="el-GR" i="1">
                            <a:latin typeface="Cambria Math" panose="02040503050406030204" pitchFamily="18" charset="0"/>
                          </a:rPr>
                          <m:t>2</m:t>
                        </m:r>
                      </m:sup>
                    </m:sSubSup>
                    <m:r>
                      <a:rPr lang="el-GR" i="1">
                        <a:latin typeface="Cambria Math" panose="02040503050406030204" pitchFamily="18" charset="0"/>
                      </a:rPr>
                      <m:t>=</m:t>
                    </m:r>
                    <m:r>
                      <a:rPr lang="en-US" i="1">
                        <a:latin typeface="Cambria Math" panose="02040503050406030204" pitchFamily="18" charset="0"/>
                      </a:rPr>
                      <m:t>𝑚𝑅</m:t>
                    </m:r>
                    <m:r>
                      <a:rPr lang="el-GR" i="1">
                        <a:latin typeface="Cambria Math" panose="02040503050406030204" pitchFamily="18" charset="0"/>
                      </a:rPr>
                      <m:t>𝜆</m:t>
                    </m:r>
                    <m:r>
                      <a:rPr lang="el-GR" i="1">
                        <a:latin typeface="Cambria Math" panose="02040503050406030204" pitchFamily="18" charset="0"/>
                      </a:rPr>
                      <m:t>    </m:t>
                    </m:r>
                    <m:r>
                      <a:rPr lang="en-US" i="1">
                        <a:latin typeface="Cambria Math" panose="02040503050406030204" pitchFamily="18" charset="0"/>
                      </a:rPr>
                      <m:t>𝑚</m:t>
                    </m:r>
                    <m:r>
                      <a:rPr lang="el-GR" i="1">
                        <a:latin typeface="Cambria Math" panose="02040503050406030204" pitchFamily="18" charset="0"/>
                      </a:rPr>
                      <m:t>=1,2,3,4…</m:t>
                    </m:r>
                  </m:oMath>
                </a14:m>
                <a:r>
                  <a:rPr lang="el-GR" i="1" dirty="0"/>
                  <a:t>  </a:t>
                </a:r>
                <a:r>
                  <a:rPr lang="el-GR" dirty="0"/>
                  <a:t>(7</a:t>
                </a:r>
                <a:r>
                  <a:rPr lang="el-GR" dirty="0" smtClean="0"/>
                  <a:t>)</a:t>
                </a:r>
                <a:endParaRPr lang="el-GR" dirty="0"/>
              </a:p>
              <a:p>
                <a:r>
                  <a:rPr lang="el-GR" dirty="0"/>
                  <a:t>και για φωτεινούς δακτύλιους η (7) γίνεται:</a:t>
                </a:r>
              </a:p>
              <a:p>
                <a:pPr marL="0" indent="0" algn="ctr">
                  <a:buNone/>
                </a:pPr>
                <a14:m>
                  <m:oMath xmlns:m="http://schemas.openxmlformats.org/officeDocument/2006/math">
                    <m:sSubSup>
                      <m:sSubSupPr>
                        <m:ctrlPr>
                          <a:rPr lang="el-GR" i="1">
                            <a:latin typeface="Cambria Math"/>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𝑚</m:t>
                        </m:r>
                      </m:sub>
                      <m:sup>
                        <m:r>
                          <a:rPr lang="en-US" b="0" i="1" smtClean="0">
                            <a:latin typeface="Cambria Math" panose="02040503050406030204" pitchFamily="18" charset="0"/>
                          </a:rPr>
                          <m:t>2</m:t>
                        </m:r>
                      </m:sup>
                    </m:sSubSup>
                    <m:r>
                      <a:rPr lang="en-US" i="1">
                        <a:latin typeface="Cambria Math" panose="02040503050406030204" pitchFamily="18" charset="0"/>
                      </a:rPr>
                      <m:t>=</m:t>
                    </m:r>
                    <m:d>
                      <m:dPr>
                        <m:ctrlPr>
                          <a:rPr lang="el-GR" i="1">
                            <a:latin typeface="Cambria Math"/>
                          </a:rPr>
                        </m:ctrlPr>
                      </m:dPr>
                      <m:e>
                        <m:r>
                          <a:rPr lang="en-US" i="1">
                            <a:latin typeface="Cambria Math" panose="02040503050406030204" pitchFamily="18" charset="0"/>
                          </a:rPr>
                          <m:t>𝑚</m:t>
                        </m:r>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e>
                    </m:d>
                    <m:r>
                      <a:rPr lang="en-US" i="1">
                        <a:latin typeface="Cambria Math" panose="02040503050406030204" pitchFamily="18" charset="0"/>
                      </a:rPr>
                      <m:t>𝑅</m:t>
                    </m:r>
                    <m:r>
                      <a:rPr lang="el-GR" i="1">
                        <a:latin typeface="Cambria Math" panose="02040503050406030204" pitchFamily="18" charset="0"/>
                      </a:rPr>
                      <m:t>𝜆</m:t>
                    </m:r>
                    <m:r>
                      <a:rPr lang="el-GR" i="1">
                        <a:latin typeface="Cambria Math" panose="02040503050406030204" pitchFamily="18" charset="0"/>
                      </a:rPr>
                      <m:t>   </m:t>
                    </m:r>
                    <m:r>
                      <a:rPr lang="el-GR" i="1">
                        <a:latin typeface="Cambria Math" panose="02040503050406030204" pitchFamily="18" charset="0"/>
                      </a:rPr>
                      <m:t>𝑚</m:t>
                    </m:r>
                    <m:r>
                      <a:rPr lang="el-GR" i="1">
                        <a:latin typeface="Cambria Math" panose="02040503050406030204" pitchFamily="18" charset="0"/>
                      </a:rPr>
                      <m:t>=1,2,3,4…</m:t>
                    </m:r>
                  </m:oMath>
                </a14:m>
                <a:r>
                  <a:rPr lang="el-GR" dirty="0"/>
                  <a:t> (8)</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2060848"/>
                <a:ext cx="8229600" cy="4176464"/>
              </a:xfrm>
              <a:blipFill rotWithShape="0">
                <a:blip r:embed="rId2"/>
                <a:stretch>
                  <a:fillRect l="-963" t="-116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4242944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Παρατήρηση </a:t>
            </a:r>
            <a:r>
              <a:rPr lang="el-GR" dirty="0"/>
              <a:t>των κροσσών από μετάδοση του </a:t>
            </a:r>
            <a:r>
              <a:rPr lang="el-GR" dirty="0" smtClean="0"/>
              <a:t>φωτός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r>
              <a:rPr lang="el-GR" dirty="0"/>
              <a:t>Στην περίπτωση αυτή, το κύμα που προσπίπτει στον επιπεδόκυρτο φακό θα περάσει στο λεπτό στρώμα αέρα και ένα μέρος του θα διέλθει από την άλλη πλευρά όπου και θα συμβάλλει με το υπόλοιπο τμήμα του, που εξέρχεται και αυτό, αφού πρώτα υποστεί δυο διαδοχικές ανακλάσεις στην κάτω και επάνω επιφάνεια του λεπτού στρώματος αέρα (Σχήμα 3β). Η διαδικασία αυτή εισάγει μια επιπλέον διαφορά δρόμου κατά λ/2 + λ/2 = λ (οι ανακλάσεις γίνονται και στις δυο περιπτώσεις από αραιότερο προς πυκνότερο μέσο) και επομένως η συνολική διαφορά οπτικού δρόμου που παρουσιάζουν τα δυο κύματα κατά τη συμβολή τους θα είναι: </a:t>
            </a:r>
            <a:endParaRPr lang="el-GR" dirty="0" smtClean="0"/>
          </a:p>
          <a:p>
            <a:pPr marL="0" indent="0" algn="ctr">
              <a:buNone/>
            </a:pPr>
            <a:r>
              <a:rPr lang="en-US" dirty="0"/>
              <a:t>Δr = 2d + </a:t>
            </a:r>
            <a:r>
              <a:rPr lang="en-US" dirty="0" smtClean="0"/>
              <a:t>λ</a:t>
            </a:r>
            <a:r>
              <a:rPr lang="el-GR" dirty="0" smtClean="0"/>
              <a:t>   (9)</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513607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Παρατήρηση των κροσσών από μετάδοση του φωτός </a:t>
            </a:r>
            <a:r>
              <a:rPr lang="el-GR" sz="3600" b="0" dirty="0" smtClean="0"/>
              <a:t>(2 </a:t>
            </a:r>
            <a:r>
              <a:rPr lang="el-GR" sz="3600" b="0" dirty="0"/>
              <a:t>από </a:t>
            </a:r>
            <a:r>
              <a:rPr lang="el-GR" sz="3600" b="0" dirty="0" smtClean="0"/>
              <a:t>3)</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8" name="Θέση περιεχομένου 7"/>
          <p:cNvSpPr>
            <a:spLocks noGrp="1"/>
          </p:cNvSpPr>
          <p:nvPr>
            <p:ph idx="1"/>
          </p:nvPr>
        </p:nvSpPr>
        <p:spPr/>
        <p:txBody>
          <a:bodyPr>
            <a:normAutofit/>
          </a:bodyPr>
          <a:lstStyle/>
          <a:p>
            <a:r>
              <a:rPr lang="el-GR" dirty="0"/>
              <a:t>Για αποσβεστική συμβολή θα πρέπει να ικανοποιείται η συνθήκη</a:t>
            </a:r>
            <a:r>
              <a:rPr lang="el-GR" dirty="0" smtClean="0"/>
              <a:t>:</a:t>
            </a:r>
            <a:endParaRPr lang="el-GR" dirty="0"/>
          </a:p>
          <a:p>
            <a:pPr marL="0" indent="0" algn="ctr">
              <a:buNone/>
            </a:pPr>
            <a:r>
              <a:rPr lang="el-GR" dirty="0"/>
              <a:t>Δr = 2d + λ = (m + 1/2)λ  </a:t>
            </a:r>
            <a:r>
              <a:rPr lang="el-GR" dirty="0" smtClean="0"/>
              <a:t>ή</a:t>
            </a:r>
            <a:endParaRPr lang="el-GR" dirty="0"/>
          </a:p>
          <a:p>
            <a:pPr marL="0" indent="0" algn="ctr">
              <a:buNone/>
            </a:pPr>
            <a:r>
              <a:rPr lang="el-GR" dirty="0"/>
              <a:t>2d = (m – 1/2)λ	</a:t>
            </a:r>
            <a:r>
              <a:rPr lang="el-GR" dirty="0" smtClean="0"/>
              <a:t>(</a:t>
            </a:r>
            <a:r>
              <a:rPr lang="el-GR" dirty="0"/>
              <a:t>10)</a:t>
            </a:r>
          </a:p>
          <a:p>
            <a:r>
              <a:rPr lang="el-GR" dirty="0"/>
              <a:t>Για ενισχυτική συμβολή θα πρέπει να ικανοποιείται η συνθήκη</a:t>
            </a:r>
            <a:r>
              <a:rPr lang="el-GR" dirty="0" smtClean="0"/>
              <a:t>:</a:t>
            </a:r>
            <a:endParaRPr lang="el-GR" dirty="0"/>
          </a:p>
          <a:p>
            <a:pPr marL="0" indent="0" algn="ctr">
              <a:buNone/>
            </a:pPr>
            <a:r>
              <a:rPr lang="el-GR" dirty="0"/>
              <a:t>Δr = 2d + λ = mλ   </a:t>
            </a:r>
            <a:r>
              <a:rPr lang="el-GR" dirty="0" smtClean="0"/>
              <a:t>ή</a:t>
            </a:r>
            <a:endParaRPr lang="el-GR" dirty="0"/>
          </a:p>
          <a:p>
            <a:pPr marL="0" indent="0" algn="ctr">
              <a:buNone/>
            </a:pPr>
            <a:r>
              <a:rPr lang="el-GR" dirty="0"/>
              <a:t>2d = (m – 1)λ     m = 1, 2, 3, …..	</a:t>
            </a:r>
            <a:r>
              <a:rPr lang="el-GR" dirty="0" smtClean="0"/>
              <a:t>(</a:t>
            </a:r>
            <a:r>
              <a:rPr lang="el-GR" dirty="0"/>
              <a:t>11)</a:t>
            </a:r>
          </a:p>
          <a:p>
            <a:pPr marL="0" indent="0" algn="ctr">
              <a:buNone/>
            </a:pPr>
            <a:endParaRPr lang="el-GR" dirty="0"/>
          </a:p>
        </p:txBody>
      </p:sp>
    </p:spTree>
    <p:extLst>
      <p:ext uri="{BB962C8B-B14F-4D97-AF65-F5344CB8AC3E}">
        <p14:creationId xmlns:p14="http://schemas.microsoft.com/office/powerpoint/2010/main" val="1811532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Παρατήρηση των κροσσών από μετάδοση του φωτός </a:t>
            </a:r>
            <a:r>
              <a:rPr lang="el-GR" sz="3600" b="0" dirty="0" smtClean="0"/>
              <a:t>(3 </a:t>
            </a:r>
            <a:r>
              <a:rPr lang="el-GR" sz="3600" b="0" dirty="0"/>
              <a:t>από </a:t>
            </a:r>
            <a:r>
              <a:rPr lang="el-GR" sz="3600" b="0" dirty="0" smtClean="0"/>
              <a:t>3)</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Στο σημείο επαφής των δυο επιφανειών (δηλαδή για d = 0), θα έχουμε πάντα ενισχυτική συμβολή κατά τη διεύθυνση διάδοσης του κύματος, ανεξάρτητα από την τιμή του μήκους κύματος λ της προσπίπτουσας ακτινοβολίας</a:t>
                </a:r>
                <a:r>
                  <a:rPr lang="el-GR" dirty="0" smtClean="0"/>
                  <a:t>.</a:t>
                </a:r>
                <a:endParaRPr lang="el-GR" dirty="0"/>
              </a:p>
              <a:p>
                <a:r>
                  <a:rPr lang="el-GR" dirty="0"/>
                  <a:t>Εάν rm είναι η ακτίνα του σκοτεινού κροσσού m τάξης, τότε από τις σχέσεις (6) και (10) έχουμε: </a:t>
                </a:r>
              </a:p>
              <a:p>
                <a:pPr marL="0" indent="0" algn="ctr">
                  <a:buNone/>
                </a:pPr>
                <a14:m>
                  <m:oMath xmlns:m="http://schemas.openxmlformats.org/officeDocument/2006/math">
                    <m:sSubSup>
                      <m:sSubSupPr>
                        <m:ctrlPr>
                          <a:rPr lang="el-GR" i="1">
                            <a:latin typeface="Cambria Math"/>
                          </a:rPr>
                        </m:ctrlPr>
                      </m:sSubSupPr>
                      <m:e>
                        <m:r>
                          <a:rPr lang="en-US" i="1">
                            <a:latin typeface="Cambria Math" panose="02040503050406030204" pitchFamily="18" charset="0"/>
                          </a:rPr>
                          <m:t>𝑟</m:t>
                        </m:r>
                      </m:e>
                      <m:sub>
                        <m:r>
                          <a:rPr lang="en-US" i="1">
                            <a:latin typeface="Cambria Math" panose="02040503050406030204" pitchFamily="18" charset="0"/>
                          </a:rPr>
                          <m:t>𝑚</m:t>
                        </m:r>
                      </m:sub>
                      <m:sup>
                        <m:r>
                          <a:rPr lang="en-US" i="1">
                            <a:latin typeface="Cambria Math" panose="02040503050406030204" pitchFamily="18" charset="0"/>
                          </a:rPr>
                          <m:t>2</m:t>
                        </m:r>
                      </m:sup>
                    </m:sSubSup>
                    <m:r>
                      <a:rPr lang="en-US" i="1">
                        <a:latin typeface="Cambria Math" panose="02040503050406030204" pitchFamily="18" charset="0"/>
                      </a:rPr>
                      <m:t>=</m:t>
                    </m:r>
                    <m:d>
                      <m:dPr>
                        <m:ctrlPr>
                          <a:rPr lang="el-GR" i="1">
                            <a:latin typeface="Cambria Math"/>
                          </a:rPr>
                        </m:ctrlPr>
                      </m:dPr>
                      <m:e>
                        <m:r>
                          <a:rPr lang="en-US" i="1">
                            <a:latin typeface="Cambria Math" panose="02040503050406030204" pitchFamily="18" charset="0"/>
                          </a:rPr>
                          <m:t>𝑚</m:t>
                        </m:r>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e>
                    </m:d>
                    <m:r>
                      <a:rPr lang="en-US" i="1">
                        <a:latin typeface="Cambria Math" panose="02040503050406030204" pitchFamily="18" charset="0"/>
                      </a:rPr>
                      <m:t>𝑅</m:t>
                    </m:r>
                    <m:r>
                      <a:rPr lang="el-GR" i="1">
                        <a:latin typeface="Cambria Math" panose="02040503050406030204" pitchFamily="18" charset="0"/>
                      </a:rPr>
                      <m:t>𝜆</m:t>
                    </m:r>
                  </m:oMath>
                </a14:m>
                <a:r>
                  <a:rPr lang="el-GR" dirty="0" smtClean="0"/>
                  <a:t>  (12)</a:t>
                </a:r>
              </a:p>
              <a:p>
                <a:r>
                  <a:rPr lang="el-GR" dirty="0"/>
                  <a:t>Κατά παρόμοιο τρόπο από τις σχέσεις (6) και (11) θα υπολογίσουμε την ακτίνα rm του φωτεινού κροσσού m τάξης ως: </a:t>
                </a:r>
              </a:p>
              <a:p>
                <a:pPr marL="0" indent="0" algn="ctr">
                  <a:buNone/>
                </a:pPr>
                <a14:m>
                  <m:oMath xmlns:m="http://schemas.openxmlformats.org/officeDocument/2006/math">
                    <m:sSubSup>
                      <m:sSubSupPr>
                        <m:ctrlPr>
                          <a:rPr lang="el-GR" i="1">
                            <a:latin typeface="Cambria Math"/>
                          </a:rPr>
                        </m:ctrlPr>
                      </m:sSubSupPr>
                      <m:e>
                        <m:r>
                          <a:rPr lang="el-GR" i="1">
                            <a:latin typeface="Cambria Math" panose="02040503050406030204" pitchFamily="18" charset="0"/>
                          </a:rPr>
                          <m:t>𝑟</m:t>
                        </m:r>
                      </m:e>
                      <m:sub>
                        <m:r>
                          <a:rPr lang="el-GR" i="1">
                            <a:latin typeface="Cambria Math" panose="02040503050406030204" pitchFamily="18" charset="0"/>
                          </a:rPr>
                          <m:t>𝑚</m:t>
                        </m:r>
                      </m:sub>
                      <m:sup>
                        <m:r>
                          <a:rPr lang="el-GR" i="1">
                            <a:latin typeface="Cambria Math" panose="02040503050406030204" pitchFamily="18" charset="0"/>
                          </a:rPr>
                          <m:t>2</m:t>
                        </m:r>
                      </m:sup>
                    </m:sSubSup>
                    <m:r>
                      <a:rPr lang="el-GR" i="1">
                        <a:latin typeface="Cambria Math" panose="02040503050406030204" pitchFamily="18" charset="0"/>
                      </a:rPr>
                      <m:t>=</m:t>
                    </m:r>
                    <m:d>
                      <m:dPr>
                        <m:ctrlPr>
                          <a:rPr lang="el-GR" i="1">
                            <a:latin typeface="Cambria Math"/>
                          </a:rPr>
                        </m:ctrlPr>
                      </m:dPr>
                      <m:e>
                        <m:r>
                          <a:rPr lang="en-US" i="1">
                            <a:latin typeface="Cambria Math" panose="02040503050406030204" pitchFamily="18" charset="0"/>
                          </a:rPr>
                          <m:t>𝑚</m:t>
                        </m:r>
                        <m:r>
                          <a:rPr lang="en-US" i="1">
                            <a:latin typeface="Cambria Math" panose="02040503050406030204" pitchFamily="18" charset="0"/>
                          </a:rPr>
                          <m:t>−1</m:t>
                        </m:r>
                      </m:e>
                    </m:d>
                    <m:r>
                      <a:rPr lang="el-GR" i="1">
                        <a:latin typeface="Cambria Math" panose="02040503050406030204" pitchFamily="18" charset="0"/>
                      </a:rPr>
                      <m:t>𝑅</m:t>
                    </m:r>
                    <m:r>
                      <a:rPr lang="el-GR" i="1">
                        <a:latin typeface="Cambria Math" panose="02040503050406030204" pitchFamily="18" charset="0"/>
                      </a:rPr>
                      <m:t>𝜆</m:t>
                    </m:r>
                  </m:oMath>
                </a14:m>
                <a:r>
                  <a:rPr lang="el-GR" dirty="0"/>
                  <a:t>	(13)</a:t>
                </a:r>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81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151177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924944"/>
            <a:ext cx="8229600" cy="908720"/>
          </a:xfrm>
          <a:ln w="25400">
            <a:solidFill>
              <a:srgbClr val="004A82"/>
            </a:solidFill>
          </a:ln>
        </p:spPr>
        <p:txBody>
          <a:bodyPr/>
          <a:lstStyle/>
          <a:p>
            <a:r>
              <a:rPr lang="el-GR" dirty="0" smtClean="0"/>
              <a:t>Πείραμα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580578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a:xfrm>
            <a:off x="457200" y="1700808"/>
            <a:ext cx="8229600" cy="4536504"/>
          </a:xfrm>
        </p:spPr>
        <p:txBody>
          <a:bodyPr/>
          <a:lstStyle/>
          <a:p>
            <a:r>
              <a:rPr lang="el-GR" dirty="0"/>
              <a:t>Στο πείραμα αυτό θα χρησιμοποιήσουμε τη διάταξη δακτυλίων του Νεύτωνα για να   παρατηρήσουμε τους κροσσούς (από εκπεμπόμενο φως) που δημιουργούνται από τη συμβολή μονοχρωματικού φωτός σε λεπτό στρώμα αέρα που διαμορφώνεται μεταξύ επιπεδόκυρτου φακού και επίπεδης γυάλινης πλάκας και στη συνέχεια θα προσδιορίσουμε το μήκος κύματος μονοχρωματικής πηγής, καθώς και την ακτίνα καμπυλότητας του φακού.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186132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διάταξη </a:t>
            </a:r>
            <a:r>
              <a:rPr lang="el-GR" sz="3200" b="0" dirty="0" smtClean="0"/>
              <a:t>(1 από 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grpSp>
        <p:nvGrpSpPr>
          <p:cNvPr id="112" name="Ομάδα 111"/>
          <p:cNvGrpSpPr/>
          <p:nvPr/>
        </p:nvGrpSpPr>
        <p:grpSpPr>
          <a:xfrm>
            <a:off x="2091373" y="2229862"/>
            <a:ext cx="5178732" cy="1759585"/>
            <a:chOff x="1769532" y="1194336"/>
            <a:chExt cx="5178732" cy="1759585"/>
          </a:xfrm>
        </p:grpSpPr>
        <p:grpSp>
          <p:nvGrpSpPr>
            <p:cNvPr id="7" name="Group 114"/>
            <p:cNvGrpSpPr>
              <a:grpSpLocks/>
            </p:cNvGrpSpPr>
            <p:nvPr/>
          </p:nvGrpSpPr>
          <p:grpSpPr bwMode="auto">
            <a:xfrm>
              <a:off x="2271125" y="1539141"/>
              <a:ext cx="612140" cy="699135"/>
              <a:chOff x="3018" y="10600"/>
              <a:chExt cx="964" cy="1101"/>
            </a:xfrm>
          </p:grpSpPr>
          <p:sp>
            <p:nvSpPr>
              <p:cNvPr id="93" name="Freeform 115"/>
              <p:cNvSpPr>
                <a:spLocks/>
              </p:cNvSpPr>
              <p:nvPr/>
            </p:nvSpPr>
            <p:spPr bwMode="auto">
              <a:xfrm>
                <a:off x="3030" y="11337"/>
                <a:ext cx="272" cy="364"/>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94" name="Freeform 116"/>
              <p:cNvSpPr>
                <a:spLocks/>
              </p:cNvSpPr>
              <p:nvPr/>
            </p:nvSpPr>
            <p:spPr bwMode="auto">
              <a:xfrm flipH="1">
                <a:off x="3700" y="11337"/>
                <a:ext cx="272" cy="364"/>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95" name="AutoShape 117"/>
              <p:cNvSpPr>
                <a:spLocks noChangeArrowheads="1"/>
              </p:cNvSpPr>
              <p:nvPr/>
            </p:nvSpPr>
            <p:spPr bwMode="auto">
              <a:xfrm>
                <a:off x="3018" y="10600"/>
                <a:ext cx="964" cy="399"/>
              </a:xfrm>
              <a:prstGeom prst="roundRect">
                <a:avLst>
                  <a:gd name="adj" fmla="val 15569"/>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96" name="AutoShape 118"/>
              <p:cNvSpPr>
                <a:spLocks noChangeArrowheads="1"/>
              </p:cNvSpPr>
              <p:nvPr/>
            </p:nvSpPr>
            <p:spPr bwMode="auto">
              <a:xfrm>
                <a:off x="3070" y="10690"/>
                <a:ext cx="860" cy="444"/>
              </a:xfrm>
              <a:prstGeom prst="roundRect">
                <a:avLst>
                  <a:gd name="adj" fmla="val 32134"/>
                </a:avLst>
              </a:prstGeom>
              <a:solidFill>
                <a:srgbClr val="FFFFFF"/>
              </a:solidFill>
              <a:ln w="12700" algn="ctr">
                <a:solidFill>
                  <a:srgbClr val="000000"/>
                </a:solidFill>
                <a:round/>
                <a:headEnd/>
                <a:tailEnd/>
              </a:ln>
              <a:effectLst>
                <a:prstShdw prst="shdw18" dist="17961" dir="13500000">
                  <a:srgbClr val="000000">
                    <a:gamma/>
                    <a:shade val="60000"/>
                    <a:invGamma/>
                  </a:srgbClr>
                </a:prstShdw>
              </a:effec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97" name="Group 119"/>
              <p:cNvGrpSpPr>
                <a:grpSpLocks/>
              </p:cNvGrpSpPr>
              <p:nvPr/>
            </p:nvGrpSpPr>
            <p:grpSpPr bwMode="auto">
              <a:xfrm>
                <a:off x="3236" y="11037"/>
                <a:ext cx="218" cy="550"/>
                <a:chOff x="3527" y="10797"/>
                <a:chExt cx="244" cy="615"/>
              </a:xfrm>
            </p:grpSpPr>
            <p:sp>
              <p:nvSpPr>
                <p:cNvPr id="110" name="Oval 120"/>
                <p:cNvSpPr>
                  <a:spLocks noChangeArrowheads="1"/>
                </p:cNvSpPr>
                <p:nvPr/>
              </p:nvSpPr>
              <p:spPr bwMode="auto">
                <a:xfrm>
                  <a:off x="3527" y="10797"/>
                  <a:ext cx="244" cy="571"/>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111" name="Oval 121"/>
                <p:cNvSpPr>
                  <a:spLocks noChangeAspect="1" noChangeArrowheads="1"/>
                </p:cNvSpPr>
                <p:nvPr/>
              </p:nvSpPr>
              <p:spPr bwMode="auto">
                <a:xfrm>
                  <a:off x="3564" y="10841"/>
                  <a:ext cx="170" cy="571"/>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98" name="Rectangle 122"/>
              <p:cNvSpPr>
                <a:spLocks noChangeArrowheads="1"/>
              </p:cNvSpPr>
              <p:nvPr/>
            </p:nvSpPr>
            <p:spPr bwMode="auto">
              <a:xfrm>
                <a:off x="3217" y="10776"/>
                <a:ext cx="257" cy="193"/>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99" name="Group 123"/>
              <p:cNvGrpSpPr>
                <a:grpSpLocks/>
              </p:cNvGrpSpPr>
              <p:nvPr/>
            </p:nvGrpSpPr>
            <p:grpSpPr bwMode="auto">
              <a:xfrm>
                <a:off x="3643" y="10780"/>
                <a:ext cx="193" cy="819"/>
                <a:chOff x="8516" y="11397"/>
                <a:chExt cx="193" cy="819"/>
              </a:xfrm>
            </p:grpSpPr>
            <p:grpSp>
              <p:nvGrpSpPr>
                <p:cNvPr id="100" name="Group 124"/>
                <p:cNvGrpSpPr>
                  <a:grpSpLocks/>
                </p:cNvGrpSpPr>
                <p:nvPr/>
              </p:nvGrpSpPr>
              <p:grpSpPr bwMode="auto">
                <a:xfrm>
                  <a:off x="8516" y="11397"/>
                  <a:ext cx="193" cy="579"/>
                  <a:chOff x="8516" y="11397"/>
                  <a:chExt cx="193" cy="579"/>
                </a:xfrm>
              </p:grpSpPr>
              <p:grpSp>
                <p:nvGrpSpPr>
                  <p:cNvPr id="106" name="Group 125"/>
                  <p:cNvGrpSpPr>
                    <a:grpSpLocks noChangeAspect="1"/>
                  </p:cNvGrpSpPr>
                  <p:nvPr/>
                </p:nvGrpSpPr>
                <p:grpSpPr bwMode="auto">
                  <a:xfrm>
                    <a:off x="8567" y="11451"/>
                    <a:ext cx="91" cy="525"/>
                    <a:chOff x="3527" y="10804"/>
                    <a:chExt cx="244" cy="1407"/>
                  </a:xfrm>
                </p:grpSpPr>
                <p:sp>
                  <p:nvSpPr>
                    <p:cNvPr id="108" name="Oval 126"/>
                    <p:cNvSpPr>
                      <a:spLocks noChangeAspect="1" noChangeArrowheads="1"/>
                    </p:cNvSpPr>
                    <p:nvPr/>
                  </p:nvSpPr>
                  <p:spPr bwMode="auto">
                    <a:xfrm>
                      <a:off x="3527" y="10804"/>
                      <a:ext cx="244" cy="13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109" name="Oval 127"/>
                    <p:cNvSpPr>
                      <a:spLocks noChangeAspect="1" noChangeArrowheads="1"/>
                    </p:cNvSpPr>
                    <p:nvPr/>
                  </p:nvSpPr>
                  <p:spPr bwMode="auto">
                    <a:xfrm>
                      <a:off x="3564" y="10841"/>
                      <a:ext cx="170" cy="13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107" name="Oval 128"/>
                  <p:cNvSpPr>
                    <a:spLocks noChangeAspect="1" noChangeArrowheads="1"/>
                  </p:cNvSpPr>
                  <p:nvPr/>
                </p:nvSpPr>
                <p:spPr bwMode="auto">
                  <a:xfrm>
                    <a:off x="8516" y="11397"/>
                    <a:ext cx="193" cy="511"/>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grpSp>
              <p:nvGrpSpPr>
                <p:cNvPr id="101" name="Group 129"/>
                <p:cNvGrpSpPr>
                  <a:grpSpLocks/>
                </p:cNvGrpSpPr>
                <p:nvPr/>
              </p:nvGrpSpPr>
              <p:grpSpPr bwMode="auto">
                <a:xfrm>
                  <a:off x="8516" y="11637"/>
                  <a:ext cx="193" cy="579"/>
                  <a:chOff x="8516" y="11397"/>
                  <a:chExt cx="193" cy="579"/>
                </a:xfrm>
              </p:grpSpPr>
              <p:grpSp>
                <p:nvGrpSpPr>
                  <p:cNvPr id="102" name="Group 130"/>
                  <p:cNvGrpSpPr>
                    <a:grpSpLocks noChangeAspect="1"/>
                  </p:cNvGrpSpPr>
                  <p:nvPr/>
                </p:nvGrpSpPr>
                <p:grpSpPr bwMode="auto">
                  <a:xfrm>
                    <a:off x="8567" y="11451"/>
                    <a:ext cx="91" cy="525"/>
                    <a:chOff x="3527" y="10804"/>
                    <a:chExt cx="244" cy="1407"/>
                  </a:xfrm>
                </p:grpSpPr>
                <p:sp>
                  <p:nvSpPr>
                    <p:cNvPr id="104" name="Oval 131"/>
                    <p:cNvSpPr>
                      <a:spLocks noChangeAspect="1" noChangeArrowheads="1"/>
                    </p:cNvSpPr>
                    <p:nvPr/>
                  </p:nvSpPr>
                  <p:spPr bwMode="auto">
                    <a:xfrm>
                      <a:off x="3527" y="10804"/>
                      <a:ext cx="244" cy="13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105" name="Oval 132"/>
                    <p:cNvSpPr>
                      <a:spLocks noChangeAspect="1" noChangeArrowheads="1"/>
                    </p:cNvSpPr>
                    <p:nvPr/>
                  </p:nvSpPr>
                  <p:spPr bwMode="auto">
                    <a:xfrm>
                      <a:off x="3564" y="10841"/>
                      <a:ext cx="170" cy="13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103" name="Oval 133"/>
                  <p:cNvSpPr>
                    <a:spLocks noChangeAspect="1" noChangeArrowheads="1"/>
                  </p:cNvSpPr>
                  <p:nvPr/>
                </p:nvSpPr>
                <p:spPr bwMode="auto">
                  <a:xfrm>
                    <a:off x="8516" y="11397"/>
                    <a:ext cx="193" cy="511"/>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grpSp>
        </p:grpSp>
        <p:sp>
          <p:nvSpPr>
            <p:cNvPr id="8" name="Freeform 134"/>
            <p:cNvSpPr>
              <a:spLocks/>
            </p:cNvSpPr>
            <p:nvPr/>
          </p:nvSpPr>
          <p:spPr bwMode="auto">
            <a:xfrm>
              <a:off x="6468475" y="1845846"/>
              <a:ext cx="297815" cy="118745"/>
            </a:xfrm>
            <a:custGeom>
              <a:avLst/>
              <a:gdLst>
                <a:gd name="T0" fmla="*/ 0 w 210"/>
                <a:gd name="T1" fmla="*/ 102 h 204"/>
                <a:gd name="T2" fmla="*/ 78 w 210"/>
                <a:gd name="T3" fmla="*/ 76 h 204"/>
                <a:gd name="T4" fmla="*/ 100 w 210"/>
                <a:gd name="T5" fmla="*/ 0 h 204"/>
                <a:gd name="T6" fmla="*/ 205 w 210"/>
                <a:gd name="T7" fmla="*/ 68 h 204"/>
                <a:gd name="T8" fmla="*/ 180 w 210"/>
                <a:gd name="T9" fmla="*/ 124 h 204"/>
                <a:gd name="T10" fmla="*/ 210 w 210"/>
                <a:gd name="T11" fmla="*/ 204 h 204"/>
              </a:gdLst>
              <a:ahLst/>
              <a:cxnLst>
                <a:cxn ang="0">
                  <a:pos x="T0" y="T1"/>
                </a:cxn>
                <a:cxn ang="0">
                  <a:pos x="T2" y="T3"/>
                </a:cxn>
                <a:cxn ang="0">
                  <a:pos x="T4" y="T5"/>
                </a:cxn>
                <a:cxn ang="0">
                  <a:pos x="T6" y="T7"/>
                </a:cxn>
                <a:cxn ang="0">
                  <a:pos x="T8" y="T9"/>
                </a:cxn>
                <a:cxn ang="0">
                  <a:pos x="T10" y="T11"/>
                </a:cxn>
              </a:cxnLst>
              <a:rect l="0" t="0" r="r" b="b"/>
              <a:pathLst>
                <a:path w="210" h="204">
                  <a:moveTo>
                    <a:pt x="0" y="102"/>
                  </a:moveTo>
                  <a:lnTo>
                    <a:pt x="78" y="76"/>
                  </a:lnTo>
                  <a:lnTo>
                    <a:pt x="100" y="0"/>
                  </a:lnTo>
                  <a:lnTo>
                    <a:pt x="205" y="68"/>
                  </a:lnTo>
                  <a:lnTo>
                    <a:pt x="180" y="124"/>
                  </a:lnTo>
                  <a:lnTo>
                    <a:pt x="210" y="2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9" name="Freeform 135"/>
            <p:cNvSpPr>
              <a:spLocks/>
            </p:cNvSpPr>
            <p:nvPr/>
          </p:nvSpPr>
          <p:spPr bwMode="auto">
            <a:xfrm>
              <a:off x="2050780" y="1973481"/>
              <a:ext cx="4726305" cy="617220"/>
            </a:xfrm>
            <a:custGeom>
              <a:avLst/>
              <a:gdLst>
                <a:gd name="T0" fmla="*/ 0 w 2370"/>
                <a:gd name="T1" fmla="*/ 768 h 768"/>
                <a:gd name="T2" fmla="*/ 2370 w 2370"/>
                <a:gd name="T3" fmla="*/ 0 h 768"/>
              </a:gdLst>
              <a:ahLst/>
              <a:cxnLst>
                <a:cxn ang="0">
                  <a:pos x="T0" y="T1"/>
                </a:cxn>
                <a:cxn ang="0">
                  <a:pos x="T2" y="T3"/>
                </a:cxn>
              </a:cxnLst>
              <a:rect l="0" t="0" r="r" b="b"/>
              <a:pathLst>
                <a:path w="2370" h="768">
                  <a:moveTo>
                    <a:pt x="0" y="768"/>
                  </a:moveTo>
                  <a:lnTo>
                    <a:pt x="2370"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10" name="Freeform 136"/>
            <p:cNvSpPr>
              <a:spLocks/>
            </p:cNvSpPr>
            <p:nvPr/>
          </p:nvSpPr>
          <p:spPr bwMode="auto">
            <a:xfrm>
              <a:off x="1877425" y="1845846"/>
              <a:ext cx="4875530" cy="657860"/>
            </a:xfrm>
            <a:custGeom>
              <a:avLst/>
              <a:gdLst>
                <a:gd name="T0" fmla="*/ 0 w 2445"/>
                <a:gd name="T1" fmla="*/ 773 h 818"/>
                <a:gd name="T2" fmla="*/ 2378 w 2445"/>
                <a:gd name="T3" fmla="*/ 0 h 818"/>
                <a:gd name="T4" fmla="*/ 2445 w 2445"/>
                <a:gd name="T5" fmla="*/ 45 h 818"/>
                <a:gd name="T6" fmla="*/ 75 w 2445"/>
                <a:gd name="T7" fmla="*/ 818 h 818"/>
                <a:gd name="T8" fmla="*/ 0 w 2445"/>
                <a:gd name="T9" fmla="*/ 773 h 818"/>
              </a:gdLst>
              <a:ahLst/>
              <a:cxnLst>
                <a:cxn ang="0">
                  <a:pos x="T0" y="T1"/>
                </a:cxn>
                <a:cxn ang="0">
                  <a:pos x="T2" y="T3"/>
                </a:cxn>
                <a:cxn ang="0">
                  <a:pos x="T4" y="T5"/>
                </a:cxn>
                <a:cxn ang="0">
                  <a:pos x="T6" y="T7"/>
                </a:cxn>
                <a:cxn ang="0">
                  <a:pos x="T8" y="T9"/>
                </a:cxn>
              </a:cxnLst>
              <a:rect l="0" t="0" r="r" b="b"/>
              <a:pathLst>
                <a:path w="2445" h="818">
                  <a:moveTo>
                    <a:pt x="0" y="773"/>
                  </a:moveTo>
                  <a:lnTo>
                    <a:pt x="2378" y="0"/>
                  </a:lnTo>
                  <a:lnTo>
                    <a:pt x="2445" y="45"/>
                  </a:lnTo>
                  <a:lnTo>
                    <a:pt x="75" y="818"/>
                  </a:lnTo>
                  <a:lnTo>
                    <a:pt x="0" y="773"/>
                  </a:lnTo>
                  <a:close/>
                </a:path>
              </a:pathLst>
            </a:custGeom>
            <a:gradFill rotWithShape="1">
              <a:gsLst>
                <a:gs pos="0">
                  <a:srgbClr val="FFFFFF"/>
                </a:gs>
                <a:gs pos="100000">
                  <a:srgbClr val="FFFFFF">
                    <a:gamma/>
                    <a:shade val="46275"/>
                    <a:invGamma/>
                  </a:srgbClr>
                </a:gs>
              </a:gsLst>
              <a:path path="rect">
                <a:fillToRect l="50000" t="50000" r="50000" b="50000"/>
              </a:path>
            </a:gra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11" name="Freeform 137"/>
            <p:cNvSpPr>
              <a:spLocks/>
            </p:cNvSpPr>
            <p:nvPr/>
          </p:nvSpPr>
          <p:spPr bwMode="auto">
            <a:xfrm>
              <a:off x="2993120" y="2298601"/>
              <a:ext cx="302895" cy="179070"/>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12" name="Oval 138"/>
            <p:cNvSpPr>
              <a:spLocks noChangeArrowheads="1"/>
            </p:cNvSpPr>
            <p:nvPr/>
          </p:nvSpPr>
          <p:spPr bwMode="auto">
            <a:xfrm>
              <a:off x="3187430" y="2369086"/>
              <a:ext cx="69215" cy="7112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13" name="Line 139"/>
            <p:cNvCxnSpPr/>
            <p:nvPr/>
          </p:nvCxnSpPr>
          <p:spPr bwMode="auto">
            <a:xfrm flipH="1">
              <a:off x="3203940" y="2392581"/>
              <a:ext cx="32385" cy="4191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140"/>
            <p:cNvCxnSpPr/>
            <p:nvPr/>
          </p:nvCxnSpPr>
          <p:spPr bwMode="auto">
            <a:xfrm flipV="1">
              <a:off x="1996170" y="1929666"/>
              <a:ext cx="4741545" cy="6286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5" name="Text Box 141"/>
            <p:cNvSpPr txBox="1">
              <a:spLocks noChangeArrowheads="1"/>
            </p:cNvSpPr>
            <p:nvPr/>
          </p:nvSpPr>
          <p:spPr bwMode="auto">
            <a:xfrm>
              <a:off x="1769532" y="1335897"/>
              <a:ext cx="1088968" cy="1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500" b="0" i="0" u="none" strike="noStrike" kern="0" cap="none" spc="0" normalizeH="0" baseline="0" noProof="0" dirty="0" smtClean="0">
                  <a:ln>
                    <a:noFill/>
                  </a:ln>
                  <a:solidFill>
                    <a:sysClr val="windowText" lastClr="000000"/>
                  </a:solidFill>
                  <a:effectLst/>
                  <a:uLnTx/>
                  <a:uFillTx/>
                  <a:latin typeface="+mn-lt"/>
                  <a:ea typeface="Times New Roman"/>
                  <a:cs typeface="Times New Roman"/>
                </a:rPr>
                <a:t>τροφοδοτικό</a:t>
              </a:r>
              <a:endParaRPr kumimoji="0" lang="el-GR" sz="1500" b="0" i="0" u="none" strike="noStrike" kern="0" cap="none" spc="0" normalizeH="0" baseline="0" noProof="0" dirty="0">
                <a:ln>
                  <a:noFill/>
                </a:ln>
                <a:solidFill>
                  <a:sysClr val="windowText" lastClr="000000"/>
                </a:solidFill>
                <a:effectLst/>
                <a:uLnTx/>
                <a:uFillTx/>
                <a:latin typeface="+mn-lt"/>
                <a:ea typeface="Times New Roman"/>
                <a:cs typeface="Times New Roman"/>
              </a:endParaRPr>
            </a:p>
          </p:txBody>
        </p:sp>
        <p:grpSp>
          <p:nvGrpSpPr>
            <p:cNvPr id="16" name="Group 142"/>
            <p:cNvGrpSpPr>
              <a:grpSpLocks/>
            </p:cNvGrpSpPr>
            <p:nvPr/>
          </p:nvGrpSpPr>
          <p:grpSpPr bwMode="auto">
            <a:xfrm>
              <a:off x="5869670" y="1916966"/>
              <a:ext cx="302260" cy="179070"/>
              <a:chOff x="6951" y="9556"/>
              <a:chExt cx="476" cy="282"/>
            </a:xfrm>
          </p:grpSpPr>
          <p:sp>
            <p:nvSpPr>
              <p:cNvPr id="88" name="Freeform 143"/>
              <p:cNvSpPr>
                <a:spLocks/>
              </p:cNvSpPr>
              <p:nvPr/>
            </p:nvSpPr>
            <p:spPr bwMode="auto">
              <a:xfrm>
                <a:off x="6951" y="9556"/>
                <a:ext cx="476" cy="282"/>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89" name="Group 144"/>
              <p:cNvGrpSpPr>
                <a:grpSpLocks/>
              </p:cNvGrpSpPr>
              <p:nvPr/>
            </p:nvGrpSpPr>
            <p:grpSpPr bwMode="auto">
              <a:xfrm>
                <a:off x="7256" y="9667"/>
                <a:ext cx="109" cy="112"/>
                <a:chOff x="4012" y="11161"/>
                <a:chExt cx="71" cy="71"/>
              </a:xfrm>
            </p:grpSpPr>
            <p:sp>
              <p:nvSpPr>
                <p:cNvPr id="91" name="Oval 145"/>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92" name="Line 146"/>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90" name="Oval 147"/>
              <p:cNvSpPr>
                <a:spLocks noChangeArrowheads="1"/>
              </p:cNvSpPr>
              <p:nvPr/>
            </p:nvSpPr>
            <p:spPr bwMode="auto">
              <a:xfrm rot="-28738553">
                <a:off x="7171" y="9562"/>
                <a:ext cx="60" cy="69"/>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17" name="Text Box 148"/>
            <p:cNvSpPr txBox="1">
              <a:spLocks noChangeArrowheads="1"/>
            </p:cNvSpPr>
            <p:nvPr/>
          </p:nvSpPr>
          <p:spPr bwMode="auto">
            <a:xfrm>
              <a:off x="5671550" y="1194336"/>
              <a:ext cx="945832" cy="22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mn-lt"/>
                  <a:ea typeface="Times New Roman"/>
                  <a:cs typeface="Times New Roman"/>
                </a:rPr>
                <a:t>πέτασμα</a:t>
              </a:r>
              <a:endParaRPr kumimoji="0" lang="el-GR" sz="1500" b="0" i="0" u="none" strike="noStrike" kern="0" cap="none" spc="0" normalizeH="0" baseline="0" noProof="0" dirty="0">
                <a:ln>
                  <a:noFill/>
                </a:ln>
                <a:solidFill>
                  <a:sysClr val="windowText" lastClr="000000"/>
                </a:solidFill>
                <a:effectLst/>
                <a:uLnTx/>
                <a:uFillTx/>
                <a:latin typeface="+mn-lt"/>
                <a:ea typeface="Times New Roman"/>
                <a:cs typeface="Times New Roman"/>
              </a:endParaRPr>
            </a:p>
          </p:txBody>
        </p:sp>
        <p:sp>
          <p:nvSpPr>
            <p:cNvPr id="18" name="Oval 149"/>
            <p:cNvSpPr>
              <a:spLocks noChangeArrowheads="1"/>
            </p:cNvSpPr>
            <p:nvPr/>
          </p:nvSpPr>
          <p:spPr bwMode="auto">
            <a:xfrm rot="14461447">
              <a:off x="3133455" y="2310666"/>
              <a:ext cx="38100" cy="43815"/>
            </a:xfrm>
            <a:prstGeom prst="ellipse">
              <a:avLst/>
            </a:prstGeom>
            <a:solidFill>
              <a:srgbClr val="FFFFFF"/>
            </a:solidFill>
            <a:ln w="9525">
              <a:round/>
              <a:headEnd/>
              <a:tailEnd/>
            </a:ln>
            <a:effectLst/>
            <a:scene3d>
              <a:camera prst="legacyPerspectiveFront">
                <a:rot lat="5400000" lon="0" rev="0"/>
              </a:camera>
              <a:lightRig rig="legacyFlat2" dir="t"/>
            </a:scene3d>
            <a:sp3d extrusionH="1889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19" name="Group 150"/>
            <p:cNvGrpSpPr>
              <a:grpSpLocks/>
            </p:cNvGrpSpPr>
            <p:nvPr/>
          </p:nvGrpSpPr>
          <p:grpSpPr bwMode="auto">
            <a:xfrm>
              <a:off x="3236325" y="1872516"/>
              <a:ext cx="302895" cy="570230"/>
              <a:chOff x="4752" y="7085"/>
              <a:chExt cx="477" cy="898"/>
            </a:xfrm>
          </p:grpSpPr>
          <p:grpSp>
            <p:nvGrpSpPr>
              <p:cNvPr id="77" name="Group 151"/>
              <p:cNvGrpSpPr>
                <a:grpSpLocks/>
              </p:cNvGrpSpPr>
              <p:nvPr/>
            </p:nvGrpSpPr>
            <p:grpSpPr bwMode="auto">
              <a:xfrm>
                <a:off x="4817" y="7085"/>
                <a:ext cx="334" cy="466"/>
                <a:chOff x="4817" y="7085"/>
                <a:chExt cx="334" cy="466"/>
              </a:xfrm>
            </p:grpSpPr>
            <p:sp>
              <p:nvSpPr>
                <p:cNvPr id="86" name="Oval 152"/>
                <p:cNvSpPr>
                  <a:spLocks noChangeArrowheads="1"/>
                </p:cNvSpPr>
                <p:nvPr/>
              </p:nvSpPr>
              <p:spPr bwMode="auto">
                <a:xfrm rot="-708853">
                  <a:off x="4817" y="7085"/>
                  <a:ext cx="334" cy="466"/>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87" name="Oval 153"/>
                <p:cNvSpPr>
                  <a:spLocks noChangeAspect="1" noChangeArrowheads="1"/>
                </p:cNvSpPr>
                <p:nvPr/>
              </p:nvSpPr>
              <p:spPr bwMode="auto">
                <a:xfrm rot="-509377">
                  <a:off x="4922" y="7220"/>
                  <a:ext cx="120" cy="167"/>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78" name="Freeform 154"/>
              <p:cNvSpPr>
                <a:spLocks/>
              </p:cNvSpPr>
              <p:nvPr/>
            </p:nvSpPr>
            <p:spPr bwMode="auto">
              <a:xfrm>
                <a:off x="4752" y="7701"/>
                <a:ext cx="477" cy="282"/>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79" name="Group 155"/>
              <p:cNvGrpSpPr>
                <a:grpSpLocks/>
              </p:cNvGrpSpPr>
              <p:nvPr/>
            </p:nvGrpSpPr>
            <p:grpSpPr bwMode="auto">
              <a:xfrm>
                <a:off x="5058" y="7812"/>
                <a:ext cx="109" cy="112"/>
                <a:chOff x="4012" y="11161"/>
                <a:chExt cx="71" cy="71"/>
              </a:xfrm>
            </p:grpSpPr>
            <p:sp>
              <p:nvSpPr>
                <p:cNvPr id="84" name="Oval 156"/>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85" name="Line 157"/>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0" name="Oval 158"/>
              <p:cNvSpPr>
                <a:spLocks noChangeArrowheads="1"/>
              </p:cNvSpPr>
              <p:nvPr/>
            </p:nvSpPr>
            <p:spPr bwMode="auto">
              <a:xfrm rot="-28738553">
                <a:off x="4972" y="7707"/>
                <a:ext cx="60" cy="70"/>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81" name="Group 159"/>
              <p:cNvGrpSpPr>
                <a:grpSpLocks/>
              </p:cNvGrpSpPr>
              <p:nvPr/>
            </p:nvGrpSpPr>
            <p:grpSpPr bwMode="auto">
              <a:xfrm>
                <a:off x="4800" y="7106"/>
                <a:ext cx="334" cy="466"/>
                <a:chOff x="4817" y="7085"/>
                <a:chExt cx="334" cy="466"/>
              </a:xfrm>
            </p:grpSpPr>
            <p:sp>
              <p:nvSpPr>
                <p:cNvPr id="82" name="Oval 160"/>
                <p:cNvSpPr>
                  <a:spLocks noChangeArrowheads="1"/>
                </p:cNvSpPr>
                <p:nvPr/>
              </p:nvSpPr>
              <p:spPr bwMode="auto">
                <a:xfrm rot="-708853">
                  <a:off x="4817" y="7085"/>
                  <a:ext cx="334" cy="466"/>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83" name="Oval 161"/>
                <p:cNvSpPr>
                  <a:spLocks noChangeAspect="1" noChangeArrowheads="1"/>
                </p:cNvSpPr>
                <p:nvPr/>
              </p:nvSpPr>
              <p:spPr bwMode="auto">
                <a:xfrm rot="-509377">
                  <a:off x="4922" y="7220"/>
                  <a:ext cx="120" cy="167"/>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grpSp>
        <p:sp>
          <p:nvSpPr>
            <p:cNvPr id="20" name="Freeform 162"/>
            <p:cNvSpPr>
              <a:spLocks/>
            </p:cNvSpPr>
            <p:nvPr/>
          </p:nvSpPr>
          <p:spPr bwMode="auto">
            <a:xfrm>
              <a:off x="2353040" y="1860451"/>
              <a:ext cx="782320" cy="728345"/>
            </a:xfrm>
            <a:custGeom>
              <a:avLst/>
              <a:gdLst>
                <a:gd name="T0" fmla="*/ 605 w 1232"/>
                <a:gd name="T1" fmla="*/ 0 h 1147"/>
                <a:gd name="T2" fmla="*/ 410 w 1232"/>
                <a:gd name="T3" fmla="*/ 555 h 1147"/>
                <a:gd name="T4" fmla="*/ 65 w 1232"/>
                <a:gd name="T5" fmla="*/ 735 h 1147"/>
                <a:gd name="T6" fmla="*/ 28 w 1232"/>
                <a:gd name="T7" fmla="*/ 945 h 1147"/>
                <a:gd name="T8" fmla="*/ 232 w 1232"/>
                <a:gd name="T9" fmla="*/ 1145 h 1147"/>
                <a:gd name="T10" fmla="*/ 433 w 1232"/>
                <a:gd name="T11" fmla="*/ 930 h 1147"/>
                <a:gd name="T12" fmla="*/ 1003 w 1232"/>
                <a:gd name="T13" fmla="*/ 1050 h 1147"/>
                <a:gd name="T14" fmla="*/ 1232 w 1232"/>
                <a:gd name="T15" fmla="*/ 430 h 1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2" h="1147">
                  <a:moveTo>
                    <a:pt x="605" y="0"/>
                  </a:moveTo>
                  <a:cubicBezTo>
                    <a:pt x="573" y="92"/>
                    <a:pt x="500" y="432"/>
                    <a:pt x="410" y="555"/>
                  </a:cubicBezTo>
                  <a:cubicBezTo>
                    <a:pt x="320" y="678"/>
                    <a:pt x="129" y="670"/>
                    <a:pt x="65" y="735"/>
                  </a:cubicBezTo>
                  <a:cubicBezTo>
                    <a:pt x="1" y="800"/>
                    <a:pt x="0" y="877"/>
                    <a:pt x="28" y="945"/>
                  </a:cubicBezTo>
                  <a:cubicBezTo>
                    <a:pt x="56" y="1013"/>
                    <a:pt x="165" y="1147"/>
                    <a:pt x="232" y="1145"/>
                  </a:cubicBezTo>
                  <a:cubicBezTo>
                    <a:pt x="299" y="1143"/>
                    <a:pt x="305" y="946"/>
                    <a:pt x="433" y="930"/>
                  </a:cubicBezTo>
                  <a:cubicBezTo>
                    <a:pt x="561" y="914"/>
                    <a:pt x="870" y="1133"/>
                    <a:pt x="1003" y="1050"/>
                  </a:cubicBezTo>
                  <a:cubicBezTo>
                    <a:pt x="1136" y="967"/>
                    <a:pt x="1184" y="559"/>
                    <a:pt x="1232" y="430"/>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21" name="Oval 163"/>
            <p:cNvSpPr>
              <a:spLocks noChangeArrowheads="1"/>
            </p:cNvSpPr>
            <p:nvPr/>
          </p:nvSpPr>
          <p:spPr bwMode="auto">
            <a:xfrm>
              <a:off x="3080115" y="1835686"/>
              <a:ext cx="146685" cy="146685"/>
            </a:xfrm>
            <a:prstGeom prst="ellipse">
              <a:avLst/>
            </a:prstGeom>
            <a:solidFill>
              <a:srgbClr val="FFFFFF"/>
            </a:solidFill>
            <a:ln w="12700" algn="ctr">
              <a:round/>
              <a:headEnd/>
              <a:tailEnd/>
            </a:ln>
            <a:effectLst/>
            <a:scene3d>
              <a:camera prst="legacyPerspectiveBottom">
                <a:rot lat="17099998" lon="0" rev="0"/>
              </a:camera>
              <a:lightRig rig="legacyFlat3" dir="t"/>
            </a:scene3d>
            <a:sp3d extrusionH="2143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22" name="Group 164"/>
            <p:cNvGrpSpPr>
              <a:grpSpLocks/>
            </p:cNvGrpSpPr>
            <p:nvPr/>
          </p:nvGrpSpPr>
          <p:grpSpPr bwMode="auto">
            <a:xfrm>
              <a:off x="5138150" y="1622961"/>
              <a:ext cx="307975" cy="571500"/>
              <a:chOff x="6443" y="6869"/>
              <a:chExt cx="485" cy="900"/>
            </a:xfrm>
          </p:grpSpPr>
          <p:sp>
            <p:nvSpPr>
              <p:cNvPr id="66" name="Freeform 165"/>
              <p:cNvSpPr>
                <a:spLocks/>
              </p:cNvSpPr>
              <p:nvPr/>
            </p:nvSpPr>
            <p:spPr bwMode="auto">
              <a:xfrm>
                <a:off x="6443" y="7487"/>
                <a:ext cx="476" cy="282"/>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67" name="Oval 166"/>
              <p:cNvSpPr>
                <a:spLocks noChangeArrowheads="1"/>
              </p:cNvSpPr>
              <p:nvPr/>
            </p:nvSpPr>
            <p:spPr bwMode="auto">
              <a:xfrm>
                <a:off x="6748" y="7590"/>
                <a:ext cx="109" cy="112"/>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68" name="Line 167"/>
              <p:cNvCxnSpPr/>
              <p:nvPr/>
            </p:nvCxnSpPr>
            <p:spPr bwMode="auto">
              <a:xfrm flipH="1">
                <a:off x="6774" y="7614"/>
                <a:ext cx="51" cy="6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9" name="Oval 168"/>
              <p:cNvSpPr>
                <a:spLocks noChangeArrowheads="1"/>
              </p:cNvSpPr>
              <p:nvPr/>
            </p:nvSpPr>
            <p:spPr bwMode="auto">
              <a:xfrm rot="-28738553">
                <a:off x="6663" y="7485"/>
                <a:ext cx="60" cy="69"/>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70" name="Group 169"/>
              <p:cNvGrpSpPr>
                <a:grpSpLocks/>
              </p:cNvGrpSpPr>
              <p:nvPr/>
            </p:nvGrpSpPr>
            <p:grpSpPr bwMode="auto">
              <a:xfrm>
                <a:off x="6538" y="6875"/>
                <a:ext cx="333" cy="465"/>
                <a:chOff x="6538" y="6875"/>
                <a:chExt cx="333" cy="465"/>
              </a:xfrm>
            </p:grpSpPr>
            <p:sp>
              <p:nvSpPr>
                <p:cNvPr id="75" name="Oval 170"/>
                <p:cNvSpPr>
                  <a:spLocks noChangeArrowheads="1"/>
                </p:cNvSpPr>
                <p:nvPr/>
              </p:nvSpPr>
              <p:spPr bwMode="auto">
                <a:xfrm rot="-708853">
                  <a:off x="6538" y="6875"/>
                  <a:ext cx="333" cy="465"/>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76" name="Oval 171"/>
                <p:cNvSpPr>
                  <a:spLocks noChangeAspect="1" noChangeArrowheads="1"/>
                </p:cNvSpPr>
                <p:nvPr/>
              </p:nvSpPr>
              <p:spPr bwMode="auto">
                <a:xfrm rot="-509377">
                  <a:off x="6643" y="7010"/>
                  <a:ext cx="119" cy="167"/>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71" name="AutoShape 172"/>
              <p:cNvSpPr>
                <a:spLocks noChangeArrowheads="1"/>
              </p:cNvSpPr>
              <p:nvPr/>
            </p:nvSpPr>
            <p:spPr bwMode="auto">
              <a:xfrm rot="5400000">
                <a:off x="6789" y="6938"/>
                <a:ext cx="71" cy="207"/>
              </a:xfrm>
              <a:prstGeom prst="roundRect">
                <a:avLst>
                  <a:gd name="adj" fmla="val 50000"/>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72" name="Oval 173"/>
              <p:cNvSpPr>
                <a:spLocks noChangeArrowheads="1"/>
              </p:cNvSpPr>
              <p:nvPr/>
            </p:nvSpPr>
            <p:spPr bwMode="auto">
              <a:xfrm rot="-708853">
                <a:off x="6508" y="6888"/>
                <a:ext cx="333" cy="465"/>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73" name="Oval 174"/>
              <p:cNvSpPr>
                <a:spLocks noChangeAspect="1" noChangeArrowheads="1"/>
              </p:cNvSpPr>
              <p:nvPr/>
            </p:nvSpPr>
            <p:spPr bwMode="auto">
              <a:xfrm rot="-509377">
                <a:off x="6631" y="7066"/>
                <a:ext cx="71" cy="99"/>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74" name="AutoShape 175"/>
              <p:cNvSpPr>
                <a:spLocks noChangeArrowheads="1"/>
              </p:cNvSpPr>
              <p:nvPr/>
            </p:nvSpPr>
            <p:spPr bwMode="auto">
              <a:xfrm rot="3641884">
                <a:off x="6544" y="6971"/>
                <a:ext cx="377" cy="17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grpSp>
          <p:nvGrpSpPr>
            <p:cNvPr id="23" name="Group 176"/>
            <p:cNvGrpSpPr>
              <a:grpSpLocks/>
            </p:cNvGrpSpPr>
            <p:nvPr/>
          </p:nvGrpSpPr>
          <p:grpSpPr bwMode="auto">
            <a:xfrm>
              <a:off x="4228830" y="1755041"/>
              <a:ext cx="302260" cy="560705"/>
              <a:chOff x="5389" y="6999"/>
              <a:chExt cx="476" cy="883"/>
            </a:xfrm>
          </p:grpSpPr>
          <p:sp>
            <p:nvSpPr>
              <p:cNvPr id="56" name="Freeform 177"/>
              <p:cNvSpPr>
                <a:spLocks/>
              </p:cNvSpPr>
              <p:nvPr/>
            </p:nvSpPr>
            <p:spPr bwMode="auto">
              <a:xfrm>
                <a:off x="5389" y="7599"/>
                <a:ext cx="476" cy="283"/>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57" name="Group 178"/>
              <p:cNvGrpSpPr>
                <a:grpSpLocks/>
              </p:cNvGrpSpPr>
              <p:nvPr/>
            </p:nvGrpSpPr>
            <p:grpSpPr bwMode="auto">
              <a:xfrm>
                <a:off x="5694" y="7711"/>
                <a:ext cx="109" cy="112"/>
                <a:chOff x="4012" y="11161"/>
                <a:chExt cx="71" cy="71"/>
              </a:xfrm>
            </p:grpSpPr>
            <p:sp>
              <p:nvSpPr>
                <p:cNvPr id="64" name="Oval 179"/>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65" name="Line 180"/>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8" name="Oval 181"/>
              <p:cNvSpPr>
                <a:spLocks noChangeArrowheads="1"/>
              </p:cNvSpPr>
              <p:nvPr/>
            </p:nvSpPr>
            <p:spPr bwMode="auto">
              <a:xfrm rot="-28738553">
                <a:off x="5609" y="7606"/>
                <a:ext cx="60" cy="69"/>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59" name="Oval 182"/>
              <p:cNvSpPr>
                <a:spLocks noChangeArrowheads="1"/>
              </p:cNvSpPr>
              <p:nvPr/>
            </p:nvSpPr>
            <p:spPr bwMode="auto">
              <a:xfrm rot="-708853">
                <a:off x="5454" y="6999"/>
                <a:ext cx="333" cy="465"/>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60" name="Oval 183"/>
              <p:cNvSpPr>
                <a:spLocks noChangeAspect="1" noChangeArrowheads="1"/>
              </p:cNvSpPr>
              <p:nvPr/>
            </p:nvSpPr>
            <p:spPr bwMode="auto">
              <a:xfrm rot="-509377">
                <a:off x="5552" y="7140"/>
                <a:ext cx="109" cy="153"/>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61" name="Oval 184"/>
              <p:cNvSpPr>
                <a:spLocks noChangeArrowheads="1"/>
              </p:cNvSpPr>
              <p:nvPr/>
            </p:nvSpPr>
            <p:spPr bwMode="auto">
              <a:xfrm>
                <a:off x="5692" y="7199"/>
                <a:ext cx="71" cy="71"/>
              </a:xfrm>
              <a:prstGeom prst="ellipse">
                <a:avLst/>
              </a:prstGeom>
              <a:solidFill>
                <a:srgbClr val="FFFFFF"/>
              </a:solidFill>
              <a:ln w="9525" algn="ctr">
                <a:round/>
                <a:headEnd/>
                <a:tailEnd/>
              </a:ln>
              <a:effectLst/>
              <a:scene3d>
                <a:camera prst="legacyObliqueTopRight">
                  <a:rot lat="600000" lon="20099999" rev="0"/>
                </a:camera>
                <a:lightRig rig="legacyFlat3" dir="b"/>
              </a:scene3d>
              <a:sp3d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62" name="Oval 185"/>
              <p:cNvSpPr>
                <a:spLocks noChangeArrowheads="1"/>
              </p:cNvSpPr>
              <p:nvPr/>
            </p:nvSpPr>
            <p:spPr bwMode="auto">
              <a:xfrm>
                <a:off x="5459" y="7184"/>
                <a:ext cx="71" cy="71"/>
              </a:xfrm>
              <a:prstGeom prst="ellipse">
                <a:avLst/>
              </a:prstGeom>
              <a:solidFill>
                <a:srgbClr val="FFFFFF"/>
              </a:solidFill>
              <a:ln w="9525" algn="ctr">
                <a:round/>
                <a:headEnd/>
                <a:tailEnd/>
              </a:ln>
              <a:effectLst/>
              <a:scene3d>
                <a:camera prst="legacyObliqueTopRight">
                  <a:rot lat="600000" lon="20099999" rev="0"/>
                </a:camera>
                <a:lightRig rig="legacyFlat3" dir="b"/>
              </a:scene3d>
              <a:sp3d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63" name="Oval 186"/>
              <p:cNvSpPr>
                <a:spLocks noChangeArrowheads="1"/>
              </p:cNvSpPr>
              <p:nvPr/>
            </p:nvSpPr>
            <p:spPr bwMode="auto">
              <a:xfrm>
                <a:off x="5564" y="7034"/>
                <a:ext cx="71" cy="71"/>
              </a:xfrm>
              <a:prstGeom prst="ellipse">
                <a:avLst/>
              </a:prstGeom>
              <a:solidFill>
                <a:srgbClr val="FFFFFF"/>
              </a:solidFill>
              <a:ln w="9525" algn="ctr">
                <a:round/>
                <a:headEnd/>
                <a:tailEnd/>
              </a:ln>
              <a:effectLst/>
              <a:scene3d>
                <a:camera prst="legacyObliqueTopRight">
                  <a:rot lat="600000" lon="20099999" rev="0"/>
                </a:camera>
                <a:lightRig rig="legacyFlat3" dir="b"/>
              </a:scene3d>
              <a:sp3d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24" name="Freeform 187"/>
            <p:cNvSpPr>
              <a:spLocks/>
            </p:cNvSpPr>
            <p:nvPr/>
          </p:nvSpPr>
          <p:spPr bwMode="auto">
            <a:xfrm>
              <a:off x="3700510" y="2203986"/>
              <a:ext cx="302260" cy="179705"/>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25" name="Group 188"/>
            <p:cNvGrpSpPr>
              <a:grpSpLocks/>
            </p:cNvGrpSpPr>
            <p:nvPr/>
          </p:nvGrpSpPr>
          <p:grpSpPr bwMode="auto">
            <a:xfrm>
              <a:off x="3894185" y="2275106"/>
              <a:ext cx="69215" cy="71120"/>
              <a:chOff x="4012" y="11161"/>
              <a:chExt cx="71" cy="71"/>
            </a:xfrm>
          </p:grpSpPr>
          <p:sp>
            <p:nvSpPr>
              <p:cNvPr id="54" name="Oval 189"/>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55" name="Line 190"/>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6" name="Oval 191"/>
            <p:cNvSpPr>
              <a:spLocks noChangeArrowheads="1"/>
            </p:cNvSpPr>
            <p:nvPr/>
          </p:nvSpPr>
          <p:spPr bwMode="auto">
            <a:xfrm rot="14461447">
              <a:off x="3840210" y="2208431"/>
              <a:ext cx="38100" cy="43815"/>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27" name="Oval 192"/>
            <p:cNvSpPr>
              <a:spLocks noChangeArrowheads="1"/>
            </p:cNvSpPr>
            <p:nvPr/>
          </p:nvSpPr>
          <p:spPr bwMode="auto">
            <a:xfrm rot="20891147">
              <a:off x="3741785" y="1822986"/>
              <a:ext cx="211455" cy="295275"/>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28" name="Oval 193"/>
            <p:cNvSpPr>
              <a:spLocks noChangeAspect="1" noChangeArrowheads="1"/>
            </p:cNvSpPr>
            <p:nvPr/>
          </p:nvSpPr>
          <p:spPr bwMode="auto">
            <a:xfrm rot="21090623">
              <a:off x="3804015" y="1927761"/>
              <a:ext cx="69215" cy="97155"/>
            </a:xfrm>
            <a:prstGeom prst="ellipse">
              <a:avLst/>
            </a:prstGeom>
            <a:solidFill>
              <a:srgbClr val="FFFFFF"/>
            </a:solidFill>
            <a:ln>
              <a:noFill/>
            </a:ln>
            <a:effectLst/>
            <a:scene3d>
              <a:camera prst="legacyPerspectiveFront">
                <a:rot lat="1500000" lon="1500000" rev="0"/>
              </a:camera>
              <a:lightRig rig="legacyFlat1" dir="t"/>
            </a:scene3d>
            <a:sp3d extrusionH="23800" prstMaterial="legacyMatte">
              <a:bevelT w="13500" h="13500" prst="angle"/>
              <a:bevelB w="13500" h="13500" prst="angle"/>
              <a:extrusionClr>
                <a:srgbClr val="808080"/>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29" name="Freeform 194"/>
            <p:cNvSpPr>
              <a:spLocks/>
            </p:cNvSpPr>
            <p:nvPr/>
          </p:nvSpPr>
          <p:spPr bwMode="auto">
            <a:xfrm>
              <a:off x="4743815" y="2066826"/>
              <a:ext cx="302895" cy="179070"/>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30" name="Group 195"/>
            <p:cNvGrpSpPr>
              <a:grpSpLocks/>
            </p:cNvGrpSpPr>
            <p:nvPr/>
          </p:nvGrpSpPr>
          <p:grpSpPr bwMode="auto">
            <a:xfrm>
              <a:off x="4938125" y="2127151"/>
              <a:ext cx="69215" cy="71120"/>
              <a:chOff x="4012" y="11161"/>
              <a:chExt cx="71" cy="71"/>
            </a:xfrm>
          </p:grpSpPr>
          <p:sp>
            <p:nvSpPr>
              <p:cNvPr id="52" name="Oval 196"/>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53" name="Line 197"/>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1" name="Oval 198"/>
            <p:cNvSpPr>
              <a:spLocks noChangeArrowheads="1"/>
            </p:cNvSpPr>
            <p:nvPr/>
          </p:nvSpPr>
          <p:spPr bwMode="auto">
            <a:xfrm rot="14461447">
              <a:off x="4883515" y="2060476"/>
              <a:ext cx="38100" cy="44450"/>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nvGrpSpPr>
            <p:cNvPr id="32" name="Group 199"/>
            <p:cNvGrpSpPr>
              <a:grpSpLocks/>
            </p:cNvGrpSpPr>
            <p:nvPr/>
          </p:nvGrpSpPr>
          <p:grpSpPr bwMode="auto">
            <a:xfrm>
              <a:off x="4774295" y="1678841"/>
              <a:ext cx="212090" cy="295910"/>
              <a:chOff x="4817" y="7085"/>
              <a:chExt cx="334" cy="466"/>
            </a:xfrm>
          </p:grpSpPr>
          <p:sp>
            <p:nvSpPr>
              <p:cNvPr id="50" name="Oval 200"/>
              <p:cNvSpPr>
                <a:spLocks noChangeArrowheads="1"/>
              </p:cNvSpPr>
              <p:nvPr/>
            </p:nvSpPr>
            <p:spPr bwMode="auto">
              <a:xfrm rot="-708853">
                <a:off x="4817" y="7085"/>
                <a:ext cx="334" cy="466"/>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51" name="Oval 201"/>
              <p:cNvSpPr>
                <a:spLocks noChangeAspect="1" noChangeArrowheads="1"/>
              </p:cNvSpPr>
              <p:nvPr/>
            </p:nvSpPr>
            <p:spPr bwMode="auto">
              <a:xfrm rot="-509377">
                <a:off x="4922" y="7220"/>
                <a:ext cx="120" cy="167"/>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33" name="AutoShape 202"/>
            <p:cNvSpPr>
              <a:spLocks noChangeArrowheads="1"/>
            </p:cNvSpPr>
            <p:nvPr/>
          </p:nvSpPr>
          <p:spPr bwMode="auto">
            <a:xfrm rot="5400000">
              <a:off x="5757910" y="1469291"/>
              <a:ext cx="506095" cy="335280"/>
            </a:xfrm>
            <a:prstGeom prst="parallelogram">
              <a:avLst>
                <a:gd name="adj" fmla="val 37737"/>
              </a:avLst>
            </a:prstGeom>
            <a:gradFill rotWithShape="1">
              <a:gsLst>
                <a:gs pos="0">
                  <a:srgbClr val="000000"/>
                </a:gs>
                <a:gs pos="50000">
                  <a:srgbClr val="FFFFFF"/>
                </a:gs>
                <a:gs pos="100000">
                  <a:srgbClr val="0000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34" name="Text Box 204"/>
            <p:cNvSpPr txBox="1">
              <a:spLocks noChangeArrowheads="1"/>
            </p:cNvSpPr>
            <p:nvPr/>
          </p:nvSpPr>
          <p:spPr bwMode="auto">
            <a:xfrm>
              <a:off x="2310495" y="2754531"/>
              <a:ext cx="794385" cy="1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mn-lt"/>
                  <a:ea typeface="Times New Roman"/>
                  <a:cs typeface="Times New Roman"/>
                </a:rPr>
                <a:t>λάμπα Hg</a:t>
              </a:r>
              <a:endParaRPr kumimoji="0" lang="el-GR" sz="1500" b="0" i="0" u="none" strike="noStrike" kern="0" cap="none" spc="0" normalizeH="0" baseline="0" noProof="0" dirty="0">
                <a:ln>
                  <a:noFill/>
                </a:ln>
                <a:solidFill>
                  <a:sysClr val="windowText" lastClr="000000"/>
                </a:solidFill>
                <a:effectLst/>
                <a:uLnTx/>
                <a:uFillTx/>
                <a:latin typeface="+mn-lt"/>
                <a:ea typeface="Times New Roman"/>
                <a:cs typeface="Times New Roman"/>
              </a:endParaRPr>
            </a:p>
          </p:txBody>
        </p:sp>
        <p:sp>
          <p:nvSpPr>
            <p:cNvPr id="35" name="Freeform 205"/>
            <p:cNvSpPr>
              <a:spLocks/>
            </p:cNvSpPr>
            <p:nvPr/>
          </p:nvSpPr>
          <p:spPr bwMode="auto">
            <a:xfrm>
              <a:off x="3088370" y="2513866"/>
              <a:ext cx="154940" cy="342900"/>
            </a:xfrm>
            <a:custGeom>
              <a:avLst/>
              <a:gdLst>
                <a:gd name="T0" fmla="*/ 244 w 244"/>
                <a:gd name="T1" fmla="*/ 0 h 540"/>
                <a:gd name="T2" fmla="*/ 244 w 244"/>
                <a:gd name="T3" fmla="*/ 540 h 540"/>
                <a:gd name="T4" fmla="*/ 0 w 244"/>
                <a:gd name="T5" fmla="*/ 540 h 540"/>
              </a:gdLst>
              <a:ahLst/>
              <a:cxnLst>
                <a:cxn ang="0">
                  <a:pos x="T0" y="T1"/>
                </a:cxn>
                <a:cxn ang="0">
                  <a:pos x="T2" y="T3"/>
                </a:cxn>
                <a:cxn ang="0">
                  <a:pos x="T4" y="T5"/>
                </a:cxn>
              </a:cxnLst>
              <a:rect l="0" t="0" r="r" b="b"/>
              <a:pathLst>
                <a:path w="244" h="540">
                  <a:moveTo>
                    <a:pt x="244" y="0"/>
                  </a:moveTo>
                  <a:lnTo>
                    <a:pt x="244" y="540"/>
                  </a:lnTo>
                  <a:lnTo>
                    <a:pt x="0" y="54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36" name="Text Box 206"/>
            <p:cNvSpPr txBox="1">
              <a:spLocks noChangeArrowheads="1"/>
            </p:cNvSpPr>
            <p:nvPr/>
          </p:nvSpPr>
          <p:spPr bwMode="auto">
            <a:xfrm>
              <a:off x="3565890" y="2685316"/>
              <a:ext cx="261270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mn-lt"/>
                  <a:ea typeface="Times New Roman"/>
                  <a:cs typeface="Times New Roman"/>
                </a:rPr>
                <a:t>διπλό σύστημα φακών f = 60 mm</a:t>
              </a:r>
              <a:endParaRPr kumimoji="0" lang="el-GR" sz="1500" b="0" i="0" u="none" strike="noStrike" kern="0" cap="none" spc="0" normalizeH="0" baseline="0" noProof="0" dirty="0">
                <a:ln>
                  <a:noFill/>
                </a:ln>
                <a:solidFill>
                  <a:sysClr val="windowText" lastClr="000000"/>
                </a:solidFill>
                <a:effectLst/>
                <a:uLnTx/>
                <a:uFillTx/>
                <a:latin typeface="+mn-lt"/>
                <a:ea typeface="Times New Roman"/>
                <a:cs typeface="Times New Roman"/>
              </a:endParaRPr>
            </a:p>
          </p:txBody>
        </p:sp>
        <p:sp>
          <p:nvSpPr>
            <p:cNvPr id="37" name="Freeform 207"/>
            <p:cNvSpPr>
              <a:spLocks/>
            </p:cNvSpPr>
            <p:nvPr/>
          </p:nvSpPr>
          <p:spPr bwMode="auto">
            <a:xfrm flipH="1">
              <a:off x="3444605" y="2470686"/>
              <a:ext cx="154940" cy="342900"/>
            </a:xfrm>
            <a:custGeom>
              <a:avLst/>
              <a:gdLst>
                <a:gd name="T0" fmla="*/ 244 w 244"/>
                <a:gd name="T1" fmla="*/ 0 h 540"/>
                <a:gd name="T2" fmla="*/ 244 w 244"/>
                <a:gd name="T3" fmla="*/ 540 h 540"/>
                <a:gd name="T4" fmla="*/ 0 w 244"/>
                <a:gd name="T5" fmla="*/ 540 h 540"/>
              </a:gdLst>
              <a:ahLst/>
              <a:cxnLst>
                <a:cxn ang="0">
                  <a:pos x="T0" y="T1"/>
                </a:cxn>
                <a:cxn ang="0">
                  <a:pos x="T2" y="T3"/>
                </a:cxn>
                <a:cxn ang="0">
                  <a:pos x="T4" y="T5"/>
                </a:cxn>
              </a:cxnLst>
              <a:rect l="0" t="0" r="r" b="b"/>
              <a:pathLst>
                <a:path w="244" h="540">
                  <a:moveTo>
                    <a:pt x="244" y="0"/>
                  </a:moveTo>
                  <a:lnTo>
                    <a:pt x="244" y="540"/>
                  </a:lnTo>
                  <a:lnTo>
                    <a:pt x="0" y="54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38" name="Freeform 208"/>
            <p:cNvSpPr>
              <a:spLocks/>
            </p:cNvSpPr>
            <p:nvPr/>
          </p:nvSpPr>
          <p:spPr bwMode="auto">
            <a:xfrm flipH="1">
              <a:off x="3931650" y="2402741"/>
              <a:ext cx="179705" cy="203835"/>
            </a:xfrm>
            <a:custGeom>
              <a:avLst/>
              <a:gdLst>
                <a:gd name="T0" fmla="*/ 244 w 244"/>
                <a:gd name="T1" fmla="*/ 0 h 540"/>
                <a:gd name="T2" fmla="*/ 244 w 244"/>
                <a:gd name="T3" fmla="*/ 540 h 540"/>
                <a:gd name="T4" fmla="*/ 0 w 244"/>
                <a:gd name="T5" fmla="*/ 540 h 540"/>
              </a:gdLst>
              <a:ahLst/>
              <a:cxnLst>
                <a:cxn ang="0">
                  <a:pos x="T0" y="T1"/>
                </a:cxn>
                <a:cxn ang="0">
                  <a:pos x="T2" y="T3"/>
                </a:cxn>
                <a:cxn ang="0">
                  <a:pos x="T4" y="T5"/>
                </a:cxn>
              </a:cxnLst>
              <a:rect l="0" t="0" r="r" b="b"/>
              <a:pathLst>
                <a:path w="244" h="540">
                  <a:moveTo>
                    <a:pt x="244" y="0"/>
                  </a:moveTo>
                  <a:lnTo>
                    <a:pt x="244" y="540"/>
                  </a:lnTo>
                  <a:lnTo>
                    <a:pt x="0" y="54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39" name="Text Box 209"/>
            <p:cNvSpPr txBox="1">
              <a:spLocks noChangeArrowheads="1"/>
            </p:cNvSpPr>
            <p:nvPr/>
          </p:nvSpPr>
          <p:spPr bwMode="auto">
            <a:xfrm>
              <a:off x="4006536" y="2445634"/>
              <a:ext cx="1665014" cy="23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mn-lt"/>
                  <a:ea typeface="Times New Roman"/>
                  <a:cs typeface="Times New Roman"/>
                </a:rPr>
                <a:t>φίλτρο συμβολής</a:t>
              </a:r>
              <a:endParaRPr kumimoji="0" lang="el-GR" sz="1500" b="0" i="0" u="none" strike="noStrike" kern="0" cap="none" spc="0" normalizeH="0" baseline="0" noProof="0" dirty="0">
                <a:ln>
                  <a:noFill/>
                </a:ln>
                <a:solidFill>
                  <a:sysClr val="windowText" lastClr="000000"/>
                </a:solidFill>
                <a:effectLst/>
                <a:uLnTx/>
                <a:uFillTx/>
                <a:latin typeface="+mn-lt"/>
                <a:ea typeface="Times New Roman"/>
                <a:cs typeface="Times New Roman"/>
              </a:endParaRPr>
            </a:p>
          </p:txBody>
        </p:sp>
        <p:sp>
          <p:nvSpPr>
            <p:cNvPr id="40" name="Freeform 210"/>
            <p:cNvSpPr>
              <a:spLocks/>
            </p:cNvSpPr>
            <p:nvPr/>
          </p:nvSpPr>
          <p:spPr bwMode="auto">
            <a:xfrm rot="5400000" flipH="1" flipV="1">
              <a:off x="4211685" y="1537871"/>
              <a:ext cx="220980" cy="203835"/>
            </a:xfrm>
            <a:custGeom>
              <a:avLst/>
              <a:gdLst>
                <a:gd name="T0" fmla="*/ 244 w 244"/>
                <a:gd name="T1" fmla="*/ 0 h 540"/>
                <a:gd name="T2" fmla="*/ 244 w 244"/>
                <a:gd name="T3" fmla="*/ 540 h 540"/>
                <a:gd name="T4" fmla="*/ 0 w 244"/>
                <a:gd name="T5" fmla="*/ 540 h 540"/>
              </a:gdLst>
              <a:ahLst/>
              <a:cxnLst>
                <a:cxn ang="0">
                  <a:pos x="T0" y="T1"/>
                </a:cxn>
                <a:cxn ang="0">
                  <a:pos x="T2" y="T3"/>
                </a:cxn>
                <a:cxn ang="0">
                  <a:pos x="T4" y="T5"/>
                </a:cxn>
              </a:cxnLst>
              <a:rect l="0" t="0" r="r" b="b"/>
              <a:pathLst>
                <a:path w="244" h="540">
                  <a:moveTo>
                    <a:pt x="244" y="0"/>
                  </a:moveTo>
                  <a:lnTo>
                    <a:pt x="244" y="540"/>
                  </a:lnTo>
                  <a:lnTo>
                    <a:pt x="0" y="54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41" name="Text Box 211"/>
            <p:cNvSpPr txBox="1">
              <a:spLocks noChangeArrowheads="1"/>
            </p:cNvSpPr>
            <p:nvPr/>
          </p:nvSpPr>
          <p:spPr bwMode="auto">
            <a:xfrm>
              <a:off x="2858500" y="1342926"/>
              <a:ext cx="131699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mn-lt"/>
                  <a:ea typeface="Times New Roman"/>
                  <a:cs typeface="Times New Roman"/>
                </a:rPr>
                <a:t>συσκευή δακτυλίων </a:t>
              </a:r>
              <a:endParaRPr kumimoji="0" lang="el-GR" sz="1500" b="0" i="0" u="none" strike="noStrike" kern="0" cap="none" spc="0" normalizeH="0" baseline="0" noProof="0" dirty="0">
                <a:ln>
                  <a:noFill/>
                </a:ln>
                <a:solidFill>
                  <a:sysClr val="windowText" lastClr="000000"/>
                </a:solidFill>
                <a:effectLst/>
                <a:uLnTx/>
                <a:uFillTx/>
                <a:latin typeface="+mn-lt"/>
                <a:ea typeface="Times New Roman"/>
                <a:cs typeface="Times New Roman"/>
              </a:endParaRPr>
            </a:p>
          </p:txBody>
        </p:sp>
        <p:sp>
          <p:nvSpPr>
            <p:cNvPr id="42" name="Text Box 212"/>
            <p:cNvSpPr txBox="1">
              <a:spLocks noChangeArrowheads="1"/>
            </p:cNvSpPr>
            <p:nvPr/>
          </p:nvSpPr>
          <p:spPr bwMode="auto">
            <a:xfrm>
              <a:off x="5144500" y="2257617"/>
              <a:ext cx="1803764" cy="23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mn-lt"/>
                  <a:ea typeface="Times New Roman"/>
                  <a:cs typeface="Times New Roman"/>
                </a:rPr>
                <a:t>φακός f = 50 mm</a:t>
              </a:r>
              <a:endParaRPr kumimoji="0" lang="el-GR" sz="1500" b="0" i="0" u="none" strike="noStrike" kern="0" cap="none" spc="0" normalizeH="0" baseline="0" noProof="0" dirty="0">
                <a:ln>
                  <a:noFill/>
                </a:ln>
                <a:solidFill>
                  <a:sysClr val="windowText" lastClr="000000"/>
                </a:solidFill>
                <a:effectLst/>
                <a:uLnTx/>
                <a:uFillTx/>
                <a:latin typeface="+mn-lt"/>
                <a:ea typeface="Times New Roman"/>
                <a:cs typeface="Times New Roman"/>
              </a:endParaRPr>
            </a:p>
          </p:txBody>
        </p:sp>
        <p:sp>
          <p:nvSpPr>
            <p:cNvPr id="43" name="Freeform 213"/>
            <p:cNvSpPr>
              <a:spLocks/>
            </p:cNvSpPr>
            <p:nvPr/>
          </p:nvSpPr>
          <p:spPr bwMode="auto">
            <a:xfrm flipH="1">
              <a:off x="5006705" y="2268756"/>
              <a:ext cx="179705" cy="130810"/>
            </a:xfrm>
            <a:custGeom>
              <a:avLst/>
              <a:gdLst>
                <a:gd name="T0" fmla="*/ 244 w 244"/>
                <a:gd name="T1" fmla="*/ 0 h 540"/>
                <a:gd name="T2" fmla="*/ 244 w 244"/>
                <a:gd name="T3" fmla="*/ 540 h 540"/>
                <a:gd name="T4" fmla="*/ 0 w 244"/>
                <a:gd name="T5" fmla="*/ 540 h 540"/>
              </a:gdLst>
              <a:ahLst/>
              <a:cxnLst>
                <a:cxn ang="0">
                  <a:pos x="T0" y="T1"/>
                </a:cxn>
                <a:cxn ang="0">
                  <a:pos x="T2" y="T3"/>
                </a:cxn>
                <a:cxn ang="0">
                  <a:pos x="T4" y="T5"/>
                </a:cxn>
              </a:cxnLst>
              <a:rect l="0" t="0" r="r" b="b"/>
              <a:pathLst>
                <a:path w="244" h="540">
                  <a:moveTo>
                    <a:pt x="244" y="0"/>
                  </a:moveTo>
                  <a:lnTo>
                    <a:pt x="244" y="540"/>
                  </a:lnTo>
                  <a:lnTo>
                    <a:pt x="0" y="54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44" name="Text Box 214"/>
            <p:cNvSpPr txBox="1">
              <a:spLocks noChangeArrowheads="1"/>
            </p:cNvSpPr>
            <p:nvPr/>
          </p:nvSpPr>
          <p:spPr bwMode="auto">
            <a:xfrm>
              <a:off x="4844990" y="1383883"/>
              <a:ext cx="973669" cy="22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mn-lt"/>
                  <a:ea typeface="Times New Roman"/>
                  <a:cs typeface="Times New Roman"/>
                </a:rPr>
                <a:t>διάφραγμα</a:t>
              </a:r>
              <a:endParaRPr kumimoji="0" lang="el-GR" sz="1500" b="0" i="0" u="none" strike="noStrike" kern="0" cap="none" spc="0" normalizeH="0" baseline="0" noProof="0" dirty="0">
                <a:ln>
                  <a:noFill/>
                </a:ln>
                <a:solidFill>
                  <a:sysClr val="windowText" lastClr="000000"/>
                </a:solidFill>
                <a:effectLst/>
                <a:uLnTx/>
                <a:uFillTx/>
                <a:latin typeface="+mn-lt"/>
                <a:ea typeface="Times New Roman"/>
                <a:cs typeface="Times New Roman"/>
              </a:endParaRPr>
            </a:p>
          </p:txBody>
        </p:sp>
        <p:grpSp>
          <p:nvGrpSpPr>
            <p:cNvPr id="45" name="Group 215"/>
            <p:cNvGrpSpPr>
              <a:grpSpLocks/>
            </p:cNvGrpSpPr>
            <p:nvPr/>
          </p:nvGrpSpPr>
          <p:grpSpPr bwMode="auto">
            <a:xfrm>
              <a:off x="5888085" y="1478181"/>
              <a:ext cx="244475" cy="318770"/>
              <a:chOff x="9179" y="8282"/>
              <a:chExt cx="296" cy="386"/>
            </a:xfrm>
          </p:grpSpPr>
          <p:sp>
            <p:nvSpPr>
              <p:cNvPr id="46" name="Oval 216"/>
              <p:cNvSpPr>
                <a:spLocks noChangeArrowheads="1"/>
              </p:cNvSpPr>
              <p:nvPr/>
            </p:nvSpPr>
            <p:spPr bwMode="auto">
              <a:xfrm rot="-497829">
                <a:off x="9179" y="8282"/>
                <a:ext cx="296" cy="386"/>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47" name="Oval 217"/>
              <p:cNvSpPr>
                <a:spLocks noChangeAspect="1" noChangeArrowheads="1"/>
              </p:cNvSpPr>
              <p:nvPr/>
            </p:nvSpPr>
            <p:spPr bwMode="auto">
              <a:xfrm rot="-497829">
                <a:off x="9208" y="8320"/>
                <a:ext cx="237" cy="309"/>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48" name="Oval 218"/>
              <p:cNvSpPr>
                <a:spLocks noChangeAspect="1" noChangeArrowheads="1"/>
              </p:cNvSpPr>
              <p:nvPr/>
            </p:nvSpPr>
            <p:spPr bwMode="auto">
              <a:xfrm rot="-497829">
                <a:off x="9232" y="8351"/>
                <a:ext cx="190" cy="248"/>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49" name="Oval 219"/>
              <p:cNvSpPr>
                <a:spLocks noChangeAspect="1" noChangeArrowheads="1"/>
              </p:cNvSpPr>
              <p:nvPr/>
            </p:nvSpPr>
            <p:spPr bwMode="auto">
              <a:xfrm rot="-497829">
                <a:off x="9251" y="8376"/>
                <a:ext cx="152" cy="198"/>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grpSp>
      <p:sp>
        <p:nvSpPr>
          <p:cNvPr id="113" name="Ορθογώνιο 112"/>
          <p:cNvSpPr/>
          <p:nvPr/>
        </p:nvSpPr>
        <p:spPr>
          <a:xfrm>
            <a:off x="1418905" y="4293096"/>
            <a:ext cx="6650882" cy="707886"/>
          </a:xfrm>
          <a:prstGeom prst="rect">
            <a:avLst/>
          </a:prstGeom>
        </p:spPr>
        <p:txBody>
          <a:bodyPr wrap="square">
            <a:spAutoFit/>
          </a:bodyPr>
          <a:lstStyle/>
          <a:p>
            <a:r>
              <a:rPr lang="el-GR" sz="2000" b="1" dirty="0">
                <a:latin typeface="+mn-lt"/>
              </a:rPr>
              <a:t>Σχήμα 4  </a:t>
            </a:r>
            <a:r>
              <a:rPr lang="el-GR" sz="2000" dirty="0">
                <a:latin typeface="+mn-lt"/>
              </a:rPr>
              <a:t>Η πειραματική διάταξη για την παρατήρηση των δακτυλίων του Νεύτωνα. </a:t>
            </a:r>
          </a:p>
        </p:txBody>
      </p:sp>
    </p:spTree>
    <p:extLst>
      <p:ext uri="{BB962C8B-B14F-4D97-AF65-F5344CB8AC3E}">
        <p14:creationId xmlns:p14="http://schemas.microsoft.com/office/powerpoint/2010/main" val="2436449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Η πειραματική διάταξη για την παρατήρηση των δακτυλίων του Νεύτωνα παρουσιάζεται στο Σχήμα (4) και περιλαμβάνει τα παρακάτω στοιχεία:</a:t>
            </a:r>
          </a:p>
          <a:p>
            <a:r>
              <a:rPr lang="el-GR" dirty="0"/>
              <a:t>Λάμπα </a:t>
            </a:r>
            <a:r>
              <a:rPr lang="en-US" dirty="0"/>
              <a:t>Hg</a:t>
            </a:r>
            <a:r>
              <a:rPr lang="el-GR" dirty="0"/>
              <a:t> με το αντίστοιχο τροφοδοτικό </a:t>
            </a:r>
            <a:r>
              <a:rPr lang="el-GR" dirty="0" smtClean="0"/>
              <a:t>της,</a:t>
            </a:r>
            <a:endParaRPr lang="el-GR" dirty="0"/>
          </a:p>
          <a:p>
            <a:r>
              <a:rPr lang="el-GR" dirty="0"/>
              <a:t>Συσκευή δακτυλίων </a:t>
            </a:r>
            <a:r>
              <a:rPr lang="el-GR" dirty="0" smtClean="0"/>
              <a:t>Νεύτωνα,</a:t>
            </a:r>
            <a:endParaRPr lang="el-GR" dirty="0"/>
          </a:p>
          <a:p>
            <a:r>
              <a:rPr lang="el-GR" dirty="0"/>
              <a:t>Διπλό σύστημα φακών </a:t>
            </a:r>
            <a:r>
              <a:rPr lang="en-US" dirty="0"/>
              <a:t>f</a:t>
            </a:r>
            <a:r>
              <a:rPr lang="el-GR" dirty="0"/>
              <a:t> = 60 </a:t>
            </a:r>
            <a:r>
              <a:rPr lang="en-US" dirty="0" smtClean="0"/>
              <a:t>mm</a:t>
            </a:r>
            <a:r>
              <a:rPr lang="el-GR" dirty="0" smtClean="0"/>
              <a:t>,</a:t>
            </a:r>
            <a:endParaRPr lang="el-GR" dirty="0"/>
          </a:p>
          <a:p>
            <a:r>
              <a:rPr lang="el-GR" dirty="0"/>
              <a:t>Φακό </a:t>
            </a:r>
            <a:r>
              <a:rPr lang="en-US" dirty="0"/>
              <a:t>f</a:t>
            </a:r>
            <a:r>
              <a:rPr lang="el-GR" dirty="0"/>
              <a:t> = 50 </a:t>
            </a:r>
            <a:r>
              <a:rPr lang="en-US" dirty="0" smtClean="0"/>
              <a:t>mm</a:t>
            </a:r>
            <a:r>
              <a:rPr lang="el-GR" dirty="0" smtClean="0"/>
              <a:t>,</a:t>
            </a:r>
            <a:endParaRPr lang="el-GR" dirty="0"/>
          </a:p>
          <a:p>
            <a:r>
              <a:rPr lang="el-GR" dirty="0"/>
              <a:t>Φίλτρα </a:t>
            </a:r>
            <a:r>
              <a:rPr lang="el-GR" dirty="0" smtClean="0"/>
              <a:t>συμβολής,</a:t>
            </a:r>
            <a:endParaRPr lang="el-GR" dirty="0"/>
          </a:p>
          <a:p>
            <a:r>
              <a:rPr lang="el-GR" dirty="0"/>
              <a:t>Διάφραγμα </a:t>
            </a:r>
            <a:r>
              <a:rPr lang="el-GR" dirty="0" smtClean="0"/>
              <a:t>ίριδας,</a:t>
            </a:r>
            <a:endParaRPr lang="el-GR" dirty="0"/>
          </a:p>
          <a:p>
            <a:r>
              <a:rPr lang="el-GR" dirty="0" smtClean="0"/>
              <a:t>Πέτασμα,</a:t>
            </a:r>
            <a:endParaRPr lang="el-GR" dirty="0"/>
          </a:p>
          <a:p>
            <a:r>
              <a:rPr lang="el-GR" dirty="0"/>
              <a:t>Οπτική </a:t>
            </a:r>
            <a:r>
              <a:rPr lang="el-GR" dirty="0" smtClean="0"/>
              <a:t>τράπεζα.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036440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διαδικασία </a:t>
            </a:r>
            <a:r>
              <a:rPr lang="el-GR" sz="3200" b="0" dirty="0" smtClean="0"/>
              <a:t>(1 από 5)</a:t>
            </a:r>
            <a:endParaRPr lang="el-GR" sz="3200" b="0" dirty="0"/>
          </a:p>
        </p:txBody>
      </p:sp>
      <p:sp>
        <p:nvSpPr>
          <p:cNvPr id="3" name="Θέση περιεχομένου 2"/>
          <p:cNvSpPr>
            <a:spLocks noGrp="1"/>
          </p:cNvSpPr>
          <p:nvPr>
            <p:ph idx="1"/>
          </p:nvPr>
        </p:nvSpPr>
        <p:spPr/>
        <p:txBody>
          <a:bodyPr/>
          <a:lstStyle/>
          <a:p>
            <a:r>
              <a:rPr lang="el-GR" dirty="0"/>
              <a:t>Στη συγκεκριμένη διάταξη, το φως που εκπέμπει η λάμπα Hg μετατρέπεται σε παράλληλη δέσμη με τη βοήθεια του διπλού συστήματος φακών f = 60 mm και περνώντας από το αντίστοιχο φίλτρο, προσπίπτει κάθετα, ως μονοχρωματική ακτινοβολία, στη συσκευή δακτυλίων του Νεύτωνα. </a:t>
            </a:r>
            <a:endParaRPr lang="el-GR" dirty="0" smtClean="0"/>
          </a:p>
          <a:p>
            <a:r>
              <a:rPr lang="el-GR" dirty="0" smtClean="0"/>
              <a:t>Επειδή </a:t>
            </a:r>
            <a:r>
              <a:rPr lang="el-GR" dirty="0"/>
              <a:t>η παρατήρηση των κροσσών συμβολής θα γίνει κατά τη διεύθυνση διάδοσης του φωτός, φέρουμε τους κροσσούς συμβολής στο εστιακό επίπεδο ενός συγκλίνοντα φακού f = 50 mm και τους παρατηρούμε σε πέτασμα, αφού πρώτα παρεμβάλλουμε ένα διάφραγμα για ν΄αυξήσουμε την αντίθεση φωτεινού – σκοτεινού.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134882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p>
        </p:txBody>
      </p:sp>
      <p:sp>
        <p:nvSpPr>
          <p:cNvPr id="3" name="Θέση περιεχομένου 2"/>
          <p:cNvSpPr>
            <a:spLocks noGrp="1"/>
          </p:cNvSpPr>
          <p:nvPr>
            <p:ph idx="1"/>
          </p:nvPr>
        </p:nvSpPr>
        <p:spPr/>
        <p:txBody>
          <a:bodyPr>
            <a:normAutofit fontScale="92500"/>
          </a:bodyPr>
          <a:lstStyle/>
          <a:p>
            <a:r>
              <a:rPr lang="el-GR" dirty="0"/>
              <a:t>Στο πείραμα αυτό θα προσδιορίσουμε το μήκος κύματος φωτεινής πηγής καθώς και την ακτίνα επιπεδόκυρτου φακού, χρησιμοποιώντας τη διάταξη παραγωγής δακτυλίων του Νεύτωνα. Αν ένας κυρτός φακός τοποθετηθεί επάνω σε γυάλινη, οπτικά επίπεδη πλάκα, ανάμεσα στις δυο επιφάνειες θα δημιουργηθεί ένα λεπτό στρώμα αέρα μεταβλητού πάχους. Αν στο σύστημα προσπέσει μονοχρωματικό φως, θα παρατηρηθούν ομόκεντροι δακτύλιοι συμβολής, με το κέντρο τους να ευρίσκεται στο σημείο επαφής των δυο επιφανειών. Οι δακτύλιοι αυτοί καλούνται δακτύλιοι του Νεύτωνα και δημιουργούνται από τη συμβολή των ανακλώμενων ακτίνων στις επιφάνειες του λεπτού στρώματος αέρα. </a:t>
            </a:r>
          </a:p>
          <a:p>
            <a:pPr lvl="1"/>
            <a:r>
              <a:rPr lang="el-GR" b="1" dirty="0"/>
              <a:t>Σημείωση:</a:t>
            </a:r>
            <a:r>
              <a:rPr lang="el-GR" dirty="0"/>
              <a:t> Για την καλύτερη κατανόηση της άσκησης θεωρείται απαραίτητη η γνώση της θεωρίας συμβολής συμφώνου φωτός.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873075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(2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Τοποθετούμε επομένως στην οπτική τράπεζα όλα τα στοιχεία, εκτός του φίλτρου, με τη σειρά που εμφανίζονται στο Σχήμα (4) και ευθυγραμμίζουμε την πορεία των ακτίνων έως ότου εμφανιστούν στο πέτασμα οι δακτύλιοι συμβολής. </a:t>
            </a:r>
            <a:endParaRPr lang="el-GR" dirty="0" smtClean="0"/>
          </a:p>
          <a:p>
            <a:r>
              <a:rPr lang="el-GR" dirty="0" smtClean="0"/>
              <a:t>Κατόπιν </a:t>
            </a:r>
            <a:r>
              <a:rPr lang="el-GR" dirty="0"/>
              <a:t>παρεμβάλλουμε το φίλτρο και ρυθμίζουμε τους κοχλίες που βρίσκονται επάνω στη συσκευή δακτυλίων του Νεύτωνα μέχρις ότου ο κεντρικός φωτεινός δακτύλιος βρεθεί ακριβώς στο κέντρο της κλίμακας (σταθεράς 1 mm), η οποία είναι δομημένη επάνω στη συσκευή του Νεύτωνα και προβάλλεται μαζί με τους κροσσούς στο πέτασμα.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4051993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(3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649338"/>
            <a:ext cx="8229600" cy="4587974"/>
          </a:xfrm>
        </p:spPr>
        <p:txBody>
          <a:bodyPr/>
          <a:lstStyle/>
          <a:p>
            <a:r>
              <a:rPr lang="el-GR" b="1" dirty="0"/>
              <a:t>Σημείωση:</a:t>
            </a:r>
            <a:r>
              <a:rPr lang="el-GR" dirty="0"/>
              <a:t> Θα ρυθμίσουμε τις θέσεις συσκευής Νεύτωνα – φακού f = 50 mm κατά τέτοιο τρόπο, ώστε να έχουμε αφ΄ενός καθαρό είδωλο στο πέτασμα και αφ΄ετέρου η απόσταση μεταξύ δυο διαδοχικών γραμμών της κλίμακας να είναι ακριβώς 10 mm. Αυτός θα είναι και ο συντελεστής μεγέθυνσης, όταν θα μετράμε την ακτίνα των δακτυλίων.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795674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(4 </a:t>
            </a:r>
            <a:r>
              <a:rPr lang="el-GR" sz="3200" b="0" dirty="0"/>
              <a:t>από </a:t>
            </a:r>
            <a:r>
              <a:rPr lang="el-GR" sz="3200" b="0" dirty="0" smtClean="0"/>
              <a:t>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20000"/>
              </a:bodyPr>
              <a:lstStyle/>
              <a:p>
                <a:r>
                  <a:rPr lang="el-GR" dirty="0"/>
                  <a:t>Κατά τη ρύθμιση, προσέχουμε ώστε οι δυο επιφάνειες (δηλαδή ο επιπεδόκυρτος φακός και η επίπεδη γυάλινη πλάκα) μόλις ν΄ακουμπήσουν μεταξύ τους. Αυτό θα έχει επιτευχθεί όταν σφίγγοντας τους κοχλίες, δεν αναδύονται άλλοι κροσσοί από το κέντρο των δακτυλίων. </a:t>
                </a:r>
              </a:p>
              <a:p>
                <a:r>
                  <a:rPr lang="el-GR" dirty="0"/>
                  <a:t>Όταν η διαδικασία ρύθμισης τελειώσει και στο πέτασμα παρατηρήσουμε ευκρινείς δακτύλιους, με ικανοποιητικό επίπεδο αντίθεσης φωτεινού – σκοτεινού, είμαστε έτοιμοι να ξεκινήσουμε τη διαδικασία της μέτρησης. Αν η ακτίνα καμπυλότητας </a:t>
                </a:r>
                <a:r>
                  <a:rPr lang="en-US" dirty="0"/>
                  <a:t>R</a:t>
                </a:r>
                <a:r>
                  <a:rPr lang="el-GR" dirty="0"/>
                  <a:t> του επιπεδόκυρτου φακού είναι δεδομένη, μπορούμε να προσδιορίσουμε το μήκος κύματος λ της προσπίπτουσας ακτινοβολίας. Προς τούτο θα μετρήσουμε τις ακτίνες αρκετών φωτεινών δακτυλίων. Η γραφική παράσταση της σχέσης (13) (δηλαδή </a:t>
                </a:r>
                <a14:m>
                  <m:oMath xmlns:m="http://schemas.openxmlformats.org/officeDocument/2006/math">
                    <m:sSubSup>
                      <m:sSubSupPr>
                        <m:ctrlPr>
                          <a:rPr lang="el-GR" i="1">
                            <a:latin typeface="Cambria Math"/>
                          </a:rPr>
                        </m:ctrlPr>
                      </m:sSubSupPr>
                      <m:e>
                        <m:r>
                          <a:rPr lang="el-GR" i="1">
                            <a:latin typeface="Cambria Math" panose="02040503050406030204" pitchFamily="18" charset="0"/>
                          </a:rPr>
                          <m:t>𝑟</m:t>
                        </m:r>
                      </m:e>
                      <m:sub>
                        <m:r>
                          <a:rPr lang="el-GR" i="1">
                            <a:latin typeface="Cambria Math" panose="02040503050406030204" pitchFamily="18" charset="0"/>
                          </a:rPr>
                          <m:t>𝑚</m:t>
                        </m:r>
                      </m:sub>
                      <m:sup>
                        <m:r>
                          <a:rPr lang="el-GR" i="1">
                            <a:latin typeface="Cambria Math" panose="02040503050406030204" pitchFamily="18" charset="0"/>
                          </a:rPr>
                          <m:t>2</m:t>
                        </m:r>
                      </m:sup>
                    </m:sSubSup>
                    <m:r>
                      <a:rPr lang="el-GR" i="1">
                        <a:latin typeface="Cambria Math" panose="02040503050406030204" pitchFamily="18" charset="0"/>
                      </a:rPr>
                      <m:t>=</m:t>
                    </m:r>
                    <m:r>
                      <a:rPr lang="el-GR" i="1">
                        <a:latin typeface="Cambria Math" panose="02040503050406030204" pitchFamily="18" charset="0"/>
                      </a:rPr>
                      <m:t>𝑓</m:t>
                    </m:r>
                    <m:d>
                      <m:dPr>
                        <m:ctrlPr>
                          <a:rPr lang="el-GR" i="1">
                            <a:latin typeface="Cambria Math"/>
                          </a:rPr>
                        </m:ctrlPr>
                      </m:dPr>
                      <m:e>
                        <m:r>
                          <a:rPr lang="el-GR" i="1">
                            <a:latin typeface="Cambria Math" panose="02040503050406030204" pitchFamily="18" charset="0"/>
                          </a:rPr>
                          <m:t>𝑚</m:t>
                        </m:r>
                        <m:r>
                          <a:rPr lang="el-GR" i="1">
                            <a:latin typeface="Cambria Math" panose="02040503050406030204" pitchFamily="18" charset="0"/>
                          </a:rPr>
                          <m:t>−1</m:t>
                        </m:r>
                      </m:e>
                    </m:d>
                  </m:oMath>
                </a14:m>
                <a:r>
                  <a:rPr lang="el-GR" dirty="0"/>
                  <a:t> θα μας δώσει ευθεία γραμμή, της οποίας η κλίση ε θα είναι: </a:t>
                </a:r>
                <a:endParaRPr lang="el-GR" dirty="0" smtClean="0"/>
              </a:p>
              <a:p>
                <a:pPr marL="0" indent="0" algn="ctr">
                  <a:buNone/>
                </a:pPr>
                <a:r>
                  <a:rPr lang="en-US" dirty="0" smtClean="0"/>
                  <a:t>ε </a:t>
                </a:r>
                <a:r>
                  <a:rPr lang="en-US" dirty="0"/>
                  <a:t>= </a:t>
                </a:r>
                <a:r>
                  <a:rPr lang="en-US" dirty="0" smtClean="0"/>
                  <a:t>Rλ</a:t>
                </a:r>
                <a:r>
                  <a:rPr lang="el-GR" dirty="0" smtClean="0"/>
                  <a:t>  (14)</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15" t="-1935" r="-22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659261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(5 </a:t>
            </a:r>
            <a:r>
              <a:rPr lang="el-GR" sz="3200" b="0" dirty="0"/>
              <a:t>από </a:t>
            </a:r>
            <a:r>
              <a:rPr lang="el-GR" sz="3200" b="0" dirty="0" smtClean="0"/>
              <a:t>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Αν λοιπόν υπολογίσουμε την κλίση της ευθείας, τότε από τη σχέση (14) θα προσδιορίσουμε το μήκος κύματος λ, δεδομένου ότι μας είναι γνωστή η τιμή της </a:t>
                </a:r>
                <a:r>
                  <a:rPr lang="en-US" dirty="0"/>
                  <a:t>R</a:t>
                </a:r>
                <a:r>
                  <a:rPr lang="el-GR" dirty="0"/>
                  <a:t>. Κατά παρόμοιο τρόπο μπορούμε να προσδιορίσουμε την τιμή της </a:t>
                </a:r>
                <a:r>
                  <a:rPr lang="en-US" dirty="0"/>
                  <a:t>R</a:t>
                </a:r>
                <a:r>
                  <a:rPr lang="el-GR" dirty="0"/>
                  <a:t>, αν μας είναι γνωστό το μήκος κύματος λ</a:t>
                </a:r>
                <a:r>
                  <a:rPr lang="el-GR" dirty="0" smtClean="0"/>
                  <a:t>.</a:t>
                </a:r>
                <a:endParaRPr lang="el-GR" dirty="0"/>
              </a:p>
              <a:p>
                <a:r>
                  <a:rPr lang="el-GR" dirty="0"/>
                  <a:t>Σημείωση: Στην περίπτωση που κατά τη ρύθμιση, ο επιπεδόκυρτος φακός πιεστεί ελαφρά στο σημείο επαφής του με την επίπεδη πλάκα, έτσι που η απόσταση </a:t>
                </a:r>
                <a:r>
                  <a:rPr lang="en-US" dirty="0"/>
                  <a:t>d</a:t>
                </a:r>
                <a:r>
                  <a:rPr lang="el-GR" dirty="0"/>
                  <a:t> να μειωθεί κατά </a:t>
                </a:r>
                <a:r>
                  <a:rPr lang="en-US" dirty="0"/>
                  <a:t>d</a:t>
                </a:r>
                <a:r>
                  <a:rPr lang="el-GR" baseline="-25000" dirty="0"/>
                  <a:t>0</a:t>
                </a:r>
                <a:r>
                  <a:rPr lang="el-GR" dirty="0"/>
                  <a:t>, η σχέση (13) θα διαμορφωθεί ως: </a:t>
                </a:r>
              </a:p>
              <a:p>
                <a:pPr marL="0" indent="0" algn="ctr">
                  <a:buNone/>
                </a:pPr>
                <a:r>
                  <a:rPr lang="el-GR" dirty="0"/>
                  <a:t> </a:t>
                </a:r>
                <a14:m>
                  <m:oMath xmlns:m="http://schemas.openxmlformats.org/officeDocument/2006/math">
                    <m:sSubSup>
                      <m:sSubSupPr>
                        <m:ctrlPr>
                          <a:rPr lang="el-GR" i="1">
                            <a:latin typeface="Cambria Math"/>
                          </a:rPr>
                        </m:ctrlPr>
                      </m:sSubSupPr>
                      <m:e>
                        <m:r>
                          <a:rPr lang="en-US" i="1">
                            <a:latin typeface="Cambria Math" panose="02040503050406030204" pitchFamily="18" charset="0"/>
                          </a:rPr>
                          <m:t>𝑟</m:t>
                        </m:r>
                      </m:e>
                      <m:sub>
                        <m:r>
                          <a:rPr lang="en-US" i="1">
                            <a:latin typeface="Cambria Math" panose="02040503050406030204" pitchFamily="18" charset="0"/>
                          </a:rPr>
                          <m:t>𝑚</m:t>
                        </m:r>
                      </m:sub>
                      <m:sup>
                        <m:r>
                          <a:rPr lang="en-US" i="1">
                            <a:latin typeface="Cambria Math" panose="02040503050406030204" pitchFamily="18" charset="0"/>
                          </a:rPr>
                          <m:t>2</m:t>
                        </m:r>
                      </m:sup>
                    </m:sSubSup>
                    <m:r>
                      <a:rPr lang="el-GR" i="1">
                        <a:latin typeface="Cambria Math" panose="02040503050406030204" pitchFamily="18" charset="0"/>
                      </a:rPr>
                      <m:t>=</m:t>
                    </m:r>
                    <m:d>
                      <m:dPr>
                        <m:ctrlPr>
                          <a:rPr lang="el-GR" i="1">
                            <a:latin typeface="Cambria Math"/>
                          </a:rPr>
                        </m:ctrlPr>
                      </m:dPr>
                      <m:e>
                        <m:r>
                          <a:rPr lang="en-US" i="1">
                            <a:latin typeface="Cambria Math" panose="02040503050406030204" pitchFamily="18" charset="0"/>
                          </a:rPr>
                          <m:t>𝑚</m:t>
                        </m:r>
                        <m:r>
                          <a:rPr lang="en-US" i="1">
                            <a:latin typeface="Cambria Math" panose="02040503050406030204" pitchFamily="18" charset="0"/>
                          </a:rPr>
                          <m:t>−1</m:t>
                        </m:r>
                      </m:e>
                    </m:d>
                    <m:r>
                      <a:rPr lang="en-US" i="1">
                        <a:latin typeface="Cambria Math" panose="02040503050406030204" pitchFamily="18" charset="0"/>
                      </a:rPr>
                      <m:t>𝑅</m:t>
                    </m:r>
                    <m:r>
                      <a:rPr lang="el-GR" i="1">
                        <a:latin typeface="Cambria Math" panose="02040503050406030204" pitchFamily="18" charset="0"/>
                      </a:rPr>
                      <m:t>𝜆</m:t>
                    </m:r>
                    <m:r>
                      <a:rPr lang="el-GR" i="1">
                        <a:latin typeface="Cambria Math" panose="02040503050406030204" pitchFamily="18" charset="0"/>
                      </a:rPr>
                      <m:t>+2</m:t>
                    </m:r>
                    <m:r>
                      <a:rPr lang="en-US" i="1">
                        <a:latin typeface="Cambria Math" panose="02040503050406030204" pitchFamily="18" charset="0"/>
                      </a:rPr>
                      <m:t>𝑅</m:t>
                    </m:r>
                    <m:sSub>
                      <m:sSubPr>
                        <m:ctrlPr>
                          <a:rPr lang="el-GR" i="1">
                            <a:latin typeface="Cambria Math"/>
                          </a:rPr>
                        </m:ctrlPr>
                      </m:sSubPr>
                      <m:e>
                        <m:r>
                          <a:rPr lang="en-US" i="1">
                            <a:latin typeface="Cambria Math" panose="02040503050406030204" pitchFamily="18" charset="0"/>
                          </a:rPr>
                          <m:t>𝛿</m:t>
                        </m:r>
                      </m:e>
                      <m:sub>
                        <m:r>
                          <a:rPr lang="en-US" i="1">
                            <a:latin typeface="Cambria Math" panose="02040503050406030204" pitchFamily="18" charset="0"/>
                          </a:rPr>
                          <m:t>0</m:t>
                        </m:r>
                      </m:sub>
                    </m:sSub>
                  </m:oMath>
                </a14:m>
                <a:r>
                  <a:rPr lang="el-GR" dirty="0"/>
                  <a:t>   </a:t>
                </a:r>
                <a:r>
                  <a:rPr lang="en-US" dirty="0"/>
                  <a:t>m</a:t>
                </a:r>
                <a:r>
                  <a:rPr lang="el-GR" dirty="0"/>
                  <a:t> = 2, 3, 4, </a:t>
                </a:r>
                <a:r>
                  <a:rPr lang="el-GR" dirty="0" smtClean="0"/>
                  <a:t>…….  (15)</a:t>
                </a:r>
              </a:p>
              <a:p>
                <a:r>
                  <a:rPr lang="el-GR" dirty="0"/>
                  <a:t>Στην περίπτωση αυτή η ευθεία θα τμήσει τον άξονα </a:t>
                </a:r>
                <a14:m>
                  <m:oMath xmlns:m="http://schemas.openxmlformats.org/officeDocument/2006/math">
                    <m:sSubSup>
                      <m:sSubSupPr>
                        <m:ctrlPr>
                          <a:rPr lang="el-GR" i="1">
                            <a:latin typeface="Cambria Math"/>
                          </a:rPr>
                        </m:ctrlPr>
                      </m:sSubSupPr>
                      <m:e>
                        <m:r>
                          <a:rPr lang="el-GR" i="1">
                            <a:latin typeface="Cambria Math" panose="02040503050406030204" pitchFamily="18" charset="0"/>
                          </a:rPr>
                          <m:t>𝑟</m:t>
                        </m:r>
                      </m:e>
                      <m:sub>
                        <m:r>
                          <a:rPr lang="el-GR" i="1">
                            <a:latin typeface="Cambria Math" panose="02040503050406030204" pitchFamily="18" charset="0"/>
                          </a:rPr>
                          <m:t>𝑚</m:t>
                        </m:r>
                      </m:sub>
                      <m:sup>
                        <m:r>
                          <a:rPr lang="el-GR" i="1">
                            <a:latin typeface="Cambria Math" panose="02040503050406030204" pitchFamily="18" charset="0"/>
                          </a:rPr>
                          <m:t>2</m:t>
                        </m:r>
                      </m:sup>
                    </m:sSubSup>
                  </m:oMath>
                </a14:m>
                <a:r>
                  <a:rPr lang="el-GR" dirty="0"/>
                  <a:t> στο σημείο 2</a:t>
                </a:r>
                <a:r>
                  <a:rPr lang="en-US" dirty="0"/>
                  <a:t>Rd</a:t>
                </a:r>
                <a:r>
                  <a:rPr lang="el-GR" baseline="-25000" dirty="0"/>
                  <a:t>0</a:t>
                </a:r>
                <a:r>
                  <a:rPr lang="el-GR" dirty="0"/>
                  <a:t>.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55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922607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Εργασίες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marL="457200" lvl="0" indent="-457200">
              <a:buFont typeface="+mj-lt"/>
              <a:buAutoNum type="arabicPeriod"/>
            </a:pPr>
            <a:r>
              <a:rPr lang="el-GR" dirty="0"/>
              <a:t>Αναγνωρίζουμε τα μέρη της διάταξης και τα τοποθετούμε, όπως στο Σχήμα (4).</a:t>
            </a:r>
          </a:p>
          <a:p>
            <a:pPr marL="457200" lvl="0" indent="-457200">
              <a:buFont typeface="+mj-lt"/>
              <a:buAutoNum type="arabicPeriod"/>
            </a:pPr>
            <a:r>
              <a:rPr lang="el-GR" dirty="0"/>
              <a:t>Ρυθμίζουμε σύμφωνα με τις οδηγίες της παραγράφου 3.</a:t>
            </a:r>
          </a:p>
          <a:p>
            <a:pPr marL="457200" lvl="0" indent="-457200">
              <a:buFont typeface="+mj-lt"/>
              <a:buAutoNum type="arabicPeriod"/>
            </a:pPr>
            <a:r>
              <a:rPr lang="el-GR" dirty="0"/>
              <a:t>Σημειώνουμε επάνω στο πέτασμα τις διαμέτρους των δακτυλίων (τουλάχιστον 6 -7), ξεκινώντας από το δεύτερο δακτύλιο. </a:t>
            </a:r>
          </a:p>
          <a:p>
            <a:pPr marL="457200" lvl="0" indent="-457200">
              <a:buFont typeface="+mj-lt"/>
              <a:buAutoNum type="arabicPeriod"/>
            </a:pPr>
            <a:r>
              <a:rPr lang="el-GR" dirty="0"/>
              <a:t>Θέτουμε την πηγή </a:t>
            </a:r>
            <a:r>
              <a:rPr lang="en-US" dirty="0"/>
              <a:t>Hg</a:t>
            </a:r>
            <a:r>
              <a:rPr lang="el-GR" dirty="0"/>
              <a:t> εκτός λειτουργίας.</a:t>
            </a:r>
          </a:p>
          <a:p>
            <a:pPr marL="457200" lvl="0" indent="-457200">
              <a:buFont typeface="+mj-lt"/>
              <a:buAutoNum type="arabicPeriod"/>
            </a:pPr>
            <a:r>
              <a:rPr lang="el-GR" dirty="0"/>
              <a:t>Μετράμε επάνω στο μιλιμετρέ τις διαμέτρους των δακτυλίων και καταχωρούμε τις τιμές στον Πίνακα 1 (Δεν ξεχνάμε το συντελεστή μεγέθυνσης </a:t>
            </a:r>
            <a:r>
              <a:rPr lang="en-US" dirty="0"/>
              <a:t>x</a:t>
            </a:r>
            <a:r>
              <a:rPr lang="el-GR" dirty="0"/>
              <a:t>10)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013268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(2 </a:t>
            </a:r>
            <a:r>
              <a:rPr lang="el-GR" sz="3200" b="0" dirty="0"/>
              <a:t>από </a:t>
            </a:r>
            <a:r>
              <a:rPr lang="el-GR" sz="3200" b="0" dirty="0" smtClean="0"/>
              <a:t>3)</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457200" lvl="0" indent="-457200">
                  <a:buFont typeface="+mj-lt"/>
                  <a:buAutoNum type="arabicPeriod" startAt="6"/>
                </a:pPr>
                <a:r>
                  <a:rPr lang="el-GR" dirty="0"/>
                  <a:t>Σχεδιάζουμε τη χαρακτηριστική </a:t>
                </a:r>
                <a14:m>
                  <m:oMath xmlns:m="http://schemas.openxmlformats.org/officeDocument/2006/math">
                    <m:sSubSup>
                      <m:sSubSupPr>
                        <m:ctrlPr>
                          <a:rPr lang="el-GR" i="1">
                            <a:latin typeface="Cambria Math"/>
                          </a:rPr>
                        </m:ctrlPr>
                      </m:sSubSupPr>
                      <m:e>
                        <m:r>
                          <a:rPr lang="el-GR" i="1">
                            <a:latin typeface="Cambria Math" panose="02040503050406030204" pitchFamily="18" charset="0"/>
                          </a:rPr>
                          <m:t>𝑟</m:t>
                        </m:r>
                      </m:e>
                      <m:sub>
                        <m:r>
                          <a:rPr lang="el-GR" i="1">
                            <a:latin typeface="Cambria Math" panose="02040503050406030204" pitchFamily="18" charset="0"/>
                          </a:rPr>
                          <m:t>𝑚</m:t>
                        </m:r>
                      </m:sub>
                      <m:sup>
                        <m:r>
                          <a:rPr lang="el-GR" i="1">
                            <a:latin typeface="Cambria Math" panose="02040503050406030204" pitchFamily="18" charset="0"/>
                          </a:rPr>
                          <m:t>2</m:t>
                        </m:r>
                      </m:sup>
                    </m:sSubSup>
                  </m:oMath>
                </a14:m>
                <a:r>
                  <a:rPr lang="el-GR" b="1" baseline="-25000" dirty="0"/>
                  <a:t> </a:t>
                </a:r>
                <a:r>
                  <a:rPr lang="el-GR" dirty="0"/>
                  <a:t>– Ν (όπου Ν = </a:t>
                </a:r>
                <a:r>
                  <a:rPr lang="en-US" dirty="0"/>
                  <a:t>m</a:t>
                </a:r>
                <a:r>
                  <a:rPr lang="el-GR" dirty="0"/>
                  <a:t> – 1) και από την κλίση της ευθείας υπολογίζουμε το μήκος κύματος λ χρησιμοποιώντας τη σχέση (14). Θέτουμε </a:t>
                </a:r>
                <a:r>
                  <a:rPr lang="en-US" dirty="0"/>
                  <a:t>R</a:t>
                </a:r>
                <a:r>
                  <a:rPr lang="el-GR" dirty="0"/>
                  <a:t> = 12.141 </a:t>
                </a:r>
                <a:r>
                  <a:rPr lang="en-US" dirty="0"/>
                  <a:t>m</a:t>
                </a:r>
                <a:r>
                  <a:rPr lang="el-GR" dirty="0"/>
                  <a:t>. </a:t>
                </a:r>
              </a:p>
              <a:p>
                <a:pPr marL="457200" lvl="0" indent="-457200">
                  <a:buFont typeface="+mj-lt"/>
                  <a:buAutoNum type="arabicPeriod" startAt="6"/>
                </a:pPr>
                <a:r>
                  <a:rPr lang="el-GR" dirty="0"/>
                  <a:t>Αν το μήκος κύματος της πηγής είναι γνωστό από τον κατασκευαστή, θα υπολογίσουμε από την κλίση της ευθείας την ακτίνα καμπυλότητας </a:t>
                </a:r>
                <a:r>
                  <a:rPr lang="en-US" dirty="0"/>
                  <a:t>R</a:t>
                </a:r>
                <a:r>
                  <a:rPr lang="el-GR" dirty="0"/>
                  <a:t> και θα τη συγκρίνουμε με την τιμή που δίνει ο κατασκευαστής (δηλαδή </a:t>
                </a:r>
                <a:r>
                  <a:rPr lang="en-US" dirty="0"/>
                  <a:t>R</a:t>
                </a:r>
                <a:r>
                  <a:rPr lang="el-GR" dirty="0"/>
                  <a:t> = 12.141 </a:t>
                </a:r>
                <a:r>
                  <a:rPr lang="en-US" dirty="0"/>
                  <a:t>m</a:t>
                </a:r>
                <a:r>
                  <a:rPr lang="el-GR" dirty="0"/>
                  <a:t>).</a:t>
                </a:r>
              </a:p>
              <a:p>
                <a:pPr marL="457200" lvl="0" indent="-457200">
                  <a:buFont typeface="+mj-lt"/>
                  <a:buAutoNum type="arabicPeriod" startAt="6"/>
                </a:pPr>
                <a:r>
                  <a:rPr lang="el-GR" dirty="0"/>
                  <a:t>Αν το διάγραμμα </a:t>
                </a:r>
                <a14:m>
                  <m:oMath xmlns:m="http://schemas.openxmlformats.org/officeDocument/2006/math">
                    <m:sSubSup>
                      <m:sSubSupPr>
                        <m:ctrlPr>
                          <a:rPr lang="el-GR" i="1">
                            <a:latin typeface="Cambria Math"/>
                          </a:rPr>
                        </m:ctrlPr>
                      </m:sSubSupPr>
                      <m:e>
                        <m:r>
                          <a:rPr lang="el-GR" i="1">
                            <a:latin typeface="Cambria Math" panose="02040503050406030204" pitchFamily="18" charset="0"/>
                          </a:rPr>
                          <m:t>𝑟</m:t>
                        </m:r>
                      </m:e>
                      <m:sub>
                        <m:r>
                          <a:rPr lang="el-GR" i="1">
                            <a:latin typeface="Cambria Math" panose="02040503050406030204" pitchFamily="18" charset="0"/>
                          </a:rPr>
                          <m:t>𝑚</m:t>
                        </m:r>
                      </m:sub>
                      <m:sup>
                        <m:r>
                          <a:rPr lang="el-GR" i="1">
                            <a:latin typeface="Cambria Math" panose="02040503050406030204" pitchFamily="18" charset="0"/>
                          </a:rPr>
                          <m:t>2</m:t>
                        </m:r>
                      </m:sup>
                    </m:sSubSup>
                  </m:oMath>
                </a14:m>
                <a:r>
                  <a:rPr lang="el-GR" b="1" baseline="-25000" dirty="0"/>
                  <a:t>  </a:t>
                </a:r>
                <a:r>
                  <a:rPr lang="el-GR" dirty="0"/>
                  <a:t>– Ν</a:t>
                </a:r>
                <a:r>
                  <a:rPr lang="el-GR" b="1" dirty="0"/>
                  <a:t> </a:t>
                </a:r>
                <a:r>
                  <a:rPr lang="el-GR" dirty="0"/>
                  <a:t>διαμορφώνεται από τη σχέση (15), να υπολογιστεί η τιμή </a:t>
                </a:r>
                <a:r>
                  <a:rPr lang="en-US" dirty="0"/>
                  <a:t>d</a:t>
                </a:r>
                <a:r>
                  <a:rPr lang="el-GR" baseline="-25000" dirty="0"/>
                  <a:t>0</a:t>
                </a:r>
                <a:r>
                  <a:rPr lang="el-GR" dirty="0"/>
                  <a:t>. </a:t>
                </a:r>
              </a:p>
              <a:p>
                <a:pPr marL="457200" lvl="0" indent="-457200">
                  <a:buFont typeface="+mj-lt"/>
                  <a:buAutoNum type="arabicPeriod" startAt="6"/>
                </a:pPr>
                <a:r>
                  <a:rPr lang="el-GR" dirty="0"/>
                  <a:t>Από τον τύπο των κατασκευαστών των φακών, να υπολογιστεί η εστιακή απόσταση </a:t>
                </a:r>
                <a:r>
                  <a:rPr lang="en-US" dirty="0"/>
                  <a:t>f</a:t>
                </a:r>
                <a:r>
                  <a:rPr lang="el-GR" dirty="0"/>
                  <a:t> του επιπεδόκυρτου φακού.</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1088" r="-148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553647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(3 </a:t>
            </a:r>
            <a:r>
              <a:rPr lang="el-GR" sz="3200" b="0" dirty="0"/>
              <a:t>από </a:t>
            </a:r>
            <a:r>
              <a:rPr lang="el-GR" sz="3200" b="0" dirty="0" smtClean="0"/>
              <a:t>3)</a:t>
            </a:r>
            <a:endParaRPr lang="el-GR" dirty="0"/>
          </a:p>
        </p:txBody>
      </p:sp>
      <mc:AlternateContent xmlns:mc="http://schemas.openxmlformats.org/markup-compatibility/2006" xmlns:a14="http://schemas.microsoft.com/office/drawing/2010/main">
        <mc:Choice Requires="a14">
          <p:graphicFrame>
            <p:nvGraphicFramePr>
              <p:cNvPr id="5" name="Θέση περιεχομένου 4"/>
              <p:cNvGraphicFramePr>
                <a:graphicFrameLocks noGrp="1"/>
              </p:cNvGraphicFramePr>
              <p:nvPr>
                <p:ph idx="1"/>
                <p:extLst/>
              </p:nvPr>
            </p:nvGraphicFramePr>
            <p:xfrm>
              <a:off x="467544" y="1700808"/>
              <a:ext cx="8229600" cy="3416935"/>
            </p:xfrm>
            <a:graphic>
              <a:graphicData uri="http://schemas.openxmlformats.org/drawingml/2006/table">
                <a:tbl>
                  <a:tblPr firstRow="1" bandRow="1">
                    <a:tableStyleId>{5940675A-B579-460E-94D1-54222C63F5DA}</a:tableStyleId>
                  </a:tblPr>
                  <a:tblGrid>
                    <a:gridCol w="730424"/>
                    <a:gridCol w="2232248"/>
                    <a:gridCol w="1975088"/>
                    <a:gridCol w="1645920"/>
                    <a:gridCol w="1645920"/>
                  </a:tblGrid>
                  <a:tr h="370840">
                    <a:tc gridSpan="5">
                      <a:txBody>
                        <a:bodyPr/>
                        <a:lstStyle/>
                        <a:p>
                          <a:pPr algn="ctr"/>
                          <a:r>
                            <a:rPr lang="el-GR" sz="2200" b="1" dirty="0" smtClean="0"/>
                            <a:t>Πίνακας 1</a:t>
                          </a:r>
                          <a:endParaRPr lang="el-GR" sz="2200" b="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algn="ctr">
                            <a:lnSpc>
                              <a:spcPct val="115000"/>
                            </a:lnSpc>
                            <a:spcAft>
                              <a:spcPts val="0"/>
                            </a:spcAft>
                          </a:pPr>
                          <a:r>
                            <a:rPr lang="en-US" sz="2200" b="1" dirty="0">
                              <a:effectLst/>
                              <a:latin typeface="+mn-lt"/>
                              <a:ea typeface="Times New Roman"/>
                              <a:cs typeface="Calibri"/>
                            </a:rPr>
                            <a:t>m</a:t>
                          </a:r>
                          <a:endParaRPr lang="el-GR" sz="22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2200" b="1" dirty="0">
                              <a:effectLst/>
                              <a:latin typeface="+mn-lt"/>
                              <a:ea typeface="Times New Roman"/>
                              <a:cs typeface="Calibri"/>
                            </a:rPr>
                            <a:t>διάμετρος (mm)</a:t>
                          </a:r>
                          <a:endParaRPr lang="el-GR" sz="22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2200" b="1" dirty="0">
                              <a:effectLst/>
                              <a:latin typeface="+mn-lt"/>
                              <a:ea typeface="Times New Roman"/>
                              <a:cs typeface="Calibri"/>
                            </a:rPr>
                            <a:t>ακτίνα r</a:t>
                          </a:r>
                          <a:r>
                            <a:rPr lang="en-US" sz="2200" b="1" baseline="-25000" dirty="0">
                              <a:effectLst/>
                              <a:latin typeface="+mn-lt"/>
                              <a:ea typeface="Times New Roman"/>
                              <a:cs typeface="Calibri"/>
                            </a:rPr>
                            <a:t>m </a:t>
                          </a:r>
                          <a:r>
                            <a:rPr lang="en-US" sz="2200" b="1" dirty="0">
                              <a:effectLst/>
                              <a:latin typeface="+mn-lt"/>
                              <a:ea typeface="Times New Roman"/>
                              <a:cs typeface="Calibri"/>
                            </a:rPr>
                            <a:t>(mm)</a:t>
                          </a:r>
                          <a:endParaRPr lang="el-GR" sz="2200" dirty="0">
                            <a:effectLst/>
                            <a:latin typeface="+mn-lt"/>
                            <a:ea typeface="Times New Roman"/>
                            <a:cs typeface="Times New Roman"/>
                          </a:endParaRPr>
                        </a:p>
                      </a:txBody>
                      <a:tcPr marL="68580" marR="68580" marT="0" marB="0"/>
                    </a:tc>
                    <a:tc>
                      <a:txBody>
                        <a:bodyPr/>
                        <a:lstStyle/>
                        <a:p>
                          <a:pPr algn="ctr">
                            <a:lnSpc>
                              <a:spcPct val="115000"/>
                            </a:lnSpc>
                            <a:spcAft>
                              <a:spcPts val="0"/>
                            </a:spcAft>
                          </a:pPr>
                          <a14:m>
                            <m:oMath xmlns:m="http://schemas.openxmlformats.org/officeDocument/2006/math">
                              <m:sSubSup>
                                <m:sSubSupPr>
                                  <m:ctrlPr>
                                    <a:rPr lang="el-GR" sz="2200" b="1" i="1">
                                      <a:effectLst/>
                                      <a:latin typeface="Cambria Math"/>
                                      <a:ea typeface="Times New Roman"/>
                                      <a:cs typeface="Calibri"/>
                                    </a:rPr>
                                  </m:ctrlPr>
                                </m:sSubSupPr>
                                <m:e>
                                  <m:r>
                                    <a:rPr lang="en-US" sz="2200" b="1" i="1">
                                      <a:effectLst/>
                                      <a:latin typeface="Cambria Math" panose="02040503050406030204" pitchFamily="18" charset="0"/>
                                      <a:ea typeface="Times New Roman"/>
                                      <a:cs typeface="Calibri"/>
                                    </a:rPr>
                                    <m:t>𝒓</m:t>
                                  </m:r>
                                </m:e>
                                <m:sub>
                                  <m:r>
                                    <a:rPr lang="en-US" sz="2200" b="1" i="1">
                                      <a:effectLst/>
                                      <a:latin typeface="Cambria Math" panose="02040503050406030204" pitchFamily="18" charset="0"/>
                                      <a:ea typeface="Times New Roman"/>
                                      <a:cs typeface="Calibri"/>
                                    </a:rPr>
                                    <m:t>𝒎</m:t>
                                  </m:r>
                                </m:sub>
                                <m:sup>
                                  <m:r>
                                    <a:rPr lang="en-US" sz="2200" b="1" i="1">
                                      <a:effectLst/>
                                      <a:latin typeface="Cambria Math" panose="02040503050406030204" pitchFamily="18" charset="0"/>
                                      <a:ea typeface="Times New Roman"/>
                                      <a:cs typeface="Calibri"/>
                                    </a:rPr>
                                    <m:t>𝟐</m:t>
                                  </m:r>
                                </m:sup>
                              </m:sSubSup>
                            </m:oMath>
                          </a14:m>
                          <a:r>
                            <a:rPr lang="en-US" sz="2200" b="1" dirty="0">
                              <a:effectLst/>
                              <a:latin typeface="+mn-lt"/>
                              <a:ea typeface="Times New Roman"/>
                              <a:cs typeface="Calibri"/>
                            </a:rPr>
                            <a:t>(mm)</a:t>
                          </a:r>
                          <a:r>
                            <a:rPr lang="en-US" sz="2200" b="1" baseline="30000" dirty="0">
                              <a:effectLst/>
                              <a:latin typeface="+mn-lt"/>
                              <a:ea typeface="Times New Roman"/>
                              <a:cs typeface="Calibri"/>
                            </a:rPr>
                            <a:t>2</a:t>
                          </a:r>
                          <a:endParaRPr lang="el-GR" sz="22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2200" b="1" dirty="0">
                              <a:effectLst/>
                              <a:latin typeface="+mn-lt"/>
                              <a:ea typeface="Times New Roman"/>
                              <a:cs typeface="Calibri"/>
                            </a:rPr>
                            <a:t>N (= m – 1)</a:t>
                          </a:r>
                          <a:endParaRPr lang="el-GR" sz="2200" dirty="0">
                            <a:effectLst/>
                            <a:latin typeface="+mn-lt"/>
                            <a:ea typeface="Times New Roman"/>
                            <a:cs typeface="Times New Roman"/>
                          </a:endParaRPr>
                        </a:p>
                      </a:txBody>
                      <a:tcPr marL="68580" marR="68580" marT="0" marB="0"/>
                    </a:tc>
                  </a:tr>
                  <a:tr h="370840">
                    <a:tc>
                      <a:txBody>
                        <a:bodyPr/>
                        <a:lstStyle/>
                        <a:p>
                          <a:r>
                            <a:rPr lang="el-GR" dirty="0" smtClean="0"/>
                            <a:t>2</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3</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4</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5</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6</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7</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8</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mc:Choice>
        <mc:Fallback xmlns="">
          <p:graphicFrame>
            <p:nvGraphicFramePr>
              <p:cNvPr id="5" name="Θέση περιεχομένου 4"/>
              <p:cNvGraphicFramePr>
                <a:graphicFrameLocks noGrp="1"/>
              </p:cNvGraphicFramePr>
              <p:nvPr>
                <p:ph idx="1"/>
                <p:extLst/>
              </p:nvPr>
            </p:nvGraphicFramePr>
            <p:xfrm>
              <a:off x="467544" y="1700808"/>
              <a:ext cx="8229600" cy="3416935"/>
            </p:xfrm>
            <a:graphic>
              <a:graphicData uri="http://schemas.openxmlformats.org/drawingml/2006/table">
                <a:tbl>
                  <a:tblPr firstRow="1" bandRow="1">
                    <a:tableStyleId>{5940675A-B579-460E-94D1-54222C63F5DA}</a:tableStyleId>
                  </a:tblPr>
                  <a:tblGrid>
                    <a:gridCol w="730424"/>
                    <a:gridCol w="2232248"/>
                    <a:gridCol w="1975088"/>
                    <a:gridCol w="1645920"/>
                    <a:gridCol w="1645920"/>
                  </a:tblGrid>
                  <a:tr h="426720">
                    <a:tc gridSpan="5">
                      <a:txBody>
                        <a:bodyPr/>
                        <a:lstStyle/>
                        <a:p>
                          <a:pPr algn="ctr"/>
                          <a:r>
                            <a:rPr lang="el-GR" sz="2200" b="1" dirty="0" smtClean="0"/>
                            <a:t>Πίνακας 1</a:t>
                          </a:r>
                          <a:endParaRPr lang="el-GR" sz="2200" b="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94335">
                    <a:tc>
                      <a:txBody>
                        <a:bodyPr/>
                        <a:lstStyle/>
                        <a:p>
                          <a:pPr algn="ctr">
                            <a:lnSpc>
                              <a:spcPct val="115000"/>
                            </a:lnSpc>
                            <a:spcAft>
                              <a:spcPts val="0"/>
                            </a:spcAft>
                          </a:pPr>
                          <a:r>
                            <a:rPr lang="en-US" sz="2200" b="1" dirty="0">
                              <a:effectLst/>
                              <a:latin typeface="+mn-lt"/>
                              <a:ea typeface="Times New Roman"/>
                              <a:cs typeface="Calibri"/>
                            </a:rPr>
                            <a:t>m</a:t>
                          </a:r>
                          <a:endParaRPr lang="el-GR" sz="22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2200" b="1">
                              <a:effectLst/>
                              <a:latin typeface="+mn-lt"/>
                              <a:ea typeface="Times New Roman"/>
                              <a:cs typeface="Calibri"/>
                            </a:rPr>
                            <a:t>διάμετρος (mm)</a:t>
                          </a:r>
                          <a:endParaRPr lang="el-GR" sz="220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2200" b="1">
                              <a:effectLst/>
                              <a:latin typeface="+mn-lt"/>
                              <a:ea typeface="Times New Roman"/>
                              <a:cs typeface="Calibri"/>
                            </a:rPr>
                            <a:t>ακτίνα r</a:t>
                          </a:r>
                          <a:r>
                            <a:rPr lang="en-US" sz="2200" b="1" baseline="-25000">
                              <a:effectLst/>
                              <a:latin typeface="+mn-lt"/>
                              <a:ea typeface="Times New Roman"/>
                              <a:cs typeface="Calibri"/>
                            </a:rPr>
                            <a:t>m </a:t>
                          </a:r>
                          <a:r>
                            <a:rPr lang="en-US" sz="2200" b="1">
                              <a:effectLst/>
                              <a:latin typeface="+mn-lt"/>
                              <a:ea typeface="Times New Roman"/>
                              <a:cs typeface="Calibri"/>
                            </a:rPr>
                            <a:t>(mm)</a:t>
                          </a:r>
                          <a:endParaRPr lang="el-GR" sz="2200">
                            <a:effectLst/>
                            <a:latin typeface="+mn-lt"/>
                            <a:ea typeface="Times New Roman"/>
                            <a:cs typeface="Times New Roman"/>
                          </a:endParaRPr>
                        </a:p>
                      </a:txBody>
                      <a:tcPr marL="68580" marR="68580" marT="0" marB="0"/>
                    </a:tc>
                    <a:tc>
                      <a:txBody>
                        <a:bodyPr/>
                        <a:lstStyle/>
                        <a:p>
                          <a:endParaRPr lang="el-GR"/>
                        </a:p>
                      </a:txBody>
                      <a:tcPr marL="68580" marR="68580" marT="0" marB="0">
                        <a:blipFill rotWithShape="0">
                          <a:blip r:embed="rId2"/>
                          <a:stretch>
                            <a:fillRect l="-300741" t="-118462" r="-100741" b="-678462"/>
                          </a:stretch>
                        </a:blipFill>
                      </a:tcPr>
                    </a:tc>
                    <a:tc>
                      <a:txBody>
                        <a:bodyPr/>
                        <a:lstStyle/>
                        <a:p>
                          <a:pPr algn="ctr">
                            <a:lnSpc>
                              <a:spcPct val="115000"/>
                            </a:lnSpc>
                            <a:spcAft>
                              <a:spcPts val="0"/>
                            </a:spcAft>
                          </a:pPr>
                          <a:r>
                            <a:rPr lang="en-US" sz="2200" b="1" dirty="0">
                              <a:effectLst/>
                              <a:latin typeface="+mn-lt"/>
                              <a:ea typeface="Times New Roman"/>
                              <a:cs typeface="Calibri"/>
                            </a:rPr>
                            <a:t>N (= m – 1)</a:t>
                          </a:r>
                          <a:endParaRPr lang="el-GR" sz="2200" dirty="0">
                            <a:effectLst/>
                            <a:latin typeface="+mn-lt"/>
                            <a:ea typeface="Times New Roman"/>
                            <a:cs typeface="Times New Roman"/>
                          </a:endParaRPr>
                        </a:p>
                      </a:txBody>
                      <a:tcPr marL="68580" marR="68580" marT="0" marB="0"/>
                    </a:tc>
                  </a:tr>
                  <a:tr h="370840">
                    <a:tc>
                      <a:txBody>
                        <a:bodyPr/>
                        <a:lstStyle/>
                        <a:p>
                          <a:r>
                            <a:rPr lang="el-GR" dirty="0" smtClean="0"/>
                            <a:t>2</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3</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4</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5</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6</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7</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8</a:t>
                          </a:r>
                          <a:endParaRPr lang="el-GR" dirty="0"/>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669930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1</a:t>
            </a:r>
            <a:r>
              <a:rPr lang="en-US" sz="2000" dirty="0" smtClean="0"/>
              <a:t>:</a:t>
            </a:r>
            <a:r>
              <a:rPr lang="el-GR" sz="2000" dirty="0" smtClean="0"/>
              <a:t> </a:t>
            </a:r>
            <a:r>
              <a:rPr lang="el-GR" sz="2000" dirty="0"/>
              <a:t>Δακτύλιοι του Νεύτωνα».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Φαινόμενα </a:t>
            </a:r>
            <a:r>
              <a:rPr lang="el-GR" dirty="0"/>
              <a:t>συμβολής σε λεπτά </a:t>
            </a:r>
            <a:r>
              <a:rPr lang="el-GR" dirty="0" smtClean="0"/>
              <a:t>στρώματα </a:t>
            </a:r>
            <a:r>
              <a:rPr lang="el-GR" sz="3200" b="0" dirty="0" smtClean="0"/>
              <a:t>(1 από 8)</a:t>
            </a:r>
            <a:endParaRPr lang="el-GR" sz="3200" b="0" dirty="0"/>
          </a:p>
        </p:txBody>
      </p:sp>
      <p:sp>
        <p:nvSpPr>
          <p:cNvPr id="3" name="Θέση περιεχομένου 2"/>
          <p:cNvSpPr>
            <a:spLocks noGrp="1"/>
          </p:cNvSpPr>
          <p:nvPr>
            <p:ph idx="1"/>
          </p:nvPr>
        </p:nvSpPr>
        <p:spPr/>
        <p:txBody>
          <a:bodyPr/>
          <a:lstStyle/>
          <a:p>
            <a:r>
              <a:rPr lang="el-GR" dirty="0"/>
              <a:t>Υποθέτουμε ότι δέσμη μονοχρωματικού φωτός, μήκους κύματος λ, προσπίπτει σε ένα λεπτό στρώμα διαφανούς υλικού, το οποίο παρουσιάζει πάχος d και δείκτη διάθλασης n. Στο σημείο πρόσπτωσης η δέσμη θα διασπαστεί σε δυο τμήματα: ένα τμήμα της θ΄ανακλαστεί στην πρώτη επιφάνεια του στρώματος (ακτίνα Α) και ένα άλλο θα περάσει στο υλικό, θα ανακλαστεί στην κάτω επιφάνειά του και αφού επιστρέψει στην πρώτη επιφάνεια, θα εξέλθει στο ίδιο μέσο από το οποίο προήλθε </a:t>
            </a:r>
            <a:r>
              <a:rPr lang="el-GR" dirty="0" smtClean="0"/>
              <a:t>η </a:t>
            </a:r>
            <a:r>
              <a:rPr lang="el-GR" dirty="0"/>
              <a:t>αρχική δέσμη (ακτίνα Β). Οι ακτίνες Α και Β θα συμβάλλουν μεταξύ τους, είτε ενισχυτικά είτε αποσβεστικά, ανάλογα με τη διαφορά φάσης που παρουσιάζουν.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654396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97144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181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8597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466313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Φαινόμενα συμβολής σε λεπτά στρώματα </a:t>
            </a:r>
            <a:r>
              <a:rPr lang="el-GR" sz="3600" b="0" dirty="0" smtClean="0"/>
              <a:t>(2 </a:t>
            </a:r>
            <a:r>
              <a:rPr lang="el-GR" sz="3600" b="0" dirty="0"/>
              <a:t>από </a:t>
            </a:r>
            <a:r>
              <a:rPr lang="el-GR" sz="3600" b="0" dirty="0" smtClean="0"/>
              <a:t>8)</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100" name="Ορθογώνιο 99"/>
          <p:cNvSpPr/>
          <p:nvPr/>
        </p:nvSpPr>
        <p:spPr>
          <a:xfrm>
            <a:off x="3092884" y="9561512"/>
            <a:ext cx="5276850" cy="2524125"/>
          </a:xfrm>
          <a:prstGeom prst="rect">
            <a:avLst/>
          </a:prstGeom>
          <a:noFill/>
          <a:ln>
            <a:noFill/>
          </a:ln>
        </p:spPr>
      </p:sp>
      <p:grpSp>
        <p:nvGrpSpPr>
          <p:cNvPr id="101" name="Ομάδα 100" descr="συμβολή μονοχρωματικού φωτός σε λεπτό στρώμα"/>
          <p:cNvGrpSpPr/>
          <p:nvPr/>
        </p:nvGrpSpPr>
        <p:grpSpPr>
          <a:xfrm>
            <a:off x="3149198" y="2093126"/>
            <a:ext cx="2999740" cy="1814830"/>
            <a:chOff x="1374140" y="130175"/>
            <a:chExt cx="2999740" cy="1814830"/>
          </a:xfrm>
        </p:grpSpPr>
        <p:grpSp>
          <p:nvGrpSpPr>
            <p:cNvPr id="102" name="Group 4"/>
            <p:cNvGrpSpPr>
              <a:grpSpLocks/>
            </p:cNvGrpSpPr>
            <p:nvPr/>
          </p:nvGrpSpPr>
          <p:grpSpPr bwMode="auto">
            <a:xfrm>
              <a:off x="2925445" y="130175"/>
              <a:ext cx="218440" cy="184785"/>
              <a:chOff x="5526" y="6318"/>
              <a:chExt cx="344" cy="291"/>
            </a:xfrm>
          </p:grpSpPr>
          <p:grpSp>
            <p:nvGrpSpPr>
              <p:cNvPr id="116" name="Group 5"/>
              <p:cNvGrpSpPr>
                <a:grpSpLocks/>
              </p:cNvGrpSpPr>
              <p:nvPr/>
            </p:nvGrpSpPr>
            <p:grpSpPr bwMode="auto">
              <a:xfrm>
                <a:off x="5526" y="6318"/>
                <a:ext cx="143" cy="259"/>
                <a:chOff x="5526" y="6318"/>
                <a:chExt cx="143" cy="259"/>
              </a:xfrm>
            </p:grpSpPr>
            <p:sp>
              <p:nvSpPr>
                <p:cNvPr id="120" name="Oval 6"/>
                <p:cNvSpPr>
                  <a:spLocks noChangeArrowheads="1"/>
                </p:cNvSpPr>
                <p:nvPr/>
              </p:nvSpPr>
              <p:spPr bwMode="auto">
                <a:xfrm rot="1511305">
                  <a:off x="5526" y="6318"/>
                  <a:ext cx="143" cy="25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
              <p:nvSpPr>
                <p:cNvPr id="121" name="Oval 7"/>
                <p:cNvSpPr>
                  <a:spLocks noChangeArrowheads="1"/>
                </p:cNvSpPr>
                <p:nvPr/>
              </p:nvSpPr>
              <p:spPr bwMode="auto">
                <a:xfrm rot="1511305">
                  <a:off x="5541" y="6408"/>
                  <a:ext cx="90" cy="164"/>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grpSp>
          <p:grpSp>
            <p:nvGrpSpPr>
              <p:cNvPr id="117" name="Group 8"/>
              <p:cNvGrpSpPr>
                <a:grpSpLocks/>
              </p:cNvGrpSpPr>
              <p:nvPr/>
            </p:nvGrpSpPr>
            <p:grpSpPr bwMode="auto">
              <a:xfrm>
                <a:off x="5727" y="6350"/>
                <a:ext cx="143" cy="259"/>
                <a:chOff x="5526" y="6318"/>
                <a:chExt cx="143" cy="259"/>
              </a:xfrm>
            </p:grpSpPr>
            <p:sp>
              <p:nvSpPr>
                <p:cNvPr id="118" name="Oval 9"/>
                <p:cNvSpPr>
                  <a:spLocks noChangeArrowheads="1"/>
                </p:cNvSpPr>
                <p:nvPr/>
              </p:nvSpPr>
              <p:spPr bwMode="auto">
                <a:xfrm rot="1511305">
                  <a:off x="5526" y="6318"/>
                  <a:ext cx="143" cy="25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
              <p:nvSpPr>
                <p:cNvPr id="119" name="Oval 10"/>
                <p:cNvSpPr>
                  <a:spLocks noChangeArrowheads="1"/>
                </p:cNvSpPr>
                <p:nvPr/>
              </p:nvSpPr>
              <p:spPr bwMode="auto">
                <a:xfrm rot="1511305">
                  <a:off x="5541" y="6408"/>
                  <a:ext cx="90" cy="164"/>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grpSp>
        </p:grpSp>
        <p:cxnSp>
          <p:nvCxnSpPr>
            <p:cNvPr id="103" name="Line 11"/>
            <p:cNvCxnSpPr/>
            <p:nvPr/>
          </p:nvCxnSpPr>
          <p:spPr bwMode="auto">
            <a:xfrm>
              <a:off x="1448435" y="1045210"/>
              <a:ext cx="25393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 name="Line 12"/>
            <p:cNvCxnSpPr/>
            <p:nvPr/>
          </p:nvCxnSpPr>
          <p:spPr bwMode="auto">
            <a:xfrm>
              <a:off x="1374140" y="1652270"/>
              <a:ext cx="25393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5" name="Freeform 13"/>
            <p:cNvSpPr>
              <a:spLocks/>
            </p:cNvSpPr>
            <p:nvPr/>
          </p:nvSpPr>
          <p:spPr bwMode="auto">
            <a:xfrm>
              <a:off x="1611630" y="403225"/>
              <a:ext cx="1026795" cy="641985"/>
            </a:xfrm>
            <a:custGeom>
              <a:avLst/>
              <a:gdLst>
                <a:gd name="T0" fmla="*/ 0 w 1617"/>
                <a:gd name="T1" fmla="*/ 291 h 1011"/>
                <a:gd name="T2" fmla="*/ 669 w 1617"/>
                <a:gd name="T3" fmla="*/ 1011 h 1011"/>
                <a:gd name="T4" fmla="*/ 1617 w 1617"/>
                <a:gd name="T5" fmla="*/ 0 h 1011"/>
              </a:gdLst>
              <a:ahLst/>
              <a:cxnLst>
                <a:cxn ang="0">
                  <a:pos x="T0" y="T1"/>
                </a:cxn>
                <a:cxn ang="0">
                  <a:pos x="T2" y="T3"/>
                </a:cxn>
                <a:cxn ang="0">
                  <a:pos x="T4" y="T5"/>
                </a:cxn>
              </a:cxnLst>
              <a:rect l="0" t="0" r="r" b="b"/>
              <a:pathLst>
                <a:path w="1617" h="1011">
                  <a:moveTo>
                    <a:pt x="0" y="291"/>
                  </a:moveTo>
                  <a:lnTo>
                    <a:pt x="669" y="1011"/>
                  </a:lnTo>
                  <a:lnTo>
                    <a:pt x="1617"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
          <p:nvSpPr>
            <p:cNvPr id="106" name="Freeform 14"/>
            <p:cNvSpPr>
              <a:spLocks/>
            </p:cNvSpPr>
            <p:nvPr/>
          </p:nvSpPr>
          <p:spPr bwMode="auto">
            <a:xfrm>
              <a:off x="2036445" y="518795"/>
              <a:ext cx="1087755" cy="1137285"/>
            </a:xfrm>
            <a:custGeom>
              <a:avLst/>
              <a:gdLst>
                <a:gd name="T0" fmla="*/ 0 w 1713"/>
                <a:gd name="T1" fmla="*/ 841 h 1791"/>
                <a:gd name="T2" fmla="*/ 558 w 1713"/>
                <a:gd name="T3" fmla="*/ 1791 h 1791"/>
                <a:gd name="T4" fmla="*/ 938 w 1713"/>
                <a:gd name="T5" fmla="*/ 841 h 1791"/>
                <a:gd name="T6" fmla="*/ 1713 w 1713"/>
                <a:gd name="T7" fmla="*/ 0 h 1791"/>
              </a:gdLst>
              <a:ahLst/>
              <a:cxnLst>
                <a:cxn ang="0">
                  <a:pos x="T0" y="T1"/>
                </a:cxn>
                <a:cxn ang="0">
                  <a:pos x="T2" y="T3"/>
                </a:cxn>
                <a:cxn ang="0">
                  <a:pos x="T4" y="T5"/>
                </a:cxn>
                <a:cxn ang="0">
                  <a:pos x="T6" y="T7"/>
                </a:cxn>
              </a:cxnLst>
              <a:rect l="0" t="0" r="r" b="b"/>
              <a:pathLst>
                <a:path w="1713" h="1791">
                  <a:moveTo>
                    <a:pt x="0" y="841"/>
                  </a:moveTo>
                  <a:lnTo>
                    <a:pt x="558" y="1791"/>
                  </a:lnTo>
                  <a:lnTo>
                    <a:pt x="938" y="841"/>
                  </a:lnTo>
                  <a:lnTo>
                    <a:pt x="1713"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cxnSp>
          <p:nvCxnSpPr>
            <p:cNvPr id="107" name="Line 15"/>
            <p:cNvCxnSpPr/>
            <p:nvPr/>
          </p:nvCxnSpPr>
          <p:spPr bwMode="auto">
            <a:xfrm>
              <a:off x="1595120" y="1052830"/>
              <a:ext cx="635" cy="58483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8" name="Text Box 16"/>
            <p:cNvSpPr txBox="1">
              <a:spLocks noChangeArrowheads="1"/>
            </p:cNvSpPr>
            <p:nvPr/>
          </p:nvSpPr>
          <p:spPr bwMode="auto">
            <a:xfrm>
              <a:off x="1449705" y="1280160"/>
              <a:ext cx="299720" cy="1504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d </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cxnSp>
          <p:nvCxnSpPr>
            <p:cNvPr id="109" name="Line 17"/>
            <p:cNvCxnSpPr/>
            <p:nvPr/>
          </p:nvCxnSpPr>
          <p:spPr bwMode="auto">
            <a:xfrm>
              <a:off x="2411730" y="1670685"/>
              <a:ext cx="278130" cy="260985"/>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0" name="Text Box 18"/>
            <p:cNvSpPr txBox="1">
              <a:spLocks noChangeArrowheads="1"/>
            </p:cNvSpPr>
            <p:nvPr/>
          </p:nvSpPr>
          <p:spPr bwMode="auto">
            <a:xfrm>
              <a:off x="3321685" y="735965"/>
              <a:ext cx="1052195"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αέρας (n</a:t>
              </a:r>
              <a:r>
                <a:rPr kumimoji="0" lang="en-US" sz="1200" b="0" i="0" u="none" strike="noStrike" kern="0" cap="none" spc="0" normalizeH="0" baseline="-25000" noProof="0" dirty="0">
                  <a:ln>
                    <a:noFill/>
                  </a:ln>
                  <a:solidFill>
                    <a:sysClr val="windowText" lastClr="000000"/>
                  </a:solidFill>
                  <a:effectLst/>
                  <a:uLnTx/>
                  <a:uFillTx/>
                  <a:latin typeface="Arial"/>
                  <a:ea typeface="Times New Roman"/>
                  <a:cs typeface="Times New Roman"/>
                </a:rPr>
                <a:t>1</a:t>
              </a: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 = 1)</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11" name="Text Box 20"/>
            <p:cNvSpPr txBox="1">
              <a:spLocks noChangeArrowheads="1"/>
            </p:cNvSpPr>
            <p:nvPr/>
          </p:nvSpPr>
          <p:spPr bwMode="auto">
            <a:xfrm>
              <a:off x="3131820" y="415290"/>
              <a:ext cx="203835"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B</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12" name="Text Box 21"/>
            <p:cNvSpPr txBox="1">
              <a:spLocks noChangeArrowheads="1"/>
            </p:cNvSpPr>
            <p:nvPr/>
          </p:nvSpPr>
          <p:spPr bwMode="auto">
            <a:xfrm>
              <a:off x="2405380" y="267970"/>
              <a:ext cx="203835"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A</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13" name="Text Box 22"/>
            <p:cNvSpPr txBox="1">
              <a:spLocks noChangeArrowheads="1"/>
            </p:cNvSpPr>
            <p:nvPr/>
          </p:nvSpPr>
          <p:spPr bwMode="auto">
            <a:xfrm>
              <a:off x="3321685" y="1280160"/>
              <a:ext cx="802005" cy="20828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n  (n &gt; n</a:t>
              </a:r>
              <a:r>
                <a:rPr kumimoji="0" lang="en-US" sz="1200" b="0" i="0" u="none" strike="noStrike" kern="0" cap="none" spc="0" normalizeH="0" baseline="-25000" noProof="0" dirty="0">
                  <a:ln>
                    <a:noFill/>
                  </a:ln>
                  <a:solidFill>
                    <a:sysClr val="windowText" lastClr="000000"/>
                  </a:solidFill>
                  <a:effectLst/>
                  <a:uLnTx/>
                  <a:uFillTx/>
                  <a:latin typeface="Arial"/>
                  <a:ea typeface="Times New Roman"/>
                  <a:cs typeface="Times New Roman"/>
                </a:rPr>
                <a:t>1)</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sp>
          <p:nvSpPr>
            <p:cNvPr id="114" name="Text Box 23"/>
            <p:cNvSpPr txBox="1">
              <a:spLocks noChangeArrowheads="1"/>
            </p:cNvSpPr>
            <p:nvPr/>
          </p:nvSpPr>
          <p:spPr bwMode="auto">
            <a:xfrm>
              <a:off x="3321685" y="1753235"/>
              <a:ext cx="1052195"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αέρας (n</a:t>
              </a:r>
              <a:r>
                <a:rPr kumimoji="0" lang="en-US" sz="1200" b="0" i="0" u="none" strike="noStrike" kern="0" cap="none" spc="0" normalizeH="0" baseline="-25000" noProof="0" dirty="0">
                  <a:ln>
                    <a:noFill/>
                  </a:ln>
                  <a:solidFill>
                    <a:sysClr val="windowText" lastClr="000000"/>
                  </a:solidFill>
                  <a:effectLst/>
                  <a:uLnTx/>
                  <a:uFillTx/>
                  <a:latin typeface="Arial"/>
                  <a:ea typeface="Times New Roman"/>
                  <a:cs typeface="Times New Roman"/>
                </a:rPr>
                <a:t>1</a:t>
              </a:r>
              <a:r>
                <a:rPr kumimoji="0" lang="en-US" sz="1200" b="0" i="0" u="none" strike="noStrike" kern="0" cap="none" spc="0" normalizeH="0" baseline="0" noProof="0" dirty="0">
                  <a:ln>
                    <a:noFill/>
                  </a:ln>
                  <a:solidFill>
                    <a:sysClr val="windowText" lastClr="000000"/>
                  </a:solidFill>
                  <a:effectLst/>
                  <a:uLnTx/>
                  <a:uFillTx/>
                  <a:latin typeface="Arial"/>
                  <a:ea typeface="Times New Roman"/>
                  <a:cs typeface="Times New Roman"/>
                </a:rPr>
                <a:t> = 1)</a:t>
              </a:r>
              <a:endParaRPr kumimoji="0" lang="el-GR" sz="11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p:txBody>
        </p:sp>
        <p:cxnSp>
          <p:nvCxnSpPr>
            <p:cNvPr id="115" name="Line 24"/>
            <p:cNvCxnSpPr/>
            <p:nvPr/>
          </p:nvCxnSpPr>
          <p:spPr bwMode="auto">
            <a:xfrm>
              <a:off x="1583690" y="650875"/>
              <a:ext cx="222250" cy="23876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4" name="TextBox 73"/>
          <p:cNvSpPr txBox="1"/>
          <p:nvPr/>
        </p:nvSpPr>
        <p:spPr>
          <a:xfrm>
            <a:off x="944906" y="4293096"/>
            <a:ext cx="7601997" cy="707886"/>
          </a:xfrm>
          <a:prstGeom prst="rect">
            <a:avLst/>
          </a:prstGeom>
          <a:noFill/>
        </p:spPr>
        <p:txBody>
          <a:bodyPr wrap="square" rtlCol="0">
            <a:spAutoFit/>
          </a:bodyPr>
          <a:lstStyle/>
          <a:p>
            <a:r>
              <a:rPr lang="el-GR" sz="2000" b="1" dirty="0">
                <a:latin typeface="+mn-lt"/>
              </a:rPr>
              <a:t>Σχήμα </a:t>
            </a:r>
            <a:r>
              <a:rPr lang="el-GR" sz="2000" b="1" dirty="0" smtClean="0">
                <a:latin typeface="+mn-lt"/>
              </a:rPr>
              <a:t>1 </a:t>
            </a:r>
            <a:r>
              <a:rPr lang="el-GR" sz="2000" dirty="0" smtClean="0">
                <a:latin typeface="+mn-lt"/>
              </a:rPr>
              <a:t>Μονοχρωματικό </a:t>
            </a:r>
            <a:r>
              <a:rPr lang="el-GR" sz="2000" dirty="0">
                <a:latin typeface="+mn-lt"/>
              </a:rPr>
              <a:t>φως προσπίπτει σε λεπτό στρώμα και συμβάλει αφού ανακλαστεί στις δυο επιφάνειες του στρώματος.</a:t>
            </a:r>
          </a:p>
        </p:txBody>
      </p:sp>
    </p:spTree>
    <p:extLst>
      <p:ext uri="{BB962C8B-B14F-4D97-AF65-F5344CB8AC3E}">
        <p14:creationId xmlns:p14="http://schemas.microsoft.com/office/powerpoint/2010/main" val="4020009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Φαινόμενα συμβολής σε λεπτά στρώματα </a:t>
            </a:r>
            <a:r>
              <a:rPr lang="el-GR" sz="3600" b="0" dirty="0" smtClean="0"/>
              <a:t>(3 </a:t>
            </a:r>
            <a:r>
              <a:rPr lang="el-GR" sz="3600" b="0" dirty="0"/>
              <a:t>από </a:t>
            </a:r>
            <a:r>
              <a:rPr lang="el-GR" sz="3600" b="0" dirty="0" smtClean="0"/>
              <a:t>8)</a:t>
            </a:r>
            <a:endParaRPr lang="el-GR" sz="3600" dirty="0"/>
          </a:p>
        </p:txBody>
      </p:sp>
      <p:sp>
        <p:nvSpPr>
          <p:cNvPr id="3" name="Θέση περιεχομένου 2"/>
          <p:cNvSpPr>
            <a:spLocks noGrp="1"/>
          </p:cNvSpPr>
          <p:nvPr>
            <p:ph idx="1"/>
          </p:nvPr>
        </p:nvSpPr>
        <p:spPr>
          <a:xfrm>
            <a:off x="457200" y="1196752"/>
            <a:ext cx="8229600" cy="5328592"/>
          </a:xfrm>
        </p:spPr>
        <p:txBody>
          <a:bodyPr>
            <a:normAutofit fontScale="92500"/>
          </a:bodyPr>
          <a:lstStyle/>
          <a:p>
            <a:pPr marL="0" indent="0">
              <a:buNone/>
            </a:pPr>
            <a:r>
              <a:rPr lang="el-GR" dirty="0"/>
              <a:t>Πιο συγκεκριμένα: </a:t>
            </a:r>
          </a:p>
          <a:p>
            <a:r>
              <a:rPr lang="el-GR" dirty="0"/>
              <a:t>Η ακτίνα Α, κατά την ανάκλασή της στην επάνω επιφάνεια του λεπτού στρώματος, υφίσταται μια μεταπήδηση φάσης κατά π (φ1 = π), δεδομένου ότι ανακλάται σε επιφάνεια υλικού που παρουσιάζει δείκτη διάθλασης μεγαλύτερο από το δείκτη διάθλασης του υλικού από το οποίο προέρχεται. Αυτή η αλλαγή της φάσης κατά π έχει το ίδιο αποτέλεσμα σαν να προστίθεται στον οπτικό δρόμο της ακτίνας μισό επιπλέον μήκος κύματος (λ/2).</a:t>
            </a:r>
          </a:p>
          <a:p>
            <a:pPr marL="457200" lvl="1" indent="0">
              <a:buNone/>
            </a:pPr>
            <a:r>
              <a:rPr lang="el-GR" b="1" dirty="0"/>
              <a:t>Σημείωση</a:t>
            </a:r>
            <a:r>
              <a:rPr lang="el-GR" b="1" dirty="0" smtClean="0"/>
              <a:t>:</a:t>
            </a:r>
            <a:endParaRPr lang="el-GR" b="1" dirty="0"/>
          </a:p>
          <a:p>
            <a:pPr lvl="1"/>
            <a:r>
              <a:rPr lang="el-GR" dirty="0" smtClean="0"/>
              <a:t>Ένα </a:t>
            </a:r>
            <a:r>
              <a:rPr lang="el-GR" dirty="0"/>
              <a:t>ηλεκτρομαγνητικό κύμα μεταβάλλει τη φάση του κατά π (ή 180ο) όταν ανακλαστεί σε οπτικά πυκνότερο υλικό (μεγάλος δείκτης διάθλασης) από αυτό που </a:t>
            </a:r>
            <a:r>
              <a:rPr lang="el-GR" dirty="0" smtClean="0"/>
              <a:t>προέρχεται, </a:t>
            </a:r>
            <a:endParaRPr lang="el-GR" dirty="0"/>
          </a:p>
          <a:p>
            <a:pPr lvl="1"/>
            <a:r>
              <a:rPr lang="el-GR" dirty="0" smtClean="0"/>
              <a:t>Δεν </a:t>
            </a:r>
            <a:r>
              <a:rPr lang="el-GR" dirty="0"/>
              <a:t>μεταβάλλεται η φάση του κύματος, όταν αυτό ανακλαστεί σε οπτικά αραιότερο (μικρός δείκτης διάθλασης) υλικό από αυτό που </a:t>
            </a:r>
            <a:r>
              <a:rPr lang="el-GR" dirty="0" smtClean="0"/>
              <a:t>προέρχεται.</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490937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Φαινόμενα συμβολής σε λεπτά στρώματα </a:t>
            </a:r>
            <a:r>
              <a:rPr lang="el-GR" sz="3600" b="0" dirty="0" smtClean="0"/>
              <a:t>(4 </a:t>
            </a:r>
            <a:r>
              <a:rPr lang="el-GR" sz="3600" b="0" dirty="0"/>
              <a:t>από </a:t>
            </a:r>
            <a:r>
              <a:rPr lang="el-GR" sz="3600" b="0" dirty="0" smtClean="0"/>
              <a:t>8)</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Η ακτίνα Β, επειδή ανακλάται σε αραιότερο υλικό, δεν θα μεταβάλει τη φάση της κατά την ανάκλαση. Όμως θα παρουσιάσει διαφορά φάσης με την ακτίνα Α, λόγω του επιπλέον οπτικού δρόμου που διανύει. Αν θεωρήσουμε κάθετη πρόσπτωση του φωτός, τότε η επιπλέον οπτική διαδρομή που θα διανύσει η ακτίνα Β θα είναι 2d, όπου d το πάχος του στρώματος και επομένως η μεταβολή στη φάση της θα είναι: </a:t>
                </a:r>
                <a:endParaRPr lang="el-GR" dirty="0" smtClean="0"/>
              </a:p>
              <a:p>
                <a:pPr marL="0" indent="0" algn="ctr">
                  <a:buNone/>
                </a:pPr>
                <a14:m>
                  <m:oMath xmlns:m="http://schemas.openxmlformats.org/officeDocument/2006/math">
                    <m:sSub>
                      <m:sSubPr>
                        <m:ctrlPr>
                          <a:rPr lang="el-GR" i="1">
                            <a:latin typeface="Cambria Math"/>
                          </a:rPr>
                        </m:ctrlPr>
                      </m:sSubPr>
                      <m:e>
                        <m:r>
                          <a:rPr lang="en-US" i="1">
                            <a:latin typeface="Cambria Math" panose="02040503050406030204" pitchFamily="18" charset="0"/>
                          </a:rPr>
                          <m:t>𝜑</m:t>
                        </m:r>
                      </m:e>
                      <m:sub>
                        <m:r>
                          <a:rPr lang="el-GR" i="1">
                            <a:latin typeface="Cambria Math" panose="02040503050406030204" pitchFamily="18" charset="0"/>
                          </a:rPr>
                          <m:t>2</m:t>
                        </m:r>
                      </m:sub>
                    </m:sSub>
                    <m:r>
                      <a:rPr lang="el-GR" i="1">
                        <a:latin typeface="Cambria Math" panose="02040503050406030204" pitchFamily="18" charset="0"/>
                      </a:rPr>
                      <m:t>=2</m:t>
                    </m:r>
                    <m:r>
                      <a:rPr lang="en-US" i="1">
                        <a:latin typeface="Cambria Math" panose="02040503050406030204" pitchFamily="18" charset="0"/>
                      </a:rPr>
                      <m:t>𝜋</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𝑑</m:t>
                        </m:r>
                      </m:num>
                      <m:den>
                        <m:sSub>
                          <m:sSubPr>
                            <m:ctrlPr>
                              <a:rPr lang="el-GR"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𝑛</m:t>
                            </m:r>
                          </m:sub>
                        </m:sSub>
                      </m:den>
                    </m:f>
                  </m:oMath>
                </a14:m>
                <a:r>
                  <a:rPr lang="el-GR" dirty="0" smtClean="0"/>
                  <a:t> </a:t>
                </a:r>
              </a:p>
              <a:p>
                <a:pPr marL="0" indent="0">
                  <a:buNone/>
                </a:pPr>
                <a:r>
                  <a:rPr lang="el-GR" dirty="0" smtClean="0"/>
                  <a:t>όπου </a:t>
                </a:r>
                <a:r>
                  <a:rPr lang="el-GR" dirty="0"/>
                  <a:t>λ</a:t>
                </a:r>
                <a:r>
                  <a:rPr lang="en-US" baseline="-25000" dirty="0"/>
                  <a:t>n </a:t>
                </a:r>
                <a:r>
                  <a:rPr lang="el-GR" dirty="0"/>
                  <a:t>είναι το μήκος κύματος του φωτός στο υλικό</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837830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Φαινόμενα συμβολής σε λεπτά στρώματα </a:t>
            </a:r>
            <a:r>
              <a:rPr lang="el-GR" sz="3600" b="0" dirty="0" smtClean="0"/>
              <a:t>(5 </a:t>
            </a:r>
            <a:r>
              <a:rPr lang="el-GR" sz="3600" b="0" dirty="0"/>
              <a:t>από </a:t>
            </a:r>
            <a:r>
              <a:rPr lang="el-GR" sz="3600" b="0" dirty="0" smtClean="0"/>
              <a:t>8)</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l-GR" dirty="0" smtClean="0"/>
                  <a:t>Αντικαθιστώντας όπου λ</a:t>
                </a:r>
                <a:r>
                  <a:rPr lang="en-US" baseline="-25000" dirty="0"/>
                  <a:t>n </a:t>
                </a:r>
                <a:r>
                  <a:rPr lang="el-GR" dirty="0"/>
                  <a:t>= λ/</a:t>
                </a:r>
                <a:r>
                  <a:rPr lang="en-US" dirty="0"/>
                  <a:t>n</a:t>
                </a:r>
                <a:r>
                  <a:rPr lang="el-GR" dirty="0"/>
                  <a:t>, όπου λ το μήκος κύματος στο κενό και </a:t>
                </a:r>
                <a:r>
                  <a:rPr lang="en-US" dirty="0"/>
                  <a:t>n</a:t>
                </a:r>
                <a:r>
                  <a:rPr lang="el-GR" dirty="0"/>
                  <a:t> ο δείκτης διάθλασης του υλικού, η τελευταία σχέση μετατρέπεται σε:</a:t>
                </a:r>
              </a:p>
              <a:p>
                <a:pPr marL="0" indent="0">
                  <a:buNone/>
                </a:pPr>
                <a14:m>
                  <m:oMathPara xmlns:m="http://schemas.openxmlformats.org/officeDocument/2006/math">
                    <m:oMathParaPr>
                      <m:jc m:val="center"/>
                    </m:oMathParaPr>
                    <m:oMath xmlns:m="http://schemas.openxmlformats.org/officeDocument/2006/math">
                      <m:sSub>
                        <m:sSubPr>
                          <m:ctrlPr>
                            <a:rPr lang="el-GR" i="1">
                              <a:latin typeface="Cambria Math"/>
                            </a:rPr>
                          </m:ctrlPr>
                        </m:sSubPr>
                        <m:e>
                          <m:r>
                            <a:rPr lang="el-GR" i="1">
                              <a:latin typeface="Cambria Math" panose="02040503050406030204" pitchFamily="18" charset="0"/>
                            </a:rPr>
                            <m:t>𝜑</m:t>
                          </m:r>
                        </m:e>
                        <m:sub>
                          <m:r>
                            <a:rPr lang="el-GR" i="1">
                              <a:latin typeface="Cambria Math" panose="02040503050406030204" pitchFamily="18" charset="0"/>
                            </a:rPr>
                            <m:t>2</m:t>
                          </m:r>
                        </m:sub>
                      </m:sSub>
                      <m:r>
                        <a:rPr lang="el-GR" i="1">
                          <a:latin typeface="Cambria Math" panose="02040503050406030204" pitchFamily="18" charset="0"/>
                        </a:rPr>
                        <m:t>=2</m:t>
                      </m:r>
                      <m:r>
                        <a:rPr lang="el-GR" i="1">
                          <a:latin typeface="Cambria Math" panose="02040503050406030204" pitchFamily="18" charset="0"/>
                        </a:rPr>
                        <m:t>𝜋</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𝑑𝑛</m:t>
                          </m:r>
                        </m:num>
                        <m:den>
                          <m:r>
                            <a:rPr lang="el-GR" i="1">
                              <a:latin typeface="Cambria Math" panose="02040503050406030204" pitchFamily="18" charset="0"/>
                            </a:rPr>
                            <m:t>𝜆</m:t>
                          </m:r>
                        </m:den>
                      </m:f>
                    </m:oMath>
                  </m:oMathPara>
                </a14:m>
                <a:endParaRPr lang="el-GR" dirty="0"/>
              </a:p>
              <a:p>
                <a:r>
                  <a:rPr lang="el-GR" dirty="0"/>
                  <a:t>Τελικά οι δυο ακτίνες θα συμβάλουν παρουσιάζοντας διαφορά φάσης:</a:t>
                </a:r>
              </a:p>
              <a:p>
                <a:pPr marL="0" indent="0" algn="ctr">
                  <a:buNone/>
                </a:pPr>
                <a14:m>
                  <m:oMath xmlns:m="http://schemas.openxmlformats.org/officeDocument/2006/math">
                    <m:r>
                      <a:rPr lang="el-GR" i="1">
                        <a:latin typeface="Cambria Math" panose="02040503050406030204" pitchFamily="18" charset="0"/>
                      </a:rPr>
                      <m:t>𝛥𝜑</m:t>
                    </m:r>
                    <m:r>
                      <a:rPr lang="el-GR" i="1">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𝜑</m:t>
                        </m:r>
                      </m:e>
                      <m:sub>
                        <m:r>
                          <a:rPr lang="el-GR" i="1">
                            <a:latin typeface="Cambria Math" panose="02040503050406030204" pitchFamily="18" charset="0"/>
                          </a:rPr>
                          <m:t>2</m:t>
                        </m:r>
                      </m:sub>
                    </m:sSub>
                    <m:r>
                      <a:rPr lang="el-GR" i="1">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𝜑</m:t>
                        </m:r>
                      </m:e>
                      <m:sub>
                        <m:r>
                          <a:rPr lang="el-GR" i="1">
                            <a:latin typeface="Cambria Math" panose="02040503050406030204" pitchFamily="18" charset="0"/>
                          </a:rPr>
                          <m:t>1</m:t>
                        </m:r>
                      </m:sub>
                    </m:sSub>
                    <m:r>
                      <a:rPr lang="el-GR" i="1">
                        <a:latin typeface="Cambria Math" panose="02040503050406030204" pitchFamily="18" charset="0"/>
                      </a:rPr>
                      <m:t>=2</m:t>
                    </m:r>
                    <m:r>
                      <a:rPr lang="el-GR" i="1">
                        <a:latin typeface="Cambria Math" panose="02040503050406030204" pitchFamily="18" charset="0"/>
                      </a:rPr>
                      <m:t>𝜋</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𝑑𝑛</m:t>
                        </m:r>
                      </m:num>
                      <m:den>
                        <m:r>
                          <a:rPr lang="el-GR" i="1">
                            <a:latin typeface="Cambria Math" panose="02040503050406030204" pitchFamily="18" charset="0"/>
                          </a:rPr>
                          <m:t>𝜆</m:t>
                        </m:r>
                      </m:den>
                    </m:f>
                    <m:r>
                      <a:rPr lang="el-GR" i="1">
                        <a:latin typeface="Cambria Math" panose="02040503050406030204" pitchFamily="18" charset="0"/>
                      </a:rPr>
                      <m:t>−</m:t>
                    </m:r>
                    <m:r>
                      <a:rPr lang="el-GR" i="1">
                        <a:latin typeface="Cambria Math" panose="02040503050406030204" pitchFamily="18" charset="0"/>
                      </a:rPr>
                      <m:t>𝜋</m:t>
                    </m:r>
                    <m:r>
                      <a:rPr lang="el-GR" i="1">
                        <a:latin typeface="Cambria Math" panose="02040503050406030204" pitchFamily="18" charset="0"/>
                      </a:rPr>
                      <m:t>=</m:t>
                    </m:r>
                    <m:r>
                      <a:rPr lang="el-GR" i="1">
                        <a:latin typeface="Cambria Math" panose="02040503050406030204" pitchFamily="18" charset="0"/>
                      </a:rPr>
                      <m:t>𝜋</m:t>
                    </m:r>
                    <m:d>
                      <m:dPr>
                        <m:ctrlPr>
                          <a:rPr lang="el-GR" i="1">
                            <a:latin typeface="Cambria Math"/>
                          </a:rPr>
                        </m:ctrlPr>
                      </m:dPr>
                      <m:e>
                        <m:f>
                          <m:fPr>
                            <m:ctrlPr>
                              <a:rPr lang="el-GR" i="1">
                                <a:latin typeface="Cambria Math"/>
                              </a:rPr>
                            </m:ctrlPr>
                          </m:fPr>
                          <m:num>
                            <m:r>
                              <a:rPr lang="el-GR" i="1">
                                <a:latin typeface="Cambria Math" panose="02040503050406030204" pitchFamily="18" charset="0"/>
                              </a:rPr>
                              <m:t>4</m:t>
                            </m:r>
                            <m:r>
                              <a:rPr lang="en-US" i="1">
                                <a:latin typeface="Cambria Math" panose="02040503050406030204" pitchFamily="18" charset="0"/>
                              </a:rPr>
                              <m:t>𝑑𝑛</m:t>
                            </m:r>
                          </m:num>
                          <m:den>
                            <m:r>
                              <a:rPr lang="el-GR" i="1">
                                <a:latin typeface="Cambria Math" panose="02040503050406030204" pitchFamily="18" charset="0"/>
                              </a:rPr>
                              <m:t>𝜆</m:t>
                            </m:r>
                          </m:den>
                        </m:f>
                        <m:r>
                          <a:rPr lang="el-GR" i="1">
                            <a:latin typeface="Cambria Math" panose="02040503050406030204" pitchFamily="18" charset="0"/>
                          </a:rPr>
                          <m:t>−1</m:t>
                        </m:r>
                      </m:e>
                    </m:d>
                    <m:r>
                      <a:rPr lang="el-GR" i="1">
                        <a:latin typeface="Cambria Math" panose="02040503050406030204" pitchFamily="18" charset="0"/>
                      </a:rPr>
                      <m:t>=2</m:t>
                    </m:r>
                    <m:r>
                      <a:rPr lang="el-GR" i="1">
                        <a:latin typeface="Cambria Math" panose="02040503050406030204" pitchFamily="18" charset="0"/>
                      </a:rPr>
                      <m:t>𝜋</m:t>
                    </m:r>
                    <m:d>
                      <m:dPr>
                        <m:begChr m:val="["/>
                        <m:endChr m:val=""/>
                        <m:ctrlPr>
                          <a:rPr lang="el-GR" i="1">
                            <a:latin typeface="Cambria Math"/>
                          </a:rPr>
                        </m:ctrlPr>
                      </m:dPr>
                      <m:e>
                        <m:m>
                          <m:mPr>
                            <m:mcs>
                              <m:mc>
                                <m:mcPr>
                                  <m:count m:val="1"/>
                                  <m:mcJc m:val="center"/>
                                </m:mcPr>
                              </m:mc>
                            </m:mcs>
                            <m:ctrlPr>
                              <a:rPr lang="el-GR" i="1">
                                <a:latin typeface="Cambria Math"/>
                              </a:rPr>
                            </m:ctrlPr>
                          </m:mPr>
                          <m:mr>
                            <m:e>
                              <m:r>
                                <a:rPr lang="el-GR" i="1">
                                  <a:latin typeface="Cambria Math" panose="02040503050406030204" pitchFamily="18" charset="0"/>
                                </a:rPr>
                                <m:t>𝑚</m:t>
                              </m:r>
                              <m:r>
                                <a:rPr lang="el-GR" i="1">
                                  <a:latin typeface="Cambria Math" panose="02040503050406030204" pitchFamily="18" charset="0"/>
                                </a:rPr>
                                <m:t> </m:t>
                              </m:r>
                              <m:d>
                                <m:dPr>
                                  <m:ctrlPr>
                                    <a:rPr lang="el-GR" i="1">
                                      <a:latin typeface="Cambria Math"/>
                                    </a:rPr>
                                  </m:ctrlPr>
                                </m:dPr>
                                <m:e>
                                  <m:r>
                                    <a:rPr lang="el-GR" i="1">
                                      <a:latin typeface="Cambria Math" panose="02040503050406030204" pitchFamily="18" charset="0"/>
                                    </a:rPr>
                                    <m:t>𝜀𝜈𝜄𝜎𝜒𝜐𝜏𝜄𝜅</m:t>
                                  </m:r>
                                  <m:r>
                                    <a:rPr lang="el-GR" b="0" i="1" smtClean="0">
                                      <a:latin typeface="Cambria Math"/>
                                    </a:rPr>
                                    <m:t>𝜂</m:t>
                                  </m:r>
                                  <m:r>
                                    <a:rPr lang="el-GR" i="1">
                                      <a:latin typeface="Cambria Math" panose="02040503050406030204" pitchFamily="18" charset="0"/>
                                    </a:rPr>
                                    <m:t> </m:t>
                                  </m:r>
                                  <m:r>
                                    <a:rPr lang="el-GR" i="1">
                                      <a:latin typeface="Cambria Math" panose="02040503050406030204" pitchFamily="18" charset="0"/>
                                    </a:rPr>
                                    <m:t>𝜎𝜐𝜇𝛽𝜊𝜆𝜂</m:t>
                                  </m:r>
                                </m:e>
                              </m:d>
                            </m:e>
                          </m:mr>
                          <m:mr>
                            <m:e>
                              <m:r>
                                <a:rPr lang="en-US" i="1">
                                  <a:latin typeface="Cambria Math" panose="02040503050406030204" pitchFamily="18" charset="0"/>
                                </a:rPr>
                                <m:t>𝑚</m:t>
                              </m:r>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l-GR" i="1">
                                      <a:latin typeface="Cambria Math"/>
                                    </a:rPr>
                                  </m:ctrlPr>
                                </m:dPr>
                                <m:e>
                                  <m:r>
                                    <a:rPr lang="en-US" i="1">
                                      <a:latin typeface="Cambria Math" panose="02040503050406030204" pitchFamily="18" charset="0"/>
                                    </a:rPr>
                                    <m:t>𝛼𝜋𝜊𝜎𝛽𝜀𝜎𝜏𝜄𝜅</m:t>
                                  </m:r>
                                  <m:r>
                                    <a:rPr lang="el-GR" b="0" i="1" smtClean="0">
                                      <a:latin typeface="Cambria Math"/>
                                    </a:rPr>
                                    <m:t>𝜂</m:t>
                                  </m:r>
                                  <m:r>
                                    <a:rPr lang="en-US" i="1">
                                      <a:latin typeface="Cambria Math" panose="02040503050406030204" pitchFamily="18" charset="0"/>
                                    </a:rPr>
                                    <m:t> </m:t>
                                  </m:r>
                                  <m:r>
                                    <a:rPr lang="en-US" i="1">
                                      <a:latin typeface="Cambria Math" panose="02040503050406030204" pitchFamily="18" charset="0"/>
                                    </a:rPr>
                                    <m:t>𝜎𝜐𝜇𝛽𝜊𝜆𝜂</m:t>
                                  </m:r>
                                </m:e>
                              </m:d>
                            </m:e>
                          </m:mr>
                        </m:m>
                      </m:e>
                    </m:d>
                    <m:r>
                      <a:rPr lang="el-GR" i="1">
                        <a:latin typeface="Cambria Math" panose="02040503050406030204" pitchFamily="18" charset="0"/>
                      </a:rPr>
                      <m:t> </m:t>
                    </m:r>
                    <m:d>
                      <m:dPr>
                        <m:ctrlPr>
                          <a:rPr lang="el-GR" i="1">
                            <a:latin typeface="Cambria Math"/>
                          </a:rPr>
                        </m:ctrlPr>
                      </m:dPr>
                      <m:e>
                        <m:r>
                          <a:rPr lang="el-GR" i="1">
                            <a:latin typeface="Cambria Math" panose="02040503050406030204" pitchFamily="18" charset="0"/>
                          </a:rPr>
                          <m:t>1</m:t>
                        </m:r>
                      </m:e>
                    </m:d>
                  </m:oMath>
                </a14:m>
                <a:r>
                  <a:rPr lang="el-GR" i="1" dirty="0"/>
                  <a:t> </a:t>
                </a:r>
                <a:endParaRPr lang="el-GR" dirty="0"/>
              </a:p>
              <a:p>
                <a:pPr marL="0" indent="0">
                  <a:buNone/>
                </a:pPr>
                <a:r>
                  <a:rPr lang="el-GR" dirty="0"/>
                  <a:t>όπου </a:t>
                </a:r>
                <a:r>
                  <a:rPr lang="en-US" dirty="0"/>
                  <a:t>m</a:t>
                </a:r>
                <a:r>
                  <a:rPr lang="el-GR" dirty="0"/>
                  <a:t> = 0, </a:t>
                </a:r>
                <a:r>
                  <a:rPr lang="en-US" dirty="0">
                    <a:sym typeface="Symbol"/>
                  </a:rPr>
                  <a:t></a:t>
                </a:r>
                <a:r>
                  <a:rPr lang="el-GR" dirty="0"/>
                  <a:t>1, </a:t>
                </a:r>
                <a:r>
                  <a:rPr lang="en-US" dirty="0">
                    <a:sym typeface="Symbol"/>
                  </a:rPr>
                  <a:t></a:t>
                </a:r>
                <a:r>
                  <a:rPr lang="el-GR" dirty="0"/>
                  <a:t>2, </a:t>
                </a:r>
                <a:r>
                  <a:rPr lang="en-US" dirty="0">
                    <a:sym typeface="Symbol"/>
                  </a:rPr>
                  <a:t></a:t>
                </a:r>
                <a:r>
                  <a:rPr lang="el-GR" dirty="0"/>
                  <a:t>3,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815" b="-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54122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Φαινόμενα συμβολής σε λεπτά στρώματα </a:t>
            </a:r>
            <a:r>
              <a:rPr lang="el-GR" sz="3600" b="0" dirty="0" smtClean="0"/>
              <a:t>(6 </a:t>
            </a:r>
            <a:r>
              <a:rPr lang="el-GR" sz="3600" b="0" dirty="0"/>
              <a:t>από </a:t>
            </a:r>
            <a:r>
              <a:rPr lang="el-GR" sz="3600" b="0" dirty="0" smtClean="0"/>
              <a:t>8)</a:t>
            </a:r>
            <a:endParaRPr lang="el-GR" sz="36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57200" y="1556792"/>
                <a:ext cx="8229600" cy="4680520"/>
              </a:xfrm>
            </p:spPr>
            <p:txBody>
              <a:bodyPr/>
              <a:lstStyle/>
              <a:p>
                <a:r>
                  <a:rPr lang="el-GR" dirty="0" smtClean="0"/>
                  <a:t>Η δε διαφορά οπτικών δρόμων τους θα είναι: Δ</a:t>
                </a:r>
                <a:r>
                  <a:rPr lang="en-US" dirty="0"/>
                  <a:t>r</a:t>
                </a:r>
                <a:r>
                  <a:rPr lang="el-GR" dirty="0"/>
                  <a:t> = 2</a:t>
                </a:r>
                <a:r>
                  <a:rPr lang="en-US" dirty="0"/>
                  <a:t>dn</a:t>
                </a:r>
                <a:r>
                  <a:rPr lang="el-GR" dirty="0"/>
                  <a:t>. Επιλύνουμε την σχέση (1) ως προς 2</a:t>
                </a:r>
                <a:r>
                  <a:rPr lang="en-US" dirty="0"/>
                  <a:t>dn</a:t>
                </a:r>
                <a:r>
                  <a:rPr lang="el-GR" dirty="0"/>
                  <a:t> και έχουμε:</a:t>
                </a:r>
              </a:p>
              <a:p>
                <a:pPr marL="0" indent="0" algn="ctr">
                  <a:buNone/>
                </a:pPr>
                <a14:m>
                  <m:oMath xmlns:m="http://schemas.openxmlformats.org/officeDocument/2006/math">
                    <m:r>
                      <a:rPr lang="el-GR" i="1">
                        <a:latin typeface="Cambria Math" panose="02040503050406030204" pitchFamily="18" charset="0"/>
                      </a:rPr>
                      <m:t>2</m:t>
                    </m:r>
                    <m:r>
                      <a:rPr lang="en-US" i="1">
                        <a:latin typeface="Cambria Math" panose="02040503050406030204" pitchFamily="18" charset="0"/>
                      </a:rPr>
                      <m:t>𝑑𝑛</m:t>
                    </m:r>
                    <m:r>
                      <a:rPr lang="el-GR" i="1">
                        <a:latin typeface="Cambria Math" panose="02040503050406030204" pitchFamily="18" charset="0"/>
                      </a:rPr>
                      <m:t>=</m:t>
                    </m:r>
                    <m:d>
                      <m:dPr>
                        <m:begChr m:val="["/>
                        <m:endChr m:val=""/>
                        <m:ctrlPr>
                          <a:rPr lang="el-GR" i="1">
                            <a:latin typeface="Cambria Math"/>
                          </a:rPr>
                        </m:ctrlPr>
                      </m:dPr>
                      <m:e>
                        <m:m>
                          <m:mPr>
                            <m:mcs>
                              <m:mc>
                                <m:mcPr>
                                  <m:count m:val="1"/>
                                  <m:mcJc m:val="center"/>
                                </m:mcPr>
                              </m:mc>
                            </m:mcs>
                            <m:ctrlPr>
                              <a:rPr lang="el-GR" i="1">
                                <a:latin typeface="Cambria Math"/>
                              </a:rPr>
                            </m:ctrlPr>
                          </m:mPr>
                          <m:mr>
                            <m:e>
                              <m:d>
                                <m:dPr>
                                  <m:ctrlPr>
                                    <a:rPr lang="el-GR" i="1">
                                      <a:latin typeface="Cambria Math"/>
                                    </a:rPr>
                                  </m:ctrlPr>
                                </m:dPr>
                                <m:e>
                                  <m:r>
                                    <a:rPr lang="en-US" i="1">
                                      <a:latin typeface="Cambria Math" panose="02040503050406030204" pitchFamily="18" charset="0"/>
                                    </a:rPr>
                                    <m:t>𝑚</m:t>
                                  </m:r>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1</m:t>
                                      </m:r>
                                    </m:num>
                                    <m:den>
                                      <m:r>
                                        <a:rPr lang="el-GR" i="1">
                                          <a:latin typeface="Cambria Math" panose="02040503050406030204" pitchFamily="18" charset="0"/>
                                        </a:rPr>
                                        <m:t>2</m:t>
                                      </m:r>
                                    </m:den>
                                  </m:f>
                                </m:e>
                              </m:d>
                              <m:r>
                                <a:rPr lang="el-GR" i="1">
                                  <a:latin typeface="Cambria Math" panose="02040503050406030204" pitchFamily="18" charset="0"/>
                                </a:rPr>
                                <m:t>𝜆</m:t>
                              </m:r>
                              <m:r>
                                <a:rPr lang="el-GR" i="1">
                                  <a:latin typeface="Cambria Math" panose="02040503050406030204" pitchFamily="18" charset="0"/>
                                </a:rPr>
                                <m:t>  </m:t>
                              </m:r>
                              <m:d>
                                <m:dPr>
                                  <m:ctrlPr>
                                    <a:rPr lang="el-GR" i="1">
                                      <a:latin typeface="Cambria Math"/>
                                    </a:rPr>
                                  </m:ctrlPr>
                                </m:dPr>
                                <m:e>
                                  <m:r>
                                    <a:rPr lang="el-GR" i="1">
                                      <a:latin typeface="Cambria Math" panose="02040503050406030204" pitchFamily="18" charset="0"/>
                                    </a:rPr>
                                    <m:t>𝜀𝜈𝜄𝜎𝜒𝜐𝜏𝜄𝜅</m:t>
                                  </m:r>
                                  <m:r>
                                    <a:rPr lang="el-GR" b="0" i="1" smtClean="0">
                                      <a:latin typeface="Cambria Math"/>
                                    </a:rPr>
                                    <m:t>𝜂</m:t>
                                  </m:r>
                                  <m:r>
                                    <a:rPr lang="el-GR" i="1">
                                      <a:latin typeface="Cambria Math" panose="02040503050406030204" pitchFamily="18" charset="0"/>
                                    </a:rPr>
                                    <m:t> </m:t>
                                  </m:r>
                                  <m:r>
                                    <a:rPr lang="el-GR" i="1">
                                      <a:latin typeface="Cambria Math" panose="02040503050406030204" pitchFamily="18" charset="0"/>
                                    </a:rPr>
                                    <m:t>𝜎𝜐𝜇𝛽𝜊𝜆𝜂</m:t>
                                  </m:r>
                                </m:e>
                              </m:d>
                              <m:r>
                                <a:rPr lang="el-GR" i="1">
                                  <a:latin typeface="Cambria Math" panose="02040503050406030204" pitchFamily="18" charset="0"/>
                                </a:rPr>
                                <m:t>  </m:t>
                              </m:r>
                              <m:d>
                                <m:dPr>
                                  <m:ctrlPr>
                                    <a:rPr lang="el-GR" i="1">
                                      <a:latin typeface="Cambria Math"/>
                                    </a:rPr>
                                  </m:ctrlPr>
                                </m:dPr>
                                <m:e>
                                  <m:r>
                                    <a:rPr lang="el-GR" i="1">
                                      <a:latin typeface="Cambria Math" panose="02040503050406030204" pitchFamily="18" charset="0"/>
                                    </a:rPr>
                                    <m:t>𝛼</m:t>
                                  </m:r>
                                </m:e>
                              </m:d>
                            </m:e>
                          </m:mr>
                          <m:mr>
                            <m:e>
                              <m:r>
                                <a:rPr lang="en-US" i="1">
                                  <a:latin typeface="Cambria Math" panose="02040503050406030204" pitchFamily="18" charset="0"/>
                                </a:rPr>
                                <m:t>𝑚</m:t>
                              </m:r>
                              <m:r>
                                <a:rPr lang="el-GR" i="1">
                                  <a:latin typeface="Cambria Math" panose="02040503050406030204" pitchFamily="18" charset="0"/>
                                </a:rPr>
                                <m:t>𝜆</m:t>
                              </m:r>
                              <m:r>
                                <a:rPr lang="el-GR" i="1">
                                  <a:latin typeface="Cambria Math" panose="02040503050406030204" pitchFamily="18" charset="0"/>
                                </a:rPr>
                                <m:t>  </m:t>
                              </m:r>
                              <m:d>
                                <m:dPr>
                                  <m:ctrlPr>
                                    <a:rPr lang="el-GR" i="1">
                                      <a:latin typeface="Cambria Math"/>
                                    </a:rPr>
                                  </m:ctrlPr>
                                </m:dPr>
                                <m:e>
                                  <m:r>
                                    <a:rPr lang="el-GR" i="1">
                                      <a:latin typeface="Cambria Math" panose="02040503050406030204" pitchFamily="18" charset="0"/>
                                    </a:rPr>
                                    <m:t>𝛼𝜋𝜊𝜎𝛽𝜀𝜎𝜏𝜄𝜅</m:t>
                                  </m:r>
                                  <m:r>
                                    <a:rPr lang="el-GR" b="0" i="1" smtClean="0">
                                      <a:latin typeface="Cambria Math"/>
                                    </a:rPr>
                                    <m:t>𝜂</m:t>
                                  </m:r>
                                  <m:r>
                                    <a:rPr lang="el-GR" i="1">
                                      <a:latin typeface="Cambria Math" panose="02040503050406030204" pitchFamily="18" charset="0"/>
                                    </a:rPr>
                                    <m:t> </m:t>
                                  </m:r>
                                  <m:r>
                                    <a:rPr lang="el-GR" i="1">
                                      <a:latin typeface="Cambria Math" panose="02040503050406030204" pitchFamily="18" charset="0"/>
                                    </a:rPr>
                                    <m:t>𝜎𝜐𝜇𝛽𝜊𝜆𝜂</m:t>
                                  </m:r>
                                </m:e>
                              </m:d>
                              <m:r>
                                <a:rPr lang="el-GR" i="1">
                                  <a:latin typeface="Cambria Math" panose="02040503050406030204" pitchFamily="18" charset="0"/>
                                </a:rPr>
                                <m:t>   </m:t>
                              </m:r>
                              <m:d>
                                <m:dPr>
                                  <m:ctrlPr>
                                    <a:rPr lang="el-GR" i="1">
                                      <a:latin typeface="Cambria Math"/>
                                    </a:rPr>
                                  </m:ctrlPr>
                                </m:dPr>
                                <m:e>
                                  <m:r>
                                    <a:rPr lang="el-GR" i="1">
                                      <a:latin typeface="Cambria Math" panose="02040503050406030204" pitchFamily="18" charset="0"/>
                                    </a:rPr>
                                    <m:t>𝛽</m:t>
                                  </m:r>
                                </m:e>
                              </m:d>
                            </m:e>
                          </m:mr>
                        </m:m>
                      </m:e>
                    </m:d>
                    <m:r>
                      <a:rPr lang="el-GR" i="1">
                        <a:latin typeface="Cambria Math" panose="02040503050406030204" pitchFamily="18" charset="0"/>
                      </a:rPr>
                      <m:t>    </m:t>
                    </m:r>
                  </m:oMath>
                </a14:m>
                <a:r>
                  <a:rPr lang="el-GR" i="1" dirty="0"/>
                  <a:t>(2)</a:t>
                </a:r>
                <a:endParaRPr lang="el-GR" dirty="0"/>
              </a:p>
              <a:p>
                <a:r>
                  <a:rPr lang="el-GR" dirty="0"/>
                  <a:t>Στην τελευταία σχέση παρατηρούμε ότι η συνθήκη ενισχυτικής/αποσβεστικής συμβολής έχει αναστραφεί και αυτό οφείλεται στην επί πλέον διαφορά οπτικού δρόμου που εισάγεται (κατά λ/2), λόγω της ανάκλασης της πρώτης ακτίνας σε οπτικά πυκνότερο υλικό.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1">
                <a:blip r:embed="rId2"/>
                <a:stretch>
                  <a:fillRect l="-963" t="-1042" r="-133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9323777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777edccbed24ac225e3d8973bbc345651f2e3f"/>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3780</Words>
  <Application>Microsoft Office PowerPoint</Application>
  <PresentationFormat>Προβολή στην οθόνη (4:3)</PresentationFormat>
  <Paragraphs>270</Paragraphs>
  <Slides>43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43</vt:i4>
      </vt:variant>
    </vt:vector>
  </HeadingPairs>
  <TitlesOfParts>
    <vt:vector size="45" baseType="lpstr">
      <vt:lpstr>OC_template_updated</vt:lpstr>
      <vt:lpstr>1_OC_template_updated</vt:lpstr>
      <vt:lpstr>Φυσική Οπτική (Ε)</vt:lpstr>
      <vt:lpstr>Θεωρία </vt:lpstr>
      <vt:lpstr>Εισαγωγή</vt:lpstr>
      <vt:lpstr>Φαινόμενα συμβολής σε λεπτά στρώματα (1 από 8)</vt:lpstr>
      <vt:lpstr>Φαινόμενα συμβολής σε λεπτά στρώματα (2 από 8)</vt:lpstr>
      <vt:lpstr>Φαινόμενα συμβολής σε λεπτά στρώματα (3 από 8)</vt:lpstr>
      <vt:lpstr>Φαινόμενα συμβολής σε λεπτά στρώματα (4 από 8)</vt:lpstr>
      <vt:lpstr>Φαινόμενα συμβολής σε λεπτά στρώματα (5 από 8)</vt:lpstr>
      <vt:lpstr>Φαινόμενα συμβολής σε λεπτά στρώματα (6 από 8)</vt:lpstr>
      <vt:lpstr>Φαινόμενα συμβολής σε λεπτά στρώματα (7 από 8)</vt:lpstr>
      <vt:lpstr>Φαινόμενα συμβολής σε λεπτά στρώματα (8 από 8)</vt:lpstr>
      <vt:lpstr>Κροσσοί συμβολής (1 από 3)</vt:lpstr>
      <vt:lpstr>Κροσσοί συμβολής (2 από 3)</vt:lpstr>
      <vt:lpstr>Κροσσοί συμβολής (3 από 3)</vt:lpstr>
      <vt:lpstr>Δακτύλιοι του Νεύτωνα (1 από 3)</vt:lpstr>
      <vt:lpstr>Δακτύλιοι του Νεύτωνα (2 από 3)</vt:lpstr>
      <vt:lpstr>Δακτύλιοι του Νεύτωνα (3 από 3)</vt:lpstr>
      <vt:lpstr>Παρατήρηση των κροσσών από ανάκλαση (1 από 4)</vt:lpstr>
      <vt:lpstr>Παρατήρηση των κροσσών από ανάκλαση (2 από 4)</vt:lpstr>
      <vt:lpstr>Παρατήρηση των κροσσών από ανάκλαση (3 από 4)</vt:lpstr>
      <vt:lpstr>Παρατήρηση των κροσσών από ανάκλαση (4 από 4)</vt:lpstr>
      <vt:lpstr>Παρατήρηση των κροσσών από μετάδοση του φωτός (1 από 3)</vt:lpstr>
      <vt:lpstr>Παρατήρηση των κροσσών από μετάδοση του φωτός (2 από 3)</vt:lpstr>
      <vt:lpstr>Παρατήρηση των κροσσών από μετάδοση του φωτός (3 από 3)</vt:lpstr>
      <vt:lpstr>Πείραμα</vt:lpstr>
      <vt:lpstr>Σκοπός</vt:lpstr>
      <vt:lpstr>Πειραματική διάταξη (1 από 2)</vt:lpstr>
      <vt:lpstr>Πειραματική διάταξη (2 από 2)</vt:lpstr>
      <vt:lpstr>Πειραματική διαδικασία (1 από 5)</vt:lpstr>
      <vt:lpstr>Πειραματική διαδικασία (2 από 5)</vt:lpstr>
      <vt:lpstr>Πειραματική διαδικασία (3 από 5)</vt:lpstr>
      <vt:lpstr>Πειραματική διαδικασία (4 από 5)</vt:lpstr>
      <vt:lpstr>Πειραματική διαδικασία (5 από 5)</vt:lpstr>
      <vt:lpstr>Εργασίες (1 από 3)</vt:lpstr>
      <vt:lpstr>Εργασίες (2 από 3)</vt:lpstr>
      <vt:lpstr>Εργασίες (3 από 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40</cp:revision>
  <dcterms:created xsi:type="dcterms:W3CDTF">2013-03-04T13:35:19Z</dcterms:created>
  <dcterms:modified xsi:type="dcterms:W3CDTF">2015-06-04T10:30:29Z</dcterms:modified>
</cp:coreProperties>
</file>