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0"/>
  </p:notesMasterIdLst>
  <p:handoutMasterIdLst>
    <p:handoutMasterId r:id="rId31"/>
  </p:handoutMasterIdLst>
  <p:sldIdLst>
    <p:sldId id="256" r:id="rId3"/>
    <p:sldId id="271" r:id="rId4"/>
    <p:sldId id="274" r:id="rId5"/>
    <p:sldId id="290" r:id="rId6"/>
    <p:sldId id="272" r:id="rId7"/>
    <p:sldId id="275" r:id="rId8"/>
    <p:sldId id="276" r:id="rId9"/>
    <p:sldId id="277" r:id="rId10"/>
    <p:sldId id="273" r:id="rId11"/>
    <p:sldId id="280" r:id="rId12"/>
    <p:sldId id="291" r:id="rId13"/>
    <p:sldId id="279" r:id="rId14"/>
    <p:sldId id="281" r:id="rId15"/>
    <p:sldId id="282" r:id="rId16"/>
    <p:sldId id="286" r:id="rId17"/>
    <p:sldId id="287" r:id="rId18"/>
    <p:sldId id="278" r:id="rId19"/>
    <p:sldId id="285" r:id="rId20"/>
    <p:sldId id="289" r:id="rId21"/>
    <p:sldId id="288" r:id="rId22"/>
    <p:sldId id="257" r:id="rId23"/>
    <p:sldId id="262" r:id="rId24"/>
    <p:sldId id="264" r:id="rId25"/>
    <p:sldId id="269" r:id="rId26"/>
    <p:sldId id="270" r:id="rId27"/>
    <p:sldId id="266" r:id="rId28"/>
    <p:sldId id="261" r:id="rId29"/>
  </p:sldIdLst>
  <p:sldSz cx="9144000" cy="6858000" type="screen4x3"/>
  <p:notesSz cx="7104063" cy="10234613"/>
  <p:custDataLst>
    <p:tags r:id="rId3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23/4/2015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23/4/2015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143000" indent="-228600">
              <a:lnSpc>
                <a:spcPct val="112000"/>
              </a:lnSpc>
              <a:spcBef>
                <a:spcPts val="1200"/>
              </a:spcBef>
              <a:buFont typeface="Calibri" panose="020F0502020204030204" pitchFamily="34" charset="0"/>
              <a:buChar char="‒"/>
              <a:defRPr sz="2200"/>
            </a:lvl3pPr>
            <a:lvl4pPr>
              <a:defRPr sz="2400"/>
            </a:lvl4pPr>
            <a:lvl5pPr>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www.cip4.org/index.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ip4.org/global/v3/index.php?content=/overview/jdf_tutorial.htm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ip4.org/global/v3/index.php?content=/overview/jdf_tutorial.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ip4.org/global/v3/index.php?content=/overview/jdf_tutorial.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Διαχείριση παραγωγής εντύπου υλικού</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10</a:t>
            </a:r>
            <a:r>
              <a:rPr lang="el-GR" sz="2600" dirty="0" smtClean="0"/>
              <a:t>:</a:t>
            </a:r>
            <a:r>
              <a:rPr lang="en-US" sz="2600" dirty="0"/>
              <a:t> Job Definition </a:t>
            </a:r>
            <a:r>
              <a:rPr lang="en-US" sz="2600" dirty="0" smtClean="0"/>
              <a:t>Format</a:t>
            </a:r>
            <a:r>
              <a:rPr lang="el-GR" sz="2600" dirty="0" smtClean="0"/>
              <a:t> (</a:t>
            </a:r>
            <a:r>
              <a:rPr lang="en-US" sz="2600" dirty="0" smtClean="0"/>
              <a:t>JDF)</a:t>
            </a:r>
          </a:p>
          <a:p>
            <a:pPr>
              <a:spcBef>
                <a:spcPts val="0"/>
              </a:spcBef>
            </a:pPr>
            <a:r>
              <a:rPr lang="el-GR" sz="2200" dirty="0"/>
              <a:t>Δρ. Αναστάσιος </a:t>
            </a:r>
            <a:r>
              <a:rPr lang="el-GR" sz="2200" dirty="0" smtClean="0"/>
              <a:t>Ε.</a:t>
            </a:r>
            <a:r>
              <a:rPr lang="en-US" sz="2200" dirty="0" smtClean="0"/>
              <a:t> </a:t>
            </a:r>
            <a:r>
              <a:rPr lang="el-GR" sz="2200" dirty="0" smtClean="0"/>
              <a:t>Πολίτης, Επίκουρος Καθηγητής</a:t>
            </a:r>
            <a:endParaRPr lang="en-US" sz="2200" dirty="0" smtClean="0"/>
          </a:p>
          <a:p>
            <a:pPr>
              <a:spcBef>
                <a:spcPts val="0"/>
              </a:spcBef>
            </a:pPr>
            <a:r>
              <a:rPr lang="el-GR" sz="2200"/>
              <a:t>Τεχνολογία Γραφικών Τεχνών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Τεχνική περιγραφή του </a:t>
            </a:r>
            <a:r>
              <a:rPr lang="el-GR" dirty="0" smtClean="0"/>
              <a:t>JDF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457200" y="1196752"/>
            <a:ext cx="8291264" cy="5616624"/>
          </a:xfrm>
        </p:spPr>
        <p:txBody>
          <a:bodyPr>
            <a:normAutofit fontScale="92500"/>
          </a:bodyPr>
          <a:lstStyle/>
          <a:p>
            <a:r>
              <a:rPr lang="el-GR" dirty="0" smtClean="0"/>
              <a:t>Η </a:t>
            </a:r>
            <a:r>
              <a:rPr lang="el-GR" dirty="0"/>
              <a:t>ανάπτυξη του </a:t>
            </a:r>
            <a:r>
              <a:rPr lang="en-US" dirty="0"/>
              <a:t>JDF</a:t>
            </a:r>
            <a:r>
              <a:rPr lang="el-GR" dirty="0"/>
              <a:t> από τον οργανισμό </a:t>
            </a:r>
            <a:r>
              <a:rPr lang="en-US" dirty="0"/>
              <a:t>CIP</a:t>
            </a:r>
            <a:r>
              <a:rPr lang="el-GR" dirty="0"/>
              <a:t>4 πραγματοποιείται βάσει της «προδιαγραφής – σχήματος» της </a:t>
            </a:r>
            <a:r>
              <a:rPr lang="en-US" dirty="0"/>
              <a:t>XML</a:t>
            </a:r>
            <a:r>
              <a:rPr lang="el-GR" dirty="0"/>
              <a:t> (</a:t>
            </a:r>
            <a:r>
              <a:rPr lang="en-US" dirty="0"/>
              <a:t>XML Schema Recommendation</a:t>
            </a:r>
            <a:r>
              <a:rPr lang="el-GR" dirty="0"/>
              <a:t>), του οργανισμού </a:t>
            </a:r>
            <a:r>
              <a:rPr lang="en-US" dirty="0"/>
              <a:t>Worldwide Web Consortium</a:t>
            </a:r>
            <a:r>
              <a:rPr lang="el-GR" dirty="0"/>
              <a:t> (</a:t>
            </a:r>
            <a:r>
              <a:rPr lang="en-US" dirty="0"/>
              <a:t>W</a:t>
            </a:r>
            <a:r>
              <a:rPr lang="el-GR" dirty="0"/>
              <a:t>3</a:t>
            </a:r>
            <a:r>
              <a:rPr lang="en-US" dirty="0"/>
              <a:t>C</a:t>
            </a:r>
            <a:r>
              <a:rPr lang="el-GR" dirty="0"/>
              <a:t>). Με την εφαρμογή της προδιαγραφής – «σχήματος – </a:t>
            </a:r>
            <a:r>
              <a:rPr lang="en-US" dirty="0"/>
              <a:t>Schema</a:t>
            </a:r>
            <a:r>
              <a:rPr lang="el-GR" dirty="0"/>
              <a:t>», το </a:t>
            </a:r>
            <a:r>
              <a:rPr lang="en-US" dirty="0"/>
              <a:t>JDF</a:t>
            </a:r>
            <a:r>
              <a:rPr lang="el-GR" dirty="0"/>
              <a:t> ενσωματώνει την λειτουργία της πιστοποίησης δεδομένων (για παράδειγμα στην διαδικασία του ελέγχου δεδομένων της προεκτύπωσης πριν αυτά κατευθυνθούν για έξοδο σε τύπο κλειστού αρχείου </a:t>
            </a:r>
            <a:r>
              <a:rPr lang="en-US" dirty="0" err="1"/>
              <a:t>Postcript</a:t>
            </a:r>
            <a:r>
              <a:rPr lang="el-GR" dirty="0"/>
              <a:t> ή </a:t>
            </a:r>
            <a:r>
              <a:rPr lang="en-US" dirty="0"/>
              <a:t>PDF</a:t>
            </a:r>
            <a:r>
              <a:rPr lang="el-GR" dirty="0"/>
              <a:t>, την επονομαζόμενη διαδικασία του </a:t>
            </a:r>
            <a:r>
              <a:rPr lang="en-US" dirty="0" err="1"/>
              <a:t>pleflighting</a:t>
            </a:r>
            <a:r>
              <a:rPr lang="el-GR" dirty="0"/>
              <a:t>), την δημιουργία </a:t>
            </a:r>
            <a:r>
              <a:rPr lang="el-GR" dirty="0" err="1"/>
              <a:t>μεταδεδομένων</a:t>
            </a:r>
            <a:r>
              <a:rPr lang="el-GR" dirty="0"/>
              <a:t> – </a:t>
            </a:r>
            <a:r>
              <a:rPr lang="en-US" dirty="0"/>
              <a:t>metadata</a:t>
            </a:r>
            <a:r>
              <a:rPr lang="el-GR" dirty="0"/>
              <a:t> και επιτρέπει την δημιουργία τύπων δεδομένων που προσδιορίζονται από τον κάθε χρήστη του προτύπου. Με αυτόν τον τρόπο, ο κάθε χρήστης-επιχείρηση γραφικών τεχνών ή κατασκευαστής εξοπλισμού, μπορεί να χρησιμοποιεί εκείνα τα στοιχεία της προδιαγραφής – σχήματος του </a:t>
            </a:r>
            <a:r>
              <a:rPr lang="en-US" dirty="0"/>
              <a:t>JDF</a:t>
            </a:r>
            <a:r>
              <a:rPr lang="el-GR" dirty="0"/>
              <a:t> τα οποία ανταποκρίνονται στην συγκεκριμένη ροή εργασίας και παραγωγής γραφικών τεχνών. Η προδιαγραφή (</a:t>
            </a:r>
            <a:r>
              <a:rPr lang="en-US" dirty="0"/>
              <a:t>Specification</a:t>
            </a:r>
            <a:r>
              <a:rPr lang="el-GR" dirty="0"/>
              <a:t>) του </a:t>
            </a:r>
            <a:r>
              <a:rPr lang="en-US" dirty="0"/>
              <a:t>JDF</a:t>
            </a:r>
            <a:r>
              <a:rPr lang="el-GR" dirty="0"/>
              <a:t>, διατίθεται ελεύθερα στον επίσημο </a:t>
            </a:r>
            <a:r>
              <a:rPr lang="el-GR" dirty="0" err="1"/>
              <a:t>ιστότοπο</a:t>
            </a:r>
            <a:r>
              <a:rPr lang="el-GR" dirty="0"/>
              <a:t> του οργανισμού </a:t>
            </a:r>
            <a:r>
              <a:rPr lang="en-US" dirty="0"/>
              <a:t>CIP</a:t>
            </a:r>
            <a:r>
              <a:rPr lang="el-GR" dirty="0"/>
              <a:t>4, </a:t>
            </a:r>
            <a:r>
              <a:rPr lang="en-US" u="sng" dirty="0">
                <a:hlinkClick r:id="rId2"/>
              </a:rPr>
              <a:t>www</a:t>
            </a:r>
            <a:r>
              <a:rPr lang="el-GR" u="sng" dirty="0">
                <a:hlinkClick r:id="rId2"/>
              </a:rPr>
              <a:t>.</a:t>
            </a:r>
            <a:r>
              <a:rPr lang="en-US" u="sng" dirty="0" err="1">
                <a:hlinkClick r:id="rId2"/>
              </a:rPr>
              <a:t>cip</a:t>
            </a:r>
            <a:r>
              <a:rPr lang="el-GR" u="sng" dirty="0">
                <a:hlinkClick r:id="rId2"/>
              </a:rPr>
              <a:t>4.</a:t>
            </a:r>
            <a:r>
              <a:rPr lang="en-US" u="sng" dirty="0">
                <a:hlinkClick r:id="rId2"/>
              </a:rPr>
              <a:t>org</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236429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Σχέση </a:t>
            </a:r>
            <a:r>
              <a:rPr lang="en-US" dirty="0" smtClean="0"/>
              <a:t>JDF</a:t>
            </a:r>
            <a:r>
              <a:rPr lang="el-GR" dirty="0" smtClean="0"/>
              <a:t>, </a:t>
            </a:r>
            <a:r>
              <a:rPr lang="en-US" dirty="0" smtClean="0"/>
              <a:t>JMF </a:t>
            </a:r>
            <a:r>
              <a:rPr lang="el-GR" dirty="0" smtClean="0"/>
              <a:t>και </a:t>
            </a:r>
            <a:r>
              <a:rPr lang="en-US" dirty="0" smtClean="0"/>
              <a:t>MIS</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3074" name="Picture 2" descr="http://www.cip4.org/overview/jdf_environ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412776"/>
            <a:ext cx="6286500" cy="4772025"/>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286000" y="6185078"/>
            <a:ext cx="4572000" cy="276999"/>
          </a:xfrm>
          <a:prstGeom prst="rect">
            <a:avLst/>
          </a:prstGeom>
        </p:spPr>
        <p:txBody>
          <a:bodyPr>
            <a:spAutoFit/>
          </a:bodyPr>
          <a:lstStyle/>
          <a:p>
            <a:pPr algn="ctr"/>
            <a:r>
              <a:rPr lang="el-GR" sz="1200" dirty="0" smtClean="0"/>
              <a:t>© </a:t>
            </a:r>
            <a:r>
              <a:rPr lang="en-US" sz="1200" dirty="0" smtClean="0">
                <a:latin typeface="+mn-lt"/>
                <a:hlinkClick r:id="rId3"/>
              </a:rPr>
              <a:t>cip4.org</a:t>
            </a:r>
            <a:endParaRPr lang="el-GR" sz="1200" dirty="0">
              <a:latin typeface="+mn-lt"/>
            </a:endParaRPr>
          </a:p>
        </p:txBody>
      </p:sp>
    </p:spTree>
    <p:extLst>
      <p:ext uri="{BB962C8B-B14F-4D97-AF65-F5344CB8AC3E}">
        <p14:creationId xmlns:p14="http://schemas.microsoft.com/office/powerpoint/2010/main" val="241629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Βασικές </a:t>
            </a:r>
            <a:r>
              <a:rPr lang="el-GR" dirty="0"/>
              <a:t>παράμετροι του </a:t>
            </a:r>
            <a:r>
              <a:rPr lang="en-US" dirty="0" smtClean="0"/>
              <a:t>JDF</a:t>
            </a:r>
            <a:r>
              <a:rPr lang="el-GR" dirty="0" smtClean="0"/>
              <a:t> </a:t>
            </a:r>
            <a:r>
              <a:rPr lang="el-GR" sz="3000" b="0" dirty="0" smtClean="0"/>
              <a:t>1/3</a:t>
            </a:r>
            <a:endParaRPr lang="el-GR" sz="3000" b="0" dirty="0"/>
          </a:p>
        </p:txBody>
      </p:sp>
      <p:sp>
        <p:nvSpPr>
          <p:cNvPr id="3" name="Θέση περιεχομένου 2"/>
          <p:cNvSpPr>
            <a:spLocks noGrp="1"/>
          </p:cNvSpPr>
          <p:nvPr>
            <p:ph idx="1"/>
          </p:nvPr>
        </p:nvSpPr>
        <p:spPr/>
        <p:txBody>
          <a:bodyPr>
            <a:normAutofit/>
          </a:bodyPr>
          <a:lstStyle/>
          <a:p>
            <a:r>
              <a:rPr lang="el-GR" dirty="0"/>
              <a:t>Στην βασική του σύλληψη, το JDF προσδιορίζεται από τρεις βασικές </a:t>
            </a:r>
            <a:r>
              <a:rPr lang="el-GR" dirty="0" smtClean="0"/>
              <a:t>λειτουργίες:</a:t>
            </a:r>
          </a:p>
          <a:p>
            <a:pPr lvl="1"/>
            <a:r>
              <a:rPr lang="el-GR" dirty="0" smtClean="0"/>
              <a:t>Η </a:t>
            </a:r>
            <a:r>
              <a:rPr lang="el-GR" dirty="0"/>
              <a:t>πρώτη αφορά σε ένα κοινό πρωτόκολλο με το οποίο υποστηρίζεται η παρακολούθηση και η διαχείριση της παραγωγής μιας εργασίας γραφικών τεχνών. Η λειτουργία αυτή χαρακτηρίζει το πρότυπο JDF ως μία ηλεκτρονική «κάρτα </a:t>
            </a:r>
            <a:r>
              <a:rPr lang="el-GR" dirty="0" err="1" smtClean="0"/>
              <a:t>εργασας</a:t>
            </a:r>
            <a:r>
              <a:rPr lang="el-GR" dirty="0" smtClean="0"/>
              <a:t> </a:t>
            </a:r>
            <a:r>
              <a:rPr lang="el-GR" dirty="0"/>
              <a:t>(</a:t>
            </a:r>
            <a:r>
              <a:rPr lang="el-GR" dirty="0" err="1"/>
              <a:t>Job</a:t>
            </a:r>
            <a:r>
              <a:rPr lang="el-GR" dirty="0"/>
              <a:t> </a:t>
            </a:r>
            <a:r>
              <a:rPr lang="el-GR" dirty="0" err="1"/>
              <a:t>ticket</a:t>
            </a: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611027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Βασικές </a:t>
            </a:r>
            <a:r>
              <a:rPr lang="el-GR" dirty="0"/>
              <a:t>παράμετροι του </a:t>
            </a:r>
            <a:r>
              <a:rPr lang="en-US" dirty="0" smtClean="0"/>
              <a:t>JDF</a:t>
            </a:r>
            <a:r>
              <a:rPr lang="el-GR" dirty="0" smtClean="0"/>
              <a:t> </a:t>
            </a:r>
            <a:r>
              <a:rPr lang="el-GR" sz="3000" b="0" dirty="0" smtClean="0"/>
              <a:t>2/3</a:t>
            </a:r>
            <a:endParaRPr lang="el-GR" sz="3000" b="0" dirty="0"/>
          </a:p>
        </p:txBody>
      </p:sp>
      <p:sp>
        <p:nvSpPr>
          <p:cNvPr id="3" name="Θέση περιεχομένου 2"/>
          <p:cNvSpPr>
            <a:spLocks noGrp="1"/>
          </p:cNvSpPr>
          <p:nvPr>
            <p:ph idx="1"/>
          </p:nvPr>
        </p:nvSpPr>
        <p:spPr/>
        <p:txBody>
          <a:bodyPr>
            <a:normAutofit/>
          </a:bodyPr>
          <a:lstStyle/>
          <a:p>
            <a:pPr>
              <a:buFont typeface="Courier New" panose="02070309020205020404" pitchFamily="49" charset="0"/>
              <a:buChar char="o"/>
            </a:pPr>
            <a:r>
              <a:rPr lang="el-GR" dirty="0" smtClean="0"/>
              <a:t>Η </a:t>
            </a:r>
            <a:r>
              <a:rPr lang="el-GR" dirty="0"/>
              <a:t>δεύτερη συνιστά στην παροχή ενός πρωτοκόλλου επικοινωνίας για τον εξοπλισμό και τα μηχανήματα παραγωγής εντύπων, από την </a:t>
            </a:r>
            <a:r>
              <a:rPr lang="el-GR" dirty="0" err="1"/>
              <a:t>προεκτύπωση</a:t>
            </a:r>
            <a:r>
              <a:rPr lang="el-GR" dirty="0"/>
              <a:t> έως την </a:t>
            </a:r>
            <a:r>
              <a:rPr lang="el-GR" dirty="0" err="1"/>
              <a:t>μετεκτυπωτική</a:t>
            </a:r>
            <a:r>
              <a:rPr lang="el-GR" dirty="0"/>
              <a:t> επεξεργασία με την εφαρμογή ή καλύτερα το υποσύστημα του JDF, </a:t>
            </a:r>
            <a:r>
              <a:rPr lang="el-GR" dirty="0" err="1"/>
              <a:t>Job</a:t>
            </a:r>
            <a:r>
              <a:rPr lang="el-GR" dirty="0"/>
              <a:t> </a:t>
            </a:r>
            <a:r>
              <a:rPr lang="el-GR" dirty="0" err="1"/>
              <a:t>Messaging</a:t>
            </a:r>
            <a:r>
              <a:rPr lang="el-GR" dirty="0"/>
              <a:t> </a:t>
            </a:r>
            <a:r>
              <a:rPr lang="el-GR" dirty="0" err="1"/>
              <a:t>Format</a:t>
            </a:r>
            <a:r>
              <a:rPr lang="el-GR" dirty="0"/>
              <a:t> (JMF). Ο ρόλος του </a:t>
            </a:r>
            <a:r>
              <a:rPr lang="el-GR" dirty="0" err="1"/>
              <a:t>Job</a:t>
            </a:r>
            <a:r>
              <a:rPr lang="el-GR" dirty="0"/>
              <a:t> </a:t>
            </a:r>
            <a:r>
              <a:rPr lang="el-GR" dirty="0" err="1"/>
              <a:t>Messaging</a:t>
            </a:r>
            <a:r>
              <a:rPr lang="el-GR" dirty="0"/>
              <a:t> </a:t>
            </a:r>
            <a:r>
              <a:rPr lang="el-GR" dirty="0" err="1"/>
              <a:t>Format</a:t>
            </a:r>
            <a:r>
              <a:rPr lang="el-GR" dirty="0"/>
              <a:t> είναι να επιτρέπει σε έναν «ελεγκτή» - </a:t>
            </a:r>
            <a:r>
              <a:rPr lang="el-GR" dirty="0" err="1"/>
              <a:t>controller</a:t>
            </a:r>
            <a:r>
              <a:rPr lang="el-GR" dirty="0"/>
              <a:t> να επικοινωνεί και να διαχειρίζεται πληροφορίες εντολές της μορφής «εκκίνηση, διακοπή, λάθος», ή καταστάσεις όπως «μηχανή διαθέσιμη, εκτός λειτουργίας, σταματημένη» και αποτελέσματα όπως «μέτρηση, αριθμός παραγομένων, σκάρτα κλπ».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2421256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Βασικές </a:t>
            </a:r>
            <a:r>
              <a:rPr lang="el-GR" dirty="0"/>
              <a:t>παράμετροι του </a:t>
            </a:r>
            <a:r>
              <a:rPr lang="en-US" dirty="0" smtClean="0"/>
              <a:t>JDF</a:t>
            </a:r>
            <a:r>
              <a:rPr lang="el-GR" smtClean="0"/>
              <a:t> </a:t>
            </a:r>
            <a:r>
              <a:rPr lang="el-GR" sz="3000" b="0" smtClean="0"/>
              <a:t>3/3</a:t>
            </a:r>
            <a:endParaRPr lang="el-GR" sz="3000" b="0" dirty="0"/>
          </a:p>
        </p:txBody>
      </p:sp>
      <p:sp>
        <p:nvSpPr>
          <p:cNvPr id="3" name="Θέση περιεχομένου 2"/>
          <p:cNvSpPr>
            <a:spLocks noGrp="1"/>
          </p:cNvSpPr>
          <p:nvPr>
            <p:ph idx="1"/>
          </p:nvPr>
        </p:nvSpPr>
        <p:spPr/>
        <p:txBody>
          <a:bodyPr>
            <a:normAutofit/>
          </a:bodyPr>
          <a:lstStyle/>
          <a:p>
            <a:pPr>
              <a:buFont typeface="Courier New" panose="02070309020205020404" pitchFamily="49" charset="0"/>
              <a:buChar char="o"/>
            </a:pPr>
            <a:r>
              <a:rPr lang="el-GR" dirty="0" smtClean="0"/>
              <a:t>Η </a:t>
            </a:r>
            <a:r>
              <a:rPr lang="el-GR" dirty="0"/>
              <a:t>τρίτη λειτουργία αφορά στην δυνατότητα της διαχείρισης και διαμόρφωσης της ροής παραγωγής σε μία παραγωγική επιχείρηση γραφικών τεχνών με την εφαρμογή εντολών και ελέγχων της ροής παραγωγής με βάση τα ιδιαίτερα χαρακτηριστικά της επιχείρησης. Αυτό σημαίνει στην πράξη ότι η κάθε επιχείρηση μπορεί να χρησιμοποιήσει όσες παραμέτρους είναι απαραίτητες από την προδιαγραφή του JDF (JDF </a:t>
            </a:r>
            <a:r>
              <a:rPr lang="el-GR" dirty="0" err="1"/>
              <a:t>Specification</a:t>
            </a:r>
            <a:r>
              <a:rPr lang="el-GR" dirty="0"/>
              <a:t> - </a:t>
            </a:r>
            <a:r>
              <a:rPr lang="el-GR" dirty="0" err="1"/>
              <a:t>schema</a:t>
            </a:r>
            <a:r>
              <a:rPr lang="el-GR" dirty="0"/>
              <a:t>) στην εφαρμογή του.</a:t>
            </a:r>
          </a:p>
          <a:p>
            <a:pPr>
              <a:buFont typeface="Courier New" panose="02070309020205020404" pitchFamily="49" charset="0"/>
              <a:buChar char="o"/>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947424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Χαρακτηριστικά γνωρίσματα και λειτουργία του </a:t>
            </a:r>
            <a:r>
              <a:rPr lang="el-GR" dirty="0" smtClean="0"/>
              <a:t>JDF</a:t>
            </a:r>
            <a:r>
              <a:rPr lang="en-US" dirty="0" smtClean="0"/>
              <a:t> </a:t>
            </a:r>
            <a:r>
              <a:rPr lang="en-US" sz="3000" b="0" dirty="0" smtClean="0"/>
              <a:t>1/6</a:t>
            </a:r>
            <a:endParaRPr lang="el-GR" sz="3000" b="0" dirty="0"/>
          </a:p>
        </p:txBody>
      </p:sp>
      <p:sp>
        <p:nvSpPr>
          <p:cNvPr id="3" name="Θέση περιεχομένου 2"/>
          <p:cNvSpPr>
            <a:spLocks noGrp="1"/>
          </p:cNvSpPr>
          <p:nvPr>
            <p:ph idx="1"/>
          </p:nvPr>
        </p:nvSpPr>
        <p:spPr>
          <a:xfrm>
            <a:off x="457200" y="1412776"/>
            <a:ext cx="8229600" cy="4824536"/>
          </a:xfrm>
        </p:spPr>
        <p:txBody>
          <a:bodyPr>
            <a:normAutofit/>
          </a:bodyPr>
          <a:lstStyle/>
          <a:p>
            <a:r>
              <a:rPr lang="el-GR" dirty="0"/>
              <a:t>Σύμφωνα με την βασική περιγραφή για το </a:t>
            </a:r>
            <a:r>
              <a:rPr lang="en-US" dirty="0"/>
              <a:t>JDF</a:t>
            </a:r>
            <a:r>
              <a:rPr lang="el-GR" dirty="0"/>
              <a:t> όπως προκύπτει από την πρωτοβουλία </a:t>
            </a:r>
            <a:r>
              <a:rPr lang="en-US" dirty="0"/>
              <a:t>CIP</a:t>
            </a:r>
            <a:r>
              <a:rPr lang="el-GR" dirty="0"/>
              <a:t>4, τα σημαντικότερα χαρακτηριστικά γνωρίσματα του </a:t>
            </a:r>
            <a:r>
              <a:rPr lang="en-US" dirty="0"/>
              <a:t>JDF</a:t>
            </a:r>
            <a:r>
              <a:rPr lang="el-GR" dirty="0"/>
              <a:t> είναι: </a:t>
            </a:r>
          </a:p>
          <a:p>
            <a:pPr lvl="1"/>
            <a:r>
              <a:rPr lang="el-GR" dirty="0"/>
              <a:t>Δυνατότητα να ελέγχεται εξ’ ολοκλήρου η παραγωγική διαδικασία μιας εργασίας από τον σχεδιασμό έως και την ολοκλήρωση της. Κάτι τέτοιο περιλαμβάνει μια λεπτομερή περιγραφή των δημιουργικών, </a:t>
            </a:r>
            <a:r>
              <a:rPr lang="el-GR" dirty="0" err="1"/>
              <a:t>προεκτυπωτικών</a:t>
            </a:r>
            <a:r>
              <a:rPr lang="el-GR" dirty="0"/>
              <a:t>, </a:t>
            </a:r>
            <a:r>
              <a:rPr lang="el-GR" dirty="0" smtClean="0"/>
              <a:t>εκτυπωτικών</a:t>
            </a:r>
            <a:r>
              <a:rPr lang="en-US" dirty="0" smtClean="0"/>
              <a:t> </a:t>
            </a:r>
            <a:r>
              <a:rPr lang="el-GR" dirty="0" smtClean="0"/>
              <a:t>και </a:t>
            </a:r>
            <a:r>
              <a:rPr lang="el-GR" dirty="0" err="1"/>
              <a:t>μετεκτυπωτικών</a:t>
            </a:r>
            <a:r>
              <a:rPr lang="el-GR" dirty="0"/>
              <a:t> εργασιών.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369727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Χαρακτηριστικά γνωρίσματα και λειτουργία του </a:t>
            </a:r>
            <a:r>
              <a:rPr lang="el-GR" dirty="0" smtClean="0"/>
              <a:t>JDF</a:t>
            </a:r>
            <a:r>
              <a:rPr lang="en-US" dirty="0" smtClean="0"/>
              <a:t> </a:t>
            </a:r>
            <a:r>
              <a:rPr lang="en-US" sz="3000" b="0" dirty="0" smtClean="0"/>
              <a:t>2/6</a:t>
            </a:r>
            <a:endParaRPr lang="el-GR" sz="3000" b="0" dirty="0"/>
          </a:p>
        </p:txBody>
      </p:sp>
      <p:sp>
        <p:nvSpPr>
          <p:cNvPr id="3" name="Θέση περιεχομένου 2"/>
          <p:cNvSpPr>
            <a:spLocks noGrp="1"/>
          </p:cNvSpPr>
          <p:nvPr>
            <p:ph idx="1"/>
          </p:nvPr>
        </p:nvSpPr>
        <p:spPr>
          <a:xfrm>
            <a:off x="457200" y="1412776"/>
            <a:ext cx="8229600" cy="4824536"/>
          </a:xfrm>
        </p:spPr>
        <p:txBody>
          <a:bodyPr>
            <a:normAutofit/>
          </a:bodyPr>
          <a:lstStyle/>
          <a:p>
            <a:pPr>
              <a:buFont typeface="Courier New" panose="02070309020205020404" pitchFamily="49" charset="0"/>
              <a:buChar char="o"/>
            </a:pPr>
            <a:r>
              <a:rPr lang="el-GR" dirty="0" smtClean="0"/>
              <a:t>Γεφύρωση </a:t>
            </a:r>
            <a:r>
              <a:rPr lang="el-GR" dirty="0"/>
              <a:t>των διαφορετικών (και πολύ συχνά) ασύνδετων διαδικασιών Η δυνατότητα να γεφυρώνεται η επικοινωνία μεταξύ των συστημάτων παραγωγής και αυτών της διαχείρισης πληροφοριών. Αυτό επιτρέπει την άμεση και συνεχή παρακολούθηση κάθε εργασίας και μηχανήματος όπως επίσης και την στατιστική παρακολούθηση ολοκληρωμένων και εν εξελίξει εργασιών παραγωγής εντύπων.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3779629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Χαρακτηριστικά γνωρίσματα και λειτουργία του </a:t>
            </a:r>
            <a:r>
              <a:rPr lang="el-GR" dirty="0" smtClean="0"/>
              <a:t>JDF</a:t>
            </a:r>
            <a:r>
              <a:rPr lang="en-US" dirty="0" smtClean="0"/>
              <a:t> </a:t>
            </a:r>
            <a:r>
              <a:rPr lang="en-US" sz="3000" b="0" dirty="0" smtClean="0"/>
              <a:t>3/6</a:t>
            </a:r>
            <a:endParaRPr lang="el-GR" sz="3000" b="0" dirty="0"/>
          </a:p>
        </p:txBody>
      </p:sp>
      <p:sp>
        <p:nvSpPr>
          <p:cNvPr id="3" name="Θέση περιεχομένου 2"/>
          <p:cNvSpPr>
            <a:spLocks noGrp="1"/>
          </p:cNvSpPr>
          <p:nvPr>
            <p:ph idx="1"/>
          </p:nvPr>
        </p:nvSpPr>
        <p:spPr>
          <a:xfrm>
            <a:off x="457200" y="1412776"/>
            <a:ext cx="8229600" cy="4824536"/>
          </a:xfrm>
        </p:spPr>
        <p:txBody>
          <a:bodyPr/>
          <a:lstStyle/>
          <a:p>
            <a:pPr>
              <a:spcBef>
                <a:spcPts val="1800"/>
              </a:spcBef>
              <a:buFont typeface="Courier New" panose="02070309020205020404" pitchFamily="49" charset="0"/>
              <a:buChar char="o"/>
            </a:pPr>
            <a:r>
              <a:rPr lang="el-GR" dirty="0" smtClean="0"/>
              <a:t>Δυνατότητα </a:t>
            </a:r>
            <a:r>
              <a:rPr lang="el-GR" dirty="0"/>
              <a:t>να καθορίζεται η ροή εργασίας από τον χρήστη και όχι με προκαθορισμένες ρυθμίσεις ανάλογα τον κατασκευαστή του εξοπλισμού</a:t>
            </a:r>
            <a:r>
              <a:rPr lang="el-GR" dirty="0" smtClean="0"/>
              <a:t>.</a:t>
            </a:r>
            <a:endParaRPr lang="el-GR" dirty="0"/>
          </a:p>
          <a:p>
            <a:pPr>
              <a:spcBef>
                <a:spcPts val="1800"/>
              </a:spcBef>
              <a:buFont typeface="Courier New" panose="02070309020205020404" pitchFamily="49" charset="0"/>
              <a:buChar char="o"/>
            </a:pPr>
            <a:r>
              <a:rPr lang="el-GR" dirty="0" smtClean="0"/>
              <a:t>Δυνατότητα </a:t>
            </a:r>
            <a:r>
              <a:rPr lang="el-GR" dirty="0"/>
              <a:t>εφαρμογής του JDF κάτω από (σχεδόν) οποιεσδήποτε προϋποθέσεις παραγωγής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964603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Χαρακτηριστικά γνωρίσματα και λειτουργία του </a:t>
            </a:r>
            <a:r>
              <a:rPr lang="el-GR" dirty="0" smtClean="0"/>
              <a:t>JDF</a:t>
            </a:r>
            <a:r>
              <a:rPr lang="en-US" dirty="0" smtClean="0"/>
              <a:t> </a:t>
            </a:r>
            <a:r>
              <a:rPr lang="en-US" sz="3000" b="0" dirty="0" smtClean="0"/>
              <a:t>4/6</a:t>
            </a:r>
            <a:endParaRPr lang="el-GR" sz="3000" b="0" dirty="0"/>
          </a:p>
        </p:txBody>
      </p:sp>
      <p:sp>
        <p:nvSpPr>
          <p:cNvPr id="3" name="Θέση περιεχομένου 2"/>
          <p:cNvSpPr>
            <a:spLocks noGrp="1"/>
          </p:cNvSpPr>
          <p:nvPr>
            <p:ph idx="1"/>
          </p:nvPr>
        </p:nvSpPr>
        <p:spPr>
          <a:xfrm>
            <a:off x="457200" y="1412776"/>
            <a:ext cx="8229600" cy="4824536"/>
          </a:xfrm>
        </p:spPr>
        <p:txBody>
          <a:bodyPr>
            <a:normAutofit/>
          </a:bodyPr>
          <a:lstStyle/>
          <a:p>
            <a:r>
              <a:rPr lang="el-GR" dirty="0"/>
              <a:t>Το JDF παρέχει ένα μηχανισμό </a:t>
            </a:r>
            <a:r>
              <a:rPr lang="el-GR" dirty="0" smtClean="0"/>
              <a:t>για </a:t>
            </a:r>
            <a:r>
              <a:rPr lang="el-GR" dirty="0"/>
              <a:t>τον έλεγχο του συνόλου των διαδικασιών παραγωγής εντύπων. Επιτρέπει την περιγραφή όλων των διαδικασιών που απαιτούνται για να ολοκληρωθεί μία εργασία παραγωγής εντύπου από την ανάθεση της </a:t>
            </a:r>
            <a:r>
              <a:rPr lang="el-GR" dirty="0" smtClean="0"/>
              <a:t>παραγγελίας </a:t>
            </a:r>
            <a:r>
              <a:rPr lang="el-GR" dirty="0"/>
              <a:t>στην </a:t>
            </a:r>
            <a:r>
              <a:rPr lang="el-GR" dirty="0" err="1"/>
              <a:t>προεκτύπωση</a:t>
            </a:r>
            <a:r>
              <a:rPr lang="el-GR" dirty="0"/>
              <a:t>, την εκτύπωση και την περάτωση. Αυτό γίνεται με τον προσδιορισμό της </a:t>
            </a:r>
            <a:r>
              <a:rPr lang="el-GR" dirty="0" smtClean="0"/>
              <a:t>κάθε </a:t>
            </a:r>
            <a:r>
              <a:rPr lang="el-GR" dirty="0"/>
              <a:t>παραγωγικής διαδικασίας ως ενός «κόμβου (</a:t>
            </a:r>
            <a:r>
              <a:rPr lang="el-GR" dirty="0" err="1"/>
              <a:t>node</a:t>
            </a:r>
            <a:r>
              <a:rPr lang="el-GR" dirty="0"/>
              <a:t>). Συνεπώς το σύνολο των παραγωγικών διαδικασιών σε μία επιχείρηση γραφικών τεχνών συγκροτείται από ένα σύνολο κόμβων.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4119201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Χαρακτηριστικά γνωρίσματα και λειτουργία του </a:t>
            </a:r>
            <a:r>
              <a:rPr lang="el-GR" dirty="0" smtClean="0"/>
              <a:t>JDF</a:t>
            </a:r>
            <a:r>
              <a:rPr lang="en-US" dirty="0" smtClean="0"/>
              <a:t> </a:t>
            </a:r>
            <a:r>
              <a:rPr lang="en-US" sz="3000" b="0" dirty="0" smtClean="0"/>
              <a:t>5/6</a:t>
            </a:r>
            <a:endParaRPr lang="el-GR" sz="3000" b="0" dirty="0"/>
          </a:p>
        </p:txBody>
      </p:sp>
      <p:sp>
        <p:nvSpPr>
          <p:cNvPr id="3" name="Θέση περιεχομένου 2"/>
          <p:cNvSpPr>
            <a:spLocks noGrp="1"/>
          </p:cNvSpPr>
          <p:nvPr>
            <p:ph idx="1"/>
          </p:nvPr>
        </p:nvSpPr>
        <p:spPr>
          <a:xfrm>
            <a:off x="457200" y="1412776"/>
            <a:ext cx="8229600" cy="4824536"/>
          </a:xfrm>
        </p:spPr>
        <p:txBody>
          <a:bodyPr>
            <a:normAutofit/>
          </a:bodyPr>
          <a:lstStyle/>
          <a:p>
            <a:r>
              <a:rPr lang="el-GR" dirty="0" smtClean="0"/>
              <a:t>Ο </a:t>
            </a:r>
            <a:r>
              <a:rPr lang="el-GR" dirty="0"/>
              <a:t>κάθε κόμβος-παραγωγική διαδικασία, χαρακτηρίζεται </a:t>
            </a:r>
            <a:r>
              <a:rPr lang="el-GR" dirty="0" smtClean="0"/>
              <a:t>από </a:t>
            </a:r>
            <a:r>
              <a:rPr lang="el-GR" dirty="0"/>
              <a:t>την είσοδο (</a:t>
            </a:r>
            <a:r>
              <a:rPr lang="el-GR" dirty="0" err="1"/>
              <a:t>input</a:t>
            </a:r>
            <a:r>
              <a:rPr lang="el-GR" dirty="0"/>
              <a:t>) και έξοδο (</a:t>
            </a:r>
            <a:r>
              <a:rPr lang="el-GR" dirty="0" err="1"/>
              <a:t>output</a:t>
            </a:r>
            <a:r>
              <a:rPr lang="el-GR" dirty="0"/>
              <a:t>) δεδομένων που χαρακτηρίζονται ως πηγές (</a:t>
            </a:r>
            <a:r>
              <a:rPr lang="el-GR" dirty="0" err="1"/>
              <a:t>resources</a:t>
            </a:r>
            <a:r>
              <a:rPr lang="el-GR" dirty="0"/>
              <a:t>), οι οποίες χρησιμοποιούνται στην συγκεκριμένη παραγωγική διαδικασία και μεταφέρουν τις οδηγίες –παραμέτρους οι οποίες ελέγχουν την παραγωγική διαδικασία. Για παράδειγμα οι «είσοδοι» στην παραγωγική διαδικασία σχεδιασμού ενός εξωφύλλου βιβλίου μπορεί να περιλαμβάνουν τα μελάνια, τις εκτυπωτικές πλάκες και τις διαστάσεις του χαρτιού που θα χρησιμοποιηθούν, καθώς επίσης την παράμετρο του αριθμού των φύλλων που θα τυπωθούν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458004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Job Definition Format (JDF</a:t>
            </a:r>
            <a:r>
              <a:rPr lang="en-US" dirty="0" smtClean="0"/>
              <a:t>)</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a:xfrm>
            <a:off x="457200" y="1196752"/>
            <a:ext cx="8291264" cy="5544616"/>
          </a:xfrm>
        </p:spPr>
        <p:txBody>
          <a:bodyPr>
            <a:normAutofit/>
          </a:bodyPr>
          <a:lstStyle/>
          <a:p>
            <a:r>
              <a:rPr lang="el-GR" dirty="0" smtClean="0"/>
              <a:t>Η σημαντικότερη ίσως εξέλιξη στην εφαρμογή συστημάτων διαχείρισης της παραγωγής στις γραφικές τέχνες είναι η ανάπτυξη του JDF – </a:t>
            </a:r>
            <a:r>
              <a:rPr lang="el-GR" dirty="0" err="1" smtClean="0"/>
              <a:t>Job</a:t>
            </a:r>
            <a:r>
              <a:rPr lang="el-GR" dirty="0" smtClean="0"/>
              <a:t> </a:t>
            </a:r>
            <a:r>
              <a:rPr lang="el-GR" dirty="0" err="1" smtClean="0"/>
              <a:t>Definition</a:t>
            </a:r>
            <a:r>
              <a:rPr lang="el-GR" dirty="0" smtClean="0"/>
              <a:t> </a:t>
            </a:r>
            <a:r>
              <a:rPr lang="el-GR" dirty="0" err="1" smtClean="0"/>
              <a:t>Format</a:t>
            </a:r>
            <a:r>
              <a:rPr lang="el-GR" dirty="0" smtClean="0"/>
              <a:t>. Με την εφαρμογή του JDF ορίζεται η διαχείριση της ροής εργασίας και της παραγωγής εντύπων από τον σχεδιασμό έως και την τελική παράδοση της εργασίας στον πελάτη. </a:t>
            </a:r>
          </a:p>
          <a:p>
            <a:r>
              <a:rPr lang="el-GR" dirty="0" smtClean="0"/>
              <a:t>Το JDF είναι δύσκολο να ορισθεί. Κάποιοι χρησιμοποιούν τον  όρο  «κάρτα εργασίας γραφικών τεχνών» είναι ένα «πρότυπο/</a:t>
            </a:r>
            <a:r>
              <a:rPr lang="el-GR" dirty="0" err="1" smtClean="0"/>
              <a:t>προδιαγραφ</a:t>
            </a:r>
            <a:r>
              <a:rPr lang="el-GR" dirty="0" smtClean="0"/>
              <a:t>ή». Άλλοι όπως ο διακεκριμένος δημοσιογράφος και ερευνητής στον γερμανόφωνο χώρο </a:t>
            </a:r>
            <a:r>
              <a:rPr lang="el-GR" dirty="0" err="1" smtClean="0"/>
              <a:t>Kurt</a:t>
            </a:r>
            <a:r>
              <a:rPr lang="el-GR" dirty="0" smtClean="0"/>
              <a:t> </a:t>
            </a:r>
            <a:r>
              <a:rPr lang="el-GR" dirty="0" err="1" smtClean="0"/>
              <a:t>Wolf</a:t>
            </a:r>
            <a:r>
              <a:rPr lang="el-GR" dirty="0" smtClean="0"/>
              <a:t> ορίζει το JDF ως «τεχνολογία υποδομής ή βάσης». Γενικότερα όμως, το JDF μπορεί να προσδιορισθεί ως ένα «πρότυπο/</a:t>
            </a:r>
            <a:r>
              <a:rPr lang="el-GR" dirty="0" err="1" smtClean="0"/>
              <a:t>προδιαγραφ</a:t>
            </a:r>
            <a:r>
              <a:rPr lang="el-GR" dirty="0" smtClean="0"/>
              <a:t>ή για την ανταλλαγή δεδομένων στην διαχείριση και υλοποίηση  της παραγωγής των γραφικών τεχνών».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072356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Χαρακτηριστικά γνωρίσματα και λειτουργία του </a:t>
            </a:r>
            <a:r>
              <a:rPr lang="el-GR" dirty="0" smtClean="0"/>
              <a:t>JDF</a:t>
            </a:r>
            <a:r>
              <a:rPr lang="en-US" dirty="0" smtClean="0"/>
              <a:t> </a:t>
            </a:r>
            <a:r>
              <a:rPr lang="en-US" sz="3000" b="0" dirty="0" smtClean="0"/>
              <a:t>6/6</a:t>
            </a:r>
            <a:endParaRPr lang="el-GR" sz="3000" b="0" dirty="0"/>
          </a:p>
        </p:txBody>
      </p:sp>
      <p:sp>
        <p:nvSpPr>
          <p:cNvPr id="3" name="Θέση περιεχομένου 2"/>
          <p:cNvSpPr>
            <a:spLocks noGrp="1"/>
          </p:cNvSpPr>
          <p:nvPr>
            <p:ph idx="1"/>
          </p:nvPr>
        </p:nvSpPr>
        <p:spPr>
          <a:xfrm>
            <a:off x="457200" y="1412776"/>
            <a:ext cx="8229600" cy="4824536"/>
          </a:xfrm>
        </p:spPr>
        <p:txBody>
          <a:bodyPr/>
          <a:lstStyle/>
          <a:p>
            <a:r>
              <a:rPr lang="el-GR" dirty="0" smtClean="0"/>
              <a:t>Όπως </a:t>
            </a:r>
            <a:r>
              <a:rPr lang="el-GR" dirty="0"/>
              <a:t>είναι λογικό, οι «έξοδοι» μιας διαδικασίας γίνονται οι «είσοδοι» στην παραγωγική διαδικασία που ακολουθεί. Με βάση αυτή την συλλογιστική, το σύνολο των παραγωγικών διαδικασιών μιας εργασίας προσδιορίζεται σαν ένα δίκτυο παραγωγικών διαδικασιών, ιεραρχικά ταξινομημένο που διασυνδέονται με την «κατανάλωση εισόδων» και την παραγωγή «εξόδων». Το τελικό αποτέλεσμα είναι ο συνδυασμός «εξόδων» - ουσιαστικά </a:t>
            </a:r>
            <a:r>
              <a:rPr lang="el-GR" dirty="0" err="1"/>
              <a:t>ημιπροϊόντων</a:t>
            </a:r>
            <a:r>
              <a:rPr lang="el-GR" dirty="0"/>
              <a:t> – που καταλήγουν στο τελικό έντυπο.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3289957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Αναστάσιος Πολίτης 2014. </a:t>
            </a:r>
            <a:r>
              <a:rPr lang="el-GR" sz="2000" dirty="0"/>
              <a:t>Αναστάσιος Πολίτης. «Διαχείριση παραγωγής εντύπου υλικού. </a:t>
            </a:r>
            <a:r>
              <a:rPr lang="el-GR" sz="2000" dirty="0" smtClean="0"/>
              <a:t>Ενότητα </a:t>
            </a:r>
            <a:r>
              <a:rPr lang="en-US" sz="2000" dirty="0" smtClean="0"/>
              <a:t>10:</a:t>
            </a:r>
            <a:r>
              <a:rPr lang="el-GR" sz="2000" dirty="0" smtClean="0"/>
              <a:t> </a:t>
            </a:r>
            <a:r>
              <a:rPr lang="en-US" sz="2000" dirty="0"/>
              <a:t>Job Definition Format (JDF)</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Job Definition Format (JDF)</a:t>
            </a:r>
            <a:r>
              <a:rPr lang="el-GR" dirty="0"/>
              <a:t> </a:t>
            </a:r>
            <a:r>
              <a:rPr lang="el-GR" sz="3000" b="0" dirty="0" smtClean="0"/>
              <a:t>2/2</a:t>
            </a:r>
            <a:endParaRPr lang="el-GR" dirty="0"/>
          </a:p>
        </p:txBody>
      </p:sp>
      <p:sp>
        <p:nvSpPr>
          <p:cNvPr id="3" name="Θέση περιεχομένου 2"/>
          <p:cNvSpPr>
            <a:spLocks noGrp="1"/>
          </p:cNvSpPr>
          <p:nvPr>
            <p:ph idx="1"/>
          </p:nvPr>
        </p:nvSpPr>
        <p:spPr/>
        <p:txBody>
          <a:bodyPr>
            <a:normAutofit/>
          </a:bodyPr>
          <a:lstStyle/>
          <a:p>
            <a:r>
              <a:rPr lang="el-GR" dirty="0" smtClean="0"/>
              <a:t>Με </a:t>
            </a:r>
            <a:r>
              <a:rPr lang="el-GR" dirty="0"/>
              <a:t>το </a:t>
            </a:r>
            <a:r>
              <a:rPr lang="en-US" dirty="0"/>
              <a:t>JDF</a:t>
            </a:r>
            <a:r>
              <a:rPr lang="el-GR" dirty="0"/>
              <a:t> υλοποιείται η παρακολούθηση και ο έλεγχος της παραγωγικής διαδικασίας των εντύπων, με στοιχεία που συλλέγονται από τον εξοπλισμό των γραφικών τεχνών που χρησιμοποιείται στην παραγωγή και η διασύνδεσή του με τις εφαρμογές και λειτουργίες ενός συστήματος διαχείρισης πληροφοριών.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pic>
        <p:nvPicPr>
          <p:cNvPr id="2050" name="Picture 2" descr="http://www.cip4.org/overview/resour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645024"/>
            <a:ext cx="5197973" cy="2304256"/>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3372818" y="5949557"/>
            <a:ext cx="4572000" cy="276999"/>
          </a:xfrm>
          <a:prstGeom prst="rect">
            <a:avLst/>
          </a:prstGeom>
        </p:spPr>
        <p:txBody>
          <a:bodyPr>
            <a:spAutoFit/>
          </a:bodyPr>
          <a:lstStyle/>
          <a:p>
            <a:pPr algn="ctr"/>
            <a:r>
              <a:rPr lang="el-GR" sz="1200" dirty="0" smtClean="0"/>
              <a:t>© </a:t>
            </a:r>
            <a:r>
              <a:rPr lang="en-US" sz="1200" dirty="0" smtClean="0">
                <a:latin typeface="+mn-lt"/>
                <a:hlinkClick r:id="rId3"/>
              </a:rPr>
              <a:t>cip4.org</a:t>
            </a:r>
            <a:endParaRPr lang="el-GR" sz="1200" dirty="0">
              <a:latin typeface="+mn-lt"/>
            </a:endParaRPr>
          </a:p>
        </p:txBody>
      </p:sp>
    </p:spTree>
    <p:extLst>
      <p:ext uri="{BB962C8B-B14F-4D97-AF65-F5344CB8AC3E}">
        <p14:creationId xmlns:p14="http://schemas.microsoft.com/office/powerpoint/2010/main" val="3023657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Ο ρόλος του JDF ως κάρτα εργασίας </a:t>
            </a:r>
            <a:r>
              <a:rPr lang="en-US" dirty="0" smtClean="0"/>
              <a:t/>
            </a:r>
            <a:br>
              <a:rPr lang="en-US" dirty="0" smtClean="0"/>
            </a:br>
            <a:r>
              <a:rPr lang="el-GR" sz="3000" b="0" dirty="0" smtClean="0"/>
              <a:t>(</a:t>
            </a:r>
            <a:r>
              <a:rPr lang="el-GR" sz="3000" b="0" dirty="0" err="1"/>
              <a:t>Job</a:t>
            </a:r>
            <a:r>
              <a:rPr lang="el-GR" sz="3000" b="0" dirty="0"/>
              <a:t> </a:t>
            </a:r>
            <a:r>
              <a:rPr lang="el-GR" sz="3000" b="0" dirty="0" err="1"/>
              <a:t>Ticket</a:t>
            </a:r>
            <a:r>
              <a:rPr lang="el-GR" sz="3000" b="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pic>
        <p:nvPicPr>
          <p:cNvPr id="1026" name="Picture 2" descr="http://www.cip4.org/overview/job_tick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562" y="1844824"/>
            <a:ext cx="6452877" cy="3384376"/>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2286000" y="5316210"/>
            <a:ext cx="4572000" cy="276999"/>
          </a:xfrm>
          <a:prstGeom prst="rect">
            <a:avLst/>
          </a:prstGeom>
        </p:spPr>
        <p:txBody>
          <a:bodyPr>
            <a:spAutoFit/>
          </a:bodyPr>
          <a:lstStyle/>
          <a:p>
            <a:pPr algn="ctr"/>
            <a:r>
              <a:rPr lang="el-GR" sz="1200" dirty="0" smtClean="0"/>
              <a:t>©</a:t>
            </a:r>
            <a:r>
              <a:rPr lang="en-US" sz="1200" dirty="0" smtClean="0"/>
              <a:t> </a:t>
            </a:r>
            <a:r>
              <a:rPr lang="en-US" sz="1200" dirty="0" smtClean="0">
                <a:latin typeface="+mn-lt"/>
                <a:hlinkClick r:id="rId3"/>
              </a:rPr>
              <a:t>cip4.org</a:t>
            </a:r>
            <a:endParaRPr lang="el-GR" sz="1200" dirty="0">
              <a:latin typeface="+mn-lt"/>
            </a:endParaRPr>
          </a:p>
        </p:txBody>
      </p:sp>
    </p:spTree>
    <p:extLst>
      <p:ext uri="{BB962C8B-B14F-4D97-AF65-F5344CB8AC3E}">
        <p14:creationId xmlns:p14="http://schemas.microsoft.com/office/powerpoint/2010/main" val="1962232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Δημιουργία και  χρήση του </a:t>
            </a:r>
            <a:r>
              <a:rPr lang="el-GR" dirty="0" smtClean="0"/>
              <a:t>JDF </a:t>
            </a:r>
            <a:r>
              <a:rPr lang="el-GR" sz="3000" b="0" dirty="0" smtClean="0"/>
              <a:t>1/4</a:t>
            </a:r>
            <a:endParaRPr lang="el-GR" sz="3000" b="0" dirty="0"/>
          </a:p>
        </p:txBody>
      </p:sp>
      <p:sp>
        <p:nvSpPr>
          <p:cNvPr id="3" name="Θέση περιεχομένου 2"/>
          <p:cNvSpPr>
            <a:spLocks noGrp="1"/>
          </p:cNvSpPr>
          <p:nvPr>
            <p:ph idx="1"/>
          </p:nvPr>
        </p:nvSpPr>
        <p:spPr/>
        <p:txBody>
          <a:bodyPr/>
          <a:lstStyle/>
          <a:p>
            <a:r>
              <a:rPr lang="el-GR" dirty="0"/>
              <a:t>Το </a:t>
            </a:r>
            <a:r>
              <a:rPr lang="en-US" dirty="0"/>
              <a:t>JDF</a:t>
            </a:r>
            <a:r>
              <a:rPr lang="el-GR" dirty="0"/>
              <a:t> σχεδιάστηκε για την ανταλλαγή πληροφοριών μεταξύ διαφορετικών συστημάτων και εφαρμογών στην παραγωγή εντύπων. Στοχεύει στην συνεργασία των επιχειρήσεων και ατόμων που εμπλέκονται στην παραγωγή των εντύπων μέσω των κοινά προδιαγεγραμμένων πρωτοκόλλων επικοινωνίας συστημάτων, εξοπλισμού και τμημάτων παραγωγής. Στοχεύει επίσης και στην ομαλή διαχείριση εργασιών παραγωγής εντύπων και στην απρόσκοπτη ροή παραγωγής μέσω της διασύνδεσης διαφορετικών μονάδων εξοπλισμού, από διαφορετικούς κατασκευαστές και με την διασύνδεση με συστήματα διαχείρισης πληροφοριών.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331836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Δημιουργία και  χρήση του </a:t>
            </a:r>
            <a:r>
              <a:rPr lang="el-GR" dirty="0" smtClean="0"/>
              <a:t>JDF </a:t>
            </a:r>
            <a:r>
              <a:rPr lang="el-GR" sz="3000" b="0" dirty="0" smtClean="0"/>
              <a:t>2/4</a:t>
            </a:r>
            <a:endParaRPr lang="el-GR" sz="3000" b="0" dirty="0"/>
          </a:p>
        </p:txBody>
      </p:sp>
      <p:sp>
        <p:nvSpPr>
          <p:cNvPr id="3" name="Θέση περιεχομένου 2"/>
          <p:cNvSpPr>
            <a:spLocks noGrp="1"/>
          </p:cNvSpPr>
          <p:nvPr>
            <p:ph idx="1"/>
          </p:nvPr>
        </p:nvSpPr>
        <p:spPr/>
        <p:txBody>
          <a:bodyPr/>
          <a:lstStyle/>
          <a:p>
            <a:r>
              <a:rPr lang="el-GR" dirty="0"/>
              <a:t>Το </a:t>
            </a:r>
            <a:r>
              <a:rPr lang="en-US" dirty="0"/>
              <a:t>JDF</a:t>
            </a:r>
            <a:r>
              <a:rPr lang="el-GR" dirty="0"/>
              <a:t> (</a:t>
            </a:r>
            <a:r>
              <a:rPr lang="en-US" dirty="0"/>
              <a:t>Job Definition Format</a:t>
            </a:r>
            <a:r>
              <a:rPr lang="el-GR" dirty="0"/>
              <a:t>) χαρακτηρίζεται ίσως όχι άδικα, ως μια από τις πλέον σημαντικότερες εξελίξεις στην διαχείριση της παραγωγής τελικών προϊόντων εκτυπώσεων. Όπως φάνηκε και στην έκθεση </a:t>
            </a:r>
            <a:r>
              <a:rPr lang="en-US" dirty="0"/>
              <a:t>DRUPA</a:t>
            </a:r>
            <a:r>
              <a:rPr lang="el-GR" dirty="0"/>
              <a:t> 2008 (Ιούνιος 2008), η τεχνολογία του </a:t>
            </a:r>
            <a:r>
              <a:rPr lang="en-US" dirty="0"/>
              <a:t>JDF</a:t>
            </a:r>
            <a:r>
              <a:rPr lang="el-GR" dirty="0"/>
              <a:t> ωρίμασε και εφαρμόζεται πλέον στην παραγωγική διαδικασία των γραφικών τεχνών και στην διαχείριση παραγωγής των εντύπων. Με την εφαρμογή του </a:t>
            </a:r>
            <a:r>
              <a:rPr lang="en-US" dirty="0"/>
              <a:t>JDF</a:t>
            </a:r>
            <a:r>
              <a:rPr lang="el-GR" dirty="0"/>
              <a:t> διαμορφώνεται μία εντελώς νέα αντίληψη στον τρόπο που γίνεται η παραγωγή και η ροή εργασίας ανάμεσα στα διαφορετικά μηχανήματα από την </a:t>
            </a:r>
            <a:r>
              <a:rPr lang="el-GR" dirty="0" err="1"/>
              <a:t>προεκτύπωση</a:t>
            </a:r>
            <a:r>
              <a:rPr lang="el-GR" dirty="0"/>
              <a:t>, στην εκτύπωση και τέλος στην </a:t>
            </a:r>
            <a:r>
              <a:rPr lang="el-GR" dirty="0" err="1"/>
              <a:t>μετεκτύπωση</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873481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Δημιουργία και  χρήση του </a:t>
            </a:r>
            <a:r>
              <a:rPr lang="el-GR" dirty="0" smtClean="0"/>
              <a:t>JDF </a:t>
            </a:r>
            <a:r>
              <a:rPr lang="el-GR" sz="3000" b="0" dirty="0" smtClean="0"/>
              <a:t>3/4</a:t>
            </a:r>
            <a:endParaRPr lang="el-GR" sz="3000" b="0" dirty="0"/>
          </a:p>
        </p:txBody>
      </p:sp>
      <p:sp>
        <p:nvSpPr>
          <p:cNvPr id="3" name="Θέση περιεχομένου 2"/>
          <p:cNvSpPr>
            <a:spLocks noGrp="1"/>
          </p:cNvSpPr>
          <p:nvPr>
            <p:ph idx="1"/>
          </p:nvPr>
        </p:nvSpPr>
        <p:spPr/>
        <p:txBody>
          <a:bodyPr/>
          <a:lstStyle/>
          <a:p>
            <a:r>
              <a:rPr lang="el-GR" dirty="0"/>
              <a:t>Το </a:t>
            </a:r>
            <a:r>
              <a:rPr lang="en-US" dirty="0"/>
              <a:t>JDF</a:t>
            </a:r>
            <a:r>
              <a:rPr lang="el-GR" dirty="0"/>
              <a:t> αναπτύχθηκε από μία ερευνητική πρωτοβουλία μιας ομάδας από σημαντικούς κατασκευαστές εξοπλισμού και συστημάτων παραγωγής της βιομηχανίας των γραφικών τεχνών, με την πρωτοβουλία αρχικά του </a:t>
            </a:r>
            <a:r>
              <a:rPr lang="en-US" dirty="0"/>
              <a:t>CIP</a:t>
            </a:r>
            <a:r>
              <a:rPr lang="el-GR" dirty="0"/>
              <a:t>3 και αργότερα  </a:t>
            </a:r>
            <a:r>
              <a:rPr lang="en-US" dirty="0"/>
              <a:t>CIP</a:t>
            </a:r>
            <a:r>
              <a:rPr lang="el-GR" dirty="0"/>
              <a:t>4 (</a:t>
            </a:r>
            <a:r>
              <a:rPr lang="en-US" dirty="0"/>
              <a:t>Integration of Processes in Prepress</a:t>
            </a:r>
            <a:r>
              <a:rPr lang="el-GR" dirty="0"/>
              <a:t>, </a:t>
            </a:r>
            <a:r>
              <a:rPr lang="en-US" dirty="0"/>
              <a:t>Press</a:t>
            </a:r>
            <a:r>
              <a:rPr lang="el-GR" dirty="0"/>
              <a:t>, </a:t>
            </a:r>
            <a:r>
              <a:rPr lang="en-US" dirty="0"/>
              <a:t>and </a:t>
            </a:r>
            <a:r>
              <a:rPr lang="en-US" dirty="0" err="1"/>
              <a:t>Postpress</a:t>
            </a:r>
            <a:r>
              <a:rPr lang="el-GR" dirty="0"/>
              <a:t> - </a:t>
            </a:r>
            <a:r>
              <a:rPr lang="en-US" dirty="0"/>
              <a:t>CIP</a:t>
            </a:r>
            <a:r>
              <a:rPr lang="el-GR" dirty="0"/>
              <a:t>4). Η πρωτοβουλία </a:t>
            </a:r>
            <a:r>
              <a:rPr lang="en-US" dirty="0"/>
              <a:t>CIP</a:t>
            </a:r>
            <a:r>
              <a:rPr lang="el-GR" dirty="0"/>
              <a:t>4 βασίστηκε σε προϋπάρχουσες εφαρμογές όπως το </a:t>
            </a:r>
            <a:r>
              <a:rPr lang="en-US" dirty="0"/>
              <a:t>Print Production Format</a:t>
            </a:r>
            <a:r>
              <a:rPr lang="el-GR" dirty="0"/>
              <a:t> (</a:t>
            </a:r>
            <a:r>
              <a:rPr lang="en-US" dirty="0"/>
              <a:t>PPF</a:t>
            </a:r>
            <a:r>
              <a:rPr lang="el-GR" dirty="0"/>
              <a:t>) της αρχικής μορφής της πρωτοβουλίας </a:t>
            </a:r>
            <a:r>
              <a:rPr lang="en-US" dirty="0"/>
              <a:t>CIP</a:t>
            </a:r>
            <a:r>
              <a:rPr lang="el-GR" dirty="0"/>
              <a:t>3 (</a:t>
            </a:r>
            <a:r>
              <a:rPr lang="en-US" dirty="0"/>
              <a:t>Computer Integrated Prepress</a:t>
            </a:r>
            <a:r>
              <a:rPr lang="el-GR" dirty="0"/>
              <a:t>, </a:t>
            </a:r>
            <a:r>
              <a:rPr lang="en-US" dirty="0"/>
              <a:t>Press</a:t>
            </a:r>
            <a:r>
              <a:rPr lang="el-GR" dirty="0"/>
              <a:t>, </a:t>
            </a:r>
            <a:r>
              <a:rPr lang="en-US" dirty="0" err="1"/>
              <a:t>Postpress</a:t>
            </a:r>
            <a:r>
              <a:rPr lang="el-GR" dirty="0"/>
              <a:t>) που αναπτύχθηκε από τις εταιρείες </a:t>
            </a:r>
            <a:r>
              <a:rPr lang="en-US" dirty="0"/>
              <a:t>Heidelberg</a:t>
            </a:r>
            <a:r>
              <a:rPr lang="el-GR" dirty="0"/>
              <a:t>, </a:t>
            </a:r>
            <a:r>
              <a:rPr lang="en-US" dirty="0"/>
              <a:t>Agfa</a:t>
            </a:r>
            <a:r>
              <a:rPr lang="el-GR" dirty="0"/>
              <a:t>, </a:t>
            </a:r>
            <a:r>
              <a:rPr lang="en-US" dirty="0"/>
              <a:t>MAN</a:t>
            </a:r>
            <a:r>
              <a:rPr lang="el-GR" dirty="0"/>
              <a:t>-</a:t>
            </a:r>
            <a:r>
              <a:rPr lang="en-US" dirty="0"/>
              <a:t>Roland</a:t>
            </a:r>
            <a:r>
              <a:rPr lang="el-GR" dirty="0"/>
              <a:t> και </a:t>
            </a:r>
            <a:r>
              <a:rPr lang="en-US" dirty="0"/>
              <a:t>Adobe</a:t>
            </a:r>
            <a:r>
              <a:rPr lang="el-GR" dirty="0"/>
              <a:t> και το </a:t>
            </a:r>
            <a:r>
              <a:rPr lang="en-US" dirty="0"/>
              <a:t>Portable Job Ticket Format</a:t>
            </a:r>
            <a:r>
              <a:rPr lang="el-GR" dirty="0"/>
              <a:t> (</a:t>
            </a:r>
            <a:r>
              <a:rPr lang="en-US" dirty="0"/>
              <a:t>PJTF</a:t>
            </a:r>
            <a:r>
              <a:rPr lang="el-GR" dirty="0"/>
              <a:t>) της </a:t>
            </a:r>
            <a:r>
              <a:rPr lang="en-US" dirty="0"/>
              <a:t>Adobe Systems</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383938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Δημιουργία και  χρήση του </a:t>
            </a:r>
            <a:r>
              <a:rPr lang="el-GR" dirty="0" smtClean="0"/>
              <a:t>JDF </a:t>
            </a:r>
            <a:r>
              <a:rPr lang="el-GR" sz="3000" b="0" dirty="0" smtClean="0"/>
              <a:t>4/4</a:t>
            </a:r>
            <a:endParaRPr lang="el-GR" sz="3000" b="0" dirty="0"/>
          </a:p>
        </p:txBody>
      </p:sp>
      <p:sp>
        <p:nvSpPr>
          <p:cNvPr id="3" name="Θέση περιεχομένου 2"/>
          <p:cNvSpPr>
            <a:spLocks noGrp="1"/>
          </p:cNvSpPr>
          <p:nvPr>
            <p:ph idx="1"/>
          </p:nvPr>
        </p:nvSpPr>
        <p:spPr/>
        <p:txBody>
          <a:bodyPr/>
          <a:lstStyle/>
          <a:p>
            <a:r>
              <a:rPr lang="el-GR" dirty="0"/>
              <a:t>Το JDF είναι μια διαδικασία με την οποία διαμορφώνεται μία εντελώς νέα αντίληψη στον τρόπο που γίνεται η παραγωγή και η ροή εργασίας ανάμεσα στα διαφορετικά μηχανήματα από την </a:t>
            </a:r>
            <a:r>
              <a:rPr lang="el-GR" dirty="0" err="1"/>
              <a:t>προεκτύπωση</a:t>
            </a:r>
            <a:r>
              <a:rPr lang="el-GR" dirty="0"/>
              <a:t>, στην εκτύπωση και τέλος στην </a:t>
            </a:r>
            <a:r>
              <a:rPr lang="el-GR" dirty="0" err="1"/>
              <a:t>μετεκτύπωση</a:t>
            </a:r>
            <a:r>
              <a:rPr lang="el-GR" dirty="0"/>
              <a:t>.  Υλοποιείται η παρακολούθηση και ο έλεγχος της παραγωγικής διαδικασίας των εντύπων, με στοιχεία που συλλέγονται από τον εξοπλισμό των γραφικών τεχνών που χρησιμοποιείται στην παραγωγή και η διασύνδεσή του με τις εφαρμογές και λειτουργίες ενός συστήματος διαχείρισης πληροφοριών.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727292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Τεχνική περιγραφή του </a:t>
            </a:r>
            <a:r>
              <a:rPr lang="el-GR" dirty="0" smtClean="0"/>
              <a:t>JDF </a:t>
            </a:r>
            <a:r>
              <a:rPr lang="el-GR" sz="3000" b="0" dirty="0" smtClean="0"/>
              <a:t>1/2</a:t>
            </a:r>
            <a:endParaRPr lang="el-GR" sz="3000" b="0" dirty="0"/>
          </a:p>
        </p:txBody>
      </p:sp>
      <p:sp>
        <p:nvSpPr>
          <p:cNvPr id="3" name="Θέση περιεχομένου 2"/>
          <p:cNvSpPr>
            <a:spLocks noGrp="1"/>
          </p:cNvSpPr>
          <p:nvPr>
            <p:ph idx="1"/>
          </p:nvPr>
        </p:nvSpPr>
        <p:spPr/>
        <p:txBody>
          <a:bodyPr>
            <a:normAutofit/>
          </a:bodyPr>
          <a:lstStyle/>
          <a:p>
            <a:r>
              <a:rPr lang="el-GR" dirty="0"/>
              <a:t>Το </a:t>
            </a:r>
            <a:r>
              <a:rPr lang="en-US" dirty="0"/>
              <a:t>JDF</a:t>
            </a:r>
            <a:r>
              <a:rPr lang="el-GR" dirty="0"/>
              <a:t> βασίζεται στην γλώσσα περιγραφής και προσδιορισμού (</a:t>
            </a:r>
            <a:r>
              <a:rPr lang="en-US" dirty="0"/>
              <a:t>markup</a:t>
            </a:r>
            <a:r>
              <a:rPr lang="el-GR" dirty="0"/>
              <a:t>) δεδομένων </a:t>
            </a:r>
            <a:r>
              <a:rPr lang="en-US" dirty="0"/>
              <a:t>XML</a:t>
            </a:r>
            <a:r>
              <a:rPr lang="el-GR" dirty="0"/>
              <a:t> (</a:t>
            </a:r>
            <a:r>
              <a:rPr lang="en-US" dirty="0"/>
              <a:t>Extensible Markup Language</a:t>
            </a:r>
            <a:r>
              <a:rPr lang="el-GR" dirty="0"/>
              <a:t>). Η </a:t>
            </a:r>
            <a:r>
              <a:rPr lang="en-US" dirty="0"/>
              <a:t>XML</a:t>
            </a:r>
            <a:r>
              <a:rPr lang="el-GR" dirty="0"/>
              <a:t> έχει επιλεγεί ως η βασική γλώσσα προγραμματισμού και ανάπτυξης του προτύπου / εφαρμογής </a:t>
            </a:r>
            <a:r>
              <a:rPr lang="en-US" dirty="0"/>
              <a:t>JDF</a:t>
            </a:r>
            <a:r>
              <a:rPr lang="el-GR" dirty="0"/>
              <a:t>, λόγω της ιδιαίτερης ευχρηστίας και της ευρείας αναγνώρισής της ως πρότυπης γλώσσας προγραμματισμού τ</a:t>
            </a:r>
            <a:r>
              <a:rPr lang="en-US" dirty="0"/>
              <a:t>o</a:t>
            </a:r>
            <a:r>
              <a:rPr lang="el-GR" dirty="0"/>
              <a:t>υ </a:t>
            </a:r>
            <a:r>
              <a:rPr lang="en-US" dirty="0"/>
              <a:t>JDF</a:t>
            </a:r>
            <a:r>
              <a:rPr lang="el-GR" dirty="0"/>
              <a:t>. Η </a:t>
            </a:r>
            <a:r>
              <a:rPr lang="en-US" dirty="0"/>
              <a:t>XML</a:t>
            </a:r>
            <a:r>
              <a:rPr lang="el-GR" dirty="0"/>
              <a:t> υποστηρίζεται επίσης από όλες τις γλώσσες και τα περιβάλλοντα προγραμματισμού όπως οι </a:t>
            </a:r>
            <a:r>
              <a:rPr lang="en-US" dirty="0"/>
              <a:t>Java</a:t>
            </a:r>
            <a:r>
              <a:rPr lang="el-GR" dirty="0"/>
              <a:t>, </a:t>
            </a:r>
            <a:r>
              <a:rPr lang="en-US" dirty="0"/>
              <a:t>C</a:t>
            </a:r>
            <a:r>
              <a:rPr lang="el-GR" dirty="0"/>
              <a:t>+ και .</a:t>
            </a:r>
            <a:r>
              <a:rPr lang="en-US" dirty="0"/>
              <a:t>NET</a:t>
            </a:r>
            <a:r>
              <a:rPr lang="el-GR" dirty="0"/>
              <a:t>. Επιπρόσθετα διατίθεται πλήθος εργαλείων, και βάσεων δεδομένων στην </a:t>
            </a:r>
            <a:r>
              <a:rPr lang="en-US" dirty="0"/>
              <a:t>XML</a:t>
            </a: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3211191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4c9d4e09f588b51a7cb6ad6f32b6f21c3c2bd8"/>
</p:tagLst>
</file>

<file path=ppt/theme/theme1.xml><?xml version="1.0" encoding="utf-8"?>
<a:theme xmlns:a="http://schemas.openxmlformats.org/drawingml/2006/main" name="1_OC_template_updated">
  <a:themeElements>
    <a:clrScheme name="Προσαρμοσμένο 22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78</TotalTime>
  <Words>2117</Words>
  <Application>Microsoft Office PowerPoint</Application>
  <PresentationFormat>On-screen Show (4:3)</PresentationFormat>
  <Paragraphs>127</Paragraphs>
  <Slides>27</Slides>
  <Notes>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1_OC_template_updated</vt:lpstr>
      <vt:lpstr>OC_template_updated</vt:lpstr>
      <vt:lpstr>Διαχείριση παραγωγής εντύπου υλικού</vt:lpstr>
      <vt:lpstr>Job Definition Format (JDF) 1/2</vt:lpstr>
      <vt:lpstr>Job Definition Format (JDF) 2/2</vt:lpstr>
      <vt:lpstr>Ο ρόλος του JDF ως κάρτα εργασίας  (Job Ticket)</vt:lpstr>
      <vt:lpstr>Δημιουργία και  χρήση του JDF 1/4</vt:lpstr>
      <vt:lpstr>Δημιουργία και  χρήση του JDF 2/4</vt:lpstr>
      <vt:lpstr>Δημιουργία και  χρήση του JDF 3/4</vt:lpstr>
      <vt:lpstr>Δημιουργία και  χρήση του JDF 4/4</vt:lpstr>
      <vt:lpstr>Η Τεχνική περιγραφή του JDF 1/2</vt:lpstr>
      <vt:lpstr>Η Τεχνική περιγραφή του JDF 2/2</vt:lpstr>
      <vt:lpstr>Σχέση JDF, JMF και MIS</vt:lpstr>
      <vt:lpstr>Βασικές παράμετροι του JDF 1/3</vt:lpstr>
      <vt:lpstr>Βασικές παράμετροι του JDF 2/3</vt:lpstr>
      <vt:lpstr>Βασικές παράμετροι του JDF 3/3</vt:lpstr>
      <vt:lpstr>Χαρακτηριστικά γνωρίσματα και λειτουργία του JDF 1/6</vt:lpstr>
      <vt:lpstr>Χαρακτηριστικά γνωρίσματα και λειτουργία του JDF 2/6</vt:lpstr>
      <vt:lpstr>Χαρακτηριστικά γνωρίσματα και λειτουργία του JDF 3/6</vt:lpstr>
      <vt:lpstr>Χαρακτηριστικά γνωρίσματα και λειτουργία του JDF 4/6</vt:lpstr>
      <vt:lpstr>Χαρακτηριστικά γνωρίσματα και λειτουργία του JDF 5/6</vt:lpstr>
      <vt:lpstr>Χαρακτηριστικά γνωρίσματα και λειτουργία του JDF 6/6</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παραγωγής εντύπου υλικού</dc:title>
  <dc:creator>opencourses@teiath.gr</dc:creator>
  <cp:lastModifiedBy>alex</cp:lastModifiedBy>
  <cp:revision>12</cp:revision>
  <dcterms:created xsi:type="dcterms:W3CDTF">2015-03-24T08:19:46Z</dcterms:created>
  <dcterms:modified xsi:type="dcterms:W3CDTF">2015-04-23T11:28:47Z</dcterms:modified>
</cp:coreProperties>
</file>