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18" r:id="rId1"/>
    <p:sldMasterId id="2147483696" r:id="rId2"/>
    <p:sldMasterId id="2147483707" r:id="rId3"/>
    <p:sldMasterId id="2147483730" r:id="rId4"/>
  </p:sldMasterIdLst>
  <p:notesMasterIdLst>
    <p:notesMasterId r:id="rId28"/>
  </p:notesMasterIdLst>
  <p:handoutMasterIdLst>
    <p:handoutMasterId r:id="rId29"/>
  </p:handoutMasterIdLst>
  <p:sldIdLst>
    <p:sldId id="329" r:id="rId5"/>
    <p:sldId id="331" r:id="rId6"/>
    <p:sldId id="332" r:id="rId7"/>
    <p:sldId id="333" r:id="rId8"/>
    <p:sldId id="334" r:id="rId9"/>
    <p:sldId id="335" r:id="rId10"/>
    <p:sldId id="336" r:id="rId11"/>
    <p:sldId id="337" r:id="rId12"/>
    <p:sldId id="338" r:id="rId13"/>
    <p:sldId id="339" r:id="rId14"/>
    <p:sldId id="340" r:id="rId15"/>
    <p:sldId id="341" r:id="rId16"/>
    <p:sldId id="342" r:id="rId17"/>
    <p:sldId id="343" r:id="rId18"/>
    <p:sldId id="344" r:id="rId19"/>
    <p:sldId id="346" r:id="rId20"/>
    <p:sldId id="280" r:id="rId21"/>
    <p:sldId id="281" r:id="rId22"/>
    <p:sldId id="347" r:id="rId23"/>
    <p:sldId id="348" r:id="rId24"/>
    <p:sldId id="349" r:id="rId25"/>
    <p:sldId id="350" r:id="rId26"/>
    <p:sldId id="351" r:id="rId27"/>
  </p:sldIdLst>
  <p:sldSz cx="9144000" cy="6858000" type="screen4x3"/>
  <p:notesSz cx="7104063" cy="10234613"/>
  <p:custDataLst>
    <p:tags r:id="rId30"/>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FCEA"/>
    <a:srgbClr val="003399"/>
    <a:srgbClr val="EFF789"/>
    <a:srgbClr val="820000"/>
    <a:srgbClr val="004A82"/>
    <a:srgbClr val="1A5F17"/>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60" autoAdjust="0"/>
    <p:restoredTop sz="94660"/>
  </p:normalViewPr>
  <p:slideViewPr>
    <p:cSldViewPr>
      <p:cViewPr varScale="1">
        <p:scale>
          <a:sx n="69" d="100"/>
          <a:sy n="69" d="100"/>
        </p:scale>
        <p:origin x="1548"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1/12/2015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1/12/2015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16</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17</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18</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19</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21</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22</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a:xfrm>
            <a:off x="457200" y="6356350"/>
            <a:ext cx="2133600" cy="365125"/>
          </a:xfrm>
          <a:prstGeom prst="rect">
            <a:avLst/>
          </a:prstGeom>
        </p:spPr>
        <p:txBody>
          <a:bodyPr/>
          <a:lstStyle/>
          <a:p>
            <a:endParaRPr lang="el-GR" dirty="0"/>
          </a:p>
        </p:txBody>
      </p:sp>
      <p:sp>
        <p:nvSpPr>
          <p:cNvPr id="5" name="Θέση υποσέλιδου 4"/>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62697712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a:xfrm>
            <a:off x="457200" y="6356350"/>
            <a:ext cx="2133600" cy="365125"/>
          </a:xfrm>
          <a:prstGeom prst="rect">
            <a:avLst/>
          </a:prstGeom>
        </p:spPr>
        <p:txBody>
          <a:bodyPr/>
          <a:lstStyle/>
          <a:p>
            <a:endParaRPr lang="el-GR" dirty="0"/>
          </a:p>
        </p:txBody>
      </p:sp>
      <p:sp>
        <p:nvSpPr>
          <p:cNvPr id="5" name="Θέση υποσέλιδου 4"/>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247550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a:xfrm>
            <a:off x="457200" y="6356350"/>
            <a:ext cx="2133600" cy="365125"/>
          </a:xfrm>
          <a:prstGeom prst="rect">
            <a:avLst/>
          </a:prstGeom>
        </p:spPr>
        <p:txBody>
          <a:bodyPr/>
          <a:lstStyle/>
          <a:p>
            <a:endParaRPr lang="el-GR" dirty="0"/>
          </a:p>
        </p:txBody>
      </p:sp>
      <p:sp>
        <p:nvSpPr>
          <p:cNvPr id="5" name="Θέση υποσέλιδου 4"/>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103974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22114"/>
          </a:xfrm>
        </p:spPr>
        <p:txBody>
          <a:body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57200" y="1340768"/>
            <a:ext cx="8229600" cy="4785395"/>
          </a:xfrm>
        </p:spPr>
        <p:txBody>
          <a:bodyPr/>
          <a:lstStyle>
            <a:lvl1pPr marL="342900" indent="-342900">
              <a:buClr>
                <a:schemeClr val="accent3">
                  <a:lumMod val="50000"/>
                </a:schemeClr>
              </a:buClr>
              <a:buFont typeface="Wingdings" panose="05000000000000000000" pitchFamily="2" charset="2"/>
              <a:buChar char="§"/>
              <a:defRPr/>
            </a:lvl1pPr>
            <a:lvl2pPr marL="742950" indent="-285750">
              <a:buClr>
                <a:srgbClr val="C00000"/>
              </a:buClr>
              <a:buSzPct val="80000"/>
              <a:buFont typeface="Wingdings" panose="05000000000000000000" pitchFamily="2" charset="2"/>
              <a:buChar char="§"/>
              <a:defRPr/>
            </a:lvl2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8" name="Θέση αριθμού διαφάνειας 3"/>
          <p:cNvSpPr>
            <a:spLocks noGrp="1"/>
          </p:cNvSpPr>
          <p:nvPr>
            <p:ph type="sldNum" sz="quarter" idx="12"/>
          </p:nvPr>
        </p:nvSpPr>
        <p:spPr>
          <a:xfrm>
            <a:off x="6553200" y="6356351"/>
            <a:ext cx="1475184" cy="313010"/>
          </a:xfrm>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62991753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a:xfrm>
            <a:off x="457200" y="6356350"/>
            <a:ext cx="2133600" cy="365125"/>
          </a:xfrm>
          <a:prstGeom prst="rect">
            <a:avLst/>
          </a:prstGeom>
        </p:spPr>
        <p:txBody>
          <a:bodyPr/>
          <a:lstStyle/>
          <a:p>
            <a:endParaRPr lang="el-GR" dirty="0"/>
          </a:p>
        </p:txBody>
      </p:sp>
      <p:sp>
        <p:nvSpPr>
          <p:cNvPr id="5" name="Θέση υποσέλιδου 4"/>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6" name="Θέση αριθμού διαφάνειας 5"/>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49790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567178688"/>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603303562"/>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192426841"/>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346535449"/>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797152073"/>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00719165"/>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64688267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89848578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457200" y="6356350"/>
            <a:ext cx="2133600" cy="365125"/>
          </a:xfrm>
          <a:prstGeom prst="rect">
            <a:avLst/>
          </a:prstGeom>
        </p:spPr>
        <p:txBody>
          <a:bodyPr/>
          <a:lstStyle/>
          <a:p>
            <a:endParaRPr lang="el-GR" dirty="0"/>
          </a:p>
        </p:txBody>
      </p:sp>
      <p:sp>
        <p:nvSpPr>
          <p:cNvPr id="6" name="Θέση υποσέλιδου 5"/>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339861578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5532071"/>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49068415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a:xfrm>
            <a:off x="457200" y="6356350"/>
            <a:ext cx="2133600" cy="365125"/>
          </a:xfrm>
          <a:prstGeom prst="rect">
            <a:avLst/>
          </a:prstGeom>
        </p:spPr>
        <p:txBody>
          <a:bodyPr/>
          <a:lstStyle/>
          <a:p>
            <a:endParaRPr lang="el-GR" dirty="0"/>
          </a:p>
        </p:txBody>
      </p:sp>
      <p:sp>
        <p:nvSpPr>
          <p:cNvPr id="8" name="Θέση υποσέλιδου 7"/>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9" name="Θέση αριθμού διαφάνειας 8"/>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2471427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a:xfrm>
            <a:off x="457200" y="6356350"/>
            <a:ext cx="2133600" cy="365125"/>
          </a:xfrm>
          <a:prstGeom prst="rect">
            <a:avLst/>
          </a:prstGeom>
        </p:spPr>
        <p:txBody>
          <a:bodyPr/>
          <a:lstStyle/>
          <a:p>
            <a:endParaRPr lang="el-GR" dirty="0"/>
          </a:p>
        </p:txBody>
      </p:sp>
      <p:sp>
        <p:nvSpPr>
          <p:cNvPr id="4" name="Θέση υποσέλιδου 3"/>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5" name="Θέση αριθμού διαφάνειας 4"/>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1831179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a:xfrm>
            <a:off x="457200" y="6356350"/>
            <a:ext cx="2133600" cy="365125"/>
          </a:xfrm>
          <a:prstGeom prst="rect">
            <a:avLst/>
          </a:prstGeom>
        </p:spPr>
        <p:txBody>
          <a:bodyPr/>
          <a:lstStyle/>
          <a:p>
            <a:endParaRPr lang="el-GR" dirty="0"/>
          </a:p>
        </p:txBody>
      </p:sp>
      <p:sp>
        <p:nvSpPr>
          <p:cNvPr id="3" name="Θέση υποσέλιδου 2"/>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4" name="Θέση αριθμού διαφάνειας 3"/>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3731554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a:xfrm>
            <a:off x="457200" y="6356350"/>
            <a:ext cx="2133600" cy="365125"/>
          </a:xfrm>
          <a:prstGeom prst="rect">
            <a:avLst/>
          </a:prstGeom>
        </p:spPr>
        <p:txBody>
          <a:bodyPr/>
          <a:lstStyle/>
          <a:p>
            <a:endParaRPr lang="el-GR" dirty="0"/>
          </a:p>
        </p:txBody>
      </p:sp>
      <p:sp>
        <p:nvSpPr>
          <p:cNvPr id="6" name="Θέση υποσέλιδου 5"/>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1282187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a:xfrm>
            <a:off x="457200" y="6356350"/>
            <a:ext cx="2133600" cy="365125"/>
          </a:xfrm>
          <a:prstGeom prst="rect">
            <a:avLst/>
          </a:prstGeom>
        </p:spPr>
        <p:txBody>
          <a:bodyPr/>
          <a:lstStyle/>
          <a:p>
            <a:endParaRPr lang="el-GR" dirty="0"/>
          </a:p>
        </p:txBody>
      </p:sp>
      <p:sp>
        <p:nvSpPr>
          <p:cNvPr id="6" name="Θέση υποσέλιδου 5"/>
          <p:cNvSpPr>
            <a:spLocks noGrp="1"/>
          </p:cNvSpPr>
          <p:nvPr>
            <p:ph type="ftr" sz="quarter" idx="11"/>
          </p:nvPr>
        </p:nvSpPr>
        <p:spPr>
          <a:xfrm>
            <a:off x="3124200" y="6356350"/>
            <a:ext cx="2895600" cy="365125"/>
          </a:xfrm>
          <a:prstGeom prst="rect">
            <a:avLst/>
          </a:prstGeom>
        </p:spPr>
        <p:txBody>
          <a:bodyPr/>
          <a:lstStyle/>
          <a:p>
            <a:endParaRPr lang="el-GR" dirty="0"/>
          </a:p>
        </p:txBody>
      </p:sp>
      <p:sp>
        <p:nvSpPr>
          <p:cNvPr id="7" name="Θέση αριθμού διαφάνειας 6"/>
          <p:cNvSpPr>
            <a:spLocks noGrp="1"/>
          </p:cNvSpPr>
          <p:nvPr>
            <p:ph type="sldNum" sz="quarter" idx="12"/>
          </p:nvPr>
        </p:nvSpPr>
        <p:spPr/>
        <p:txBody>
          <a:bodyPr/>
          <a:lstStyle/>
          <a:p>
            <a:fld id="{E8D3281F-1C18-4F4B-BFA9-0025669948A9}" type="slidenum">
              <a:rPr lang="el-GR" smtClean="0"/>
              <a:t>‹#›</a:t>
            </a:fld>
            <a:endParaRPr lang="el-GR" dirty="0"/>
          </a:p>
        </p:txBody>
      </p:sp>
    </p:spTree>
    <p:extLst>
      <p:ext uri="{BB962C8B-B14F-4D97-AF65-F5344CB8AC3E}">
        <p14:creationId xmlns:p14="http://schemas.microsoft.com/office/powerpoint/2010/main" val="1928675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theme" Target="../theme/theme4.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6" name="Θέση αριθμού διαφάνειας 5"/>
          <p:cNvSpPr>
            <a:spLocks noGrp="1"/>
          </p:cNvSpPr>
          <p:nvPr>
            <p:ph type="sldNum" sz="quarter" idx="4"/>
          </p:nvPr>
        </p:nvSpPr>
        <p:spPr>
          <a:xfrm>
            <a:off x="6553200" y="6356351"/>
            <a:ext cx="1475184" cy="313010"/>
          </a:xfrm>
          <a:prstGeom prst="rect">
            <a:avLst/>
          </a:prstGeom>
        </p:spPr>
        <p:txBody>
          <a:bodyPr vert="horz" lIns="91440" tIns="45720" rIns="91440" bIns="45720" rtlCol="0" anchor="ctr"/>
          <a:lstStyle>
            <a:lvl1pPr algn="r">
              <a:defRPr sz="1200">
                <a:solidFill>
                  <a:schemeClr val="tx1">
                    <a:tint val="75000"/>
                  </a:schemeClr>
                </a:solidFill>
              </a:defRPr>
            </a:lvl1pPr>
          </a:lstStyle>
          <a:p>
            <a:fld id="{E8D3281F-1C18-4F4B-BFA9-0025669948A9}" type="slidenum">
              <a:rPr lang="el-GR" smtClean="0"/>
              <a:t>‹#›</a:t>
            </a:fld>
            <a:endParaRPr lang="el-GR" dirty="0"/>
          </a:p>
        </p:txBody>
      </p:sp>
      <p:sp>
        <p:nvSpPr>
          <p:cNvPr id="7" name="Right Triangle 7"/>
          <p:cNvSpPr/>
          <p:nvPr userDrawn="1"/>
        </p:nvSpPr>
        <p:spPr>
          <a:xfrm rot="5400000">
            <a:off x="216022" y="-216024"/>
            <a:ext cx="864098" cy="1296146"/>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8" name="Right Triangle 8"/>
          <p:cNvSpPr/>
          <p:nvPr userDrawn="1"/>
        </p:nvSpPr>
        <p:spPr>
          <a:xfrm rot="16200000">
            <a:off x="8073840" y="5777879"/>
            <a:ext cx="864098" cy="1296146"/>
          </a:xfrm>
          <a:prstGeom prst="r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299294061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rgbClr val="003399"/>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66218030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33.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3.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7504" y="1340768"/>
            <a:ext cx="8856984" cy="1470025"/>
          </a:xfrm>
        </p:spPr>
        <p:txBody>
          <a:bodyPr>
            <a:normAutofit/>
          </a:bodyPr>
          <a:lstStyle/>
          <a:p>
            <a:pPr lvl="1" algn="ctr"/>
            <a:r>
              <a:rPr lang="el-GR" sz="3600" b="1" dirty="0" smtClean="0">
                <a:solidFill>
                  <a:schemeClr val="tx1"/>
                </a:solidFill>
                <a:latin typeface="+mn-lt"/>
              </a:rPr>
              <a:t>Αντικειμενοστρεφής Προγραμματισμός (Θ)</a:t>
            </a:r>
            <a:endParaRPr lang="el-GR" sz="3600" b="1" dirty="0">
              <a:solidFill>
                <a:schemeClr val="tx1"/>
              </a:solidFill>
              <a:latin typeface="+mn-lt"/>
            </a:endParaRPr>
          </a:p>
        </p:txBody>
      </p:sp>
      <p:sp>
        <p:nvSpPr>
          <p:cNvPr id="3" name="Υπότιτλος 2"/>
          <p:cNvSpPr>
            <a:spLocks noGrp="1"/>
          </p:cNvSpPr>
          <p:nvPr>
            <p:ph type="subTitle" idx="1"/>
          </p:nvPr>
        </p:nvSpPr>
        <p:spPr>
          <a:xfrm>
            <a:off x="1369368" y="3096543"/>
            <a:ext cx="6400800" cy="1752600"/>
          </a:xfrm>
        </p:spPr>
        <p:txBody>
          <a:bodyPr>
            <a:normAutofit/>
          </a:bodyPr>
          <a:lstStyle/>
          <a:p>
            <a:pPr>
              <a:spcBef>
                <a:spcPts val="0"/>
              </a:spcBef>
              <a:spcAft>
                <a:spcPts val="1200"/>
              </a:spcAft>
            </a:pPr>
            <a:r>
              <a:rPr lang="el-GR" sz="2800" b="1" dirty="0" smtClean="0"/>
              <a:t>Ενότητα </a:t>
            </a:r>
            <a:r>
              <a:rPr lang="el-GR" sz="2800" b="1" dirty="0"/>
              <a:t>8</a:t>
            </a:r>
            <a:r>
              <a:rPr lang="el-GR" sz="2800" dirty="0" smtClean="0"/>
              <a:t>:</a:t>
            </a:r>
            <a:r>
              <a:rPr lang="en-US" sz="2800" dirty="0" smtClean="0"/>
              <a:t> </a:t>
            </a:r>
            <a:r>
              <a:rPr lang="el-GR" sz="2800" dirty="0" smtClean="0"/>
              <a:t>Χώροι ονομάτων-εξαιρέσεις</a:t>
            </a:r>
            <a:endParaRPr lang="en-US" sz="2800" dirty="0" smtClean="0"/>
          </a:p>
          <a:p>
            <a:pPr>
              <a:spcBef>
                <a:spcPts val="0"/>
              </a:spcBef>
            </a:pPr>
            <a:r>
              <a:rPr lang="el-GR" sz="2400" dirty="0" smtClean="0"/>
              <a:t>Κλειώ Σγουροπούλου</a:t>
            </a:r>
            <a:endParaRPr lang="el-GR" sz="2400" dirty="0"/>
          </a:p>
          <a:p>
            <a:pPr>
              <a:spcBef>
                <a:spcPts val="0"/>
              </a:spcBef>
            </a:pPr>
            <a:r>
              <a:rPr lang="el-GR" sz="2400" dirty="0"/>
              <a:t>Τμήμα </a:t>
            </a:r>
            <a:r>
              <a:rPr lang="el-GR" sz="2400" dirty="0" smtClean="0"/>
              <a:t>Μηχανικών Πληροφορικής Τ.Ε.</a:t>
            </a:r>
            <a:endParaRPr lang="el-GR" sz="2400" dirty="0"/>
          </a:p>
        </p:txBody>
      </p:sp>
      <p:pic>
        <p:nvPicPr>
          <p:cNvPr id="6" name="Picture 5" descr="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3194639581"/>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a16="http://schemas.microsoft.com/office/drawing/2014/main" val="20000"/>
                    </a:ext>
                  </a:extLst>
                </a:gridCol>
                <a:gridCol w="3557112">
                  <a:extLst>
                    <a:ext uri="{9D8B030D-6E8A-4147-A177-3AD203B41FA5}">
                      <a16:colId xmlns:a16="http://schemas.microsoft.com/office/drawing/2014/main"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a16="http://schemas.microsoft.com/office/drawing/2014/main" val="10000"/>
                  </a:ext>
                </a:extLst>
              </a:tr>
            </a:tbl>
          </a:graphicData>
        </a:graphic>
      </p:graphicFrame>
      <p:pic>
        <p:nvPicPr>
          <p:cNvPr id="12" name="Picture 1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6724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el-GR" altLang="el-GR" dirty="0"/>
              <a:t>Χειρισμός </a:t>
            </a:r>
            <a:r>
              <a:rPr lang="el-GR" altLang="el-GR" dirty="0" smtClean="0"/>
              <a:t>εξαιρέσεων </a:t>
            </a:r>
            <a:r>
              <a:rPr lang="el-GR" altLang="el-GR" sz="3600" b="0" dirty="0" smtClean="0"/>
              <a:t>4/5</a:t>
            </a:r>
            <a:endParaRPr lang="el-GR" altLang="el-GR" dirty="0"/>
          </a:p>
        </p:txBody>
      </p:sp>
      <p:sp>
        <p:nvSpPr>
          <p:cNvPr id="225283"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Μπορούμε να ορίζουμε ένα μοναδικό </a:t>
            </a:r>
            <a:r>
              <a:rPr lang="en-US" altLang="el-GR" sz="1800" b="1" dirty="0">
                <a:solidFill>
                  <a:srgbClr val="0000FF"/>
                </a:solidFill>
                <a:latin typeface="Courier" pitchFamily="49" charset="0"/>
              </a:rPr>
              <a:t>catch</a:t>
            </a:r>
            <a:r>
              <a:rPr lang="en-US" altLang="el-GR" sz="2200" dirty="0"/>
              <a:t> </a:t>
            </a:r>
            <a:r>
              <a:rPr lang="el-GR" altLang="el-GR" sz="2200" dirty="0"/>
              <a:t>μπλοκ ανεξάρτητα από τον τύπο που χρησιμοποιήθηκε στο </a:t>
            </a:r>
            <a:r>
              <a:rPr lang="en-US" altLang="el-GR" sz="1800" b="1" dirty="0">
                <a:solidFill>
                  <a:srgbClr val="0000FF"/>
                </a:solidFill>
                <a:latin typeface="Courier" pitchFamily="49" charset="0"/>
              </a:rPr>
              <a:t>throw</a:t>
            </a:r>
          </a:p>
          <a:p>
            <a:pPr lvl="1">
              <a:lnSpc>
                <a:spcPct val="110000"/>
              </a:lnSpc>
            </a:pPr>
            <a:r>
              <a:rPr lang="en-US" altLang="el-GR" sz="1800" b="1" dirty="0">
                <a:solidFill>
                  <a:srgbClr val="0000FF"/>
                </a:solidFill>
                <a:latin typeface="Courier" pitchFamily="49" charset="0"/>
              </a:rPr>
              <a:t>try { </a:t>
            </a:r>
          </a:p>
          <a:p>
            <a:pPr lvl="1">
              <a:lnSpc>
                <a:spcPct val="110000"/>
              </a:lnSpc>
              <a:buFont typeface="Wingdings" pitchFamily="2" charset="2"/>
              <a:buNone/>
            </a:pPr>
            <a:r>
              <a:rPr lang="en-US" altLang="el-GR" sz="1800" b="1" dirty="0">
                <a:solidFill>
                  <a:schemeClr val="accent2"/>
                </a:solidFill>
                <a:latin typeface="Courier" pitchFamily="49" charset="0"/>
              </a:rPr>
              <a:t>		// code to be tried</a:t>
            </a:r>
          </a:p>
          <a:p>
            <a:pPr lvl="1">
              <a:lnSpc>
                <a:spcPct val="110000"/>
              </a:lnSpc>
              <a:buFont typeface="Wingdings" pitchFamily="2" charset="2"/>
              <a:buNone/>
            </a:pPr>
            <a:r>
              <a:rPr lang="en-US" altLang="el-GR" sz="1800" b="1" dirty="0">
                <a:solidFill>
                  <a:srgbClr val="0000FF"/>
                </a:solidFill>
                <a:latin typeface="Courier" pitchFamily="49" charset="0"/>
              </a:rPr>
              <a:t>	}</a:t>
            </a:r>
          </a:p>
          <a:p>
            <a:pPr lvl="1">
              <a:lnSpc>
                <a:spcPct val="110000"/>
              </a:lnSpc>
              <a:buFont typeface="Wingdings" pitchFamily="2" charset="2"/>
              <a:buNone/>
            </a:pPr>
            <a:r>
              <a:rPr lang="en-US" altLang="el-GR" sz="1800" b="1" dirty="0">
                <a:solidFill>
                  <a:srgbClr val="0000FF"/>
                </a:solidFill>
                <a:latin typeface="Courier" pitchFamily="49" charset="0"/>
              </a:rPr>
              <a:t>	catch (…) {</a:t>
            </a:r>
          </a:p>
          <a:p>
            <a:pPr lvl="1">
              <a:lnSpc>
                <a:spcPct val="110000"/>
              </a:lnSpc>
              <a:buFont typeface="Wingdings" pitchFamily="2" charset="2"/>
              <a:buNone/>
            </a:pPr>
            <a:r>
              <a:rPr lang="en-US" altLang="el-GR" sz="1800" b="1" dirty="0">
                <a:solidFill>
                  <a:srgbClr val="0000FF"/>
                </a:solidFill>
                <a:latin typeface="Courier" pitchFamily="49" charset="0"/>
              </a:rPr>
              <a:t>	</a:t>
            </a:r>
            <a:r>
              <a:rPr lang="en-US" altLang="el-GR" sz="1800" b="1" dirty="0">
                <a:solidFill>
                  <a:schemeClr val="accent2"/>
                </a:solidFill>
                <a:latin typeface="Courier" pitchFamily="49" charset="0"/>
              </a:rPr>
              <a:t>	cout &lt;&lt; “Exception occurred”;</a:t>
            </a:r>
          </a:p>
          <a:p>
            <a:pPr lvl="1">
              <a:lnSpc>
                <a:spcPct val="110000"/>
              </a:lnSpc>
              <a:buFont typeface="Wingdings" pitchFamily="2" charset="2"/>
              <a:buNone/>
            </a:pPr>
            <a:r>
              <a:rPr lang="en-US" altLang="el-GR" sz="1800" b="1" dirty="0">
                <a:solidFill>
                  <a:srgbClr val="0000FF"/>
                </a:solidFill>
                <a:latin typeface="Courier" pitchFamily="49" charset="0"/>
              </a:rPr>
              <a:t>	}</a:t>
            </a:r>
            <a:endParaRPr lang="el-GR" altLang="el-GR" sz="1800" b="1" dirty="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9</a:t>
            </a:fld>
            <a:endParaRPr lang="el-GR" dirty="0"/>
          </a:p>
        </p:txBody>
      </p:sp>
    </p:spTree>
    <p:extLst>
      <p:ext uri="{BB962C8B-B14F-4D97-AF65-F5344CB8AC3E}">
        <p14:creationId xmlns:p14="http://schemas.microsoft.com/office/powerpoint/2010/main" val="4241573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r>
              <a:rPr lang="el-GR" altLang="el-GR" dirty="0"/>
              <a:t>Χειρισμός </a:t>
            </a:r>
            <a:r>
              <a:rPr lang="el-GR" altLang="el-GR" dirty="0" smtClean="0"/>
              <a:t>εξαιρέσεων </a:t>
            </a:r>
            <a:r>
              <a:rPr lang="el-GR" altLang="el-GR" sz="3600" b="0" dirty="0" smtClean="0"/>
              <a:t>5/5</a:t>
            </a:r>
            <a:endParaRPr lang="el-GR" altLang="el-GR" dirty="0"/>
          </a:p>
        </p:txBody>
      </p:sp>
      <p:sp>
        <p:nvSpPr>
          <p:cNvPr id="227331"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Μπορούμε να ορίζουμε εμφωλευμένα  </a:t>
            </a:r>
            <a:r>
              <a:rPr lang="en-US" altLang="el-GR" sz="1800" b="1" dirty="0">
                <a:solidFill>
                  <a:srgbClr val="0000FF"/>
                </a:solidFill>
                <a:latin typeface="Courier" pitchFamily="49" charset="0"/>
              </a:rPr>
              <a:t>try-catch</a:t>
            </a:r>
            <a:r>
              <a:rPr lang="en-US" altLang="el-GR" sz="2200" dirty="0"/>
              <a:t> </a:t>
            </a:r>
            <a:r>
              <a:rPr lang="el-GR" altLang="el-GR" sz="2200" dirty="0"/>
              <a:t>μπλοκς</a:t>
            </a:r>
            <a:endParaRPr lang="en-US" altLang="el-GR" sz="1800" b="1" dirty="0">
              <a:solidFill>
                <a:srgbClr val="0000FF"/>
              </a:solidFill>
              <a:latin typeface="Courier" pitchFamily="49" charset="0"/>
            </a:endParaRPr>
          </a:p>
          <a:p>
            <a:pPr lvl="1">
              <a:lnSpc>
                <a:spcPct val="110000"/>
              </a:lnSpc>
            </a:pPr>
            <a:r>
              <a:rPr lang="en-US" altLang="el-GR" sz="1800" b="1" dirty="0">
                <a:solidFill>
                  <a:srgbClr val="0000FF"/>
                </a:solidFill>
                <a:latin typeface="Courier" pitchFamily="49" charset="0"/>
              </a:rPr>
              <a:t>try {</a:t>
            </a:r>
          </a:p>
          <a:p>
            <a:pPr lvl="1">
              <a:lnSpc>
                <a:spcPct val="110000"/>
              </a:lnSpc>
              <a:buFont typeface="Wingdings" pitchFamily="2" charset="2"/>
              <a:buNone/>
            </a:pP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try {</a:t>
            </a:r>
          </a:p>
          <a:p>
            <a:pPr lvl="1">
              <a:lnSpc>
                <a:spcPct val="110000"/>
              </a:lnSpc>
              <a:buFont typeface="Wingdings" pitchFamily="2" charset="2"/>
              <a:buNone/>
            </a:pPr>
            <a:r>
              <a:rPr lang="en-US" altLang="el-GR" sz="1800" b="1" dirty="0">
                <a:solidFill>
                  <a:srgbClr val="0000FF"/>
                </a:solidFill>
                <a:latin typeface="Courier" pitchFamily="49" charset="0"/>
              </a:rPr>
              <a:t>      </a:t>
            </a:r>
            <a:r>
              <a:rPr lang="en-US" altLang="el-GR" sz="1800" b="1" dirty="0">
                <a:solidFill>
                  <a:schemeClr val="accent2"/>
                </a:solidFill>
                <a:latin typeface="Courier" pitchFamily="49" charset="0"/>
              </a:rPr>
              <a:t>// code here</a:t>
            </a:r>
          </a:p>
          <a:p>
            <a:pPr lvl="1">
              <a:lnSpc>
                <a:spcPct val="110000"/>
              </a:lnSpc>
              <a:buFont typeface="Wingdings" pitchFamily="2" charset="2"/>
              <a:buNone/>
            </a:pP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a:t>
            </a:r>
          </a:p>
          <a:p>
            <a:pPr lvl="1">
              <a:lnSpc>
                <a:spcPct val="110000"/>
              </a:lnSpc>
              <a:buFont typeface="Wingdings" pitchFamily="2" charset="2"/>
              <a:buNone/>
            </a:pP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catch (</a:t>
            </a:r>
            <a:r>
              <a:rPr lang="en-US" altLang="el-GR" sz="1800" b="1" dirty="0">
                <a:solidFill>
                  <a:schemeClr val="accent2"/>
                </a:solidFill>
                <a:latin typeface="Courier" pitchFamily="49" charset="0"/>
              </a:rPr>
              <a:t>int n</a:t>
            </a:r>
            <a:r>
              <a:rPr lang="en-US" altLang="el-GR" sz="1800" b="1" dirty="0">
                <a:solidFill>
                  <a:srgbClr val="0000FF"/>
                </a:solidFill>
                <a:latin typeface="Courier" pitchFamily="49" charset="0"/>
              </a:rPr>
              <a:t>) {</a:t>
            </a:r>
          </a:p>
          <a:p>
            <a:pPr lvl="1">
              <a:lnSpc>
                <a:spcPct val="110000"/>
              </a:lnSpc>
              <a:buFont typeface="Wingdings" pitchFamily="2" charset="2"/>
              <a:buNone/>
            </a:pP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throw;</a:t>
            </a:r>
          </a:p>
          <a:p>
            <a:pPr lvl="1">
              <a:lnSpc>
                <a:spcPct val="110000"/>
              </a:lnSpc>
              <a:buFont typeface="Wingdings" pitchFamily="2" charset="2"/>
              <a:buNone/>
            </a:pP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a:t>
            </a:r>
          </a:p>
          <a:p>
            <a:pPr lvl="1">
              <a:lnSpc>
                <a:spcPct val="110000"/>
              </a:lnSpc>
              <a:buFont typeface="Wingdings" pitchFamily="2" charset="2"/>
              <a:buNone/>
            </a:pPr>
            <a:r>
              <a:rPr lang="en-US" altLang="el-GR" sz="1800" b="1" dirty="0">
                <a:solidFill>
                  <a:srgbClr val="0000FF"/>
                </a:solidFill>
                <a:latin typeface="Courier" pitchFamily="49" charset="0"/>
              </a:rPr>
              <a:t>}</a:t>
            </a:r>
          </a:p>
          <a:p>
            <a:pPr lvl="1">
              <a:lnSpc>
                <a:spcPct val="110000"/>
              </a:lnSpc>
              <a:buFont typeface="Wingdings" pitchFamily="2" charset="2"/>
              <a:buNone/>
            </a:pPr>
            <a:r>
              <a:rPr lang="en-US" altLang="el-GR" sz="1800" b="1" dirty="0">
                <a:solidFill>
                  <a:srgbClr val="0000FF"/>
                </a:solidFill>
                <a:latin typeface="Courier" pitchFamily="49" charset="0"/>
              </a:rPr>
              <a:t>catch (...) {</a:t>
            </a:r>
          </a:p>
          <a:p>
            <a:pPr lvl="1">
              <a:lnSpc>
                <a:spcPct val="110000"/>
              </a:lnSpc>
              <a:buFont typeface="Wingdings" pitchFamily="2" charset="2"/>
              <a:buNone/>
            </a:pPr>
            <a:r>
              <a:rPr lang="en-US" altLang="el-GR" sz="1800" b="1" dirty="0">
                <a:solidFill>
                  <a:srgbClr val="0000FF"/>
                </a:solidFill>
                <a:latin typeface="Courier" pitchFamily="49" charset="0"/>
              </a:rPr>
              <a:t>  </a:t>
            </a:r>
            <a:r>
              <a:rPr lang="en-US" altLang="el-GR" sz="1800" b="1" dirty="0">
                <a:solidFill>
                  <a:schemeClr val="accent2"/>
                </a:solidFill>
                <a:latin typeface="Courier" pitchFamily="49" charset="0"/>
              </a:rPr>
              <a:t>cout &lt;&lt; "Exception occurred";</a:t>
            </a:r>
          </a:p>
          <a:p>
            <a:pPr lvl="1">
              <a:lnSpc>
                <a:spcPct val="110000"/>
              </a:lnSpc>
              <a:buFont typeface="Wingdings" pitchFamily="2" charset="2"/>
              <a:buNone/>
            </a:pPr>
            <a:r>
              <a:rPr lang="en-US" altLang="el-GR" sz="1800" b="1" dirty="0">
                <a:solidFill>
                  <a:srgbClr val="0000FF"/>
                </a:solidFill>
                <a:latin typeface="Courier" pitchFamily="49" charset="0"/>
              </a:rPr>
              <a:t>}</a:t>
            </a:r>
            <a:endParaRPr lang="el-GR" altLang="el-GR" sz="1800" b="1" dirty="0">
              <a:solidFill>
                <a:srgbClr val="0000FF"/>
              </a:solidFill>
              <a:latin typeface="Courier" pitchFamily="49" charset="0"/>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10</a:t>
            </a:fld>
            <a:endParaRPr lang="el-GR" dirty="0"/>
          </a:p>
        </p:txBody>
      </p:sp>
    </p:spTree>
    <p:extLst>
      <p:ext uri="{BB962C8B-B14F-4D97-AF65-F5344CB8AC3E}">
        <p14:creationId xmlns:p14="http://schemas.microsoft.com/office/powerpoint/2010/main" val="3859780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r>
              <a:rPr lang="el-GR" altLang="el-GR" dirty="0"/>
              <a:t>Τυπικές </a:t>
            </a:r>
            <a:r>
              <a:rPr lang="el-GR" altLang="el-GR" dirty="0" smtClean="0"/>
              <a:t>εξαιρέσεις </a:t>
            </a:r>
            <a:r>
              <a:rPr lang="el-GR" altLang="el-GR" sz="3600" b="0" dirty="0" smtClean="0"/>
              <a:t>1/2</a:t>
            </a:r>
            <a:endParaRPr lang="el-GR" altLang="el-GR" sz="3600" b="0" dirty="0"/>
          </a:p>
        </p:txBody>
      </p:sp>
      <p:sp>
        <p:nvSpPr>
          <p:cNvPr id="228355"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Πολλές συναρτήσεις της βιβλιοθήκης της </a:t>
            </a:r>
            <a:r>
              <a:rPr lang="en-US" altLang="el-GR" sz="2200" dirty="0"/>
              <a:t>C++ </a:t>
            </a:r>
            <a:r>
              <a:rPr lang="el-GR" altLang="el-GR" sz="2200" dirty="0"/>
              <a:t>προκαλούν εξαιρέσεις οι οποίες μπορούν να ‘πιαστούν’ αν τις συμπεριλάβουμε σε ένα </a:t>
            </a:r>
            <a:r>
              <a:rPr lang="en-US" altLang="el-GR" sz="1800" b="1" dirty="0">
                <a:solidFill>
                  <a:srgbClr val="0000FF"/>
                </a:solidFill>
                <a:latin typeface="Courier" pitchFamily="49" charset="0"/>
              </a:rPr>
              <a:t>try</a:t>
            </a:r>
            <a:r>
              <a:rPr lang="en-US" altLang="el-GR" sz="2200" dirty="0"/>
              <a:t> </a:t>
            </a:r>
            <a:r>
              <a:rPr lang="el-GR" altLang="el-GR" sz="2200" dirty="0"/>
              <a:t>μπλοκ. Κάθε τύπος των εξαιρέσεων αυτών προέρχεται από την κλάση </a:t>
            </a:r>
            <a:r>
              <a:rPr lang="en-US" altLang="el-GR" sz="1800" b="1" dirty="0">
                <a:solidFill>
                  <a:srgbClr val="0000FF"/>
                </a:solidFill>
                <a:latin typeface="Courier" pitchFamily="49" charset="0"/>
              </a:rPr>
              <a:t>exception</a:t>
            </a:r>
            <a:r>
              <a:rPr lang="el-GR" altLang="el-GR" sz="2200" dirty="0"/>
              <a:t> </a:t>
            </a:r>
            <a:endParaRPr lang="en-US" altLang="el-GR" sz="1800" b="1" dirty="0">
              <a:solidFill>
                <a:srgbClr val="0000FF"/>
              </a:solidFill>
              <a:latin typeface="Courier" pitchFamily="49" charset="0"/>
            </a:endParaRPr>
          </a:p>
        </p:txBody>
      </p:sp>
      <p:pic>
        <p:nvPicPr>
          <p:cNvPr id="22835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3141663"/>
            <a:ext cx="8281987" cy="3187700"/>
          </a:xfrm>
          <a:prstGeom prst="rect">
            <a:avLst/>
          </a:prstGeom>
          <a:noFill/>
          <a:extLst>
            <a:ext uri="{909E8E84-426E-40DD-AFC4-6F175D3DCCD1}">
              <a14:hiddenFill xmlns:a14="http://schemas.microsoft.com/office/drawing/2010/main">
                <a:solidFill>
                  <a:srgbClr val="FFFFFF"/>
                </a:solidFill>
              </a14:hiddenFill>
            </a:ext>
          </a:extLst>
        </p:spPr>
      </p:pic>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11</a:t>
            </a:fld>
            <a:endParaRPr lang="el-GR" dirty="0"/>
          </a:p>
        </p:txBody>
      </p:sp>
    </p:spTree>
    <p:extLst>
      <p:ext uri="{BB962C8B-B14F-4D97-AF65-F5344CB8AC3E}">
        <p14:creationId xmlns:p14="http://schemas.microsoft.com/office/powerpoint/2010/main" val="3160241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r>
              <a:rPr lang="el-GR" altLang="el-GR" dirty="0"/>
              <a:t>Τυπικές </a:t>
            </a:r>
            <a:r>
              <a:rPr lang="el-GR" altLang="el-GR" dirty="0" smtClean="0"/>
              <a:t>εξαιρέσεις </a:t>
            </a:r>
            <a:r>
              <a:rPr lang="el-GR" altLang="el-GR" sz="3600" b="0" dirty="0" smtClean="0"/>
              <a:t>2/2</a:t>
            </a:r>
            <a:endParaRPr lang="el-GR" altLang="el-GR" sz="3600" b="0" dirty="0"/>
          </a:p>
        </p:txBody>
      </p:sp>
      <p:sp>
        <p:nvSpPr>
          <p:cNvPr id="3" name="Θέση περιεχομένου 2"/>
          <p:cNvSpPr>
            <a:spLocks noGrp="1"/>
          </p:cNvSpPr>
          <p:nvPr>
            <p:ph idx="1"/>
          </p:nvPr>
        </p:nvSpPr>
        <p:spPr>
          <a:solidFill>
            <a:srgbClr val="D4FCEA"/>
          </a:solidFill>
        </p:spPr>
        <p:txBody>
          <a:bodyPr/>
          <a:lstStyle/>
          <a:p>
            <a:pPr marL="0" lvl="0" indent="0" fontAlgn="base">
              <a:spcBef>
                <a:spcPct val="0"/>
              </a:spcBef>
              <a:spcAft>
                <a:spcPct val="0"/>
              </a:spcAft>
              <a:buClrTx/>
              <a:buNone/>
            </a:pPr>
            <a:r>
              <a:rPr lang="el-GR" altLang="el-GR" sz="1800" b="1" dirty="0">
                <a:solidFill>
                  <a:srgbClr val="0000FF"/>
                </a:solidFill>
                <a:latin typeface="Courier" pitchFamily="49" charset="0"/>
              </a:rPr>
              <a:t>#include &lt;iostream.h&gt;</a:t>
            </a:r>
          </a:p>
          <a:p>
            <a:pPr marL="0" lvl="0" indent="0" fontAlgn="base">
              <a:spcBef>
                <a:spcPct val="0"/>
              </a:spcBef>
              <a:spcAft>
                <a:spcPct val="0"/>
              </a:spcAft>
              <a:buClrTx/>
              <a:buNone/>
            </a:pPr>
            <a:r>
              <a:rPr lang="el-GR" altLang="el-GR" sz="1800" b="1" dirty="0">
                <a:solidFill>
                  <a:srgbClr val="0000FF"/>
                </a:solidFill>
                <a:latin typeface="Courier" pitchFamily="49" charset="0"/>
              </a:rPr>
              <a:t>#include &lt;exception&gt;</a:t>
            </a:r>
          </a:p>
          <a:p>
            <a:pPr marL="0" lvl="0" indent="0" fontAlgn="base">
              <a:spcBef>
                <a:spcPct val="0"/>
              </a:spcBef>
              <a:spcAft>
                <a:spcPct val="0"/>
              </a:spcAft>
              <a:buClrTx/>
              <a:buNone/>
            </a:pPr>
            <a:r>
              <a:rPr lang="el-GR" altLang="el-GR" sz="1800" b="1" dirty="0">
                <a:solidFill>
                  <a:srgbClr val="0000FF"/>
                </a:solidFill>
                <a:latin typeface="Courier" pitchFamily="49" charset="0"/>
              </a:rPr>
              <a:t>#include &lt;typeinfo&gt;</a:t>
            </a:r>
          </a:p>
          <a:p>
            <a:pPr marL="0" lvl="0" indent="0" fontAlgn="base">
              <a:spcBef>
                <a:spcPct val="0"/>
              </a:spcBef>
              <a:spcAft>
                <a:spcPct val="0"/>
              </a:spcAft>
              <a:buClrTx/>
              <a:buNone/>
            </a:pPr>
            <a:endParaRPr lang="el-GR" altLang="el-GR" sz="1800" b="1" dirty="0">
              <a:solidFill>
                <a:srgbClr val="0000FF"/>
              </a:solidFill>
              <a:latin typeface="Courier" pitchFamily="49" charset="0"/>
            </a:endParaRPr>
          </a:p>
          <a:p>
            <a:pPr marL="0" lvl="0" indent="0" fontAlgn="base">
              <a:spcBef>
                <a:spcPct val="0"/>
              </a:spcBef>
              <a:spcAft>
                <a:spcPct val="0"/>
              </a:spcAft>
              <a:buClrTx/>
              <a:buNone/>
            </a:pPr>
            <a:r>
              <a:rPr lang="el-GR" altLang="el-GR" sz="1800" b="1" dirty="0">
                <a:solidFill>
                  <a:srgbClr val="008000"/>
                </a:solidFill>
                <a:latin typeface="Courier" pitchFamily="49" charset="0"/>
              </a:rPr>
              <a:t>class A {virtual f() {}; };</a:t>
            </a:r>
          </a:p>
          <a:p>
            <a:pPr marL="0" lvl="0" indent="0" fontAlgn="base">
              <a:spcBef>
                <a:spcPct val="0"/>
              </a:spcBef>
              <a:spcAft>
                <a:spcPct val="0"/>
              </a:spcAft>
              <a:buClrTx/>
              <a:buNone/>
            </a:pPr>
            <a:endParaRPr lang="el-GR" altLang="el-GR" sz="1800" b="1" dirty="0">
              <a:solidFill>
                <a:srgbClr val="008000"/>
              </a:solidFill>
              <a:latin typeface="Courier" pitchFamily="49" charset="0"/>
            </a:endParaRPr>
          </a:p>
          <a:p>
            <a:pPr marL="0" lvl="0" indent="0" fontAlgn="base">
              <a:spcBef>
                <a:spcPct val="0"/>
              </a:spcBef>
              <a:spcAft>
                <a:spcPct val="0"/>
              </a:spcAft>
              <a:buClrTx/>
              <a:buNone/>
            </a:pPr>
            <a:r>
              <a:rPr lang="el-GR" altLang="el-GR" sz="1800" b="1" dirty="0">
                <a:solidFill>
                  <a:srgbClr val="0000FF"/>
                </a:solidFill>
                <a:latin typeface="Courier" pitchFamily="49" charset="0"/>
              </a:rPr>
              <a:t>int main () {</a:t>
            </a:r>
          </a:p>
          <a:p>
            <a:pPr marL="0" lvl="0" indent="0" fontAlgn="base">
              <a:spcBef>
                <a:spcPct val="0"/>
              </a:spcBef>
              <a:spcAft>
                <a:spcPct val="0"/>
              </a:spcAft>
              <a:buClrTx/>
              <a:buNone/>
            </a:pPr>
            <a:r>
              <a:rPr lang="el-GR" altLang="el-GR" sz="1800" b="1" dirty="0">
                <a:solidFill>
                  <a:srgbClr val="0000FF"/>
                </a:solidFill>
                <a:latin typeface="Courier" pitchFamily="49" charset="0"/>
              </a:rPr>
              <a:t>  try {</a:t>
            </a:r>
          </a:p>
          <a:p>
            <a:pPr marL="0" lvl="0" indent="0" fontAlgn="base">
              <a:spcBef>
                <a:spcPct val="0"/>
              </a:spcBef>
              <a:spcAft>
                <a:spcPct val="0"/>
              </a:spcAft>
              <a:buClrTx/>
              <a:buNone/>
            </a:pPr>
            <a:r>
              <a:rPr lang="el-GR" altLang="el-GR" sz="1800" b="1" dirty="0">
                <a:solidFill>
                  <a:srgbClr val="0000FF"/>
                </a:solidFill>
                <a:latin typeface="Courier" pitchFamily="49" charset="0"/>
              </a:rPr>
              <a:t>    A * a = NULL;</a:t>
            </a:r>
          </a:p>
          <a:p>
            <a:pPr marL="0" lvl="0" indent="0" fontAlgn="base">
              <a:spcBef>
                <a:spcPct val="0"/>
              </a:spcBef>
              <a:spcAft>
                <a:spcPct val="0"/>
              </a:spcAft>
              <a:buClrTx/>
              <a:buNone/>
            </a:pPr>
            <a:r>
              <a:rPr lang="el-GR" altLang="el-GR" sz="1800" b="1" dirty="0">
                <a:solidFill>
                  <a:srgbClr val="0000FF"/>
                </a:solidFill>
                <a:latin typeface="Courier" pitchFamily="49" charset="0"/>
              </a:rPr>
              <a:t>    typeid (*a);</a:t>
            </a:r>
          </a:p>
          <a:p>
            <a:pPr marL="0" lvl="0" indent="0" fontAlgn="base">
              <a:spcBef>
                <a:spcPct val="0"/>
              </a:spcBef>
              <a:spcAft>
                <a:spcPct val="0"/>
              </a:spcAft>
              <a:buClrTx/>
              <a:buNone/>
            </a:pPr>
            <a:r>
              <a:rPr lang="el-GR" altLang="el-GR" sz="1800" b="1" dirty="0">
                <a:solidFill>
                  <a:srgbClr val="0000FF"/>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catch (std::exception&amp; e)</a:t>
            </a:r>
          </a:p>
          <a:p>
            <a:pPr marL="0" lvl="0" indent="0" fontAlgn="base">
              <a:spcBef>
                <a:spcPct val="0"/>
              </a:spcBef>
              <a:spcAft>
                <a:spcPct val="0"/>
              </a:spcAft>
              <a:buClrTx/>
              <a:buNone/>
            </a:pPr>
            <a:r>
              <a:rPr lang="el-GR" altLang="el-GR" sz="1800" b="1" dirty="0">
                <a:solidFill>
                  <a:srgbClr val="0000FF"/>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cout &lt;&lt; "Exception: " &lt;&lt; e.what();</a:t>
            </a:r>
          </a:p>
          <a:p>
            <a:pPr marL="0" lvl="0" indent="0" fontAlgn="base">
              <a:spcBef>
                <a:spcPct val="0"/>
              </a:spcBef>
              <a:spcAft>
                <a:spcPct val="0"/>
              </a:spcAft>
              <a:buClrTx/>
              <a:buNone/>
            </a:pPr>
            <a:r>
              <a:rPr lang="el-GR" altLang="el-GR" sz="1800" b="1" dirty="0">
                <a:solidFill>
                  <a:srgbClr val="0000FF"/>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return 0;</a:t>
            </a:r>
          </a:p>
          <a:p>
            <a:pPr marL="0" lvl="0" indent="0" fontAlgn="base">
              <a:spcBef>
                <a:spcPct val="0"/>
              </a:spcBef>
              <a:spcAft>
                <a:spcPct val="0"/>
              </a:spcAft>
              <a:buClrTx/>
              <a:buNone/>
            </a:pPr>
            <a:r>
              <a:rPr lang="el-GR" altLang="el-GR" sz="1800" b="1" dirty="0">
                <a:solidFill>
                  <a:srgbClr val="0000FF"/>
                </a:solidFill>
                <a:latin typeface="Courier" pitchFamily="49" charset="0"/>
              </a:rPr>
              <a:t>}</a:t>
            </a:r>
          </a:p>
          <a:p>
            <a:endParaRPr lang="el-GR" dirty="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12</a:t>
            </a:fld>
            <a:endParaRPr lang="el-GR" dirty="0"/>
          </a:p>
        </p:txBody>
      </p:sp>
      <p:sp>
        <p:nvSpPr>
          <p:cNvPr id="229380" name="Rectangle 4"/>
          <p:cNvSpPr>
            <a:spLocks noChangeArrowheads="1"/>
          </p:cNvSpPr>
          <p:nvPr/>
        </p:nvSpPr>
        <p:spPr bwMode="auto">
          <a:xfrm>
            <a:off x="3779912" y="1297488"/>
            <a:ext cx="4968552" cy="646331"/>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r>
              <a:rPr lang="el-GR" altLang="el-GR" b="1" dirty="0">
                <a:solidFill>
                  <a:srgbClr val="FFFFFF"/>
                </a:solidFill>
                <a:effectLst/>
              </a:rPr>
              <a:t>Exception: Attempted typeid of NULL pointer</a:t>
            </a:r>
            <a:r>
              <a:rPr lang="el-GR" altLang="el-GR" dirty="0">
                <a:effectLst>
                  <a:outerShdw blurRad="38100" dist="38100" dir="2700000" algn="tl">
                    <a:srgbClr val="FFFFFF"/>
                  </a:outerShdw>
                </a:effectLst>
              </a:rPr>
              <a:t> </a:t>
            </a:r>
          </a:p>
        </p:txBody>
      </p:sp>
    </p:spTree>
    <p:extLst>
      <p:ext uri="{BB962C8B-B14F-4D97-AF65-F5344CB8AC3E}">
        <p14:creationId xmlns:p14="http://schemas.microsoft.com/office/powerpoint/2010/main" val="11467235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l-GR" altLang="el-GR" dirty="0"/>
              <a:t>Εξαιρέσεις: </a:t>
            </a:r>
            <a:r>
              <a:rPr lang="el-GR" altLang="el-GR" dirty="0" smtClean="0"/>
              <a:t>παράδειγμα </a:t>
            </a:r>
            <a:r>
              <a:rPr lang="el-GR" altLang="el-GR" sz="3600" b="0" dirty="0" smtClean="0"/>
              <a:t>1/3</a:t>
            </a:r>
            <a:endParaRPr lang="el-GR" altLang="el-GR" sz="3600" b="0"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214594"/>
            <a:ext cx="8229600" cy="3038412"/>
          </a:xfrm>
        </p:spPr>
      </p:pic>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13</a:t>
            </a:fld>
            <a:endParaRPr lang="el-GR" dirty="0"/>
          </a:p>
        </p:txBody>
      </p:sp>
    </p:spTree>
    <p:extLst>
      <p:ext uri="{BB962C8B-B14F-4D97-AF65-F5344CB8AC3E}">
        <p14:creationId xmlns:p14="http://schemas.microsoft.com/office/powerpoint/2010/main" val="20334196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r>
              <a:rPr lang="el-GR" altLang="el-GR" dirty="0"/>
              <a:t>Εξαιρέσεις: </a:t>
            </a:r>
            <a:r>
              <a:rPr lang="el-GR" altLang="el-GR" dirty="0" smtClean="0"/>
              <a:t>παράδειγμα </a:t>
            </a:r>
            <a:r>
              <a:rPr lang="el-GR" altLang="el-GR" sz="3600" b="0" dirty="0" smtClean="0"/>
              <a:t>2/3</a:t>
            </a:r>
            <a:endParaRPr lang="el-GR" altLang="el-GR" sz="3600" b="0" dirty="0"/>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3820" y="1729241"/>
            <a:ext cx="6576360" cy="4009118"/>
          </a:xfrm>
        </p:spPr>
      </p:pic>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14</a:t>
            </a:fld>
            <a:endParaRPr lang="el-GR" dirty="0"/>
          </a:p>
        </p:txBody>
      </p:sp>
    </p:spTree>
    <p:extLst>
      <p:ext uri="{BB962C8B-B14F-4D97-AF65-F5344CB8AC3E}">
        <p14:creationId xmlns:p14="http://schemas.microsoft.com/office/powerpoint/2010/main" val="32629662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l-GR" altLang="el-GR" dirty="0"/>
              <a:t>Εξαιρέσεις: </a:t>
            </a:r>
            <a:r>
              <a:rPr lang="el-GR" altLang="el-GR" dirty="0" smtClean="0"/>
              <a:t>παράδειγμα </a:t>
            </a:r>
            <a:r>
              <a:rPr lang="el-GR" altLang="el-GR" sz="3600" b="0" dirty="0" smtClean="0"/>
              <a:t>3/3</a:t>
            </a:r>
            <a:endParaRPr lang="el-GR" altLang="el-GR" sz="3600" b="0" dirty="0"/>
          </a:p>
        </p:txBody>
      </p:sp>
      <p:pic>
        <p:nvPicPr>
          <p:cNvPr id="2324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557338"/>
            <a:ext cx="5545137" cy="4811712"/>
          </a:xfrm>
          <a:prstGeom prst="rect">
            <a:avLst/>
          </a:prstGeom>
          <a:noFill/>
          <a:extLst>
            <a:ext uri="{909E8E84-426E-40DD-AFC4-6F175D3DCCD1}">
              <a14:hiddenFill xmlns:a14="http://schemas.microsoft.com/office/drawing/2010/main">
                <a:solidFill>
                  <a:srgbClr val="FFFFFF"/>
                </a:solidFill>
              </a14:hiddenFill>
            </a:ext>
          </a:extLst>
        </p:spPr>
      </p:pic>
      <p:pic>
        <p:nvPicPr>
          <p:cNvPr id="23245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7463" y="5084763"/>
            <a:ext cx="6551612" cy="1233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2898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24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2" name="Ομάδα 1"/>
          <p:cNvGrpSpPr/>
          <p:nvPr/>
        </p:nvGrpSpPr>
        <p:grpSpPr>
          <a:xfrm>
            <a:off x="1767633" y="5931169"/>
            <a:ext cx="5828703" cy="768532"/>
            <a:chOff x="1767633" y="5931169"/>
            <a:chExt cx="5828703" cy="768532"/>
          </a:xfrm>
        </p:grpSpPr>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9" name="Picture 2" descr="C:\Users\alex\Desktop\logo.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Τεχνολογικό Εκπαιδευτικό Ίδρυμα Αθήνας</a:t>
            </a:r>
            <a:r>
              <a:rPr lang="en-US" sz="2000" dirty="0" smtClean="0"/>
              <a:t>, </a:t>
            </a:r>
            <a:r>
              <a:rPr lang="el-GR" sz="2000" dirty="0" smtClean="0"/>
              <a:t>Κλειώ Σγουροπούλου 2014. Κλειώ Σγουροπούλου. «Αντικειμενοστραφής Προγραμματισμός-Θ. </a:t>
            </a:r>
            <a:r>
              <a:rPr lang="el-GR" sz="2000" smtClean="0"/>
              <a:t>Ενότητα </a:t>
            </a:r>
            <a:r>
              <a:rPr lang="el-GR" sz="2000" smtClean="0"/>
              <a:t>8</a:t>
            </a:r>
            <a:r>
              <a:rPr lang="en-US" sz="2000" smtClean="0"/>
              <a:t>:</a:t>
            </a:r>
            <a:r>
              <a:rPr lang="el-GR" sz="2000" dirty="0" smtClean="0"/>
              <a:t> </a:t>
            </a:r>
            <a:r>
              <a:rPr lang="el-GR" sz="2000" dirty="0"/>
              <a:t>Χώροι ονομάτων- </a:t>
            </a:r>
            <a:r>
              <a:rPr lang="el-GR" sz="2000" dirty="0" smtClean="0"/>
              <a:t>Εξαιρέσεις».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smtClean="0">
                <a:hlinkClick r:id="rId3"/>
              </a:rPr>
              <a:t>ocp.teiath.gr</a:t>
            </a:r>
            <a:r>
              <a:rPr lang="el-GR" sz="2000" dirty="0" smtClean="0"/>
              <a:t>.</a:t>
            </a:r>
            <a:endParaRPr lang="el-GR" sz="2000" dirty="0"/>
          </a:p>
          <a:p>
            <a:endParaRPr lang="el-GR" sz="2000" dirty="0"/>
          </a:p>
        </p:txBody>
      </p:sp>
    </p:spTree>
    <p:extLst>
      <p:ext uri="{BB962C8B-B14F-4D97-AF65-F5344CB8AC3E}">
        <p14:creationId xmlns:p14="http://schemas.microsoft.com/office/powerpoint/2010/main" val="3989537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l-GR" altLang="el-GR" dirty="0"/>
              <a:t>Χώροι ονομάτων </a:t>
            </a:r>
            <a:r>
              <a:rPr lang="en-US" altLang="el-GR" dirty="0"/>
              <a:t>(namespaces</a:t>
            </a:r>
            <a:r>
              <a:rPr lang="en-US" altLang="el-GR" dirty="0" smtClean="0"/>
              <a:t>)</a:t>
            </a:r>
            <a:r>
              <a:rPr lang="el-GR" altLang="el-GR" sz="3600" b="0" dirty="0" smtClean="0"/>
              <a:t> 1/4</a:t>
            </a:r>
            <a:endParaRPr lang="el-GR" altLang="el-GR" sz="3600" b="0" dirty="0"/>
          </a:p>
        </p:txBody>
      </p:sp>
      <p:sp>
        <p:nvSpPr>
          <p:cNvPr id="70659" name="Rectangle 3"/>
          <p:cNvSpPr>
            <a:spLocks noGrp="1" noChangeArrowheads="1"/>
          </p:cNvSpPr>
          <p:nvPr>
            <p:ph idx="1"/>
          </p:nvPr>
        </p:nvSpPr>
        <p:spPr/>
        <p:txBody>
          <a:bodyPr/>
          <a:lstStyle/>
          <a:p>
            <a:pPr>
              <a:lnSpc>
                <a:spcPct val="110000"/>
              </a:lnSpc>
            </a:pPr>
            <a:r>
              <a:rPr lang="el-GR" altLang="el-GR" sz="2200" dirty="0"/>
              <a:t>Επιτρέπουν την ομαδοποίηση ενός συνόλου καθολικών κλάσεων, αντικειμένων και/ή συναρτήσεων με βάση ένα συγκεκριμένο όνομα. Επιτρέπουν δηλ. τον διαχωρισμό του χώρου καθολικής εμβέλειας σε υπο-χώρους  εμβέλειας</a:t>
            </a:r>
          </a:p>
          <a:p>
            <a:pPr lvl="1">
              <a:lnSpc>
                <a:spcPct val="110000"/>
              </a:lnSpc>
            </a:pPr>
            <a:r>
              <a:rPr lang="en-US" altLang="el-GR" sz="1800" b="1" dirty="0">
                <a:solidFill>
                  <a:srgbClr val="0000FF"/>
                </a:solidFill>
                <a:latin typeface="Courier" pitchFamily="49" charset="0"/>
              </a:rPr>
              <a:t>namespace </a:t>
            </a:r>
            <a:r>
              <a:rPr lang="en-US" altLang="el-GR" sz="1800" b="1" i="1" dirty="0">
                <a:solidFill>
                  <a:schemeClr val="accent2"/>
                </a:solidFill>
                <a:latin typeface="Courier" pitchFamily="49" charset="0"/>
              </a:rPr>
              <a:t>identifier </a:t>
            </a:r>
            <a:r>
              <a:rPr lang="en-US" altLang="el-GR" sz="1800" b="1" dirty="0">
                <a:solidFill>
                  <a:srgbClr val="0000FF"/>
                </a:solidFill>
                <a:latin typeface="Courier" pitchFamily="49" charset="0"/>
              </a:rPr>
              <a:t>{</a:t>
            </a:r>
            <a:endParaRPr lang="el-GR" altLang="el-GR" sz="1800" b="1" dirty="0">
              <a:solidFill>
                <a:srgbClr val="0000FF"/>
              </a:solidFill>
              <a:latin typeface="Courier" pitchFamily="49" charset="0"/>
            </a:endParaRPr>
          </a:p>
          <a:p>
            <a:pPr lvl="1">
              <a:lnSpc>
                <a:spcPct val="110000"/>
              </a:lnSpc>
              <a:buFont typeface="Wingdings" pitchFamily="2" charset="2"/>
              <a:buNone/>
            </a:pP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 </a:t>
            </a:r>
            <a:r>
              <a:rPr lang="en-US" altLang="el-GR" sz="1800" b="1" i="1" dirty="0">
                <a:solidFill>
                  <a:schemeClr val="accent2"/>
                </a:solidFill>
                <a:latin typeface="Courier" pitchFamily="49" charset="0"/>
              </a:rPr>
              <a:t>namespace-body</a:t>
            </a:r>
          </a:p>
          <a:p>
            <a:pPr lvl="1">
              <a:lnSpc>
                <a:spcPct val="110000"/>
              </a:lnSpc>
              <a:buFont typeface="Wingdings" pitchFamily="2" charset="2"/>
              <a:buNone/>
            </a:pP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a:t>
            </a:r>
            <a:r>
              <a:rPr lang="el-GR" altLang="el-GR" sz="1800" b="1" dirty="0">
                <a:solidFill>
                  <a:srgbClr val="0000FF"/>
                </a:solidFill>
                <a:latin typeface="Courier" pitchFamily="49" charset="0"/>
              </a:rPr>
              <a:t>;</a:t>
            </a:r>
          </a:p>
        </p:txBody>
      </p:sp>
      <p:sp>
        <p:nvSpPr>
          <p:cNvPr id="70666" name="Text Box 10"/>
          <p:cNvSpPr txBox="1">
            <a:spLocks noChangeArrowheads="1"/>
          </p:cNvSpPr>
          <p:nvPr/>
        </p:nvSpPr>
        <p:spPr bwMode="auto">
          <a:xfrm>
            <a:off x="943042" y="4005064"/>
            <a:ext cx="7704138" cy="2108200"/>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600" b="1" dirty="0">
                <a:solidFill>
                  <a:schemeClr val="hlink"/>
                </a:solidFill>
                <a:latin typeface="Courier" pitchFamily="49" charset="0"/>
              </a:rPr>
              <a:t>namespace </a:t>
            </a:r>
            <a:r>
              <a:rPr lang="en-US" altLang="el-GR" sz="1600" b="1" dirty="0">
                <a:solidFill>
                  <a:srgbClr val="C00000"/>
                </a:solidFill>
                <a:latin typeface="Courier" pitchFamily="49" charset="0"/>
              </a:rPr>
              <a:t>general</a:t>
            </a:r>
          </a:p>
          <a:p>
            <a:r>
              <a:rPr lang="en-US" altLang="el-GR" sz="1600" b="1" dirty="0">
                <a:solidFill>
                  <a:srgbClr val="C00000"/>
                </a:solidFill>
                <a:latin typeface="Courier" pitchFamily="49" charset="0"/>
              </a:rPr>
              <a:t>{</a:t>
            </a:r>
          </a:p>
          <a:p>
            <a:r>
              <a:rPr lang="en-US" altLang="el-GR" sz="1600" b="1" dirty="0">
                <a:solidFill>
                  <a:srgbClr val="C00000"/>
                </a:solidFill>
                <a:latin typeface="Courier" pitchFamily="49" charset="0"/>
              </a:rPr>
              <a:t>  int a, b;</a:t>
            </a:r>
          </a:p>
          <a:p>
            <a:r>
              <a:rPr lang="en-US" altLang="el-GR" sz="1600" b="1" dirty="0">
                <a:solidFill>
                  <a:srgbClr val="C00000"/>
                </a:solidFill>
                <a:latin typeface="Courier" pitchFamily="49" charset="0"/>
              </a:rPr>
              <a:t>}</a:t>
            </a:r>
            <a:endParaRPr lang="el-GR" altLang="el-GR" sz="1600" b="1" dirty="0">
              <a:solidFill>
                <a:srgbClr val="C00000"/>
              </a:solidFill>
              <a:latin typeface="Courier" pitchFamily="49" charset="0"/>
            </a:endParaRPr>
          </a:p>
          <a:p>
            <a:endParaRPr lang="el-GR" altLang="el-GR" sz="1600" b="1" dirty="0">
              <a:solidFill>
                <a:schemeClr val="hlink"/>
              </a:solidFill>
              <a:effectLst/>
              <a:latin typeface="Courier" pitchFamily="49" charset="0"/>
            </a:endParaRPr>
          </a:p>
          <a:p>
            <a:r>
              <a:rPr lang="el-GR" altLang="el-GR" sz="1600" dirty="0">
                <a:effectLst/>
                <a:latin typeface="Garamond" pitchFamily="18" charset="0"/>
              </a:rPr>
              <a:t>Προσπέλαση μεταβλητών </a:t>
            </a:r>
            <a:r>
              <a:rPr lang="en-US" altLang="el-GR" sz="1600" dirty="0">
                <a:effectLst/>
                <a:latin typeface="Garamond" pitchFamily="18" charset="0"/>
              </a:rPr>
              <a:t>a,b</a:t>
            </a:r>
            <a:endParaRPr lang="el-GR" altLang="el-GR" sz="1600" dirty="0">
              <a:effectLst/>
              <a:latin typeface="Garamond" pitchFamily="18" charset="0"/>
            </a:endParaRPr>
          </a:p>
          <a:p>
            <a:r>
              <a:rPr lang="el-GR" altLang="el-GR" sz="1600" b="1" dirty="0">
                <a:solidFill>
                  <a:srgbClr val="008000"/>
                </a:solidFill>
                <a:effectLst/>
                <a:latin typeface="Courier" pitchFamily="49" charset="0"/>
              </a:rPr>
              <a:t>general::a</a:t>
            </a:r>
          </a:p>
          <a:p>
            <a:r>
              <a:rPr lang="el-GR" altLang="el-GR" sz="1600" b="1" dirty="0">
                <a:solidFill>
                  <a:srgbClr val="008000"/>
                </a:solidFill>
                <a:effectLst/>
                <a:latin typeface="Courier" pitchFamily="49" charset="0"/>
              </a:rPr>
              <a:t>general::b</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1</a:t>
            </a:fld>
            <a:endParaRPr lang="el-GR" dirty="0"/>
          </a:p>
        </p:txBody>
      </p:sp>
    </p:spTree>
    <p:extLst>
      <p:ext uri="{BB962C8B-B14F-4D97-AF65-F5344CB8AC3E}">
        <p14:creationId xmlns:p14="http://schemas.microsoft.com/office/powerpoint/2010/main" val="36341941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5049128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20</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06622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30733207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145669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l-GR" altLang="el-GR" dirty="0"/>
              <a:t>Χώροι ονομάτων </a:t>
            </a:r>
            <a:r>
              <a:rPr lang="en-US" altLang="el-GR" dirty="0"/>
              <a:t>(namespaces</a:t>
            </a:r>
            <a:r>
              <a:rPr lang="en-US" altLang="el-GR" dirty="0" smtClean="0"/>
              <a:t>)</a:t>
            </a:r>
            <a:r>
              <a:rPr lang="el-GR" altLang="el-GR" dirty="0" smtClean="0"/>
              <a:t> </a:t>
            </a:r>
            <a:r>
              <a:rPr lang="el-GR" altLang="el-GR" sz="3600" b="0" dirty="0" smtClean="0"/>
              <a:t>2/4</a:t>
            </a:r>
            <a:endParaRPr lang="el-GR" altLang="el-GR" dirty="0"/>
          </a:p>
        </p:txBody>
      </p:sp>
      <p:sp>
        <p:nvSpPr>
          <p:cNvPr id="218115"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Οι χώροι ονομάτων είναι ιδιαίτερα χρήσιμοι στις περιπτώσεις όπου είναι πιθανό ένα καθολικό αντικείμενο/συνάρτηση να έχει το ίδιο όνομα με κάποιο άλλο, προκαλώντας έτσι σφάλμα </a:t>
            </a:r>
            <a:r>
              <a:rPr lang="el-GR" altLang="el-GR" sz="2200" dirty="0" smtClean="0"/>
              <a:t>επανορισμού</a:t>
            </a:r>
            <a:r>
              <a:rPr lang="el-GR" altLang="el-GR" sz="2200" dirty="0"/>
              <a:t>.</a:t>
            </a:r>
          </a:p>
        </p:txBody>
      </p:sp>
      <p:sp>
        <p:nvSpPr>
          <p:cNvPr id="218116" name="Text Box 4"/>
          <p:cNvSpPr txBox="1">
            <a:spLocks noChangeArrowheads="1"/>
          </p:cNvSpPr>
          <p:nvPr/>
        </p:nvSpPr>
        <p:spPr bwMode="auto">
          <a:xfrm>
            <a:off x="993789" y="3212976"/>
            <a:ext cx="7250619" cy="3493264"/>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l-GR" altLang="el-GR" sz="1700" b="1" dirty="0">
                <a:solidFill>
                  <a:srgbClr val="008000"/>
                </a:solidFill>
                <a:effectLst/>
                <a:latin typeface="Courier" pitchFamily="49" charset="0"/>
              </a:rPr>
              <a:t>#include &lt;iostream.h&gt;</a:t>
            </a:r>
          </a:p>
          <a:p>
            <a:endParaRPr lang="el-GR" altLang="el-GR" sz="1700" b="1" dirty="0">
              <a:solidFill>
                <a:srgbClr val="008000"/>
              </a:solidFill>
              <a:effectLst/>
              <a:latin typeface="Courier" pitchFamily="49" charset="0"/>
            </a:endParaRPr>
          </a:p>
          <a:p>
            <a:r>
              <a:rPr lang="el-GR" altLang="el-GR" sz="1700" b="1" dirty="0">
                <a:solidFill>
                  <a:srgbClr val="0000FF"/>
                </a:solidFill>
                <a:effectLst/>
                <a:latin typeface="Courier" pitchFamily="49" charset="0"/>
              </a:rPr>
              <a:t>namespace first {</a:t>
            </a:r>
          </a:p>
          <a:p>
            <a:r>
              <a:rPr lang="el-GR" altLang="el-GR" sz="1700" b="1" dirty="0">
                <a:solidFill>
                  <a:srgbClr val="0000FF"/>
                </a:solidFill>
                <a:effectLst/>
                <a:latin typeface="Courier" pitchFamily="49" charset="0"/>
              </a:rPr>
              <a:t>  int var = 5;}</a:t>
            </a:r>
          </a:p>
          <a:p>
            <a:endParaRPr lang="el-GR" altLang="el-GR" sz="1700" b="1" dirty="0">
              <a:solidFill>
                <a:srgbClr val="0000FF"/>
              </a:solidFill>
              <a:effectLst/>
              <a:latin typeface="Courier" pitchFamily="49" charset="0"/>
            </a:endParaRPr>
          </a:p>
          <a:p>
            <a:r>
              <a:rPr lang="el-GR" altLang="el-GR" sz="1700" b="1" dirty="0">
                <a:solidFill>
                  <a:srgbClr val="0000FF"/>
                </a:solidFill>
                <a:effectLst/>
                <a:latin typeface="Courier" pitchFamily="49" charset="0"/>
              </a:rPr>
              <a:t>namespace second {</a:t>
            </a:r>
          </a:p>
          <a:p>
            <a:r>
              <a:rPr lang="el-GR" altLang="el-GR" sz="1700" b="1" dirty="0">
                <a:solidFill>
                  <a:srgbClr val="0000FF"/>
                </a:solidFill>
                <a:effectLst/>
                <a:latin typeface="Courier" pitchFamily="49" charset="0"/>
              </a:rPr>
              <a:t>  double var = 3.1416;}</a:t>
            </a:r>
          </a:p>
          <a:p>
            <a:endParaRPr lang="el-GR" altLang="el-GR" sz="1700" b="1" dirty="0">
              <a:solidFill>
                <a:srgbClr val="0000FF"/>
              </a:solidFill>
              <a:effectLst/>
              <a:latin typeface="Courier" pitchFamily="49" charset="0"/>
            </a:endParaRPr>
          </a:p>
          <a:p>
            <a:r>
              <a:rPr lang="el-GR" altLang="el-GR" sz="1700" b="1" dirty="0">
                <a:solidFill>
                  <a:srgbClr val="C00000"/>
                </a:solidFill>
                <a:effectLst/>
                <a:latin typeface="Courier" pitchFamily="49" charset="0"/>
              </a:rPr>
              <a:t>int main () {</a:t>
            </a:r>
          </a:p>
          <a:p>
            <a:r>
              <a:rPr lang="el-GR" altLang="el-GR" sz="1700" b="1" dirty="0">
                <a:solidFill>
                  <a:srgbClr val="C00000"/>
                </a:solidFill>
                <a:effectLst/>
                <a:latin typeface="Courier" pitchFamily="49" charset="0"/>
              </a:rPr>
              <a:t>  cout &lt;&lt; first::var &lt;&lt; endl;</a:t>
            </a:r>
          </a:p>
          <a:p>
            <a:r>
              <a:rPr lang="el-GR" altLang="el-GR" sz="1700" b="1" dirty="0">
                <a:solidFill>
                  <a:srgbClr val="C00000"/>
                </a:solidFill>
                <a:effectLst/>
                <a:latin typeface="Courier" pitchFamily="49" charset="0"/>
              </a:rPr>
              <a:t>  cout &lt;&lt; second::var &lt;&lt; endl;</a:t>
            </a:r>
          </a:p>
          <a:p>
            <a:r>
              <a:rPr lang="el-GR" altLang="el-GR" sz="1700" b="1" dirty="0">
                <a:solidFill>
                  <a:srgbClr val="C00000"/>
                </a:solidFill>
                <a:effectLst/>
                <a:latin typeface="Courier" pitchFamily="49" charset="0"/>
              </a:rPr>
              <a:t>  return 0;</a:t>
            </a:r>
          </a:p>
          <a:p>
            <a:r>
              <a:rPr lang="el-GR" altLang="el-GR" sz="1700" b="1" dirty="0">
                <a:solidFill>
                  <a:srgbClr val="C00000"/>
                </a:solidFill>
                <a:effectLst/>
                <a:latin typeface="Courier" pitchFamily="49" charset="0"/>
              </a:rPr>
              <a:t>}</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2</a:t>
            </a:fld>
            <a:endParaRPr lang="el-GR" dirty="0"/>
          </a:p>
        </p:txBody>
      </p:sp>
    </p:spTree>
    <p:extLst>
      <p:ext uri="{BB962C8B-B14F-4D97-AF65-F5344CB8AC3E}">
        <p14:creationId xmlns:p14="http://schemas.microsoft.com/office/powerpoint/2010/main" val="1473503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l-GR" altLang="el-GR" dirty="0"/>
              <a:t>Χώροι ονομάτων </a:t>
            </a:r>
            <a:r>
              <a:rPr lang="en-US" altLang="el-GR" dirty="0"/>
              <a:t>(namespaces</a:t>
            </a:r>
            <a:r>
              <a:rPr lang="en-US" altLang="el-GR" dirty="0" smtClean="0"/>
              <a:t>)</a:t>
            </a:r>
            <a:r>
              <a:rPr lang="el-GR" altLang="el-GR" dirty="0" smtClean="0"/>
              <a:t> </a:t>
            </a:r>
            <a:r>
              <a:rPr lang="el-GR" altLang="el-GR" sz="3600" b="0" dirty="0" smtClean="0"/>
              <a:t>3/4</a:t>
            </a:r>
            <a:endParaRPr lang="el-GR" altLang="el-GR" dirty="0"/>
          </a:p>
        </p:txBody>
      </p:sp>
      <p:sp>
        <p:nvSpPr>
          <p:cNvPr id="219139"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Η οδηγία </a:t>
            </a:r>
            <a:r>
              <a:rPr lang="en-US" altLang="el-GR" sz="1800" b="1" dirty="0">
                <a:solidFill>
                  <a:srgbClr val="0000FF"/>
                </a:solidFill>
                <a:latin typeface="Courier" pitchFamily="49" charset="0"/>
              </a:rPr>
              <a:t>using namespace</a:t>
            </a:r>
            <a:r>
              <a:rPr lang="en-US" altLang="el-GR" sz="2200" dirty="0"/>
              <a:t> </a:t>
            </a:r>
            <a:r>
              <a:rPr lang="el-GR" altLang="el-GR" sz="2200" dirty="0"/>
              <a:t>εξυπηρετεί στο συσχετισμό του παρόντος επιπέδου εμφώλευσης με ένα συγκεκριμένο χώρο ονομάτων, ώστε τα αντικείμενα και οι συναρτήσεις του εν λόγω χώρου να είναι άμεσα προσπελάσιμες, σαν αυτές να είχαν οριστεί ως καθολικές</a:t>
            </a:r>
          </a:p>
          <a:p>
            <a:pPr lvl="1">
              <a:lnSpc>
                <a:spcPct val="110000"/>
              </a:lnSpc>
            </a:pPr>
            <a:r>
              <a:rPr lang="en-US" altLang="el-GR" sz="1800" b="1" dirty="0">
                <a:solidFill>
                  <a:srgbClr val="0000FF"/>
                </a:solidFill>
                <a:latin typeface="Courier" pitchFamily="49" charset="0"/>
              </a:rPr>
              <a:t>using namespace </a:t>
            </a:r>
            <a:r>
              <a:rPr lang="en-US" altLang="el-GR" sz="1800" b="1" i="1" dirty="0">
                <a:solidFill>
                  <a:schemeClr val="accent2"/>
                </a:solidFill>
                <a:latin typeface="Courier" pitchFamily="49" charset="0"/>
              </a:rPr>
              <a:t>identifier;</a:t>
            </a:r>
            <a:endParaRPr lang="el-GR" altLang="el-GR" sz="1800" b="1" dirty="0">
              <a:solidFill>
                <a:srgbClr val="0000FF"/>
              </a:solidFill>
              <a:latin typeface="Courier" pitchFamily="49" charset="0"/>
            </a:endParaRPr>
          </a:p>
        </p:txBody>
      </p:sp>
      <p:sp>
        <p:nvSpPr>
          <p:cNvPr id="219140" name="Text Box 4"/>
          <p:cNvSpPr txBox="1">
            <a:spLocks noChangeArrowheads="1"/>
          </p:cNvSpPr>
          <p:nvPr/>
        </p:nvSpPr>
        <p:spPr bwMode="auto">
          <a:xfrm>
            <a:off x="971550" y="3933825"/>
            <a:ext cx="7704138" cy="2292350"/>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1600" b="1" dirty="0">
                <a:solidFill>
                  <a:srgbClr val="C00000"/>
                </a:solidFill>
                <a:effectLst/>
                <a:latin typeface="Courier" pitchFamily="49" charset="0"/>
              </a:rPr>
              <a:t>namespace first {int var = 5;}</a:t>
            </a:r>
          </a:p>
          <a:p>
            <a:endParaRPr lang="en-US" altLang="el-GR" sz="1600" b="1" dirty="0">
              <a:solidFill>
                <a:srgbClr val="C00000"/>
              </a:solidFill>
              <a:effectLst/>
              <a:latin typeface="Courier" pitchFamily="49" charset="0"/>
            </a:endParaRPr>
          </a:p>
          <a:p>
            <a:r>
              <a:rPr lang="en-US" altLang="el-GR" sz="1600" b="1" dirty="0">
                <a:solidFill>
                  <a:srgbClr val="C00000"/>
                </a:solidFill>
                <a:effectLst/>
                <a:latin typeface="Courier" pitchFamily="49" charset="0"/>
              </a:rPr>
              <a:t>namespace second {double var = 3.1416;}</a:t>
            </a:r>
          </a:p>
          <a:p>
            <a:endParaRPr lang="en-US" altLang="el-GR" sz="1600" b="1" dirty="0">
              <a:solidFill>
                <a:schemeClr val="hlink"/>
              </a:solidFill>
              <a:effectLst/>
              <a:latin typeface="Courier" pitchFamily="49" charset="0"/>
            </a:endParaRPr>
          </a:p>
          <a:p>
            <a:r>
              <a:rPr lang="en-US" altLang="el-GR" sz="1600" b="1" dirty="0">
                <a:solidFill>
                  <a:srgbClr val="0000FF"/>
                </a:solidFill>
                <a:effectLst/>
                <a:latin typeface="Courier" pitchFamily="49" charset="0"/>
              </a:rPr>
              <a:t>int main () {</a:t>
            </a:r>
          </a:p>
          <a:p>
            <a:r>
              <a:rPr lang="en-US" altLang="el-GR" sz="1600" b="1" dirty="0">
                <a:solidFill>
                  <a:srgbClr val="0000FF"/>
                </a:solidFill>
                <a:effectLst/>
                <a:latin typeface="Courier" pitchFamily="49" charset="0"/>
              </a:rPr>
              <a:t>  using namespace second;</a:t>
            </a:r>
          </a:p>
          <a:p>
            <a:r>
              <a:rPr lang="en-US" altLang="el-GR" sz="1600" b="1" dirty="0">
                <a:solidFill>
                  <a:srgbClr val="0000FF"/>
                </a:solidFill>
                <a:effectLst/>
                <a:latin typeface="Courier" pitchFamily="49" charset="0"/>
              </a:rPr>
              <a:t>  cout &lt;&lt; var &lt;&lt; endl;</a:t>
            </a:r>
          </a:p>
          <a:p>
            <a:r>
              <a:rPr lang="en-US" altLang="el-GR" sz="1600" b="1" dirty="0">
                <a:solidFill>
                  <a:srgbClr val="0000FF"/>
                </a:solidFill>
                <a:effectLst/>
                <a:latin typeface="Courier" pitchFamily="49" charset="0"/>
              </a:rPr>
              <a:t>  cout &lt;&lt; (var*2) &lt;&lt; endl;</a:t>
            </a:r>
          </a:p>
          <a:p>
            <a:r>
              <a:rPr lang="en-US" altLang="el-GR" sz="1600" b="1" dirty="0">
                <a:solidFill>
                  <a:srgbClr val="0000FF"/>
                </a:solidFill>
                <a:effectLst/>
                <a:latin typeface="Courier" pitchFamily="49" charset="0"/>
              </a:rPr>
              <a:t>  return 0;}</a:t>
            </a:r>
            <a:endParaRPr lang="el-GR" altLang="el-GR" sz="1600" b="1" dirty="0">
              <a:solidFill>
                <a:srgbClr val="0000FF"/>
              </a:solidFill>
              <a:effectLst/>
              <a:latin typeface="Courier" pitchFamily="49" charset="0"/>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3</a:t>
            </a:fld>
            <a:endParaRPr lang="el-GR" dirty="0"/>
          </a:p>
        </p:txBody>
      </p:sp>
    </p:spTree>
    <p:extLst>
      <p:ext uri="{BB962C8B-B14F-4D97-AF65-F5344CB8AC3E}">
        <p14:creationId xmlns:p14="http://schemas.microsoft.com/office/powerpoint/2010/main" val="19654771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l-GR" altLang="el-GR" dirty="0"/>
              <a:t>Χώροι ονομάτων </a:t>
            </a:r>
            <a:r>
              <a:rPr lang="en-US" altLang="el-GR" dirty="0"/>
              <a:t>(namespaces</a:t>
            </a:r>
            <a:r>
              <a:rPr lang="en-US" altLang="el-GR" dirty="0" smtClean="0"/>
              <a:t>)</a:t>
            </a:r>
            <a:r>
              <a:rPr lang="el-GR" altLang="el-GR" dirty="0" smtClean="0"/>
              <a:t> </a:t>
            </a:r>
            <a:r>
              <a:rPr lang="el-GR" altLang="el-GR" sz="3600" b="0" dirty="0" smtClean="0"/>
              <a:t>4/4</a:t>
            </a:r>
            <a:endParaRPr lang="el-GR" altLang="el-GR" dirty="0"/>
          </a:p>
        </p:txBody>
      </p:sp>
      <p:sp>
        <p:nvSpPr>
          <p:cNvPr id="220163" name="Rectangle 3"/>
          <p:cNvSpPr>
            <a:spLocks noGrp="1" noChangeArrowheads="1"/>
          </p:cNvSpPr>
          <p:nvPr>
            <p:ph type="body" idx="1"/>
          </p:nvPr>
        </p:nvSpPr>
        <p:spPr>
          <a:xfrm>
            <a:off x="827088" y="1600200"/>
            <a:ext cx="7772400" cy="4708525"/>
          </a:xfrm>
        </p:spPr>
        <p:txBody>
          <a:bodyPr/>
          <a:lstStyle/>
          <a:p>
            <a:pPr>
              <a:lnSpc>
                <a:spcPct val="110000"/>
              </a:lnSpc>
            </a:pPr>
            <a:r>
              <a:rPr lang="el-GR" altLang="el-GR" sz="2200" dirty="0"/>
              <a:t>Η πρόταση </a:t>
            </a:r>
            <a:r>
              <a:rPr lang="en-US" altLang="el-GR" sz="1800" b="1" dirty="0">
                <a:solidFill>
                  <a:srgbClr val="0000FF"/>
                </a:solidFill>
                <a:latin typeface="Courier" pitchFamily="49" charset="0"/>
              </a:rPr>
              <a:t>using namespace</a:t>
            </a:r>
            <a:r>
              <a:rPr lang="en-US" altLang="el-GR" sz="2200" dirty="0"/>
              <a:t> </a:t>
            </a:r>
            <a:r>
              <a:rPr lang="el-GR" altLang="el-GR" sz="2200" dirty="0"/>
              <a:t>έχει ισχύ μόνο στο μπλοκ μέσα στο οποίο ορίζεται ή σε όλο το πρόγραμμα αν δηλώνεται καθολικά</a:t>
            </a:r>
          </a:p>
        </p:txBody>
      </p:sp>
      <p:sp>
        <p:nvSpPr>
          <p:cNvPr id="220164" name="Text Box 4"/>
          <p:cNvSpPr txBox="1">
            <a:spLocks noChangeArrowheads="1"/>
          </p:cNvSpPr>
          <p:nvPr/>
        </p:nvSpPr>
        <p:spPr bwMode="auto">
          <a:xfrm>
            <a:off x="971550" y="2780928"/>
            <a:ext cx="7128842" cy="3759200"/>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l-GR" sz="1600" b="1" dirty="0">
                <a:solidFill>
                  <a:srgbClr val="C00000"/>
                </a:solidFill>
                <a:effectLst/>
                <a:latin typeface="Courier" pitchFamily="49" charset="0"/>
              </a:rPr>
              <a:t>namespace first</a:t>
            </a:r>
            <a:r>
              <a:rPr lang="el-GR" altLang="el-GR" sz="1600" b="1" dirty="0">
                <a:solidFill>
                  <a:srgbClr val="C00000"/>
                </a:solidFill>
                <a:effectLst/>
                <a:latin typeface="Courier" pitchFamily="49" charset="0"/>
              </a:rPr>
              <a:t> </a:t>
            </a:r>
            <a:r>
              <a:rPr lang="en-US" altLang="el-GR" sz="1600" b="1" dirty="0">
                <a:solidFill>
                  <a:srgbClr val="C00000"/>
                </a:solidFill>
                <a:effectLst/>
                <a:latin typeface="Courier" pitchFamily="49" charset="0"/>
              </a:rPr>
              <a:t>{int var = 5;}</a:t>
            </a:r>
          </a:p>
          <a:p>
            <a:endParaRPr lang="en-US" altLang="el-GR" sz="1600" b="1" dirty="0">
              <a:solidFill>
                <a:srgbClr val="C00000"/>
              </a:solidFill>
              <a:effectLst/>
              <a:latin typeface="Courier" pitchFamily="49" charset="0"/>
            </a:endParaRPr>
          </a:p>
          <a:p>
            <a:r>
              <a:rPr lang="en-US" altLang="el-GR" sz="1600" b="1" dirty="0">
                <a:solidFill>
                  <a:srgbClr val="C00000"/>
                </a:solidFill>
                <a:effectLst/>
                <a:latin typeface="Courier" pitchFamily="49" charset="0"/>
              </a:rPr>
              <a:t>namespace second</a:t>
            </a:r>
            <a:r>
              <a:rPr lang="el-GR" altLang="el-GR" sz="1600" b="1" dirty="0">
                <a:solidFill>
                  <a:srgbClr val="C00000"/>
                </a:solidFill>
                <a:effectLst/>
                <a:latin typeface="Courier" pitchFamily="49" charset="0"/>
              </a:rPr>
              <a:t> </a:t>
            </a:r>
            <a:r>
              <a:rPr lang="en-US" altLang="el-GR" sz="1600" b="1" dirty="0">
                <a:solidFill>
                  <a:srgbClr val="C00000"/>
                </a:solidFill>
                <a:effectLst/>
                <a:latin typeface="Courier" pitchFamily="49" charset="0"/>
              </a:rPr>
              <a:t>{double var = 3.1416;}</a:t>
            </a:r>
          </a:p>
          <a:p>
            <a:endParaRPr lang="en-US" altLang="el-GR" sz="1600" b="1" dirty="0">
              <a:solidFill>
                <a:schemeClr val="hlink"/>
              </a:solidFill>
              <a:effectLst/>
              <a:latin typeface="Courier" pitchFamily="49" charset="0"/>
            </a:endParaRPr>
          </a:p>
          <a:p>
            <a:r>
              <a:rPr lang="en-US" altLang="el-GR" sz="1600" b="1" dirty="0">
                <a:solidFill>
                  <a:srgbClr val="0000FF"/>
                </a:solidFill>
                <a:effectLst/>
                <a:latin typeface="Courier" pitchFamily="49" charset="0"/>
              </a:rPr>
              <a:t>int main () {</a:t>
            </a:r>
          </a:p>
          <a:p>
            <a:r>
              <a:rPr lang="en-US" altLang="el-GR" sz="1600" b="1" dirty="0">
                <a:solidFill>
                  <a:srgbClr val="0000FF"/>
                </a:solidFill>
                <a:effectLst/>
                <a:latin typeface="Courier" pitchFamily="49" charset="0"/>
              </a:rPr>
              <a:t>  {</a:t>
            </a:r>
          </a:p>
          <a:p>
            <a:r>
              <a:rPr lang="en-US" altLang="el-GR" sz="1600" b="1" dirty="0">
                <a:solidFill>
                  <a:srgbClr val="0000FF"/>
                </a:solidFill>
                <a:effectLst/>
                <a:latin typeface="Courier" pitchFamily="49" charset="0"/>
              </a:rPr>
              <a:t>    using namespace first;</a:t>
            </a:r>
          </a:p>
          <a:p>
            <a:r>
              <a:rPr lang="en-US" altLang="el-GR" sz="1600" b="1" dirty="0">
                <a:solidFill>
                  <a:srgbClr val="0000FF"/>
                </a:solidFill>
                <a:effectLst/>
                <a:latin typeface="Courier" pitchFamily="49" charset="0"/>
              </a:rPr>
              <a:t>    cout &lt;&lt; var &lt;&lt; endl;</a:t>
            </a:r>
          </a:p>
          <a:p>
            <a:r>
              <a:rPr lang="en-US" altLang="el-GR" sz="1600" b="1" dirty="0">
                <a:solidFill>
                  <a:srgbClr val="0000FF"/>
                </a:solidFill>
                <a:effectLst/>
                <a:latin typeface="Courier" pitchFamily="49" charset="0"/>
              </a:rPr>
              <a:t>  }</a:t>
            </a:r>
          </a:p>
          <a:p>
            <a:r>
              <a:rPr lang="en-US" altLang="el-GR" sz="1600" b="1" dirty="0">
                <a:solidFill>
                  <a:srgbClr val="0000FF"/>
                </a:solidFill>
                <a:effectLst/>
                <a:latin typeface="Courier" pitchFamily="49" charset="0"/>
              </a:rPr>
              <a:t>  {</a:t>
            </a:r>
          </a:p>
          <a:p>
            <a:r>
              <a:rPr lang="en-US" altLang="el-GR" sz="1600" b="1" dirty="0">
                <a:solidFill>
                  <a:srgbClr val="0000FF"/>
                </a:solidFill>
                <a:effectLst/>
                <a:latin typeface="Courier" pitchFamily="49" charset="0"/>
              </a:rPr>
              <a:t>    using namespace second;</a:t>
            </a:r>
          </a:p>
          <a:p>
            <a:r>
              <a:rPr lang="en-US" altLang="el-GR" sz="1600" b="1" dirty="0">
                <a:solidFill>
                  <a:srgbClr val="0000FF"/>
                </a:solidFill>
                <a:effectLst/>
                <a:latin typeface="Courier" pitchFamily="49" charset="0"/>
              </a:rPr>
              <a:t>    cout &lt;&lt; var &lt;&lt; endl;</a:t>
            </a:r>
          </a:p>
          <a:p>
            <a:r>
              <a:rPr lang="en-US" altLang="el-GR" sz="1600" b="1" dirty="0">
                <a:solidFill>
                  <a:srgbClr val="0000FF"/>
                </a:solidFill>
                <a:effectLst/>
                <a:latin typeface="Courier" pitchFamily="49" charset="0"/>
              </a:rPr>
              <a:t>  }</a:t>
            </a:r>
          </a:p>
          <a:p>
            <a:r>
              <a:rPr lang="en-US" altLang="el-GR" sz="1600" b="1" dirty="0">
                <a:solidFill>
                  <a:srgbClr val="0000FF"/>
                </a:solidFill>
                <a:effectLst/>
                <a:latin typeface="Courier" pitchFamily="49" charset="0"/>
              </a:rPr>
              <a:t>  return 0;</a:t>
            </a:r>
          </a:p>
          <a:p>
            <a:r>
              <a:rPr lang="en-US" altLang="el-GR" sz="1600" b="1" dirty="0">
                <a:solidFill>
                  <a:srgbClr val="0000FF"/>
                </a:solidFill>
                <a:effectLst/>
                <a:latin typeface="Courier" pitchFamily="49" charset="0"/>
              </a:rPr>
              <a:t>}</a:t>
            </a:r>
            <a:endParaRPr lang="el-GR" altLang="el-GR" sz="1600" b="1" dirty="0">
              <a:solidFill>
                <a:srgbClr val="0000FF"/>
              </a:solidFill>
              <a:effectLst/>
              <a:latin typeface="Courier" pitchFamily="49" charset="0"/>
            </a:endParaRP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4</a:t>
            </a:fld>
            <a:endParaRPr lang="el-GR" dirty="0"/>
          </a:p>
        </p:txBody>
      </p:sp>
    </p:spTree>
    <p:extLst>
      <p:ext uri="{BB962C8B-B14F-4D97-AF65-F5344CB8AC3E}">
        <p14:creationId xmlns:p14="http://schemas.microsoft.com/office/powerpoint/2010/main" val="42692555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ltLang="el-GR" dirty="0"/>
              <a:t>Namespace </a:t>
            </a:r>
            <a:r>
              <a:rPr lang="en-US" altLang="el-GR" i="1" dirty="0"/>
              <a:t>std</a:t>
            </a:r>
            <a:endParaRPr lang="el-GR" altLang="el-GR" i="1" dirty="0"/>
          </a:p>
        </p:txBody>
      </p:sp>
      <p:sp>
        <p:nvSpPr>
          <p:cNvPr id="221187" name="Rectangle 3"/>
          <p:cNvSpPr>
            <a:spLocks noGrp="1" noChangeArrowheads="1"/>
          </p:cNvSpPr>
          <p:nvPr>
            <p:ph idx="1"/>
          </p:nvPr>
        </p:nvSpPr>
        <p:spPr>
          <a:xfrm>
            <a:off x="457200" y="1340769"/>
            <a:ext cx="8229600" cy="2520280"/>
          </a:xfrm>
        </p:spPr>
        <p:txBody>
          <a:bodyPr>
            <a:normAutofit/>
          </a:bodyPr>
          <a:lstStyle/>
          <a:p>
            <a:pPr>
              <a:lnSpc>
                <a:spcPct val="110000"/>
              </a:lnSpc>
            </a:pPr>
            <a:r>
              <a:rPr lang="el-GR" altLang="el-GR" sz="2200" dirty="0"/>
              <a:t>Το καλύτερο παράδειγμα χώρου  ονομάτων είναι η ίδια η βιβλιοθήκη της </a:t>
            </a:r>
            <a:r>
              <a:rPr lang="en-US" altLang="el-GR" sz="2200" dirty="0"/>
              <a:t>C++. </a:t>
            </a:r>
            <a:r>
              <a:rPr lang="el-GR" altLang="el-GR" sz="2200" dirty="0"/>
              <a:t>Όπως ορίζεται στο πρότυπο </a:t>
            </a:r>
            <a:r>
              <a:rPr lang="en-US" altLang="el-GR" sz="2200" dirty="0"/>
              <a:t>ANSI C++</a:t>
            </a:r>
            <a:r>
              <a:rPr lang="el-GR" altLang="el-GR" sz="2200" dirty="0"/>
              <a:t>, όλες οι κλάσεις, τα αντικείμενα και οι συναρτήσεις της βιβλιοθήκης ορίζονται στον χώρο ονομάτων </a:t>
            </a:r>
            <a:r>
              <a:rPr lang="en-US" altLang="el-GR" sz="2200" b="1" dirty="0"/>
              <a:t>std</a:t>
            </a:r>
            <a:r>
              <a:rPr lang="en-US" altLang="el-GR" sz="2200" dirty="0"/>
              <a:t>. </a:t>
            </a:r>
            <a:r>
              <a:rPr lang="el-GR" altLang="el-GR" sz="2200" dirty="0"/>
              <a:t> </a:t>
            </a:r>
            <a:endParaRPr lang="en-US" altLang="el-GR" sz="2200" dirty="0"/>
          </a:p>
          <a:p>
            <a:pPr>
              <a:lnSpc>
                <a:spcPct val="110000"/>
              </a:lnSpc>
            </a:pPr>
            <a:r>
              <a:rPr lang="el-GR" altLang="el-GR" sz="2200" dirty="0"/>
              <a:t>Με το πρότυπο </a:t>
            </a:r>
            <a:r>
              <a:rPr lang="en-US" altLang="el-GR" sz="2200" dirty="0"/>
              <a:t>ANSI </a:t>
            </a:r>
            <a:r>
              <a:rPr lang="el-GR" altLang="el-GR" sz="2200" dirty="0"/>
              <a:t>η βιβλιοθήκη της </a:t>
            </a:r>
            <a:r>
              <a:rPr lang="en-US" altLang="el-GR" sz="2200" dirty="0"/>
              <a:t>C++</a:t>
            </a:r>
            <a:r>
              <a:rPr lang="el-GR" altLang="el-GR" sz="2200" dirty="0"/>
              <a:t> επανασχεδιάστηκε ώστε να χρησιμοποιεί τα χαρακτηριστικά των </a:t>
            </a:r>
            <a:r>
              <a:rPr lang="en-US" altLang="el-GR" sz="2200" dirty="0"/>
              <a:t>templates</a:t>
            </a:r>
          </a:p>
          <a:p>
            <a:pPr>
              <a:lnSpc>
                <a:spcPct val="110000"/>
              </a:lnSpc>
              <a:buFont typeface="Wingdings" pitchFamily="2" charset="2"/>
              <a:buNone/>
            </a:pPr>
            <a:endParaRPr lang="el-GR" altLang="el-GR" sz="2200" dirty="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5</a:t>
            </a:fld>
            <a:endParaRPr lang="el-GR" dirty="0"/>
          </a:p>
        </p:txBody>
      </p:sp>
      <p:sp>
        <p:nvSpPr>
          <p:cNvPr id="221189" name="Text Box 5"/>
          <p:cNvSpPr txBox="1">
            <a:spLocks noChangeArrowheads="1"/>
          </p:cNvSpPr>
          <p:nvPr/>
        </p:nvSpPr>
        <p:spPr bwMode="auto">
          <a:xfrm>
            <a:off x="827584" y="3933056"/>
            <a:ext cx="7704138" cy="2308324"/>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b="1" dirty="0">
                <a:solidFill>
                  <a:srgbClr val="C00000"/>
                </a:solidFill>
                <a:effectLst/>
                <a:latin typeface="Courier" pitchFamily="49" charset="0"/>
              </a:rPr>
              <a:t>// ANSI-C++ compliant hello world</a:t>
            </a:r>
          </a:p>
          <a:p>
            <a:r>
              <a:rPr lang="en-US" altLang="el-GR" b="1" dirty="0">
                <a:solidFill>
                  <a:srgbClr val="C00000"/>
                </a:solidFill>
                <a:effectLst/>
                <a:latin typeface="Courier" pitchFamily="49" charset="0"/>
              </a:rPr>
              <a:t>#include &lt;iostream&gt;</a:t>
            </a:r>
          </a:p>
          <a:p>
            <a:r>
              <a:rPr lang="en-US" altLang="el-GR" b="1" dirty="0">
                <a:solidFill>
                  <a:schemeClr val="accent2"/>
                </a:solidFill>
                <a:effectLst/>
                <a:latin typeface="Courier" pitchFamily="49" charset="0"/>
              </a:rPr>
              <a:t>//using namespace std;</a:t>
            </a:r>
          </a:p>
          <a:p>
            <a:endParaRPr lang="en-US" altLang="el-GR" b="1" dirty="0">
              <a:solidFill>
                <a:schemeClr val="hlink"/>
              </a:solidFill>
              <a:effectLst/>
              <a:latin typeface="Courier" pitchFamily="49" charset="0"/>
            </a:endParaRPr>
          </a:p>
          <a:p>
            <a:r>
              <a:rPr lang="en-US" altLang="el-GR" b="1" dirty="0">
                <a:solidFill>
                  <a:srgbClr val="000099"/>
                </a:solidFill>
                <a:effectLst/>
                <a:latin typeface="Courier" pitchFamily="49" charset="0"/>
              </a:rPr>
              <a:t>int main () {</a:t>
            </a:r>
          </a:p>
          <a:p>
            <a:r>
              <a:rPr lang="en-US" altLang="el-GR" b="1" dirty="0">
                <a:solidFill>
                  <a:srgbClr val="000099"/>
                </a:solidFill>
                <a:effectLst/>
                <a:latin typeface="Courier" pitchFamily="49" charset="0"/>
              </a:rPr>
              <a:t>  </a:t>
            </a:r>
            <a:r>
              <a:rPr lang="en-US" altLang="el-GR" b="1" dirty="0">
                <a:solidFill>
                  <a:schemeClr val="accent2"/>
                </a:solidFill>
                <a:effectLst/>
                <a:latin typeface="Courier" pitchFamily="49" charset="0"/>
              </a:rPr>
              <a:t>std::</a:t>
            </a:r>
            <a:r>
              <a:rPr lang="en-US" altLang="el-GR" b="1" dirty="0">
                <a:solidFill>
                  <a:srgbClr val="000099"/>
                </a:solidFill>
                <a:effectLst/>
                <a:latin typeface="Courier" pitchFamily="49" charset="0"/>
              </a:rPr>
              <a:t>cout &lt;&lt; "Hello world in ANSI-C++\n";</a:t>
            </a:r>
          </a:p>
          <a:p>
            <a:r>
              <a:rPr lang="en-US" altLang="el-GR" b="1" dirty="0">
                <a:solidFill>
                  <a:srgbClr val="000099"/>
                </a:solidFill>
                <a:effectLst/>
                <a:latin typeface="Courier" pitchFamily="49" charset="0"/>
              </a:rPr>
              <a:t>  return 0;</a:t>
            </a:r>
          </a:p>
          <a:p>
            <a:r>
              <a:rPr lang="en-US" altLang="el-GR" b="1" dirty="0" smtClean="0">
                <a:solidFill>
                  <a:srgbClr val="000099"/>
                </a:solidFill>
                <a:effectLst/>
                <a:latin typeface="Courier" pitchFamily="49" charset="0"/>
              </a:rPr>
              <a:t>}</a:t>
            </a:r>
            <a:endParaRPr lang="el-GR" altLang="el-GR" b="1" dirty="0" smtClean="0">
              <a:solidFill>
                <a:srgbClr val="000099"/>
              </a:solidFill>
              <a:effectLst/>
              <a:latin typeface="Courier" pitchFamily="49" charset="0"/>
            </a:endParaRPr>
          </a:p>
        </p:txBody>
      </p:sp>
    </p:spTree>
    <p:extLst>
      <p:ext uri="{BB962C8B-B14F-4D97-AF65-F5344CB8AC3E}">
        <p14:creationId xmlns:p14="http://schemas.microsoft.com/office/powerpoint/2010/main" val="34343083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l-GR" altLang="el-GR" dirty="0"/>
              <a:t>Χειρισμός </a:t>
            </a:r>
            <a:r>
              <a:rPr lang="el-GR" altLang="el-GR" dirty="0" smtClean="0"/>
              <a:t>εξαιρέσεων </a:t>
            </a:r>
            <a:r>
              <a:rPr lang="el-GR" altLang="el-GR" sz="3600" b="0" dirty="0" smtClean="0"/>
              <a:t>1/5</a:t>
            </a:r>
            <a:endParaRPr lang="el-GR" altLang="el-GR" sz="3600" b="0" dirty="0"/>
          </a:p>
        </p:txBody>
      </p:sp>
      <p:sp>
        <p:nvSpPr>
          <p:cNvPr id="222211" name="Rectangle 3"/>
          <p:cNvSpPr>
            <a:spLocks noGrp="1" noChangeArrowheads="1"/>
          </p:cNvSpPr>
          <p:nvPr>
            <p:ph type="body" idx="1"/>
          </p:nvPr>
        </p:nvSpPr>
        <p:spPr>
          <a:xfrm>
            <a:off x="827088" y="1600200"/>
            <a:ext cx="7772400" cy="4708525"/>
          </a:xfrm>
        </p:spPr>
        <p:txBody>
          <a:bodyPr>
            <a:normAutofit lnSpcReduction="10000"/>
          </a:bodyPr>
          <a:lstStyle/>
          <a:p>
            <a:pPr>
              <a:lnSpc>
                <a:spcPct val="110000"/>
              </a:lnSpc>
            </a:pPr>
            <a:r>
              <a:rPr lang="el-GR" altLang="el-GR" sz="2200" dirty="0"/>
              <a:t>Κατά τη διάρκεια ανάπτυξης ενός προγράμματος, </a:t>
            </a:r>
            <a:r>
              <a:rPr lang="el-GR" altLang="el-GR" sz="2200" dirty="0" smtClean="0"/>
              <a:t>μπορεί </a:t>
            </a:r>
            <a:r>
              <a:rPr lang="el-GR" altLang="el-GR" sz="2200" dirty="0"/>
              <a:t>να υπάρξουν περιπτώσεις, όπου δεν έχουμε τη βεβαιότητα ότι το συγκεκριμένο κομμάτι κώδικα θα δουλέψει σωστά, είτε επειδή μπορεί να προσπαθήσει να προσπελάσει πόρους που δεν υπάρχουν, είτε επειδή βγαίνει εκτός ορίων, ...</a:t>
            </a:r>
          </a:p>
          <a:p>
            <a:pPr>
              <a:lnSpc>
                <a:spcPct val="110000"/>
              </a:lnSpc>
            </a:pPr>
            <a:r>
              <a:rPr lang="el-GR" altLang="el-GR" sz="2200" dirty="0"/>
              <a:t>Αυτές οι περιπτώσεις ανωμαλίας εντάσσονται σε αυτό που ονομάζουμε </a:t>
            </a:r>
            <a:r>
              <a:rPr lang="el-GR" altLang="el-GR" sz="2200" b="1" dirty="0" smtClean="0"/>
              <a:t>εξαιρέσεις</a:t>
            </a:r>
            <a:r>
              <a:rPr lang="el-GR" altLang="el-GR" sz="2200" dirty="0"/>
              <a:t>, για το χειρισμό των οποίων η </a:t>
            </a:r>
            <a:r>
              <a:rPr lang="en-US" altLang="el-GR" sz="2200" dirty="0"/>
              <a:t>C++ </a:t>
            </a:r>
            <a:r>
              <a:rPr lang="el-GR" altLang="el-GR" sz="2200" dirty="0"/>
              <a:t>χρησιμοποιεί τους τελεστές </a:t>
            </a:r>
            <a:r>
              <a:rPr lang="en-US" altLang="el-GR" sz="1800" b="1" dirty="0">
                <a:solidFill>
                  <a:srgbClr val="0000FF"/>
                </a:solidFill>
                <a:latin typeface="Courier" pitchFamily="49" charset="0"/>
              </a:rPr>
              <a:t>try</a:t>
            </a:r>
            <a:r>
              <a:rPr lang="en-US" altLang="el-GR" sz="2200" dirty="0"/>
              <a:t>, </a:t>
            </a:r>
            <a:r>
              <a:rPr lang="en-US" altLang="el-GR" sz="1800" b="1" dirty="0">
                <a:solidFill>
                  <a:srgbClr val="0000FF"/>
                </a:solidFill>
                <a:latin typeface="Courier" pitchFamily="49" charset="0"/>
              </a:rPr>
              <a:t>throw</a:t>
            </a:r>
            <a:r>
              <a:rPr lang="en-US" altLang="el-GR" sz="2200" dirty="0"/>
              <a:t>, </a:t>
            </a:r>
            <a:r>
              <a:rPr lang="en-US" altLang="el-GR" sz="1800" b="1" dirty="0">
                <a:solidFill>
                  <a:srgbClr val="0000FF"/>
                </a:solidFill>
                <a:latin typeface="Courier" pitchFamily="49" charset="0"/>
              </a:rPr>
              <a:t>catch</a:t>
            </a:r>
            <a:endParaRPr lang="el-GR" altLang="el-GR" sz="1800" b="1" dirty="0">
              <a:solidFill>
                <a:srgbClr val="0000FF"/>
              </a:solidFill>
              <a:latin typeface="Courier" pitchFamily="49" charset="0"/>
            </a:endParaRPr>
          </a:p>
          <a:p>
            <a:pPr lvl="1">
              <a:lnSpc>
                <a:spcPct val="110000"/>
              </a:lnSpc>
            </a:pPr>
            <a:r>
              <a:rPr lang="en-US" altLang="el-GR" sz="1800" b="1" dirty="0">
                <a:solidFill>
                  <a:srgbClr val="0000FF"/>
                </a:solidFill>
                <a:latin typeface="Courier" pitchFamily="49" charset="0"/>
              </a:rPr>
              <a:t>try { </a:t>
            </a:r>
            <a:r>
              <a:rPr lang="en-US" altLang="el-GR" sz="1800" dirty="0">
                <a:solidFill>
                  <a:schemeClr val="accent2"/>
                </a:solidFill>
                <a:latin typeface="Courier" pitchFamily="49" charset="0"/>
              </a:rPr>
              <a:t>// code to be tried</a:t>
            </a:r>
          </a:p>
          <a:p>
            <a:pPr lvl="1">
              <a:lnSpc>
                <a:spcPct val="110000"/>
              </a:lnSpc>
              <a:buFont typeface="Wingdings" pitchFamily="2" charset="2"/>
              <a:buNone/>
            </a:pPr>
            <a:r>
              <a:rPr lang="en-US" altLang="el-GR" sz="1800" b="1" dirty="0">
                <a:solidFill>
                  <a:srgbClr val="0000FF"/>
                </a:solidFill>
                <a:latin typeface="Courier" pitchFamily="49" charset="0"/>
              </a:rPr>
              <a:t>		  throw </a:t>
            </a:r>
            <a:r>
              <a:rPr lang="en-US" altLang="el-GR" sz="1800" dirty="0">
                <a:solidFill>
                  <a:schemeClr val="accent2"/>
                </a:solidFill>
                <a:latin typeface="Courier" pitchFamily="49" charset="0"/>
              </a:rPr>
              <a:t>exception</a:t>
            </a:r>
            <a:r>
              <a:rPr lang="en-US" altLang="el-GR" sz="1800" b="1" dirty="0">
                <a:solidFill>
                  <a:srgbClr val="0000FF"/>
                </a:solidFill>
                <a:latin typeface="Courier" pitchFamily="49" charset="0"/>
              </a:rPr>
              <a:t>;}</a:t>
            </a:r>
          </a:p>
          <a:p>
            <a:pPr lvl="1">
              <a:lnSpc>
                <a:spcPct val="110000"/>
              </a:lnSpc>
              <a:buFont typeface="Wingdings" pitchFamily="2" charset="2"/>
              <a:buNone/>
            </a:pPr>
            <a:r>
              <a:rPr lang="en-US" altLang="el-GR" sz="1800" b="1" dirty="0">
                <a:solidFill>
                  <a:srgbClr val="0000FF"/>
                </a:solidFill>
                <a:latin typeface="Courier" pitchFamily="49" charset="0"/>
              </a:rPr>
              <a:t>	catch (</a:t>
            </a:r>
            <a:r>
              <a:rPr lang="en-US" altLang="el-GR" sz="1800" dirty="0">
                <a:solidFill>
                  <a:schemeClr val="accent2"/>
                </a:solidFill>
                <a:latin typeface="Courier" pitchFamily="49" charset="0"/>
              </a:rPr>
              <a:t>type  exception</a:t>
            </a:r>
            <a:r>
              <a:rPr lang="en-US" altLang="el-GR" sz="1800" b="1" dirty="0">
                <a:solidFill>
                  <a:srgbClr val="0000FF"/>
                </a:solidFill>
                <a:latin typeface="Courier" pitchFamily="49" charset="0"/>
              </a:rPr>
              <a:t>) {</a:t>
            </a:r>
          </a:p>
          <a:p>
            <a:pPr lvl="1">
              <a:lnSpc>
                <a:spcPct val="110000"/>
              </a:lnSpc>
              <a:buFont typeface="Wingdings" pitchFamily="2" charset="2"/>
              <a:buNone/>
            </a:pPr>
            <a:r>
              <a:rPr lang="en-US" altLang="el-GR" sz="1800" b="1" dirty="0">
                <a:solidFill>
                  <a:srgbClr val="0000FF"/>
                </a:solidFill>
                <a:latin typeface="Courier" pitchFamily="49" charset="0"/>
              </a:rPr>
              <a:t>	</a:t>
            </a:r>
            <a:r>
              <a:rPr lang="en-US" altLang="el-GR" sz="1800" dirty="0">
                <a:solidFill>
                  <a:schemeClr val="accent2"/>
                </a:solidFill>
                <a:latin typeface="Courier" pitchFamily="49" charset="0"/>
              </a:rPr>
              <a:t>// code to be executed in case of exception</a:t>
            </a:r>
          </a:p>
          <a:p>
            <a:pPr lvl="1">
              <a:lnSpc>
                <a:spcPct val="110000"/>
              </a:lnSpc>
              <a:buFont typeface="Wingdings" pitchFamily="2" charset="2"/>
              <a:buNone/>
            </a:pPr>
            <a:r>
              <a:rPr lang="en-US" altLang="el-GR" sz="1800" b="1" dirty="0">
                <a:solidFill>
                  <a:srgbClr val="0000FF"/>
                </a:solidFill>
                <a:latin typeface="Courier" pitchFamily="49" charset="0"/>
              </a:rPr>
              <a:t>	}</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6</a:t>
            </a:fld>
            <a:endParaRPr lang="el-GR" dirty="0"/>
          </a:p>
        </p:txBody>
      </p:sp>
    </p:spTree>
    <p:extLst>
      <p:ext uri="{BB962C8B-B14F-4D97-AF65-F5344CB8AC3E}">
        <p14:creationId xmlns:p14="http://schemas.microsoft.com/office/powerpoint/2010/main" val="29650098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el-GR" altLang="el-GR" dirty="0"/>
              <a:t>Χειρισμός </a:t>
            </a:r>
            <a:r>
              <a:rPr lang="el-GR" altLang="el-GR" dirty="0" smtClean="0"/>
              <a:t>εξαιρέσεων </a:t>
            </a:r>
            <a:r>
              <a:rPr lang="el-GR" altLang="el-GR" sz="3600" b="0" dirty="0" smtClean="0"/>
              <a:t>2/5</a:t>
            </a:r>
            <a:endParaRPr lang="el-GR" altLang="el-GR" dirty="0"/>
          </a:p>
        </p:txBody>
      </p:sp>
      <p:sp>
        <p:nvSpPr>
          <p:cNvPr id="223235" name="Rectangle 3"/>
          <p:cNvSpPr>
            <a:spLocks noGrp="1" noChangeArrowheads="1"/>
          </p:cNvSpPr>
          <p:nvPr>
            <p:ph type="body" idx="1"/>
          </p:nvPr>
        </p:nvSpPr>
        <p:spPr>
          <a:xfrm>
            <a:off x="827088" y="1600201"/>
            <a:ext cx="7772400" cy="2332856"/>
          </a:xfrm>
        </p:spPr>
        <p:txBody>
          <a:bodyPr>
            <a:normAutofit/>
          </a:bodyPr>
          <a:lstStyle/>
          <a:p>
            <a:pPr>
              <a:lnSpc>
                <a:spcPct val="110000"/>
              </a:lnSpc>
            </a:pPr>
            <a:r>
              <a:rPr lang="el-GR" altLang="el-GR" sz="2000" dirty="0"/>
              <a:t>Ο κώδικας στο μπλοκ </a:t>
            </a:r>
            <a:r>
              <a:rPr lang="en-US" altLang="el-GR" sz="2000" b="1" dirty="0">
                <a:solidFill>
                  <a:srgbClr val="0000FF"/>
                </a:solidFill>
              </a:rPr>
              <a:t>try</a:t>
            </a:r>
            <a:r>
              <a:rPr lang="en-US" altLang="el-GR" sz="2000" dirty="0"/>
              <a:t> </a:t>
            </a:r>
            <a:r>
              <a:rPr lang="el-GR" altLang="el-GR" sz="2000" dirty="0"/>
              <a:t>εκτελείται κανονικά</a:t>
            </a:r>
          </a:p>
          <a:p>
            <a:pPr>
              <a:lnSpc>
                <a:spcPct val="110000"/>
              </a:lnSpc>
            </a:pPr>
            <a:r>
              <a:rPr lang="el-GR" altLang="el-GR" sz="2000" dirty="0"/>
              <a:t>Αν κάτι συμβεί ο κώδικας χρησιμοποιεί τη λέξη</a:t>
            </a:r>
            <a:r>
              <a:rPr lang="en-US" altLang="el-GR" sz="2000" dirty="0"/>
              <a:t> </a:t>
            </a:r>
            <a:r>
              <a:rPr lang="en-US" altLang="el-GR" sz="2000" b="1" dirty="0">
                <a:solidFill>
                  <a:srgbClr val="0000FF"/>
                </a:solidFill>
              </a:rPr>
              <a:t>throw</a:t>
            </a:r>
            <a:r>
              <a:rPr lang="en-US" altLang="el-GR" sz="2000" dirty="0"/>
              <a:t> </a:t>
            </a:r>
            <a:r>
              <a:rPr lang="el-GR" altLang="el-GR" sz="2000" dirty="0"/>
              <a:t>και μια παράμετρο για να προκαλέσει εξαίρεση</a:t>
            </a:r>
          </a:p>
          <a:p>
            <a:pPr>
              <a:lnSpc>
                <a:spcPct val="110000"/>
              </a:lnSpc>
            </a:pPr>
            <a:r>
              <a:rPr lang="el-GR" altLang="el-GR" sz="2000" dirty="0"/>
              <a:t>Αν έχει συμβεί μια εξαίρεση, το μπλοκ </a:t>
            </a:r>
            <a:r>
              <a:rPr lang="en-US" altLang="el-GR" sz="2000" b="1" dirty="0">
                <a:solidFill>
                  <a:srgbClr val="0000FF"/>
                </a:solidFill>
              </a:rPr>
              <a:t>catch</a:t>
            </a:r>
            <a:r>
              <a:rPr lang="el-GR" altLang="el-GR" sz="2000" dirty="0"/>
              <a:t> εκτελείται λαμβάνοντας ως παράμετρο αυτή που περάστηκε από το </a:t>
            </a:r>
            <a:r>
              <a:rPr lang="en-US" altLang="el-GR" sz="2000" b="1" dirty="0">
                <a:solidFill>
                  <a:srgbClr val="0000FF"/>
                </a:solidFill>
              </a:rPr>
              <a:t>throw</a:t>
            </a:r>
            <a:endParaRPr lang="el-GR" altLang="el-GR" sz="2000" b="1" dirty="0">
              <a:solidFill>
                <a:srgbClr val="0000FF"/>
              </a:solidFill>
            </a:endParaRPr>
          </a:p>
        </p:txBody>
      </p:sp>
      <p:sp>
        <p:nvSpPr>
          <p:cNvPr id="223236" name="Text Box 4"/>
          <p:cNvSpPr txBox="1">
            <a:spLocks noChangeArrowheads="1"/>
          </p:cNvSpPr>
          <p:nvPr/>
        </p:nvSpPr>
        <p:spPr bwMode="auto">
          <a:xfrm>
            <a:off x="827584" y="3501008"/>
            <a:ext cx="7704138" cy="2862322"/>
          </a:xfrm>
          <a:prstGeom prst="rect">
            <a:avLst/>
          </a:prstGeom>
          <a:solidFill>
            <a:srgbClr val="D4FCE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l-GR" altLang="el-GR" b="1" dirty="0">
                <a:solidFill>
                  <a:srgbClr val="0000FF"/>
                </a:solidFill>
                <a:effectLst/>
                <a:latin typeface="Courier" pitchFamily="49" charset="0"/>
              </a:rPr>
              <a:t>int main () {</a:t>
            </a:r>
          </a:p>
          <a:p>
            <a:r>
              <a:rPr lang="el-GR" altLang="el-GR" b="1" dirty="0">
                <a:solidFill>
                  <a:srgbClr val="0000FF"/>
                </a:solidFill>
                <a:effectLst/>
                <a:latin typeface="Courier" pitchFamily="49" charset="0"/>
              </a:rPr>
              <a:t>  char myarray[10];</a:t>
            </a:r>
          </a:p>
          <a:p>
            <a:r>
              <a:rPr lang="el-GR" altLang="el-GR" b="1" dirty="0">
                <a:solidFill>
                  <a:srgbClr val="0000FF"/>
                </a:solidFill>
                <a:effectLst/>
                <a:latin typeface="Courier" pitchFamily="49" charset="0"/>
              </a:rPr>
              <a:t>  try</a:t>
            </a:r>
          </a:p>
          <a:p>
            <a:r>
              <a:rPr lang="el-GR" altLang="el-GR" b="1" dirty="0">
                <a:solidFill>
                  <a:srgbClr val="0000FF"/>
                </a:solidFill>
                <a:effectLst/>
                <a:latin typeface="Courier" pitchFamily="49" charset="0"/>
              </a:rPr>
              <a:t>  {</a:t>
            </a:r>
            <a:r>
              <a:rPr lang="en-US" altLang="el-GR" b="1" dirty="0">
                <a:solidFill>
                  <a:srgbClr val="0000FF"/>
                </a:solidFill>
                <a:effectLst/>
                <a:latin typeface="Courier" pitchFamily="49" charset="0"/>
              </a:rPr>
              <a:t> </a:t>
            </a:r>
            <a:r>
              <a:rPr lang="el-GR" altLang="el-GR" b="1" dirty="0">
                <a:solidFill>
                  <a:srgbClr val="0000FF"/>
                </a:solidFill>
                <a:effectLst/>
                <a:latin typeface="Courier" pitchFamily="49" charset="0"/>
              </a:rPr>
              <a:t>for (int n=0; n&lt;=10; n++)</a:t>
            </a:r>
            <a:r>
              <a:rPr lang="en-US" altLang="el-GR" b="1" dirty="0">
                <a:solidFill>
                  <a:srgbClr val="0000FF"/>
                </a:solidFill>
                <a:effectLst/>
                <a:latin typeface="Courier" pitchFamily="49" charset="0"/>
              </a:rPr>
              <a:t> </a:t>
            </a:r>
            <a:r>
              <a:rPr lang="el-GR" altLang="el-GR" b="1" dirty="0">
                <a:solidFill>
                  <a:srgbClr val="0000FF"/>
                </a:solidFill>
                <a:effectLst/>
                <a:latin typeface="Courier" pitchFamily="49" charset="0"/>
              </a:rPr>
              <a:t>{</a:t>
            </a:r>
          </a:p>
          <a:p>
            <a:r>
              <a:rPr lang="el-GR" altLang="el-GR" b="1" dirty="0">
                <a:solidFill>
                  <a:srgbClr val="0000FF"/>
                </a:solidFill>
                <a:effectLst/>
                <a:latin typeface="Courier" pitchFamily="49" charset="0"/>
              </a:rPr>
              <a:t>      if (n&gt;9) throw "Out of range";</a:t>
            </a:r>
          </a:p>
          <a:p>
            <a:r>
              <a:rPr lang="el-GR" altLang="el-GR" b="1" dirty="0">
                <a:solidFill>
                  <a:srgbClr val="0000FF"/>
                </a:solidFill>
                <a:effectLst/>
                <a:latin typeface="Courier" pitchFamily="49" charset="0"/>
              </a:rPr>
              <a:t>      myarray[n]='z';}</a:t>
            </a:r>
          </a:p>
          <a:p>
            <a:r>
              <a:rPr lang="el-GR" altLang="el-GR" b="1" dirty="0">
                <a:solidFill>
                  <a:srgbClr val="0000FF"/>
                </a:solidFill>
                <a:effectLst/>
                <a:latin typeface="Courier" pitchFamily="49" charset="0"/>
              </a:rPr>
              <a:t>  }</a:t>
            </a:r>
          </a:p>
          <a:p>
            <a:r>
              <a:rPr lang="el-GR" altLang="el-GR" b="1" dirty="0">
                <a:solidFill>
                  <a:srgbClr val="0000FF"/>
                </a:solidFill>
                <a:effectLst/>
                <a:latin typeface="Courier" pitchFamily="49" charset="0"/>
              </a:rPr>
              <a:t>  catch (char * str)</a:t>
            </a:r>
          </a:p>
          <a:p>
            <a:r>
              <a:rPr lang="el-GR" altLang="el-GR" b="1" dirty="0">
                <a:solidFill>
                  <a:srgbClr val="0000FF"/>
                </a:solidFill>
                <a:effectLst/>
                <a:latin typeface="Courier" pitchFamily="49" charset="0"/>
              </a:rPr>
              <a:t>  {</a:t>
            </a:r>
            <a:r>
              <a:rPr lang="en-US" altLang="el-GR" b="1" dirty="0">
                <a:solidFill>
                  <a:srgbClr val="0000FF"/>
                </a:solidFill>
                <a:effectLst/>
                <a:latin typeface="Courier" pitchFamily="49" charset="0"/>
              </a:rPr>
              <a:t> </a:t>
            </a:r>
            <a:r>
              <a:rPr lang="el-GR" altLang="el-GR" b="1" dirty="0">
                <a:solidFill>
                  <a:srgbClr val="0000FF"/>
                </a:solidFill>
                <a:effectLst/>
                <a:latin typeface="Courier" pitchFamily="49" charset="0"/>
              </a:rPr>
              <a:t>cout &lt;&lt; "Exception: " &lt;&lt; str &lt;&lt; endl;}</a:t>
            </a:r>
          </a:p>
          <a:p>
            <a:r>
              <a:rPr lang="el-GR" altLang="el-GR" b="1" dirty="0">
                <a:solidFill>
                  <a:srgbClr val="0000FF"/>
                </a:solidFill>
                <a:effectLst/>
                <a:latin typeface="Courier" pitchFamily="49" charset="0"/>
              </a:rPr>
              <a:t>  return 0</a:t>
            </a:r>
            <a:r>
              <a:rPr lang="el-GR" altLang="el-GR" b="1" dirty="0" smtClean="0">
                <a:solidFill>
                  <a:srgbClr val="0000FF"/>
                </a:solidFill>
                <a:effectLst/>
                <a:latin typeface="Courier" pitchFamily="49" charset="0"/>
              </a:rPr>
              <a:t>;}</a:t>
            </a:r>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7</a:t>
            </a:fld>
            <a:endParaRPr lang="el-GR" dirty="0"/>
          </a:p>
        </p:txBody>
      </p:sp>
    </p:spTree>
    <p:extLst>
      <p:ext uri="{BB962C8B-B14F-4D97-AF65-F5344CB8AC3E}">
        <p14:creationId xmlns:p14="http://schemas.microsoft.com/office/powerpoint/2010/main" val="2955395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l-GR" altLang="el-GR" dirty="0"/>
              <a:t>Χειρισμός </a:t>
            </a:r>
            <a:r>
              <a:rPr lang="el-GR" altLang="el-GR" dirty="0" smtClean="0"/>
              <a:t>εξαιρέσεων </a:t>
            </a:r>
            <a:r>
              <a:rPr lang="el-GR" altLang="el-GR" sz="3600" b="0" dirty="0" smtClean="0"/>
              <a:t>3/5</a:t>
            </a:r>
            <a:endParaRPr lang="el-GR" altLang="el-GR" dirty="0"/>
          </a:p>
        </p:txBody>
      </p:sp>
      <p:sp>
        <p:nvSpPr>
          <p:cNvPr id="3" name="Θέση περιεχομένου 2"/>
          <p:cNvSpPr>
            <a:spLocks noGrp="1"/>
          </p:cNvSpPr>
          <p:nvPr>
            <p:ph idx="1"/>
          </p:nvPr>
        </p:nvSpPr>
        <p:spPr>
          <a:solidFill>
            <a:srgbClr val="D4FCEA"/>
          </a:solidFill>
        </p:spPr>
        <p:txBody>
          <a:bodyPr>
            <a:normAutofit lnSpcReduction="10000"/>
          </a:bodyPr>
          <a:lstStyle/>
          <a:p>
            <a:pPr marL="0" lvl="0" indent="0" fontAlgn="base">
              <a:spcBef>
                <a:spcPct val="0"/>
              </a:spcBef>
              <a:spcAft>
                <a:spcPct val="0"/>
              </a:spcAft>
              <a:buClrTx/>
              <a:buNone/>
            </a:pPr>
            <a:r>
              <a:rPr lang="el-GR" altLang="el-GR" sz="1800" b="1" dirty="0">
                <a:solidFill>
                  <a:srgbClr val="0000FF"/>
                </a:solidFill>
                <a:latin typeface="Courier" pitchFamily="49" charset="0"/>
              </a:rPr>
              <a:t>int main () {</a:t>
            </a:r>
          </a:p>
          <a:p>
            <a:pPr marL="0" lvl="0" indent="0" fontAlgn="base">
              <a:spcBef>
                <a:spcPct val="0"/>
              </a:spcBef>
              <a:spcAft>
                <a:spcPct val="0"/>
              </a:spcAft>
              <a:buClrTx/>
              <a:buNone/>
            </a:pPr>
            <a:r>
              <a:rPr lang="el-GR" altLang="el-GR" sz="1800" b="1" dirty="0">
                <a:solidFill>
                  <a:srgbClr val="0000FF"/>
                </a:solidFill>
                <a:latin typeface="Courier" pitchFamily="49" charset="0"/>
              </a:rPr>
              <a:t>  try</a:t>
            </a:r>
          </a:p>
          <a:p>
            <a:pPr marL="0" lvl="0" indent="0" fontAlgn="base">
              <a:spcBef>
                <a:spcPct val="0"/>
              </a:spcBef>
              <a:spcAft>
                <a:spcPct val="0"/>
              </a:spcAft>
              <a:buClrTx/>
              <a:buNone/>
            </a:pPr>
            <a:r>
              <a:rPr lang="el-GR" altLang="el-GR" sz="1800" b="1" dirty="0">
                <a:solidFill>
                  <a:srgbClr val="0000FF"/>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char * mystring;</a:t>
            </a:r>
          </a:p>
          <a:p>
            <a:pPr marL="0" lvl="0" indent="0" fontAlgn="base">
              <a:spcBef>
                <a:spcPct val="0"/>
              </a:spcBef>
              <a:spcAft>
                <a:spcPct val="0"/>
              </a:spcAft>
              <a:buClrTx/>
              <a:buNone/>
            </a:pPr>
            <a:r>
              <a:rPr lang="el-GR" altLang="el-GR" sz="1800" b="1" dirty="0">
                <a:solidFill>
                  <a:srgbClr val="0000FF"/>
                </a:solidFill>
                <a:latin typeface="Courier" pitchFamily="49" charset="0"/>
              </a:rPr>
              <a:t>    mystring = new char [10];</a:t>
            </a:r>
          </a:p>
          <a:p>
            <a:pPr marL="0" lvl="0" indent="0" fontAlgn="base">
              <a:spcBef>
                <a:spcPct val="0"/>
              </a:spcBef>
              <a:spcAft>
                <a:spcPct val="0"/>
              </a:spcAft>
              <a:buClrTx/>
              <a:buNone/>
            </a:pPr>
            <a:r>
              <a:rPr lang="el-GR" altLang="el-GR" sz="1800" b="1" dirty="0">
                <a:solidFill>
                  <a:srgbClr val="0000FF"/>
                </a:solidFill>
                <a:latin typeface="Courier" pitchFamily="49" charset="0"/>
              </a:rPr>
              <a:t>    if (mystring == NULL) throw "Allocation failure";</a:t>
            </a:r>
          </a:p>
          <a:p>
            <a:pPr marL="0" lvl="0" indent="0" fontAlgn="base">
              <a:spcBef>
                <a:spcPct val="0"/>
              </a:spcBef>
              <a:spcAft>
                <a:spcPct val="0"/>
              </a:spcAft>
              <a:buClrTx/>
              <a:buNone/>
            </a:pPr>
            <a:r>
              <a:rPr lang="el-GR" altLang="el-GR" sz="1800" b="1" dirty="0">
                <a:solidFill>
                  <a:srgbClr val="0000FF"/>
                </a:solidFill>
                <a:latin typeface="Courier" pitchFamily="49" charset="0"/>
              </a:rPr>
              <a:t>    for (int n=0; n&lt;=100; n++)</a:t>
            </a:r>
          </a:p>
          <a:p>
            <a:pPr marL="0" lvl="0" indent="0" fontAlgn="base">
              <a:spcBef>
                <a:spcPct val="0"/>
              </a:spcBef>
              <a:spcAft>
                <a:spcPct val="0"/>
              </a:spcAft>
              <a:buClrTx/>
              <a:buNone/>
            </a:pPr>
            <a:r>
              <a:rPr lang="el-GR" altLang="el-GR" sz="1800" b="1" dirty="0">
                <a:solidFill>
                  <a:srgbClr val="0000FF"/>
                </a:solidFill>
                <a:latin typeface="Courier" pitchFamily="49" charset="0"/>
              </a:rPr>
              <a:t>    {</a:t>
            </a: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if (n&gt;9) throw n;</a:t>
            </a:r>
            <a:r>
              <a:rPr lang="en-US" altLang="el-GR" sz="1800" b="1" dirty="0">
                <a:solidFill>
                  <a:srgbClr val="0000FF"/>
                </a:solidFill>
                <a:latin typeface="Courier" pitchFamily="49" charset="0"/>
              </a:rPr>
              <a:t> </a:t>
            </a:r>
            <a:r>
              <a:rPr lang="el-GR" altLang="el-GR" sz="1800" b="1" dirty="0">
                <a:solidFill>
                  <a:srgbClr val="0000FF"/>
                </a:solidFill>
                <a:latin typeface="Courier" pitchFamily="49" charset="0"/>
              </a:rPr>
              <a:t>mystring[n]='z';}</a:t>
            </a:r>
          </a:p>
          <a:p>
            <a:pPr marL="0" lvl="0" indent="0" fontAlgn="base">
              <a:spcBef>
                <a:spcPct val="0"/>
              </a:spcBef>
              <a:spcAft>
                <a:spcPct val="0"/>
              </a:spcAft>
              <a:buClrTx/>
              <a:buNone/>
            </a:pPr>
            <a:r>
              <a:rPr lang="el-GR" altLang="el-GR" sz="1800" b="1" dirty="0">
                <a:solidFill>
                  <a:srgbClr val="0000FF"/>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a:t>
            </a:r>
            <a:r>
              <a:rPr lang="el-GR" altLang="el-GR" sz="1800" b="1" dirty="0">
                <a:solidFill>
                  <a:srgbClr val="008000"/>
                </a:solidFill>
                <a:latin typeface="Courier" pitchFamily="49" charset="0"/>
              </a:rPr>
              <a:t>catch (int i)</a:t>
            </a:r>
          </a:p>
          <a:p>
            <a:pPr marL="0" lvl="0" indent="0" fontAlgn="base">
              <a:spcBef>
                <a:spcPct val="0"/>
              </a:spcBef>
              <a:spcAft>
                <a:spcPct val="0"/>
              </a:spcAft>
              <a:buClrTx/>
              <a:buNone/>
            </a:pPr>
            <a:r>
              <a:rPr lang="el-GR" altLang="el-GR" sz="1800" b="1" dirty="0">
                <a:solidFill>
                  <a:srgbClr val="008000"/>
                </a:solidFill>
                <a:latin typeface="Courier" pitchFamily="49" charset="0"/>
              </a:rPr>
              <a:t>  {</a:t>
            </a:r>
          </a:p>
          <a:p>
            <a:pPr marL="0" lvl="0" indent="0" fontAlgn="base">
              <a:spcBef>
                <a:spcPct val="0"/>
              </a:spcBef>
              <a:spcAft>
                <a:spcPct val="0"/>
              </a:spcAft>
              <a:buClrTx/>
              <a:buNone/>
            </a:pPr>
            <a:r>
              <a:rPr lang="el-GR" altLang="el-GR" sz="1800" b="1" dirty="0">
                <a:solidFill>
                  <a:srgbClr val="008000"/>
                </a:solidFill>
                <a:latin typeface="Courier" pitchFamily="49" charset="0"/>
              </a:rPr>
              <a:t>    cout &lt;&lt; "Exception: ";</a:t>
            </a:r>
          </a:p>
          <a:p>
            <a:pPr marL="0" lvl="0" indent="0" fontAlgn="base">
              <a:spcBef>
                <a:spcPct val="0"/>
              </a:spcBef>
              <a:spcAft>
                <a:spcPct val="0"/>
              </a:spcAft>
              <a:buClrTx/>
              <a:buNone/>
            </a:pPr>
            <a:r>
              <a:rPr lang="el-GR" altLang="el-GR" sz="1800" b="1" dirty="0">
                <a:solidFill>
                  <a:srgbClr val="008000"/>
                </a:solidFill>
                <a:latin typeface="Courier" pitchFamily="49" charset="0"/>
              </a:rPr>
              <a:t>    cout &lt;&lt; "index " &lt;&lt; i &lt;&lt; " is out of range" &lt;&lt; endl;</a:t>
            </a:r>
          </a:p>
          <a:p>
            <a:pPr marL="0" lvl="0" indent="0" fontAlgn="base">
              <a:spcBef>
                <a:spcPct val="0"/>
              </a:spcBef>
              <a:spcAft>
                <a:spcPct val="0"/>
              </a:spcAft>
              <a:buClrTx/>
              <a:buNone/>
            </a:pPr>
            <a:r>
              <a:rPr lang="el-GR" altLang="el-GR" sz="1800" b="1" dirty="0">
                <a:solidFill>
                  <a:srgbClr val="008000"/>
                </a:solidFill>
                <a:latin typeface="Courier" pitchFamily="49" charset="0"/>
              </a:rPr>
              <a:t>  }</a:t>
            </a:r>
          </a:p>
          <a:p>
            <a:pPr marL="0" lvl="0" indent="0" fontAlgn="base">
              <a:spcBef>
                <a:spcPct val="0"/>
              </a:spcBef>
              <a:spcAft>
                <a:spcPct val="0"/>
              </a:spcAft>
              <a:buClrTx/>
              <a:buNone/>
            </a:pPr>
            <a:r>
              <a:rPr lang="el-GR" altLang="el-GR" sz="1800" b="1" dirty="0">
                <a:solidFill>
                  <a:srgbClr val="0000FF"/>
                </a:solidFill>
                <a:latin typeface="Courier" pitchFamily="49" charset="0"/>
              </a:rPr>
              <a:t>  catch (char * str)</a:t>
            </a:r>
          </a:p>
          <a:p>
            <a:pPr marL="0" lvl="0" indent="0" fontAlgn="base">
              <a:spcBef>
                <a:spcPct val="0"/>
              </a:spcBef>
              <a:spcAft>
                <a:spcPct val="0"/>
              </a:spcAft>
              <a:buClrTx/>
              <a:buNone/>
            </a:pPr>
            <a:r>
              <a:rPr lang="el-GR" altLang="el-GR" sz="1800" b="1" dirty="0">
                <a:solidFill>
                  <a:srgbClr val="0000FF"/>
                </a:solidFill>
                <a:latin typeface="Courier" pitchFamily="49" charset="0"/>
              </a:rPr>
              <a:t>  {cout &lt;&lt; "Exception: " &lt;&lt; str &lt;&lt; endl;}</a:t>
            </a:r>
          </a:p>
          <a:p>
            <a:pPr marL="0" lvl="0" indent="0" fontAlgn="base">
              <a:spcBef>
                <a:spcPct val="0"/>
              </a:spcBef>
              <a:spcAft>
                <a:spcPct val="0"/>
              </a:spcAft>
              <a:buClrTx/>
              <a:buNone/>
            </a:pPr>
            <a:r>
              <a:rPr lang="el-GR" altLang="el-GR" sz="1800" b="1" dirty="0">
                <a:solidFill>
                  <a:srgbClr val="0000FF"/>
                </a:solidFill>
                <a:latin typeface="Courier" pitchFamily="49" charset="0"/>
              </a:rPr>
              <a:t>  return 0;</a:t>
            </a:r>
          </a:p>
          <a:p>
            <a:pPr marL="0" lvl="0" indent="0" fontAlgn="base">
              <a:spcBef>
                <a:spcPct val="0"/>
              </a:spcBef>
              <a:spcAft>
                <a:spcPct val="0"/>
              </a:spcAft>
              <a:buClrTx/>
              <a:buNone/>
            </a:pPr>
            <a:r>
              <a:rPr lang="el-GR" altLang="el-GR" sz="1800" b="1" dirty="0">
                <a:solidFill>
                  <a:srgbClr val="0000FF"/>
                </a:solidFill>
                <a:latin typeface="Courier" pitchFamily="49" charset="0"/>
              </a:rPr>
              <a:t>}</a:t>
            </a:r>
          </a:p>
          <a:p>
            <a:endParaRPr lang="el-GR" dirty="0"/>
          </a:p>
        </p:txBody>
      </p:sp>
      <p:sp>
        <p:nvSpPr>
          <p:cNvPr id="2" name="Θέση αριθμού διαφάνειας 1"/>
          <p:cNvSpPr>
            <a:spLocks noGrp="1"/>
          </p:cNvSpPr>
          <p:nvPr>
            <p:ph type="sldNum" sz="quarter" idx="12"/>
          </p:nvPr>
        </p:nvSpPr>
        <p:spPr/>
        <p:txBody>
          <a:bodyPr/>
          <a:lstStyle/>
          <a:p>
            <a:pPr>
              <a:defRPr/>
            </a:pPr>
            <a:fld id="{7E55E3B3-0445-4CFC-BED8-763D4409E61F}" type="slidenum">
              <a:rPr lang="el-GR" smtClean="0"/>
              <a:pPr>
                <a:defRPr/>
              </a:pPr>
              <a:t>8</a:t>
            </a:fld>
            <a:endParaRPr lang="el-GR" dirty="0"/>
          </a:p>
        </p:txBody>
      </p:sp>
    </p:spTree>
    <p:extLst>
      <p:ext uri="{BB962C8B-B14F-4D97-AF65-F5344CB8AC3E}">
        <p14:creationId xmlns:p14="http://schemas.microsoft.com/office/powerpoint/2010/main" val="2584912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Προσαρμοσμένη σχεδίαση">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355</TotalTime>
  <Words>1496</Words>
  <Application>Microsoft Office PowerPoint</Application>
  <PresentationFormat>Προβολή στην οθόνη (4:3)</PresentationFormat>
  <Paragraphs>234</Paragraphs>
  <Slides>23</Slides>
  <Notes>7</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4</vt:i4>
      </vt:variant>
      <vt:variant>
        <vt:lpstr>Τίτλοι διαφανειών</vt:lpstr>
      </vt:variant>
      <vt:variant>
        <vt:i4>23</vt:i4>
      </vt:variant>
    </vt:vector>
  </HeadingPairs>
  <TitlesOfParts>
    <vt:vector size="33" baseType="lpstr">
      <vt:lpstr>Arial</vt:lpstr>
      <vt:lpstr>Calibri</vt:lpstr>
      <vt:lpstr>Courier</vt:lpstr>
      <vt:lpstr>Garamond</vt:lpstr>
      <vt:lpstr>Times New Roman</vt:lpstr>
      <vt:lpstr>Wingdings</vt:lpstr>
      <vt:lpstr>Προσαρμοσμένη σχεδίαση</vt:lpstr>
      <vt:lpstr>1_OC_template_updated</vt:lpstr>
      <vt:lpstr>2_OC_template_updated</vt:lpstr>
      <vt:lpstr>OC_template_updated</vt:lpstr>
      <vt:lpstr>Αντικειμενοστρεφής Προγραμματισμός (Θ)</vt:lpstr>
      <vt:lpstr>Χώροι ονομάτων (namespaces) 1/4</vt:lpstr>
      <vt:lpstr>Χώροι ονομάτων (namespaces) 2/4</vt:lpstr>
      <vt:lpstr>Χώροι ονομάτων (namespaces) 3/4</vt:lpstr>
      <vt:lpstr>Χώροι ονομάτων (namespaces) 4/4</vt:lpstr>
      <vt:lpstr>Namespace std</vt:lpstr>
      <vt:lpstr>Χειρισμός εξαιρέσεων 1/5</vt:lpstr>
      <vt:lpstr>Χειρισμός εξαιρέσεων 2/5</vt:lpstr>
      <vt:lpstr>Χειρισμός εξαιρέσεων 3/5</vt:lpstr>
      <vt:lpstr>Χειρισμός εξαιρέσεων 4/5</vt:lpstr>
      <vt:lpstr>Χειρισμός εξαιρέσεων 5/5</vt:lpstr>
      <vt:lpstr>Τυπικές εξαιρέσεις 1/2</vt:lpstr>
      <vt:lpstr>Τυπικές εξαιρέσεις 2/2</vt:lpstr>
      <vt:lpstr>Εξαιρέσεις: παράδειγμα 1/3</vt:lpstr>
      <vt:lpstr>Εξαιρέσεις: παράδειγμα 2/3</vt:lpstr>
      <vt:lpstr>Εξαιρέσεις: παράδειγμα 3/3</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opencourses@teiath.gr</dc:creator>
  <cp:lastModifiedBy>Natassa Karap</cp:lastModifiedBy>
  <cp:revision>48</cp:revision>
  <dcterms:created xsi:type="dcterms:W3CDTF">2014-05-20T07:14:25Z</dcterms:created>
  <dcterms:modified xsi:type="dcterms:W3CDTF">2015-12-01T17:27:40Z</dcterms:modified>
</cp:coreProperties>
</file>