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718" r:id="rId1"/>
    <p:sldMasterId id="2147483696" r:id="rId2"/>
    <p:sldMasterId id="2147483707" r:id="rId3"/>
    <p:sldMasterId id="2147483730" r:id="rId4"/>
  </p:sldMasterIdLst>
  <p:notesMasterIdLst>
    <p:notesMasterId r:id="rId28"/>
  </p:notesMasterIdLst>
  <p:handoutMasterIdLst>
    <p:handoutMasterId r:id="rId29"/>
  </p:handoutMasterIdLst>
  <p:sldIdLst>
    <p:sldId id="329"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44" r:id="rId19"/>
    <p:sldId id="346" r:id="rId20"/>
    <p:sldId id="280" r:id="rId21"/>
    <p:sldId id="281" r:id="rId22"/>
    <p:sldId id="347" r:id="rId23"/>
    <p:sldId id="348" r:id="rId24"/>
    <p:sldId id="349" r:id="rId25"/>
    <p:sldId id="350" r:id="rId26"/>
    <p:sldId id="351" r:id="rId27"/>
  </p:sldIdLst>
  <p:sldSz cx="9144000" cy="6858000" type="screen4x3"/>
  <p:notesSz cx="7104063" cy="10234613"/>
  <p:custDataLst>
    <p:tags r:id="rId30"/>
  </p:custDataLst>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FCEA"/>
    <a:srgbClr val="003399"/>
    <a:srgbClr val="EFF789"/>
    <a:srgbClr val="820000"/>
    <a:srgbClr val="004A82"/>
    <a:srgbClr val="1A5F17"/>
    <a:srgbClr val="333399"/>
    <a:srgbClr val="4545C3"/>
    <a:srgbClr val="C0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260" autoAdjust="0"/>
    <p:restoredTop sz="94660"/>
  </p:normalViewPr>
  <p:slideViewPr>
    <p:cSldViewPr>
      <p:cViewPr varScale="1">
        <p:scale>
          <a:sx n="69" d="100"/>
          <a:sy n="69" d="100"/>
        </p:scale>
        <p:origin x="154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3978" y="-108"/>
      </p:cViewPr>
      <p:guideLst>
        <p:guide orient="horz" pos="3223"/>
        <p:guide pos="22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62"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defTabSz="990600" eaLnBrk="0" hangingPunct="0">
              <a:defRPr sz="1300"/>
            </a:lvl1pPr>
          </a:lstStyle>
          <a:p>
            <a:pPr>
              <a:defRPr/>
            </a:pPr>
            <a:endParaRPr lang="el-GR" dirty="0"/>
          </a:p>
        </p:txBody>
      </p:sp>
      <p:sp>
        <p:nvSpPr>
          <p:cNvPr id="92163" name="Rectangle 3"/>
          <p:cNvSpPr>
            <a:spLocks noGrp="1" noChangeArrowheads="1"/>
          </p:cNvSpPr>
          <p:nvPr>
            <p:ph type="dt" sz="quarter" idx="1"/>
          </p:nvPr>
        </p:nvSpPr>
        <p:spPr bwMode="auto">
          <a:xfrm>
            <a:off x="4024313" y="0"/>
            <a:ext cx="3078162" cy="511175"/>
          </a:xfrm>
          <a:prstGeom prst="rect">
            <a:avLst/>
          </a:prstGeom>
          <a:noFill/>
          <a:ln w="9525">
            <a:noFill/>
            <a:miter lim="800000"/>
            <a:headEnd/>
            <a:tailEnd/>
          </a:ln>
          <a:effectLst/>
        </p:spPr>
        <p:txBody>
          <a:bodyPr vert="horz" wrap="square" lIns="99075" tIns="49538" rIns="99075" bIns="49538" numCol="1" anchor="t" anchorCtr="0" compatLnSpc="1">
            <a:prstTxWarp prst="textNoShape">
              <a:avLst/>
            </a:prstTxWarp>
          </a:bodyPr>
          <a:lstStyle>
            <a:lvl1pPr algn="r" defTabSz="990600" eaLnBrk="0" hangingPunct="0">
              <a:defRPr sz="1300"/>
            </a:lvl1pPr>
          </a:lstStyle>
          <a:p>
            <a:pPr>
              <a:defRPr/>
            </a:pPr>
            <a:fld id="{84A79048-66B1-475A-B924-F459D231C4C3}" type="datetimeFigureOut">
              <a:rPr lang="el-GR"/>
              <a:pPr>
                <a:defRPr/>
              </a:pPr>
              <a:t>1/12/2015</a:t>
            </a:fld>
            <a:endParaRPr lang="el-GR" dirty="0"/>
          </a:p>
        </p:txBody>
      </p:sp>
      <p:sp>
        <p:nvSpPr>
          <p:cNvPr id="92164"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defTabSz="990600" eaLnBrk="0" hangingPunct="0">
              <a:defRPr sz="1300"/>
            </a:lvl1pPr>
          </a:lstStyle>
          <a:p>
            <a:pPr>
              <a:defRPr/>
            </a:pPr>
            <a:endParaRPr lang="el-GR" dirty="0"/>
          </a:p>
        </p:txBody>
      </p:sp>
      <p:sp>
        <p:nvSpPr>
          <p:cNvPr id="92165" name="Rectangle 5"/>
          <p:cNvSpPr>
            <a:spLocks noGrp="1" noChangeArrowheads="1"/>
          </p:cNvSpPr>
          <p:nvPr>
            <p:ph type="sldNum" sz="quarter" idx="3"/>
          </p:nvPr>
        </p:nvSpPr>
        <p:spPr bwMode="auto">
          <a:xfrm>
            <a:off x="4024313" y="9721850"/>
            <a:ext cx="3078162" cy="511175"/>
          </a:xfrm>
          <a:prstGeom prst="rect">
            <a:avLst/>
          </a:prstGeom>
          <a:noFill/>
          <a:ln w="9525">
            <a:noFill/>
            <a:miter lim="800000"/>
            <a:headEnd/>
            <a:tailEnd/>
          </a:ln>
          <a:effectLst/>
        </p:spPr>
        <p:txBody>
          <a:bodyPr vert="horz" wrap="square" lIns="99075" tIns="49538" rIns="99075" bIns="49538" numCol="1" anchor="b" anchorCtr="0" compatLnSpc="1">
            <a:prstTxWarp prst="textNoShape">
              <a:avLst/>
            </a:prstTxWarp>
          </a:bodyPr>
          <a:lstStyle>
            <a:lvl1pPr algn="r" defTabSz="990600" eaLnBrk="0" hangingPunct="0">
              <a:defRPr sz="1300"/>
            </a:lvl1pPr>
          </a:lstStyle>
          <a:p>
            <a:pPr>
              <a:defRPr/>
            </a:pPr>
            <a:fld id="{2EBCFCCB-10BB-4121-80C8-1E5058FD1454}" type="slidenum">
              <a:rPr lang="el-GR"/>
              <a:pPr>
                <a:defRPr/>
              </a:pPr>
              <a:t>‹#›</a:t>
            </a:fld>
            <a:endParaRPr lang="el-GR" dirty="0"/>
          </a:p>
        </p:txBody>
      </p:sp>
    </p:spTree>
    <p:extLst>
      <p:ext uri="{BB962C8B-B14F-4D97-AF65-F5344CB8AC3E}">
        <p14:creationId xmlns:p14="http://schemas.microsoft.com/office/powerpoint/2010/main" val="419600949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bwMode="auto">
          <a:xfrm>
            <a:off x="0" y="0"/>
            <a:ext cx="3078163"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defTabSz="990600">
              <a:defRPr sz="1300"/>
            </a:lvl1pPr>
          </a:lstStyle>
          <a:p>
            <a:pPr>
              <a:defRPr/>
            </a:pPr>
            <a:endParaRPr lang="el-GR" dirty="0"/>
          </a:p>
        </p:txBody>
      </p:sp>
      <p:sp>
        <p:nvSpPr>
          <p:cNvPr id="3" name="2 - Θέση ημερομηνίας"/>
          <p:cNvSpPr>
            <a:spLocks noGrp="1"/>
          </p:cNvSpPr>
          <p:nvPr>
            <p:ph type="dt" idx="1"/>
          </p:nvPr>
        </p:nvSpPr>
        <p:spPr bwMode="auto">
          <a:xfrm>
            <a:off x="4024313" y="0"/>
            <a:ext cx="3078162" cy="511175"/>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lvl1pPr algn="r" defTabSz="990600">
              <a:defRPr sz="1300"/>
            </a:lvl1pPr>
          </a:lstStyle>
          <a:p>
            <a:pPr>
              <a:defRPr/>
            </a:pPr>
            <a:fld id="{19B0F716-1969-45AD-B426-D0CBFDF13F46}" type="datetimeFigureOut">
              <a:rPr lang="el-GR"/>
              <a:pPr>
                <a:defRPr/>
              </a:pPr>
              <a:t>1/12/2015</a:t>
            </a:fld>
            <a:endParaRPr lang="el-GR" dirty="0"/>
          </a:p>
        </p:txBody>
      </p:sp>
      <p:sp>
        <p:nvSpPr>
          <p:cNvPr id="4" name="3 - Θέση εικόνας διαφάνειας"/>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pPr lvl="0"/>
            <a:endParaRPr lang="el-GR" noProof="0" dirty="0" smtClean="0"/>
          </a:p>
        </p:txBody>
      </p:sp>
      <p:sp>
        <p:nvSpPr>
          <p:cNvPr id="5" name="4 - Θέση σημειώσεων"/>
          <p:cNvSpPr>
            <a:spLocks noGrp="1"/>
          </p:cNvSpPr>
          <p:nvPr>
            <p:ph type="body" sz="quarter" idx="3"/>
          </p:nvPr>
        </p:nvSpPr>
        <p:spPr bwMode="auto">
          <a:xfrm>
            <a:off x="711200" y="4860925"/>
            <a:ext cx="5683250" cy="4605338"/>
          </a:xfrm>
          <a:prstGeom prst="rect">
            <a:avLst/>
          </a:prstGeom>
          <a:noFill/>
          <a:ln w="9525">
            <a:noFill/>
            <a:miter lim="800000"/>
            <a:headEnd/>
            <a:tailEnd/>
          </a:ln>
        </p:spPr>
        <p:txBody>
          <a:bodyPr vert="horz" wrap="square" lIns="99075" tIns="49538" rIns="99075" bIns="49538" numCol="1" anchor="t" anchorCtr="0" compatLnSpc="1">
            <a:prstTxWarp prst="textNoShape">
              <a:avLst/>
            </a:prstTxWarp>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p>
        </p:txBody>
      </p:sp>
      <p:sp>
        <p:nvSpPr>
          <p:cNvPr id="6" name="5 - Θέση υποσέλιδου"/>
          <p:cNvSpPr>
            <a:spLocks noGrp="1"/>
          </p:cNvSpPr>
          <p:nvPr>
            <p:ph type="ftr" sz="quarter" idx="4"/>
          </p:nvPr>
        </p:nvSpPr>
        <p:spPr bwMode="auto">
          <a:xfrm>
            <a:off x="0" y="9721850"/>
            <a:ext cx="3078163"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defTabSz="990600">
              <a:defRPr sz="1300"/>
            </a:lvl1pPr>
          </a:lstStyle>
          <a:p>
            <a:pPr>
              <a:defRPr/>
            </a:pPr>
            <a:endParaRPr lang="el-GR" dirty="0"/>
          </a:p>
        </p:txBody>
      </p:sp>
      <p:sp>
        <p:nvSpPr>
          <p:cNvPr id="7" name="6 - Θέση αριθμού διαφάνειας"/>
          <p:cNvSpPr>
            <a:spLocks noGrp="1"/>
          </p:cNvSpPr>
          <p:nvPr>
            <p:ph type="sldNum" sz="quarter" idx="5"/>
          </p:nvPr>
        </p:nvSpPr>
        <p:spPr bwMode="auto">
          <a:xfrm>
            <a:off x="4024313" y="9721850"/>
            <a:ext cx="3078162" cy="511175"/>
          </a:xfrm>
          <a:prstGeom prst="rect">
            <a:avLst/>
          </a:prstGeom>
          <a:noFill/>
          <a:ln w="9525">
            <a:noFill/>
            <a:miter lim="800000"/>
            <a:headEnd/>
            <a:tailEnd/>
          </a:ln>
        </p:spPr>
        <p:txBody>
          <a:bodyPr vert="horz" wrap="square" lIns="99075" tIns="49538" rIns="99075" bIns="49538" numCol="1" anchor="b" anchorCtr="0" compatLnSpc="1">
            <a:prstTxWarp prst="textNoShape">
              <a:avLst/>
            </a:prstTxWarp>
          </a:bodyPr>
          <a:lstStyle>
            <a:lvl1pPr algn="r" defTabSz="990600">
              <a:defRPr sz="1300"/>
            </a:lvl1pPr>
          </a:lstStyle>
          <a:p>
            <a:pPr>
              <a:defRPr/>
            </a:pPr>
            <a:fld id="{71016A41-0609-40C7-9E3E-89C33107DF6A}" type="slidenum">
              <a:rPr lang="el-GR"/>
              <a:pPr>
                <a:defRPr/>
              </a:pPr>
              <a:t>‹#›</a:t>
            </a:fld>
            <a:endParaRPr lang="el-GR" dirty="0"/>
          </a:p>
        </p:txBody>
      </p:sp>
    </p:spTree>
    <p:extLst>
      <p:ext uri="{BB962C8B-B14F-4D97-AF65-F5344CB8AC3E}">
        <p14:creationId xmlns:p14="http://schemas.microsoft.com/office/powerpoint/2010/main" val="243665844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0</a:t>
            </a:fld>
            <a:endParaRPr lang="el-GR" dirty="0">
              <a:solidFill>
                <a:prstClr val="black"/>
              </a:solidFill>
            </a:endParaRPr>
          </a:p>
        </p:txBody>
      </p:sp>
    </p:spTree>
    <p:extLst>
      <p:ext uri="{BB962C8B-B14F-4D97-AF65-F5344CB8AC3E}">
        <p14:creationId xmlns:p14="http://schemas.microsoft.com/office/powerpoint/2010/main" val="3992812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16</a:t>
            </a:fld>
            <a:endParaRPr lang="el-GR" dirty="0">
              <a:solidFill>
                <a:prstClr val="black"/>
              </a:solidFill>
            </a:endParaRPr>
          </a:p>
        </p:txBody>
      </p:sp>
    </p:spTree>
    <p:extLst>
      <p:ext uri="{BB962C8B-B14F-4D97-AF65-F5344CB8AC3E}">
        <p14:creationId xmlns:p14="http://schemas.microsoft.com/office/powerpoint/2010/main" val="301794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17</a:t>
            </a:fld>
            <a:endParaRPr lang="el-GR" dirty="0">
              <a:solidFill>
                <a:prstClr val="black"/>
              </a:solidFill>
            </a:endParaRPr>
          </a:p>
        </p:txBody>
      </p:sp>
    </p:spTree>
    <p:extLst>
      <p:ext uri="{BB962C8B-B14F-4D97-AF65-F5344CB8AC3E}">
        <p14:creationId xmlns:p14="http://schemas.microsoft.com/office/powerpoint/2010/main" val="27497211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18</a:t>
            </a:fld>
            <a:endParaRPr lang="el-GR" dirty="0">
              <a:solidFill>
                <a:prstClr val="black"/>
              </a:solidFill>
            </a:endParaRPr>
          </a:p>
        </p:txBody>
      </p:sp>
    </p:spTree>
    <p:extLst>
      <p:ext uri="{BB962C8B-B14F-4D97-AF65-F5344CB8AC3E}">
        <p14:creationId xmlns:p14="http://schemas.microsoft.com/office/powerpoint/2010/main" val="15375097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19</a:t>
            </a:fld>
            <a:endParaRPr lang="el-GR" dirty="0">
              <a:solidFill>
                <a:prstClr val="black"/>
              </a:solidFill>
            </a:endParaRPr>
          </a:p>
        </p:txBody>
      </p:sp>
    </p:spTree>
    <p:extLst>
      <p:ext uri="{BB962C8B-B14F-4D97-AF65-F5344CB8AC3E}">
        <p14:creationId xmlns:p14="http://schemas.microsoft.com/office/powerpoint/2010/main" val="33101659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EBA60D4E-153C-481E-9C52-31B1E4926C1F}" type="slidenum">
              <a:rPr lang="el-GR" smtClean="0">
                <a:solidFill>
                  <a:prstClr val="black"/>
                </a:solidFill>
              </a:rPr>
              <a:pPr/>
              <a:t>21</a:t>
            </a:fld>
            <a:endParaRPr lang="el-GR" dirty="0">
              <a:solidFill>
                <a:prstClr val="black"/>
              </a:solidFill>
            </a:endParaRPr>
          </a:p>
        </p:txBody>
      </p:sp>
    </p:spTree>
    <p:extLst>
      <p:ext uri="{BB962C8B-B14F-4D97-AF65-F5344CB8AC3E}">
        <p14:creationId xmlns:p14="http://schemas.microsoft.com/office/powerpoint/2010/main" val="40753707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85766" indent="-185766">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solidFill>
                  <a:prstClr val="black"/>
                </a:solidFill>
              </a:rPr>
              <a:pPr/>
              <a:t>22</a:t>
            </a:fld>
            <a:endParaRPr lang="el-GR" dirty="0">
              <a:solidFill>
                <a:prstClr val="black"/>
              </a:solidFill>
            </a:endParaRPr>
          </a:p>
        </p:txBody>
      </p:sp>
    </p:spTree>
    <p:extLst>
      <p:ext uri="{BB962C8B-B14F-4D97-AF65-F5344CB8AC3E}">
        <p14:creationId xmlns:p14="http://schemas.microsoft.com/office/powerpoint/2010/main" val="24459846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a:xfrm>
            <a:off x="457200" y="6356350"/>
            <a:ext cx="2133600" cy="365125"/>
          </a:xfrm>
          <a:prstGeom prst="rect">
            <a:avLst/>
          </a:prstGeom>
        </p:spPr>
        <p:txBody>
          <a:bodyPr/>
          <a:lstStyle/>
          <a:p>
            <a:endParaRPr lang="el-GR" dirty="0"/>
          </a:p>
        </p:txBody>
      </p:sp>
      <p:sp>
        <p:nvSpPr>
          <p:cNvPr id="5" name="Θέση υποσέλιδου 4"/>
          <p:cNvSpPr>
            <a:spLocks noGrp="1"/>
          </p:cNvSpPr>
          <p:nvPr>
            <p:ph type="ftr" sz="quarter" idx="11"/>
          </p:nvPr>
        </p:nvSpPr>
        <p:spPr>
          <a:xfrm>
            <a:off x="3124200" y="6356350"/>
            <a:ext cx="2895600" cy="365125"/>
          </a:xfrm>
          <a:prstGeom prst="rect">
            <a:avLst/>
          </a:prstGeom>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E8D3281F-1C18-4F4B-BFA9-0025669948A9}" type="slidenum">
              <a:rPr lang="el-GR" smtClean="0"/>
              <a:t>‹#›</a:t>
            </a:fld>
            <a:endParaRPr lang="el-GR" dirty="0"/>
          </a:p>
        </p:txBody>
      </p:sp>
    </p:spTree>
    <p:extLst>
      <p:ext uri="{BB962C8B-B14F-4D97-AF65-F5344CB8AC3E}">
        <p14:creationId xmlns:p14="http://schemas.microsoft.com/office/powerpoint/2010/main" val="62697712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a:xfrm>
            <a:off x="457200" y="6356350"/>
            <a:ext cx="2133600" cy="365125"/>
          </a:xfrm>
          <a:prstGeom prst="rect">
            <a:avLst/>
          </a:prstGeom>
        </p:spPr>
        <p:txBody>
          <a:bodyPr/>
          <a:lstStyle/>
          <a:p>
            <a:endParaRPr lang="el-GR" dirty="0"/>
          </a:p>
        </p:txBody>
      </p:sp>
      <p:sp>
        <p:nvSpPr>
          <p:cNvPr id="5" name="Θέση υποσέλιδου 4"/>
          <p:cNvSpPr>
            <a:spLocks noGrp="1"/>
          </p:cNvSpPr>
          <p:nvPr>
            <p:ph type="ftr" sz="quarter" idx="11"/>
          </p:nvPr>
        </p:nvSpPr>
        <p:spPr>
          <a:xfrm>
            <a:off x="3124200" y="6356350"/>
            <a:ext cx="2895600" cy="365125"/>
          </a:xfrm>
          <a:prstGeom prst="rect">
            <a:avLst/>
          </a:prstGeom>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E8D3281F-1C18-4F4B-BFA9-0025669948A9}" type="slidenum">
              <a:rPr lang="el-GR" smtClean="0"/>
              <a:t>‹#›</a:t>
            </a:fld>
            <a:endParaRPr lang="el-GR" dirty="0"/>
          </a:p>
        </p:txBody>
      </p:sp>
    </p:spTree>
    <p:extLst>
      <p:ext uri="{BB962C8B-B14F-4D97-AF65-F5344CB8AC3E}">
        <p14:creationId xmlns:p14="http://schemas.microsoft.com/office/powerpoint/2010/main" val="2475509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a:xfrm>
            <a:off x="457200" y="6356350"/>
            <a:ext cx="2133600" cy="365125"/>
          </a:xfrm>
          <a:prstGeom prst="rect">
            <a:avLst/>
          </a:prstGeom>
        </p:spPr>
        <p:txBody>
          <a:bodyPr/>
          <a:lstStyle/>
          <a:p>
            <a:endParaRPr lang="el-GR" dirty="0"/>
          </a:p>
        </p:txBody>
      </p:sp>
      <p:sp>
        <p:nvSpPr>
          <p:cNvPr id="5" name="Θέση υποσέλιδου 4"/>
          <p:cNvSpPr>
            <a:spLocks noGrp="1"/>
          </p:cNvSpPr>
          <p:nvPr>
            <p:ph type="ftr" sz="quarter" idx="11"/>
          </p:nvPr>
        </p:nvSpPr>
        <p:spPr>
          <a:xfrm>
            <a:off x="3124200" y="6356350"/>
            <a:ext cx="2895600" cy="365125"/>
          </a:xfrm>
          <a:prstGeom prst="rect">
            <a:avLst/>
          </a:prstGeom>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E8D3281F-1C18-4F4B-BFA9-0025669948A9}" type="slidenum">
              <a:rPr lang="el-GR" smtClean="0"/>
              <a:t>‹#›</a:t>
            </a:fld>
            <a:endParaRPr lang="el-GR" dirty="0"/>
          </a:p>
        </p:txBody>
      </p:sp>
    </p:spTree>
    <p:extLst>
      <p:ext uri="{BB962C8B-B14F-4D97-AF65-F5344CB8AC3E}">
        <p14:creationId xmlns:p14="http://schemas.microsoft.com/office/powerpoint/2010/main" val="1039746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922114"/>
          </a:xfrm>
        </p:spPr>
        <p:txBody>
          <a:body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57200" y="1340768"/>
            <a:ext cx="8229600" cy="4785395"/>
          </a:xfrm>
        </p:spPr>
        <p:txBody>
          <a:bodyPr/>
          <a:lstStyle>
            <a:lvl1pPr marL="342900" indent="-342900">
              <a:buClr>
                <a:schemeClr val="accent3">
                  <a:lumMod val="50000"/>
                </a:schemeClr>
              </a:buClr>
              <a:buFont typeface="Wingdings" panose="05000000000000000000" pitchFamily="2" charset="2"/>
              <a:buChar char="§"/>
              <a:defRPr/>
            </a:lvl1pPr>
            <a:lvl2pPr marL="742950" indent="-285750">
              <a:buClr>
                <a:srgbClr val="C00000"/>
              </a:buClr>
              <a:buSzPct val="80000"/>
              <a:buFont typeface="Wingdings" panose="05000000000000000000" pitchFamily="2" charset="2"/>
              <a:buChar char="§"/>
              <a:defRPr/>
            </a:lvl2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8" name="Θέση αριθμού διαφάνειας 3"/>
          <p:cNvSpPr>
            <a:spLocks noGrp="1"/>
          </p:cNvSpPr>
          <p:nvPr>
            <p:ph type="sldNum" sz="quarter" idx="12"/>
          </p:nvPr>
        </p:nvSpPr>
        <p:spPr>
          <a:xfrm>
            <a:off x="6553200" y="6356351"/>
            <a:ext cx="1475184" cy="313010"/>
          </a:xfrm>
        </p:spPr>
        <p:txBody>
          <a:bodyPr/>
          <a:lstStyle/>
          <a:p>
            <a:pPr>
              <a:defRPr/>
            </a:pPr>
            <a:fld id="{7E55E3B3-0445-4CFC-BED8-763D4409E61F}" type="slidenum">
              <a:rPr lang="el-GR" smtClean="0"/>
              <a:pPr>
                <a:defRPr/>
              </a:pPr>
              <a:t>‹#›</a:t>
            </a:fld>
            <a:endParaRPr lang="el-GR" dirty="0"/>
          </a:p>
        </p:txBody>
      </p:sp>
    </p:spTree>
    <p:extLst>
      <p:ext uri="{BB962C8B-B14F-4D97-AF65-F5344CB8AC3E}">
        <p14:creationId xmlns:p14="http://schemas.microsoft.com/office/powerpoint/2010/main" val="2629917535"/>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599231349"/>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046416097"/>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645361003"/>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13840259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847345392"/>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861368045"/>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827134103"/>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8020766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a:xfrm>
            <a:off x="457200" y="6356350"/>
            <a:ext cx="2133600" cy="365125"/>
          </a:xfrm>
          <a:prstGeom prst="rect">
            <a:avLst/>
          </a:prstGeom>
        </p:spPr>
        <p:txBody>
          <a:bodyPr/>
          <a:lstStyle/>
          <a:p>
            <a:endParaRPr lang="el-GR" dirty="0"/>
          </a:p>
        </p:txBody>
      </p:sp>
      <p:sp>
        <p:nvSpPr>
          <p:cNvPr id="5" name="Θέση υποσέλιδου 4"/>
          <p:cNvSpPr>
            <a:spLocks noGrp="1"/>
          </p:cNvSpPr>
          <p:nvPr>
            <p:ph type="ftr" sz="quarter" idx="11"/>
          </p:nvPr>
        </p:nvSpPr>
        <p:spPr>
          <a:xfrm>
            <a:off x="3124200" y="6356350"/>
            <a:ext cx="2895600" cy="365125"/>
          </a:xfrm>
          <a:prstGeom prst="rect">
            <a:avLst/>
          </a:prstGeom>
        </p:spPr>
        <p:txBody>
          <a:bodyPr/>
          <a:lstStyle/>
          <a:p>
            <a:endParaRPr lang="el-GR" dirty="0"/>
          </a:p>
        </p:txBody>
      </p:sp>
      <p:sp>
        <p:nvSpPr>
          <p:cNvPr id="6" name="Θέση αριθμού διαφάνειας 5"/>
          <p:cNvSpPr>
            <a:spLocks noGrp="1"/>
          </p:cNvSpPr>
          <p:nvPr>
            <p:ph type="sldNum" sz="quarter" idx="12"/>
          </p:nvPr>
        </p:nvSpPr>
        <p:spPr/>
        <p:txBody>
          <a:bodyPr/>
          <a:lstStyle/>
          <a:p>
            <a:fld id="{E8D3281F-1C18-4F4B-BFA9-0025669948A9}" type="slidenum">
              <a:rPr lang="el-GR" smtClean="0"/>
              <a:t>‹#›</a:t>
            </a:fld>
            <a:endParaRPr lang="el-GR" dirty="0"/>
          </a:p>
        </p:txBody>
      </p:sp>
    </p:spTree>
    <p:extLst>
      <p:ext uri="{BB962C8B-B14F-4D97-AF65-F5344CB8AC3E}">
        <p14:creationId xmlns:p14="http://schemas.microsoft.com/office/powerpoint/2010/main" val="497901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76796944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4123622442"/>
      </p:ext>
    </p:extLst>
  </p:cSld>
  <p:clrMapOvr>
    <a:masterClrMapping/>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chemeClr val="tx1"/>
                </a:solidFill>
              </a:defRPr>
            </a:lvl1pPr>
          </a:lstStyle>
          <a:p>
            <a:r>
              <a:rPr lang="en-US" smtClean="0"/>
              <a:t>Click to edit Master title style</a:t>
            </a:r>
            <a:endParaRPr lang="el-GR"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567178688"/>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603303562"/>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smtClean="0"/>
              <a:t>Click to edit Master title style</a:t>
            </a:r>
            <a:endParaRPr lang="el-GR"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192426841"/>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dirty="0"/>
          </a:p>
        </p:txBody>
      </p:sp>
      <p:sp>
        <p:nvSpPr>
          <p:cNvPr id="3" name="Content Placeholder 2"/>
          <p:cNvSpPr>
            <a:spLocks noGrp="1"/>
          </p:cNvSpPr>
          <p:nvPr>
            <p:ph sz="half" idx="1"/>
          </p:nvPr>
        </p:nvSpPr>
        <p:spPr>
          <a:xfrm>
            <a:off x="457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Content Placeholder 3"/>
          <p:cNvSpPr>
            <a:spLocks noGrp="1"/>
          </p:cNvSpPr>
          <p:nvPr>
            <p:ph sz="half" idx="2"/>
          </p:nvPr>
        </p:nvSpPr>
        <p:spPr>
          <a:xfrm>
            <a:off x="4648200" y="1196752"/>
            <a:ext cx="4038600" cy="504056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346535449"/>
      </p:ext>
    </p:extLst>
  </p:cSld>
  <p:clrMapOvr>
    <a:masterClrMapping/>
  </p:clrMapOvr>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4040188"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4"/>
            <a:ext cx="4040188"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196752"/>
            <a:ext cx="4041775" cy="97812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4"/>
            <a:ext cx="4041775" cy="40624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pPr>
              <a:defRPr/>
            </a:pPr>
            <a:endParaRPr lang="el-GR" dirty="0">
              <a:solidFill>
                <a:prstClr val="black">
                  <a:tint val="75000"/>
                </a:prstClr>
              </a:solidFill>
            </a:endParaRPr>
          </a:p>
        </p:txBody>
      </p:sp>
      <p:sp>
        <p:nvSpPr>
          <p:cNvPr id="8" name="Footer Placeholder 7"/>
          <p:cNvSpPr>
            <a:spLocks noGrp="1"/>
          </p:cNvSpPr>
          <p:nvPr>
            <p:ph type="ftr" sz="quarter" idx="11"/>
          </p:nvPr>
        </p:nvSpPr>
        <p:spPr/>
        <p:txBody>
          <a:bodyPr/>
          <a:lstStyle/>
          <a:p>
            <a:pPr>
              <a:defRPr/>
            </a:pPr>
            <a:endParaRPr lang="el-GR" dirty="0">
              <a:solidFill>
                <a:prstClr val="black">
                  <a:tint val="75000"/>
                </a:prstClr>
              </a:solidFill>
            </a:endParaRPr>
          </a:p>
        </p:txBody>
      </p:sp>
      <p:sp>
        <p:nvSpPr>
          <p:cNvPr id="9" name="Slide Number Placeholder 8"/>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797152073"/>
      </p:ext>
    </p:extLst>
  </p:cSld>
  <p:clrMapOvr>
    <a:masterClrMapping/>
  </p:clrMapOvr>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907200"/>
          </a:xfrm>
        </p:spPr>
        <p:txBody>
          <a:bodyPr/>
          <a:lstStyle>
            <a:lvl1pPr>
              <a:defRPr>
                <a:solidFill>
                  <a:schemeClr val="tx1"/>
                </a:solidFill>
              </a:defRPr>
            </a:lvl1pPr>
          </a:lstStyle>
          <a:p>
            <a:r>
              <a:rPr lang="en-US" smtClean="0"/>
              <a:t>Click to edit Master title style</a:t>
            </a:r>
            <a:endParaRPr lang="el-GR" dirty="0"/>
          </a:p>
        </p:txBody>
      </p:sp>
      <p:sp>
        <p:nvSpPr>
          <p:cNvPr id="3" name="Date Placeholder 2"/>
          <p:cNvSpPr>
            <a:spLocks noGrp="1"/>
          </p:cNvSpPr>
          <p:nvPr>
            <p:ph type="dt" sz="half" idx="10"/>
          </p:nvPr>
        </p:nvSpPr>
        <p:spPr/>
        <p:txBody>
          <a:bodyPr/>
          <a:lstStyle/>
          <a:p>
            <a:pPr>
              <a:defRPr/>
            </a:pPr>
            <a:endParaRPr lang="el-GR" dirty="0">
              <a:solidFill>
                <a:prstClr val="black">
                  <a:tint val="75000"/>
                </a:prstClr>
              </a:solidFill>
            </a:endParaRPr>
          </a:p>
        </p:txBody>
      </p:sp>
      <p:sp>
        <p:nvSpPr>
          <p:cNvPr id="4" name="Footer Placeholder 3"/>
          <p:cNvSpPr>
            <a:spLocks noGrp="1"/>
          </p:cNvSpPr>
          <p:nvPr>
            <p:ph type="ftr" sz="quarter" idx="11"/>
          </p:nvPr>
        </p:nvSpPr>
        <p:spPr/>
        <p:txBody>
          <a:bodyPr/>
          <a:lstStyle/>
          <a:p>
            <a:pPr>
              <a:defRPr/>
            </a:pPr>
            <a:endParaRPr lang="el-GR" dirty="0">
              <a:solidFill>
                <a:prstClr val="black">
                  <a:tint val="75000"/>
                </a:prstClr>
              </a:solidFill>
            </a:endParaRPr>
          </a:p>
        </p:txBody>
      </p:sp>
      <p:sp>
        <p:nvSpPr>
          <p:cNvPr id="5" name="Slide Number Placeholder 4"/>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800719165"/>
      </p:ext>
    </p:extLst>
  </p:cSld>
  <p:clrMapOvr>
    <a:masterClrMapping/>
  </p:clrMapOvr>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646882673"/>
      </p:ext>
    </p:extLst>
  </p:cSld>
  <p:clrMapOvr>
    <a:masterClrMapping/>
  </p:clrMapOvr>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l-GR"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l-GR" dirty="0">
              <a:solidFill>
                <a:prstClr val="black">
                  <a:tint val="75000"/>
                </a:prstClr>
              </a:solidFill>
            </a:endParaRPr>
          </a:p>
        </p:txBody>
      </p:sp>
      <p:sp>
        <p:nvSpPr>
          <p:cNvPr id="6" name="Footer Placeholder 5"/>
          <p:cNvSpPr>
            <a:spLocks noGrp="1"/>
          </p:cNvSpPr>
          <p:nvPr>
            <p:ph type="ftr" sz="quarter" idx="11"/>
          </p:nvPr>
        </p:nvSpPr>
        <p:spPr/>
        <p:txBody>
          <a:bodyPr/>
          <a:lstStyle/>
          <a:p>
            <a:pPr>
              <a:defRPr/>
            </a:pPr>
            <a:endParaRPr lang="el-GR" dirty="0">
              <a:solidFill>
                <a:prstClr val="black">
                  <a:tint val="75000"/>
                </a:prstClr>
              </a:solidFill>
            </a:endParaRPr>
          </a:p>
        </p:txBody>
      </p:sp>
      <p:sp>
        <p:nvSpPr>
          <p:cNvPr id="7" name="Slide Number Placeholder 6"/>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389848578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a:xfrm>
            <a:off x="457200" y="6356350"/>
            <a:ext cx="2133600" cy="365125"/>
          </a:xfrm>
          <a:prstGeom prst="rect">
            <a:avLst/>
          </a:prstGeom>
        </p:spPr>
        <p:txBody>
          <a:bodyPr/>
          <a:lstStyle/>
          <a:p>
            <a:endParaRPr lang="el-GR" dirty="0"/>
          </a:p>
        </p:txBody>
      </p:sp>
      <p:sp>
        <p:nvSpPr>
          <p:cNvPr id="6" name="Θέση υποσέλιδου 5"/>
          <p:cNvSpPr>
            <a:spLocks noGrp="1"/>
          </p:cNvSpPr>
          <p:nvPr>
            <p:ph type="ftr" sz="quarter" idx="11"/>
          </p:nvPr>
        </p:nvSpPr>
        <p:spPr>
          <a:xfrm>
            <a:off x="3124200" y="6356350"/>
            <a:ext cx="2895600" cy="365125"/>
          </a:xfrm>
          <a:prstGeom prst="rect">
            <a:avLst/>
          </a:prstGeom>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E8D3281F-1C18-4F4B-BFA9-0025669948A9}" type="slidenum">
              <a:rPr lang="el-GR" smtClean="0"/>
              <a:t>‹#›</a:t>
            </a:fld>
            <a:endParaRPr lang="el-GR" dirty="0"/>
          </a:p>
        </p:txBody>
      </p:sp>
    </p:spTree>
    <p:extLst>
      <p:ext uri="{BB962C8B-B14F-4D97-AF65-F5344CB8AC3E}">
        <p14:creationId xmlns:p14="http://schemas.microsoft.com/office/powerpoint/2010/main" val="339861578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65532071"/>
      </p:ext>
    </p:extLst>
  </p:cSld>
  <p:clrMapOvr>
    <a:masterClrMapping/>
  </p:clrMapOvr>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pPr>
              <a:defRPr/>
            </a:pPr>
            <a:endParaRPr lang="el-GR" dirty="0">
              <a:solidFill>
                <a:prstClr val="black">
                  <a:tint val="75000"/>
                </a:prstClr>
              </a:solidFill>
            </a:endParaRPr>
          </a:p>
        </p:txBody>
      </p:sp>
      <p:sp>
        <p:nvSpPr>
          <p:cNvPr id="5" name="Footer Placeholder 4"/>
          <p:cNvSpPr>
            <a:spLocks noGrp="1"/>
          </p:cNvSpPr>
          <p:nvPr>
            <p:ph type="ftr" sz="quarter" idx="11"/>
          </p:nvPr>
        </p:nvSpPr>
        <p:spPr/>
        <p:txBody>
          <a:bodyPr/>
          <a:lstStyle/>
          <a:p>
            <a:pPr>
              <a:defRPr/>
            </a:pPr>
            <a:endParaRPr lang="el-GR" dirty="0">
              <a:solidFill>
                <a:prstClr val="black">
                  <a:tint val="75000"/>
                </a:prstClr>
              </a:solidFill>
            </a:endParaRPr>
          </a:p>
        </p:txBody>
      </p:sp>
      <p:sp>
        <p:nvSpPr>
          <p:cNvPr id="6" name="Slide Number Placeholder 5"/>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4906841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a:xfrm>
            <a:off x="457200" y="6356350"/>
            <a:ext cx="2133600" cy="365125"/>
          </a:xfrm>
          <a:prstGeom prst="rect">
            <a:avLst/>
          </a:prstGeom>
        </p:spPr>
        <p:txBody>
          <a:bodyPr/>
          <a:lstStyle/>
          <a:p>
            <a:endParaRPr lang="el-GR" dirty="0"/>
          </a:p>
        </p:txBody>
      </p:sp>
      <p:sp>
        <p:nvSpPr>
          <p:cNvPr id="8" name="Θέση υποσέλιδου 7"/>
          <p:cNvSpPr>
            <a:spLocks noGrp="1"/>
          </p:cNvSpPr>
          <p:nvPr>
            <p:ph type="ftr" sz="quarter" idx="11"/>
          </p:nvPr>
        </p:nvSpPr>
        <p:spPr>
          <a:xfrm>
            <a:off x="3124200" y="6356350"/>
            <a:ext cx="2895600" cy="365125"/>
          </a:xfrm>
          <a:prstGeom prst="rect">
            <a:avLst/>
          </a:prstGeom>
        </p:spPr>
        <p:txBody>
          <a:bodyPr/>
          <a:lstStyle/>
          <a:p>
            <a:endParaRPr lang="el-GR" dirty="0"/>
          </a:p>
        </p:txBody>
      </p:sp>
      <p:sp>
        <p:nvSpPr>
          <p:cNvPr id="9" name="Θέση αριθμού διαφάνειας 8"/>
          <p:cNvSpPr>
            <a:spLocks noGrp="1"/>
          </p:cNvSpPr>
          <p:nvPr>
            <p:ph type="sldNum" sz="quarter" idx="12"/>
          </p:nvPr>
        </p:nvSpPr>
        <p:spPr/>
        <p:txBody>
          <a:bodyPr/>
          <a:lstStyle/>
          <a:p>
            <a:fld id="{E8D3281F-1C18-4F4B-BFA9-0025669948A9}" type="slidenum">
              <a:rPr lang="el-GR" smtClean="0"/>
              <a:t>‹#›</a:t>
            </a:fld>
            <a:endParaRPr lang="el-GR" dirty="0"/>
          </a:p>
        </p:txBody>
      </p:sp>
    </p:spTree>
    <p:extLst>
      <p:ext uri="{BB962C8B-B14F-4D97-AF65-F5344CB8AC3E}">
        <p14:creationId xmlns:p14="http://schemas.microsoft.com/office/powerpoint/2010/main" val="24714278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a:xfrm>
            <a:off x="457200" y="6356350"/>
            <a:ext cx="2133600" cy="365125"/>
          </a:xfrm>
          <a:prstGeom prst="rect">
            <a:avLst/>
          </a:prstGeom>
        </p:spPr>
        <p:txBody>
          <a:bodyPr/>
          <a:lstStyle/>
          <a:p>
            <a:endParaRPr lang="el-GR" dirty="0"/>
          </a:p>
        </p:txBody>
      </p:sp>
      <p:sp>
        <p:nvSpPr>
          <p:cNvPr id="4" name="Θέση υποσέλιδου 3"/>
          <p:cNvSpPr>
            <a:spLocks noGrp="1"/>
          </p:cNvSpPr>
          <p:nvPr>
            <p:ph type="ftr" sz="quarter" idx="11"/>
          </p:nvPr>
        </p:nvSpPr>
        <p:spPr>
          <a:xfrm>
            <a:off x="3124200" y="6356350"/>
            <a:ext cx="2895600" cy="365125"/>
          </a:xfrm>
          <a:prstGeom prst="rect">
            <a:avLst/>
          </a:prstGeom>
        </p:spPr>
        <p:txBody>
          <a:bodyPr/>
          <a:lstStyle/>
          <a:p>
            <a:endParaRPr lang="el-GR" dirty="0"/>
          </a:p>
        </p:txBody>
      </p:sp>
      <p:sp>
        <p:nvSpPr>
          <p:cNvPr id="5" name="Θέση αριθμού διαφάνειας 4"/>
          <p:cNvSpPr>
            <a:spLocks noGrp="1"/>
          </p:cNvSpPr>
          <p:nvPr>
            <p:ph type="sldNum" sz="quarter" idx="12"/>
          </p:nvPr>
        </p:nvSpPr>
        <p:spPr/>
        <p:txBody>
          <a:bodyPr/>
          <a:lstStyle/>
          <a:p>
            <a:fld id="{E8D3281F-1C18-4F4B-BFA9-0025669948A9}" type="slidenum">
              <a:rPr lang="el-GR" smtClean="0"/>
              <a:t>‹#›</a:t>
            </a:fld>
            <a:endParaRPr lang="el-GR" dirty="0"/>
          </a:p>
        </p:txBody>
      </p:sp>
    </p:spTree>
    <p:extLst>
      <p:ext uri="{BB962C8B-B14F-4D97-AF65-F5344CB8AC3E}">
        <p14:creationId xmlns:p14="http://schemas.microsoft.com/office/powerpoint/2010/main" val="183117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a:xfrm>
            <a:off x="457200" y="6356350"/>
            <a:ext cx="2133600" cy="365125"/>
          </a:xfrm>
          <a:prstGeom prst="rect">
            <a:avLst/>
          </a:prstGeom>
        </p:spPr>
        <p:txBody>
          <a:bodyPr/>
          <a:lstStyle/>
          <a:p>
            <a:endParaRPr lang="el-GR" dirty="0"/>
          </a:p>
        </p:txBody>
      </p:sp>
      <p:sp>
        <p:nvSpPr>
          <p:cNvPr id="3" name="Θέση υποσέλιδου 2"/>
          <p:cNvSpPr>
            <a:spLocks noGrp="1"/>
          </p:cNvSpPr>
          <p:nvPr>
            <p:ph type="ftr" sz="quarter" idx="11"/>
          </p:nvPr>
        </p:nvSpPr>
        <p:spPr>
          <a:xfrm>
            <a:off x="3124200" y="6356350"/>
            <a:ext cx="2895600" cy="365125"/>
          </a:xfrm>
          <a:prstGeom prst="rect">
            <a:avLst/>
          </a:prstGeom>
        </p:spPr>
        <p:txBody>
          <a:bodyPr/>
          <a:lstStyle/>
          <a:p>
            <a:endParaRPr lang="el-GR" dirty="0"/>
          </a:p>
        </p:txBody>
      </p:sp>
      <p:sp>
        <p:nvSpPr>
          <p:cNvPr id="4" name="Θέση αριθμού διαφάνειας 3"/>
          <p:cNvSpPr>
            <a:spLocks noGrp="1"/>
          </p:cNvSpPr>
          <p:nvPr>
            <p:ph type="sldNum" sz="quarter" idx="12"/>
          </p:nvPr>
        </p:nvSpPr>
        <p:spPr/>
        <p:txBody>
          <a:bodyPr/>
          <a:lstStyle/>
          <a:p>
            <a:fld id="{E8D3281F-1C18-4F4B-BFA9-0025669948A9}" type="slidenum">
              <a:rPr lang="el-GR" smtClean="0"/>
              <a:t>‹#›</a:t>
            </a:fld>
            <a:endParaRPr lang="el-GR" dirty="0"/>
          </a:p>
        </p:txBody>
      </p:sp>
    </p:spTree>
    <p:extLst>
      <p:ext uri="{BB962C8B-B14F-4D97-AF65-F5344CB8AC3E}">
        <p14:creationId xmlns:p14="http://schemas.microsoft.com/office/powerpoint/2010/main" val="3731554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a:xfrm>
            <a:off x="457200" y="6356350"/>
            <a:ext cx="2133600" cy="365125"/>
          </a:xfrm>
          <a:prstGeom prst="rect">
            <a:avLst/>
          </a:prstGeom>
        </p:spPr>
        <p:txBody>
          <a:bodyPr/>
          <a:lstStyle/>
          <a:p>
            <a:endParaRPr lang="el-GR" dirty="0"/>
          </a:p>
        </p:txBody>
      </p:sp>
      <p:sp>
        <p:nvSpPr>
          <p:cNvPr id="6" name="Θέση υποσέλιδου 5"/>
          <p:cNvSpPr>
            <a:spLocks noGrp="1"/>
          </p:cNvSpPr>
          <p:nvPr>
            <p:ph type="ftr" sz="quarter" idx="11"/>
          </p:nvPr>
        </p:nvSpPr>
        <p:spPr>
          <a:xfrm>
            <a:off x="3124200" y="6356350"/>
            <a:ext cx="2895600" cy="365125"/>
          </a:xfrm>
          <a:prstGeom prst="rect">
            <a:avLst/>
          </a:prstGeom>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E8D3281F-1C18-4F4B-BFA9-0025669948A9}" type="slidenum">
              <a:rPr lang="el-GR" smtClean="0"/>
              <a:t>‹#›</a:t>
            </a:fld>
            <a:endParaRPr lang="el-GR" dirty="0"/>
          </a:p>
        </p:txBody>
      </p:sp>
    </p:spTree>
    <p:extLst>
      <p:ext uri="{BB962C8B-B14F-4D97-AF65-F5344CB8AC3E}">
        <p14:creationId xmlns:p14="http://schemas.microsoft.com/office/powerpoint/2010/main" val="1282187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a:xfrm>
            <a:off x="457200" y="6356350"/>
            <a:ext cx="2133600" cy="365125"/>
          </a:xfrm>
          <a:prstGeom prst="rect">
            <a:avLst/>
          </a:prstGeom>
        </p:spPr>
        <p:txBody>
          <a:bodyPr/>
          <a:lstStyle/>
          <a:p>
            <a:endParaRPr lang="el-GR" dirty="0"/>
          </a:p>
        </p:txBody>
      </p:sp>
      <p:sp>
        <p:nvSpPr>
          <p:cNvPr id="6" name="Θέση υποσέλιδου 5"/>
          <p:cNvSpPr>
            <a:spLocks noGrp="1"/>
          </p:cNvSpPr>
          <p:nvPr>
            <p:ph type="ftr" sz="quarter" idx="11"/>
          </p:nvPr>
        </p:nvSpPr>
        <p:spPr>
          <a:xfrm>
            <a:off x="3124200" y="6356350"/>
            <a:ext cx="2895600" cy="365125"/>
          </a:xfrm>
          <a:prstGeom prst="rect">
            <a:avLst/>
          </a:prstGeom>
        </p:spPr>
        <p:txBody>
          <a:bodyPr/>
          <a:lstStyle/>
          <a:p>
            <a:endParaRPr lang="el-GR" dirty="0"/>
          </a:p>
        </p:txBody>
      </p:sp>
      <p:sp>
        <p:nvSpPr>
          <p:cNvPr id="7" name="Θέση αριθμού διαφάνειας 6"/>
          <p:cNvSpPr>
            <a:spLocks noGrp="1"/>
          </p:cNvSpPr>
          <p:nvPr>
            <p:ph type="sldNum" sz="quarter" idx="12"/>
          </p:nvPr>
        </p:nvSpPr>
        <p:spPr/>
        <p:txBody>
          <a:bodyPr/>
          <a:lstStyle/>
          <a:p>
            <a:fld id="{E8D3281F-1C18-4F4B-BFA9-0025669948A9}" type="slidenum">
              <a:rPr lang="el-GR" smtClean="0"/>
              <a:t>‹#›</a:t>
            </a:fld>
            <a:endParaRPr lang="el-GR" dirty="0"/>
          </a:p>
        </p:txBody>
      </p:sp>
    </p:spTree>
    <p:extLst>
      <p:ext uri="{BB962C8B-B14F-4D97-AF65-F5344CB8AC3E}">
        <p14:creationId xmlns:p14="http://schemas.microsoft.com/office/powerpoint/2010/main" val="19286755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9.xml"/><Relationship Id="rId3" Type="http://schemas.openxmlformats.org/officeDocument/2006/relationships/slideLayout" Target="../slideLayouts/slideLayout24.xml"/><Relationship Id="rId7" Type="http://schemas.openxmlformats.org/officeDocument/2006/relationships/slideLayout" Target="../slideLayouts/slideLayout28.xml"/><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3.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theme" Target="../theme/theme4.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6" name="Θέση αριθμού διαφάνειας 5"/>
          <p:cNvSpPr>
            <a:spLocks noGrp="1"/>
          </p:cNvSpPr>
          <p:nvPr>
            <p:ph type="sldNum" sz="quarter" idx="4"/>
          </p:nvPr>
        </p:nvSpPr>
        <p:spPr>
          <a:xfrm>
            <a:off x="6553200" y="6356351"/>
            <a:ext cx="1475184" cy="313010"/>
          </a:xfrm>
          <a:prstGeom prst="rect">
            <a:avLst/>
          </a:prstGeom>
        </p:spPr>
        <p:txBody>
          <a:bodyPr vert="horz" lIns="91440" tIns="45720" rIns="91440" bIns="45720" rtlCol="0" anchor="ctr"/>
          <a:lstStyle>
            <a:lvl1pPr algn="r">
              <a:defRPr sz="1200">
                <a:solidFill>
                  <a:schemeClr val="tx1">
                    <a:tint val="75000"/>
                  </a:schemeClr>
                </a:solidFill>
              </a:defRPr>
            </a:lvl1pPr>
          </a:lstStyle>
          <a:p>
            <a:fld id="{E8D3281F-1C18-4F4B-BFA9-0025669948A9}" type="slidenum">
              <a:rPr lang="el-GR" smtClean="0"/>
              <a:t>‹#›</a:t>
            </a:fld>
            <a:endParaRPr lang="el-GR" dirty="0"/>
          </a:p>
        </p:txBody>
      </p:sp>
      <p:sp>
        <p:nvSpPr>
          <p:cNvPr id="7" name="Right Triangle 7"/>
          <p:cNvSpPr/>
          <p:nvPr userDrawn="1"/>
        </p:nvSpPr>
        <p:spPr>
          <a:xfrm rot="5400000">
            <a:off x="216022" y="-216024"/>
            <a:ext cx="864098" cy="1296146"/>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
        <p:nvSpPr>
          <p:cNvPr id="8" name="Right Triangle 8"/>
          <p:cNvSpPr/>
          <p:nvPr userDrawn="1"/>
        </p:nvSpPr>
        <p:spPr>
          <a:xfrm rot="16200000">
            <a:off x="8073840" y="5777879"/>
            <a:ext cx="864098" cy="1296146"/>
          </a:xfrm>
          <a:prstGeom prst="rtTriangle">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dirty="0"/>
          </a:p>
        </p:txBody>
      </p:sp>
    </p:spTree>
    <p:extLst>
      <p:ext uri="{BB962C8B-B14F-4D97-AF65-F5344CB8AC3E}">
        <p14:creationId xmlns:p14="http://schemas.microsoft.com/office/powerpoint/2010/main" val="2992940611"/>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rgbClr val="003399"/>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2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284697249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67544" y="116632"/>
            <a:ext cx="8229600" cy="908720"/>
          </a:xfrm>
          <a:prstGeom prst="rect">
            <a:avLst/>
          </a:prstGeom>
        </p:spPr>
        <p:txBody>
          <a:bodyPr vert="horz" lIns="91440" tIns="45720" rIns="91440" bIns="45720" rtlCol="0" anchor="ctr">
            <a:normAutofit/>
          </a:bodyPr>
          <a:lstStyle/>
          <a:p>
            <a:r>
              <a:rPr lang="en-US" smtClean="0"/>
              <a:t>Click to edit Master title style</a:t>
            </a:r>
            <a:endParaRPr lang="el-GR" dirty="0"/>
          </a:p>
        </p:txBody>
      </p:sp>
      <p:sp>
        <p:nvSpPr>
          <p:cNvPr id="3" name="Text Placeholder 2"/>
          <p:cNvSpPr>
            <a:spLocks noGrp="1"/>
          </p:cNvSpPr>
          <p:nvPr>
            <p:ph type="body" idx="1"/>
          </p:nvPr>
        </p:nvSpPr>
        <p:spPr>
          <a:xfrm>
            <a:off x="457200" y="1196752"/>
            <a:ext cx="8229600" cy="504056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l-GR"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l-GR"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pPr>
              <a:defRPr/>
            </a:pPr>
            <a:fld id="{7E55E3B3-0445-4CFC-BED8-763D4409E61F}" type="slidenum">
              <a:rPr lang="el-GR" smtClean="0">
                <a:solidFill>
                  <a:prstClr val="black"/>
                </a:solidFill>
              </a:rPr>
              <a:pPr>
                <a:defRPr/>
              </a:pPr>
              <a:t>‹#›</a:t>
            </a:fld>
            <a:endParaRPr lang="el-GR" dirty="0">
              <a:solidFill>
                <a:prstClr val="black"/>
              </a:solidFill>
            </a:endParaRPr>
          </a:p>
        </p:txBody>
      </p:sp>
    </p:spTree>
    <p:extLst>
      <p:ext uri="{BB962C8B-B14F-4D97-AF65-F5344CB8AC3E}">
        <p14:creationId xmlns:p14="http://schemas.microsoft.com/office/powerpoint/2010/main" val="166218030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Lst>
  <p:timing>
    <p:tnLst>
      <p:par>
        <p:cTn id="1" dur="indefinite" restart="never" nodeType="tmRoot"/>
      </p:par>
    </p:tnLst>
  </p:timing>
  <p:hf hdr="0" ftr="0" dt="0"/>
  <p:txStyles>
    <p:titleStyle>
      <a:lvl1pPr algn="ctr" defTabSz="9144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2.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3" Type="http://schemas.openxmlformats.org/officeDocument/2006/relationships/hyperlink" Target="https://ocp.teiath.gr/modules/document/document.php?course=STEF100" TargetMode="External"/><Relationship Id="rId2" Type="http://schemas.openxmlformats.org/officeDocument/2006/relationships/notesSlide" Target="../notesSlides/notesSlide4.xml"/><Relationship Id="rId1" Type="http://schemas.openxmlformats.org/officeDocument/2006/relationships/slideLayout" Target="../slideLayouts/slideLayout2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5.xml"/><Relationship Id="rId1" Type="http://schemas.openxmlformats.org/officeDocument/2006/relationships/slideLayout" Target="../slideLayouts/slideLayout33.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3.xml"/></Relationships>
</file>

<file path=ppt/slides/_rels/slide2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3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7504" y="1340768"/>
            <a:ext cx="8856984" cy="1470025"/>
          </a:xfrm>
        </p:spPr>
        <p:txBody>
          <a:bodyPr>
            <a:normAutofit/>
          </a:bodyPr>
          <a:lstStyle/>
          <a:p>
            <a:pPr lvl="1" algn="ctr"/>
            <a:r>
              <a:rPr lang="el-GR" sz="3600" b="1" dirty="0" smtClean="0">
                <a:solidFill>
                  <a:schemeClr val="tx1"/>
                </a:solidFill>
                <a:latin typeface="+mn-lt"/>
              </a:rPr>
              <a:t>Αντικειμενοστρεφής Προγραμματισμός (Θ)</a:t>
            </a:r>
            <a:endParaRPr lang="el-GR" sz="3600" b="1" dirty="0">
              <a:solidFill>
                <a:schemeClr val="tx1"/>
              </a:solidFill>
              <a:latin typeface="+mn-lt"/>
            </a:endParaRPr>
          </a:p>
        </p:txBody>
      </p:sp>
      <p:sp>
        <p:nvSpPr>
          <p:cNvPr id="3" name="Υπότιτλος 2"/>
          <p:cNvSpPr>
            <a:spLocks noGrp="1"/>
          </p:cNvSpPr>
          <p:nvPr>
            <p:ph type="subTitle" idx="1"/>
          </p:nvPr>
        </p:nvSpPr>
        <p:spPr>
          <a:xfrm>
            <a:off x="1369368" y="3096543"/>
            <a:ext cx="6400800" cy="1752600"/>
          </a:xfrm>
        </p:spPr>
        <p:txBody>
          <a:bodyPr>
            <a:normAutofit/>
          </a:bodyPr>
          <a:lstStyle/>
          <a:p>
            <a:pPr>
              <a:spcBef>
                <a:spcPts val="0"/>
              </a:spcBef>
              <a:spcAft>
                <a:spcPts val="1200"/>
              </a:spcAft>
            </a:pPr>
            <a:r>
              <a:rPr lang="el-GR" sz="2800" b="1" dirty="0" smtClean="0"/>
              <a:t>Ενότητα </a:t>
            </a:r>
            <a:r>
              <a:rPr lang="el-GR" sz="2800" b="1" dirty="0"/>
              <a:t>8</a:t>
            </a:r>
            <a:r>
              <a:rPr lang="el-GR" sz="2800" dirty="0" smtClean="0"/>
              <a:t>:</a:t>
            </a:r>
            <a:r>
              <a:rPr lang="en-US" sz="2800" dirty="0" smtClean="0"/>
              <a:t> </a:t>
            </a:r>
            <a:r>
              <a:rPr lang="el-GR" sz="2800" dirty="0" smtClean="0"/>
              <a:t>Χώροι ονομάτων-εξαιρέσεις</a:t>
            </a:r>
            <a:endParaRPr lang="en-US" sz="2800" dirty="0" smtClean="0"/>
          </a:p>
          <a:p>
            <a:pPr>
              <a:spcBef>
                <a:spcPts val="0"/>
              </a:spcBef>
            </a:pPr>
            <a:r>
              <a:rPr lang="el-GR" sz="2400" dirty="0" smtClean="0"/>
              <a:t>Κλειώ Σγουροπούλου</a:t>
            </a:r>
            <a:endParaRPr lang="el-GR" sz="2400" dirty="0"/>
          </a:p>
          <a:p>
            <a:pPr>
              <a:spcBef>
                <a:spcPts val="0"/>
              </a:spcBef>
            </a:pPr>
            <a:r>
              <a:rPr lang="el-GR" sz="2400" dirty="0"/>
              <a:t>Τμήμα </a:t>
            </a:r>
            <a:r>
              <a:rPr lang="el-GR" sz="2400" dirty="0" smtClean="0"/>
              <a:t>Μηχανικών Πληροφορικής Τ.Ε.</a:t>
            </a:r>
            <a:endParaRPr lang="el-GR" sz="2400" dirty="0"/>
          </a:p>
        </p:txBody>
      </p:sp>
      <p:pic>
        <p:nvPicPr>
          <p:cNvPr id="6" name="Picture 5" descr="Λογότυπο έργου Ανοικτών Ακαδημαϊκών Μαθημάτων"/>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62318" y="476672"/>
            <a:ext cx="854197" cy="648072"/>
          </a:xfrm>
          <a:prstGeom prst="rect">
            <a:avLst/>
          </a:prstGeom>
        </p:spPr>
      </p:pic>
      <p:pic>
        <p:nvPicPr>
          <p:cNvPr id="1027" name="Picture 3" descr="Λογότυπο Τεχνολογικού Ιδρύματος Αθήνας"/>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476673"/>
            <a:ext cx="682943" cy="694192"/>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1241425" y="631431"/>
            <a:ext cx="6661150" cy="338554"/>
          </a:xfrm>
          <a:prstGeom prst="rect">
            <a:avLst/>
          </a:prstGeom>
        </p:spPr>
        <p:txBody>
          <a:bodyPr>
            <a:spAutoFit/>
          </a:bodyPr>
          <a:lstStyle/>
          <a:p>
            <a:pPr algn="ctr"/>
            <a:r>
              <a:rPr lang="el-GR" sz="1600" dirty="0">
                <a:solidFill>
                  <a:prstClr val="black"/>
                </a:solidFill>
                <a:latin typeface="Calibri"/>
              </a:rPr>
              <a:t>Ανοικτά Ακαδημαϊκά </a:t>
            </a:r>
            <a:r>
              <a:rPr lang="el-GR" sz="1600" dirty="0" smtClean="0">
                <a:solidFill>
                  <a:prstClr val="black"/>
                </a:solidFill>
                <a:latin typeface="Calibri"/>
              </a:rPr>
              <a:t>Μαθήματα στο ΤΕΙ Αθήνας</a:t>
            </a:r>
            <a:endParaRPr lang="el-GR" sz="1600" dirty="0">
              <a:solidFill>
                <a:prstClr val="black"/>
              </a:solidFill>
              <a:latin typeface="Calibri"/>
            </a:endParaRPr>
          </a:p>
        </p:txBody>
      </p:sp>
      <p:graphicFrame>
        <p:nvGraphicFramePr>
          <p:cNvPr id="4" name="Table 3"/>
          <p:cNvGraphicFramePr>
            <a:graphicFrameLocks noGrp="1"/>
          </p:cNvGraphicFramePr>
          <p:nvPr>
            <p:extLst>
              <p:ext uri="{D42A27DB-BD31-4B8C-83A1-F6EECF244321}">
                <p14:modId xmlns:p14="http://schemas.microsoft.com/office/powerpoint/2010/main" val="3194639581"/>
              </p:ext>
            </p:extLst>
          </p:nvPr>
        </p:nvGraphicFramePr>
        <p:xfrm>
          <a:off x="1759817" y="6087984"/>
          <a:ext cx="5695950" cy="792088"/>
        </p:xfrm>
        <a:graphic>
          <a:graphicData uri="http://schemas.openxmlformats.org/drawingml/2006/table">
            <a:tbl>
              <a:tblPr firstRow="1" firstCol="1" bandRow="1">
                <a:tableStyleId>{2D5ABB26-0587-4C30-8999-92F81FD0307C}</a:tableStyleId>
              </a:tblPr>
              <a:tblGrid>
                <a:gridCol w="2138838">
                  <a:extLst>
                    <a:ext uri="{9D8B030D-6E8A-4147-A177-3AD203B41FA5}">
                      <a16:colId xmlns:a16="http://schemas.microsoft.com/office/drawing/2014/main" val="20000"/>
                    </a:ext>
                  </a:extLst>
                </a:gridCol>
                <a:gridCol w="3557112">
                  <a:extLst>
                    <a:ext uri="{9D8B030D-6E8A-4147-A177-3AD203B41FA5}">
                      <a16:colId xmlns:a16="http://schemas.microsoft.com/office/drawing/2014/main" val="20001"/>
                    </a:ext>
                  </a:extLst>
                </a:gridCol>
              </a:tblGrid>
              <a:tr h="792088">
                <a:tc>
                  <a:txBody>
                    <a:bodyPr/>
                    <a:lstStyle/>
                    <a:p>
                      <a:pPr algn="just">
                        <a:lnSpc>
                          <a:spcPct val="115000"/>
                        </a:lnSpc>
                        <a:spcBef>
                          <a:spcPts val="0"/>
                        </a:spcBef>
                        <a:spcAft>
                          <a:spcPts val="0"/>
                        </a:spcAft>
                      </a:pPr>
                      <a:r>
                        <a:rPr lang="el-GR" sz="1000" dirty="0" smtClean="0">
                          <a:effectLst/>
                        </a:rPr>
                        <a:t>Το </a:t>
                      </a:r>
                      <a:r>
                        <a:rPr lang="el-GR" sz="1000" dirty="0">
                          <a:effectLst/>
                        </a:rPr>
                        <a:t>περιεχόμενο του μαθήματος διατίθεται με άδεια </a:t>
                      </a:r>
                      <a:r>
                        <a:rPr lang="en-US" sz="1000" dirty="0">
                          <a:effectLst/>
                        </a:rPr>
                        <a:t>Creative Commons </a:t>
                      </a:r>
                      <a:r>
                        <a:rPr lang="el-GR" sz="1000" dirty="0">
                          <a:effectLst/>
                        </a:rPr>
                        <a:t>εκτός και αν αναφέρεται διαφορετικά</a:t>
                      </a:r>
                      <a:endParaRPr lang="el-GR" sz="1100" dirty="0">
                        <a:effectLst/>
                        <a:latin typeface="Arial"/>
                        <a:ea typeface="Times New Roman"/>
                        <a:cs typeface="Times New Roman"/>
                      </a:endParaRPr>
                    </a:p>
                  </a:txBody>
                  <a:tcPr marL="68580" marR="68580" marT="0" marB="0"/>
                </a:tc>
                <a:tc>
                  <a:txBody>
                    <a:bodyPr/>
                    <a:lstStyle/>
                    <a:p>
                      <a:pPr marL="111125" algn="just">
                        <a:lnSpc>
                          <a:spcPct val="115000"/>
                        </a:lnSpc>
                        <a:spcAft>
                          <a:spcPts val="0"/>
                        </a:spcAft>
                      </a:pPr>
                      <a:r>
                        <a:rPr lang="el-GR" sz="1000" dirty="0" smtClean="0">
                          <a:effectLst/>
                        </a:rPr>
                        <a:t>Το </a:t>
                      </a:r>
                      <a:r>
                        <a:rPr lang="el-GR" sz="1000" dirty="0">
                          <a:effectLst/>
                        </a:rPr>
                        <a:t>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endParaRPr lang="el-GR" sz="1100" dirty="0">
                        <a:effectLst/>
                        <a:latin typeface="Arial"/>
                        <a:ea typeface="Times New Roman"/>
                        <a:cs typeface="Times New Roman"/>
                      </a:endParaRPr>
                    </a:p>
                  </a:txBody>
                  <a:tcPr marL="68580" marR="68580" marT="0" marB="0"/>
                </a:tc>
                <a:extLst>
                  <a:ext uri="{0D108BD9-81ED-4DB2-BD59-A6C34878D82A}">
                    <a16:rowId xmlns:a16="http://schemas.microsoft.com/office/drawing/2014/main" val="10000"/>
                  </a:ext>
                </a:extLst>
              </a:tr>
            </a:tbl>
          </a:graphicData>
        </a:graphic>
      </p:graphicFrame>
      <p:pic>
        <p:nvPicPr>
          <p:cNvPr id="12" name="Picture 1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3792" y="5367126"/>
            <a:ext cx="1971675" cy="702000"/>
          </a:xfrm>
          <a:prstGeom prst="rect">
            <a:avLst/>
          </a:prstGeom>
          <a:noFill/>
        </p:spPr>
      </p:pic>
      <p:pic>
        <p:nvPicPr>
          <p:cNvPr id="1026" name="Picture 2" descr="C:\Users\alex\Desktop\logo.png"/>
          <p:cNvPicPr>
            <a:picLocks noChangeAspect="1" noChangeArrowheads="1"/>
          </p:cNvPicPr>
          <p:nvPr/>
        </p:nvPicPr>
        <p:blipFill rotWithShape="1">
          <a:blip r:embed="rId6" cstate="print">
            <a:extLst>
              <a:ext uri="{28A0092B-C50C-407E-A947-70E740481C1C}">
                <a14:useLocalDpi xmlns:a14="http://schemas.microsoft.com/office/drawing/2010/main" val="0"/>
              </a:ext>
            </a:extLst>
          </a:blip>
          <a:srcRect t="8214"/>
          <a:stretch/>
        </p:blipFill>
        <p:spPr bwMode="auto">
          <a:xfrm>
            <a:off x="4045866" y="5368483"/>
            <a:ext cx="3348000" cy="70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167244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l-GR" altLang="el-GR" dirty="0"/>
              <a:t>Χειρισμός </a:t>
            </a:r>
            <a:r>
              <a:rPr lang="el-GR" altLang="el-GR" dirty="0" smtClean="0"/>
              <a:t>εξαιρέσεων </a:t>
            </a:r>
            <a:r>
              <a:rPr lang="el-GR" altLang="el-GR" sz="3600" b="0" dirty="0" smtClean="0"/>
              <a:t>4/5</a:t>
            </a:r>
            <a:endParaRPr lang="el-GR" altLang="el-GR" dirty="0"/>
          </a:p>
        </p:txBody>
      </p:sp>
      <p:sp>
        <p:nvSpPr>
          <p:cNvPr id="225283" name="Rectangle 3"/>
          <p:cNvSpPr>
            <a:spLocks noGrp="1" noChangeArrowheads="1"/>
          </p:cNvSpPr>
          <p:nvPr>
            <p:ph type="body" idx="1"/>
          </p:nvPr>
        </p:nvSpPr>
        <p:spPr>
          <a:xfrm>
            <a:off x="827088" y="1600200"/>
            <a:ext cx="7772400" cy="4708525"/>
          </a:xfrm>
        </p:spPr>
        <p:txBody>
          <a:bodyPr/>
          <a:lstStyle/>
          <a:p>
            <a:pPr>
              <a:lnSpc>
                <a:spcPct val="110000"/>
              </a:lnSpc>
            </a:pPr>
            <a:r>
              <a:rPr lang="el-GR" altLang="el-GR" sz="2200" dirty="0"/>
              <a:t>Μπορούμε να ορίζουμε ένα μοναδικό </a:t>
            </a:r>
            <a:r>
              <a:rPr lang="en-US" altLang="el-GR" sz="1800" b="1" dirty="0">
                <a:solidFill>
                  <a:srgbClr val="0000FF"/>
                </a:solidFill>
                <a:latin typeface="Courier" pitchFamily="49" charset="0"/>
              </a:rPr>
              <a:t>catch</a:t>
            </a:r>
            <a:r>
              <a:rPr lang="en-US" altLang="el-GR" sz="2200" dirty="0"/>
              <a:t> </a:t>
            </a:r>
            <a:r>
              <a:rPr lang="el-GR" altLang="el-GR" sz="2200" dirty="0"/>
              <a:t>μπλοκ ανεξάρτητα από τον τύπο που χρησιμοποιήθηκε στο </a:t>
            </a:r>
            <a:r>
              <a:rPr lang="en-US" altLang="el-GR" sz="1800" b="1" dirty="0">
                <a:solidFill>
                  <a:srgbClr val="0000FF"/>
                </a:solidFill>
                <a:latin typeface="Courier" pitchFamily="49" charset="0"/>
              </a:rPr>
              <a:t>throw</a:t>
            </a:r>
          </a:p>
          <a:p>
            <a:pPr lvl="1">
              <a:lnSpc>
                <a:spcPct val="110000"/>
              </a:lnSpc>
            </a:pPr>
            <a:r>
              <a:rPr lang="en-US" altLang="el-GR" sz="1800" b="1" dirty="0">
                <a:solidFill>
                  <a:srgbClr val="0000FF"/>
                </a:solidFill>
                <a:latin typeface="Courier" pitchFamily="49" charset="0"/>
              </a:rPr>
              <a:t>try { </a:t>
            </a:r>
          </a:p>
          <a:p>
            <a:pPr lvl="1">
              <a:lnSpc>
                <a:spcPct val="110000"/>
              </a:lnSpc>
              <a:buFont typeface="Wingdings" pitchFamily="2" charset="2"/>
              <a:buNone/>
            </a:pPr>
            <a:r>
              <a:rPr lang="en-US" altLang="el-GR" sz="1800" b="1" dirty="0">
                <a:solidFill>
                  <a:schemeClr val="accent2"/>
                </a:solidFill>
                <a:latin typeface="Courier" pitchFamily="49" charset="0"/>
              </a:rPr>
              <a:t>		// code to be tried</a:t>
            </a:r>
          </a:p>
          <a:p>
            <a:pPr lvl="1">
              <a:lnSpc>
                <a:spcPct val="110000"/>
              </a:lnSpc>
              <a:buFont typeface="Wingdings" pitchFamily="2" charset="2"/>
              <a:buNone/>
            </a:pPr>
            <a:r>
              <a:rPr lang="en-US" altLang="el-GR" sz="1800" b="1" dirty="0">
                <a:solidFill>
                  <a:srgbClr val="0000FF"/>
                </a:solidFill>
                <a:latin typeface="Courier" pitchFamily="49" charset="0"/>
              </a:rPr>
              <a:t>	}</a:t>
            </a:r>
          </a:p>
          <a:p>
            <a:pPr lvl="1">
              <a:lnSpc>
                <a:spcPct val="110000"/>
              </a:lnSpc>
              <a:buFont typeface="Wingdings" pitchFamily="2" charset="2"/>
              <a:buNone/>
            </a:pPr>
            <a:r>
              <a:rPr lang="en-US" altLang="el-GR" sz="1800" b="1" dirty="0">
                <a:solidFill>
                  <a:srgbClr val="0000FF"/>
                </a:solidFill>
                <a:latin typeface="Courier" pitchFamily="49" charset="0"/>
              </a:rPr>
              <a:t>	catch (…) {</a:t>
            </a:r>
          </a:p>
          <a:p>
            <a:pPr lvl="1">
              <a:lnSpc>
                <a:spcPct val="110000"/>
              </a:lnSpc>
              <a:buFont typeface="Wingdings" pitchFamily="2" charset="2"/>
              <a:buNone/>
            </a:pPr>
            <a:r>
              <a:rPr lang="en-US" altLang="el-GR" sz="1800" b="1" dirty="0">
                <a:solidFill>
                  <a:srgbClr val="0000FF"/>
                </a:solidFill>
                <a:latin typeface="Courier" pitchFamily="49" charset="0"/>
              </a:rPr>
              <a:t>	</a:t>
            </a:r>
            <a:r>
              <a:rPr lang="en-US" altLang="el-GR" sz="1800" b="1" dirty="0">
                <a:solidFill>
                  <a:schemeClr val="accent2"/>
                </a:solidFill>
                <a:latin typeface="Courier" pitchFamily="49" charset="0"/>
              </a:rPr>
              <a:t>	cout &lt;&lt; “Exception occurred”;</a:t>
            </a:r>
          </a:p>
          <a:p>
            <a:pPr lvl="1">
              <a:lnSpc>
                <a:spcPct val="110000"/>
              </a:lnSpc>
              <a:buFont typeface="Wingdings" pitchFamily="2" charset="2"/>
              <a:buNone/>
            </a:pPr>
            <a:r>
              <a:rPr lang="en-US" altLang="el-GR" sz="1800" b="1" dirty="0">
                <a:solidFill>
                  <a:srgbClr val="0000FF"/>
                </a:solidFill>
                <a:latin typeface="Courier" pitchFamily="49" charset="0"/>
              </a:rPr>
              <a:t>	}</a:t>
            </a:r>
            <a:endParaRPr lang="el-GR" altLang="el-GR" sz="1800" b="1" dirty="0"/>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9</a:t>
            </a:fld>
            <a:endParaRPr lang="el-GR" dirty="0"/>
          </a:p>
        </p:txBody>
      </p:sp>
    </p:spTree>
    <p:extLst>
      <p:ext uri="{BB962C8B-B14F-4D97-AF65-F5344CB8AC3E}">
        <p14:creationId xmlns:p14="http://schemas.microsoft.com/office/powerpoint/2010/main" val="4241573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2"/>
          <p:cNvSpPr>
            <a:spLocks noGrp="1" noChangeArrowheads="1"/>
          </p:cNvSpPr>
          <p:nvPr>
            <p:ph type="title"/>
          </p:nvPr>
        </p:nvSpPr>
        <p:spPr/>
        <p:txBody>
          <a:bodyPr/>
          <a:lstStyle/>
          <a:p>
            <a:r>
              <a:rPr lang="el-GR" altLang="el-GR" dirty="0"/>
              <a:t>Χειρισμός </a:t>
            </a:r>
            <a:r>
              <a:rPr lang="el-GR" altLang="el-GR" dirty="0" smtClean="0"/>
              <a:t>εξαιρέσεων </a:t>
            </a:r>
            <a:r>
              <a:rPr lang="el-GR" altLang="el-GR" sz="3600" b="0" dirty="0" smtClean="0"/>
              <a:t>5/5</a:t>
            </a:r>
            <a:endParaRPr lang="el-GR" altLang="el-GR" dirty="0"/>
          </a:p>
        </p:txBody>
      </p:sp>
      <p:sp>
        <p:nvSpPr>
          <p:cNvPr id="227331" name="Rectangle 3"/>
          <p:cNvSpPr>
            <a:spLocks noGrp="1" noChangeArrowheads="1"/>
          </p:cNvSpPr>
          <p:nvPr>
            <p:ph type="body" idx="1"/>
          </p:nvPr>
        </p:nvSpPr>
        <p:spPr>
          <a:xfrm>
            <a:off x="827088" y="1600200"/>
            <a:ext cx="7772400" cy="4708525"/>
          </a:xfrm>
        </p:spPr>
        <p:txBody>
          <a:bodyPr/>
          <a:lstStyle/>
          <a:p>
            <a:pPr>
              <a:lnSpc>
                <a:spcPct val="110000"/>
              </a:lnSpc>
            </a:pPr>
            <a:r>
              <a:rPr lang="el-GR" altLang="el-GR" sz="2200" dirty="0"/>
              <a:t>Μπορούμε να ορίζουμε εμφωλευμένα  </a:t>
            </a:r>
            <a:r>
              <a:rPr lang="en-US" altLang="el-GR" sz="1800" b="1" dirty="0">
                <a:solidFill>
                  <a:srgbClr val="0000FF"/>
                </a:solidFill>
                <a:latin typeface="Courier" pitchFamily="49" charset="0"/>
              </a:rPr>
              <a:t>try-catch</a:t>
            </a:r>
            <a:r>
              <a:rPr lang="en-US" altLang="el-GR" sz="2200" dirty="0"/>
              <a:t> </a:t>
            </a:r>
            <a:r>
              <a:rPr lang="el-GR" altLang="el-GR" sz="2200" dirty="0"/>
              <a:t>μπλοκς</a:t>
            </a:r>
            <a:endParaRPr lang="en-US" altLang="el-GR" sz="1800" b="1" dirty="0">
              <a:solidFill>
                <a:srgbClr val="0000FF"/>
              </a:solidFill>
              <a:latin typeface="Courier" pitchFamily="49" charset="0"/>
            </a:endParaRPr>
          </a:p>
          <a:p>
            <a:pPr lvl="1">
              <a:lnSpc>
                <a:spcPct val="110000"/>
              </a:lnSpc>
            </a:pPr>
            <a:r>
              <a:rPr lang="en-US" altLang="el-GR" sz="1800" b="1" dirty="0">
                <a:solidFill>
                  <a:srgbClr val="0000FF"/>
                </a:solidFill>
                <a:latin typeface="Courier" pitchFamily="49" charset="0"/>
              </a:rPr>
              <a:t>try {</a:t>
            </a:r>
          </a:p>
          <a:p>
            <a:pPr lvl="1">
              <a:lnSpc>
                <a:spcPct val="110000"/>
              </a:lnSpc>
              <a:buFont typeface="Wingdings" pitchFamily="2" charset="2"/>
              <a:buNone/>
            </a:pPr>
            <a:r>
              <a:rPr lang="el-GR" altLang="el-GR" sz="1800" b="1" dirty="0">
                <a:solidFill>
                  <a:srgbClr val="0000FF"/>
                </a:solidFill>
                <a:latin typeface="Courier" pitchFamily="49" charset="0"/>
              </a:rPr>
              <a:t>		  </a:t>
            </a:r>
            <a:r>
              <a:rPr lang="en-US" altLang="el-GR" sz="1800" b="1" dirty="0">
                <a:solidFill>
                  <a:srgbClr val="0000FF"/>
                </a:solidFill>
                <a:latin typeface="Courier" pitchFamily="49" charset="0"/>
              </a:rPr>
              <a:t>try {</a:t>
            </a:r>
          </a:p>
          <a:p>
            <a:pPr lvl="1">
              <a:lnSpc>
                <a:spcPct val="110000"/>
              </a:lnSpc>
              <a:buFont typeface="Wingdings" pitchFamily="2" charset="2"/>
              <a:buNone/>
            </a:pPr>
            <a:r>
              <a:rPr lang="en-US" altLang="el-GR" sz="1800" b="1" dirty="0">
                <a:solidFill>
                  <a:srgbClr val="0000FF"/>
                </a:solidFill>
                <a:latin typeface="Courier" pitchFamily="49" charset="0"/>
              </a:rPr>
              <a:t>      </a:t>
            </a:r>
            <a:r>
              <a:rPr lang="en-US" altLang="el-GR" sz="1800" b="1" dirty="0">
                <a:solidFill>
                  <a:schemeClr val="accent2"/>
                </a:solidFill>
                <a:latin typeface="Courier" pitchFamily="49" charset="0"/>
              </a:rPr>
              <a:t>// code here</a:t>
            </a:r>
          </a:p>
          <a:p>
            <a:pPr lvl="1">
              <a:lnSpc>
                <a:spcPct val="110000"/>
              </a:lnSpc>
              <a:buFont typeface="Wingdings" pitchFamily="2" charset="2"/>
              <a:buNone/>
            </a:pPr>
            <a:r>
              <a:rPr lang="en-US" altLang="el-GR" sz="1800" b="1" dirty="0">
                <a:solidFill>
                  <a:srgbClr val="0000FF"/>
                </a:solidFill>
                <a:latin typeface="Courier" pitchFamily="49" charset="0"/>
              </a:rPr>
              <a:t>  </a:t>
            </a:r>
            <a:r>
              <a:rPr lang="el-GR" altLang="el-GR" sz="1800" b="1" dirty="0">
                <a:solidFill>
                  <a:srgbClr val="0000FF"/>
                </a:solidFill>
                <a:latin typeface="Courier" pitchFamily="49" charset="0"/>
              </a:rPr>
              <a:t>   </a:t>
            </a:r>
            <a:r>
              <a:rPr lang="en-US" altLang="el-GR" sz="1800" b="1" dirty="0">
                <a:solidFill>
                  <a:srgbClr val="0000FF"/>
                </a:solidFill>
                <a:latin typeface="Courier" pitchFamily="49" charset="0"/>
              </a:rPr>
              <a:t>}</a:t>
            </a:r>
          </a:p>
          <a:p>
            <a:pPr lvl="1">
              <a:lnSpc>
                <a:spcPct val="110000"/>
              </a:lnSpc>
              <a:buFont typeface="Wingdings" pitchFamily="2" charset="2"/>
              <a:buNone/>
            </a:pPr>
            <a:r>
              <a:rPr lang="en-US" altLang="el-GR" sz="1800" b="1" dirty="0">
                <a:solidFill>
                  <a:srgbClr val="0000FF"/>
                </a:solidFill>
                <a:latin typeface="Courier" pitchFamily="49" charset="0"/>
              </a:rPr>
              <a:t>  </a:t>
            </a:r>
            <a:r>
              <a:rPr lang="el-GR" altLang="el-GR" sz="1800" b="1" dirty="0">
                <a:solidFill>
                  <a:srgbClr val="0000FF"/>
                </a:solidFill>
                <a:latin typeface="Courier" pitchFamily="49" charset="0"/>
              </a:rPr>
              <a:t>   </a:t>
            </a:r>
            <a:r>
              <a:rPr lang="en-US" altLang="el-GR" sz="1800" b="1" dirty="0">
                <a:solidFill>
                  <a:srgbClr val="0000FF"/>
                </a:solidFill>
                <a:latin typeface="Courier" pitchFamily="49" charset="0"/>
              </a:rPr>
              <a:t>catch (</a:t>
            </a:r>
            <a:r>
              <a:rPr lang="en-US" altLang="el-GR" sz="1800" b="1" dirty="0">
                <a:solidFill>
                  <a:schemeClr val="accent2"/>
                </a:solidFill>
                <a:latin typeface="Courier" pitchFamily="49" charset="0"/>
              </a:rPr>
              <a:t>int n</a:t>
            </a:r>
            <a:r>
              <a:rPr lang="en-US" altLang="el-GR" sz="1800" b="1" dirty="0">
                <a:solidFill>
                  <a:srgbClr val="0000FF"/>
                </a:solidFill>
                <a:latin typeface="Courier" pitchFamily="49" charset="0"/>
              </a:rPr>
              <a:t>) {</a:t>
            </a:r>
          </a:p>
          <a:p>
            <a:pPr lvl="1">
              <a:lnSpc>
                <a:spcPct val="110000"/>
              </a:lnSpc>
              <a:buFont typeface="Wingdings" pitchFamily="2" charset="2"/>
              <a:buNone/>
            </a:pPr>
            <a:r>
              <a:rPr lang="en-US" altLang="el-GR" sz="1800" b="1" dirty="0">
                <a:solidFill>
                  <a:srgbClr val="0000FF"/>
                </a:solidFill>
                <a:latin typeface="Courier" pitchFamily="49" charset="0"/>
              </a:rPr>
              <a:t>      </a:t>
            </a:r>
            <a:r>
              <a:rPr lang="el-GR" altLang="el-GR" sz="1800" b="1" dirty="0">
                <a:solidFill>
                  <a:srgbClr val="0000FF"/>
                </a:solidFill>
                <a:latin typeface="Courier" pitchFamily="49" charset="0"/>
              </a:rPr>
              <a:t> </a:t>
            </a:r>
            <a:r>
              <a:rPr lang="en-US" altLang="el-GR" sz="1800" b="1" dirty="0">
                <a:solidFill>
                  <a:srgbClr val="0000FF"/>
                </a:solidFill>
                <a:latin typeface="Courier" pitchFamily="49" charset="0"/>
              </a:rPr>
              <a:t>throw;</a:t>
            </a:r>
          </a:p>
          <a:p>
            <a:pPr lvl="1">
              <a:lnSpc>
                <a:spcPct val="110000"/>
              </a:lnSpc>
              <a:buFont typeface="Wingdings" pitchFamily="2" charset="2"/>
              <a:buNone/>
            </a:pPr>
            <a:r>
              <a:rPr lang="en-US" altLang="el-GR" sz="1800" b="1" dirty="0">
                <a:solidFill>
                  <a:srgbClr val="0000FF"/>
                </a:solidFill>
                <a:latin typeface="Courier" pitchFamily="49" charset="0"/>
              </a:rPr>
              <a:t>  </a:t>
            </a:r>
            <a:r>
              <a:rPr lang="el-GR" altLang="el-GR" sz="1800" b="1" dirty="0">
                <a:solidFill>
                  <a:srgbClr val="0000FF"/>
                </a:solidFill>
                <a:latin typeface="Courier" pitchFamily="49" charset="0"/>
              </a:rPr>
              <a:t>   </a:t>
            </a:r>
            <a:r>
              <a:rPr lang="en-US" altLang="el-GR" sz="1800" b="1" dirty="0">
                <a:solidFill>
                  <a:srgbClr val="0000FF"/>
                </a:solidFill>
                <a:latin typeface="Courier" pitchFamily="49" charset="0"/>
              </a:rPr>
              <a:t>}</a:t>
            </a:r>
          </a:p>
          <a:p>
            <a:pPr lvl="1">
              <a:lnSpc>
                <a:spcPct val="110000"/>
              </a:lnSpc>
              <a:buFont typeface="Wingdings" pitchFamily="2" charset="2"/>
              <a:buNone/>
            </a:pPr>
            <a:r>
              <a:rPr lang="en-US" altLang="el-GR" sz="1800" b="1" dirty="0">
                <a:solidFill>
                  <a:srgbClr val="0000FF"/>
                </a:solidFill>
                <a:latin typeface="Courier" pitchFamily="49" charset="0"/>
              </a:rPr>
              <a:t>}</a:t>
            </a:r>
          </a:p>
          <a:p>
            <a:pPr lvl="1">
              <a:lnSpc>
                <a:spcPct val="110000"/>
              </a:lnSpc>
              <a:buFont typeface="Wingdings" pitchFamily="2" charset="2"/>
              <a:buNone/>
            </a:pPr>
            <a:r>
              <a:rPr lang="en-US" altLang="el-GR" sz="1800" b="1" dirty="0">
                <a:solidFill>
                  <a:srgbClr val="0000FF"/>
                </a:solidFill>
                <a:latin typeface="Courier" pitchFamily="49" charset="0"/>
              </a:rPr>
              <a:t>catch (...) {</a:t>
            </a:r>
          </a:p>
          <a:p>
            <a:pPr lvl="1">
              <a:lnSpc>
                <a:spcPct val="110000"/>
              </a:lnSpc>
              <a:buFont typeface="Wingdings" pitchFamily="2" charset="2"/>
              <a:buNone/>
            </a:pPr>
            <a:r>
              <a:rPr lang="en-US" altLang="el-GR" sz="1800" b="1" dirty="0">
                <a:solidFill>
                  <a:srgbClr val="0000FF"/>
                </a:solidFill>
                <a:latin typeface="Courier" pitchFamily="49" charset="0"/>
              </a:rPr>
              <a:t>  </a:t>
            </a:r>
            <a:r>
              <a:rPr lang="en-US" altLang="el-GR" sz="1800" b="1" dirty="0">
                <a:solidFill>
                  <a:schemeClr val="accent2"/>
                </a:solidFill>
                <a:latin typeface="Courier" pitchFamily="49" charset="0"/>
              </a:rPr>
              <a:t>cout &lt;&lt; "Exception occurred";</a:t>
            </a:r>
          </a:p>
          <a:p>
            <a:pPr lvl="1">
              <a:lnSpc>
                <a:spcPct val="110000"/>
              </a:lnSpc>
              <a:buFont typeface="Wingdings" pitchFamily="2" charset="2"/>
              <a:buNone/>
            </a:pPr>
            <a:r>
              <a:rPr lang="en-US" altLang="el-GR" sz="1800" b="1" dirty="0">
                <a:solidFill>
                  <a:srgbClr val="0000FF"/>
                </a:solidFill>
                <a:latin typeface="Courier" pitchFamily="49" charset="0"/>
              </a:rPr>
              <a:t>}</a:t>
            </a:r>
            <a:endParaRPr lang="el-GR" altLang="el-GR" sz="1800" b="1" dirty="0">
              <a:solidFill>
                <a:srgbClr val="0000FF"/>
              </a:solidFill>
              <a:latin typeface="Courier" pitchFamily="49" charset="0"/>
            </a:endParaRP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10</a:t>
            </a:fld>
            <a:endParaRPr lang="el-GR" dirty="0"/>
          </a:p>
        </p:txBody>
      </p:sp>
    </p:spTree>
    <p:extLst>
      <p:ext uri="{BB962C8B-B14F-4D97-AF65-F5344CB8AC3E}">
        <p14:creationId xmlns:p14="http://schemas.microsoft.com/office/powerpoint/2010/main" val="38597801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type="title"/>
          </p:nvPr>
        </p:nvSpPr>
        <p:spPr/>
        <p:txBody>
          <a:bodyPr/>
          <a:lstStyle/>
          <a:p>
            <a:r>
              <a:rPr lang="el-GR" altLang="el-GR" dirty="0"/>
              <a:t>Τυπικές </a:t>
            </a:r>
            <a:r>
              <a:rPr lang="el-GR" altLang="el-GR" dirty="0" smtClean="0"/>
              <a:t>εξαιρέσεις </a:t>
            </a:r>
            <a:r>
              <a:rPr lang="el-GR" altLang="el-GR" sz="3600" b="0" dirty="0" smtClean="0"/>
              <a:t>1/2</a:t>
            </a:r>
            <a:endParaRPr lang="el-GR" altLang="el-GR" sz="3600" b="0" dirty="0"/>
          </a:p>
        </p:txBody>
      </p:sp>
      <p:sp>
        <p:nvSpPr>
          <p:cNvPr id="228355" name="Rectangle 3"/>
          <p:cNvSpPr>
            <a:spLocks noGrp="1" noChangeArrowheads="1"/>
          </p:cNvSpPr>
          <p:nvPr>
            <p:ph type="body" idx="1"/>
          </p:nvPr>
        </p:nvSpPr>
        <p:spPr>
          <a:xfrm>
            <a:off x="827088" y="1600200"/>
            <a:ext cx="7772400" cy="4708525"/>
          </a:xfrm>
        </p:spPr>
        <p:txBody>
          <a:bodyPr/>
          <a:lstStyle/>
          <a:p>
            <a:pPr>
              <a:lnSpc>
                <a:spcPct val="110000"/>
              </a:lnSpc>
            </a:pPr>
            <a:r>
              <a:rPr lang="el-GR" altLang="el-GR" sz="2200" dirty="0"/>
              <a:t>Πολλές συναρτήσεις της βιβλιοθήκης της </a:t>
            </a:r>
            <a:r>
              <a:rPr lang="en-US" altLang="el-GR" sz="2200" dirty="0"/>
              <a:t>C++ </a:t>
            </a:r>
            <a:r>
              <a:rPr lang="el-GR" altLang="el-GR" sz="2200" dirty="0"/>
              <a:t>προκαλούν εξαιρέσεις οι οποίες μπορούν να ‘πιαστούν’ αν τις συμπεριλάβουμε σε ένα </a:t>
            </a:r>
            <a:r>
              <a:rPr lang="en-US" altLang="el-GR" sz="1800" b="1" dirty="0">
                <a:solidFill>
                  <a:srgbClr val="0000FF"/>
                </a:solidFill>
                <a:latin typeface="Courier" pitchFamily="49" charset="0"/>
              </a:rPr>
              <a:t>try</a:t>
            </a:r>
            <a:r>
              <a:rPr lang="en-US" altLang="el-GR" sz="2200" dirty="0"/>
              <a:t> </a:t>
            </a:r>
            <a:r>
              <a:rPr lang="el-GR" altLang="el-GR" sz="2200" dirty="0"/>
              <a:t>μπλοκ. Κάθε τύπος των εξαιρέσεων αυτών προέρχεται από την κλάση </a:t>
            </a:r>
            <a:r>
              <a:rPr lang="en-US" altLang="el-GR" sz="1800" b="1" dirty="0">
                <a:solidFill>
                  <a:srgbClr val="0000FF"/>
                </a:solidFill>
                <a:latin typeface="Courier" pitchFamily="49" charset="0"/>
              </a:rPr>
              <a:t>exception</a:t>
            </a:r>
            <a:r>
              <a:rPr lang="el-GR" altLang="el-GR" sz="2200" dirty="0"/>
              <a:t> </a:t>
            </a:r>
            <a:endParaRPr lang="en-US" altLang="el-GR" sz="1800" b="1" dirty="0">
              <a:solidFill>
                <a:srgbClr val="0000FF"/>
              </a:solidFill>
              <a:latin typeface="Courier" pitchFamily="49" charset="0"/>
            </a:endParaRPr>
          </a:p>
        </p:txBody>
      </p:sp>
      <p:pic>
        <p:nvPicPr>
          <p:cNvPr id="22835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088" y="3141663"/>
            <a:ext cx="8281987" cy="3187700"/>
          </a:xfrm>
          <a:prstGeom prst="rect">
            <a:avLst/>
          </a:prstGeom>
          <a:noFill/>
          <a:extLst>
            <a:ext uri="{909E8E84-426E-40DD-AFC4-6F175D3DCCD1}">
              <a14:hiddenFill xmlns:a14="http://schemas.microsoft.com/office/drawing/2010/main">
                <a:solidFill>
                  <a:srgbClr val="FFFFFF"/>
                </a:solidFill>
              </a14:hiddenFill>
            </a:ext>
          </a:extLst>
        </p:spPr>
      </p:pic>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11</a:t>
            </a:fld>
            <a:endParaRPr lang="el-GR" dirty="0"/>
          </a:p>
        </p:txBody>
      </p:sp>
    </p:spTree>
    <p:extLst>
      <p:ext uri="{BB962C8B-B14F-4D97-AF65-F5344CB8AC3E}">
        <p14:creationId xmlns:p14="http://schemas.microsoft.com/office/powerpoint/2010/main" val="31602419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l-GR" altLang="el-GR" dirty="0"/>
              <a:t>Τυπικές </a:t>
            </a:r>
            <a:r>
              <a:rPr lang="el-GR" altLang="el-GR" dirty="0" smtClean="0"/>
              <a:t>εξαιρέσεις </a:t>
            </a:r>
            <a:r>
              <a:rPr lang="el-GR" altLang="el-GR" sz="3600" b="0" dirty="0" smtClean="0"/>
              <a:t>2/2</a:t>
            </a:r>
            <a:endParaRPr lang="el-GR" altLang="el-GR" sz="3600" b="0" dirty="0"/>
          </a:p>
        </p:txBody>
      </p:sp>
      <p:sp>
        <p:nvSpPr>
          <p:cNvPr id="3" name="Θέση περιεχομένου 2"/>
          <p:cNvSpPr>
            <a:spLocks noGrp="1"/>
          </p:cNvSpPr>
          <p:nvPr>
            <p:ph idx="1"/>
          </p:nvPr>
        </p:nvSpPr>
        <p:spPr>
          <a:solidFill>
            <a:srgbClr val="D4FCEA"/>
          </a:solidFill>
        </p:spPr>
        <p:txBody>
          <a:bodyPr/>
          <a:lstStyle/>
          <a:p>
            <a:pPr marL="0" lvl="0" indent="0" fontAlgn="base">
              <a:spcBef>
                <a:spcPct val="0"/>
              </a:spcBef>
              <a:spcAft>
                <a:spcPct val="0"/>
              </a:spcAft>
              <a:buClrTx/>
              <a:buNone/>
            </a:pPr>
            <a:r>
              <a:rPr lang="el-GR" altLang="el-GR" sz="1800" b="1" dirty="0">
                <a:solidFill>
                  <a:srgbClr val="0000FF"/>
                </a:solidFill>
                <a:latin typeface="Courier" pitchFamily="49" charset="0"/>
              </a:rPr>
              <a:t>#include &lt;iostream.h&gt;</a:t>
            </a:r>
          </a:p>
          <a:p>
            <a:pPr marL="0" lvl="0" indent="0" fontAlgn="base">
              <a:spcBef>
                <a:spcPct val="0"/>
              </a:spcBef>
              <a:spcAft>
                <a:spcPct val="0"/>
              </a:spcAft>
              <a:buClrTx/>
              <a:buNone/>
            </a:pPr>
            <a:r>
              <a:rPr lang="el-GR" altLang="el-GR" sz="1800" b="1" dirty="0">
                <a:solidFill>
                  <a:srgbClr val="0000FF"/>
                </a:solidFill>
                <a:latin typeface="Courier" pitchFamily="49" charset="0"/>
              </a:rPr>
              <a:t>#include &lt;exception&gt;</a:t>
            </a:r>
          </a:p>
          <a:p>
            <a:pPr marL="0" lvl="0" indent="0" fontAlgn="base">
              <a:spcBef>
                <a:spcPct val="0"/>
              </a:spcBef>
              <a:spcAft>
                <a:spcPct val="0"/>
              </a:spcAft>
              <a:buClrTx/>
              <a:buNone/>
            </a:pPr>
            <a:r>
              <a:rPr lang="el-GR" altLang="el-GR" sz="1800" b="1" dirty="0">
                <a:solidFill>
                  <a:srgbClr val="0000FF"/>
                </a:solidFill>
                <a:latin typeface="Courier" pitchFamily="49" charset="0"/>
              </a:rPr>
              <a:t>#include &lt;typeinfo&gt;</a:t>
            </a:r>
          </a:p>
          <a:p>
            <a:pPr marL="0" lvl="0" indent="0" fontAlgn="base">
              <a:spcBef>
                <a:spcPct val="0"/>
              </a:spcBef>
              <a:spcAft>
                <a:spcPct val="0"/>
              </a:spcAft>
              <a:buClrTx/>
              <a:buNone/>
            </a:pPr>
            <a:endParaRPr lang="el-GR" altLang="el-GR" sz="1800" b="1" dirty="0">
              <a:solidFill>
                <a:srgbClr val="0000FF"/>
              </a:solidFill>
              <a:latin typeface="Courier" pitchFamily="49" charset="0"/>
            </a:endParaRPr>
          </a:p>
          <a:p>
            <a:pPr marL="0" lvl="0" indent="0" fontAlgn="base">
              <a:spcBef>
                <a:spcPct val="0"/>
              </a:spcBef>
              <a:spcAft>
                <a:spcPct val="0"/>
              </a:spcAft>
              <a:buClrTx/>
              <a:buNone/>
            </a:pPr>
            <a:r>
              <a:rPr lang="el-GR" altLang="el-GR" sz="1800" b="1" dirty="0">
                <a:solidFill>
                  <a:srgbClr val="008000"/>
                </a:solidFill>
                <a:latin typeface="Courier" pitchFamily="49" charset="0"/>
              </a:rPr>
              <a:t>class A {virtual f() {}; };</a:t>
            </a:r>
          </a:p>
          <a:p>
            <a:pPr marL="0" lvl="0" indent="0" fontAlgn="base">
              <a:spcBef>
                <a:spcPct val="0"/>
              </a:spcBef>
              <a:spcAft>
                <a:spcPct val="0"/>
              </a:spcAft>
              <a:buClrTx/>
              <a:buNone/>
            </a:pPr>
            <a:endParaRPr lang="el-GR" altLang="el-GR" sz="1800" b="1" dirty="0">
              <a:solidFill>
                <a:srgbClr val="008000"/>
              </a:solidFill>
              <a:latin typeface="Courier" pitchFamily="49" charset="0"/>
            </a:endParaRPr>
          </a:p>
          <a:p>
            <a:pPr marL="0" lvl="0" indent="0" fontAlgn="base">
              <a:spcBef>
                <a:spcPct val="0"/>
              </a:spcBef>
              <a:spcAft>
                <a:spcPct val="0"/>
              </a:spcAft>
              <a:buClrTx/>
              <a:buNone/>
            </a:pPr>
            <a:r>
              <a:rPr lang="el-GR" altLang="el-GR" sz="1800" b="1" dirty="0">
                <a:solidFill>
                  <a:srgbClr val="0000FF"/>
                </a:solidFill>
                <a:latin typeface="Courier" pitchFamily="49" charset="0"/>
              </a:rPr>
              <a:t>int main () {</a:t>
            </a:r>
          </a:p>
          <a:p>
            <a:pPr marL="0" lvl="0" indent="0" fontAlgn="base">
              <a:spcBef>
                <a:spcPct val="0"/>
              </a:spcBef>
              <a:spcAft>
                <a:spcPct val="0"/>
              </a:spcAft>
              <a:buClrTx/>
              <a:buNone/>
            </a:pPr>
            <a:r>
              <a:rPr lang="el-GR" altLang="el-GR" sz="1800" b="1" dirty="0">
                <a:solidFill>
                  <a:srgbClr val="0000FF"/>
                </a:solidFill>
                <a:latin typeface="Courier" pitchFamily="49" charset="0"/>
              </a:rPr>
              <a:t>  try {</a:t>
            </a:r>
          </a:p>
          <a:p>
            <a:pPr marL="0" lvl="0" indent="0" fontAlgn="base">
              <a:spcBef>
                <a:spcPct val="0"/>
              </a:spcBef>
              <a:spcAft>
                <a:spcPct val="0"/>
              </a:spcAft>
              <a:buClrTx/>
              <a:buNone/>
            </a:pPr>
            <a:r>
              <a:rPr lang="el-GR" altLang="el-GR" sz="1800" b="1" dirty="0">
                <a:solidFill>
                  <a:srgbClr val="0000FF"/>
                </a:solidFill>
                <a:latin typeface="Courier" pitchFamily="49" charset="0"/>
              </a:rPr>
              <a:t>    A * a = NULL;</a:t>
            </a:r>
          </a:p>
          <a:p>
            <a:pPr marL="0" lvl="0" indent="0" fontAlgn="base">
              <a:spcBef>
                <a:spcPct val="0"/>
              </a:spcBef>
              <a:spcAft>
                <a:spcPct val="0"/>
              </a:spcAft>
              <a:buClrTx/>
              <a:buNone/>
            </a:pPr>
            <a:r>
              <a:rPr lang="el-GR" altLang="el-GR" sz="1800" b="1" dirty="0">
                <a:solidFill>
                  <a:srgbClr val="0000FF"/>
                </a:solidFill>
                <a:latin typeface="Courier" pitchFamily="49" charset="0"/>
              </a:rPr>
              <a:t>    typeid (*a);</a:t>
            </a:r>
          </a:p>
          <a:p>
            <a:pPr marL="0" lvl="0" indent="0" fontAlgn="base">
              <a:spcBef>
                <a:spcPct val="0"/>
              </a:spcBef>
              <a:spcAft>
                <a:spcPct val="0"/>
              </a:spcAft>
              <a:buClrTx/>
              <a:buNone/>
            </a:pPr>
            <a:r>
              <a:rPr lang="el-GR" altLang="el-GR" sz="1800" b="1" dirty="0">
                <a:solidFill>
                  <a:srgbClr val="0000FF"/>
                </a:solidFill>
                <a:latin typeface="Courier" pitchFamily="49" charset="0"/>
              </a:rPr>
              <a:t>  }</a:t>
            </a:r>
          </a:p>
          <a:p>
            <a:pPr marL="0" lvl="0" indent="0" fontAlgn="base">
              <a:spcBef>
                <a:spcPct val="0"/>
              </a:spcBef>
              <a:spcAft>
                <a:spcPct val="0"/>
              </a:spcAft>
              <a:buClrTx/>
              <a:buNone/>
            </a:pPr>
            <a:r>
              <a:rPr lang="el-GR" altLang="el-GR" sz="1800" b="1" dirty="0">
                <a:solidFill>
                  <a:srgbClr val="0000FF"/>
                </a:solidFill>
                <a:latin typeface="Courier" pitchFamily="49" charset="0"/>
              </a:rPr>
              <a:t>  catch (std::exception&amp; e)</a:t>
            </a:r>
          </a:p>
          <a:p>
            <a:pPr marL="0" lvl="0" indent="0" fontAlgn="base">
              <a:spcBef>
                <a:spcPct val="0"/>
              </a:spcBef>
              <a:spcAft>
                <a:spcPct val="0"/>
              </a:spcAft>
              <a:buClrTx/>
              <a:buNone/>
            </a:pPr>
            <a:r>
              <a:rPr lang="el-GR" altLang="el-GR" sz="1800" b="1" dirty="0">
                <a:solidFill>
                  <a:srgbClr val="0000FF"/>
                </a:solidFill>
                <a:latin typeface="Courier" pitchFamily="49" charset="0"/>
              </a:rPr>
              <a:t>  {</a:t>
            </a:r>
          </a:p>
          <a:p>
            <a:pPr marL="0" lvl="0" indent="0" fontAlgn="base">
              <a:spcBef>
                <a:spcPct val="0"/>
              </a:spcBef>
              <a:spcAft>
                <a:spcPct val="0"/>
              </a:spcAft>
              <a:buClrTx/>
              <a:buNone/>
            </a:pPr>
            <a:r>
              <a:rPr lang="el-GR" altLang="el-GR" sz="1800" b="1" dirty="0">
                <a:solidFill>
                  <a:srgbClr val="0000FF"/>
                </a:solidFill>
                <a:latin typeface="Courier" pitchFamily="49" charset="0"/>
              </a:rPr>
              <a:t>    cout &lt;&lt; "Exception: " &lt;&lt; e.what();</a:t>
            </a:r>
          </a:p>
          <a:p>
            <a:pPr marL="0" lvl="0" indent="0" fontAlgn="base">
              <a:spcBef>
                <a:spcPct val="0"/>
              </a:spcBef>
              <a:spcAft>
                <a:spcPct val="0"/>
              </a:spcAft>
              <a:buClrTx/>
              <a:buNone/>
            </a:pPr>
            <a:r>
              <a:rPr lang="el-GR" altLang="el-GR" sz="1800" b="1" dirty="0">
                <a:solidFill>
                  <a:srgbClr val="0000FF"/>
                </a:solidFill>
                <a:latin typeface="Courier" pitchFamily="49" charset="0"/>
              </a:rPr>
              <a:t>  }</a:t>
            </a:r>
          </a:p>
          <a:p>
            <a:pPr marL="0" lvl="0" indent="0" fontAlgn="base">
              <a:spcBef>
                <a:spcPct val="0"/>
              </a:spcBef>
              <a:spcAft>
                <a:spcPct val="0"/>
              </a:spcAft>
              <a:buClrTx/>
              <a:buNone/>
            </a:pPr>
            <a:r>
              <a:rPr lang="el-GR" altLang="el-GR" sz="1800" b="1" dirty="0">
                <a:solidFill>
                  <a:srgbClr val="0000FF"/>
                </a:solidFill>
                <a:latin typeface="Courier" pitchFamily="49" charset="0"/>
              </a:rPr>
              <a:t>  return 0;</a:t>
            </a:r>
          </a:p>
          <a:p>
            <a:pPr marL="0" lvl="0" indent="0" fontAlgn="base">
              <a:spcBef>
                <a:spcPct val="0"/>
              </a:spcBef>
              <a:spcAft>
                <a:spcPct val="0"/>
              </a:spcAft>
              <a:buClrTx/>
              <a:buNone/>
            </a:pPr>
            <a:r>
              <a:rPr lang="el-GR" altLang="el-GR" sz="1800" b="1" dirty="0">
                <a:solidFill>
                  <a:srgbClr val="0000FF"/>
                </a:solidFill>
                <a:latin typeface="Courier" pitchFamily="49" charset="0"/>
              </a:rPr>
              <a:t>}</a:t>
            </a:r>
          </a:p>
          <a:p>
            <a:endParaRPr lang="el-GR" dirty="0"/>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12</a:t>
            </a:fld>
            <a:endParaRPr lang="el-GR" dirty="0"/>
          </a:p>
        </p:txBody>
      </p:sp>
      <p:sp>
        <p:nvSpPr>
          <p:cNvPr id="229380" name="Rectangle 4"/>
          <p:cNvSpPr>
            <a:spLocks noChangeArrowheads="1"/>
          </p:cNvSpPr>
          <p:nvPr/>
        </p:nvSpPr>
        <p:spPr bwMode="auto">
          <a:xfrm>
            <a:off x="3779912" y="1297488"/>
            <a:ext cx="4968552" cy="646331"/>
          </a:xfrm>
          <a:prstGeom prst="rect">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r>
              <a:rPr lang="el-GR" altLang="el-GR" b="1" dirty="0">
                <a:solidFill>
                  <a:srgbClr val="FFFFFF"/>
                </a:solidFill>
                <a:effectLst/>
              </a:rPr>
              <a:t>Exception: Attempted typeid of NULL pointer</a:t>
            </a:r>
            <a:r>
              <a:rPr lang="el-GR" altLang="el-GR" dirty="0">
                <a:effectLst>
                  <a:outerShdw blurRad="38100" dist="38100" dir="2700000" algn="tl">
                    <a:srgbClr val="FFFFFF"/>
                  </a:outerShdw>
                </a:effectLst>
              </a:rPr>
              <a:t> </a:t>
            </a:r>
          </a:p>
        </p:txBody>
      </p:sp>
    </p:spTree>
    <p:extLst>
      <p:ext uri="{BB962C8B-B14F-4D97-AF65-F5344CB8AC3E}">
        <p14:creationId xmlns:p14="http://schemas.microsoft.com/office/powerpoint/2010/main" val="11467235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title"/>
          </p:nvPr>
        </p:nvSpPr>
        <p:spPr/>
        <p:txBody>
          <a:bodyPr/>
          <a:lstStyle/>
          <a:p>
            <a:r>
              <a:rPr lang="el-GR" altLang="el-GR" dirty="0"/>
              <a:t>Εξαιρέσεις: </a:t>
            </a:r>
            <a:r>
              <a:rPr lang="el-GR" altLang="el-GR" dirty="0" smtClean="0"/>
              <a:t>παράδειγμα </a:t>
            </a:r>
            <a:r>
              <a:rPr lang="el-GR" altLang="el-GR" sz="3600" b="0" dirty="0" smtClean="0"/>
              <a:t>1/3</a:t>
            </a:r>
            <a:endParaRPr lang="el-GR" altLang="el-GR" sz="3600" b="0"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214594"/>
            <a:ext cx="8229600" cy="3038412"/>
          </a:xfrm>
        </p:spPr>
      </p:pic>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13</a:t>
            </a:fld>
            <a:endParaRPr lang="el-GR" dirty="0"/>
          </a:p>
        </p:txBody>
      </p:sp>
    </p:spTree>
    <p:extLst>
      <p:ext uri="{BB962C8B-B14F-4D97-AF65-F5344CB8AC3E}">
        <p14:creationId xmlns:p14="http://schemas.microsoft.com/office/powerpoint/2010/main" val="20334196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p:txBody>
          <a:bodyPr/>
          <a:lstStyle/>
          <a:p>
            <a:r>
              <a:rPr lang="el-GR" altLang="el-GR" dirty="0"/>
              <a:t>Εξαιρέσεις: </a:t>
            </a:r>
            <a:r>
              <a:rPr lang="el-GR" altLang="el-GR" dirty="0" smtClean="0"/>
              <a:t>παράδειγμα </a:t>
            </a:r>
            <a:r>
              <a:rPr lang="el-GR" altLang="el-GR" sz="3600" b="0" dirty="0" smtClean="0"/>
              <a:t>2/3</a:t>
            </a:r>
            <a:endParaRPr lang="el-GR" altLang="el-GR" sz="3600" b="0" dirty="0"/>
          </a:p>
        </p:txBody>
      </p:sp>
      <p:pic>
        <p:nvPicPr>
          <p:cNvPr id="4" name="Θέση περιεχομένου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83820" y="1729241"/>
            <a:ext cx="6576360" cy="4009118"/>
          </a:xfrm>
        </p:spPr>
      </p:pic>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14</a:t>
            </a:fld>
            <a:endParaRPr lang="el-GR" dirty="0"/>
          </a:p>
        </p:txBody>
      </p:sp>
    </p:spTree>
    <p:extLst>
      <p:ext uri="{BB962C8B-B14F-4D97-AF65-F5344CB8AC3E}">
        <p14:creationId xmlns:p14="http://schemas.microsoft.com/office/powerpoint/2010/main" val="32629662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el-GR" altLang="el-GR" dirty="0"/>
              <a:t>Εξαιρέσεις: </a:t>
            </a:r>
            <a:r>
              <a:rPr lang="el-GR" altLang="el-GR" dirty="0" smtClean="0"/>
              <a:t>παράδειγμα </a:t>
            </a:r>
            <a:r>
              <a:rPr lang="el-GR" altLang="el-GR" sz="3600" b="0" dirty="0" smtClean="0"/>
              <a:t>3/3</a:t>
            </a:r>
            <a:endParaRPr lang="el-GR" altLang="el-GR" sz="3600" b="0" dirty="0"/>
          </a:p>
        </p:txBody>
      </p:sp>
      <p:pic>
        <p:nvPicPr>
          <p:cNvPr id="232453"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1557338"/>
            <a:ext cx="5545137" cy="4811712"/>
          </a:xfrm>
          <a:prstGeom prst="rect">
            <a:avLst/>
          </a:prstGeom>
          <a:noFill/>
          <a:extLst>
            <a:ext uri="{909E8E84-426E-40DD-AFC4-6F175D3DCCD1}">
              <a14:hiddenFill xmlns:a14="http://schemas.microsoft.com/office/drawing/2010/main">
                <a:solidFill>
                  <a:srgbClr val="FFFFFF"/>
                </a:solidFill>
              </a14:hiddenFill>
            </a:ext>
          </a:extLst>
        </p:spPr>
      </p:pic>
      <p:pic>
        <p:nvPicPr>
          <p:cNvPr id="232454"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7463" y="5084763"/>
            <a:ext cx="6551612" cy="1233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028988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3245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
        <p:nvSpPr>
          <p:cNvPr id="8" name="Υπότιτλος 7"/>
          <p:cNvSpPr>
            <a:spLocks noGrp="1"/>
          </p:cNvSpPr>
          <p:nvPr>
            <p:ph type="subTitle" idx="1"/>
          </p:nvPr>
        </p:nvSpPr>
        <p:spPr/>
        <p:txBody>
          <a:bodyPr/>
          <a:lstStyle/>
          <a:p>
            <a:endParaRPr lang="el-GR" dirty="0"/>
          </a:p>
        </p:txBody>
      </p:sp>
      <p:grpSp>
        <p:nvGrpSpPr>
          <p:cNvPr id="2" name="Ομάδα 1"/>
          <p:cNvGrpSpPr/>
          <p:nvPr/>
        </p:nvGrpSpPr>
        <p:grpSpPr>
          <a:xfrm>
            <a:off x="1767633" y="5931169"/>
            <a:ext cx="5828703" cy="768532"/>
            <a:chOff x="1767633" y="5931169"/>
            <a:chExt cx="5828703" cy="768532"/>
          </a:xfrm>
        </p:grpSpPr>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67633" y="5931169"/>
              <a:ext cx="1971675" cy="702000"/>
            </a:xfrm>
            <a:prstGeom prst="rect">
              <a:avLst/>
            </a:prstGeom>
            <a:noFill/>
          </p:spPr>
        </p:pic>
        <p:pic>
          <p:nvPicPr>
            <p:cNvPr id="9" name="Picture 2" descr="C:\Users\alex\Desktop\logo.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8214"/>
            <a:stretch/>
          </p:blipFill>
          <p:spPr bwMode="auto">
            <a:xfrm>
              <a:off x="3923928" y="5931169"/>
              <a:ext cx="3672408" cy="768532"/>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208679105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l-GR" sz="4400" cap="none" dirty="0" smtClean="0"/>
              <a:t>Σημειώματα</a:t>
            </a:r>
            <a:endParaRPr lang="el-GR" sz="4400" cap="none" dirty="0"/>
          </a:p>
        </p:txBody>
      </p:sp>
      <p:sp>
        <p:nvSpPr>
          <p:cNvPr id="2" name="Subtitle 1"/>
          <p:cNvSpPr>
            <a:spLocks noGrp="1"/>
          </p:cNvSpPr>
          <p:nvPr>
            <p:ph type="subTitle" idx="1"/>
          </p:nvPr>
        </p:nvSpPr>
        <p:spPr/>
        <p:txBody>
          <a:bodyPr/>
          <a:lstStyle/>
          <a:p>
            <a:endParaRPr lang="el-GR" dirty="0"/>
          </a:p>
        </p:txBody>
      </p:sp>
    </p:spTree>
    <p:extLst>
      <p:ext uri="{BB962C8B-B14F-4D97-AF65-F5344CB8AC3E}">
        <p14:creationId xmlns:p14="http://schemas.microsoft.com/office/powerpoint/2010/main" val="11813368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Τεχνολογικό Εκπαιδευτικό Ίδρυμα Αθήνας</a:t>
            </a:r>
            <a:r>
              <a:rPr lang="en-US" sz="2000" dirty="0" smtClean="0"/>
              <a:t>, </a:t>
            </a:r>
            <a:r>
              <a:rPr lang="el-GR" sz="2000" dirty="0" smtClean="0"/>
              <a:t>Κλειώ Σγουροπούλου 2014. Κλειώ Σγουροπούλου. «Αντικειμενοστραφής Προγραμματισμός-Θ. </a:t>
            </a:r>
            <a:r>
              <a:rPr lang="el-GR" sz="2000" smtClean="0"/>
              <a:t>Ενότητα </a:t>
            </a:r>
            <a:r>
              <a:rPr lang="el-GR" sz="2000" smtClean="0"/>
              <a:t>8</a:t>
            </a:r>
            <a:r>
              <a:rPr lang="en-US" sz="2000" smtClean="0"/>
              <a:t>:</a:t>
            </a:r>
            <a:r>
              <a:rPr lang="el-GR" sz="2000" dirty="0" smtClean="0"/>
              <a:t> </a:t>
            </a:r>
            <a:r>
              <a:rPr lang="el-GR" sz="2000" dirty="0"/>
              <a:t>Χώροι ονομάτων- </a:t>
            </a:r>
            <a:r>
              <a:rPr lang="el-GR" sz="2000" dirty="0" smtClean="0"/>
              <a:t>Εξαιρέσεις».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a:t>
            </a:r>
            <a:r>
              <a:rPr lang="en-US" sz="2000" dirty="0" smtClean="0">
                <a:hlinkClick r:id="rId3"/>
              </a:rPr>
              <a:t>ocp.teiath.gr</a:t>
            </a:r>
            <a:r>
              <a:rPr lang="el-GR" sz="2000" dirty="0" smtClean="0"/>
              <a:t>.</a:t>
            </a:r>
            <a:endParaRPr lang="el-GR" sz="2000" dirty="0"/>
          </a:p>
          <a:p>
            <a:endParaRPr lang="el-GR" sz="2000" dirty="0"/>
          </a:p>
        </p:txBody>
      </p:sp>
    </p:spTree>
    <p:extLst>
      <p:ext uri="{BB962C8B-B14F-4D97-AF65-F5344CB8AC3E}">
        <p14:creationId xmlns:p14="http://schemas.microsoft.com/office/powerpoint/2010/main" val="39895379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l-GR" altLang="el-GR" dirty="0"/>
              <a:t>Χώροι ονομάτων </a:t>
            </a:r>
            <a:r>
              <a:rPr lang="en-US" altLang="el-GR" dirty="0"/>
              <a:t>(namespaces</a:t>
            </a:r>
            <a:r>
              <a:rPr lang="en-US" altLang="el-GR" dirty="0" smtClean="0"/>
              <a:t>)</a:t>
            </a:r>
            <a:r>
              <a:rPr lang="el-GR" altLang="el-GR" sz="3600" b="0" dirty="0" smtClean="0"/>
              <a:t> 1/4</a:t>
            </a:r>
            <a:endParaRPr lang="el-GR" altLang="el-GR" sz="3600" b="0" dirty="0"/>
          </a:p>
        </p:txBody>
      </p:sp>
      <p:sp>
        <p:nvSpPr>
          <p:cNvPr id="70659" name="Rectangle 3"/>
          <p:cNvSpPr>
            <a:spLocks noGrp="1" noChangeArrowheads="1"/>
          </p:cNvSpPr>
          <p:nvPr>
            <p:ph idx="1"/>
          </p:nvPr>
        </p:nvSpPr>
        <p:spPr/>
        <p:txBody>
          <a:bodyPr/>
          <a:lstStyle/>
          <a:p>
            <a:pPr>
              <a:lnSpc>
                <a:spcPct val="110000"/>
              </a:lnSpc>
            </a:pPr>
            <a:r>
              <a:rPr lang="el-GR" altLang="el-GR" sz="2200" dirty="0"/>
              <a:t>Επιτρέπουν την ομαδοποίηση ενός συνόλου καθολικών κλάσεων, αντικειμένων και/ή συναρτήσεων με βάση ένα συγκεκριμένο όνομα. Επιτρέπουν δηλ. τον διαχωρισμό του χώρου καθολικής εμβέλειας σε υπο-χώρους  εμβέλειας</a:t>
            </a:r>
          </a:p>
          <a:p>
            <a:pPr lvl="1">
              <a:lnSpc>
                <a:spcPct val="110000"/>
              </a:lnSpc>
            </a:pPr>
            <a:r>
              <a:rPr lang="en-US" altLang="el-GR" sz="1800" b="1" dirty="0">
                <a:solidFill>
                  <a:srgbClr val="0000FF"/>
                </a:solidFill>
                <a:latin typeface="Courier" pitchFamily="49" charset="0"/>
              </a:rPr>
              <a:t>namespace </a:t>
            </a:r>
            <a:r>
              <a:rPr lang="en-US" altLang="el-GR" sz="1800" b="1" i="1" dirty="0">
                <a:solidFill>
                  <a:schemeClr val="accent2"/>
                </a:solidFill>
                <a:latin typeface="Courier" pitchFamily="49" charset="0"/>
              </a:rPr>
              <a:t>identifier </a:t>
            </a:r>
            <a:r>
              <a:rPr lang="en-US" altLang="el-GR" sz="1800" b="1" dirty="0">
                <a:solidFill>
                  <a:srgbClr val="0000FF"/>
                </a:solidFill>
                <a:latin typeface="Courier" pitchFamily="49" charset="0"/>
              </a:rPr>
              <a:t>{</a:t>
            </a:r>
            <a:endParaRPr lang="el-GR" altLang="el-GR" sz="1800" b="1" dirty="0">
              <a:solidFill>
                <a:srgbClr val="0000FF"/>
              </a:solidFill>
              <a:latin typeface="Courier" pitchFamily="49" charset="0"/>
            </a:endParaRPr>
          </a:p>
          <a:p>
            <a:pPr lvl="1">
              <a:lnSpc>
                <a:spcPct val="110000"/>
              </a:lnSpc>
              <a:buFont typeface="Wingdings" pitchFamily="2" charset="2"/>
              <a:buNone/>
            </a:pPr>
            <a:r>
              <a:rPr lang="el-GR" altLang="el-GR" sz="1800" b="1" dirty="0">
                <a:solidFill>
                  <a:srgbClr val="0000FF"/>
                </a:solidFill>
                <a:latin typeface="Courier" pitchFamily="49" charset="0"/>
              </a:rPr>
              <a:t>		</a:t>
            </a:r>
            <a:r>
              <a:rPr lang="en-US" altLang="el-GR" sz="1800" b="1" dirty="0">
                <a:solidFill>
                  <a:srgbClr val="0000FF"/>
                </a:solidFill>
                <a:latin typeface="Courier" pitchFamily="49" charset="0"/>
              </a:rPr>
              <a:t> </a:t>
            </a:r>
            <a:r>
              <a:rPr lang="en-US" altLang="el-GR" sz="1800" b="1" i="1" dirty="0">
                <a:solidFill>
                  <a:schemeClr val="accent2"/>
                </a:solidFill>
                <a:latin typeface="Courier" pitchFamily="49" charset="0"/>
              </a:rPr>
              <a:t>namespace-body</a:t>
            </a:r>
          </a:p>
          <a:p>
            <a:pPr lvl="1">
              <a:lnSpc>
                <a:spcPct val="110000"/>
              </a:lnSpc>
              <a:buFont typeface="Wingdings" pitchFamily="2" charset="2"/>
              <a:buNone/>
            </a:pPr>
            <a:r>
              <a:rPr lang="el-GR" altLang="el-GR" sz="1800" b="1" dirty="0">
                <a:solidFill>
                  <a:srgbClr val="0000FF"/>
                </a:solidFill>
                <a:latin typeface="Courier" pitchFamily="49" charset="0"/>
              </a:rPr>
              <a:t>	</a:t>
            </a:r>
            <a:r>
              <a:rPr lang="en-US" altLang="el-GR" sz="1800" b="1" dirty="0">
                <a:solidFill>
                  <a:srgbClr val="0000FF"/>
                </a:solidFill>
                <a:latin typeface="Courier" pitchFamily="49" charset="0"/>
              </a:rPr>
              <a:t>}</a:t>
            </a:r>
            <a:r>
              <a:rPr lang="el-GR" altLang="el-GR" sz="1800" b="1" dirty="0">
                <a:solidFill>
                  <a:srgbClr val="0000FF"/>
                </a:solidFill>
                <a:latin typeface="Courier" pitchFamily="49" charset="0"/>
              </a:rPr>
              <a:t>;</a:t>
            </a:r>
          </a:p>
        </p:txBody>
      </p:sp>
      <p:sp>
        <p:nvSpPr>
          <p:cNvPr id="70666" name="Text Box 10"/>
          <p:cNvSpPr txBox="1">
            <a:spLocks noChangeArrowheads="1"/>
          </p:cNvSpPr>
          <p:nvPr/>
        </p:nvSpPr>
        <p:spPr bwMode="auto">
          <a:xfrm>
            <a:off x="943042" y="4005064"/>
            <a:ext cx="7704138" cy="2108200"/>
          </a:xfrm>
          <a:prstGeom prst="rect">
            <a:avLst/>
          </a:prstGeom>
          <a:solidFill>
            <a:srgbClr val="D4FC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1600" b="1" dirty="0">
                <a:solidFill>
                  <a:schemeClr val="hlink"/>
                </a:solidFill>
                <a:latin typeface="Courier" pitchFamily="49" charset="0"/>
              </a:rPr>
              <a:t>namespace </a:t>
            </a:r>
            <a:r>
              <a:rPr lang="en-US" altLang="el-GR" sz="1600" b="1" dirty="0">
                <a:solidFill>
                  <a:srgbClr val="C00000"/>
                </a:solidFill>
                <a:latin typeface="Courier" pitchFamily="49" charset="0"/>
              </a:rPr>
              <a:t>general</a:t>
            </a:r>
          </a:p>
          <a:p>
            <a:r>
              <a:rPr lang="en-US" altLang="el-GR" sz="1600" b="1" dirty="0">
                <a:solidFill>
                  <a:srgbClr val="C00000"/>
                </a:solidFill>
                <a:latin typeface="Courier" pitchFamily="49" charset="0"/>
              </a:rPr>
              <a:t>{</a:t>
            </a:r>
          </a:p>
          <a:p>
            <a:r>
              <a:rPr lang="en-US" altLang="el-GR" sz="1600" b="1" dirty="0">
                <a:solidFill>
                  <a:srgbClr val="C00000"/>
                </a:solidFill>
                <a:latin typeface="Courier" pitchFamily="49" charset="0"/>
              </a:rPr>
              <a:t>  int a, b;</a:t>
            </a:r>
          </a:p>
          <a:p>
            <a:r>
              <a:rPr lang="en-US" altLang="el-GR" sz="1600" b="1" dirty="0">
                <a:solidFill>
                  <a:srgbClr val="C00000"/>
                </a:solidFill>
                <a:latin typeface="Courier" pitchFamily="49" charset="0"/>
              </a:rPr>
              <a:t>}</a:t>
            </a:r>
            <a:endParaRPr lang="el-GR" altLang="el-GR" sz="1600" b="1" dirty="0">
              <a:solidFill>
                <a:srgbClr val="C00000"/>
              </a:solidFill>
              <a:latin typeface="Courier" pitchFamily="49" charset="0"/>
            </a:endParaRPr>
          </a:p>
          <a:p>
            <a:endParaRPr lang="el-GR" altLang="el-GR" sz="1600" b="1" dirty="0">
              <a:solidFill>
                <a:schemeClr val="hlink"/>
              </a:solidFill>
              <a:effectLst/>
              <a:latin typeface="Courier" pitchFamily="49" charset="0"/>
            </a:endParaRPr>
          </a:p>
          <a:p>
            <a:r>
              <a:rPr lang="el-GR" altLang="el-GR" sz="1600" dirty="0">
                <a:effectLst/>
                <a:latin typeface="Garamond" pitchFamily="18" charset="0"/>
              </a:rPr>
              <a:t>Προσπέλαση μεταβλητών </a:t>
            </a:r>
            <a:r>
              <a:rPr lang="en-US" altLang="el-GR" sz="1600" dirty="0">
                <a:effectLst/>
                <a:latin typeface="Garamond" pitchFamily="18" charset="0"/>
              </a:rPr>
              <a:t>a,b</a:t>
            </a:r>
            <a:endParaRPr lang="el-GR" altLang="el-GR" sz="1600" dirty="0">
              <a:effectLst/>
              <a:latin typeface="Garamond" pitchFamily="18" charset="0"/>
            </a:endParaRPr>
          </a:p>
          <a:p>
            <a:r>
              <a:rPr lang="el-GR" altLang="el-GR" sz="1600" b="1" dirty="0">
                <a:solidFill>
                  <a:srgbClr val="008000"/>
                </a:solidFill>
                <a:effectLst/>
                <a:latin typeface="Courier" pitchFamily="49" charset="0"/>
              </a:rPr>
              <a:t>general::a</a:t>
            </a:r>
          </a:p>
          <a:p>
            <a:r>
              <a:rPr lang="el-GR" altLang="el-GR" sz="1600" b="1" dirty="0">
                <a:solidFill>
                  <a:srgbClr val="008000"/>
                </a:solidFill>
                <a:effectLst/>
                <a:latin typeface="Courier" pitchFamily="49" charset="0"/>
              </a:rPr>
              <a:t>general::b</a:t>
            </a: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1</a:t>
            </a:fld>
            <a:endParaRPr lang="el-GR" dirty="0"/>
          </a:p>
        </p:txBody>
      </p:sp>
    </p:spTree>
    <p:extLst>
      <p:ext uri="{BB962C8B-B14F-4D97-AF65-F5344CB8AC3E}">
        <p14:creationId xmlns:p14="http://schemas.microsoft.com/office/powerpoint/2010/main" val="363419418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76648" y="764704"/>
            <a:ext cx="8928992" cy="2078336"/>
          </a:xfrm>
          <a:noFill/>
        </p:spPr>
        <p:txBody>
          <a:bodyPr>
            <a:noAutofit/>
          </a:bodyPr>
          <a:lstStyle/>
          <a:p>
            <a:pPr marL="0" indent="0">
              <a:buNone/>
            </a:pPr>
            <a:r>
              <a:rPr lang="el-GR" sz="1800" dirty="0" smtClean="0"/>
              <a:t>Το </a:t>
            </a:r>
            <a:r>
              <a:rPr lang="el-GR" sz="18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a:t>
            </a:r>
            <a:r>
              <a:rPr lang="el-GR" sz="1800" dirty="0" smtClean="0"/>
              <a:t>τα </a:t>
            </a:r>
            <a:r>
              <a:rPr lang="el-GR" sz="1800" dirty="0"/>
              <a:t>οποία εμπεριέχονται σε </a:t>
            </a:r>
            <a:r>
              <a:rPr lang="el-GR" sz="1800" dirty="0" smtClean="0"/>
              <a:t>αυτό. </a:t>
            </a:r>
            <a:r>
              <a:rPr lang="el-GR" sz="1800" dirty="0"/>
              <a:t>Οι όροι χρήσης των </a:t>
            </a:r>
            <a:r>
              <a:rPr lang="el-GR" sz="1800" dirty="0" smtClean="0"/>
              <a:t>έργων τρίτων </a:t>
            </a:r>
            <a:r>
              <a:rPr lang="el-GR" sz="1800" dirty="0"/>
              <a:t>επεξηγούνται στη διαφάνεια  «Επεξήγηση όρων χρήσης έργων </a:t>
            </a:r>
            <a:r>
              <a:rPr lang="el-GR" sz="1800" dirty="0" smtClean="0"/>
              <a:t>τρίτων». </a:t>
            </a:r>
          </a:p>
          <a:p>
            <a:pPr marL="0" indent="0">
              <a:buNone/>
            </a:pPr>
            <a:r>
              <a:rPr lang="el-GR" sz="1800" dirty="0" smtClean="0"/>
              <a:t>Τα έργα για τα οποία έχει ζητηθεί άδεια  αναφέρονται στο «Σημείωμα  </a:t>
            </a:r>
            <a:r>
              <a:rPr lang="el-GR" sz="1800" dirty="0"/>
              <a:t>Χρήσης Έργων Τρίτων</a:t>
            </a:r>
            <a:r>
              <a:rPr lang="el-GR" sz="1800" dirty="0" smtClean="0"/>
              <a:t>». </a:t>
            </a:r>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563888" y="2843040"/>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76648" y="3284984"/>
            <a:ext cx="9036496" cy="3573016"/>
          </a:xfrm>
          <a:prstGeom prst="rect">
            <a:avLst/>
          </a:prstGeom>
        </p:spPr>
        <p:txBody>
          <a:bodyPr vert="horz" wrap="square" lIns="91440" tIns="45720" rIns="91440" bIns="45720" rtlCol="0" anchor="ctr">
            <a:normAutofit/>
          </a:bodyPr>
          <a:lstStyle/>
          <a:p>
            <a:pPr>
              <a:spcBef>
                <a:spcPts val="600"/>
              </a:spcBef>
            </a:pPr>
            <a:r>
              <a:rPr lang="el-GR" dirty="0">
                <a:solidFill>
                  <a:prstClr val="black"/>
                </a:solidFill>
                <a:latin typeface="Calibri"/>
              </a:rPr>
              <a:t>[1] http://creativecommons.org/licenses/by-nc-sa/4.0/ </a:t>
            </a:r>
            <a:endParaRPr lang="en-US" dirty="0" smtClean="0">
              <a:solidFill>
                <a:prstClr val="black"/>
              </a:solidFill>
              <a:latin typeface="Calibri"/>
            </a:endParaRPr>
          </a:p>
          <a:p>
            <a:pPr>
              <a:spcBef>
                <a:spcPts val="600"/>
              </a:spcBef>
            </a:pPr>
            <a:r>
              <a:rPr lang="el-GR" dirty="0" smtClean="0">
                <a:solidFill>
                  <a:prstClr val="black"/>
                </a:solidFill>
                <a:latin typeface="Calibri"/>
              </a:rPr>
              <a:t>Ως </a:t>
            </a:r>
            <a:r>
              <a:rPr lang="el-GR" b="1" dirty="0">
                <a:solidFill>
                  <a:prstClr val="black"/>
                </a:solidFill>
                <a:latin typeface="Calibri"/>
              </a:rPr>
              <a:t>Μη Εμπορική</a:t>
            </a:r>
            <a:r>
              <a:rPr lang="el-GR" dirty="0">
                <a:solidFill>
                  <a:prstClr val="black"/>
                </a:solidFill>
                <a:latin typeface="Calibri"/>
              </a:rPr>
              <a:t> ορίζεται η χρήση:</a:t>
            </a:r>
          </a:p>
          <a:p>
            <a:pPr marL="342900" indent="-342900">
              <a:spcBef>
                <a:spcPts val="600"/>
              </a:spcBef>
              <a:buFont typeface="Arial" panose="020B0604020202020204" pitchFamily="34" charset="0"/>
              <a:buChar char="•"/>
            </a:pPr>
            <a:r>
              <a:rPr lang="el-GR" dirty="0">
                <a:solidFill>
                  <a:prstClr val="black"/>
                </a:solidFill>
                <a:latin typeface="Calibri"/>
              </a:rPr>
              <a:t>που δεν περιλαμβάνει άμεσο ή έμμεσο οικονομικό όφελος από την χρήση του έργου, για το διανομέα του έργου και αδειοδόχο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περιλαμβάνει οικονομική συναλλαγή ως προϋπόθεση για τη χρήση ή πρόσβαση στο έργο</a:t>
            </a:r>
          </a:p>
          <a:p>
            <a:pPr marL="342900" indent="-342900">
              <a:spcBef>
                <a:spcPts val="600"/>
              </a:spcBef>
              <a:buFont typeface="Arial" panose="020B0604020202020204" pitchFamily="34" charset="0"/>
              <a:buChar char="•"/>
            </a:pPr>
            <a:r>
              <a:rPr lang="el-GR" dirty="0">
                <a:solidFill>
                  <a:prstClr val="black"/>
                </a:solidFill>
                <a:latin typeface="Calibri"/>
              </a:rPr>
              <a:t>που</a:t>
            </a:r>
            <a:r>
              <a:rPr lang="en-GB" dirty="0">
                <a:solidFill>
                  <a:prstClr val="black"/>
                </a:solidFill>
                <a:latin typeface="Calibri"/>
              </a:rPr>
              <a:t> </a:t>
            </a:r>
            <a:r>
              <a:rPr lang="el-GR" dirty="0">
                <a:solidFill>
                  <a:prstClr val="black"/>
                </a:solidFill>
                <a:latin typeface="Calibri"/>
              </a:rPr>
              <a:t>δεν προσπορίζει στο διανομέα του έργου και</a:t>
            </a:r>
            <a:r>
              <a:rPr lang="en-GB" dirty="0">
                <a:solidFill>
                  <a:prstClr val="black"/>
                </a:solidFill>
                <a:latin typeface="Calibri"/>
              </a:rPr>
              <a:t> </a:t>
            </a:r>
            <a:r>
              <a:rPr lang="el-GR" dirty="0">
                <a:solidFill>
                  <a:prstClr val="black"/>
                </a:solidFill>
                <a:latin typeface="Calibri"/>
              </a:rPr>
              <a:t>αδειοδόχο</a:t>
            </a:r>
            <a:r>
              <a:rPr lang="en-GB" dirty="0">
                <a:solidFill>
                  <a:prstClr val="black"/>
                </a:solidFill>
                <a:latin typeface="Calibri"/>
              </a:rPr>
              <a:t> </a:t>
            </a:r>
            <a:r>
              <a:rPr lang="el-GR" dirty="0">
                <a:solidFill>
                  <a:prstClr val="black"/>
                </a:solidFill>
                <a:latin typeface="Calibri"/>
              </a:rPr>
              <a:t>έμμεσο οικονομικό όφελος (π.χ. διαφημίσεις) από την προβολή του έργου σε διαδικτυακό </a:t>
            </a:r>
            <a:r>
              <a:rPr lang="el-GR" dirty="0" smtClean="0">
                <a:solidFill>
                  <a:prstClr val="black"/>
                </a:solidFill>
                <a:latin typeface="Calibri"/>
              </a:rPr>
              <a:t>τόπο</a:t>
            </a:r>
            <a:endParaRPr lang="en-US" dirty="0" smtClean="0">
              <a:solidFill>
                <a:prstClr val="black"/>
              </a:solidFill>
              <a:latin typeface="Calibri"/>
            </a:endParaRPr>
          </a:p>
          <a:p>
            <a:pPr>
              <a:spcBef>
                <a:spcPts val="600"/>
              </a:spcBef>
            </a:pPr>
            <a:r>
              <a:rPr lang="el-GR" dirty="0" smtClean="0">
                <a:solidFill>
                  <a:prstClr val="black"/>
                </a:solidFill>
                <a:latin typeface="Calibri"/>
              </a:rPr>
              <a:t>Ο </a:t>
            </a:r>
            <a:r>
              <a:rPr lang="el-GR" dirty="0">
                <a:solidFill>
                  <a:prstClr val="black"/>
                </a:solidFill>
                <a:latin typeface="Calibri"/>
              </a:rPr>
              <a:t>δικαιούχος μπορεί να παρέχει στον αδειοδόχο ξεχωριστή άδεια να χρησιμοποιεί το έργο για εμπορική χρήση, εφόσον αυτό του ζητηθεί</a:t>
            </a:r>
            <a:r>
              <a:rPr lang="el-GR" dirty="0" smtClean="0">
                <a:solidFill>
                  <a:prstClr val="black"/>
                </a:solidFill>
                <a:latin typeface="Calibri"/>
              </a:rPr>
              <a:t>.</a:t>
            </a:r>
            <a:endParaRPr lang="el-GR" dirty="0">
              <a:solidFill>
                <a:prstClr val="black"/>
              </a:solidFill>
              <a:latin typeface="Calibri"/>
            </a:endParaRPr>
          </a:p>
        </p:txBody>
      </p:sp>
    </p:spTree>
    <p:extLst>
      <p:ext uri="{BB962C8B-B14F-4D97-AF65-F5344CB8AC3E}">
        <p14:creationId xmlns:p14="http://schemas.microsoft.com/office/powerpoint/2010/main" val="350491282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366" y="0"/>
            <a:ext cx="8229600" cy="908720"/>
          </a:xfrm>
          <a:noFill/>
        </p:spPr>
        <p:txBody>
          <a:bodyPr>
            <a:normAutofit fontScale="90000"/>
          </a:bodyPr>
          <a:lstStyle/>
          <a:p>
            <a:r>
              <a:rPr lang="el-GR" dirty="0" smtClean="0"/>
              <a:t>Επεξήγηση όρων χρήσης έργων τρίτων</a:t>
            </a:r>
            <a:endParaRPr lang="el-GR" dirty="0"/>
          </a:p>
        </p:txBody>
      </p:sp>
      <p:sp>
        <p:nvSpPr>
          <p:cNvPr id="4" name="Slide Number Placeholder 3"/>
          <p:cNvSpPr>
            <a:spLocks noGrp="1"/>
          </p:cNvSpPr>
          <p:nvPr>
            <p:ph type="sldNum" sz="quarter" idx="12"/>
          </p:nvPr>
        </p:nvSpPr>
        <p:spPr/>
        <p:txBody>
          <a:bodyPr/>
          <a:lstStyle/>
          <a:p>
            <a:pPr>
              <a:defRPr/>
            </a:pPr>
            <a:fld id="{7E55E3B3-0445-4CFC-BED8-763D4409E61F}" type="slidenum">
              <a:rPr lang="el-GR" smtClean="0">
                <a:solidFill>
                  <a:prstClr val="black"/>
                </a:solidFill>
              </a:rPr>
              <a:pPr>
                <a:defRPr/>
              </a:pPr>
              <a:t>20</a:t>
            </a:fld>
            <a:endParaRPr lang="el-GR" dirty="0">
              <a:solidFill>
                <a:prstClr val="black"/>
              </a:solidFill>
            </a:endParaRPr>
          </a:p>
        </p:txBody>
      </p:sp>
      <p:sp>
        <p:nvSpPr>
          <p:cNvPr id="6" name="Rectangle 5"/>
          <p:cNvSpPr/>
          <p:nvPr/>
        </p:nvSpPr>
        <p:spPr>
          <a:xfrm>
            <a:off x="2088230" y="823372"/>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Δεν επιτρέπεται η επαναχρησιμοποίηση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παρά μόνο εάν ζητηθεί εκ νέου άδεια από το δημιουργό.</a:t>
            </a:r>
            <a:endParaRPr lang="el-GR" sz="3200" dirty="0">
              <a:solidFill>
                <a:prstClr val="black"/>
              </a:solidFill>
              <a:latin typeface="Calibri"/>
            </a:endParaRPr>
          </a:p>
        </p:txBody>
      </p:sp>
      <p:sp>
        <p:nvSpPr>
          <p:cNvPr id="7" name="Rectangle 6"/>
          <p:cNvSpPr/>
          <p:nvPr/>
        </p:nvSpPr>
        <p:spPr>
          <a:xfrm>
            <a:off x="1688763" y="914631"/>
            <a:ext cx="399468" cy="400110"/>
          </a:xfrm>
          <a:prstGeom prst="rect">
            <a:avLst/>
          </a:prstGeom>
        </p:spPr>
        <p:txBody>
          <a:bodyPr wrap="none">
            <a:spAutoFit/>
          </a:bodyPr>
          <a:lstStyle/>
          <a:p>
            <a:pPr algn="r"/>
            <a:r>
              <a:rPr lang="en-US" sz="2000" dirty="0">
                <a:solidFill>
                  <a:prstClr val="black">
                    <a:lumMod val="75000"/>
                    <a:lumOff val="25000"/>
                  </a:prstClr>
                </a:solidFill>
                <a:latin typeface="Calibri"/>
              </a:rPr>
              <a:t>©</a:t>
            </a:r>
            <a:endParaRPr lang="el-GR" sz="2000" dirty="0">
              <a:solidFill>
                <a:prstClr val="black">
                  <a:lumMod val="75000"/>
                  <a:lumOff val="25000"/>
                </a:prstClr>
              </a:solidFill>
              <a:latin typeface="Calibri"/>
            </a:endParaRPr>
          </a:p>
        </p:txBody>
      </p:sp>
      <p:sp>
        <p:nvSpPr>
          <p:cNvPr id="8" name="Rectangle 7"/>
          <p:cNvSpPr/>
          <p:nvPr/>
        </p:nvSpPr>
        <p:spPr>
          <a:xfrm>
            <a:off x="666552" y="1360947"/>
            <a:ext cx="142167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endParaRPr lang="el-GR" dirty="0">
              <a:solidFill>
                <a:prstClr val="black">
                  <a:lumMod val="75000"/>
                  <a:lumOff val="25000"/>
                </a:prstClr>
              </a:solidFill>
              <a:latin typeface="Calibri"/>
            </a:endParaRPr>
          </a:p>
        </p:txBody>
      </p:sp>
      <p:sp>
        <p:nvSpPr>
          <p:cNvPr id="9" name="Rectangle 8"/>
          <p:cNvSpPr/>
          <p:nvPr/>
        </p:nvSpPr>
        <p:spPr>
          <a:xfrm>
            <a:off x="293932" y="1945722"/>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CC-BY-SA</a:t>
            </a:r>
            <a:endParaRPr lang="el-GR" dirty="0">
              <a:solidFill>
                <a:prstClr val="black">
                  <a:lumMod val="75000"/>
                  <a:lumOff val="25000"/>
                </a:prstClr>
              </a:solidFill>
              <a:latin typeface="Calibri"/>
            </a:endParaRPr>
          </a:p>
        </p:txBody>
      </p:sp>
      <p:sp>
        <p:nvSpPr>
          <p:cNvPr id="10" name="Rectangle 9"/>
          <p:cNvSpPr/>
          <p:nvPr/>
        </p:nvSpPr>
        <p:spPr>
          <a:xfrm>
            <a:off x="206220" y="3829842"/>
            <a:ext cx="1882011"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NC-SA</a:t>
            </a:r>
            <a:endParaRPr lang="el-GR" dirty="0">
              <a:solidFill>
                <a:prstClr val="black">
                  <a:lumMod val="75000"/>
                  <a:lumOff val="25000"/>
                </a:prstClr>
              </a:solidFill>
              <a:latin typeface="Calibri"/>
            </a:endParaRPr>
          </a:p>
        </p:txBody>
      </p:sp>
      <p:sp>
        <p:nvSpPr>
          <p:cNvPr id="12" name="Rectangle 11"/>
          <p:cNvSpPr/>
          <p:nvPr/>
        </p:nvSpPr>
        <p:spPr>
          <a:xfrm>
            <a:off x="261245" y="3132000"/>
            <a:ext cx="1826986"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a:t>
            </a:r>
            <a:endParaRPr lang="el-GR" dirty="0">
              <a:solidFill>
                <a:prstClr val="black">
                  <a:lumMod val="75000"/>
                  <a:lumOff val="25000"/>
                </a:prstClr>
              </a:solidFill>
              <a:latin typeface="Calibri"/>
            </a:endParaRPr>
          </a:p>
        </p:txBody>
      </p:sp>
      <p:sp>
        <p:nvSpPr>
          <p:cNvPr id="15" name="Rectangle 14"/>
          <p:cNvSpPr/>
          <p:nvPr/>
        </p:nvSpPr>
        <p:spPr>
          <a:xfrm>
            <a:off x="2088000" y="1404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και η δημιουργία παραγώγων αυτού με απλή αναφορά του δημιουργού.</a:t>
            </a:r>
            <a:endParaRPr lang="el-GR" sz="3200" dirty="0">
              <a:solidFill>
                <a:prstClr val="black"/>
              </a:solidFill>
              <a:latin typeface="Calibri"/>
            </a:endParaRPr>
          </a:p>
        </p:txBody>
      </p:sp>
      <p:sp>
        <p:nvSpPr>
          <p:cNvPr id="16" name="Rectangle 15"/>
          <p:cNvSpPr/>
          <p:nvPr/>
        </p:nvSpPr>
        <p:spPr>
          <a:xfrm>
            <a:off x="2088000" y="1980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 και διάθεση του έργου ή του παράγωγου αυτού με την ίδια άδεια.</a:t>
            </a:r>
            <a:endParaRPr lang="el-GR" sz="3200" dirty="0">
              <a:solidFill>
                <a:prstClr val="black"/>
              </a:solidFill>
              <a:latin typeface="Calibri"/>
            </a:endParaRPr>
          </a:p>
        </p:txBody>
      </p:sp>
      <p:sp>
        <p:nvSpPr>
          <p:cNvPr id="17" name="Rectangle 16"/>
          <p:cNvSpPr/>
          <p:nvPr/>
        </p:nvSpPr>
        <p:spPr>
          <a:xfrm>
            <a:off x="2088000" y="3168000"/>
            <a:ext cx="6624736"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r>
              <a:rPr lang="el-GR" sz="1400" dirty="0" smtClean="0">
                <a:solidFill>
                  <a:prstClr val="black">
                    <a:lumMod val="75000"/>
                    <a:lumOff val="25000"/>
                  </a:prstClr>
                </a:solidFill>
                <a:latin typeface="Calibri"/>
              </a:rPr>
              <a:t> </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18" name="Rectangle 17"/>
          <p:cNvSpPr/>
          <p:nvPr/>
        </p:nvSpPr>
        <p:spPr>
          <a:xfrm>
            <a:off x="2088230" y="3752897"/>
            <a:ext cx="6624736" cy="738664"/>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endParaRPr lang="en-US" sz="1400" dirty="0" smtClean="0">
              <a:solidFill>
                <a:prstClr val="black">
                  <a:lumMod val="75000"/>
                  <a:lumOff val="25000"/>
                </a:prstClr>
              </a:solidFill>
              <a:latin typeface="Calibri"/>
            </a:endParaRPr>
          </a:p>
          <a:p>
            <a:r>
              <a:rPr lang="el-GR" sz="1400" dirty="0">
                <a:solidFill>
                  <a:prstClr val="black">
                    <a:lumMod val="75000"/>
                    <a:lumOff val="25000"/>
                  </a:prstClr>
                </a:solidFill>
                <a:latin typeface="Calibri"/>
              </a:rPr>
              <a:t>και διάθεση του έργου ή του παράγωγου αυτού με την ίδια </a:t>
            </a:r>
            <a:r>
              <a:rPr lang="el-GR" sz="1400" dirty="0" smtClean="0">
                <a:solidFill>
                  <a:prstClr val="black">
                    <a:lumMod val="75000"/>
                    <a:lumOff val="25000"/>
                  </a:prstClr>
                </a:solidFill>
                <a:latin typeface="Calibri"/>
              </a:rPr>
              <a:t>άδεια</a:t>
            </a:r>
            <a:r>
              <a:rPr lang="en-US" sz="1400" dirty="0" smtClean="0">
                <a:solidFill>
                  <a:prstClr val="black">
                    <a:lumMod val="75000"/>
                    <a:lumOff val="25000"/>
                  </a:prstClr>
                </a:solidFill>
                <a:latin typeface="Calibri"/>
              </a:rPr>
              <a:t>.</a:t>
            </a:r>
            <a:endParaRPr lang="el-GR" sz="1400" dirty="0">
              <a:solidFill>
                <a:prstClr val="black">
                  <a:lumMod val="75000"/>
                  <a:lumOff val="25000"/>
                </a:prstClr>
              </a:solidFill>
              <a:latin typeface="Calibri"/>
            </a:endParaRPr>
          </a:p>
          <a:p>
            <a:r>
              <a:rPr lang="el-GR" sz="1400" dirty="0" smtClean="0">
                <a:solidFill>
                  <a:prstClr val="black">
                    <a:lumMod val="75000"/>
                    <a:lumOff val="25000"/>
                  </a:prstClr>
                </a:solidFill>
                <a:latin typeface="Calibri"/>
              </a:rPr>
              <a:t>Δεν επιτρέπεται η εμπορική χρήση του έργου.</a:t>
            </a:r>
            <a:endParaRPr lang="el-GR" sz="3200" dirty="0">
              <a:solidFill>
                <a:prstClr val="black"/>
              </a:solidFill>
              <a:latin typeface="Calibri"/>
            </a:endParaRPr>
          </a:p>
        </p:txBody>
      </p:sp>
      <p:sp>
        <p:nvSpPr>
          <p:cNvPr id="20" name="Rectangle 19"/>
          <p:cNvSpPr/>
          <p:nvPr/>
        </p:nvSpPr>
        <p:spPr>
          <a:xfrm>
            <a:off x="293932" y="2530497"/>
            <a:ext cx="1794299"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CC-BY-ND</a:t>
            </a:r>
            <a:endParaRPr lang="el-GR" dirty="0">
              <a:solidFill>
                <a:prstClr val="black">
                  <a:lumMod val="75000"/>
                  <a:lumOff val="25000"/>
                </a:prstClr>
              </a:solidFill>
              <a:latin typeface="Calibri"/>
            </a:endParaRPr>
          </a:p>
        </p:txBody>
      </p:sp>
      <p:sp>
        <p:nvSpPr>
          <p:cNvPr id="21" name="Rectangle 20"/>
          <p:cNvSpPr/>
          <p:nvPr/>
        </p:nvSpPr>
        <p:spPr>
          <a:xfrm>
            <a:off x="2088230" y="2561274"/>
            <a:ext cx="6624736" cy="523220"/>
          </a:xfrm>
          <a:prstGeom prst="rect">
            <a:avLst/>
          </a:prstGeom>
        </p:spPr>
        <p:txBody>
          <a:bodyPr wrap="square">
            <a:spAutoFit/>
          </a:bodyPr>
          <a:lstStyle/>
          <a:p>
            <a:r>
              <a:rPr lang="el-GR" sz="1400" dirty="0">
                <a:solidFill>
                  <a:prstClr val="black">
                    <a:lumMod val="75000"/>
                    <a:lumOff val="25000"/>
                  </a:prstClr>
                </a:solidFill>
                <a:latin typeface="Calibri"/>
              </a:rPr>
              <a:t>Επιτρέπεται η επαναχρησιμοποίηση του έργου με αναφορά του </a:t>
            </a:r>
            <a:r>
              <a:rPr lang="el-GR" sz="1400" dirty="0" smtClean="0">
                <a:solidFill>
                  <a:prstClr val="black">
                    <a:lumMod val="75000"/>
                    <a:lumOff val="25000"/>
                  </a:prstClr>
                </a:solidFill>
                <a:latin typeface="Calibri"/>
              </a:rPr>
              <a:t>δημιουργού. </a:t>
            </a:r>
          </a:p>
          <a:p>
            <a:r>
              <a:rPr lang="el-GR" sz="1400" dirty="0" smtClean="0">
                <a:solidFill>
                  <a:prstClr val="black">
                    <a:lumMod val="75000"/>
                    <a:lumOff val="25000"/>
                  </a:prstClr>
                </a:solidFill>
                <a:latin typeface="Calibri"/>
              </a:rPr>
              <a:t>Δεν </a:t>
            </a:r>
            <a:r>
              <a:rPr lang="el-GR" sz="1400" dirty="0">
                <a:solidFill>
                  <a:prstClr val="black">
                    <a:lumMod val="75000"/>
                    <a:lumOff val="25000"/>
                  </a:prstClr>
                </a:solidFill>
                <a:latin typeface="Calibri"/>
              </a:rPr>
              <a:t>επιτρέπεται η </a:t>
            </a:r>
            <a:r>
              <a:rPr lang="el-GR" sz="1400" dirty="0" smtClean="0">
                <a:solidFill>
                  <a:prstClr val="black">
                    <a:lumMod val="75000"/>
                    <a:lumOff val="25000"/>
                  </a:prstClr>
                </a:solidFill>
                <a:latin typeface="Calibri"/>
              </a:rPr>
              <a:t>δημιουργία παραγώγων του έργου.</a:t>
            </a:r>
            <a:endParaRPr lang="el-GR" sz="1400" dirty="0">
              <a:solidFill>
                <a:prstClr val="black">
                  <a:lumMod val="75000"/>
                  <a:lumOff val="25000"/>
                </a:prstClr>
              </a:solidFill>
              <a:latin typeface="Calibri"/>
            </a:endParaRPr>
          </a:p>
        </p:txBody>
      </p:sp>
      <p:sp>
        <p:nvSpPr>
          <p:cNvPr id="22" name="Rectangle 21"/>
          <p:cNvSpPr/>
          <p:nvPr/>
        </p:nvSpPr>
        <p:spPr>
          <a:xfrm>
            <a:off x="405954" y="4513900"/>
            <a:ext cx="1682277" cy="584775"/>
          </a:xfrm>
          <a:prstGeom prst="rect">
            <a:avLst/>
          </a:prstGeom>
        </p:spPr>
        <p:txBody>
          <a:bodyPr wrap="square">
            <a:spAutoFit/>
          </a:bodyPr>
          <a:lstStyle/>
          <a:p>
            <a:pPr algn="r"/>
            <a:r>
              <a:rPr lang="el-GR" sz="1400" dirty="0" smtClean="0">
                <a:solidFill>
                  <a:prstClr val="black">
                    <a:lumMod val="75000"/>
                    <a:lumOff val="25000"/>
                  </a:prstClr>
                </a:solidFill>
                <a:latin typeface="Calibri"/>
              </a:rPr>
              <a:t>διαθέσιμο με άδεια </a:t>
            </a:r>
            <a:r>
              <a:rPr lang="en-US" dirty="0" smtClean="0">
                <a:solidFill>
                  <a:prstClr val="black">
                    <a:lumMod val="75000"/>
                    <a:lumOff val="25000"/>
                  </a:prstClr>
                </a:solidFill>
                <a:latin typeface="Calibri"/>
              </a:rPr>
              <a:t>CC-BY</a:t>
            </a:r>
            <a:r>
              <a:rPr lang="el-GR" dirty="0" smtClean="0">
                <a:solidFill>
                  <a:prstClr val="black">
                    <a:lumMod val="75000"/>
                    <a:lumOff val="25000"/>
                  </a:prstClr>
                </a:solidFill>
                <a:latin typeface="Calibri"/>
              </a:rPr>
              <a:t>-</a:t>
            </a:r>
            <a:r>
              <a:rPr lang="en-US" dirty="0" smtClean="0">
                <a:solidFill>
                  <a:prstClr val="black">
                    <a:lumMod val="75000"/>
                    <a:lumOff val="25000"/>
                  </a:prstClr>
                </a:solidFill>
                <a:latin typeface="Calibri"/>
              </a:rPr>
              <a:t>NC-ND</a:t>
            </a:r>
            <a:endParaRPr lang="el-GR" dirty="0">
              <a:solidFill>
                <a:prstClr val="black">
                  <a:lumMod val="75000"/>
                  <a:lumOff val="25000"/>
                </a:prstClr>
              </a:solidFill>
              <a:latin typeface="Calibri"/>
            </a:endParaRPr>
          </a:p>
        </p:txBody>
      </p:sp>
      <p:sp>
        <p:nvSpPr>
          <p:cNvPr id="23" name="Rectangle 22"/>
          <p:cNvSpPr/>
          <p:nvPr/>
        </p:nvSpPr>
        <p:spPr>
          <a:xfrm>
            <a:off x="2088230" y="4544678"/>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με αναφορά του δημιουργού</a:t>
            </a:r>
            <a:r>
              <a:rPr lang="en-US" sz="1400" dirty="0" smtClean="0">
                <a:solidFill>
                  <a:prstClr val="black">
                    <a:lumMod val="75000"/>
                    <a:lumOff val="25000"/>
                  </a:prstClr>
                </a:solidFill>
                <a:latin typeface="Calibri"/>
              </a:rPr>
              <a:t>.</a:t>
            </a:r>
          </a:p>
          <a:p>
            <a:r>
              <a:rPr lang="el-GR" sz="1400" dirty="0" smtClean="0">
                <a:solidFill>
                  <a:prstClr val="black">
                    <a:lumMod val="75000"/>
                    <a:lumOff val="25000"/>
                  </a:prstClr>
                </a:solidFill>
                <a:latin typeface="Calibri"/>
              </a:rPr>
              <a:t>Δεν επιτρέπεται η εμπορική χρήση του έργου</a:t>
            </a:r>
            <a:r>
              <a:rPr lang="en-US" sz="1400" dirty="0" smtClean="0">
                <a:solidFill>
                  <a:prstClr val="black">
                    <a:lumMod val="75000"/>
                    <a:lumOff val="25000"/>
                  </a:prstClr>
                </a:solidFill>
                <a:latin typeface="Calibri"/>
              </a:rPr>
              <a:t> </a:t>
            </a:r>
            <a:r>
              <a:rPr lang="el-GR" sz="1400" dirty="0" smtClean="0">
                <a:solidFill>
                  <a:prstClr val="black">
                    <a:lumMod val="75000"/>
                    <a:lumOff val="25000"/>
                  </a:prstClr>
                </a:solidFill>
                <a:latin typeface="Calibri"/>
              </a:rPr>
              <a:t>και η δημιουργία παραγώγων του.</a:t>
            </a:r>
            <a:endParaRPr lang="el-GR" sz="3200" dirty="0">
              <a:solidFill>
                <a:prstClr val="black"/>
              </a:solidFill>
              <a:latin typeface="Calibri"/>
            </a:endParaRPr>
          </a:p>
        </p:txBody>
      </p:sp>
      <p:sp>
        <p:nvSpPr>
          <p:cNvPr id="24" name="Rectangle 23"/>
          <p:cNvSpPr/>
          <p:nvPr/>
        </p:nvSpPr>
        <p:spPr>
          <a:xfrm>
            <a:off x="0" y="5112000"/>
            <a:ext cx="2088231" cy="584775"/>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με </a:t>
            </a:r>
            <a:r>
              <a:rPr lang="el-GR" sz="1400" dirty="0" smtClean="0">
                <a:solidFill>
                  <a:prstClr val="black">
                    <a:lumMod val="75000"/>
                    <a:lumOff val="25000"/>
                  </a:prstClr>
                </a:solidFill>
                <a:latin typeface="Calibri"/>
              </a:rPr>
              <a:t>άδεια </a:t>
            </a:r>
          </a:p>
          <a:p>
            <a:pPr algn="r"/>
            <a:r>
              <a:rPr lang="en-US" dirty="0" smtClean="0">
                <a:solidFill>
                  <a:prstClr val="black">
                    <a:lumMod val="75000"/>
                    <a:lumOff val="25000"/>
                  </a:prstClr>
                </a:solidFill>
                <a:latin typeface="Calibri"/>
              </a:rPr>
              <a:t>CC0 </a:t>
            </a:r>
            <a:r>
              <a:rPr lang="en-US" dirty="0">
                <a:solidFill>
                  <a:prstClr val="black">
                    <a:lumMod val="75000"/>
                    <a:lumOff val="25000"/>
                  </a:prstClr>
                </a:solidFill>
                <a:latin typeface="Calibri"/>
              </a:rPr>
              <a:t>Public Domain</a:t>
            </a:r>
            <a:endParaRPr lang="el-GR" dirty="0">
              <a:solidFill>
                <a:prstClr val="black">
                  <a:lumMod val="75000"/>
                  <a:lumOff val="25000"/>
                </a:prstClr>
              </a:solidFill>
              <a:latin typeface="Calibri"/>
            </a:endParaRPr>
          </a:p>
        </p:txBody>
      </p:sp>
      <p:sp>
        <p:nvSpPr>
          <p:cNvPr id="25" name="Rectangle 24"/>
          <p:cNvSpPr/>
          <p:nvPr/>
        </p:nvSpPr>
        <p:spPr>
          <a:xfrm>
            <a:off x="0" y="5791105"/>
            <a:ext cx="2088231" cy="307777"/>
          </a:xfrm>
          <a:prstGeom prst="rect">
            <a:avLst/>
          </a:prstGeom>
        </p:spPr>
        <p:txBody>
          <a:bodyPr wrap="square">
            <a:spAutoFit/>
          </a:bodyPr>
          <a:lstStyle/>
          <a:p>
            <a:pPr algn="r"/>
            <a:r>
              <a:rPr lang="el-GR" sz="1400" dirty="0">
                <a:solidFill>
                  <a:prstClr val="black">
                    <a:lumMod val="75000"/>
                    <a:lumOff val="25000"/>
                  </a:prstClr>
                </a:solidFill>
                <a:latin typeface="Calibri"/>
              </a:rPr>
              <a:t>διαθέσιμο </a:t>
            </a:r>
            <a:r>
              <a:rPr lang="el-GR" sz="1400" dirty="0" smtClean="0">
                <a:solidFill>
                  <a:prstClr val="black">
                    <a:lumMod val="75000"/>
                    <a:lumOff val="25000"/>
                  </a:prstClr>
                </a:solidFill>
                <a:latin typeface="Calibri"/>
              </a:rPr>
              <a:t>ως κοινό κτήμα</a:t>
            </a:r>
            <a:endParaRPr lang="el-GR" dirty="0">
              <a:solidFill>
                <a:prstClr val="black">
                  <a:lumMod val="75000"/>
                  <a:lumOff val="25000"/>
                </a:prstClr>
              </a:solidFill>
              <a:latin typeface="Calibri"/>
            </a:endParaRPr>
          </a:p>
        </p:txBody>
      </p:sp>
      <p:sp>
        <p:nvSpPr>
          <p:cNvPr id="26" name="Rectangle 25"/>
          <p:cNvSpPr/>
          <p:nvPr/>
        </p:nvSpPr>
        <p:spPr>
          <a:xfrm>
            <a:off x="2088000" y="5112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7" name="Rectangle 26"/>
          <p:cNvSpPr/>
          <p:nvPr/>
        </p:nvSpPr>
        <p:spPr>
          <a:xfrm>
            <a:off x="2088231" y="5688000"/>
            <a:ext cx="7062962" cy="523220"/>
          </a:xfrm>
          <a:prstGeom prst="rect">
            <a:avLst/>
          </a:prstGeom>
        </p:spPr>
        <p:txBody>
          <a:bodyPr wrap="square">
            <a:spAutoFit/>
          </a:bodyPr>
          <a:lstStyle/>
          <a:p>
            <a:r>
              <a:rPr lang="el-GR" sz="1400" dirty="0" smtClean="0">
                <a:solidFill>
                  <a:prstClr val="black">
                    <a:lumMod val="75000"/>
                    <a:lumOff val="25000"/>
                  </a:prstClr>
                </a:solidFill>
                <a:latin typeface="Calibri"/>
              </a:rPr>
              <a:t>Επιτρέπεται η επαναχρησιμοποίηση του έργου, η δημιουργία παραγώγων αυτού και η εμπορική του χρήση, χωρίς αναφορά του δημιουργού.</a:t>
            </a:r>
            <a:endParaRPr lang="en-US" sz="1400" dirty="0" smtClean="0">
              <a:solidFill>
                <a:prstClr val="black">
                  <a:lumMod val="75000"/>
                  <a:lumOff val="25000"/>
                </a:prstClr>
              </a:solidFill>
              <a:latin typeface="Calibri"/>
            </a:endParaRPr>
          </a:p>
        </p:txBody>
      </p:sp>
      <p:sp>
        <p:nvSpPr>
          <p:cNvPr id="28" name="Rectangle 27"/>
          <p:cNvSpPr/>
          <p:nvPr/>
        </p:nvSpPr>
        <p:spPr>
          <a:xfrm>
            <a:off x="0" y="6334511"/>
            <a:ext cx="2088231" cy="307777"/>
          </a:xfrm>
          <a:prstGeom prst="rect">
            <a:avLst/>
          </a:prstGeom>
        </p:spPr>
        <p:txBody>
          <a:bodyPr wrap="square">
            <a:spAutoFit/>
          </a:bodyPr>
          <a:lstStyle/>
          <a:p>
            <a:pPr algn="r"/>
            <a:r>
              <a:rPr lang="el-GR" sz="1400" dirty="0" smtClean="0">
                <a:solidFill>
                  <a:prstClr val="black">
                    <a:lumMod val="75000"/>
                    <a:lumOff val="25000"/>
                  </a:prstClr>
                </a:solidFill>
                <a:latin typeface="Calibri"/>
              </a:rPr>
              <a:t>χωρίς σήμανση</a:t>
            </a:r>
            <a:endParaRPr lang="el-GR" dirty="0">
              <a:solidFill>
                <a:prstClr val="black">
                  <a:lumMod val="75000"/>
                  <a:lumOff val="25000"/>
                </a:prstClr>
              </a:solidFill>
              <a:latin typeface="Calibri"/>
            </a:endParaRPr>
          </a:p>
        </p:txBody>
      </p:sp>
      <p:sp>
        <p:nvSpPr>
          <p:cNvPr id="29" name="Rectangle 28"/>
          <p:cNvSpPr/>
          <p:nvPr/>
        </p:nvSpPr>
        <p:spPr>
          <a:xfrm>
            <a:off x="2088231" y="6334512"/>
            <a:ext cx="7062962" cy="307777"/>
          </a:xfrm>
          <a:prstGeom prst="rect">
            <a:avLst/>
          </a:prstGeom>
        </p:spPr>
        <p:txBody>
          <a:bodyPr wrap="square">
            <a:spAutoFit/>
          </a:bodyPr>
          <a:lstStyle/>
          <a:p>
            <a:r>
              <a:rPr lang="el-GR" sz="1400" dirty="0" smtClean="0">
                <a:solidFill>
                  <a:prstClr val="black">
                    <a:lumMod val="75000"/>
                    <a:lumOff val="25000"/>
                  </a:prstClr>
                </a:solidFill>
                <a:latin typeface="Calibri"/>
              </a:rPr>
              <a:t>Συνήθως δεν επιτρέπεται η επαναχρησιμοποίηση του έργου.</a:t>
            </a:r>
            <a:endParaRPr lang="en-US" sz="1400" dirty="0" smtClean="0">
              <a:solidFill>
                <a:prstClr val="black">
                  <a:lumMod val="75000"/>
                  <a:lumOff val="25000"/>
                </a:prstClr>
              </a:solidFill>
              <a:latin typeface="Calibri"/>
            </a:endParaRPr>
          </a:p>
        </p:txBody>
      </p:sp>
      <p:cxnSp>
        <p:nvCxnSpPr>
          <p:cNvPr id="31" name="Straight Connector 30"/>
          <p:cNvCxnSpPr/>
          <p:nvPr/>
        </p:nvCxnSpPr>
        <p:spPr>
          <a:xfrm>
            <a:off x="71243" y="1383775"/>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71243" y="1968481"/>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71243" y="253945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71243" y="3107253"/>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71243" y="3722806"/>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71243" y="451432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 y="5111310"/>
            <a:ext cx="8532000"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71244" y="569777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1244" y="6220998"/>
            <a:ext cx="8533204" cy="0"/>
          </a:xfrm>
          <a:prstGeom prst="line">
            <a:avLst/>
          </a:prstGeom>
          <a:ln>
            <a:solidFill>
              <a:schemeClr val="tx2">
                <a:lumMod val="40000"/>
                <a:lumOff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662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a:t>τ</a:t>
            </a:r>
            <a:r>
              <a:rPr lang="en-US" sz="2000" dirty="0" smtClean="0"/>
              <a:t>ο </a:t>
            </a:r>
            <a:r>
              <a:rPr lang="en-US" sz="2000" dirty="0"/>
              <a:t>Σημείωμα Αναφοράς</a:t>
            </a:r>
            <a:endParaRPr lang="el-GR" sz="2000" dirty="0"/>
          </a:p>
          <a:p>
            <a:pPr lvl="1">
              <a:buFont typeface="Wingdings" panose="05000000000000000000" pitchFamily="2" charset="2"/>
              <a:buChar char="§"/>
            </a:pPr>
            <a:r>
              <a:rPr lang="el-GR" sz="2000" dirty="0"/>
              <a:t>τ</a:t>
            </a:r>
            <a:r>
              <a:rPr lang="en-US" sz="2000" dirty="0" smtClean="0"/>
              <a:t>ο </a:t>
            </a:r>
            <a:r>
              <a:rPr lang="en-US" sz="2000" dirty="0"/>
              <a:t>Σημείωμα Αδειοδότησης</a:t>
            </a:r>
            <a:endParaRPr lang="el-GR" sz="2000" dirty="0"/>
          </a:p>
          <a:p>
            <a:pPr lvl="1">
              <a:buFont typeface="Wingdings" panose="05000000000000000000" pitchFamily="2" charset="2"/>
              <a:buChar char="§"/>
            </a:pPr>
            <a:r>
              <a:rPr lang="el-GR" sz="2000" dirty="0"/>
              <a:t>τ</a:t>
            </a:r>
            <a:r>
              <a:rPr lang="en-US" sz="2000" dirty="0" smtClean="0"/>
              <a:t>η </a:t>
            </a:r>
            <a:r>
              <a:rPr lang="en-US" sz="2000" dirty="0"/>
              <a:t>δήλωση </a:t>
            </a:r>
            <a:r>
              <a:rPr lang="el-GR" sz="2000" dirty="0"/>
              <a:t>Δ</a:t>
            </a:r>
            <a:r>
              <a:rPr lang="en-US" sz="2000" dirty="0" smtClean="0"/>
              <a:t>ιατήρησης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υπερσυνδέσμους.</a:t>
            </a:r>
          </a:p>
          <a:p>
            <a:endParaRPr lang="el-GR" sz="2000" dirty="0"/>
          </a:p>
        </p:txBody>
      </p:sp>
    </p:spTree>
    <p:extLst>
      <p:ext uri="{BB962C8B-B14F-4D97-AF65-F5344CB8AC3E}">
        <p14:creationId xmlns:p14="http://schemas.microsoft.com/office/powerpoint/2010/main" val="30733207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a:t>
            </a:r>
            <a:r>
              <a:rPr lang="en-US" sz="2000" dirty="0" smtClean="0"/>
              <a:t>o</a:t>
            </a:r>
            <a:r>
              <a:rPr lang="el-GR" sz="2000" dirty="0" smtClean="0"/>
              <a:t> 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ΤΕΙ Αθήνας</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1456691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lstStyle/>
          <a:p>
            <a:r>
              <a:rPr lang="el-GR" altLang="el-GR" dirty="0"/>
              <a:t>Χώροι ονομάτων </a:t>
            </a:r>
            <a:r>
              <a:rPr lang="en-US" altLang="el-GR" dirty="0"/>
              <a:t>(namespaces</a:t>
            </a:r>
            <a:r>
              <a:rPr lang="en-US" altLang="el-GR" dirty="0" smtClean="0"/>
              <a:t>)</a:t>
            </a:r>
            <a:r>
              <a:rPr lang="el-GR" altLang="el-GR" dirty="0" smtClean="0"/>
              <a:t> </a:t>
            </a:r>
            <a:r>
              <a:rPr lang="el-GR" altLang="el-GR" sz="3600" b="0" dirty="0" smtClean="0"/>
              <a:t>2/4</a:t>
            </a:r>
            <a:endParaRPr lang="el-GR" altLang="el-GR" dirty="0"/>
          </a:p>
        </p:txBody>
      </p:sp>
      <p:sp>
        <p:nvSpPr>
          <p:cNvPr id="218115" name="Rectangle 3"/>
          <p:cNvSpPr>
            <a:spLocks noGrp="1" noChangeArrowheads="1"/>
          </p:cNvSpPr>
          <p:nvPr>
            <p:ph type="body" idx="1"/>
          </p:nvPr>
        </p:nvSpPr>
        <p:spPr>
          <a:xfrm>
            <a:off x="827088" y="1600200"/>
            <a:ext cx="7772400" cy="4708525"/>
          </a:xfrm>
        </p:spPr>
        <p:txBody>
          <a:bodyPr/>
          <a:lstStyle/>
          <a:p>
            <a:pPr>
              <a:lnSpc>
                <a:spcPct val="110000"/>
              </a:lnSpc>
            </a:pPr>
            <a:r>
              <a:rPr lang="el-GR" altLang="el-GR" sz="2200" dirty="0"/>
              <a:t>Οι χώροι ονομάτων είναι ιδιαίτερα χρήσιμοι στις περιπτώσεις όπου είναι πιθανό ένα καθολικό αντικείμενο/συνάρτηση να έχει το ίδιο όνομα με κάποιο άλλο, προκαλώντας έτσι σφάλμα </a:t>
            </a:r>
            <a:r>
              <a:rPr lang="el-GR" altLang="el-GR" sz="2200" dirty="0" smtClean="0"/>
              <a:t>επανορισμού</a:t>
            </a:r>
            <a:r>
              <a:rPr lang="el-GR" altLang="el-GR" sz="2200" dirty="0"/>
              <a:t>.</a:t>
            </a:r>
          </a:p>
        </p:txBody>
      </p:sp>
      <p:sp>
        <p:nvSpPr>
          <p:cNvPr id="218116" name="Text Box 4"/>
          <p:cNvSpPr txBox="1">
            <a:spLocks noChangeArrowheads="1"/>
          </p:cNvSpPr>
          <p:nvPr/>
        </p:nvSpPr>
        <p:spPr bwMode="auto">
          <a:xfrm>
            <a:off x="993789" y="3212976"/>
            <a:ext cx="7250619" cy="3493264"/>
          </a:xfrm>
          <a:prstGeom prst="rect">
            <a:avLst/>
          </a:prstGeom>
          <a:solidFill>
            <a:srgbClr val="D4FC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l-GR" altLang="el-GR" sz="1700" b="1" dirty="0">
                <a:solidFill>
                  <a:srgbClr val="008000"/>
                </a:solidFill>
                <a:effectLst/>
                <a:latin typeface="Courier" pitchFamily="49" charset="0"/>
              </a:rPr>
              <a:t>#include &lt;iostream.h&gt;</a:t>
            </a:r>
          </a:p>
          <a:p>
            <a:endParaRPr lang="el-GR" altLang="el-GR" sz="1700" b="1" dirty="0">
              <a:solidFill>
                <a:srgbClr val="008000"/>
              </a:solidFill>
              <a:effectLst/>
              <a:latin typeface="Courier" pitchFamily="49" charset="0"/>
            </a:endParaRPr>
          </a:p>
          <a:p>
            <a:r>
              <a:rPr lang="el-GR" altLang="el-GR" sz="1700" b="1" dirty="0">
                <a:solidFill>
                  <a:srgbClr val="0000FF"/>
                </a:solidFill>
                <a:effectLst/>
                <a:latin typeface="Courier" pitchFamily="49" charset="0"/>
              </a:rPr>
              <a:t>namespace first {</a:t>
            </a:r>
          </a:p>
          <a:p>
            <a:r>
              <a:rPr lang="el-GR" altLang="el-GR" sz="1700" b="1" dirty="0">
                <a:solidFill>
                  <a:srgbClr val="0000FF"/>
                </a:solidFill>
                <a:effectLst/>
                <a:latin typeface="Courier" pitchFamily="49" charset="0"/>
              </a:rPr>
              <a:t>  int var = 5;}</a:t>
            </a:r>
          </a:p>
          <a:p>
            <a:endParaRPr lang="el-GR" altLang="el-GR" sz="1700" b="1" dirty="0">
              <a:solidFill>
                <a:srgbClr val="0000FF"/>
              </a:solidFill>
              <a:effectLst/>
              <a:latin typeface="Courier" pitchFamily="49" charset="0"/>
            </a:endParaRPr>
          </a:p>
          <a:p>
            <a:r>
              <a:rPr lang="el-GR" altLang="el-GR" sz="1700" b="1" dirty="0">
                <a:solidFill>
                  <a:srgbClr val="0000FF"/>
                </a:solidFill>
                <a:effectLst/>
                <a:latin typeface="Courier" pitchFamily="49" charset="0"/>
              </a:rPr>
              <a:t>namespace second {</a:t>
            </a:r>
          </a:p>
          <a:p>
            <a:r>
              <a:rPr lang="el-GR" altLang="el-GR" sz="1700" b="1" dirty="0">
                <a:solidFill>
                  <a:srgbClr val="0000FF"/>
                </a:solidFill>
                <a:effectLst/>
                <a:latin typeface="Courier" pitchFamily="49" charset="0"/>
              </a:rPr>
              <a:t>  double var = 3.1416;}</a:t>
            </a:r>
          </a:p>
          <a:p>
            <a:endParaRPr lang="el-GR" altLang="el-GR" sz="1700" b="1" dirty="0">
              <a:solidFill>
                <a:srgbClr val="0000FF"/>
              </a:solidFill>
              <a:effectLst/>
              <a:latin typeface="Courier" pitchFamily="49" charset="0"/>
            </a:endParaRPr>
          </a:p>
          <a:p>
            <a:r>
              <a:rPr lang="el-GR" altLang="el-GR" sz="1700" b="1" dirty="0">
                <a:solidFill>
                  <a:srgbClr val="C00000"/>
                </a:solidFill>
                <a:effectLst/>
                <a:latin typeface="Courier" pitchFamily="49" charset="0"/>
              </a:rPr>
              <a:t>int main () {</a:t>
            </a:r>
          </a:p>
          <a:p>
            <a:r>
              <a:rPr lang="el-GR" altLang="el-GR" sz="1700" b="1" dirty="0">
                <a:solidFill>
                  <a:srgbClr val="C00000"/>
                </a:solidFill>
                <a:effectLst/>
                <a:latin typeface="Courier" pitchFamily="49" charset="0"/>
              </a:rPr>
              <a:t>  cout &lt;&lt; first::var &lt;&lt; endl;</a:t>
            </a:r>
          </a:p>
          <a:p>
            <a:r>
              <a:rPr lang="el-GR" altLang="el-GR" sz="1700" b="1" dirty="0">
                <a:solidFill>
                  <a:srgbClr val="C00000"/>
                </a:solidFill>
                <a:effectLst/>
                <a:latin typeface="Courier" pitchFamily="49" charset="0"/>
              </a:rPr>
              <a:t>  cout &lt;&lt; second::var &lt;&lt; endl;</a:t>
            </a:r>
          </a:p>
          <a:p>
            <a:r>
              <a:rPr lang="el-GR" altLang="el-GR" sz="1700" b="1" dirty="0">
                <a:solidFill>
                  <a:srgbClr val="C00000"/>
                </a:solidFill>
                <a:effectLst/>
                <a:latin typeface="Courier" pitchFamily="49" charset="0"/>
              </a:rPr>
              <a:t>  return 0;</a:t>
            </a:r>
          </a:p>
          <a:p>
            <a:r>
              <a:rPr lang="el-GR" altLang="el-GR" sz="1700" b="1" dirty="0">
                <a:solidFill>
                  <a:srgbClr val="C00000"/>
                </a:solidFill>
                <a:effectLst/>
                <a:latin typeface="Courier" pitchFamily="49" charset="0"/>
              </a:rPr>
              <a:t>}</a:t>
            </a: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2</a:t>
            </a:fld>
            <a:endParaRPr lang="el-GR" dirty="0"/>
          </a:p>
        </p:txBody>
      </p:sp>
    </p:spTree>
    <p:extLst>
      <p:ext uri="{BB962C8B-B14F-4D97-AF65-F5344CB8AC3E}">
        <p14:creationId xmlns:p14="http://schemas.microsoft.com/office/powerpoint/2010/main" val="14735033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138" name="Rectangle 2"/>
          <p:cNvSpPr>
            <a:spLocks noGrp="1" noChangeArrowheads="1"/>
          </p:cNvSpPr>
          <p:nvPr>
            <p:ph type="title"/>
          </p:nvPr>
        </p:nvSpPr>
        <p:spPr/>
        <p:txBody>
          <a:bodyPr/>
          <a:lstStyle/>
          <a:p>
            <a:r>
              <a:rPr lang="el-GR" altLang="el-GR" dirty="0"/>
              <a:t>Χώροι ονομάτων </a:t>
            </a:r>
            <a:r>
              <a:rPr lang="en-US" altLang="el-GR" dirty="0"/>
              <a:t>(namespaces</a:t>
            </a:r>
            <a:r>
              <a:rPr lang="en-US" altLang="el-GR" dirty="0" smtClean="0"/>
              <a:t>)</a:t>
            </a:r>
            <a:r>
              <a:rPr lang="el-GR" altLang="el-GR" dirty="0" smtClean="0"/>
              <a:t> </a:t>
            </a:r>
            <a:r>
              <a:rPr lang="el-GR" altLang="el-GR" sz="3600" b="0" dirty="0" smtClean="0"/>
              <a:t>3/4</a:t>
            </a:r>
            <a:endParaRPr lang="el-GR" altLang="el-GR" dirty="0"/>
          </a:p>
        </p:txBody>
      </p:sp>
      <p:sp>
        <p:nvSpPr>
          <p:cNvPr id="219139" name="Rectangle 3"/>
          <p:cNvSpPr>
            <a:spLocks noGrp="1" noChangeArrowheads="1"/>
          </p:cNvSpPr>
          <p:nvPr>
            <p:ph type="body" idx="1"/>
          </p:nvPr>
        </p:nvSpPr>
        <p:spPr>
          <a:xfrm>
            <a:off x="827088" y="1600200"/>
            <a:ext cx="7772400" cy="4708525"/>
          </a:xfrm>
        </p:spPr>
        <p:txBody>
          <a:bodyPr/>
          <a:lstStyle/>
          <a:p>
            <a:pPr>
              <a:lnSpc>
                <a:spcPct val="110000"/>
              </a:lnSpc>
            </a:pPr>
            <a:r>
              <a:rPr lang="el-GR" altLang="el-GR" sz="2200" dirty="0"/>
              <a:t>Η οδηγία </a:t>
            </a:r>
            <a:r>
              <a:rPr lang="en-US" altLang="el-GR" sz="1800" b="1" dirty="0">
                <a:solidFill>
                  <a:srgbClr val="0000FF"/>
                </a:solidFill>
                <a:latin typeface="Courier" pitchFamily="49" charset="0"/>
              </a:rPr>
              <a:t>using namespace</a:t>
            </a:r>
            <a:r>
              <a:rPr lang="en-US" altLang="el-GR" sz="2200" dirty="0"/>
              <a:t> </a:t>
            </a:r>
            <a:r>
              <a:rPr lang="el-GR" altLang="el-GR" sz="2200" dirty="0"/>
              <a:t>εξυπηρετεί στο συσχετισμό του παρόντος επιπέδου εμφώλευσης με ένα συγκεκριμένο χώρο ονομάτων, ώστε τα αντικείμενα και οι συναρτήσεις του εν λόγω χώρου να είναι άμεσα προσπελάσιμες, σαν αυτές να είχαν οριστεί ως καθολικές</a:t>
            </a:r>
          </a:p>
          <a:p>
            <a:pPr lvl="1">
              <a:lnSpc>
                <a:spcPct val="110000"/>
              </a:lnSpc>
            </a:pPr>
            <a:r>
              <a:rPr lang="en-US" altLang="el-GR" sz="1800" b="1" dirty="0">
                <a:solidFill>
                  <a:srgbClr val="0000FF"/>
                </a:solidFill>
                <a:latin typeface="Courier" pitchFamily="49" charset="0"/>
              </a:rPr>
              <a:t>using namespace </a:t>
            </a:r>
            <a:r>
              <a:rPr lang="en-US" altLang="el-GR" sz="1800" b="1" i="1" dirty="0">
                <a:solidFill>
                  <a:schemeClr val="accent2"/>
                </a:solidFill>
                <a:latin typeface="Courier" pitchFamily="49" charset="0"/>
              </a:rPr>
              <a:t>identifier;</a:t>
            </a:r>
            <a:endParaRPr lang="el-GR" altLang="el-GR" sz="1800" b="1" dirty="0">
              <a:solidFill>
                <a:srgbClr val="0000FF"/>
              </a:solidFill>
              <a:latin typeface="Courier" pitchFamily="49" charset="0"/>
            </a:endParaRPr>
          </a:p>
        </p:txBody>
      </p:sp>
      <p:sp>
        <p:nvSpPr>
          <p:cNvPr id="219140" name="Text Box 4"/>
          <p:cNvSpPr txBox="1">
            <a:spLocks noChangeArrowheads="1"/>
          </p:cNvSpPr>
          <p:nvPr/>
        </p:nvSpPr>
        <p:spPr bwMode="auto">
          <a:xfrm>
            <a:off x="971550" y="3933825"/>
            <a:ext cx="7704138" cy="2292350"/>
          </a:xfrm>
          <a:prstGeom prst="rect">
            <a:avLst/>
          </a:prstGeom>
          <a:solidFill>
            <a:srgbClr val="D4FC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sz="1600" b="1" dirty="0">
                <a:solidFill>
                  <a:srgbClr val="C00000"/>
                </a:solidFill>
                <a:effectLst/>
                <a:latin typeface="Courier" pitchFamily="49" charset="0"/>
              </a:rPr>
              <a:t>namespace first {int var = 5;}</a:t>
            </a:r>
          </a:p>
          <a:p>
            <a:endParaRPr lang="en-US" altLang="el-GR" sz="1600" b="1" dirty="0">
              <a:solidFill>
                <a:srgbClr val="C00000"/>
              </a:solidFill>
              <a:effectLst/>
              <a:latin typeface="Courier" pitchFamily="49" charset="0"/>
            </a:endParaRPr>
          </a:p>
          <a:p>
            <a:r>
              <a:rPr lang="en-US" altLang="el-GR" sz="1600" b="1" dirty="0">
                <a:solidFill>
                  <a:srgbClr val="C00000"/>
                </a:solidFill>
                <a:effectLst/>
                <a:latin typeface="Courier" pitchFamily="49" charset="0"/>
              </a:rPr>
              <a:t>namespace second {double var = 3.1416;}</a:t>
            </a:r>
          </a:p>
          <a:p>
            <a:endParaRPr lang="en-US" altLang="el-GR" sz="1600" b="1" dirty="0">
              <a:solidFill>
                <a:schemeClr val="hlink"/>
              </a:solidFill>
              <a:effectLst/>
              <a:latin typeface="Courier" pitchFamily="49" charset="0"/>
            </a:endParaRPr>
          </a:p>
          <a:p>
            <a:r>
              <a:rPr lang="en-US" altLang="el-GR" sz="1600" b="1" dirty="0">
                <a:solidFill>
                  <a:srgbClr val="0000FF"/>
                </a:solidFill>
                <a:effectLst/>
                <a:latin typeface="Courier" pitchFamily="49" charset="0"/>
              </a:rPr>
              <a:t>int main () {</a:t>
            </a:r>
          </a:p>
          <a:p>
            <a:r>
              <a:rPr lang="en-US" altLang="el-GR" sz="1600" b="1" dirty="0">
                <a:solidFill>
                  <a:srgbClr val="0000FF"/>
                </a:solidFill>
                <a:effectLst/>
                <a:latin typeface="Courier" pitchFamily="49" charset="0"/>
              </a:rPr>
              <a:t>  using namespace second;</a:t>
            </a:r>
          </a:p>
          <a:p>
            <a:r>
              <a:rPr lang="en-US" altLang="el-GR" sz="1600" b="1" dirty="0">
                <a:solidFill>
                  <a:srgbClr val="0000FF"/>
                </a:solidFill>
                <a:effectLst/>
                <a:latin typeface="Courier" pitchFamily="49" charset="0"/>
              </a:rPr>
              <a:t>  cout &lt;&lt; var &lt;&lt; endl;</a:t>
            </a:r>
          </a:p>
          <a:p>
            <a:r>
              <a:rPr lang="en-US" altLang="el-GR" sz="1600" b="1" dirty="0">
                <a:solidFill>
                  <a:srgbClr val="0000FF"/>
                </a:solidFill>
                <a:effectLst/>
                <a:latin typeface="Courier" pitchFamily="49" charset="0"/>
              </a:rPr>
              <a:t>  cout &lt;&lt; (var*2) &lt;&lt; endl;</a:t>
            </a:r>
          </a:p>
          <a:p>
            <a:r>
              <a:rPr lang="en-US" altLang="el-GR" sz="1600" b="1" dirty="0">
                <a:solidFill>
                  <a:srgbClr val="0000FF"/>
                </a:solidFill>
                <a:effectLst/>
                <a:latin typeface="Courier" pitchFamily="49" charset="0"/>
              </a:rPr>
              <a:t>  return 0;}</a:t>
            </a:r>
            <a:endParaRPr lang="el-GR" altLang="el-GR" sz="1600" b="1" dirty="0">
              <a:solidFill>
                <a:srgbClr val="0000FF"/>
              </a:solidFill>
              <a:effectLst/>
              <a:latin typeface="Courier" pitchFamily="49" charset="0"/>
            </a:endParaRP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3</a:t>
            </a:fld>
            <a:endParaRPr lang="el-GR" dirty="0"/>
          </a:p>
        </p:txBody>
      </p:sp>
    </p:spTree>
    <p:extLst>
      <p:ext uri="{BB962C8B-B14F-4D97-AF65-F5344CB8AC3E}">
        <p14:creationId xmlns:p14="http://schemas.microsoft.com/office/powerpoint/2010/main" val="19654771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p:txBody>
          <a:bodyPr/>
          <a:lstStyle/>
          <a:p>
            <a:r>
              <a:rPr lang="el-GR" altLang="el-GR" dirty="0"/>
              <a:t>Χώροι ονομάτων </a:t>
            </a:r>
            <a:r>
              <a:rPr lang="en-US" altLang="el-GR" dirty="0"/>
              <a:t>(namespaces</a:t>
            </a:r>
            <a:r>
              <a:rPr lang="en-US" altLang="el-GR" dirty="0" smtClean="0"/>
              <a:t>)</a:t>
            </a:r>
            <a:r>
              <a:rPr lang="el-GR" altLang="el-GR" dirty="0" smtClean="0"/>
              <a:t> </a:t>
            </a:r>
            <a:r>
              <a:rPr lang="el-GR" altLang="el-GR" sz="3600" b="0" dirty="0" smtClean="0"/>
              <a:t>4/4</a:t>
            </a:r>
            <a:endParaRPr lang="el-GR" altLang="el-GR" dirty="0"/>
          </a:p>
        </p:txBody>
      </p:sp>
      <p:sp>
        <p:nvSpPr>
          <p:cNvPr id="220163" name="Rectangle 3"/>
          <p:cNvSpPr>
            <a:spLocks noGrp="1" noChangeArrowheads="1"/>
          </p:cNvSpPr>
          <p:nvPr>
            <p:ph type="body" idx="1"/>
          </p:nvPr>
        </p:nvSpPr>
        <p:spPr>
          <a:xfrm>
            <a:off x="827088" y="1600200"/>
            <a:ext cx="7772400" cy="4708525"/>
          </a:xfrm>
        </p:spPr>
        <p:txBody>
          <a:bodyPr/>
          <a:lstStyle/>
          <a:p>
            <a:pPr>
              <a:lnSpc>
                <a:spcPct val="110000"/>
              </a:lnSpc>
            </a:pPr>
            <a:r>
              <a:rPr lang="el-GR" altLang="el-GR" sz="2200" dirty="0"/>
              <a:t>Η πρόταση </a:t>
            </a:r>
            <a:r>
              <a:rPr lang="en-US" altLang="el-GR" sz="1800" b="1" dirty="0">
                <a:solidFill>
                  <a:srgbClr val="0000FF"/>
                </a:solidFill>
                <a:latin typeface="Courier" pitchFamily="49" charset="0"/>
              </a:rPr>
              <a:t>using namespace</a:t>
            </a:r>
            <a:r>
              <a:rPr lang="en-US" altLang="el-GR" sz="2200" dirty="0"/>
              <a:t> </a:t>
            </a:r>
            <a:r>
              <a:rPr lang="el-GR" altLang="el-GR" sz="2200" dirty="0"/>
              <a:t>έχει ισχύ μόνο στο μπλοκ μέσα στο οποίο ορίζεται ή σε όλο το πρόγραμμα αν δηλώνεται καθολικά</a:t>
            </a:r>
          </a:p>
        </p:txBody>
      </p:sp>
      <p:sp>
        <p:nvSpPr>
          <p:cNvPr id="220164" name="Text Box 4"/>
          <p:cNvSpPr txBox="1">
            <a:spLocks noChangeArrowheads="1"/>
          </p:cNvSpPr>
          <p:nvPr/>
        </p:nvSpPr>
        <p:spPr bwMode="auto">
          <a:xfrm>
            <a:off x="971550" y="2780928"/>
            <a:ext cx="7128842" cy="3759200"/>
          </a:xfrm>
          <a:prstGeom prst="rect">
            <a:avLst/>
          </a:prstGeom>
          <a:solidFill>
            <a:srgbClr val="D4FC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en-US" altLang="el-GR" sz="1600" b="1" dirty="0">
                <a:solidFill>
                  <a:srgbClr val="C00000"/>
                </a:solidFill>
                <a:effectLst/>
                <a:latin typeface="Courier" pitchFamily="49" charset="0"/>
              </a:rPr>
              <a:t>namespace first</a:t>
            </a:r>
            <a:r>
              <a:rPr lang="el-GR" altLang="el-GR" sz="1600" b="1" dirty="0">
                <a:solidFill>
                  <a:srgbClr val="C00000"/>
                </a:solidFill>
                <a:effectLst/>
                <a:latin typeface="Courier" pitchFamily="49" charset="0"/>
              </a:rPr>
              <a:t> </a:t>
            </a:r>
            <a:r>
              <a:rPr lang="en-US" altLang="el-GR" sz="1600" b="1" dirty="0">
                <a:solidFill>
                  <a:srgbClr val="C00000"/>
                </a:solidFill>
                <a:effectLst/>
                <a:latin typeface="Courier" pitchFamily="49" charset="0"/>
              </a:rPr>
              <a:t>{int var = 5;}</a:t>
            </a:r>
          </a:p>
          <a:p>
            <a:endParaRPr lang="en-US" altLang="el-GR" sz="1600" b="1" dirty="0">
              <a:solidFill>
                <a:srgbClr val="C00000"/>
              </a:solidFill>
              <a:effectLst/>
              <a:latin typeface="Courier" pitchFamily="49" charset="0"/>
            </a:endParaRPr>
          </a:p>
          <a:p>
            <a:r>
              <a:rPr lang="en-US" altLang="el-GR" sz="1600" b="1" dirty="0">
                <a:solidFill>
                  <a:srgbClr val="C00000"/>
                </a:solidFill>
                <a:effectLst/>
                <a:latin typeface="Courier" pitchFamily="49" charset="0"/>
              </a:rPr>
              <a:t>namespace second</a:t>
            </a:r>
            <a:r>
              <a:rPr lang="el-GR" altLang="el-GR" sz="1600" b="1" dirty="0">
                <a:solidFill>
                  <a:srgbClr val="C00000"/>
                </a:solidFill>
                <a:effectLst/>
                <a:latin typeface="Courier" pitchFamily="49" charset="0"/>
              </a:rPr>
              <a:t> </a:t>
            </a:r>
            <a:r>
              <a:rPr lang="en-US" altLang="el-GR" sz="1600" b="1" dirty="0">
                <a:solidFill>
                  <a:srgbClr val="C00000"/>
                </a:solidFill>
                <a:effectLst/>
                <a:latin typeface="Courier" pitchFamily="49" charset="0"/>
              </a:rPr>
              <a:t>{double var = 3.1416;}</a:t>
            </a:r>
          </a:p>
          <a:p>
            <a:endParaRPr lang="en-US" altLang="el-GR" sz="1600" b="1" dirty="0">
              <a:solidFill>
                <a:schemeClr val="hlink"/>
              </a:solidFill>
              <a:effectLst/>
              <a:latin typeface="Courier" pitchFamily="49" charset="0"/>
            </a:endParaRPr>
          </a:p>
          <a:p>
            <a:r>
              <a:rPr lang="en-US" altLang="el-GR" sz="1600" b="1" dirty="0">
                <a:solidFill>
                  <a:srgbClr val="0000FF"/>
                </a:solidFill>
                <a:effectLst/>
                <a:latin typeface="Courier" pitchFamily="49" charset="0"/>
              </a:rPr>
              <a:t>int main () {</a:t>
            </a:r>
          </a:p>
          <a:p>
            <a:r>
              <a:rPr lang="en-US" altLang="el-GR" sz="1600" b="1" dirty="0">
                <a:solidFill>
                  <a:srgbClr val="0000FF"/>
                </a:solidFill>
                <a:effectLst/>
                <a:latin typeface="Courier" pitchFamily="49" charset="0"/>
              </a:rPr>
              <a:t>  {</a:t>
            </a:r>
          </a:p>
          <a:p>
            <a:r>
              <a:rPr lang="en-US" altLang="el-GR" sz="1600" b="1" dirty="0">
                <a:solidFill>
                  <a:srgbClr val="0000FF"/>
                </a:solidFill>
                <a:effectLst/>
                <a:latin typeface="Courier" pitchFamily="49" charset="0"/>
              </a:rPr>
              <a:t>    using namespace first;</a:t>
            </a:r>
          </a:p>
          <a:p>
            <a:r>
              <a:rPr lang="en-US" altLang="el-GR" sz="1600" b="1" dirty="0">
                <a:solidFill>
                  <a:srgbClr val="0000FF"/>
                </a:solidFill>
                <a:effectLst/>
                <a:latin typeface="Courier" pitchFamily="49" charset="0"/>
              </a:rPr>
              <a:t>    cout &lt;&lt; var &lt;&lt; endl;</a:t>
            </a:r>
          </a:p>
          <a:p>
            <a:r>
              <a:rPr lang="en-US" altLang="el-GR" sz="1600" b="1" dirty="0">
                <a:solidFill>
                  <a:srgbClr val="0000FF"/>
                </a:solidFill>
                <a:effectLst/>
                <a:latin typeface="Courier" pitchFamily="49" charset="0"/>
              </a:rPr>
              <a:t>  }</a:t>
            </a:r>
          </a:p>
          <a:p>
            <a:r>
              <a:rPr lang="en-US" altLang="el-GR" sz="1600" b="1" dirty="0">
                <a:solidFill>
                  <a:srgbClr val="0000FF"/>
                </a:solidFill>
                <a:effectLst/>
                <a:latin typeface="Courier" pitchFamily="49" charset="0"/>
              </a:rPr>
              <a:t>  {</a:t>
            </a:r>
          </a:p>
          <a:p>
            <a:r>
              <a:rPr lang="en-US" altLang="el-GR" sz="1600" b="1" dirty="0">
                <a:solidFill>
                  <a:srgbClr val="0000FF"/>
                </a:solidFill>
                <a:effectLst/>
                <a:latin typeface="Courier" pitchFamily="49" charset="0"/>
              </a:rPr>
              <a:t>    using namespace second;</a:t>
            </a:r>
          </a:p>
          <a:p>
            <a:r>
              <a:rPr lang="en-US" altLang="el-GR" sz="1600" b="1" dirty="0">
                <a:solidFill>
                  <a:srgbClr val="0000FF"/>
                </a:solidFill>
                <a:effectLst/>
                <a:latin typeface="Courier" pitchFamily="49" charset="0"/>
              </a:rPr>
              <a:t>    cout &lt;&lt; var &lt;&lt; endl;</a:t>
            </a:r>
          </a:p>
          <a:p>
            <a:r>
              <a:rPr lang="en-US" altLang="el-GR" sz="1600" b="1" dirty="0">
                <a:solidFill>
                  <a:srgbClr val="0000FF"/>
                </a:solidFill>
                <a:effectLst/>
                <a:latin typeface="Courier" pitchFamily="49" charset="0"/>
              </a:rPr>
              <a:t>  }</a:t>
            </a:r>
          </a:p>
          <a:p>
            <a:r>
              <a:rPr lang="en-US" altLang="el-GR" sz="1600" b="1" dirty="0">
                <a:solidFill>
                  <a:srgbClr val="0000FF"/>
                </a:solidFill>
                <a:effectLst/>
                <a:latin typeface="Courier" pitchFamily="49" charset="0"/>
              </a:rPr>
              <a:t>  return 0;</a:t>
            </a:r>
          </a:p>
          <a:p>
            <a:r>
              <a:rPr lang="en-US" altLang="el-GR" sz="1600" b="1" dirty="0">
                <a:solidFill>
                  <a:srgbClr val="0000FF"/>
                </a:solidFill>
                <a:effectLst/>
                <a:latin typeface="Courier" pitchFamily="49" charset="0"/>
              </a:rPr>
              <a:t>}</a:t>
            </a:r>
            <a:endParaRPr lang="el-GR" altLang="el-GR" sz="1600" b="1" dirty="0">
              <a:solidFill>
                <a:srgbClr val="0000FF"/>
              </a:solidFill>
              <a:effectLst/>
              <a:latin typeface="Courier" pitchFamily="49" charset="0"/>
            </a:endParaRP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4</a:t>
            </a:fld>
            <a:endParaRPr lang="el-GR" dirty="0"/>
          </a:p>
        </p:txBody>
      </p:sp>
    </p:spTree>
    <p:extLst>
      <p:ext uri="{BB962C8B-B14F-4D97-AF65-F5344CB8AC3E}">
        <p14:creationId xmlns:p14="http://schemas.microsoft.com/office/powerpoint/2010/main" val="42692555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altLang="el-GR" dirty="0"/>
              <a:t>Namespace </a:t>
            </a:r>
            <a:r>
              <a:rPr lang="en-US" altLang="el-GR" i="1" dirty="0"/>
              <a:t>std</a:t>
            </a:r>
            <a:endParaRPr lang="el-GR" altLang="el-GR" i="1" dirty="0"/>
          </a:p>
        </p:txBody>
      </p:sp>
      <p:sp>
        <p:nvSpPr>
          <p:cNvPr id="221187" name="Rectangle 3"/>
          <p:cNvSpPr>
            <a:spLocks noGrp="1" noChangeArrowheads="1"/>
          </p:cNvSpPr>
          <p:nvPr>
            <p:ph idx="1"/>
          </p:nvPr>
        </p:nvSpPr>
        <p:spPr>
          <a:xfrm>
            <a:off x="457200" y="1340769"/>
            <a:ext cx="8229600" cy="2520280"/>
          </a:xfrm>
        </p:spPr>
        <p:txBody>
          <a:bodyPr>
            <a:normAutofit/>
          </a:bodyPr>
          <a:lstStyle/>
          <a:p>
            <a:pPr>
              <a:lnSpc>
                <a:spcPct val="110000"/>
              </a:lnSpc>
            </a:pPr>
            <a:r>
              <a:rPr lang="el-GR" altLang="el-GR" sz="2200" dirty="0"/>
              <a:t>Το καλύτερο παράδειγμα χώρου  ονομάτων είναι η ίδια η βιβλιοθήκη της </a:t>
            </a:r>
            <a:r>
              <a:rPr lang="en-US" altLang="el-GR" sz="2200" dirty="0"/>
              <a:t>C++. </a:t>
            </a:r>
            <a:r>
              <a:rPr lang="el-GR" altLang="el-GR" sz="2200" dirty="0"/>
              <a:t>Όπως ορίζεται στο πρότυπο </a:t>
            </a:r>
            <a:r>
              <a:rPr lang="en-US" altLang="el-GR" sz="2200" dirty="0"/>
              <a:t>ANSI C++</a:t>
            </a:r>
            <a:r>
              <a:rPr lang="el-GR" altLang="el-GR" sz="2200" dirty="0"/>
              <a:t>, όλες οι κλάσεις, τα αντικείμενα και οι συναρτήσεις της βιβλιοθήκης ορίζονται στον χώρο ονομάτων </a:t>
            </a:r>
            <a:r>
              <a:rPr lang="en-US" altLang="el-GR" sz="2200" b="1" dirty="0"/>
              <a:t>std</a:t>
            </a:r>
            <a:r>
              <a:rPr lang="en-US" altLang="el-GR" sz="2200" dirty="0"/>
              <a:t>. </a:t>
            </a:r>
            <a:r>
              <a:rPr lang="el-GR" altLang="el-GR" sz="2200" dirty="0"/>
              <a:t> </a:t>
            </a:r>
            <a:endParaRPr lang="en-US" altLang="el-GR" sz="2200" dirty="0"/>
          </a:p>
          <a:p>
            <a:pPr>
              <a:lnSpc>
                <a:spcPct val="110000"/>
              </a:lnSpc>
            </a:pPr>
            <a:r>
              <a:rPr lang="el-GR" altLang="el-GR" sz="2200" dirty="0"/>
              <a:t>Με το πρότυπο </a:t>
            </a:r>
            <a:r>
              <a:rPr lang="en-US" altLang="el-GR" sz="2200" dirty="0"/>
              <a:t>ANSI </a:t>
            </a:r>
            <a:r>
              <a:rPr lang="el-GR" altLang="el-GR" sz="2200" dirty="0"/>
              <a:t>η βιβλιοθήκη της </a:t>
            </a:r>
            <a:r>
              <a:rPr lang="en-US" altLang="el-GR" sz="2200" dirty="0"/>
              <a:t>C++</a:t>
            </a:r>
            <a:r>
              <a:rPr lang="el-GR" altLang="el-GR" sz="2200" dirty="0"/>
              <a:t> επανασχεδιάστηκε ώστε να χρησιμοποιεί τα χαρακτηριστικά των </a:t>
            </a:r>
            <a:r>
              <a:rPr lang="en-US" altLang="el-GR" sz="2200" dirty="0"/>
              <a:t>templates</a:t>
            </a:r>
          </a:p>
          <a:p>
            <a:pPr>
              <a:lnSpc>
                <a:spcPct val="110000"/>
              </a:lnSpc>
              <a:buFont typeface="Wingdings" pitchFamily="2" charset="2"/>
              <a:buNone/>
            </a:pPr>
            <a:endParaRPr lang="el-GR" altLang="el-GR" sz="2200" dirty="0"/>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5</a:t>
            </a:fld>
            <a:endParaRPr lang="el-GR" dirty="0"/>
          </a:p>
        </p:txBody>
      </p:sp>
      <p:sp>
        <p:nvSpPr>
          <p:cNvPr id="221189" name="Text Box 5"/>
          <p:cNvSpPr txBox="1">
            <a:spLocks noChangeArrowheads="1"/>
          </p:cNvSpPr>
          <p:nvPr/>
        </p:nvSpPr>
        <p:spPr bwMode="auto">
          <a:xfrm>
            <a:off x="827584" y="3933056"/>
            <a:ext cx="7704138" cy="2308324"/>
          </a:xfrm>
          <a:prstGeom prst="rect">
            <a:avLst/>
          </a:prstGeom>
          <a:solidFill>
            <a:srgbClr val="D4FC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l-GR" b="1" dirty="0">
                <a:solidFill>
                  <a:srgbClr val="C00000"/>
                </a:solidFill>
                <a:effectLst/>
                <a:latin typeface="Courier" pitchFamily="49" charset="0"/>
              </a:rPr>
              <a:t>// ANSI-C++ compliant hello world</a:t>
            </a:r>
          </a:p>
          <a:p>
            <a:r>
              <a:rPr lang="en-US" altLang="el-GR" b="1" dirty="0">
                <a:solidFill>
                  <a:srgbClr val="C00000"/>
                </a:solidFill>
                <a:effectLst/>
                <a:latin typeface="Courier" pitchFamily="49" charset="0"/>
              </a:rPr>
              <a:t>#include &lt;iostream&gt;</a:t>
            </a:r>
          </a:p>
          <a:p>
            <a:r>
              <a:rPr lang="en-US" altLang="el-GR" b="1" dirty="0">
                <a:solidFill>
                  <a:schemeClr val="accent2"/>
                </a:solidFill>
                <a:effectLst/>
                <a:latin typeface="Courier" pitchFamily="49" charset="0"/>
              </a:rPr>
              <a:t>//using namespace std;</a:t>
            </a:r>
          </a:p>
          <a:p>
            <a:endParaRPr lang="en-US" altLang="el-GR" b="1" dirty="0">
              <a:solidFill>
                <a:schemeClr val="hlink"/>
              </a:solidFill>
              <a:effectLst/>
              <a:latin typeface="Courier" pitchFamily="49" charset="0"/>
            </a:endParaRPr>
          </a:p>
          <a:p>
            <a:r>
              <a:rPr lang="en-US" altLang="el-GR" b="1" dirty="0">
                <a:solidFill>
                  <a:srgbClr val="000099"/>
                </a:solidFill>
                <a:effectLst/>
                <a:latin typeface="Courier" pitchFamily="49" charset="0"/>
              </a:rPr>
              <a:t>int main () {</a:t>
            </a:r>
          </a:p>
          <a:p>
            <a:r>
              <a:rPr lang="en-US" altLang="el-GR" b="1" dirty="0">
                <a:solidFill>
                  <a:srgbClr val="000099"/>
                </a:solidFill>
                <a:effectLst/>
                <a:latin typeface="Courier" pitchFamily="49" charset="0"/>
              </a:rPr>
              <a:t>  </a:t>
            </a:r>
            <a:r>
              <a:rPr lang="en-US" altLang="el-GR" b="1" dirty="0">
                <a:solidFill>
                  <a:schemeClr val="accent2"/>
                </a:solidFill>
                <a:effectLst/>
                <a:latin typeface="Courier" pitchFamily="49" charset="0"/>
              </a:rPr>
              <a:t>std::</a:t>
            </a:r>
            <a:r>
              <a:rPr lang="en-US" altLang="el-GR" b="1" dirty="0">
                <a:solidFill>
                  <a:srgbClr val="000099"/>
                </a:solidFill>
                <a:effectLst/>
                <a:latin typeface="Courier" pitchFamily="49" charset="0"/>
              </a:rPr>
              <a:t>cout &lt;&lt; "Hello world in ANSI-C++\n";</a:t>
            </a:r>
          </a:p>
          <a:p>
            <a:r>
              <a:rPr lang="en-US" altLang="el-GR" b="1" dirty="0">
                <a:solidFill>
                  <a:srgbClr val="000099"/>
                </a:solidFill>
                <a:effectLst/>
                <a:latin typeface="Courier" pitchFamily="49" charset="0"/>
              </a:rPr>
              <a:t>  return 0;</a:t>
            </a:r>
          </a:p>
          <a:p>
            <a:r>
              <a:rPr lang="en-US" altLang="el-GR" b="1" dirty="0" smtClean="0">
                <a:solidFill>
                  <a:srgbClr val="000099"/>
                </a:solidFill>
                <a:effectLst/>
                <a:latin typeface="Courier" pitchFamily="49" charset="0"/>
              </a:rPr>
              <a:t>}</a:t>
            </a:r>
            <a:endParaRPr lang="el-GR" altLang="el-GR" b="1" dirty="0" smtClean="0">
              <a:solidFill>
                <a:srgbClr val="000099"/>
              </a:solidFill>
              <a:effectLst/>
              <a:latin typeface="Courier" pitchFamily="49" charset="0"/>
            </a:endParaRPr>
          </a:p>
        </p:txBody>
      </p:sp>
    </p:spTree>
    <p:extLst>
      <p:ext uri="{BB962C8B-B14F-4D97-AF65-F5344CB8AC3E}">
        <p14:creationId xmlns:p14="http://schemas.microsoft.com/office/powerpoint/2010/main" val="34343083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l-GR" altLang="el-GR" dirty="0"/>
              <a:t>Χειρισμός </a:t>
            </a:r>
            <a:r>
              <a:rPr lang="el-GR" altLang="el-GR" dirty="0" smtClean="0"/>
              <a:t>εξαιρέσεων </a:t>
            </a:r>
            <a:r>
              <a:rPr lang="el-GR" altLang="el-GR" sz="3600" b="0" dirty="0" smtClean="0"/>
              <a:t>1/5</a:t>
            </a:r>
            <a:endParaRPr lang="el-GR" altLang="el-GR" sz="3600" b="0" dirty="0"/>
          </a:p>
        </p:txBody>
      </p:sp>
      <p:sp>
        <p:nvSpPr>
          <p:cNvPr id="222211" name="Rectangle 3"/>
          <p:cNvSpPr>
            <a:spLocks noGrp="1" noChangeArrowheads="1"/>
          </p:cNvSpPr>
          <p:nvPr>
            <p:ph type="body" idx="1"/>
          </p:nvPr>
        </p:nvSpPr>
        <p:spPr>
          <a:xfrm>
            <a:off x="827088" y="1600200"/>
            <a:ext cx="7772400" cy="4708525"/>
          </a:xfrm>
        </p:spPr>
        <p:txBody>
          <a:bodyPr>
            <a:normAutofit lnSpcReduction="10000"/>
          </a:bodyPr>
          <a:lstStyle/>
          <a:p>
            <a:pPr>
              <a:lnSpc>
                <a:spcPct val="110000"/>
              </a:lnSpc>
            </a:pPr>
            <a:r>
              <a:rPr lang="el-GR" altLang="el-GR" sz="2200" dirty="0"/>
              <a:t>Κατά τη διάρκεια ανάπτυξης ενός προγράμματος, </a:t>
            </a:r>
            <a:r>
              <a:rPr lang="el-GR" altLang="el-GR" sz="2200" dirty="0" smtClean="0"/>
              <a:t>μπορεί </a:t>
            </a:r>
            <a:r>
              <a:rPr lang="el-GR" altLang="el-GR" sz="2200" dirty="0"/>
              <a:t>να υπάρξουν περιπτώσεις, όπου δεν έχουμε τη βεβαιότητα ότι το συγκεκριμένο κομμάτι κώδικα θα δουλέψει σωστά, είτε επειδή μπορεί να προσπαθήσει να προσπελάσει πόρους που δεν υπάρχουν, είτε επειδή βγαίνει εκτός ορίων, ...</a:t>
            </a:r>
          </a:p>
          <a:p>
            <a:pPr>
              <a:lnSpc>
                <a:spcPct val="110000"/>
              </a:lnSpc>
            </a:pPr>
            <a:r>
              <a:rPr lang="el-GR" altLang="el-GR" sz="2200" dirty="0"/>
              <a:t>Αυτές οι περιπτώσεις ανωμαλίας εντάσσονται σε αυτό που ονομάζουμε </a:t>
            </a:r>
            <a:r>
              <a:rPr lang="el-GR" altLang="el-GR" sz="2200" b="1" dirty="0" smtClean="0"/>
              <a:t>εξαιρέσεις</a:t>
            </a:r>
            <a:r>
              <a:rPr lang="el-GR" altLang="el-GR" sz="2200" dirty="0"/>
              <a:t>, για το χειρισμό των οποίων η </a:t>
            </a:r>
            <a:r>
              <a:rPr lang="en-US" altLang="el-GR" sz="2200" dirty="0"/>
              <a:t>C++ </a:t>
            </a:r>
            <a:r>
              <a:rPr lang="el-GR" altLang="el-GR" sz="2200" dirty="0"/>
              <a:t>χρησιμοποιεί τους τελεστές </a:t>
            </a:r>
            <a:r>
              <a:rPr lang="en-US" altLang="el-GR" sz="1800" b="1" dirty="0">
                <a:solidFill>
                  <a:srgbClr val="0000FF"/>
                </a:solidFill>
                <a:latin typeface="Courier" pitchFamily="49" charset="0"/>
              </a:rPr>
              <a:t>try</a:t>
            </a:r>
            <a:r>
              <a:rPr lang="en-US" altLang="el-GR" sz="2200" dirty="0"/>
              <a:t>, </a:t>
            </a:r>
            <a:r>
              <a:rPr lang="en-US" altLang="el-GR" sz="1800" b="1" dirty="0">
                <a:solidFill>
                  <a:srgbClr val="0000FF"/>
                </a:solidFill>
                <a:latin typeface="Courier" pitchFamily="49" charset="0"/>
              </a:rPr>
              <a:t>throw</a:t>
            </a:r>
            <a:r>
              <a:rPr lang="en-US" altLang="el-GR" sz="2200" dirty="0"/>
              <a:t>, </a:t>
            </a:r>
            <a:r>
              <a:rPr lang="en-US" altLang="el-GR" sz="1800" b="1" dirty="0">
                <a:solidFill>
                  <a:srgbClr val="0000FF"/>
                </a:solidFill>
                <a:latin typeface="Courier" pitchFamily="49" charset="0"/>
              </a:rPr>
              <a:t>catch</a:t>
            </a:r>
            <a:endParaRPr lang="el-GR" altLang="el-GR" sz="1800" b="1" dirty="0">
              <a:solidFill>
                <a:srgbClr val="0000FF"/>
              </a:solidFill>
              <a:latin typeface="Courier" pitchFamily="49" charset="0"/>
            </a:endParaRPr>
          </a:p>
          <a:p>
            <a:pPr lvl="1">
              <a:lnSpc>
                <a:spcPct val="110000"/>
              </a:lnSpc>
            </a:pPr>
            <a:r>
              <a:rPr lang="en-US" altLang="el-GR" sz="1800" b="1" dirty="0">
                <a:solidFill>
                  <a:srgbClr val="0000FF"/>
                </a:solidFill>
                <a:latin typeface="Courier" pitchFamily="49" charset="0"/>
              </a:rPr>
              <a:t>try { </a:t>
            </a:r>
            <a:r>
              <a:rPr lang="en-US" altLang="el-GR" sz="1800" dirty="0">
                <a:solidFill>
                  <a:schemeClr val="accent2"/>
                </a:solidFill>
                <a:latin typeface="Courier" pitchFamily="49" charset="0"/>
              </a:rPr>
              <a:t>// code to be tried</a:t>
            </a:r>
          </a:p>
          <a:p>
            <a:pPr lvl="1">
              <a:lnSpc>
                <a:spcPct val="110000"/>
              </a:lnSpc>
              <a:buFont typeface="Wingdings" pitchFamily="2" charset="2"/>
              <a:buNone/>
            </a:pPr>
            <a:r>
              <a:rPr lang="en-US" altLang="el-GR" sz="1800" b="1" dirty="0">
                <a:solidFill>
                  <a:srgbClr val="0000FF"/>
                </a:solidFill>
                <a:latin typeface="Courier" pitchFamily="49" charset="0"/>
              </a:rPr>
              <a:t>		  throw </a:t>
            </a:r>
            <a:r>
              <a:rPr lang="en-US" altLang="el-GR" sz="1800" dirty="0">
                <a:solidFill>
                  <a:schemeClr val="accent2"/>
                </a:solidFill>
                <a:latin typeface="Courier" pitchFamily="49" charset="0"/>
              </a:rPr>
              <a:t>exception</a:t>
            </a:r>
            <a:r>
              <a:rPr lang="en-US" altLang="el-GR" sz="1800" b="1" dirty="0">
                <a:solidFill>
                  <a:srgbClr val="0000FF"/>
                </a:solidFill>
                <a:latin typeface="Courier" pitchFamily="49" charset="0"/>
              </a:rPr>
              <a:t>;}</a:t>
            </a:r>
          </a:p>
          <a:p>
            <a:pPr lvl="1">
              <a:lnSpc>
                <a:spcPct val="110000"/>
              </a:lnSpc>
              <a:buFont typeface="Wingdings" pitchFamily="2" charset="2"/>
              <a:buNone/>
            </a:pPr>
            <a:r>
              <a:rPr lang="en-US" altLang="el-GR" sz="1800" b="1" dirty="0">
                <a:solidFill>
                  <a:srgbClr val="0000FF"/>
                </a:solidFill>
                <a:latin typeface="Courier" pitchFamily="49" charset="0"/>
              </a:rPr>
              <a:t>	catch (</a:t>
            </a:r>
            <a:r>
              <a:rPr lang="en-US" altLang="el-GR" sz="1800" dirty="0">
                <a:solidFill>
                  <a:schemeClr val="accent2"/>
                </a:solidFill>
                <a:latin typeface="Courier" pitchFamily="49" charset="0"/>
              </a:rPr>
              <a:t>type  exception</a:t>
            </a:r>
            <a:r>
              <a:rPr lang="en-US" altLang="el-GR" sz="1800" b="1" dirty="0">
                <a:solidFill>
                  <a:srgbClr val="0000FF"/>
                </a:solidFill>
                <a:latin typeface="Courier" pitchFamily="49" charset="0"/>
              </a:rPr>
              <a:t>) {</a:t>
            </a:r>
          </a:p>
          <a:p>
            <a:pPr lvl="1">
              <a:lnSpc>
                <a:spcPct val="110000"/>
              </a:lnSpc>
              <a:buFont typeface="Wingdings" pitchFamily="2" charset="2"/>
              <a:buNone/>
            </a:pPr>
            <a:r>
              <a:rPr lang="en-US" altLang="el-GR" sz="1800" b="1" dirty="0">
                <a:solidFill>
                  <a:srgbClr val="0000FF"/>
                </a:solidFill>
                <a:latin typeface="Courier" pitchFamily="49" charset="0"/>
              </a:rPr>
              <a:t>	</a:t>
            </a:r>
            <a:r>
              <a:rPr lang="en-US" altLang="el-GR" sz="1800" dirty="0">
                <a:solidFill>
                  <a:schemeClr val="accent2"/>
                </a:solidFill>
                <a:latin typeface="Courier" pitchFamily="49" charset="0"/>
              </a:rPr>
              <a:t>// code to be executed in case of exception</a:t>
            </a:r>
          </a:p>
          <a:p>
            <a:pPr lvl="1">
              <a:lnSpc>
                <a:spcPct val="110000"/>
              </a:lnSpc>
              <a:buFont typeface="Wingdings" pitchFamily="2" charset="2"/>
              <a:buNone/>
            </a:pPr>
            <a:r>
              <a:rPr lang="en-US" altLang="el-GR" sz="1800" b="1" dirty="0">
                <a:solidFill>
                  <a:srgbClr val="0000FF"/>
                </a:solidFill>
                <a:latin typeface="Courier" pitchFamily="49" charset="0"/>
              </a:rPr>
              <a:t>	}</a:t>
            </a: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6</a:t>
            </a:fld>
            <a:endParaRPr lang="el-GR" dirty="0"/>
          </a:p>
        </p:txBody>
      </p:sp>
    </p:spTree>
    <p:extLst>
      <p:ext uri="{BB962C8B-B14F-4D97-AF65-F5344CB8AC3E}">
        <p14:creationId xmlns:p14="http://schemas.microsoft.com/office/powerpoint/2010/main" val="2965009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l-GR" altLang="el-GR" dirty="0"/>
              <a:t>Χειρισμός </a:t>
            </a:r>
            <a:r>
              <a:rPr lang="el-GR" altLang="el-GR" dirty="0" smtClean="0"/>
              <a:t>εξαιρέσεων </a:t>
            </a:r>
            <a:r>
              <a:rPr lang="el-GR" altLang="el-GR" sz="3600" b="0" dirty="0" smtClean="0"/>
              <a:t>2/5</a:t>
            </a:r>
            <a:endParaRPr lang="el-GR" altLang="el-GR" dirty="0"/>
          </a:p>
        </p:txBody>
      </p:sp>
      <p:sp>
        <p:nvSpPr>
          <p:cNvPr id="223235" name="Rectangle 3"/>
          <p:cNvSpPr>
            <a:spLocks noGrp="1" noChangeArrowheads="1"/>
          </p:cNvSpPr>
          <p:nvPr>
            <p:ph type="body" idx="1"/>
          </p:nvPr>
        </p:nvSpPr>
        <p:spPr>
          <a:xfrm>
            <a:off x="827088" y="1600201"/>
            <a:ext cx="7772400" cy="2332856"/>
          </a:xfrm>
        </p:spPr>
        <p:txBody>
          <a:bodyPr>
            <a:normAutofit/>
          </a:bodyPr>
          <a:lstStyle/>
          <a:p>
            <a:pPr>
              <a:lnSpc>
                <a:spcPct val="110000"/>
              </a:lnSpc>
            </a:pPr>
            <a:r>
              <a:rPr lang="el-GR" altLang="el-GR" sz="2000" dirty="0"/>
              <a:t>Ο κώδικας στο μπλοκ </a:t>
            </a:r>
            <a:r>
              <a:rPr lang="en-US" altLang="el-GR" sz="2000" b="1" dirty="0">
                <a:solidFill>
                  <a:srgbClr val="0000FF"/>
                </a:solidFill>
              </a:rPr>
              <a:t>try</a:t>
            </a:r>
            <a:r>
              <a:rPr lang="en-US" altLang="el-GR" sz="2000" dirty="0"/>
              <a:t> </a:t>
            </a:r>
            <a:r>
              <a:rPr lang="el-GR" altLang="el-GR" sz="2000" dirty="0"/>
              <a:t>εκτελείται κανονικά</a:t>
            </a:r>
          </a:p>
          <a:p>
            <a:pPr>
              <a:lnSpc>
                <a:spcPct val="110000"/>
              </a:lnSpc>
            </a:pPr>
            <a:r>
              <a:rPr lang="el-GR" altLang="el-GR" sz="2000" dirty="0"/>
              <a:t>Αν κάτι συμβεί ο κώδικας χρησιμοποιεί τη λέξη</a:t>
            </a:r>
            <a:r>
              <a:rPr lang="en-US" altLang="el-GR" sz="2000" dirty="0"/>
              <a:t> </a:t>
            </a:r>
            <a:r>
              <a:rPr lang="en-US" altLang="el-GR" sz="2000" b="1" dirty="0">
                <a:solidFill>
                  <a:srgbClr val="0000FF"/>
                </a:solidFill>
              </a:rPr>
              <a:t>throw</a:t>
            </a:r>
            <a:r>
              <a:rPr lang="en-US" altLang="el-GR" sz="2000" dirty="0"/>
              <a:t> </a:t>
            </a:r>
            <a:r>
              <a:rPr lang="el-GR" altLang="el-GR" sz="2000" dirty="0"/>
              <a:t>και μια παράμετρο για να προκαλέσει εξαίρεση</a:t>
            </a:r>
          </a:p>
          <a:p>
            <a:pPr>
              <a:lnSpc>
                <a:spcPct val="110000"/>
              </a:lnSpc>
            </a:pPr>
            <a:r>
              <a:rPr lang="el-GR" altLang="el-GR" sz="2000" dirty="0"/>
              <a:t>Αν έχει συμβεί μια εξαίρεση, το μπλοκ </a:t>
            </a:r>
            <a:r>
              <a:rPr lang="en-US" altLang="el-GR" sz="2000" b="1" dirty="0">
                <a:solidFill>
                  <a:srgbClr val="0000FF"/>
                </a:solidFill>
              </a:rPr>
              <a:t>catch</a:t>
            </a:r>
            <a:r>
              <a:rPr lang="el-GR" altLang="el-GR" sz="2000" dirty="0"/>
              <a:t> εκτελείται λαμβάνοντας ως παράμετρο αυτή που περάστηκε από το </a:t>
            </a:r>
            <a:r>
              <a:rPr lang="en-US" altLang="el-GR" sz="2000" b="1" dirty="0">
                <a:solidFill>
                  <a:srgbClr val="0000FF"/>
                </a:solidFill>
              </a:rPr>
              <a:t>throw</a:t>
            </a:r>
            <a:endParaRPr lang="el-GR" altLang="el-GR" sz="2000" b="1" dirty="0">
              <a:solidFill>
                <a:srgbClr val="0000FF"/>
              </a:solidFill>
            </a:endParaRPr>
          </a:p>
        </p:txBody>
      </p:sp>
      <p:sp>
        <p:nvSpPr>
          <p:cNvPr id="223236" name="Text Box 4"/>
          <p:cNvSpPr txBox="1">
            <a:spLocks noChangeArrowheads="1"/>
          </p:cNvSpPr>
          <p:nvPr/>
        </p:nvSpPr>
        <p:spPr bwMode="auto">
          <a:xfrm>
            <a:off x="827584" y="3501008"/>
            <a:ext cx="7704138" cy="2862322"/>
          </a:xfrm>
          <a:prstGeom prst="rect">
            <a:avLst/>
          </a:prstGeom>
          <a:solidFill>
            <a:srgbClr val="D4FCE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l-GR" altLang="el-GR" b="1" dirty="0">
                <a:solidFill>
                  <a:srgbClr val="0000FF"/>
                </a:solidFill>
                <a:effectLst/>
                <a:latin typeface="Courier" pitchFamily="49" charset="0"/>
              </a:rPr>
              <a:t>int main () {</a:t>
            </a:r>
          </a:p>
          <a:p>
            <a:r>
              <a:rPr lang="el-GR" altLang="el-GR" b="1" dirty="0">
                <a:solidFill>
                  <a:srgbClr val="0000FF"/>
                </a:solidFill>
                <a:effectLst/>
                <a:latin typeface="Courier" pitchFamily="49" charset="0"/>
              </a:rPr>
              <a:t>  char myarray[10];</a:t>
            </a:r>
          </a:p>
          <a:p>
            <a:r>
              <a:rPr lang="el-GR" altLang="el-GR" b="1" dirty="0">
                <a:solidFill>
                  <a:srgbClr val="0000FF"/>
                </a:solidFill>
                <a:effectLst/>
                <a:latin typeface="Courier" pitchFamily="49" charset="0"/>
              </a:rPr>
              <a:t>  try</a:t>
            </a:r>
          </a:p>
          <a:p>
            <a:r>
              <a:rPr lang="el-GR" altLang="el-GR" b="1" dirty="0">
                <a:solidFill>
                  <a:srgbClr val="0000FF"/>
                </a:solidFill>
                <a:effectLst/>
                <a:latin typeface="Courier" pitchFamily="49" charset="0"/>
              </a:rPr>
              <a:t>  {</a:t>
            </a:r>
            <a:r>
              <a:rPr lang="en-US" altLang="el-GR" b="1" dirty="0">
                <a:solidFill>
                  <a:srgbClr val="0000FF"/>
                </a:solidFill>
                <a:effectLst/>
                <a:latin typeface="Courier" pitchFamily="49" charset="0"/>
              </a:rPr>
              <a:t> </a:t>
            </a:r>
            <a:r>
              <a:rPr lang="el-GR" altLang="el-GR" b="1" dirty="0">
                <a:solidFill>
                  <a:srgbClr val="0000FF"/>
                </a:solidFill>
                <a:effectLst/>
                <a:latin typeface="Courier" pitchFamily="49" charset="0"/>
              </a:rPr>
              <a:t>for (int n=0; n&lt;=10; n++)</a:t>
            </a:r>
            <a:r>
              <a:rPr lang="en-US" altLang="el-GR" b="1" dirty="0">
                <a:solidFill>
                  <a:srgbClr val="0000FF"/>
                </a:solidFill>
                <a:effectLst/>
                <a:latin typeface="Courier" pitchFamily="49" charset="0"/>
              </a:rPr>
              <a:t> </a:t>
            </a:r>
            <a:r>
              <a:rPr lang="el-GR" altLang="el-GR" b="1" dirty="0">
                <a:solidFill>
                  <a:srgbClr val="0000FF"/>
                </a:solidFill>
                <a:effectLst/>
                <a:latin typeface="Courier" pitchFamily="49" charset="0"/>
              </a:rPr>
              <a:t>{</a:t>
            </a:r>
          </a:p>
          <a:p>
            <a:r>
              <a:rPr lang="el-GR" altLang="el-GR" b="1" dirty="0">
                <a:solidFill>
                  <a:srgbClr val="0000FF"/>
                </a:solidFill>
                <a:effectLst/>
                <a:latin typeface="Courier" pitchFamily="49" charset="0"/>
              </a:rPr>
              <a:t>      if (n&gt;9) throw "Out of range";</a:t>
            </a:r>
          </a:p>
          <a:p>
            <a:r>
              <a:rPr lang="el-GR" altLang="el-GR" b="1" dirty="0">
                <a:solidFill>
                  <a:srgbClr val="0000FF"/>
                </a:solidFill>
                <a:effectLst/>
                <a:latin typeface="Courier" pitchFamily="49" charset="0"/>
              </a:rPr>
              <a:t>      myarray[n]='z';}</a:t>
            </a:r>
          </a:p>
          <a:p>
            <a:r>
              <a:rPr lang="el-GR" altLang="el-GR" b="1" dirty="0">
                <a:solidFill>
                  <a:srgbClr val="0000FF"/>
                </a:solidFill>
                <a:effectLst/>
                <a:latin typeface="Courier" pitchFamily="49" charset="0"/>
              </a:rPr>
              <a:t>  }</a:t>
            </a:r>
          </a:p>
          <a:p>
            <a:r>
              <a:rPr lang="el-GR" altLang="el-GR" b="1" dirty="0">
                <a:solidFill>
                  <a:srgbClr val="0000FF"/>
                </a:solidFill>
                <a:effectLst/>
                <a:latin typeface="Courier" pitchFamily="49" charset="0"/>
              </a:rPr>
              <a:t>  catch (char * str)</a:t>
            </a:r>
          </a:p>
          <a:p>
            <a:r>
              <a:rPr lang="el-GR" altLang="el-GR" b="1" dirty="0">
                <a:solidFill>
                  <a:srgbClr val="0000FF"/>
                </a:solidFill>
                <a:effectLst/>
                <a:latin typeface="Courier" pitchFamily="49" charset="0"/>
              </a:rPr>
              <a:t>  {</a:t>
            </a:r>
            <a:r>
              <a:rPr lang="en-US" altLang="el-GR" b="1" dirty="0">
                <a:solidFill>
                  <a:srgbClr val="0000FF"/>
                </a:solidFill>
                <a:effectLst/>
                <a:latin typeface="Courier" pitchFamily="49" charset="0"/>
              </a:rPr>
              <a:t> </a:t>
            </a:r>
            <a:r>
              <a:rPr lang="el-GR" altLang="el-GR" b="1" dirty="0">
                <a:solidFill>
                  <a:srgbClr val="0000FF"/>
                </a:solidFill>
                <a:effectLst/>
                <a:latin typeface="Courier" pitchFamily="49" charset="0"/>
              </a:rPr>
              <a:t>cout &lt;&lt; "Exception: " &lt;&lt; str &lt;&lt; endl;}</a:t>
            </a:r>
          </a:p>
          <a:p>
            <a:r>
              <a:rPr lang="el-GR" altLang="el-GR" b="1" dirty="0">
                <a:solidFill>
                  <a:srgbClr val="0000FF"/>
                </a:solidFill>
                <a:effectLst/>
                <a:latin typeface="Courier" pitchFamily="49" charset="0"/>
              </a:rPr>
              <a:t>  return 0</a:t>
            </a:r>
            <a:r>
              <a:rPr lang="el-GR" altLang="el-GR" b="1" dirty="0" smtClean="0">
                <a:solidFill>
                  <a:srgbClr val="0000FF"/>
                </a:solidFill>
                <a:effectLst/>
                <a:latin typeface="Courier" pitchFamily="49" charset="0"/>
              </a:rPr>
              <a:t>;}</a:t>
            </a:r>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7</a:t>
            </a:fld>
            <a:endParaRPr lang="el-GR" dirty="0"/>
          </a:p>
        </p:txBody>
      </p:sp>
    </p:spTree>
    <p:extLst>
      <p:ext uri="{BB962C8B-B14F-4D97-AF65-F5344CB8AC3E}">
        <p14:creationId xmlns:p14="http://schemas.microsoft.com/office/powerpoint/2010/main" val="29553955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l-GR" altLang="el-GR" dirty="0"/>
              <a:t>Χειρισμός </a:t>
            </a:r>
            <a:r>
              <a:rPr lang="el-GR" altLang="el-GR" dirty="0" smtClean="0"/>
              <a:t>εξαιρέσεων </a:t>
            </a:r>
            <a:r>
              <a:rPr lang="el-GR" altLang="el-GR" sz="3600" b="0" dirty="0" smtClean="0"/>
              <a:t>3/5</a:t>
            </a:r>
            <a:endParaRPr lang="el-GR" altLang="el-GR" dirty="0"/>
          </a:p>
        </p:txBody>
      </p:sp>
      <p:sp>
        <p:nvSpPr>
          <p:cNvPr id="3" name="Θέση περιεχομένου 2"/>
          <p:cNvSpPr>
            <a:spLocks noGrp="1"/>
          </p:cNvSpPr>
          <p:nvPr>
            <p:ph idx="1"/>
          </p:nvPr>
        </p:nvSpPr>
        <p:spPr>
          <a:solidFill>
            <a:srgbClr val="D4FCEA"/>
          </a:solidFill>
        </p:spPr>
        <p:txBody>
          <a:bodyPr>
            <a:normAutofit lnSpcReduction="10000"/>
          </a:bodyPr>
          <a:lstStyle/>
          <a:p>
            <a:pPr marL="0" lvl="0" indent="0" fontAlgn="base">
              <a:spcBef>
                <a:spcPct val="0"/>
              </a:spcBef>
              <a:spcAft>
                <a:spcPct val="0"/>
              </a:spcAft>
              <a:buClrTx/>
              <a:buNone/>
            </a:pPr>
            <a:r>
              <a:rPr lang="el-GR" altLang="el-GR" sz="1800" b="1" dirty="0">
                <a:solidFill>
                  <a:srgbClr val="0000FF"/>
                </a:solidFill>
                <a:latin typeface="Courier" pitchFamily="49" charset="0"/>
              </a:rPr>
              <a:t>int main () {</a:t>
            </a:r>
          </a:p>
          <a:p>
            <a:pPr marL="0" lvl="0" indent="0" fontAlgn="base">
              <a:spcBef>
                <a:spcPct val="0"/>
              </a:spcBef>
              <a:spcAft>
                <a:spcPct val="0"/>
              </a:spcAft>
              <a:buClrTx/>
              <a:buNone/>
            </a:pPr>
            <a:r>
              <a:rPr lang="el-GR" altLang="el-GR" sz="1800" b="1" dirty="0">
                <a:solidFill>
                  <a:srgbClr val="0000FF"/>
                </a:solidFill>
                <a:latin typeface="Courier" pitchFamily="49" charset="0"/>
              </a:rPr>
              <a:t>  try</a:t>
            </a:r>
          </a:p>
          <a:p>
            <a:pPr marL="0" lvl="0" indent="0" fontAlgn="base">
              <a:spcBef>
                <a:spcPct val="0"/>
              </a:spcBef>
              <a:spcAft>
                <a:spcPct val="0"/>
              </a:spcAft>
              <a:buClrTx/>
              <a:buNone/>
            </a:pPr>
            <a:r>
              <a:rPr lang="el-GR" altLang="el-GR" sz="1800" b="1" dirty="0">
                <a:solidFill>
                  <a:srgbClr val="0000FF"/>
                </a:solidFill>
                <a:latin typeface="Courier" pitchFamily="49" charset="0"/>
              </a:rPr>
              <a:t>  {</a:t>
            </a:r>
          </a:p>
          <a:p>
            <a:pPr marL="0" lvl="0" indent="0" fontAlgn="base">
              <a:spcBef>
                <a:spcPct val="0"/>
              </a:spcBef>
              <a:spcAft>
                <a:spcPct val="0"/>
              </a:spcAft>
              <a:buClrTx/>
              <a:buNone/>
            </a:pPr>
            <a:r>
              <a:rPr lang="el-GR" altLang="el-GR" sz="1800" b="1" dirty="0">
                <a:solidFill>
                  <a:srgbClr val="0000FF"/>
                </a:solidFill>
                <a:latin typeface="Courier" pitchFamily="49" charset="0"/>
              </a:rPr>
              <a:t>    char * mystring;</a:t>
            </a:r>
          </a:p>
          <a:p>
            <a:pPr marL="0" lvl="0" indent="0" fontAlgn="base">
              <a:spcBef>
                <a:spcPct val="0"/>
              </a:spcBef>
              <a:spcAft>
                <a:spcPct val="0"/>
              </a:spcAft>
              <a:buClrTx/>
              <a:buNone/>
            </a:pPr>
            <a:r>
              <a:rPr lang="el-GR" altLang="el-GR" sz="1800" b="1" dirty="0">
                <a:solidFill>
                  <a:srgbClr val="0000FF"/>
                </a:solidFill>
                <a:latin typeface="Courier" pitchFamily="49" charset="0"/>
              </a:rPr>
              <a:t>    mystring = new char [10];</a:t>
            </a:r>
          </a:p>
          <a:p>
            <a:pPr marL="0" lvl="0" indent="0" fontAlgn="base">
              <a:spcBef>
                <a:spcPct val="0"/>
              </a:spcBef>
              <a:spcAft>
                <a:spcPct val="0"/>
              </a:spcAft>
              <a:buClrTx/>
              <a:buNone/>
            </a:pPr>
            <a:r>
              <a:rPr lang="el-GR" altLang="el-GR" sz="1800" b="1" dirty="0">
                <a:solidFill>
                  <a:srgbClr val="0000FF"/>
                </a:solidFill>
                <a:latin typeface="Courier" pitchFamily="49" charset="0"/>
              </a:rPr>
              <a:t>    if (mystring == NULL) throw "Allocation failure";</a:t>
            </a:r>
          </a:p>
          <a:p>
            <a:pPr marL="0" lvl="0" indent="0" fontAlgn="base">
              <a:spcBef>
                <a:spcPct val="0"/>
              </a:spcBef>
              <a:spcAft>
                <a:spcPct val="0"/>
              </a:spcAft>
              <a:buClrTx/>
              <a:buNone/>
            </a:pPr>
            <a:r>
              <a:rPr lang="el-GR" altLang="el-GR" sz="1800" b="1" dirty="0">
                <a:solidFill>
                  <a:srgbClr val="0000FF"/>
                </a:solidFill>
                <a:latin typeface="Courier" pitchFamily="49" charset="0"/>
              </a:rPr>
              <a:t>    for (int n=0; n&lt;=100; n++)</a:t>
            </a:r>
          </a:p>
          <a:p>
            <a:pPr marL="0" lvl="0" indent="0" fontAlgn="base">
              <a:spcBef>
                <a:spcPct val="0"/>
              </a:spcBef>
              <a:spcAft>
                <a:spcPct val="0"/>
              </a:spcAft>
              <a:buClrTx/>
              <a:buNone/>
            </a:pPr>
            <a:r>
              <a:rPr lang="el-GR" altLang="el-GR" sz="1800" b="1" dirty="0">
                <a:solidFill>
                  <a:srgbClr val="0000FF"/>
                </a:solidFill>
                <a:latin typeface="Courier" pitchFamily="49" charset="0"/>
              </a:rPr>
              <a:t>    {</a:t>
            </a:r>
            <a:r>
              <a:rPr lang="en-US" altLang="el-GR" sz="1800" b="1" dirty="0">
                <a:solidFill>
                  <a:srgbClr val="0000FF"/>
                </a:solidFill>
                <a:latin typeface="Courier" pitchFamily="49" charset="0"/>
              </a:rPr>
              <a:t> </a:t>
            </a:r>
            <a:r>
              <a:rPr lang="el-GR" altLang="el-GR" sz="1800" b="1" dirty="0">
                <a:solidFill>
                  <a:srgbClr val="0000FF"/>
                </a:solidFill>
                <a:latin typeface="Courier" pitchFamily="49" charset="0"/>
              </a:rPr>
              <a:t>if (n&gt;9) throw n;</a:t>
            </a:r>
            <a:r>
              <a:rPr lang="en-US" altLang="el-GR" sz="1800" b="1" dirty="0">
                <a:solidFill>
                  <a:srgbClr val="0000FF"/>
                </a:solidFill>
                <a:latin typeface="Courier" pitchFamily="49" charset="0"/>
              </a:rPr>
              <a:t> </a:t>
            </a:r>
            <a:r>
              <a:rPr lang="el-GR" altLang="el-GR" sz="1800" b="1" dirty="0">
                <a:solidFill>
                  <a:srgbClr val="0000FF"/>
                </a:solidFill>
                <a:latin typeface="Courier" pitchFamily="49" charset="0"/>
              </a:rPr>
              <a:t>mystring[n]='z';}</a:t>
            </a:r>
          </a:p>
          <a:p>
            <a:pPr marL="0" lvl="0" indent="0" fontAlgn="base">
              <a:spcBef>
                <a:spcPct val="0"/>
              </a:spcBef>
              <a:spcAft>
                <a:spcPct val="0"/>
              </a:spcAft>
              <a:buClrTx/>
              <a:buNone/>
            </a:pPr>
            <a:r>
              <a:rPr lang="el-GR" altLang="el-GR" sz="1800" b="1" dirty="0">
                <a:solidFill>
                  <a:srgbClr val="0000FF"/>
                </a:solidFill>
                <a:latin typeface="Courier" pitchFamily="49" charset="0"/>
              </a:rPr>
              <a:t>  }</a:t>
            </a:r>
          </a:p>
          <a:p>
            <a:pPr marL="0" lvl="0" indent="0" fontAlgn="base">
              <a:spcBef>
                <a:spcPct val="0"/>
              </a:spcBef>
              <a:spcAft>
                <a:spcPct val="0"/>
              </a:spcAft>
              <a:buClrTx/>
              <a:buNone/>
            </a:pPr>
            <a:r>
              <a:rPr lang="el-GR" altLang="el-GR" sz="1800" b="1" dirty="0">
                <a:solidFill>
                  <a:srgbClr val="0000FF"/>
                </a:solidFill>
                <a:latin typeface="Courier" pitchFamily="49" charset="0"/>
              </a:rPr>
              <a:t>  </a:t>
            </a:r>
            <a:r>
              <a:rPr lang="el-GR" altLang="el-GR" sz="1800" b="1" dirty="0">
                <a:solidFill>
                  <a:srgbClr val="008000"/>
                </a:solidFill>
                <a:latin typeface="Courier" pitchFamily="49" charset="0"/>
              </a:rPr>
              <a:t>catch (int i)</a:t>
            </a:r>
          </a:p>
          <a:p>
            <a:pPr marL="0" lvl="0" indent="0" fontAlgn="base">
              <a:spcBef>
                <a:spcPct val="0"/>
              </a:spcBef>
              <a:spcAft>
                <a:spcPct val="0"/>
              </a:spcAft>
              <a:buClrTx/>
              <a:buNone/>
            </a:pPr>
            <a:r>
              <a:rPr lang="el-GR" altLang="el-GR" sz="1800" b="1" dirty="0">
                <a:solidFill>
                  <a:srgbClr val="008000"/>
                </a:solidFill>
                <a:latin typeface="Courier" pitchFamily="49" charset="0"/>
              </a:rPr>
              <a:t>  {</a:t>
            </a:r>
          </a:p>
          <a:p>
            <a:pPr marL="0" lvl="0" indent="0" fontAlgn="base">
              <a:spcBef>
                <a:spcPct val="0"/>
              </a:spcBef>
              <a:spcAft>
                <a:spcPct val="0"/>
              </a:spcAft>
              <a:buClrTx/>
              <a:buNone/>
            </a:pPr>
            <a:r>
              <a:rPr lang="el-GR" altLang="el-GR" sz="1800" b="1" dirty="0">
                <a:solidFill>
                  <a:srgbClr val="008000"/>
                </a:solidFill>
                <a:latin typeface="Courier" pitchFamily="49" charset="0"/>
              </a:rPr>
              <a:t>    cout &lt;&lt; "Exception: ";</a:t>
            </a:r>
          </a:p>
          <a:p>
            <a:pPr marL="0" lvl="0" indent="0" fontAlgn="base">
              <a:spcBef>
                <a:spcPct val="0"/>
              </a:spcBef>
              <a:spcAft>
                <a:spcPct val="0"/>
              </a:spcAft>
              <a:buClrTx/>
              <a:buNone/>
            </a:pPr>
            <a:r>
              <a:rPr lang="el-GR" altLang="el-GR" sz="1800" b="1" dirty="0">
                <a:solidFill>
                  <a:srgbClr val="008000"/>
                </a:solidFill>
                <a:latin typeface="Courier" pitchFamily="49" charset="0"/>
              </a:rPr>
              <a:t>    cout &lt;&lt; "index " &lt;&lt; i &lt;&lt; " is out of range" &lt;&lt; endl;</a:t>
            </a:r>
          </a:p>
          <a:p>
            <a:pPr marL="0" lvl="0" indent="0" fontAlgn="base">
              <a:spcBef>
                <a:spcPct val="0"/>
              </a:spcBef>
              <a:spcAft>
                <a:spcPct val="0"/>
              </a:spcAft>
              <a:buClrTx/>
              <a:buNone/>
            </a:pPr>
            <a:r>
              <a:rPr lang="el-GR" altLang="el-GR" sz="1800" b="1" dirty="0">
                <a:solidFill>
                  <a:srgbClr val="008000"/>
                </a:solidFill>
                <a:latin typeface="Courier" pitchFamily="49" charset="0"/>
              </a:rPr>
              <a:t>  }</a:t>
            </a:r>
          </a:p>
          <a:p>
            <a:pPr marL="0" lvl="0" indent="0" fontAlgn="base">
              <a:spcBef>
                <a:spcPct val="0"/>
              </a:spcBef>
              <a:spcAft>
                <a:spcPct val="0"/>
              </a:spcAft>
              <a:buClrTx/>
              <a:buNone/>
            </a:pPr>
            <a:r>
              <a:rPr lang="el-GR" altLang="el-GR" sz="1800" b="1" dirty="0">
                <a:solidFill>
                  <a:srgbClr val="0000FF"/>
                </a:solidFill>
                <a:latin typeface="Courier" pitchFamily="49" charset="0"/>
              </a:rPr>
              <a:t>  catch (char * str)</a:t>
            </a:r>
          </a:p>
          <a:p>
            <a:pPr marL="0" lvl="0" indent="0" fontAlgn="base">
              <a:spcBef>
                <a:spcPct val="0"/>
              </a:spcBef>
              <a:spcAft>
                <a:spcPct val="0"/>
              </a:spcAft>
              <a:buClrTx/>
              <a:buNone/>
            </a:pPr>
            <a:r>
              <a:rPr lang="el-GR" altLang="el-GR" sz="1800" b="1" dirty="0">
                <a:solidFill>
                  <a:srgbClr val="0000FF"/>
                </a:solidFill>
                <a:latin typeface="Courier" pitchFamily="49" charset="0"/>
              </a:rPr>
              <a:t>  {cout &lt;&lt; "Exception: " &lt;&lt; str &lt;&lt; endl;}</a:t>
            </a:r>
          </a:p>
          <a:p>
            <a:pPr marL="0" lvl="0" indent="0" fontAlgn="base">
              <a:spcBef>
                <a:spcPct val="0"/>
              </a:spcBef>
              <a:spcAft>
                <a:spcPct val="0"/>
              </a:spcAft>
              <a:buClrTx/>
              <a:buNone/>
            </a:pPr>
            <a:r>
              <a:rPr lang="el-GR" altLang="el-GR" sz="1800" b="1" dirty="0">
                <a:solidFill>
                  <a:srgbClr val="0000FF"/>
                </a:solidFill>
                <a:latin typeface="Courier" pitchFamily="49" charset="0"/>
              </a:rPr>
              <a:t>  return 0;</a:t>
            </a:r>
          </a:p>
          <a:p>
            <a:pPr marL="0" lvl="0" indent="0" fontAlgn="base">
              <a:spcBef>
                <a:spcPct val="0"/>
              </a:spcBef>
              <a:spcAft>
                <a:spcPct val="0"/>
              </a:spcAft>
              <a:buClrTx/>
              <a:buNone/>
            </a:pPr>
            <a:r>
              <a:rPr lang="el-GR" altLang="el-GR" sz="1800" b="1" dirty="0">
                <a:solidFill>
                  <a:srgbClr val="0000FF"/>
                </a:solidFill>
                <a:latin typeface="Courier" pitchFamily="49" charset="0"/>
              </a:rPr>
              <a:t>}</a:t>
            </a:r>
          </a:p>
          <a:p>
            <a:endParaRPr lang="el-GR" dirty="0"/>
          </a:p>
        </p:txBody>
      </p:sp>
      <p:sp>
        <p:nvSpPr>
          <p:cNvPr id="2" name="Θέση αριθμού διαφάνειας 1"/>
          <p:cNvSpPr>
            <a:spLocks noGrp="1"/>
          </p:cNvSpPr>
          <p:nvPr>
            <p:ph type="sldNum" sz="quarter" idx="12"/>
          </p:nvPr>
        </p:nvSpPr>
        <p:spPr/>
        <p:txBody>
          <a:bodyPr/>
          <a:lstStyle/>
          <a:p>
            <a:pPr>
              <a:defRPr/>
            </a:pPr>
            <a:fld id="{7E55E3B3-0445-4CFC-BED8-763D4409E61F}" type="slidenum">
              <a:rPr lang="el-GR" smtClean="0"/>
              <a:pPr>
                <a:defRPr/>
              </a:pPr>
              <a:t>8</a:t>
            </a:fld>
            <a:endParaRPr lang="el-GR" dirty="0"/>
          </a:p>
        </p:txBody>
      </p:sp>
    </p:spTree>
    <p:extLst>
      <p:ext uri="{BB962C8B-B14F-4D97-AF65-F5344CB8AC3E}">
        <p14:creationId xmlns:p14="http://schemas.microsoft.com/office/powerpoint/2010/main" val="2584912754"/>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Προσαρμοσμένη σχεδίαση">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C_template_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C_template_update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C_template_updated">
  <a:themeElements>
    <a:clrScheme name="Custom 6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3F3F3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OC_template_updated</Template>
  <TotalTime>355</TotalTime>
  <Words>1496</Words>
  <Application>Microsoft Office PowerPoint</Application>
  <PresentationFormat>Προβολή στην οθόνη (4:3)</PresentationFormat>
  <Paragraphs>234</Paragraphs>
  <Slides>23</Slides>
  <Notes>7</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4</vt:i4>
      </vt:variant>
      <vt:variant>
        <vt:lpstr>Τίτλοι διαφανειών</vt:lpstr>
      </vt:variant>
      <vt:variant>
        <vt:i4>23</vt:i4>
      </vt:variant>
    </vt:vector>
  </HeadingPairs>
  <TitlesOfParts>
    <vt:vector size="33" baseType="lpstr">
      <vt:lpstr>Arial</vt:lpstr>
      <vt:lpstr>Calibri</vt:lpstr>
      <vt:lpstr>Courier</vt:lpstr>
      <vt:lpstr>Garamond</vt:lpstr>
      <vt:lpstr>Times New Roman</vt:lpstr>
      <vt:lpstr>Wingdings</vt:lpstr>
      <vt:lpstr>Προσαρμοσμένη σχεδίαση</vt:lpstr>
      <vt:lpstr>1_OC_template_updated</vt:lpstr>
      <vt:lpstr>2_OC_template_updated</vt:lpstr>
      <vt:lpstr>OC_template_updated</vt:lpstr>
      <vt:lpstr>Αντικειμενοστρεφής Προγραμματισμός (Θ)</vt:lpstr>
      <vt:lpstr>Χώροι ονομάτων (namespaces) 1/4</vt:lpstr>
      <vt:lpstr>Χώροι ονομάτων (namespaces) 2/4</vt:lpstr>
      <vt:lpstr>Χώροι ονομάτων (namespaces) 3/4</vt:lpstr>
      <vt:lpstr>Χώροι ονομάτων (namespaces) 4/4</vt:lpstr>
      <vt:lpstr>Namespace std</vt:lpstr>
      <vt:lpstr>Χειρισμός εξαιρέσεων 1/5</vt:lpstr>
      <vt:lpstr>Χειρισμός εξαιρέσεων 2/5</vt:lpstr>
      <vt:lpstr>Χειρισμός εξαιρέσεων 3/5</vt:lpstr>
      <vt:lpstr>Χειρισμός εξαιρέσεων 4/5</vt:lpstr>
      <vt:lpstr>Χειρισμός εξαιρέσεων 5/5</vt:lpstr>
      <vt:lpstr>Τυπικές εξαιρέσεις 1/2</vt:lpstr>
      <vt:lpstr>Τυπικές εξαιρέσεις 2/2</vt:lpstr>
      <vt:lpstr>Εξαιρέσεις: παράδειγμα 1/3</vt:lpstr>
      <vt:lpstr>Εξαιρέσεις: παράδειγμα 2/3</vt:lpstr>
      <vt:lpstr>Εξαιρέσεις: παράδειγμα 3/3</vt:lpstr>
      <vt:lpstr>Τέλος Ενότητας</vt:lpstr>
      <vt:lpstr>Σημειώματα</vt:lpstr>
      <vt:lpstr>Σημείωμα Αναφοράς</vt:lpstr>
      <vt:lpstr>Σημείωμα Αδειοδότησης</vt:lpstr>
      <vt:lpstr>Επεξήγηση όρων χρήσης έργων τρίτων</vt:lpstr>
      <vt:lpstr>Διατήρηση Σημειωμάτων</vt:lpstr>
      <vt:lpstr>Χρηματοδότηση</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Τίτλος Μαθήματος</dc:title>
  <dc:creator>opencourses@teiath.gr</dc:creator>
  <cp:lastModifiedBy>Natassa Karap</cp:lastModifiedBy>
  <cp:revision>48</cp:revision>
  <dcterms:created xsi:type="dcterms:W3CDTF">2014-05-20T07:14:25Z</dcterms:created>
  <dcterms:modified xsi:type="dcterms:W3CDTF">2015-12-01T17:27:40Z</dcterms:modified>
</cp:coreProperties>
</file>