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90"/>
  </p:notesMasterIdLst>
  <p:handoutMasterIdLst>
    <p:handoutMasterId r:id="rId91"/>
  </p:handoutMasterIdLst>
  <p:sldIdLst>
    <p:sldId id="34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42" r:id="rId45"/>
    <p:sldId id="302" r:id="rId46"/>
    <p:sldId id="303" r:id="rId47"/>
    <p:sldId id="304" r:id="rId48"/>
    <p:sldId id="305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4" r:id="rId83"/>
    <p:sldId id="345" r:id="rId84"/>
    <p:sldId id="346" r:id="rId85"/>
    <p:sldId id="347" r:id="rId86"/>
    <p:sldId id="348" r:id="rId87"/>
    <p:sldId id="349" r:id="rId88"/>
    <p:sldId id="350" r:id="rId89"/>
  </p:sldIdLst>
  <p:sldSz cx="9144000" cy="6858000" type="screen4x3"/>
  <p:notesSz cx="7104063" cy="10234613"/>
  <p:custDataLst>
    <p:tags r:id="rId9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32A7D-76A0-4A55-B206-D9A2392D82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DD992DC-13C8-4709-967D-8F8ADA18D431}">
      <dgm:prSet phldrT="[Κείμενο]" custT="1"/>
      <dgm:spPr/>
      <dgm:t>
        <a:bodyPr/>
        <a:lstStyle/>
        <a:p>
          <a:r>
            <a:rPr lang="el-GR" sz="2200" dirty="0" smtClean="0"/>
            <a:t>Ύπαρξη μεταβολών</a:t>
          </a:r>
          <a:endParaRPr lang="el-GR" sz="2200" dirty="0"/>
        </a:p>
      </dgm:t>
    </dgm:pt>
    <dgm:pt modelId="{C5CDAAD1-334E-44A6-9478-ED5D6533B9D0}" type="parTrans" cxnId="{8F30CCAA-32E6-4F60-9876-EC11FCA7E819}">
      <dgm:prSet/>
      <dgm:spPr/>
      <dgm:t>
        <a:bodyPr/>
        <a:lstStyle/>
        <a:p>
          <a:endParaRPr lang="el-GR" sz="2200"/>
        </a:p>
      </dgm:t>
    </dgm:pt>
    <dgm:pt modelId="{8549401F-E2A3-4C25-98C6-C3CFC6B00ED4}" type="sibTrans" cxnId="{8F30CCAA-32E6-4F60-9876-EC11FCA7E819}">
      <dgm:prSet/>
      <dgm:spPr/>
      <dgm:t>
        <a:bodyPr/>
        <a:lstStyle/>
        <a:p>
          <a:endParaRPr lang="el-GR" sz="2200"/>
        </a:p>
      </dgm:t>
    </dgm:pt>
    <dgm:pt modelId="{F5A2D66B-0D15-468D-8C1F-AF80D3F26DAA}">
      <dgm:prSet phldrT="[Κείμενο]" custT="1"/>
      <dgm:spPr/>
      <dgm:t>
        <a:bodyPr/>
        <a:lstStyle/>
        <a:p>
          <a:r>
            <a:rPr lang="el-GR" sz="2200" dirty="0" smtClean="0"/>
            <a:t>Στην αγορά</a:t>
          </a:r>
          <a:endParaRPr lang="el-GR" sz="2200" dirty="0"/>
        </a:p>
      </dgm:t>
    </dgm:pt>
    <dgm:pt modelId="{066D92A5-D69B-44F3-A509-359B6EF3F0C9}" type="parTrans" cxnId="{C257D2D2-9C96-421B-99E5-B2351DCC6CA2}">
      <dgm:prSet custT="1"/>
      <dgm:spPr/>
      <dgm:t>
        <a:bodyPr/>
        <a:lstStyle/>
        <a:p>
          <a:endParaRPr lang="el-GR" sz="2200" dirty="0"/>
        </a:p>
      </dgm:t>
    </dgm:pt>
    <dgm:pt modelId="{4710F7DE-B09D-4BB7-B179-9D0782AC9E8C}" type="sibTrans" cxnId="{C257D2D2-9C96-421B-99E5-B2351DCC6CA2}">
      <dgm:prSet/>
      <dgm:spPr/>
      <dgm:t>
        <a:bodyPr/>
        <a:lstStyle/>
        <a:p>
          <a:endParaRPr lang="el-GR" sz="2200"/>
        </a:p>
      </dgm:t>
    </dgm:pt>
    <dgm:pt modelId="{9514EE3E-8ABA-4835-AA11-CE021E9FCCA9}">
      <dgm:prSet phldrT="[Κείμενο]" custT="1"/>
      <dgm:spPr/>
      <dgm:t>
        <a:bodyPr/>
        <a:lstStyle/>
        <a:p>
          <a:r>
            <a:rPr lang="el-GR" sz="2200" dirty="0" smtClean="0"/>
            <a:t>Στο εργατικό δυναμικό</a:t>
          </a:r>
          <a:endParaRPr lang="el-GR" sz="2200" dirty="0"/>
        </a:p>
      </dgm:t>
    </dgm:pt>
    <dgm:pt modelId="{B0B09484-3A80-44C0-9613-82B18E3721DB}" type="parTrans" cxnId="{FFDE63D5-14BB-4DFE-8EDA-F14EABACE501}">
      <dgm:prSet custT="1"/>
      <dgm:spPr/>
      <dgm:t>
        <a:bodyPr/>
        <a:lstStyle/>
        <a:p>
          <a:endParaRPr lang="el-GR" sz="2200" dirty="0"/>
        </a:p>
      </dgm:t>
    </dgm:pt>
    <dgm:pt modelId="{E202A79E-D2D3-4188-818C-7B19FF4FBEA1}" type="sibTrans" cxnId="{FFDE63D5-14BB-4DFE-8EDA-F14EABACE501}">
      <dgm:prSet/>
      <dgm:spPr/>
      <dgm:t>
        <a:bodyPr/>
        <a:lstStyle/>
        <a:p>
          <a:endParaRPr lang="el-GR" sz="2200"/>
        </a:p>
      </dgm:t>
    </dgm:pt>
    <dgm:pt modelId="{DFBB29F6-FED1-4890-AA2A-27EE78A54DF8}">
      <dgm:prSet phldrT="[Κείμενο]" custT="1"/>
      <dgm:spPr/>
      <dgm:t>
        <a:bodyPr/>
        <a:lstStyle/>
        <a:p>
          <a:r>
            <a:rPr lang="el-GR" sz="2200" dirty="0" smtClean="0"/>
            <a:t>Στην τεχνολογία</a:t>
          </a:r>
          <a:endParaRPr lang="el-GR" sz="2200" dirty="0"/>
        </a:p>
      </dgm:t>
    </dgm:pt>
    <dgm:pt modelId="{E2B3B39E-00BD-4152-9E8C-1F4BDDEEF9A7}" type="parTrans" cxnId="{A30BE9D5-3D00-4ECA-9262-6427FF99CB02}">
      <dgm:prSet custT="1"/>
      <dgm:spPr/>
      <dgm:t>
        <a:bodyPr/>
        <a:lstStyle/>
        <a:p>
          <a:endParaRPr lang="el-GR" sz="2200" dirty="0"/>
        </a:p>
      </dgm:t>
    </dgm:pt>
    <dgm:pt modelId="{8A3008B1-2157-4615-9E9C-227C518A9908}" type="sibTrans" cxnId="{A30BE9D5-3D00-4ECA-9262-6427FF99CB02}">
      <dgm:prSet/>
      <dgm:spPr/>
      <dgm:t>
        <a:bodyPr/>
        <a:lstStyle/>
        <a:p>
          <a:endParaRPr lang="el-GR" sz="2200"/>
        </a:p>
      </dgm:t>
    </dgm:pt>
    <dgm:pt modelId="{B7CE7A73-1BF5-4DA6-B53B-BB24F0B2C1CC}" type="pres">
      <dgm:prSet presAssocID="{B4A32A7D-76A0-4A55-B206-D9A2392D82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DCEC6E8-3994-4207-8C2A-69511CE4F4BD}" type="pres">
      <dgm:prSet presAssocID="{8DD992DC-13C8-4709-967D-8F8ADA18D431}" presName="root1" presStyleCnt="0"/>
      <dgm:spPr/>
    </dgm:pt>
    <dgm:pt modelId="{402D20DD-B70C-4278-97DE-C366E792586A}" type="pres">
      <dgm:prSet presAssocID="{8DD992DC-13C8-4709-967D-8F8ADA18D4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D721974-8A08-41C7-A480-335329B90545}" type="pres">
      <dgm:prSet presAssocID="{8DD992DC-13C8-4709-967D-8F8ADA18D431}" presName="level2hierChild" presStyleCnt="0"/>
      <dgm:spPr/>
    </dgm:pt>
    <dgm:pt modelId="{E2EA1140-5734-4C8F-AED4-A4BE26255214}" type="pres">
      <dgm:prSet presAssocID="{066D92A5-D69B-44F3-A509-359B6EF3F0C9}" presName="conn2-1" presStyleLbl="parChTrans1D2" presStyleIdx="0" presStyleCnt="3"/>
      <dgm:spPr/>
      <dgm:t>
        <a:bodyPr/>
        <a:lstStyle/>
        <a:p>
          <a:endParaRPr lang="el-GR"/>
        </a:p>
      </dgm:t>
    </dgm:pt>
    <dgm:pt modelId="{8575159B-E531-4C4D-88CD-88B9A25D7DA2}" type="pres">
      <dgm:prSet presAssocID="{066D92A5-D69B-44F3-A509-359B6EF3F0C9}" presName="connTx" presStyleLbl="parChTrans1D2" presStyleIdx="0" presStyleCnt="3"/>
      <dgm:spPr/>
      <dgm:t>
        <a:bodyPr/>
        <a:lstStyle/>
        <a:p>
          <a:endParaRPr lang="el-GR"/>
        </a:p>
      </dgm:t>
    </dgm:pt>
    <dgm:pt modelId="{F58CB8B9-B6FF-49FD-875C-B87EC595F801}" type="pres">
      <dgm:prSet presAssocID="{F5A2D66B-0D15-468D-8C1F-AF80D3F26DAA}" presName="root2" presStyleCnt="0"/>
      <dgm:spPr/>
    </dgm:pt>
    <dgm:pt modelId="{778437FC-5AFB-4D54-80C6-22D515B27232}" type="pres">
      <dgm:prSet presAssocID="{F5A2D66B-0D15-468D-8C1F-AF80D3F26DAA}" presName="LevelTwoTextNode" presStyleLbl="node2" presStyleIdx="0" presStyleCnt="3" custScaleX="185766" custScaleY="3925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DA62FEB-E9D6-4CF5-9EBC-7385BA4F61B9}" type="pres">
      <dgm:prSet presAssocID="{F5A2D66B-0D15-468D-8C1F-AF80D3F26DAA}" presName="level3hierChild" presStyleCnt="0"/>
      <dgm:spPr/>
    </dgm:pt>
    <dgm:pt modelId="{F9AF8860-64D4-48D2-A706-B3EC744AB009}" type="pres">
      <dgm:prSet presAssocID="{B0B09484-3A80-44C0-9613-82B18E3721DB}" presName="conn2-1" presStyleLbl="parChTrans1D2" presStyleIdx="1" presStyleCnt="3"/>
      <dgm:spPr/>
      <dgm:t>
        <a:bodyPr/>
        <a:lstStyle/>
        <a:p>
          <a:endParaRPr lang="el-GR"/>
        </a:p>
      </dgm:t>
    </dgm:pt>
    <dgm:pt modelId="{7C7DCEAF-8144-4D58-9A89-251568B106AA}" type="pres">
      <dgm:prSet presAssocID="{B0B09484-3A80-44C0-9613-82B18E3721DB}" presName="connTx" presStyleLbl="parChTrans1D2" presStyleIdx="1" presStyleCnt="3"/>
      <dgm:spPr/>
      <dgm:t>
        <a:bodyPr/>
        <a:lstStyle/>
        <a:p>
          <a:endParaRPr lang="el-GR"/>
        </a:p>
      </dgm:t>
    </dgm:pt>
    <dgm:pt modelId="{36E5ADA0-08E4-481B-9463-94912304951B}" type="pres">
      <dgm:prSet presAssocID="{9514EE3E-8ABA-4835-AA11-CE021E9FCCA9}" presName="root2" presStyleCnt="0"/>
      <dgm:spPr/>
    </dgm:pt>
    <dgm:pt modelId="{903D60B8-717F-46A8-A8C7-A9880720853E}" type="pres">
      <dgm:prSet presAssocID="{9514EE3E-8ABA-4835-AA11-CE021E9FCCA9}" presName="LevelTwoTextNode" presStyleLbl="node2" presStyleIdx="1" presStyleCnt="3" custScaleX="185766" custScaleY="3925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2D8DA81-6AEF-445D-8212-C3A33C831F52}" type="pres">
      <dgm:prSet presAssocID="{9514EE3E-8ABA-4835-AA11-CE021E9FCCA9}" presName="level3hierChild" presStyleCnt="0"/>
      <dgm:spPr/>
    </dgm:pt>
    <dgm:pt modelId="{E1923779-6965-42EA-9456-3448E4FD09D9}" type="pres">
      <dgm:prSet presAssocID="{E2B3B39E-00BD-4152-9E8C-1F4BDDEEF9A7}" presName="conn2-1" presStyleLbl="parChTrans1D2" presStyleIdx="2" presStyleCnt="3"/>
      <dgm:spPr/>
      <dgm:t>
        <a:bodyPr/>
        <a:lstStyle/>
        <a:p>
          <a:endParaRPr lang="el-GR"/>
        </a:p>
      </dgm:t>
    </dgm:pt>
    <dgm:pt modelId="{F7741EAA-6474-468E-8228-1EAF03484E1E}" type="pres">
      <dgm:prSet presAssocID="{E2B3B39E-00BD-4152-9E8C-1F4BDDEEF9A7}" presName="connTx" presStyleLbl="parChTrans1D2" presStyleIdx="2" presStyleCnt="3"/>
      <dgm:spPr/>
      <dgm:t>
        <a:bodyPr/>
        <a:lstStyle/>
        <a:p>
          <a:endParaRPr lang="el-GR"/>
        </a:p>
      </dgm:t>
    </dgm:pt>
    <dgm:pt modelId="{A6E6806F-4959-4843-8448-DF94A4277F6E}" type="pres">
      <dgm:prSet presAssocID="{DFBB29F6-FED1-4890-AA2A-27EE78A54DF8}" presName="root2" presStyleCnt="0"/>
      <dgm:spPr/>
    </dgm:pt>
    <dgm:pt modelId="{982B6E7B-DE3E-480F-87FF-B9C53D0789CD}" type="pres">
      <dgm:prSet presAssocID="{DFBB29F6-FED1-4890-AA2A-27EE78A54DF8}" presName="LevelTwoTextNode" presStyleLbl="node2" presStyleIdx="2" presStyleCnt="3" custScaleX="185766" custScaleY="3925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F06A5D-5681-4842-8AD0-022B2D33B821}" type="pres">
      <dgm:prSet presAssocID="{DFBB29F6-FED1-4890-AA2A-27EE78A54DF8}" presName="level3hierChild" presStyleCnt="0"/>
      <dgm:spPr/>
    </dgm:pt>
  </dgm:ptLst>
  <dgm:cxnLst>
    <dgm:cxn modelId="{837419F8-D4D4-4C3F-A4B4-9D06ACC0A86D}" type="presOf" srcId="{B0B09484-3A80-44C0-9613-82B18E3721DB}" destId="{7C7DCEAF-8144-4D58-9A89-251568B106AA}" srcOrd="1" destOrd="0" presId="urn:microsoft.com/office/officeart/2005/8/layout/hierarchy2"/>
    <dgm:cxn modelId="{10DB0EB9-AC5F-49FB-A9B3-8A73860B8718}" type="presOf" srcId="{B0B09484-3A80-44C0-9613-82B18E3721DB}" destId="{F9AF8860-64D4-48D2-A706-B3EC744AB009}" srcOrd="0" destOrd="0" presId="urn:microsoft.com/office/officeart/2005/8/layout/hierarchy2"/>
    <dgm:cxn modelId="{C257D2D2-9C96-421B-99E5-B2351DCC6CA2}" srcId="{8DD992DC-13C8-4709-967D-8F8ADA18D431}" destId="{F5A2D66B-0D15-468D-8C1F-AF80D3F26DAA}" srcOrd="0" destOrd="0" parTransId="{066D92A5-D69B-44F3-A509-359B6EF3F0C9}" sibTransId="{4710F7DE-B09D-4BB7-B179-9D0782AC9E8C}"/>
    <dgm:cxn modelId="{36518A2E-3421-47AD-A8C9-CBEBBAA2D1E5}" type="presOf" srcId="{8DD992DC-13C8-4709-967D-8F8ADA18D431}" destId="{402D20DD-B70C-4278-97DE-C366E792586A}" srcOrd="0" destOrd="0" presId="urn:microsoft.com/office/officeart/2005/8/layout/hierarchy2"/>
    <dgm:cxn modelId="{CFFD015E-841F-40BB-B18C-4C12032A8804}" type="presOf" srcId="{066D92A5-D69B-44F3-A509-359B6EF3F0C9}" destId="{8575159B-E531-4C4D-88CD-88B9A25D7DA2}" srcOrd="1" destOrd="0" presId="urn:microsoft.com/office/officeart/2005/8/layout/hierarchy2"/>
    <dgm:cxn modelId="{53E6E14A-FB19-41F9-AE2B-A73FFFBE980C}" type="presOf" srcId="{066D92A5-D69B-44F3-A509-359B6EF3F0C9}" destId="{E2EA1140-5734-4C8F-AED4-A4BE26255214}" srcOrd="0" destOrd="0" presId="urn:microsoft.com/office/officeart/2005/8/layout/hierarchy2"/>
    <dgm:cxn modelId="{3A7D7C5C-30B0-4D71-9053-85B31943C7BD}" type="presOf" srcId="{F5A2D66B-0D15-468D-8C1F-AF80D3F26DAA}" destId="{778437FC-5AFB-4D54-80C6-22D515B27232}" srcOrd="0" destOrd="0" presId="urn:microsoft.com/office/officeart/2005/8/layout/hierarchy2"/>
    <dgm:cxn modelId="{8F30CCAA-32E6-4F60-9876-EC11FCA7E819}" srcId="{B4A32A7D-76A0-4A55-B206-D9A2392D829E}" destId="{8DD992DC-13C8-4709-967D-8F8ADA18D431}" srcOrd="0" destOrd="0" parTransId="{C5CDAAD1-334E-44A6-9478-ED5D6533B9D0}" sibTransId="{8549401F-E2A3-4C25-98C6-C3CFC6B00ED4}"/>
    <dgm:cxn modelId="{E6D7DA8D-8E0D-499E-B963-947BA0EBDA4E}" type="presOf" srcId="{B4A32A7D-76A0-4A55-B206-D9A2392D829E}" destId="{B7CE7A73-1BF5-4DA6-B53B-BB24F0B2C1CC}" srcOrd="0" destOrd="0" presId="urn:microsoft.com/office/officeart/2005/8/layout/hierarchy2"/>
    <dgm:cxn modelId="{B65FE501-BF84-4CFD-B5A6-FF19DDB514C1}" type="presOf" srcId="{E2B3B39E-00BD-4152-9E8C-1F4BDDEEF9A7}" destId="{F7741EAA-6474-468E-8228-1EAF03484E1E}" srcOrd="1" destOrd="0" presId="urn:microsoft.com/office/officeart/2005/8/layout/hierarchy2"/>
    <dgm:cxn modelId="{FFDE63D5-14BB-4DFE-8EDA-F14EABACE501}" srcId="{8DD992DC-13C8-4709-967D-8F8ADA18D431}" destId="{9514EE3E-8ABA-4835-AA11-CE021E9FCCA9}" srcOrd="1" destOrd="0" parTransId="{B0B09484-3A80-44C0-9613-82B18E3721DB}" sibTransId="{E202A79E-D2D3-4188-818C-7B19FF4FBEA1}"/>
    <dgm:cxn modelId="{E4690A4F-C166-4D25-A1E2-8F866D992D54}" type="presOf" srcId="{DFBB29F6-FED1-4890-AA2A-27EE78A54DF8}" destId="{982B6E7B-DE3E-480F-87FF-B9C53D0789CD}" srcOrd="0" destOrd="0" presId="urn:microsoft.com/office/officeart/2005/8/layout/hierarchy2"/>
    <dgm:cxn modelId="{F34E116D-9B0C-4C90-82BE-FDF6D0F92142}" type="presOf" srcId="{E2B3B39E-00BD-4152-9E8C-1F4BDDEEF9A7}" destId="{E1923779-6965-42EA-9456-3448E4FD09D9}" srcOrd="0" destOrd="0" presId="urn:microsoft.com/office/officeart/2005/8/layout/hierarchy2"/>
    <dgm:cxn modelId="{A30BE9D5-3D00-4ECA-9262-6427FF99CB02}" srcId="{8DD992DC-13C8-4709-967D-8F8ADA18D431}" destId="{DFBB29F6-FED1-4890-AA2A-27EE78A54DF8}" srcOrd="2" destOrd="0" parTransId="{E2B3B39E-00BD-4152-9E8C-1F4BDDEEF9A7}" sibTransId="{8A3008B1-2157-4615-9E9C-227C518A9908}"/>
    <dgm:cxn modelId="{CBCDB020-483F-4B73-A63F-DAA507453F80}" type="presOf" srcId="{9514EE3E-8ABA-4835-AA11-CE021E9FCCA9}" destId="{903D60B8-717F-46A8-A8C7-A9880720853E}" srcOrd="0" destOrd="0" presId="urn:microsoft.com/office/officeart/2005/8/layout/hierarchy2"/>
    <dgm:cxn modelId="{6FF67A11-0190-4247-968D-DEB24CB58DF7}" type="presParOf" srcId="{B7CE7A73-1BF5-4DA6-B53B-BB24F0B2C1CC}" destId="{EDCEC6E8-3994-4207-8C2A-69511CE4F4BD}" srcOrd="0" destOrd="0" presId="urn:microsoft.com/office/officeart/2005/8/layout/hierarchy2"/>
    <dgm:cxn modelId="{B1C5A2E9-FF40-4895-919A-9FFF2AD2F721}" type="presParOf" srcId="{EDCEC6E8-3994-4207-8C2A-69511CE4F4BD}" destId="{402D20DD-B70C-4278-97DE-C366E792586A}" srcOrd="0" destOrd="0" presId="urn:microsoft.com/office/officeart/2005/8/layout/hierarchy2"/>
    <dgm:cxn modelId="{F5F69F7A-4E46-47EC-9983-304CFAAB4373}" type="presParOf" srcId="{EDCEC6E8-3994-4207-8C2A-69511CE4F4BD}" destId="{ED721974-8A08-41C7-A480-335329B90545}" srcOrd="1" destOrd="0" presId="urn:microsoft.com/office/officeart/2005/8/layout/hierarchy2"/>
    <dgm:cxn modelId="{B15BC65C-D7D0-445A-BED7-9F326741DC6C}" type="presParOf" srcId="{ED721974-8A08-41C7-A480-335329B90545}" destId="{E2EA1140-5734-4C8F-AED4-A4BE26255214}" srcOrd="0" destOrd="0" presId="urn:microsoft.com/office/officeart/2005/8/layout/hierarchy2"/>
    <dgm:cxn modelId="{4F9EE6E2-7228-4748-9346-5EAA87750026}" type="presParOf" srcId="{E2EA1140-5734-4C8F-AED4-A4BE26255214}" destId="{8575159B-E531-4C4D-88CD-88B9A25D7DA2}" srcOrd="0" destOrd="0" presId="urn:microsoft.com/office/officeart/2005/8/layout/hierarchy2"/>
    <dgm:cxn modelId="{0DCEDC2D-3960-4A90-98E9-561A51B9EA4D}" type="presParOf" srcId="{ED721974-8A08-41C7-A480-335329B90545}" destId="{F58CB8B9-B6FF-49FD-875C-B87EC595F801}" srcOrd="1" destOrd="0" presId="urn:microsoft.com/office/officeart/2005/8/layout/hierarchy2"/>
    <dgm:cxn modelId="{A5977567-D7EF-46F2-BFEA-9C1F3FF6DEEB}" type="presParOf" srcId="{F58CB8B9-B6FF-49FD-875C-B87EC595F801}" destId="{778437FC-5AFB-4D54-80C6-22D515B27232}" srcOrd="0" destOrd="0" presId="urn:microsoft.com/office/officeart/2005/8/layout/hierarchy2"/>
    <dgm:cxn modelId="{D856121A-8620-479D-9C50-E52D527473CB}" type="presParOf" srcId="{F58CB8B9-B6FF-49FD-875C-B87EC595F801}" destId="{0DA62FEB-E9D6-4CF5-9EBC-7385BA4F61B9}" srcOrd="1" destOrd="0" presId="urn:microsoft.com/office/officeart/2005/8/layout/hierarchy2"/>
    <dgm:cxn modelId="{43D085C1-76A3-43B0-8411-326650723667}" type="presParOf" srcId="{ED721974-8A08-41C7-A480-335329B90545}" destId="{F9AF8860-64D4-48D2-A706-B3EC744AB009}" srcOrd="2" destOrd="0" presId="urn:microsoft.com/office/officeart/2005/8/layout/hierarchy2"/>
    <dgm:cxn modelId="{FDE55676-5F43-434D-8500-DA62D15891E1}" type="presParOf" srcId="{F9AF8860-64D4-48D2-A706-B3EC744AB009}" destId="{7C7DCEAF-8144-4D58-9A89-251568B106AA}" srcOrd="0" destOrd="0" presId="urn:microsoft.com/office/officeart/2005/8/layout/hierarchy2"/>
    <dgm:cxn modelId="{0CBA42F8-74DF-431B-A654-8AE68B31B4F2}" type="presParOf" srcId="{ED721974-8A08-41C7-A480-335329B90545}" destId="{36E5ADA0-08E4-481B-9463-94912304951B}" srcOrd="3" destOrd="0" presId="urn:microsoft.com/office/officeart/2005/8/layout/hierarchy2"/>
    <dgm:cxn modelId="{79B4D6C6-96BD-4EAA-9481-C6C7D1A198A0}" type="presParOf" srcId="{36E5ADA0-08E4-481B-9463-94912304951B}" destId="{903D60B8-717F-46A8-A8C7-A9880720853E}" srcOrd="0" destOrd="0" presId="urn:microsoft.com/office/officeart/2005/8/layout/hierarchy2"/>
    <dgm:cxn modelId="{256210DB-E440-4AA0-8D83-AA84F1E0BAA9}" type="presParOf" srcId="{36E5ADA0-08E4-481B-9463-94912304951B}" destId="{A2D8DA81-6AEF-445D-8212-C3A33C831F52}" srcOrd="1" destOrd="0" presId="urn:microsoft.com/office/officeart/2005/8/layout/hierarchy2"/>
    <dgm:cxn modelId="{C3F83184-B92B-4CB3-B54F-9DA07ABADC95}" type="presParOf" srcId="{ED721974-8A08-41C7-A480-335329B90545}" destId="{E1923779-6965-42EA-9456-3448E4FD09D9}" srcOrd="4" destOrd="0" presId="urn:microsoft.com/office/officeart/2005/8/layout/hierarchy2"/>
    <dgm:cxn modelId="{0D08D71E-5011-4483-993F-DAA0BAFA4647}" type="presParOf" srcId="{E1923779-6965-42EA-9456-3448E4FD09D9}" destId="{F7741EAA-6474-468E-8228-1EAF03484E1E}" srcOrd="0" destOrd="0" presId="urn:microsoft.com/office/officeart/2005/8/layout/hierarchy2"/>
    <dgm:cxn modelId="{8586F2C3-1D53-46E5-A143-22DB042B8508}" type="presParOf" srcId="{ED721974-8A08-41C7-A480-335329B90545}" destId="{A6E6806F-4959-4843-8448-DF94A4277F6E}" srcOrd="5" destOrd="0" presId="urn:microsoft.com/office/officeart/2005/8/layout/hierarchy2"/>
    <dgm:cxn modelId="{05F16547-D6D0-4CEF-979A-D2D65013323C}" type="presParOf" srcId="{A6E6806F-4959-4843-8448-DF94A4277F6E}" destId="{982B6E7B-DE3E-480F-87FF-B9C53D0789CD}" srcOrd="0" destOrd="0" presId="urn:microsoft.com/office/officeart/2005/8/layout/hierarchy2"/>
    <dgm:cxn modelId="{C7C9E153-BE4A-45CC-A290-0F25F3EAA9BA}" type="presParOf" srcId="{A6E6806F-4959-4843-8448-DF94A4277F6E}" destId="{5AF06A5D-5681-4842-8AD0-022B2D33B8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D51F2-550A-41F4-B660-E85DC2D3C86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713B510-EB7D-4BA5-BC82-A849322F1C33}">
      <dgm:prSet phldrT="[Κείμενο]" custT="1"/>
      <dgm:spPr/>
      <dgm:t>
        <a:bodyPr/>
        <a:lstStyle/>
        <a:p>
          <a:r>
            <a:rPr lang="el-GR" sz="2000" dirty="0" smtClean="0"/>
            <a:t>ΕΞΑΓΩΓΗ ΔΕΔΟΜΕΝΩΝ</a:t>
          </a:r>
          <a:endParaRPr lang="el-GR" sz="2000" dirty="0"/>
        </a:p>
      </dgm:t>
    </dgm:pt>
    <dgm:pt modelId="{8493C69E-09F7-4E06-BBDD-515384E50A4F}" type="parTrans" cxnId="{F1A10803-8C20-46EF-BF48-612183396A2C}">
      <dgm:prSet/>
      <dgm:spPr/>
      <dgm:t>
        <a:bodyPr/>
        <a:lstStyle/>
        <a:p>
          <a:endParaRPr lang="el-GR"/>
        </a:p>
      </dgm:t>
    </dgm:pt>
    <dgm:pt modelId="{1A13E690-2BFA-4D11-A439-F94F09410402}" type="sibTrans" cxnId="{F1A10803-8C20-46EF-BF48-612183396A2C}">
      <dgm:prSet/>
      <dgm:spPr/>
      <dgm:t>
        <a:bodyPr/>
        <a:lstStyle/>
        <a:p>
          <a:endParaRPr lang="el-GR"/>
        </a:p>
      </dgm:t>
    </dgm:pt>
    <dgm:pt modelId="{3F8D8032-36BB-4C11-95BE-22665885B56C}">
      <dgm:prSet phldrT="[Κείμενο]"/>
      <dgm:spPr/>
      <dgm:t>
        <a:bodyPr/>
        <a:lstStyle/>
        <a:p>
          <a:r>
            <a:rPr lang="el-GR" dirty="0" smtClean="0"/>
            <a:t>Επιτακτική</a:t>
          </a:r>
          <a:endParaRPr lang="el-GR" dirty="0"/>
        </a:p>
      </dgm:t>
    </dgm:pt>
    <dgm:pt modelId="{D7B784E1-672B-4E77-B3D7-76EC0AE1952C}" type="parTrans" cxnId="{696EA8F0-13D6-4AE9-9B51-77614BF1267E}">
      <dgm:prSet/>
      <dgm:spPr/>
      <dgm:t>
        <a:bodyPr/>
        <a:lstStyle/>
        <a:p>
          <a:endParaRPr lang="el-GR"/>
        </a:p>
      </dgm:t>
    </dgm:pt>
    <dgm:pt modelId="{14F63110-0E82-4003-B4EC-FC6571CA7AD5}" type="sibTrans" cxnId="{696EA8F0-13D6-4AE9-9B51-77614BF1267E}">
      <dgm:prSet/>
      <dgm:spPr/>
      <dgm:t>
        <a:bodyPr/>
        <a:lstStyle/>
        <a:p>
          <a:endParaRPr lang="el-GR"/>
        </a:p>
      </dgm:t>
    </dgm:pt>
    <dgm:pt modelId="{9175E146-721F-411C-944C-C06340C17D59}">
      <dgm:prSet phldrT="[Κείμενο]" custT="1"/>
      <dgm:spPr/>
      <dgm:t>
        <a:bodyPr/>
        <a:lstStyle/>
        <a:p>
          <a:r>
            <a:rPr lang="el-GR" sz="2000" dirty="0" smtClean="0"/>
            <a:t>ΑΝΑΓΚΗ</a:t>
          </a:r>
          <a:r>
            <a:rPr lang="el-GR" sz="1100" dirty="0" smtClean="0"/>
            <a:t> </a:t>
          </a:r>
          <a:endParaRPr lang="el-GR" sz="1100" dirty="0"/>
        </a:p>
      </dgm:t>
    </dgm:pt>
    <dgm:pt modelId="{2A9B973C-D41A-4247-A36A-72C755A222D7}" type="parTrans" cxnId="{CB83663F-D3AD-4EC2-98C9-73B27C96F446}">
      <dgm:prSet/>
      <dgm:spPr/>
      <dgm:t>
        <a:bodyPr/>
        <a:lstStyle/>
        <a:p>
          <a:endParaRPr lang="el-GR"/>
        </a:p>
      </dgm:t>
    </dgm:pt>
    <dgm:pt modelId="{E8EDBA6A-CF9A-45B7-9455-9D87110EF2F4}" type="sibTrans" cxnId="{CB83663F-D3AD-4EC2-98C9-73B27C96F446}">
      <dgm:prSet/>
      <dgm:spPr/>
      <dgm:t>
        <a:bodyPr/>
        <a:lstStyle/>
        <a:p>
          <a:endParaRPr lang="el-GR"/>
        </a:p>
      </dgm:t>
    </dgm:pt>
    <dgm:pt modelId="{EF40AA5D-3EE0-423B-9F76-B9BC8D6DAD28}">
      <dgm:prSet phldrT="[Κείμενο]"/>
      <dgm:spPr/>
      <dgm:t>
        <a:bodyPr/>
        <a:lstStyle/>
        <a:p>
          <a:r>
            <a:rPr lang="el-GR" dirty="0" smtClean="0"/>
            <a:t>Πληροφοριακά συστήματα</a:t>
          </a:r>
          <a:endParaRPr lang="el-GR" dirty="0"/>
        </a:p>
      </dgm:t>
    </dgm:pt>
    <dgm:pt modelId="{F3DAC03C-09D5-43E1-B5C7-0FF6D209712A}" type="parTrans" cxnId="{965510A9-0A75-429E-A884-1B704E2F7C58}">
      <dgm:prSet/>
      <dgm:spPr/>
      <dgm:t>
        <a:bodyPr/>
        <a:lstStyle/>
        <a:p>
          <a:endParaRPr lang="el-GR"/>
        </a:p>
      </dgm:t>
    </dgm:pt>
    <dgm:pt modelId="{3FC265D5-D159-4615-BCCE-62E56BA4215D}" type="sibTrans" cxnId="{965510A9-0A75-429E-A884-1B704E2F7C58}">
      <dgm:prSet/>
      <dgm:spPr/>
      <dgm:t>
        <a:bodyPr/>
        <a:lstStyle/>
        <a:p>
          <a:endParaRPr lang="el-GR"/>
        </a:p>
      </dgm:t>
    </dgm:pt>
    <dgm:pt modelId="{DC5B3274-3BB2-4588-968E-F2CBE683C12C}">
      <dgm:prSet phldrT="[Κείμενο]"/>
      <dgm:spPr/>
      <dgm:t>
        <a:bodyPr/>
        <a:lstStyle/>
        <a:p>
          <a:r>
            <a:rPr lang="el-GR" dirty="0" smtClean="0"/>
            <a:t>Συστήματα υποστήριξης επιλογών</a:t>
          </a:r>
          <a:endParaRPr lang="el-GR" dirty="0"/>
        </a:p>
      </dgm:t>
    </dgm:pt>
    <dgm:pt modelId="{D2830AB1-FE96-4097-A064-CC3F5F8F00D7}" type="parTrans" cxnId="{BB5E7D08-7899-41C4-A136-E14EB9D1CCF7}">
      <dgm:prSet/>
      <dgm:spPr/>
      <dgm:t>
        <a:bodyPr/>
        <a:lstStyle/>
        <a:p>
          <a:endParaRPr lang="el-GR"/>
        </a:p>
      </dgm:t>
    </dgm:pt>
    <dgm:pt modelId="{12D93295-70D1-4FB5-9827-B9BA5E9D1328}" type="sibTrans" cxnId="{BB5E7D08-7899-41C4-A136-E14EB9D1CCF7}">
      <dgm:prSet/>
      <dgm:spPr/>
      <dgm:t>
        <a:bodyPr/>
        <a:lstStyle/>
        <a:p>
          <a:endParaRPr lang="el-GR"/>
        </a:p>
      </dgm:t>
    </dgm:pt>
    <dgm:pt modelId="{B1C30BCF-BE15-4D2D-BC28-FC4FCC066CDC}">
      <dgm:prSet phldrT="[Κείμενο]" custT="1"/>
      <dgm:spPr/>
      <dgm:t>
        <a:bodyPr/>
        <a:lstStyle/>
        <a:p>
          <a:r>
            <a:rPr lang="el-GR" sz="2000" dirty="0" smtClean="0"/>
            <a:t>ΥΠΟΒΟΗ-ΘΗΘΗΚΕ</a:t>
          </a:r>
          <a:endParaRPr lang="el-GR" sz="2000" dirty="0"/>
        </a:p>
      </dgm:t>
    </dgm:pt>
    <dgm:pt modelId="{200C6598-6097-45AB-B54F-EA70DA334DEC}" type="parTrans" cxnId="{6784F8F9-AA3A-4138-8B49-839157AB4592}">
      <dgm:prSet/>
      <dgm:spPr/>
      <dgm:t>
        <a:bodyPr/>
        <a:lstStyle/>
        <a:p>
          <a:endParaRPr lang="el-GR"/>
        </a:p>
      </dgm:t>
    </dgm:pt>
    <dgm:pt modelId="{57D93535-60F5-4B84-82A3-E1C75178B1F5}" type="sibTrans" cxnId="{6784F8F9-AA3A-4138-8B49-839157AB4592}">
      <dgm:prSet/>
      <dgm:spPr/>
      <dgm:t>
        <a:bodyPr/>
        <a:lstStyle/>
        <a:p>
          <a:endParaRPr lang="el-GR"/>
        </a:p>
      </dgm:t>
    </dgm:pt>
    <dgm:pt modelId="{3D83B331-6D44-4332-9C55-B1B0388BD700}">
      <dgm:prSet phldrT="[Κείμενο]"/>
      <dgm:spPr/>
      <dgm:t>
        <a:bodyPr/>
        <a:lstStyle/>
        <a:p>
          <a:r>
            <a:rPr lang="el-GR" dirty="0" smtClean="0"/>
            <a:t>Ωρίμανση τεχνολογίας</a:t>
          </a:r>
          <a:endParaRPr lang="el-GR" dirty="0"/>
        </a:p>
      </dgm:t>
    </dgm:pt>
    <dgm:pt modelId="{F6D3D103-5AF4-4A4C-BF09-7925D9A06521}" type="parTrans" cxnId="{F7AB7528-7CB0-474C-9DFD-BBB80225FACB}">
      <dgm:prSet/>
      <dgm:spPr/>
      <dgm:t>
        <a:bodyPr/>
        <a:lstStyle/>
        <a:p>
          <a:endParaRPr lang="el-GR"/>
        </a:p>
      </dgm:t>
    </dgm:pt>
    <dgm:pt modelId="{2AC86945-76CC-4515-B322-33B2C60B9D9E}" type="sibTrans" cxnId="{F7AB7528-7CB0-474C-9DFD-BBB80225FACB}">
      <dgm:prSet/>
      <dgm:spPr/>
      <dgm:t>
        <a:bodyPr/>
        <a:lstStyle/>
        <a:p>
          <a:endParaRPr lang="el-GR"/>
        </a:p>
      </dgm:t>
    </dgm:pt>
    <dgm:pt modelId="{5218A895-2CB6-45C6-BE7E-8B01EB984BFF}">
      <dgm:prSet phldrT="[Κείμενο]"/>
      <dgm:spPr/>
      <dgm:t>
        <a:bodyPr/>
        <a:lstStyle/>
        <a:p>
          <a:r>
            <a:rPr lang="el-GR" dirty="0" smtClean="0"/>
            <a:t>Ισχυρά υπολογιστικά συστήματα</a:t>
          </a:r>
          <a:endParaRPr lang="el-GR" dirty="0"/>
        </a:p>
      </dgm:t>
    </dgm:pt>
    <dgm:pt modelId="{8DF8D41B-515D-4880-B30D-0FD6DCF65C8F}" type="parTrans" cxnId="{FCF1B9A1-B295-4D6A-87AA-E589E3A4EC53}">
      <dgm:prSet/>
      <dgm:spPr/>
      <dgm:t>
        <a:bodyPr/>
        <a:lstStyle/>
        <a:p>
          <a:endParaRPr lang="el-GR"/>
        </a:p>
      </dgm:t>
    </dgm:pt>
    <dgm:pt modelId="{32A0D494-3C76-4462-8F81-91550B75EF6E}" type="sibTrans" cxnId="{FCF1B9A1-B295-4D6A-87AA-E589E3A4EC53}">
      <dgm:prSet/>
      <dgm:spPr/>
      <dgm:t>
        <a:bodyPr/>
        <a:lstStyle/>
        <a:p>
          <a:endParaRPr lang="el-GR"/>
        </a:p>
      </dgm:t>
    </dgm:pt>
    <dgm:pt modelId="{7EDDE156-A768-4039-A264-9A3A27234E87}" type="pres">
      <dgm:prSet presAssocID="{828D51F2-550A-41F4-B660-E85DC2D3C86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9E17AF6-47AF-4A6A-9EF1-FBE1E4C584CE}" type="pres">
      <dgm:prSet presAssocID="{828D51F2-550A-41F4-B660-E85DC2D3C860}" presName="cycle" presStyleCnt="0"/>
      <dgm:spPr/>
    </dgm:pt>
    <dgm:pt modelId="{D83B5D5E-DF6A-4B51-99BA-435E4145E1AA}" type="pres">
      <dgm:prSet presAssocID="{828D51F2-550A-41F4-B660-E85DC2D3C860}" presName="centerShape" presStyleCnt="0"/>
      <dgm:spPr/>
    </dgm:pt>
    <dgm:pt modelId="{53D63BD3-B441-45C2-9E21-D08CA292E5C5}" type="pres">
      <dgm:prSet presAssocID="{828D51F2-550A-41F4-B660-E85DC2D3C860}" presName="connSite" presStyleLbl="node1" presStyleIdx="0" presStyleCnt="4"/>
      <dgm:spPr/>
    </dgm:pt>
    <dgm:pt modelId="{D154C620-64C9-4A36-9392-B14ADB0B6CDD}" type="pres">
      <dgm:prSet presAssocID="{828D51F2-550A-41F4-B660-E85DC2D3C860}" presName="visible" presStyleLbl="node1" presStyleIdx="0" presStyleCnt="4" custScaleX="1014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6D9A79-E3A3-43A1-A17B-349D8E7658C0}" type="pres">
      <dgm:prSet presAssocID="{8493C69E-09F7-4E06-BBDD-515384E50A4F}" presName="Name25" presStyleLbl="parChTrans1D1" presStyleIdx="0" presStyleCnt="3"/>
      <dgm:spPr/>
      <dgm:t>
        <a:bodyPr/>
        <a:lstStyle/>
        <a:p>
          <a:endParaRPr lang="el-GR"/>
        </a:p>
      </dgm:t>
    </dgm:pt>
    <dgm:pt modelId="{AFF69714-4042-49A4-83F4-918B0DA453C2}" type="pres">
      <dgm:prSet presAssocID="{8713B510-EB7D-4BA5-BC82-A849322F1C33}" presName="node" presStyleCnt="0"/>
      <dgm:spPr/>
    </dgm:pt>
    <dgm:pt modelId="{593BD8A5-FBB4-48B0-A400-795C89AEFFFB}" type="pres">
      <dgm:prSet presAssocID="{8713B510-EB7D-4BA5-BC82-A849322F1C33}" presName="parentNode" presStyleLbl="node1" presStyleIdx="1" presStyleCnt="4" custScaleX="100815" custLinFactNeighborX="-3050" custLinFactNeighborY="-7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82E58C-7442-403F-B4BD-26D9F60743E1}" type="pres">
      <dgm:prSet presAssocID="{8713B510-EB7D-4BA5-BC82-A849322F1C3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37468D-C560-438B-A646-3227209AA3BC}" type="pres">
      <dgm:prSet presAssocID="{2A9B973C-D41A-4247-A36A-72C755A222D7}" presName="Name25" presStyleLbl="parChTrans1D1" presStyleIdx="1" presStyleCnt="3"/>
      <dgm:spPr/>
      <dgm:t>
        <a:bodyPr/>
        <a:lstStyle/>
        <a:p>
          <a:endParaRPr lang="el-GR"/>
        </a:p>
      </dgm:t>
    </dgm:pt>
    <dgm:pt modelId="{9B3A1B34-E332-41A6-A821-3363AD3EE025}" type="pres">
      <dgm:prSet presAssocID="{9175E146-721F-411C-944C-C06340C17D59}" presName="node" presStyleCnt="0"/>
      <dgm:spPr/>
    </dgm:pt>
    <dgm:pt modelId="{BC4578B4-592D-4EBC-93FA-CF5E1922BD36}" type="pres">
      <dgm:prSet presAssocID="{9175E146-721F-411C-944C-C06340C17D59}" presName="parentNode" presStyleLbl="node1" presStyleIdx="2" presStyleCnt="4" custLinFactNeighborX="2088" custLinFactNeighborY="213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34F4D2-8EE9-4094-9100-1ACF07E51A30}" type="pres">
      <dgm:prSet presAssocID="{9175E146-721F-411C-944C-C06340C17D5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62509A-BABC-4DCB-AD2F-20FF7FC79724}" type="pres">
      <dgm:prSet presAssocID="{200C6598-6097-45AB-B54F-EA70DA334DEC}" presName="Name25" presStyleLbl="parChTrans1D1" presStyleIdx="2" presStyleCnt="3"/>
      <dgm:spPr/>
      <dgm:t>
        <a:bodyPr/>
        <a:lstStyle/>
        <a:p>
          <a:endParaRPr lang="el-GR"/>
        </a:p>
      </dgm:t>
    </dgm:pt>
    <dgm:pt modelId="{1A875609-E3E6-4703-970E-984A59E29AD4}" type="pres">
      <dgm:prSet presAssocID="{B1C30BCF-BE15-4D2D-BC28-FC4FCC066CDC}" presName="node" presStyleCnt="0"/>
      <dgm:spPr/>
    </dgm:pt>
    <dgm:pt modelId="{61764AFC-76EB-4987-830C-A905E5114503}" type="pres">
      <dgm:prSet presAssocID="{B1C30BCF-BE15-4D2D-BC28-FC4FCC066CDC}" presName="parentNode" presStyleLbl="node1" presStyleIdx="3" presStyleCnt="4" custScaleX="115416" custLinFactNeighborX="24755" custLinFactNeighborY="-417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84C2A4-1128-4A96-A418-8F6B5EFB58F1}" type="pres">
      <dgm:prSet presAssocID="{B1C30BCF-BE15-4D2D-BC28-FC4FCC066CD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2318C10-5D19-4464-9BCA-6401ADF17FE8}" type="presOf" srcId="{DC5B3274-3BB2-4588-968E-F2CBE683C12C}" destId="{F734F4D2-8EE9-4094-9100-1ACF07E51A30}" srcOrd="0" destOrd="1" presId="urn:microsoft.com/office/officeart/2005/8/layout/radial2"/>
    <dgm:cxn modelId="{CB83663F-D3AD-4EC2-98C9-73B27C96F446}" srcId="{828D51F2-550A-41F4-B660-E85DC2D3C860}" destId="{9175E146-721F-411C-944C-C06340C17D59}" srcOrd="1" destOrd="0" parTransId="{2A9B973C-D41A-4247-A36A-72C755A222D7}" sibTransId="{E8EDBA6A-CF9A-45B7-9455-9D87110EF2F4}"/>
    <dgm:cxn modelId="{965510A9-0A75-429E-A884-1B704E2F7C58}" srcId="{9175E146-721F-411C-944C-C06340C17D59}" destId="{EF40AA5D-3EE0-423B-9F76-B9BC8D6DAD28}" srcOrd="0" destOrd="0" parTransId="{F3DAC03C-09D5-43E1-B5C7-0FF6D209712A}" sibTransId="{3FC265D5-D159-4615-BCCE-62E56BA4215D}"/>
    <dgm:cxn modelId="{1BE38A1A-A3A9-4F6C-88F7-EA1067D58988}" type="presOf" srcId="{8713B510-EB7D-4BA5-BC82-A849322F1C33}" destId="{593BD8A5-FBB4-48B0-A400-795C89AEFFFB}" srcOrd="0" destOrd="0" presId="urn:microsoft.com/office/officeart/2005/8/layout/radial2"/>
    <dgm:cxn modelId="{BB5E7D08-7899-41C4-A136-E14EB9D1CCF7}" srcId="{9175E146-721F-411C-944C-C06340C17D59}" destId="{DC5B3274-3BB2-4588-968E-F2CBE683C12C}" srcOrd="1" destOrd="0" parTransId="{D2830AB1-FE96-4097-A064-CC3F5F8F00D7}" sibTransId="{12D93295-70D1-4FB5-9827-B9BA5E9D1328}"/>
    <dgm:cxn modelId="{2B1F7174-DBF0-4100-A4FA-F84B81078C3C}" type="presOf" srcId="{200C6598-6097-45AB-B54F-EA70DA334DEC}" destId="{BA62509A-BABC-4DCB-AD2F-20FF7FC79724}" srcOrd="0" destOrd="0" presId="urn:microsoft.com/office/officeart/2005/8/layout/radial2"/>
    <dgm:cxn modelId="{6784F8F9-AA3A-4138-8B49-839157AB4592}" srcId="{828D51F2-550A-41F4-B660-E85DC2D3C860}" destId="{B1C30BCF-BE15-4D2D-BC28-FC4FCC066CDC}" srcOrd="2" destOrd="0" parTransId="{200C6598-6097-45AB-B54F-EA70DA334DEC}" sibTransId="{57D93535-60F5-4B84-82A3-E1C75178B1F5}"/>
    <dgm:cxn modelId="{0229A010-CDEB-4380-AF36-4AC0238D7FB7}" type="presOf" srcId="{EF40AA5D-3EE0-423B-9F76-B9BC8D6DAD28}" destId="{F734F4D2-8EE9-4094-9100-1ACF07E51A30}" srcOrd="0" destOrd="0" presId="urn:microsoft.com/office/officeart/2005/8/layout/radial2"/>
    <dgm:cxn modelId="{E98D6A44-C204-46DC-973F-E5148A462668}" type="presOf" srcId="{3D83B331-6D44-4332-9C55-B1B0388BD700}" destId="{4484C2A4-1128-4A96-A418-8F6B5EFB58F1}" srcOrd="0" destOrd="0" presId="urn:microsoft.com/office/officeart/2005/8/layout/radial2"/>
    <dgm:cxn modelId="{F7AB7528-7CB0-474C-9DFD-BBB80225FACB}" srcId="{B1C30BCF-BE15-4D2D-BC28-FC4FCC066CDC}" destId="{3D83B331-6D44-4332-9C55-B1B0388BD700}" srcOrd="0" destOrd="0" parTransId="{F6D3D103-5AF4-4A4C-BF09-7925D9A06521}" sibTransId="{2AC86945-76CC-4515-B322-33B2C60B9D9E}"/>
    <dgm:cxn modelId="{696EA8F0-13D6-4AE9-9B51-77614BF1267E}" srcId="{8713B510-EB7D-4BA5-BC82-A849322F1C33}" destId="{3F8D8032-36BB-4C11-95BE-22665885B56C}" srcOrd="0" destOrd="0" parTransId="{D7B784E1-672B-4E77-B3D7-76EC0AE1952C}" sibTransId="{14F63110-0E82-4003-B4EC-FC6571CA7AD5}"/>
    <dgm:cxn modelId="{1513FFEC-B20C-4D32-9AD3-0AAA626E9422}" type="presOf" srcId="{5218A895-2CB6-45C6-BE7E-8B01EB984BFF}" destId="{4484C2A4-1128-4A96-A418-8F6B5EFB58F1}" srcOrd="0" destOrd="1" presId="urn:microsoft.com/office/officeart/2005/8/layout/radial2"/>
    <dgm:cxn modelId="{90660CE8-4044-4BF1-8DEC-B184D7639B7B}" type="presOf" srcId="{3F8D8032-36BB-4C11-95BE-22665885B56C}" destId="{7B82E58C-7442-403F-B4BD-26D9F60743E1}" srcOrd="0" destOrd="0" presId="urn:microsoft.com/office/officeart/2005/8/layout/radial2"/>
    <dgm:cxn modelId="{FAFA0F6F-1E82-43F7-A2F6-359A1F6ECDE6}" type="presOf" srcId="{9175E146-721F-411C-944C-C06340C17D59}" destId="{BC4578B4-592D-4EBC-93FA-CF5E1922BD36}" srcOrd="0" destOrd="0" presId="urn:microsoft.com/office/officeart/2005/8/layout/radial2"/>
    <dgm:cxn modelId="{77AE4829-A4DC-4E60-BA29-02E2B675A2BF}" type="presOf" srcId="{828D51F2-550A-41F4-B660-E85DC2D3C860}" destId="{7EDDE156-A768-4039-A264-9A3A27234E87}" srcOrd="0" destOrd="0" presId="urn:microsoft.com/office/officeart/2005/8/layout/radial2"/>
    <dgm:cxn modelId="{FCF1B9A1-B295-4D6A-87AA-E589E3A4EC53}" srcId="{B1C30BCF-BE15-4D2D-BC28-FC4FCC066CDC}" destId="{5218A895-2CB6-45C6-BE7E-8B01EB984BFF}" srcOrd="1" destOrd="0" parTransId="{8DF8D41B-515D-4880-B30D-0FD6DCF65C8F}" sibTransId="{32A0D494-3C76-4462-8F81-91550B75EF6E}"/>
    <dgm:cxn modelId="{F1A10803-8C20-46EF-BF48-612183396A2C}" srcId="{828D51F2-550A-41F4-B660-E85DC2D3C860}" destId="{8713B510-EB7D-4BA5-BC82-A849322F1C33}" srcOrd="0" destOrd="0" parTransId="{8493C69E-09F7-4E06-BBDD-515384E50A4F}" sibTransId="{1A13E690-2BFA-4D11-A439-F94F09410402}"/>
    <dgm:cxn modelId="{F6CA07DD-651D-4585-94BB-3125BEA35DEC}" type="presOf" srcId="{2A9B973C-D41A-4247-A36A-72C755A222D7}" destId="{8D37468D-C560-438B-A646-3227209AA3BC}" srcOrd="0" destOrd="0" presId="urn:microsoft.com/office/officeart/2005/8/layout/radial2"/>
    <dgm:cxn modelId="{BA62ACBD-06F1-44B0-ADE7-F454BB4F432F}" type="presOf" srcId="{8493C69E-09F7-4E06-BBDD-515384E50A4F}" destId="{776D9A79-E3A3-43A1-A17B-349D8E7658C0}" srcOrd="0" destOrd="0" presId="urn:microsoft.com/office/officeart/2005/8/layout/radial2"/>
    <dgm:cxn modelId="{9DE7D13D-0BA1-4922-B377-920B650C777F}" type="presOf" srcId="{B1C30BCF-BE15-4D2D-BC28-FC4FCC066CDC}" destId="{61764AFC-76EB-4987-830C-A905E5114503}" srcOrd="0" destOrd="0" presId="urn:microsoft.com/office/officeart/2005/8/layout/radial2"/>
    <dgm:cxn modelId="{9A13F2B2-69D8-467A-98E5-6C859430D0BA}" type="presParOf" srcId="{7EDDE156-A768-4039-A264-9A3A27234E87}" destId="{F9E17AF6-47AF-4A6A-9EF1-FBE1E4C584CE}" srcOrd="0" destOrd="0" presId="urn:microsoft.com/office/officeart/2005/8/layout/radial2"/>
    <dgm:cxn modelId="{C35CF0D1-12B5-40FF-9D05-7DEBC3AC78F6}" type="presParOf" srcId="{F9E17AF6-47AF-4A6A-9EF1-FBE1E4C584CE}" destId="{D83B5D5E-DF6A-4B51-99BA-435E4145E1AA}" srcOrd="0" destOrd="0" presId="urn:microsoft.com/office/officeart/2005/8/layout/radial2"/>
    <dgm:cxn modelId="{45AD7136-EF86-4869-AE6F-64D15CDC9B6D}" type="presParOf" srcId="{D83B5D5E-DF6A-4B51-99BA-435E4145E1AA}" destId="{53D63BD3-B441-45C2-9E21-D08CA292E5C5}" srcOrd="0" destOrd="0" presId="urn:microsoft.com/office/officeart/2005/8/layout/radial2"/>
    <dgm:cxn modelId="{54A457C6-3914-4A6D-8843-544886BBED83}" type="presParOf" srcId="{D83B5D5E-DF6A-4B51-99BA-435E4145E1AA}" destId="{D154C620-64C9-4A36-9392-B14ADB0B6CDD}" srcOrd="1" destOrd="0" presId="urn:microsoft.com/office/officeart/2005/8/layout/radial2"/>
    <dgm:cxn modelId="{D23AC18A-781A-4B7D-82EE-A5869FEA1763}" type="presParOf" srcId="{F9E17AF6-47AF-4A6A-9EF1-FBE1E4C584CE}" destId="{776D9A79-E3A3-43A1-A17B-349D8E7658C0}" srcOrd="1" destOrd="0" presId="urn:microsoft.com/office/officeart/2005/8/layout/radial2"/>
    <dgm:cxn modelId="{02549F5E-B00D-4DE1-AB13-9E8D4B96E007}" type="presParOf" srcId="{F9E17AF6-47AF-4A6A-9EF1-FBE1E4C584CE}" destId="{AFF69714-4042-49A4-83F4-918B0DA453C2}" srcOrd="2" destOrd="0" presId="urn:microsoft.com/office/officeart/2005/8/layout/radial2"/>
    <dgm:cxn modelId="{15154961-150B-4C8D-9252-FCF09409077B}" type="presParOf" srcId="{AFF69714-4042-49A4-83F4-918B0DA453C2}" destId="{593BD8A5-FBB4-48B0-A400-795C89AEFFFB}" srcOrd="0" destOrd="0" presId="urn:microsoft.com/office/officeart/2005/8/layout/radial2"/>
    <dgm:cxn modelId="{270F2D52-5A97-4843-9FA6-BD1C7F3E6B80}" type="presParOf" srcId="{AFF69714-4042-49A4-83F4-918B0DA453C2}" destId="{7B82E58C-7442-403F-B4BD-26D9F60743E1}" srcOrd="1" destOrd="0" presId="urn:microsoft.com/office/officeart/2005/8/layout/radial2"/>
    <dgm:cxn modelId="{F430A89E-B4BA-46D6-A6AE-80A5826D79B0}" type="presParOf" srcId="{F9E17AF6-47AF-4A6A-9EF1-FBE1E4C584CE}" destId="{8D37468D-C560-438B-A646-3227209AA3BC}" srcOrd="3" destOrd="0" presId="urn:microsoft.com/office/officeart/2005/8/layout/radial2"/>
    <dgm:cxn modelId="{69FD411D-E0C3-481D-A3E6-684B3BAC068E}" type="presParOf" srcId="{F9E17AF6-47AF-4A6A-9EF1-FBE1E4C584CE}" destId="{9B3A1B34-E332-41A6-A821-3363AD3EE025}" srcOrd="4" destOrd="0" presId="urn:microsoft.com/office/officeart/2005/8/layout/radial2"/>
    <dgm:cxn modelId="{05720D20-4D45-4B7B-8851-9B73DACB17CB}" type="presParOf" srcId="{9B3A1B34-E332-41A6-A821-3363AD3EE025}" destId="{BC4578B4-592D-4EBC-93FA-CF5E1922BD36}" srcOrd="0" destOrd="0" presId="urn:microsoft.com/office/officeart/2005/8/layout/radial2"/>
    <dgm:cxn modelId="{50F36F1F-6060-4A64-949A-54DC4DC11224}" type="presParOf" srcId="{9B3A1B34-E332-41A6-A821-3363AD3EE025}" destId="{F734F4D2-8EE9-4094-9100-1ACF07E51A30}" srcOrd="1" destOrd="0" presId="urn:microsoft.com/office/officeart/2005/8/layout/radial2"/>
    <dgm:cxn modelId="{B656B593-EB6C-4C6F-A778-BCF83696444F}" type="presParOf" srcId="{F9E17AF6-47AF-4A6A-9EF1-FBE1E4C584CE}" destId="{BA62509A-BABC-4DCB-AD2F-20FF7FC79724}" srcOrd="5" destOrd="0" presId="urn:microsoft.com/office/officeart/2005/8/layout/radial2"/>
    <dgm:cxn modelId="{EAE0C385-D411-45B9-8C2C-CF0C65C2ADB1}" type="presParOf" srcId="{F9E17AF6-47AF-4A6A-9EF1-FBE1E4C584CE}" destId="{1A875609-E3E6-4703-970E-984A59E29AD4}" srcOrd="6" destOrd="0" presId="urn:microsoft.com/office/officeart/2005/8/layout/radial2"/>
    <dgm:cxn modelId="{921FA619-494F-405D-B630-8D8334A374EA}" type="presParOf" srcId="{1A875609-E3E6-4703-970E-984A59E29AD4}" destId="{61764AFC-76EB-4987-830C-A905E5114503}" srcOrd="0" destOrd="0" presId="urn:microsoft.com/office/officeart/2005/8/layout/radial2"/>
    <dgm:cxn modelId="{1783B3FD-7905-47E9-BA13-B50BC9399557}" type="presParOf" srcId="{1A875609-E3E6-4703-970E-984A59E29AD4}" destId="{4484C2A4-1128-4A96-A418-8F6B5EFB58F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C0AEA0-BFAF-443A-8A1A-A8781EB60996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DD48686-93F3-4AB2-85ED-66175BD0AB12}">
      <dgm:prSet phldrT="[Κείμενο]"/>
      <dgm:spPr/>
      <dgm:t>
        <a:bodyPr/>
        <a:lstStyle/>
        <a:p>
          <a:r>
            <a:rPr lang="el-GR" dirty="0" smtClean="0"/>
            <a:t>ΤΕΛΙΚΟΣ ΧΡΗΣΤΗΣ</a:t>
          </a:r>
          <a:endParaRPr lang="el-GR" dirty="0"/>
        </a:p>
      </dgm:t>
    </dgm:pt>
    <dgm:pt modelId="{0607BE67-3C6E-493D-BD0A-3C8F6434C027}" type="parTrans" cxnId="{69DDEF65-58D1-48AE-BC5E-C3CB8CA9F5F3}">
      <dgm:prSet/>
      <dgm:spPr/>
      <dgm:t>
        <a:bodyPr/>
        <a:lstStyle/>
        <a:p>
          <a:endParaRPr lang="el-GR"/>
        </a:p>
      </dgm:t>
    </dgm:pt>
    <dgm:pt modelId="{A3C16D11-8312-4E68-90BE-511860BEC4EB}" type="sibTrans" cxnId="{69DDEF65-58D1-48AE-BC5E-C3CB8CA9F5F3}">
      <dgm:prSet/>
      <dgm:spPr/>
      <dgm:t>
        <a:bodyPr/>
        <a:lstStyle/>
        <a:p>
          <a:endParaRPr lang="el-GR"/>
        </a:p>
      </dgm:t>
    </dgm:pt>
    <dgm:pt modelId="{646B6E6C-009C-425D-8562-F7914CA79C76}">
      <dgm:prSet phldrT="[Κείμενο]"/>
      <dgm:spPr/>
      <dgm:t>
        <a:bodyPr/>
        <a:lstStyle/>
        <a:p>
          <a:r>
            <a:rPr lang="el-GR" dirty="0" smtClean="0"/>
            <a:t>ΑΝΑΓΚΑΙΑ ΠΡΟΣΒΑΣΗ ΣΤΑ ΔΕΔΟΜΕΝΑ</a:t>
          </a:r>
          <a:endParaRPr lang="el-GR" dirty="0"/>
        </a:p>
      </dgm:t>
    </dgm:pt>
    <dgm:pt modelId="{CACF31FB-7AFD-465E-9017-1CA3BB8063DB}" type="parTrans" cxnId="{9E955264-3A9A-446E-BCE9-68B340A1D2A4}">
      <dgm:prSet/>
      <dgm:spPr/>
      <dgm:t>
        <a:bodyPr/>
        <a:lstStyle/>
        <a:p>
          <a:endParaRPr lang="el-GR"/>
        </a:p>
      </dgm:t>
    </dgm:pt>
    <dgm:pt modelId="{187DE0B2-390F-4BAE-AF58-0E84734D690F}" type="sibTrans" cxnId="{9E955264-3A9A-446E-BCE9-68B340A1D2A4}">
      <dgm:prSet/>
      <dgm:spPr/>
      <dgm:t>
        <a:bodyPr/>
        <a:lstStyle/>
        <a:p>
          <a:endParaRPr lang="el-GR"/>
        </a:p>
      </dgm:t>
    </dgm:pt>
    <dgm:pt modelId="{960C4708-41D7-4297-9F2C-A31A58A96B54}">
      <dgm:prSet phldrT="[Κείμενο]"/>
      <dgm:spPr/>
      <dgm:t>
        <a:bodyPr/>
        <a:lstStyle/>
        <a:p>
          <a:r>
            <a:rPr lang="el-GR" dirty="0" smtClean="0"/>
            <a:t>ΠΕΡΙΟΡΙΣΜΟΥΣ ΣΤΗ ΛΕΙΤΟΥΡΓΙΑ ΠΟΙΚΙΛΩΝ ΕΦΑΡΜΟΓΩΝ</a:t>
          </a:r>
        </a:p>
      </dgm:t>
    </dgm:pt>
    <dgm:pt modelId="{685AE3B9-1E73-4166-B84D-E5C4D4ABADC6}" type="parTrans" cxnId="{2DB2DC2E-6A9D-439E-AB3C-8990C16C8D84}">
      <dgm:prSet/>
      <dgm:spPr/>
      <dgm:t>
        <a:bodyPr/>
        <a:lstStyle/>
        <a:p>
          <a:endParaRPr lang="el-GR"/>
        </a:p>
      </dgm:t>
    </dgm:pt>
    <dgm:pt modelId="{C3D1117A-82E3-425F-806B-072B15668C10}" type="sibTrans" cxnId="{2DB2DC2E-6A9D-439E-AB3C-8990C16C8D84}">
      <dgm:prSet/>
      <dgm:spPr/>
      <dgm:t>
        <a:bodyPr/>
        <a:lstStyle/>
        <a:p>
          <a:endParaRPr lang="el-GR"/>
        </a:p>
      </dgm:t>
    </dgm:pt>
    <dgm:pt modelId="{4E6B6439-CD72-460A-B6A0-715C17B05C7B}" type="pres">
      <dgm:prSet presAssocID="{65C0AEA0-BFAF-443A-8A1A-A8781EB609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84A876B-BED4-4DC4-B658-A03B20F46D52}" type="pres">
      <dgm:prSet presAssocID="{CDD48686-93F3-4AB2-85ED-66175BD0AB12}" presName="centerShape" presStyleLbl="node0" presStyleIdx="0" presStyleCnt="1"/>
      <dgm:spPr/>
      <dgm:t>
        <a:bodyPr/>
        <a:lstStyle/>
        <a:p>
          <a:endParaRPr lang="el-GR"/>
        </a:p>
      </dgm:t>
    </dgm:pt>
    <dgm:pt modelId="{C1D81995-0A01-4695-8098-6F41F4468A25}" type="pres">
      <dgm:prSet presAssocID="{CACF31FB-7AFD-465E-9017-1CA3BB8063DB}" presName="parTrans" presStyleLbl="bgSibTrans2D1" presStyleIdx="0" presStyleCnt="2"/>
      <dgm:spPr/>
      <dgm:t>
        <a:bodyPr/>
        <a:lstStyle/>
        <a:p>
          <a:endParaRPr lang="el-GR"/>
        </a:p>
      </dgm:t>
    </dgm:pt>
    <dgm:pt modelId="{DEC45976-6D4F-4CEC-85BD-587896CDE415}" type="pres">
      <dgm:prSet presAssocID="{646B6E6C-009C-425D-8562-F7914CA79C7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1E455E-931B-4F16-AD66-0F191A29A3D1}" type="pres">
      <dgm:prSet presAssocID="{685AE3B9-1E73-4166-B84D-E5C4D4ABADC6}" presName="parTrans" presStyleLbl="bgSibTrans2D1" presStyleIdx="1" presStyleCnt="2"/>
      <dgm:spPr/>
      <dgm:t>
        <a:bodyPr/>
        <a:lstStyle/>
        <a:p>
          <a:endParaRPr lang="el-GR"/>
        </a:p>
      </dgm:t>
    </dgm:pt>
    <dgm:pt modelId="{6F3B5D6E-C1ED-4C56-A0B2-80BD87009B5D}" type="pres">
      <dgm:prSet presAssocID="{960C4708-41D7-4297-9F2C-A31A58A96B5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75CFB51-5A80-4945-B020-355D8889A8E1}" type="presOf" srcId="{685AE3B9-1E73-4166-B84D-E5C4D4ABADC6}" destId="{B91E455E-931B-4F16-AD66-0F191A29A3D1}" srcOrd="0" destOrd="0" presId="urn:microsoft.com/office/officeart/2005/8/layout/radial4"/>
    <dgm:cxn modelId="{2DB2DC2E-6A9D-439E-AB3C-8990C16C8D84}" srcId="{CDD48686-93F3-4AB2-85ED-66175BD0AB12}" destId="{960C4708-41D7-4297-9F2C-A31A58A96B54}" srcOrd="1" destOrd="0" parTransId="{685AE3B9-1E73-4166-B84D-E5C4D4ABADC6}" sibTransId="{C3D1117A-82E3-425F-806B-072B15668C10}"/>
    <dgm:cxn modelId="{69DDEF65-58D1-48AE-BC5E-C3CB8CA9F5F3}" srcId="{65C0AEA0-BFAF-443A-8A1A-A8781EB60996}" destId="{CDD48686-93F3-4AB2-85ED-66175BD0AB12}" srcOrd="0" destOrd="0" parTransId="{0607BE67-3C6E-493D-BD0A-3C8F6434C027}" sibTransId="{A3C16D11-8312-4E68-90BE-511860BEC4EB}"/>
    <dgm:cxn modelId="{38BC172D-D6C7-4882-B88E-B65CFABBD440}" type="presOf" srcId="{65C0AEA0-BFAF-443A-8A1A-A8781EB60996}" destId="{4E6B6439-CD72-460A-B6A0-715C17B05C7B}" srcOrd="0" destOrd="0" presId="urn:microsoft.com/office/officeart/2005/8/layout/radial4"/>
    <dgm:cxn modelId="{4D3BE13E-CB19-4A35-8B32-FE7D2D732BAB}" type="presOf" srcId="{CDD48686-93F3-4AB2-85ED-66175BD0AB12}" destId="{C84A876B-BED4-4DC4-B658-A03B20F46D52}" srcOrd="0" destOrd="0" presId="urn:microsoft.com/office/officeart/2005/8/layout/radial4"/>
    <dgm:cxn modelId="{9E955264-3A9A-446E-BCE9-68B340A1D2A4}" srcId="{CDD48686-93F3-4AB2-85ED-66175BD0AB12}" destId="{646B6E6C-009C-425D-8562-F7914CA79C76}" srcOrd="0" destOrd="0" parTransId="{CACF31FB-7AFD-465E-9017-1CA3BB8063DB}" sibTransId="{187DE0B2-390F-4BAE-AF58-0E84734D690F}"/>
    <dgm:cxn modelId="{45842178-FF36-4B41-9D81-766472D2F329}" type="presOf" srcId="{960C4708-41D7-4297-9F2C-A31A58A96B54}" destId="{6F3B5D6E-C1ED-4C56-A0B2-80BD87009B5D}" srcOrd="0" destOrd="0" presId="urn:microsoft.com/office/officeart/2005/8/layout/radial4"/>
    <dgm:cxn modelId="{C6F2F020-5138-4693-B709-E491AD4A9D1A}" type="presOf" srcId="{646B6E6C-009C-425D-8562-F7914CA79C76}" destId="{DEC45976-6D4F-4CEC-85BD-587896CDE415}" srcOrd="0" destOrd="0" presId="urn:microsoft.com/office/officeart/2005/8/layout/radial4"/>
    <dgm:cxn modelId="{5830DDCA-D942-487E-BC3C-93952C93D5FC}" type="presOf" srcId="{CACF31FB-7AFD-465E-9017-1CA3BB8063DB}" destId="{C1D81995-0A01-4695-8098-6F41F4468A25}" srcOrd="0" destOrd="0" presId="urn:microsoft.com/office/officeart/2005/8/layout/radial4"/>
    <dgm:cxn modelId="{5F136747-8F00-4681-AB10-1D7DB5F707F1}" type="presParOf" srcId="{4E6B6439-CD72-460A-B6A0-715C17B05C7B}" destId="{C84A876B-BED4-4DC4-B658-A03B20F46D52}" srcOrd="0" destOrd="0" presId="urn:microsoft.com/office/officeart/2005/8/layout/radial4"/>
    <dgm:cxn modelId="{59E06A1F-7FCF-4A80-8732-EA8BDBC8ECB8}" type="presParOf" srcId="{4E6B6439-CD72-460A-B6A0-715C17B05C7B}" destId="{C1D81995-0A01-4695-8098-6F41F4468A25}" srcOrd="1" destOrd="0" presId="urn:microsoft.com/office/officeart/2005/8/layout/radial4"/>
    <dgm:cxn modelId="{80445BA0-7E6D-4DFF-972A-2AE2F888B379}" type="presParOf" srcId="{4E6B6439-CD72-460A-B6A0-715C17B05C7B}" destId="{DEC45976-6D4F-4CEC-85BD-587896CDE415}" srcOrd="2" destOrd="0" presId="urn:microsoft.com/office/officeart/2005/8/layout/radial4"/>
    <dgm:cxn modelId="{224E2ADC-0498-441C-ABB6-A8B9791A4171}" type="presParOf" srcId="{4E6B6439-CD72-460A-B6A0-715C17B05C7B}" destId="{B91E455E-931B-4F16-AD66-0F191A29A3D1}" srcOrd="3" destOrd="0" presId="urn:microsoft.com/office/officeart/2005/8/layout/radial4"/>
    <dgm:cxn modelId="{6DF50F00-9A9F-4AE3-8847-1B15B876420B}" type="presParOf" srcId="{4E6B6439-CD72-460A-B6A0-715C17B05C7B}" destId="{6F3B5D6E-C1ED-4C56-A0B2-80BD87009B5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43E4C-CFEC-44BB-A23B-FC3D47CE14D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0FBAD05-E1FD-4069-B116-5A75B5CD7B0D}">
      <dgm:prSet phldrT="[Κείμενο]" custT="1"/>
      <dgm:spPr/>
      <dgm:t>
        <a:bodyPr/>
        <a:lstStyle/>
        <a:p>
          <a:r>
            <a:rPr lang="el-GR" sz="2000" dirty="0" smtClean="0"/>
            <a:t>ΑΠΟΤΕΛΕΣΜΑΤΑ;</a:t>
          </a:r>
          <a:endParaRPr lang="el-GR" sz="2000" dirty="0"/>
        </a:p>
      </dgm:t>
    </dgm:pt>
    <dgm:pt modelId="{27AE58FE-0D99-408C-85AD-97D5814F86E3}" type="parTrans" cxnId="{0F1203A4-F55A-42D3-BA26-DFCC2B6B6ACE}">
      <dgm:prSet/>
      <dgm:spPr/>
      <dgm:t>
        <a:bodyPr/>
        <a:lstStyle/>
        <a:p>
          <a:endParaRPr lang="el-GR" sz="2000"/>
        </a:p>
      </dgm:t>
    </dgm:pt>
    <dgm:pt modelId="{3F31E52D-CA67-4D63-8322-273660CBD0AE}" type="sibTrans" cxnId="{0F1203A4-F55A-42D3-BA26-DFCC2B6B6ACE}">
      <dgm:prSet/>
      <dgm:spPr/>
      <dgm:t>
        <a:bodyPr/>
        <a:lstStyle/>
        <a:p>
          <a:endParaRPr lang="el-GR" sz="2000"/>
        </a:p>
      </dgm:t>
    </dgm:pt>
    <dgm:pt modelId="{71AE6F43-BB73-410E-B07C-2B1A30503F66}">
      <dgm:prSet phldrT="[Κείμενο]" custT="1"/>
      <dgm:spPr/>
      <dgm:t>
        <a:bodyPr/>
        <a:lstStyle/>
        <a:p>
          <a:r>
            <a:rPr lang="el-GR" sz="2000" dirty="0" smtClean="0"/>
            <a:t>ΝΕΑ ΚΑΙ ΚΑΙΝΟΤΟΜΑ ΥΠΟΛΟΓΙΣΤΙΚΑ ΣΥΣΤΗΜΑΤΑ </a:t>
          </a:r>
          <a:endParaRPr lang="el-GR" sz="2000" dirty="0"/>
        </a:p>
      </dgm:t>
    </dgm:pt>
    <dgm:pt modelId="{D8CEA7B6-930A-4C54-9D03-F913CFF35E24}" type="parTrans" cxnId="{9713630C-01D0-4E3C-8331-F7977F603649}">
      <dgm:prSet/>
      <dgm:spPr/>
      <dgm:t>
        <a:bodyPr/>
        <a:lstStyle/>
        <a:p>
          <a:endParaRPr lang="el-GR" sz="2000"/>
        </a:p>
      </dgm:t>
    </dgm:pt>
    <dgm:pt modelId="{987E8199-5345-471B-BEA3-384EB8480E31}" type="sibTrans" cxnId="{9713630C-01D0-4E3C-8331-F7977F603649}">
      <dgm:prSet/>
      <dgm:spPr/>
      <dgm:t>
        <a:bodyPr/>
        <a:lstStyle/>
        <a:p>
          <a:endParaRPr lang="el-GR" sz="2000"/>
        </a:p>
      </dgm:t>
    </dgm:pt>
    <dgm:pt modelId="{6E04C715-310E-41B3-847D-D0A263E2019C}">
      <dgm:prSet phldrT="[Κείμενο]" custT="1"/>
      <dgm:spPr/>
      <dgm:t>
        <a:bodyPr/>
        <a:lstStyle/>
        <a:p>
          <a:r>
            <a:rPr lang="el-GR" sz="2000" dirty="0" smtClean="0"/>
            <a:t>ΝΕΑ ΠΡΟΙΟΝΤΑ ΚΑΙ ΥΠΗΡΕΣΙΕΣ</a:t>
          </a:r>
          <a:endParaRPr lang="el-GR" sz="2000" dirty="0"/>
        </a:p>
      </dgm:t>
    </dgm:pt>
    <dgm:pt modelId="{A0DEA75C-149B-4B2C-B4C1-CE4F1C2C8772}" type="parTrans" cxnId="{86A01380-D029-4CDB-BACA-43AD1213769C}">
      <dgm:prSet/>
      <dgm:spPr/>
      <dgm:t>
        <a:bodyPr/>
        <a:lstStyle/>
        <a:p>
          <a:endParaRPr lang="el-GR" sz="2000"/>
        </a:p>
      </dgm:t>
    </dgm:pt>
    <dgm:pt modelId="{BEB7445E-4EB1-4C43-B95B-979F9FE8C29A}" type="sibTrans" cxnId="{86A01380-D029-4CDB-BACA-43AD1213769C}">
      <dgm:prSet/>
      <dgm:spPr/>
      <dgm:t>
        <a:bodyPr/>
        <a:lstStyle/>
        <a:p>
          <a:endParaRPr lang="el-GR" sz="2000"/>
        </a:p>
      </dgm:t>
    </dgm:pt>
    <dgm:pt modelId="{21C88AEB-8FF4-4DE8-B66D-BA0BB24ED7B7}">
      <dgm:prSet phldrT="[Κείμενο]" custT="1"/>
      <dgm:spPr/>
      <dgm:t>
        <a:bodyPr/>
        <a:lstStyle/>
        <a:p>
          <a:r>
            <a:rPr lang="el-GR" sz="2000" dirty="0" smtClean="0"/>
            <a:t>ΣΥΣΤΗΜΑΤΑ ΣΧΕΔΙΑΣΜΕΝΑ ΓΙΑ ΤΗΝ ΑΝΤΑΓΩΝΙΣΤΙΚΟΤΗΤΑ ΤΗΣ ΑΓΟΡΑΣ </a:t>
          </a:r>
        </a:p>
      </dgm:t>
    </dgm:pt>
    <dgm:pt modelId="{B8D0AED5-56B3-423D-BA97-71307C5CB2C1}" type="parTrans" cxnId="{0713DF40-E8B5-405E-A446-7A2ABAF7CD38}">
      <dgm:prSet/>
      <dgm:spPr/>
      <dgm:t>
        <a:bodyPr/>
        <a:lstStyle/>
        <a:p>
          <a:endParaRPr lang="el-GR" sz="2000"/>
        </a:p>
      </dgm:t>
    </dgm:pt>
    <dgm:pt modelId="{3B3464A7-E779-4349-8ACF-7B28D7AF859F}" type="sibTrans" cxnId="{0713DF40-E8B5-405E-A446-7A2ABAF7CD38}">
      <dgm:prSet/>
      <dgm:spPr/>
      <dgm:t>
        <a:bodyPr/>
        <a:lstStyle/>
        <a:p>
          <a:endParaRPr lang="el-GR" sz="2000"/>
        </a:p>
      </dgm:t>
    </dgm:pt>
    <dgm:pt modelId="{571F49AE-B11A-4F5C-B10A-20B8E4AC2743}" type="pres">
      <dgm:prSet presAssocID="{11B43E4C-CFEC-44BB-A23B-FC3D47CE14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6D65C65-F48F-4DE4-BCC3-CE9247AE7A62}" type="pres">
      <dgm:prSet presAssocID="{50FBAD05-E1FD-4069-B116-5A75B5CD7B0D}" presName="hierRoot1" presStyleCnt="0">
        <dgm:presLayoutVars>
          <dgm:hierBranch val="init"/>
        </dgm:presLayoutVars>
      </dgm:prSet>
      <dgm:spPr/>
    </dgm:pt>
    <dgm:pt modelId="{5AA80125-349B-486C-903A-3773B81B15FD}" type="pres">
      <dgm:prSet presAssocID="{50FBAD05-E1FD-4069-B116-5A75B5CD7B0D}" presName="rootComposite1" presStyleCnt="0"/>
      <dgm:spPr/>
    </dgm:pt>
    <dgm:pt modelId="{BF57B69D-8E6E-4F04-BECC-B6256161AAF7}" type="pres">
      <dgm:prSet presAssocID="{50FBAD05-E1FD-4069-B116-5A75B5CD7B0D}" presName="rootText1" presStyleLbl="node0" presStyleIdx="0" presStyleCnt="1" custScaleY="864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1DB7439-7A7B-4252-A93F-8852E11D7270}" type="pres">
      <dgm:prSet presAssocID="{50FBAD05-E1FD-4069-B116-5A75B5CD7B0D}" presName="rootConnector1" presStyleLbl="node1" presStyleIdx="0" presStyleCnt="0"/>
      <dgm:spPr/>
      <dgm:t>
        <a:bodyPr/>
        <a:lstStyle/>
        <a:p>
          <a:endParaRPr lang="el-GR"/>
        </a:p>
      </dgm:t>
    </dgm:pt>
    <dgm:pt modelId="{2EB0F2B8-11DF-46B3-B94D-771826FB5192}" type="pres">
      <dgm:prSet presAssocID="{50FBAD05-E1FD-4069-B116-5A75B5CD7B0D}" presName="hierChild2" presStyleCnt="0"/>
      <dgm:spPr/>
    </dgm:pt>
    <dgm:pt modelId="{C11DCE63-FAEC-417E-91B8-F17A9E487009}" type="pres">
      <dgm:prSet presAssocID="{D8CEA7B6-930A-4C54-9D03-F913CFF35E24}" presName="Name37" presStyleLbl="parChTrans1D2" presStyleIdx="0" presStyleCnt="3"/>
      <dgm:spPr/>
      <dgm:t>
        <a:bodyPr/>
        <a:lstStyle/>
        <a:p>
          <a:endParaRPr lang="el-GR"/>
        </a:p>
      </dgm:t>
    </dgm:pt>
    <dgm:pt modelId="{2BE147A2-53C2-414A-B5ED-08A7AB90FAB0}" type="pres">
      <dgm:prSet presAssocID="{71AE6F43-BB73-410E-B07C-2B1A30503F66}" presName="hierRoot2" presStyleCnt="0">
        <dgm:presLayoutVars>
          <dgm:hierBranch val="init"/>
        </dgm:presLayoutVars>
      </dgm:prSet>
      <dgm:spPr/>
    </dgm:pt>
    <dgm:pt modelId="{3FAD8D13-EB69-4D42-A5B1-761A98EB17B4}" type="pres">
      <dgm:prSet presAssocID="{71AE6F43-BB73-410E-B07C-2B1A30503F66}" presName="rootComposite" presStyleCnt="0"/>
      <dgm:spPr/>
    </dgm:pt>
    <dgm:pt modelId="{1ED36F0D-E8AC-4416-8808-F13D445740EC}" type="pres">
      <dgm:prSet presAssocID="{71AE6F43-BB73-410E-B07C-2B1A30503F66}" presName="rootText" presStyleLbl="node2" presStyleIdx="0" presStyleCnt="3" custScaleY="1286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3A5797A-9F75-45FF-833A-77A29A9D25A0}" type="pres">
      <dgm:prSet presAssocID="{71AE6F43-BB73-410E-B07C-2B1A30503F66}" presName="rootConnector" presStyleLbl="node2" presStyleIdx="0" presStyleCnt="3"/>
      <dgm:spPr/>
      <dgm:t>
        <a:bodyPr/>
        <a:lstStyle/>
        <a:p>
          <a:endParaRPr lang="el-GR"/>
        </a:p>
      </dgm:t>
    </dgm:pt>
    <dgm:pt modelId="{22F1340F-A2D5-4088-B143-D77FA3280842}" type="pres">
      <dgm:prSet presAssocID="{71AE6F43-BB73-410E-B07C-2B1A30503F66}" presName="hierChild4" presStyleCnt="0"/>
      <dgm:spPr/>
    </dgm:pt>
    <dgm:pt modelId="{A77C14D7-AFB0-45DA-8B4E-580F1D9967C2}" type="pres">
      <dgm:prSet presAssocID="{71AE6F43-BB73-410E-B07C-2B1A30503F66}" presName="hierChild5" presStyleCnt="0"/>
      <dgm:spPr/>
    </dgm:pt>
    <dgm:pt modelId="{B4872EA7-305A-4005-AE89-303FD4ED0DC5}" type="pres">
      <dgm:prSet presAssocID="{A0DEA75C-149B-4B2C-B4C1-CE4F1C2C8772}" presName="Name37" presStyleLbl="parChTrans1D2" presStyleIdx="1" presStyleCnt="3"/>
      <dgm:spPr/>
      <dgm:t>
        <a:bodyPr/>
        <a:lstStyle/>
        <a:p>
          <a:endParaRPr lang="el-GR"/>
        </a:p>
      </dgm:t>
    </dgm:pt>
    <dgm:pt modelId="{8DA78C8B-037A-4D0A-A2A8-1CE66B1E9A51}" type="pres">
      <dgm:prSet presAssocID="{6E04C715-310E-41B3-847D-D0A263E2019C}" presName="hierRoot2" presStyleCnt="0">
        <dgm:presLayoutVars>
          <dgm:hierBranch val="init"/>
        </dgm:presLayoutVars>
      </dgm:prSet>
      <dgm:spPr/>
    </dgm:pt>
    <dgm:pt modelId="{8599EBD9-9767-4D64-8816-FE4DC8C5B7CC}" type="pres">
      <dgm:prSet presAssocID="{6E04C715-310E-41B3-847D-D0A263E2019C}" presName="rootComposite" presStyleCnt="0"/>
      <dgm:spPr/>
    </dgm:pt>
    <dgm:pt modelId="{53BE5DE1-B06A-40EB-9DF0-71BC5FF462F3}" type="pres">
      <dgm:prSet presAssocID="{6E04C715-310E-41B3-847D-D0A263E2019C}" presName="rootText" presStyleLbl="node2" presStyleIdx="1" presStyleCnt="3" custScaleY="1286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77EB460-49B5-4222-92FD-E603DF9469D3}" type="pres">
      <dgm:prSet presAssocID="{6E04C715-310E-41B3-847D-D0A263E2019C}" presName="rootConnector" presStyleLbl="node2" presStyleIdx="1" presStyleCnt="3"/>
      <dgm:spPr/>
      <dgm:t>
        <a:bodyPr/>
        <a:lstStyle/>
        <a:p>
          <a:endParaRPr lang="el-GR"/>
        </a:p>
      </dgm:t>
    </dgm:pt>
    <dgm:pt modelId="{69757207-6E0D-40BB-95DA-7006C83EC975}" type="pres">
      <dgm:prSet presAssocID="{6E04C715-310E-41B3-847D-D0A263E2019C}" presName="hierChild4" presStyleCnt="0"/>
      <dgm:spPr/>
    </dgm:pt>
    <dgm:pt modelId="{418827AA-BF79-4929-91B1-ACBE37BFB48C}" type="pres">
      <dgm:prSet presAssocID="{6E04C715-310E-41B3-847D-D0A263E2019C}" presName="hierChild5" presStyleCnt="0"/>
      <dgm:spPr/>
    </dgm:pt>
    <dgm:pt modelId="{E74DF4C1-5A46-471E-8EA4-E43FA767DCD2}" type="pres">
      <dgm:prSet presAssocID="{B8D0AED5-56B3-423D-BA97-71307C5CB2C1}" presName="Name37" presStyleLbl="parChTrans1D2" presStyleIdx="2" presStyleCnt="3"/>
      <dgm:spPr/>
      <dgm:t>
        <a:bodyPr/>
        <a:lstStyle/>
        <a:p>
          <a:endParaRPr lang="el-GR"/>
        </a:p>
      </dgm:t>
    </dgm:pt>
    <dgm:pt modelId="{E1801504-0B98-4736-94B9-E4CC178B11B7}" type="pres">
      <dgm:prSet presAssocID="{21C88AEB-8FF4-4DE8-B66D-BA0BB24ED7B7}" presName="hierRoot2" presStyleCnt="0">
        <dgm:presLayoutVars>
          <dgm:hierBranch val="init"/>
        </dgm:presLayoutVars>
      </dgm:prSet>
      <dgm:spPr/>
    </dgm:pt>
    <dgm:pt modelId="{D23AA42A-96BF-4EA7-9214-DC4BE80B4DC7}" type="pres">
      <dgm:prSet presAssocID="{21C88AEB-8FF4-4DE8-B66D-BA0BB24ED7B7}" presName="rootComposite" presStyleCnt="0"/>
      <dgm:spPr/>
    </dgm:pt>
    <dgm:pt modelId="{F0FD2FDD-88DB-4ADF-80B1-E579F50E23A7}" type="pres">
      <dgm:prSet presAssocID="{21C88AEB-8FF4-4DE8-B66D-BA0BB24ED7B7}" presName="rootText" presStyleLbl="node2" presStyleIdx="2" presStyleCnt="3" custScaleY="1286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E081A3F-CA9E-4059-94B4-ED6EBD9A9E6E}" type="pres">
      <dgm:prSet presAssocID="{21C88AEB-8FF4-4DE8-B66D-BA0BB24ED7B7}" presName="rootConnector" presStyleLbl="node2" presStyleIdx="2" presStyleCnt="3"/>
      <dgm:spPr/>
      <dgm:t>
        <a:bodyPr/>
        <a:lstStyle/>
        <a:p>
          <a:endParaRPr lang="el-GR"/>
        </a:p>
      </dgm:t>
    </dgm:pt>
    <dgm:pt modelId="{266C4FDE-D636-4AD0-A465-964A032EFE7C}" type="pres">
      <dgm:prSet presAssocID="{21C88AEB-8FF4-4DE8-B66D-BA0BB24ED7B7}" presName="hierChild4" presStyleCnt="0"/>
      <dgm:spPr/>
    </dgm:pt>
    <dgm:pt modelId="{24681FC3-BB40-44EE-AA30-28E67FB4D710}" type="pres">
      <dgm:prSet presAssocID="{21C88AEB-8FF4-4DE8-B66D-BA0BB24ED7B7}" presName="hierChild5" presStyleCnt="0"/>
      <dgm:spPr/>
    </dgm:pt>
    <dgm:pt modelId="{34217C2D-F763-4A33-8A3C-16E8B4C546F5}" type="pres">
      <dgm:prSet presAssocID="{50FBAD05-E1FD-4069-B116-5A75B5CD7B0D}" presName="hierChild3" presStyleCnt="0"/>
      <dgm:spPr/>
    </dgm:pt>
  </dgm:ptLst>
  <dgm:cxnLst>
    <dgm:cxn modelId="{86A01380-D029-4CDB-BACA-43AD1213769C}" srcId="{50FBAD05-E1FD-4069-B116-5A75B5CD7B0D}" destId="{6E04C715-310E-41B3-847D-D0A263E2019C}" srcOrd="1" destOrd="0" parTransId="{A0DEA75C-149B-4B2C-B4C1-CE4F1C2C8772}" sibTransId="{BEB7445E-4EB1-4C43-B95B-979F9FE8C29A}"/>
    <dgm:cxn modelId="{383DFA6A-EB1D-4132-9B24-B30732E80707}" type="presOf" srcId="{50FBAD05-E1FD-4069-B116-5A75B5CD7B0D}" destId="{BF57B69D-8E6E-4F04-BECC-B6256161AAF7}" srcOrd="0" destOrd="0" presId="urn:microsoft.com/office/officeart/2005/8/layout/orgChart1"/>
    <dgm:cxn modelId="{C8318D6A-CB0F-49A6-BC16-3C6C6E871D60}" type="presOf" srcId="{A0DEA75C-149B-4B2C-B4C1-CE4F1C2C8772}" destId="{B4872EA7-305A-4005-AE89-303FD4ED0DC5}" srcOrd="0" destOrd="0" presId="urn:microsoft.com/office/officeart/2005/8/layout/orgChart1"/>
    <dgm:cxn modelId="{9713630C-01D0-4E3C-8331-F7977F603649}" srcId="{50FBAD05-E1FD-4069-B116-5A75B5CD7B0D}" destId="{71AE6F43-BB73-410E-B07C-2B1A30503F66}" srcOrd="0" destOrd="0" parTransId="{D8CEA7B6-930A-4C54-9D03-F913CFF35E24}" sibTransId="{987E8199-5345-471B-BEA3-384EB8480E31}"/>
    <dgm:cxn modelId="{01661835-80F2-4A0E-8013-41EB8BA91117}" type="presOf" srcId="{71AE6F43-BB73-410E-B07C-2B1A30503F66}" destId="{83A5797A-9F75-45FF-833A-77A29A9D25A0}" srcOrd="1" destOrd="0" presId="urn:microsoft.com/office/officeart/2005/8/layout/orgChart1"/>
    <dgm:cxn modelId="{CA933247-378B-4FE8-9A99-D3998D9C043C}" type="presOf" srcId="{B8D0AED5-56B3-423D-BA97-71307C5CB2C1}" destId="{E74DF4C1-5A46-471E-8EA4-E43FA767DCD2}" srcOrd="0" destOrd="0" presId="urn:microsoft.com/office/officeart/2005/8/layout/orgChart1"/>
    <dgm:cxn modelId="{F985FC32-9464-4EEC-AB8C-C334CCAB04A5}" type="presOf" srcId="{6E04C715-310E-41B3-847D-D0A263E2019C}" destId="{577EB460-49B5-4222-92FD-E603DF9469D3}" srcOrd="1" destOrd="0" presId="urn:microsoft.com/office/officeart/2005/8/layout/orgChart1"/>
    <dgm:cxn modelId="{0F1203A4-F55A-42D3-BA26-DFCC2B6B6ACE}" srcId="{11B43E4C-CFEC-44BB-A23B-FC3D47CE14D2}" destId="{50FBAD05-E1FD-4069-B116-5A75B5CD7B0D}" srcOrd="0" destOrd="0" parTransId="{27AE58FE-0D99-408C-85AD-97D5814F86E3}" sibTransId="{3F31E52D-CA67-4D63-8322-273660CBD0AE}"/>
    <dgm:cxn modelId="{0713DF40-E8B5-405E-A446-7A2ABAF7CD38}" srcId="{50FBAD05-E1FD-4069-B116-5A75B5CD7B0D}" destId="{21C88AEB-8FF4-4DE8-B66D-BA0BB24ED7B7}" srcOrd="2" destOrd="0" parTransId="{B8D0AED5-56B3-423D-BA97-71307C5CB2C1}" sibTransId="{3B3464A7-E779-4349-8ACF-7B28D7AF859F}"/>
    <dgm:cxn modelId="{0AC748E4-2408-4C27-8A32-A3375E1A6E22}" type="presOf" srcId="{21C88AEB-8FF4-4DE8-B66D-BA0BB24ED7B7}" destId="{0E081A3F-CA9E-4059-94B4-ED6EBD9A9E6E}" srcOrd="1" destOrd="0" presId="urn:microsoft.com/office/officeart/2005/8/layout/orgChart1"/>
    <dgm:cxn modelId="{3A4BADC6-7BA9-473B-BE6B-5561FD297933}" type="presOf" srcId="{50FBAD05-E1FD-4069-B116-5A75B5CD7B0D}" destId="{F1DB7439-7A7B-4252-A93F-8852E11D7270}" srcOrd="1" destOrd="0" presId="urn:microsoft.com/office/officeart/2005/8/layout/orgChart1"/>
    <dgm:cxn modelId="{9D842089-68B3-40E7-BCD1-B5CDEB6A741E}" type="presOf" srcId="{11B43E4C-CFEC-44BB-A23B-FC3D47CE14D2}" destId="{571F49AE-B11A-4F5C-B10A-20B8E4AC2743}" srcOrd="0" destOrd="0" presId="urn:microsoft.com/office/officeart/2005/8/layout/orgChart1"/>
    <dgm:cxn modelId="{8ED42913-2615-482A-828B-A45838B678C6}" type="presOf" srcId="{71AE6F43-BB73-410E-B07C-2B1A30503F66}" destId="{1ED36F0D-E8AC-4416-8808-F13D445740EC}" srcOrd="0" destOrd="0" presId="urn:microsoft.com/office/officeart/2005/8/layout/orgChart1"/>
    <dgm:cxn modelId="{D8384557-34DB-463B-865E-879F99504D02}" type="presOf" srcId="{6E04C715-310E-41B3-847D-D0A263E2019C}" destId="{53BE5DE1-B06A-40EB-9DF0-71BC5FF462F3}" srcOrd="0" destOrd="0" presId="urn:microsoft.com/office/officeart/2005/8/layout/orgChart1"/>
    <dgm:cxn modelId="{C3AAC8C9-26A9-4D64-ACC0-AEBD40FF88EF}" type="presOf" srcId="{D8CEA7B6-930A-4C54-9D03-F913CFF35E24}" destId="{C11DCE63-FAEC-417E-91B8-F17A9E487009}" srcOrd="0" destOrd="0" presId="urn:microsoft.com/office/officeart/2005/8/layout/orgChart1"/>
    <dgm:cxn modelId="{CE97C4B9-EF06-44E7-8868-614B106E251F}" type="presOf" srcId="{21C88AEB-8FF4-4DE8-B66D-BA0BB24ED7B7}" destId="{F0FD2FDD-88DB-4ADF-80B1-E579F50E23A7}" srcOrd="0" destOrd="0" presId="urn:microsoft.com/office/officeart/2005/8/layout/orgChart1"/>
    <dgm:cxn modelId="{6D768A7B-CF55-4BDB-8C5F-B786CBA58E93}" type="presParOf" srcId="{571F49AE-B11A-4F5C-B10A-20B8E4AC2743}" destId="{06D65C65-F48F-4DE4-BCC3-CE9247AE7A62}" srcOrd="0" destOrd="0" presId="urn:microsoft.com/office/officeart/2005/8/layout/orgChart1"/>
    <dgm:cxn modelId="{082DA3EB-DF78-4F36-9716-EDEEDDA771BF}" type="presParOf" srcId="{06D65C65-F48F-4DE4-BCC3-CE9247AE7A62}" destId="{5AA80125-349B-486C-903A-3773B81B15FD}" srcOrd="0" destOrd="0" presId="urn:microsoft.com/office/officeart/2005/8/layout/orgChart1"/>
    <dgm:cxn modelId="{A0626086-2932-4444-9940-145C36D60F5E}" type="presParOf" srcId="{5AA80125-349B-486C-903A-3773B81B15FD}" destId="{BF57B69D-8E6E-4F04-BECC-B6256161AAF7}" srcOrd="0" destOrd="0" presId="urn:microsoft.com/office/officeart/2005/8/layout/orgChart1"/>
    <dgm:cxn modelId="{ADCAA1DE-1732-4D63-8AD0-895E79B42D87}" type="presParOf" srcId="{5AA80125-349B-486C-903A-3773B81B15FD}" destId="{F1DB7439-7A7B-4252-A93F-8852E11D7270}" srcOrd="1" destOrd="0" presId="urn:microsoft.com/office/officeart/2005/8/layout/orgChart1"/>
    <dgm:cxn modelId="{A45D2F7B-9136-4968-A741-56EC3A4B5F16}" type="presParOf" srcId="{06D65C65-F48F-4DE4-BCC3-CE9247AE7A62}" destId="{2EB0F2B8-11DF-46B3-B94D-771826FB5192}" srcOrd="1" destOrd="0" presId="urn:microsoft.com/office/officeart/2005/8/layout/orgChart1"/>
    <dgm:cxn modelId="{FAC2FB97-F0E6-4AC8-B40B-A16E0C8C28A2}" type="presParOf" srcId="{2EB0F2B8-11DF-46B3-B94D-771826FB5192}" destId="{C11DCE63-FAEC-417E-91B8-F17A9E487009}" srcOrd="0" destOrd="0" presId="urn:microsoft.com/office/officeart/2005/8/layout/orgChart1"/>
    <dgm:cxn modelId="{6C9DFFDA-2FA9-490F-A86D-1DCD3C18FC69}" type="presParOf" srcId="{2EB0F2B8-11DF-46B3-B94D-771826FB5192}" destId="{2BE147A2-53C2-414A-B5ED-08A7AB90FAB0}" srcOrd="1" destOrd="0" presId="urn:microsoft.com/office/officeart/2005/8/layout/orgChart1"/>
    <dgm:cxn modelId="{4A2F9D48-52AD-42CC-8F61-A39E4DCCC1D9}" type="presParOf" srcId="{2BE147A2-53C2-414A-B5ED-08A7AB90FAB0}" destId="{3FAD8D13-EB69-4D42-A5B1-761A98EB17B4}" srcOrd="0" destOrd="0" presId="urn:microsoft.com/office/officeart/2005/8/layout/orgChart1"/>
    <dgm:cxn modelId="{64B4BAE8-4728-4AAC-82AA-2CDBF1A3DE35}" type="presParOf" srcId="{3FAD8D13-EB69-4D42-A5B1-761A98EB17B4}" destId="{1ED36F0D-E8AC-4416-8808-F13D445740EC}" srcOrd="0" destOrd="0" presId="urn:microsoft.com/office/officeart/2005/8/layout/orgChart1"/>
    <dgm:cxn modelId="{07ABF547-335C-4777-BD8C-308A03E9CD0D}" type="presParOf" srcId="{3FAD8D13-EB69-4D42-A5B1-761A98EB17B4}" destId="{83A5797A-9F75-45FF-833A-77A29A9D25A0}" srcOrd="1" destOrd="0" presId="urn:microsoft.com/office/officeart/2005/8/layout/orgChart1"/>
    <dgm:cxn modelId="{835F1A07-4BCA-47DD-9F56-1C8670831324}" type="presParOf" srcId="{2BE147A2-53C2-414A-B5ED-08A7AB90FAB0}" destId="{22F1340F-A2D5-4088-B143-D77FA3280842}" srcOrd="1" destOrd="0" presId="urn:microsoft.com/office/officeart/2005/8/layout/orgChart1"/>
    <dgm:cxn modelId="{47C1D154-F6AB-497A-B3C7-5541D9940D65}" type="presParOf" srcId="{2BE147A2-53C2-414A-B5ED-08A7AB90FAB0}" destId="{A77C14D7-AFB0-45DA-8B4E-580F1D9967C2}" srcOrd="2" destOrd="0" presId="urn:microsoft.com/office/officeart/2005/8/layout/orgChart1"/>
    <dgm:cxn modelId="{5A5D0EEB-CC50-4E79-A13D-A52FFCBAA721}" type="presParOf" srcId="{2EB0F2B8-11DF-46B3-B94D-771826FB5192}" destId="{B4872EA7-305A-4005-AE89-303FD4ED0DC5}" srcOrd="2" destOrd="0" presId="urn:microsoft.com/office/officeart/2005/8/layout/orgChart1"/>
    <dgm:cxn modelId="{F2652E0D-A971-4F8B-A507-F05382911D9B}" type="presParOf" srcId="{2EB0F2B8-11DF-46B3-B94D-771826FB5192}" destId="{8DA78C8B-037A-4D0A-A2A8-1CE66B1E9A51}" srcOrd="3" destOrd="0" presId="urn:microsoft.com/office/officeart/2005/8/layout/orgChart1"/>
    <dgm:cxn modelId="{9667FCB6-DFCF-41B0-95E9-69F503BB9C98}" type="presParOf" srcId="{8DA78C8B-037A-4D0A-A2A8-1CE66B1E9A51}" destId="{8599EBD9-9767-4D64-8816-FE4DC8C5B7CC}" srcOrd="0" destOrd="0" presId="urn:microsoft.com/office/officeart/2005/8/layout/orgChart1"/>
    <dgm:cxn modelId="{232A13C5-0348-4FC6-994E-37928072D07E}" type="presParOf" srcId="{8599EBD9-9767-4D64-8816-FE4DC8C5B7CC}" destId="{53BE5DE1-B06A-40EB-9DF0-71BC5FF462F3}" srcOrd="0" destOrd="0" presId="urn:microsoft.com/office/officeart/2005/8/layout/orgChart1"/>
    <dgm:cxn modelId="{2089D316-9D12-4537-A9D2-F7D6A5A27891}" type="presParOf" srcId="{8599EBD9-9767-4D64-8816-FE4DC8C5B7CC}" destId="{577EB460-49B5-4222-92FD-E603DF9469D3}" srcOrd="1" destOrd="0" presId="urn:microsoft.com/office/officeart/2005/8/layout/orgChart1"/>
    <dgm:cxn modelId="{CC576563-7186-4AD4-8460-E29E9F78EEF5}" type="presParOf" srcId="{8DA78C8B-037A-4D0A-A2A8-1CE66B1E9A51}" destId="{69757207-6E0D-40BB-95DA-7006C83EC975}" srcOrd="1" destOrd="0" presId="urn:microsoft.com/office/officeart/2005/8/layout/orgChart1"/>
    <dgm:cxn modelId="{20BC00EE-BFDE-4C65-9631-99DEACD00C66}" type="presParOf" srcId="{8DA78C8B-037A-4D0A-A2A8-1CE66B1E9A51}" destId="{418827AA-BF79-4929-91B1-ACBE37BFB48C}" srcOrd="2" destOrd="0" presId="urn:microsoft.com/office/officeart/2005/8/layout/orgChart1"/>
    <dgm:cxn modelId="{67A2B351-7E90-40A4-A256-EB42885ED93E}" type="presParOf" srcId="{2EB0F2B8-11DF-46B3-B94D-771826FB5192}" destId="{E74DF4C1-5A46-471E-8EA4-E43FA767DCD2}" srcOrd="4" destOrd="0" presId="urn:microsoft.com/office/officeart/2005/8/layout/orgChart1"/>
    <dgm:cxn modelId="{2E0A85CB-5488-4763-88B3-67189E661843}" type="presParOf" srcId="{2EB0F2B8-11DF-46B3-B94D-771826FB5192}" destId="{E1801504-0B98-4736-94B9-E4CC178B11B7}" srcOrd="5" destOrd="0" presId="urn:microsoft.com/office/officeart/2005/8/layout/orgChart1"/>
    <dgm:cxn modelId="{6B0ABCE8-6403-4570-84F5-F8FA2C58A2BB}" type="presParOf" srcId="{E1801504-0B98-4736-94B9-E4CC178B11B7}" destId="{D23AA42A-96BF-4EA7-9214-DC4BE80B4DC7}" srcOrd="0" destOrd="0" presId="urn:microsoft.com/office/officeart/2005/8/layout/orgChart1"/>
    <dgm:cxn modelId="{1FD3DD28-9FDB-43DE-8F5A-E7A2ECCF8ED7}" type="presParOf" srcId="{D23AA42A-96BF-4EA7-9214-DC4BE80B4DC7}" destId="{F0FD2FDD-88DB-4ADF-80B1-E579F50E23A7}" srcOrd="0" destOrd="0" presId="urn:microsoft.com/office/officeart/2005/8/layout/orgChart1"/>
    <dgm:cxn modelId="{54E3A64C-DAEF-4A66-8139-7F26EB2E576A}" type="presParOf" srcId="{D23AA42A-96BF-4EA7-9214-DC4BE80B4DC7}" destId="{0E081A3F-CA9E-4059-94B4-ED6EBD9A9E6E}" srcOrd="1" destOrd="0" presId="urn:microsoft.com/office/officeart/2005/8/layout/orgChart1"/>
    <dgm:cxn modelId="{9999FB6D-78F0-4638-B371-C5E954BD377F}" type="presParOf" srcId="{E1801504-0B98-4736-94B9-E4CC178B11B7}" destId="{266C4FDE-D636-4AD0-A465-964A032EFE7C}" srcOrd="1" destOrd="0" presId="urn:microsoft.com/office/officeart/2005/8/layout/orgChart1"/>
    <dgm:cxn modelId="{D6A7B1D7-BD4F-4F98-BBFC-409D2613C3D1}" type="presParOf" srcId="{E1801504-0B98-4736-94B9-E4CC178B11B7}" destId="{24681FC3-BB40-44EE-AA30-28E67FB4D710}" srcOrd="2" destOrd="0" presId="urn:microsoft.com/office/officeart/2005/8/layout/orgChart1"/>
    <dgm:cxn modelId="{7EB5F22A-9C5D-4D92-B339-6249BD125ED9}" type="presParOf" srcId="{06D65C65-F48F-4DE4-BCC3-CE9247AE7A62}" destId="{34217C2D-F763-4A33-8A3C-16E8B4C546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D85707-3E5C-4FD6-BEAD-A5F04BA6E6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796A9BA-69AB-4066-BA4E-CC89B319B97B}">
      <dgm:prSet phldrT="[Κείμενο]" custT="1"/>
      <dgm:spPr/>
      <dgm:t>
        <a:bodyPr/>
        <a:lstStyle/>
        <a:p>
          <a:r>
            <a:rPr lang="el-GR" sz="2000" dirty="0" smtClean="0"/>
            <a:t>ΙΝΤΕ</a:t>
          </a:r>
          <a:r>
            <a:rPr lang="en-US" sz="2000" dirty="0" smtClean="0"/>
            <a:t>R</a:t>
          </a:r>
          <a:r>
            <a:rPr lang="el-GR" sz="2000" dirty="0" smtClean="0"/>
            <a:t>ΝΕΤ</a:t>
          </a:r>
          <a:endParaRPr lang="el-GR" sz="2000" dirty="0"/>
        </a:p>
      </dgm:t>
    </dgm:pt>
    <dgm:pt modelId="{09646C53-AF04-4DA7-B1CA-488A9431DEF3}" type="parTrans" cxnId="{D6CD1B74-7054-46FE-9E69-176889A5740F}">
      <dgm:prSet/>
      <dgm:spPr/>
      <dgm:t>
        <a:bodyPr/>
        <a:lstStyle/>
        <a:p>
          <a:endParaRPr lang="el-GR" sz="2000"/>
        </a:p>
      </dgm:t>
    </dgm:pt>
    <dgm:pt modelId="{4891D2DE-EE70-4A13-9D44-D2B8CFB1B44F}" type="sibTrans" cxnId="{D6CD1B74-7054-46FE-9E69-176889A5740F}">
      <dgm:prSet/>
      <dgm:spPr/>
      <dgm:t>
        <a:bodyPr/>
        <a:lstStyle/>
        <a:p>
          <a:endParaRPr lang="el-GR" sz="2000"/>
        </a:p>
      </dgm:t>
    </dgm:pt>
    <dgm:pt modelId="{7EF7BEC0-0921-40FC-B0A2-C35AF2B48A09}">
      <dgm:prSet phldrT="[Κείμενο]" custT="1"/>
      <dgm:spPr/>
      <dgm:t>
        <a:bodyPr/>
        <a:lstStyle/>
        <a:p>
          <a:r>
            <a:rPr lang="el-GR" sz="2000" dirty="0" smtClean="0"/>
            <a:t>ΗΛΕΚΤΡΟΝΙΚΟ ΕΜΠΟΡΙΟ</a:t>
          </a:r>
          <a:endParaRPr lang="el-GR" sz="2000" dirty="0"/>
        </a:p>
      </dgm:t>
    </dgm:pt>
    <dgm:pt modelId="{F49FE359-5E15-4B8A-BF2C-D36BE43950FB}" type="parTrans" cxnId="{766933BC-F358-40F5-9EAC-5533FFBE3255}">
      <dgm:prSet custT="1"/>
      <dgm:spPr/>
      <dgm:t>
        <a:bodyPr/>
        <a:lstStyle/>
        <a:p>
          <a:endParaRPr lang="el-GR" sz="2000" dirty="0"/>
        </a:p>
      </dgm:t>
    </dgm:pt>
    <dgm:pt modelId="{74B5EEA5-E810-48E2-BA0E-2DC3130062F5}" type="sibTrans" cxnId="{766933BC-F358-40F5-9EAC-5533FFBE3255}">
      <dgm:prSet/>
      <dgm:spPr/>
      <dgm:t>
        <a:bodyPr/>
        <a:lstStyle/>
        <a:p>
          <a:endParaRPr lang="el-GR" sz="2000"/>
        </a:p>
      </dgm:t>
    </dgm:pt>
    <dgm:pt modelId="{EB4A9E28-BFA5-44DD-9465-EAC00BE9F054}">
      <dgm:prSet phldrT="[Κείμενο]" custT="1"/>
      <dgm:spPr/>
      <dgm:t>
        <a:bodyPr/>
        <a:lstStyle/>
        <a:p>
          <a:r>
            <a:rPr lang="el-GR" sz="2000" dirty="0" smtClean="0"/>
            <a:t>ΟΡΓΑΝΙΣΜΟΙ, ΠΕΛΑΤΕΣ, ΕΤΑΙΡΙΚΟΙ ΣΥΝΕΡΓΑΤΕΣ</a:t>
          </a:r>
          <a:endParaRPr lang="el-GR" sz="2000" dirty="0"/>
        </a:p>
      </dgm:t>
    </dgm:pt>
    <dgm:pt modelId="{004C1AFF-9BFE-4ABE-8CE4-7F3659807F63}" type="parTrans" cxnId="{7ACFA05D-B660-402A-B246-FBDD8949D95A}">
      <dgm:prSet custT="1"/>
      <dgm:spPr/>
      <dgm:t>
        <a:bodyPr/>
        <a:lstStyle/>
        <a:p>
          <a:endParaRPr lang="el-GR" sz="2000" dirty="0"/>
        </a:p>
      </dgm:t>
    </dgm:pt>
    <dgm:pt modelId="{BF8F4894-A585-4DBD-A248-B1880911A69D}" type="sibTrans" cxnId="{7ACFA05D-B660-402A-B246-FBDD8949D95A}">
      <dgm:prSet/>
      <dgm:spPr/>
      <dgm:t>
        <a:bodyPr/>
        <a:lstStyle/>
        <a:p>
          <a:endParaRPr lang="el-GR" sz="2000"/>
        </a:p>
      </dgm:t>
    </dgm:pt>
    <dgm:pt modelId="{A98610E6-F31A-4901-B991-E4F153493359}">
      <dgm:prSet phldrT="[Κείμενο]" custT="1"/>
      <dgm:spPr/>
      <dgm:t>
        <a:bodyPr/>
        <a:lstStyle/>
        <a:p>
          <a:r>
            <a:rPr lang="el-GR" sz="2000" dirty="0" smtClean="0"/>
            <a:t>ΕΠΕΚΤΑΣΗ ΤΗΣ ΑΓΟΡΑΣ</a:t>
          </a:r>
          <a:endParaRPr lang="el-GR" sz="2000" dirty="0"/>
        </a:p>
      </dgm:t>
    </dgm:pt>
    <dgm:pt modelId="{F10F8AD0-A0CC-4AA8-AB5A-89DE0EE63BA5}" type="parTrans" cxnId="{0F2BE93B-F147-4C30-A218-E2EA76B3F813}">
      <dgm:prSet custT="1"/>
      <dgm:spPr/>
      <dgm:t>
        <a:bodyPr/>
        <a:lstStyle/>
        <a:p>
          <a:endParaRPr lang="el-GR" sz="2000" dirty="0"/>
        </a:p>
      </dgm:t>
    </dgm:pt>
    <dgm:pt modelId="{059C8149-19BA-47B2-BF73-97A12C9EFBFF}" type="sibTrans" cxnId="{0F2BE93B-F147-4C30-A218-E2EA76B3F813}">
      <dgm:prSet/>
      <dgm:spPr/>
      <dgm:t>
        <a:bodyPr/>
        <a:lstStyle/>
        <a:p>
          <a:endParaRPr lang="el-GR" sz="2000"/>
        </a:p>
      </dgm:t>
    </dgm:pt>
    <dgm:pt modelId="{6C67390A-0873-44A2-B45E-C930FC419BC5}">
      <dgm:prSet phldrT="[Κείμενο]" custT="1"/>
      <dgm:spPr/>
      <dgm:t>
        <a:bodyPr/>
        <a:lstStyle/>
        <a:p>
          <a:r>
            <a:rPr lang="el-GR" sz="2000" dirty="0" smtClean="0"/>
            <a:t>ΒΕΛΤΙΩΣΗ ΠΡΟΜΗΘΕΙΩΝ </a:t>
          </a:r>
        </a:p>
        <a:p>
          <a:r>
            <a:rPr lang="el-GR" sz="2000" dirty="0" smtClean="0"/>
            <a:t>ΚΑΙ ΠΡΟΩΘΗΣΗ ΠΡΟΙΝΤΩΝ</a:t>
          </a:r>
          <a:endParaRPr lang="el-GR" sz="2000" dirty="0"/>
        </a:p>
      </dgm:t>
    </dgm:pt>
    <dgm:pt modelId="{E9997859-18D9-4568-8BFE-E073AE731185}" type="parTrans" cxnId="{8C14C01D-FF81-41D9-884D-3F055C833F14}">
      <dgm:prSet custT="1"/>
      <dgm:spPr/>
      <dgm:t>
        <a:bodyPr/>
        <a:lstStyle/>
        <a:p>
          <a:endParaRPr lang="el-GR" sz="2000" dirty="0"/>
        </a:p>
      </dgm:t>
    </dgm:pt>
    <dgm:pt modelId="{3A3093D6-CF0C-434D-9CA8-7F5D3F1EA32C}" type="sibTrans" cxnId="{8C14C01D-FF81-41D9-884D-3F055C833F14}">
      <dgm:prSet/>
      <dgm:spPr/>
      <dgm:t>
        <a:bodyPr/>
        <a:lstStyle/>
        <a:p>
          <a:endParaRPr lang="el-GR" sz="2000"/>
        </a:p>
      </dgm:t>
    </dgm:pt>
    <dgm:pt modelId="{BE84DE2D-3228-42CF-8DA6-C0B34B8CE9B8}" type="pres">
      <dgm:prSet presAssocID="{16D85707-3E5C-4FD6-BEAD-A5F04BA6E6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FE89517-6E84-4C56-B415-F78E0DEB1686}" type="pres">
      <dgm:prSet presAssocID="{B796A9BA-69AB-4066-BA4E-CC89B319B97B}" presName="centerShape" presStyleLbl="node0" presStyleIdx="0" presStyleCnt="1" custScaleX="119301"/>
      <dgm:spPr/>
      <dgm:t>
        <a:bodyPr/>
        <a:lstStyle/>
        <a:p>
          <a:endParaRPr lang="el-GR"/>
        </a:p>
      </dgm:t>
    </dgm:pt>
    <dgm:pt modelId="{5F9F8252-36EA-47F5-A2EA-83F4A010CD1E}" type="pres">
      <dgm:prSet presAssocID="{F49FE359-5E15-4B8A-BF2C-D36BE43950FB}" presName="parTrans" presStyleLbl="sibTrans2D1" presStyleIdx="0" presStyleCnt="4"/>
      <dgm:spPr/>
      <dgm:t>
        <a:bodyPr/>
        <a:lstStyle/>
        <a:p>
          <a:endParaRPr lang="el-GR"/>
        </a:p>
      </dgm:t>
    </dgm:pt>
    <dgm:pt modelId="{488852BA-0C35-4D4D-9A55-F7371A81B833}" type="pres">
      <dgm:prSet presAssocID="{F49FE359-5E15-4B8A-BF2C-D36BE43950FB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860AEE40-8A67-407B-BE41-8C5FD2FFA324}" type="pres">
      <dgm:prSet presAssocID="{7EF7BEC0-0921-40FC-B0A2-C35AF2B48A09}" presName="node" presStyleLbl="node1" presStyleIdx="0" presStyleCnt="4" custScaleX="1504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431FD6-6FED-4358-9B22-CD1D1E6B1590}" type="pres">
      <dgm:prSet presAssocID="{004C1AFF-9BFE-4ABE-8CE4-7F3659807F63}" presName="parTrans" presStyleLbl="sibTrans2D1" presStyleIdx="1" presStyleCnt="4"/>
      <dgm:spPr/>
      <dgm:t>
        <a:bodyPr/>
        <a:lstStyle/>
        <a:p>
          <a:endParaRPr lang="el-GR"/>
        </a:p>
      </dgm:t>
    </dgm:pt>
    <dgm:pt modelId="{F906E4C7-C802-4A13-B54A-55DCA3979FA1}" type="pres">
      <dgm:prSet presAssocID="{004C1AFF-9BFE-4ABE-8CE4-7F3659807F63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52CAC676-2D16-4A09-8B62-F2281D7A33C9}" type="pres">
      <dgm:prSet presAssocID="{EB4A9E28-BFA5-44DD-9465-EAC00BE9F054}" presName="node" presStyleLbl="node1" presStyleIdx="1" presStyleCnt="4" custScaleX="174457" custScaleY="120647" custRadScaleRad="128055" custRadScaleInc="-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048D22-32A4-420D-BFDF-9C944B4ABA77}" type="pres">
      <dgm:prSet presAssocID="{F10F8AD0-A0CC-4AA8-AB5A-89DE0EE63BA5}" presName="parTrans" presStyleLbl="sibTrans2D1" presStyleIdx="2" presStyleCnt="4"/>
      <dgm:spPr/>
      <dgm:t>
        <a:bodyPr/>
        <a:lstStyle/>
        <a:p>
          <a:endParaRPr lang="el-GR"/>
        </a:p>
      </dgm:t>
    </dgm:pt>
    <dgm:pt modelId="{2225A396-F32E-40C6-8F30-2C0B87EFD3F0}" type="pres">
      <dgm:prSet presAssocID="{F10F8AD0-A0CC-4AA8-AB5A-89DE0EE63BA5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1979DE27-E7F1-455B-8D39-E94AD8A84C49}" type="pres">
      <dgm:prSet presAssocID="{A98610E6-F31A-4901-B991-E4F153493359}" presName="node" presStyleLbl="node1" presStyleIdx="2" presStyleCnt="4" custScaleX="158417" custScaleY="89760" custRadScaleRad="101950" custRadScaleInc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A91EF-41C1-4D4E-94B4-1A9152C477A1}" type="pres">
      <dgm:prSet presAssocID="{E9997859-18D9-4568-8BFE-E073AE731185}" presName="parTrans" presStyleLbl="sibTrans2D1" presStyleIdx="3" presStyleCnt="4"/>
      <dgm:spPr/>
      <dgm:t>
        <a:bodyPr/>
        <a:lstStyle/>
        <a:p>
          <a:endParaRPr lang="el-GR"/>
        </a:p>
      </dgm:t>
    </dgm:pt>
    <dgm:pt modelId="{2E6468B1-8154-4F1C-923A-7FFD1819EBB1}" type="pres">
      <dgm:prSet presAssocID="{E9997859-18D9-4568-8BFE-E073AE731185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3664FE46-6942-4CFC-B158-7ACDBA10DEC4}" type="pres">
      <dgm:prSet presAssocID="{6C67390A-0873-44A2-B45E-C930FC419BC5}" presName="node" presStyleLbl="node1" presStyleIdx="3" presStyleCnt="4" custScaleX="188630" custScaleY="120647" custRadScaleRad="132901" custRadScaleInc="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13DA73B-0F29-409E-A881-386C3B56B993}" type="presOf" srcId="{EB4A9E28-BFA5-44DD-9465-EAC00BE9F054}" destId="{52CAC676-2D16-4A09-8B62-F2281D7A33C9}" srcOrd="0" destOrd="0" presId="urn:microsoft.com/office/officeart/2005/8/layout/radial5"/>
    <dgm:cxn modelId="{8D43BA55-D624-4DEE-8003-51E74CB70B3A}" type="presOf" srcId="{6C67390A-0873-44A2-B45E-C930FC419BC5}" destId="{3664FE46-6942-4CFC-B158-7ACDBA10DEC4}" srcOrd="0" destOrd="0" presId="urn:microsoft.com/office/officeart/2005/8/layout/radial5"/>
    <dgm:cxn modelId="{66F1C086-ACBA-40FE-B66A-C3D2948FE45A}" type="presOf" srcId="{E9997859-18D9-4568-8BFE-E073AE731185}" destId="{379A91EF-41C1-4D4E-94B4-1A9152C477A1}" srcOrd="0" destOrd="0" presId="urn:microsoft.com/office/officeart/2005/8/layout/radial5"/>
    <dgm:cxn modelId="{766933BC-F358-40F5-9EAC-5533FFBE3255}" srcId="{B796A9BA-69AB-4066-BA4E-CC89B319B97B}" destId="{7EF7BEC0-0921-40FC-B0A2-C35AF2B48A09}" srcOrd="0" destOrd="0" parTransId="{F49FE359-5E15-4B8A-BF2C-D36BE43950FB}" sibTransId="{74B5EEA5-E810-48E2-BA0E-2DC3130062F5}"/>
    <dgm:cxn modelId="{D6CD1B74-7054-46FE-9E69-176889A5740F}" srcId="{16D85707-3E5C-4FD6-BEAD-A5F04BA6E688}" destId="{B796A9BA-69AB-4066-BA4E-CC89B319B97B}" srcOrd="0" destOrd="0" parTransId="{09646C53-AF04-4DA7-B1CA-488A9431DEF3}" sibTransId="{4891D2DE-EE70-4A13-9D44-D2B8CFB1B44F}"/>
    <dgm:cxn modelId="{34CFA9D4-DB4D-4788-9EA5-A9551FD9CED9}" type="presOf" srcId="{004C1AFF-9BFE-4ABE-8CE4-7F3659807F63}" destId="{F906E4C7-C802-4A13-B54A-55DCA3979FA1}" srcOrd="1" destOrd="0" presId="urn:microsoft.com/office/officeart/2005/8/layout/radial5"/>
    <dgm:cxn modelId="{D973FA9A-1010-4928-AD35-395FEDFD495D}" type="presOf" srcId="{F10F8AD0-A0CC-4AA8-AB5A-89DE0EE63BA5}" destId="{25048D22-32A4-420D-BFDF-9C944B4ABA77}" srcOrd="0" destOrd="0" presId="urn:microsoft.com/office/officeart/2005/8/layout/radial5"/>
    <dgm:cxn modelId="{5FBEEF81-4C45-4313-958E-DA4B10B41F09}" type="presOf" srcId="{16D85707-3E5C-4FD6-BEAD-A5F04BA6E688}" destId="{BE84DE2D-3228-42CF-8DA6-C0B34B8CE9B8}" srcOrd="0" destOrd="0" presId="urn:microsoft.com/office/officeart/2005/8/layout/radial5"/>
    <dgm:cxn modelId="{980AEB99-5914-4C32-AB73-FDC4A0CD8EAD}" type="presOf" srcId="{F49FE359-5E15-4B8A-BF2C-D36BE43950FB}" destId="{488852BA-0C35-4D4D-9A55-F7371A81B833}" srcOrd="1" destOrd="0" presId="urn:microsoft.com/office/officeart/2005/8/layout/radial5"/>
    <dgm:cxn modelId="{1CAB5F21-6785-4088-9F8F-495F7167B00B}" type="presOf" srcId="{B796A9BA-69AB-4066-BA4E-CC89B319B97B}" destId="{EFE89517-6E84-4C56-B415-F78E0DEB1686}" srcOrd="0" destOrd="0" presId="urn:microsoft.com/office/officeart/2005/8/layout/radial5"/>
    <dgm:cxn modelId="{9C58B76C-809E-4E21-96AD-FD85BD627174}" type="presOf" srcId="{F49FE359-5E15-4B8A-BF2C-D36BE43950FB}" destId="{5F9F8252-36EA-47F5-A2EA-83F4A010CD1E}" srcOrd="0" destOrd="0" presId="urn:microsoft.com/office/officeart/2005/8/layout/radial5"/>
    <dgm:cxn modelId="{5B639AB0-86A6-4C19-89D6-B82B1597FA61}" type="presOf" srcId="{7EF7BEC0-0921-40FC-B0A2-C35AF2B48A09}" destId="{860AEE40-8A67-407B-BE41-8C5FD2FFA324}" srcOrd="0" destOrd="0" presId="urn:microsoft.com/office/officeart/2005/8/layout/radial5"/>
    <dgm:cxn modelId="{8C14C01D-FF81-41D9-884D-3F055C833F14}" srcId="{B796A9BA-69AB-4066-BA4E-CC89B319B97B}" destId="{6C67390A-0873-44A2-B45E-C930FC419BC5}" srcOrd="3" destOrd="0" parTransId="{E9997859-18D9-4568-8BFE-E073AE731185}" sibTransId="{3A3093D6-CF0C-434D-9CA8-7F5D3F1EA32C}"/>
    <dgm:cxn modelId="{7ACFA05D-B660-402A-B246-FBDD8949D95A}" srcId="{B796A9BA-69AB-4066-BA4E-CC89B319B97B}" destId="{EB4A9E28-BFA5-44DD-9465-EAC00BE9F054}" srcOrd="1" destOrd="0" parTransId="{004C1AFF-9BFE-4ABE-8CE4-7F3659807F63}" sibTransId="{BF8F4894-A585-4DBD-A248-B1880911A69D}"/>
    <dgm:cxn modelId="{A6EA2FBA-F8DF-498D-9C72-6520CC8E505D}" type="presOf" srcId="{004C1AFF-9BFE-4ABE-8CE4-7F3659807F63}" destId="{E8431FD6-6FED-4358-9B22-CD1D1E6B1590}" srcOrd="0" destOrd="0" presId="urn:microsoft.com/office/officeart/2005/8/layout/radial5"/>
    <dgm:cxn modelId="{048D22A9-76F1-4AEC-A2AC-F80D2AE4D2E5}" type="presOf" srcId="{E9997859-18D9-4568-8BFE-E073AE731185}" destId="{2E6468B1-8154-4F1C-923A-7FFD1819EBB1}" srcOrd="1" destOrd="0" presId="urn:microsoft.com/office/officeart/2005/8/layout/radial5"/>
    <dgm:cxn modelId="{11F269FA-9311-4965-88F6-60BE9CB4DA72}" type="presOf" srcId="{A98610E6-F31A-4901-B991-E4F153493359}" destId="{1979DE27-E7F1-455B-8D39-E94AD8A84C49}" srcOrd="0" destOrd="0" presId="urn:microsoft.com/office/officeart/2005/8/layout/radial5"/>
    <dgm:cxn modelId="{915C1511-AF53-4815-9FE2-8A2A9239822C}" type="presOf" srcId="{F10F8AD0-A0CC-4AA8-AB5A-89DE0EE63BA5}" destId="{2225A396-F32E-40C6-8F30-2C0B87EFD3F0}" srcOrd="1" destOrd="0" presId="urn:microsoft.com/office/officeart/2005/8/layout/radial5"/>
    <dgm:cxn modelId="{0F2BE93B-F147-4C30-A218-E2EA76B3F813}" srcId="{B796A9BA-69AB-4066-BA4E-CC89B319B97B}" destId="{A98610E6-F31A-4901-B991-E4F153493359}" srcOrd="2" destOrd="0" parTransId="{F10F8AD0-A0CC-4AA8-AB5A-89DE0EE63BA5}" sibTransId="{059C8149-19BA-47B2-BF73-97A12C9EFBFF}"/>
    <dgm:cxn modelId="{8D4B2253-2DC7-4A0F-9B55-44F456B631E0}" type="presParOf" srcId="{BE84DE2D-3228-42CF-8DA6-C0B34B8CE9B8}" destId="{EFE89517-6E84-4C56-B415-F78E0DEB1686}" srcOrd="0" destOrd="0" presId="urn:microsoft.com/office/officeart/2005/8/layout/radial5"/>
    <dgm:cxn modelId="{D25A34F1-E1B0-4BAE-AF0F-6F4CB164DCD8}" type="presParOf" srcId="{BE84DE2D-3228-42CF-8DA6-C0B34B8CE9B8}" destId="{5F9F8252-36EA-47F5-A2EA-83F4A010CD1E}" srcOrd="1" destOrd="0" presId="urn:microsoft.com/office/officeart/2005/8/layout/radial5"/>
    <dgm:cxn modelId="{E9EFC929-6316-4815-A3C6-AA51B3002F0D}" type="presParOf" srcId="{5F9F8252-36EA-47F5-A2EA-83F4A010CD1E}" destId="{488852BA-0C35-4D4D-9A55-F7371A81B833}" srcOrd="0" destOrd="0" presId="urn:microsoft.com/office/officeart/2005/8/layout/radial5"/>
    <dgm:cxn modelId="{5CCDB333-F055-4AB6-93F3-1D08E4E4A09A}" type="presParOf" srcId="{BE84DE2D-3228-42CF-8DA6-C0B34B8CE9B8}" destId="{860AEE40-8A67-407B-BE41-8C5FD2FFA324}" srcOrd="2" destOrd="0" presId="urn:microsoft.com/office/officeart/2005/8/layout/radial5"/>
    <dgm:cxn modelId="{B43B42F8-30B9-4283-9B31-5266C6F3B88F}" type="presParOf" srcId="{BE84DE2D-3228-42CF-8DA6-C0B34B8CE9B8}" destId="{E8431FD6-6FED-4358-9B22-CD1D1E6B1590}" srcOrd="3" destOrd="0" presId="urn:microsoft.com/office/officeart/2005/8/layout/radial5"/>
    <dgm:cxn modelId="{0E4655CA-BBDF-40E7-ADD1-FC3DCD487A44}" type="presParOf" srcId="{E8431FD6-6FED-4358-9B22-CD1D1E6B1590}" destId="{F906E4C7-C802-4A13-B54A-55DCA3979FA1}" srcOrd="0" destOrd="0" presId="urn:microsoft.com/office/officeart/2005/8/layout/radial5"/>
    <dgm:cxn modelId="{23190F06-9370-4FFC-9C81-6A43B78EA722}" type="presParOf" srcId="{BE84DE2D-3228-42CF-8DA6-C0B34B8CE9B8}" destId="{52CAC676-2D16-4A09-8B62-F2281D7A33C9}" srcOrd="4" destOrd="0" presId="urn:microsoft.com/office/officeart/2005/8/layout/radial5"/>
    <dgm:cxn modelId="{F2ED9E39-5788-4A9E-881F-1AACA4445460}" type="presParOf" srcId="{BE84DE2D-3228-42CF-8DA6-C0B34B8CE9B8}" destId="{25048D22-32A4-420D-BFDF-9C944B4ABA77}" srcOrd="5" destOrd="0" presId="urn:microsoft.com/office/officeart/2005/8/layout/radial5"/>
    <dgm:cxn modelId="{ED373B72-59B8-47E7-9A6B-2A16A3FA4ABF}" type="presParOf" srcId="{25048D22-32A4-420D-BFDF-9C944B4ABA77}" destId="{2225A396-F32E-40C6-8F30-2C0B87EFD3F0}" srcOrd="0" destOrd="0" presId="urn:microsoft.com/office/officeart/2005/8/layout/radial5"/>
    <dgm:cxn modelId="{1E103B7E-B4D0-42E4-86B7-32D06F340240}" type="presParOf" srcId="{BE84DE2D-3228-42CF-8DA6-C0B34B8CE9B8}" destId="{1979DE27-E7F1-455B-8D39-E94AD8A84C49}" srcOrd="6" destOrd="0" presId="urn:microsoft.com/office/officeart/2005/8/layout/radial5"/>
    <dgm:cxn modelId="{124BB5A9-E32B-482A-9F76-3574636B8C07}" type="presParOf" srcId="{BE84DE2D-3228-42CF-8DA6-C0B34B8CE9B8}" destId="{379A91EF-41C1-4D4E-94B4-1A9152C477A1}" srcOrd="7" destOrd="0" presId="urn:microsoft.com/office/officeart/2005/8/layout/radial5"/>
    <dgm:cxn modelId="{23A09E62-76DF-4A98-A6CA-1E64E71CAE7B}" type="presParOf" srcId="{379A91EF-41C1-4D4E-94B4-1A9152C477A1}" destId="{2E6468B1-8154-4F1C-923A-7FFD1819EBB1}" srcOrd="0" destOrd="0" presId="urn:microsoft.com/office/officeart/2005/8/layout/radial5"/>
    <dgm:cxn modelId="{6A562647-3F17-422E-978F-E30898CDD562}" type="presParOf" srcId="{BE84DE2D-3228-42CF-8DA6-C0B34B8CE9B8}" destId="{3664FE46-6942-4CFC-B158-7ACDBA10DEC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137359-D3DE-4893-A781-3401500679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A92E47F-7769-48EE-9996-C63276B4CB27}">
      <dgm:prSet phldrT="[Κείμενο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Διαφανή </a:t>
          </a:r>
          <a:endParaRPr lang="el-GR" b="1" dirty="0">
            <a:solidFill>
              <a:schemeClr val="tx1"/>
            </a:solidFill>
          </a:endParaRPr>
        </a:p>
      </dgm:t>
    </dgm:pt>
    <dgm:pt modelId="{C779ED83-5BE9-422B-BD81-C7CB79A8D193}" type="parTrans" cxnId="{43EC9F6B-C72D-4086-85E7-B2BE71D5DA6D}">
      <dgm:prSet/>
      <dgm:spPr/>
      <dgm:t>
        <a:bodyPr/>
        <a:lstStyle/>
        <a:p>
          <a:endParaRPr lang="el-GR"/>
        </a:p>
      </dgm:t>
    </dgm:pt>
    <dgm:pt modelId="{80AE4015-F51C-4168-A684-A83DCD3191B4}" type="sibTrans" cxnId="{43EC9F6B-C72D-4086-85E7-B2BE71D5DA6D}">
      <dgm:prSet/>
      <dgm:spPr/>
      <dgm:t>
        <a:bodyPr/>
        <a:lstStyle/>
        <a:p>
          <a:endParaRPr lang="el-GR"/>
        </a:p>
      </dgm:t>
    </dgm:pt>
    <dgm:pt modelId="{34554BB9-4D05-444C-A67D-99BF446FC4AF}">
      <dgm:prSet phldrT="[Κείμενο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Γρήγορα και εύχρηστα</a:t>
          </a:r>
          <a:endParaRPr lang="el-GR" b="1" dirty="0">
            <a:solidFill>
              <a:schemeClr val="tx1"/>
            </a:solidFill>
          </a:endParaRPr>
        </a:p>
      </dgm:t>
    </dgm:pt>
    <dgm:pt modelId="{FFE17353-2807-43FD-86FB-5656E68F75AB}" type="parTrans" cxnId="{CBDD506F-DDF5-4654-94F9-5F12794A56CF}">
      <dgm:prSet/>
      <dgm:spPr/>
      <dgm:t>
        <a:bodyPr/>
        <a:lstStyle/>
        <a:p>
          <a:endParaRPr lang="el-GR"/>
        </a:p>
      </dgm:t>
    </dgm:pt>
    <dgm:pt modelId="{1E035761-0CDD-4B6B-BFBA-1FB0EE507231}" type="sibTrans" cxnId="{CBDD506F-DDF5-4654-94F9-5F12794A56CF}">
      <dgm:prSet/>
      <dgm:spPr/>
      <dgm:t>
        <a:bodyPr/>
        <a:lstStyle/>
        <a:p>
          <a:endParaRPr lang="el-GR"/>
        </a:p>
      </dgm:t>
    </dgm:pt>
    <dgm:pt modelId="{98F32AB3-04B5-4277-92F8-9FCF37245E79}">
      <dgm:prSet phldrT="[Κείμενο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Ευέλικτα </a:t>
          </a:r>
          <a:endParaRPr lang="el-GR" b="1" dirty="0">
            <a:solidFill>
              <a:schemeClr val="tx1"/>
            </a:solidFill>
          </a:endParaRPr>
        </a:p>
      </dgm:t>
    </dgm:pt>
    <dgm:pt modelId="{2AB70D6B-91DD-4E69-903A-B3BB3D8D627B}" type="parTrans" cxnId="{BC9850FF-E805-4796-8937-294B91C0556F}">
      <dgm:prSet/>
      <dgm:spPr/>
      <dgm:t>
        <a:bodyPr/>
        <a:lstStyle/>
        <a:p>
          <a:endParaRPr lang="el-GR"/>
        </a:p>
      </dgm:t>
    </dgm:pt>
    <dgm:pt modelId="{7DFCFC6C-D816-42E5-8647-96315022CE1E}" type="sibTrans" cxnId="{BC9850FF-E805-4796-8937-294B91C0556F}">
      <dgm:prSet/>
      <dgm:spPr/>
      <dgm:t>
        <a:bodyPr/>
        <a:lstStyle/>
        <a:p>
          <a:endParaRPr lang="el-GR"/>
        </a:p>
      </dgm:t>
    </dgm:pt>
    <dgm:pt modelId="{3220B70B-0668-4B0A-8EB3-D6888F12F958}" type="pres">
      <dgm:prSet presAssocID="{59137359-D3DE-4893-A781-3401500679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39BFA58-DE91-48EE-AFB7-674EF41382B8}" type="pres">
      <dgm:prSet presAssocID="{AA92E47F-7769-48EE-9996-C63276B4CB27}" presName="parentLin" presStyleCnt="0"/>
      <dgm:spPr/>
    </dgm:pt>
    <dgm:pt modelId="{1FC581F2-C06D-4DA5-B01D-5D4947BFCDA2}" type="pres">
      <dgm:prSet presAssocID="{AA92E47F-7769-48EE-9996-C63276B4CB27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4CDDC0E5-0A56-4191-8FAF-C8F6F42BC50D}" type="pres">
      <dgm:prSet presAssocID="{AA92E47F-7769-48EE-9996-C63276B4CB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47BA38-C4C1-460E-B4F3-194209DAEF74}" type="pres">
      <dgm:prSet presAssocID="{AA92E47F-7769-48EE-9996-C63276B4CB27}" presName="negativeSpace" presStyleCnt="0"/>
      <dgm:spPr/>
    </dgm:pt>
    <dgm:pt modelId="{81B486DD-6F16-402B-B481-E57EDD8B1D89}" type="pres">
      <dgm:prSet presAssocID="{AA92E47F-7769-48EE-9996-C63276B4CB27}" presName="childText" presStyleLbl="conFgAcc1" presStyleIdx="0" presStyleCnt="3">
        <dgm:presLayoutVars>
          <dgm:bulletEnabled val="1"/>
        </dgm:presLayoutVars>
      </dgm:prSet>
      <dgm:spPr/>
    </dgm:pt>
    <dgm:pt modelId="{9C5E1669-6687-4AB1-9052-16490BEA08E5}" type="pres">
      <dgm:prSet presAssocID="{80AE4015-F51C-4168-A684-A83DCD3191B4}" presName="spaceBetweenRectangles" presStyleCnt="0"/>
      <dgm:spPr/>
    </dgm:pt>
    <dgm:pt modelId="{732D4CA3-13E2-4608-9076-9A498F0B0B41}" type="pres">
      <dgm:prSet presAssocID="{34554BB9-4D05-444C-A67D-99BF446FC4AF}" presName="parentLin" presStyleCnt="0"/>
      <dgm:spPr/>
    </dgm:pt>
    <dgm:pt modelId="{A34C84EA-2A9E-4ACA-B2F6-5343B267684D}" type="pres">
      <dgm:prSet presAssocID="{34554BB9-4D05-444C-A67D-99BF446FC4A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C5FA7419-3ECD-4889-A7FE-BC737258CA75}" type="pres">
      <dgm:prSet presAssocID="{34554BB9-4D05-444C-A67D-99BF446FC4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EA5233-6A98-47A4-A7AC-3E6E5999184F}" type="pres">
      <dgm:prSet presAssocID="{34554BB9-4D05-444C-A67D-99BF446FC4AF}" presName="negativeSpace" presStyleCnt="0"/>
      <dgm:spPr/>
    </dgm:pt>
    <dgm:pt modelId="{C16AF7C1-39DA-4B24-A34A-5C83E7613580}" type="pres">
      <dgm:prSet presAssocID="{34554BB9-4D05-444C-A67D-99BF446FC4AF}" presName="childText" presStyleLbl="conFgAcc1" presStyleIdx="1" presStyleCnt="3">
        <dgm:presLayoutVars>
          <dgm:bulletEnabled val="1"/>
        </dgm:presLayoutVars>
      </dgm:prSet>
      <dgm:spPr/>
    </dgm:pt>
    <dgm:pt modelId="{DDC3F193-6493-42A4-A6D4-33B697034238}" type="pres">
      <dgm:prSet presAssocID="{1E035761-0CDD-4B6B-BFBA-1FB0EE507231}" presName="spaceBetweenRectangles" presStyleCnt="0"/>
      <dgm:spPr/>
    </dgm:pt>
    <dgm:pt modelId="{8E7B1A32-3B21-42B4-8955-18CE3E54E8D0}" type="pres">
      <dgm:prSet presAssocID="{98F32AB3-04B5-4277-92F8-9FCF37245E79}" presName="parentLin" presStyleCnt="0"/>
      <dgm:spPr/>
    </dgm:pt>
    <dgm:pt modelId="{98363538-A2D1-40DB-922D-E46BD71BA50B}" type="pres">
      <dgm:prSet presAssocID="{98F32AB3-04B5-4277-92F8-9FCF37245E79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2FB9D3CB-2EB2-4E0F-8000-E7A2B5527517}" type="pres">
      <dgm:prSet presAssocID="{98F32AB3-04B5-4277-92F8-9FCF37245E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2B87C0-8C5F-4FBE-80BC-37FC62752232}" type="pres">
      <dgm:prSet presAssocID="{98F32AB3-04B5-4277-92F8-9FCF37245E79}" presName="negativeSpace" presStyleCnt="0"/>
      <dgm:spPr/>
    </dgm:pt>
    <dgm:pt modelId="{ACE0165D-0396-4FC8-891C-0C6BD65B386C}" type="pres">
      <dgm:prSet presAssocID="{98F32AB3-04B5-4277-92F8-9FCF37245E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EF794C-4B70-46E3-AE80-929D787E5005}" type="presOf" srcId="{AA92E47F-7769-48EE-9996-C63276B4CB27}" destId="{1FC581F2-C06D-4DA5-B01D-5D4947BFCDA2}" srcOrd="0" destOrd="0" presId="urn:microsoft.com/office/officeart/2005/8/layout/list1"/>
    <dgm:cxn modelId="{BC9850FF-E805-4796-8937-294B91C0556F}" srcId="{59137359-D3DE-4893-A781-34015006791A}" destId="{98F32AB3-04B5-4277-92F8-9FCF37245E79}" srcOrd="2" destOrd="0" parTransId="{2AB70D6B-91DD-4E69-903A-B3BB3D8D627B}" sibTransId="{7DFCFC6C-D816-42E5-8647-96315022CE1E}"/>
    <dgm:cxn modelId="{5B28857E-B38E-4811-9BB4-8587BEDA0970}" type="presOf" srcId="{59137359-D3DE-4893-A781-34015006791A}" destId="{3220B70B-0668-4B0A-8EB3-D6888F12F958}" srcOrd="0" destOrd="0" presId="urn:microsoft.com/office/officeart/2005/8/layout/list1"/>
    <dgm:cxn modelId="{43EC9F6B-C72D-4086-85E7-B2BE71D5DA6D}" srcId="{59137359-D3DE-4893-A781-34015006791A}" destId="{AA92E47F-7769-48EE-9996-C63276B4CB27}" srcOrd="0" destOrd="0" parTransId="{C779ED83-5BE9-422B-BD81-C7CB79A8D193}" sibTransId="{80AE4015-F51C-4168-A684-A83DCD3191B4}"/>
    <dgm:cxn modelId="{32ABCFF2-4AA4-42C4-A8B1-B3AFE11DF30B}" type="presOf" srcId="{34554BB9-4D05-444C-A67D-99BF446FC4AF}" destId="{A34C84EA-2A9E-4ACA-B2F6-5343B267684D}" srcOrd="0" destOrd="0" presId="urn:microsoft.com/office/officeart/2005/8/layout/list1"/>
    <dgm:cxn modelId="{CBDD506F-DDF5-4654-94F9-5F12794A56CF}" srcId="{59137359-D3DE-4893-A781-34015006791A}" destId="{34554BB9-4D05-444C-A67D-99BF446FC4AF}" srcOrd="1" destOrd="0" parTransId="{FFE17353-2807-43FD-86FB-5656E68F75AB}" sibTransId="{1E035761-0CDD-4B6B-BFBA-1FB0EE507231}"/>
    <dgm:cxn modelId="{A5C1E1D2-B585-4A07-85B7-E708B8D6D413}" type="presOf" srcId="{98F32AB3-04B5-4277-92F8-9FCF37245E79}" destId="{2FB9D3CB-2EB2-4E0F-8000-E7A2B5527517}" srcOrd="1" destOrd="0" presId="urn:microsoft.com/office/officeart/2005/8/layout/list1"/>
    <dgm:cxn modelId="{65D4197E-9069-4E76-9705-7C198FB0FA4A}" type="presOf" srcId="{AA92E47F-7769-48EE-9996-C63276B4CB27}" destId="{4CDDC0E5-0A56-4191-8FAF-C8F6F42BC50D}" srcOrd="1" destOrd="0" presId="urn:microsoft.com/office/officeart/2005/8/layout/list1"/>
    <dgm:cxn modelId="{B230FA2E-12FE-4CCC-88DD-748CEBA5DE4F}" type="presOf" srcId="{34554BB9-4D05-444C-A67D-99BF446FC4AF}" destId="{C5FA7419-3ECD-4889-A7FE-BC737258CA75}" srcOrd="1" destOrd="0" presId="urn:microsoft.com/office/officeart/2005/8/layout/list1"/>
    <dgm:cxn modelId="{35A9440B-CCFB-4C3C-A4E1-62B5550515B5}" type="presOf" srcId="{98F32AB3-04B5-4277-92F8-9FCF37245E79}" destId="{98363538-A2D1-40DB-922D-E46BD71BA50B}" srcOrd="0" destOrd="0" presId="urn:microsoft.com/office/officeart/2005/8/layout/list1"/>
    <dgm:cxn modelId="{A8435A60-4394-4743-A333-CF592E772AC2}" type="presParOf" srcId="{3220B70B-0668-4B0A-8EB3-D6888F12F958}" destId="{939BFA58-DE91-48EE-AFB7-674EF41382B8}" srcOrd="0" destOrd="0" presId="urn:microsoft.com/office/officeart/2005/8/layout/list1"/>
    <dgm:cxn modelId="{8D00495B-D422-4A43-A450-5B3B5A4825C9}" type="presParOf" srcId="{939BFA58-DE91-48EE-AFB7-674EF41382B8}" destId="{1FC581F2-C06D-4DA5-B01D-5D4947BFCDA2}" srcOrd="0" destOrd="0" presId="urn:microsoft.com/office/officeart/2005/8/layout/list1"/>
    <dgm:cxn modelId="{C63AAB6D-B166-41A3-A44A-AD94D3C98572}" type="presParOf" srcId="{939BFA58-DE91-48EE-AFB7-674EF41382B8}" destId="{4CDDC0E5-0A56-4191-8FAF-C8F6F42BC50D}" srcOrd="1" destOrd="0" presId="urn:microsoft.com/office/officeart/2005/8/layout/list1"/>
    <dgm:cxn modelId="{A3D54A62-228E-45A0-977A-4009E51EE713}" type="presParOf" srcId="{3220B70B-0668-4B0A-8EB3-D6888F12F958}" destId="{C347BA38-C4C1-460E-B4F3-194209DAEF74}" srcOrd="1" destOrd="0" presId="urn:microsoft.com/office/officeart/2005/8/layout/list1"/>
    <dgm:cxn modelId="{7FFB5F1D-8C25-424E-9EF5-967FC623AF3B}" type="presParOf" srcId="{3220B70B-0668-4B0A-8EB3-D6888F12F958}" destId="{81B486DD-6F16-402B-B481-E57EDD8B1D89}" srcOrd="2" destOrd="0" presId="urn:microsoft.com/office/officeart/2005/8/layout/list1"/>
    <dgm:cxn modelId="{AC73CB5B-00E7-4E88-9911-C899FD83314B}" type="presParOf" srcId="{3220B70B-0668-4B0A-8EB3-D6888F12F958}" destId="{9C5E1669-6687-4AB1-9052-16490BEA08E5}" srcOrd="3" destOrd="0" presId="urn:microsoft.com/office/officeart/2005/8/layout/list1"/>
    <dgm:cxn modelId="{ADADFA0B-D9A8-4E2A-8F74-B46F72E44039}" type="presParOf" srcId="{3220B70B-0668-4B0A-8EB3-D6888F12F958}" destId="{732D4CA3-13E2-4608-9076-9A498F0B0B41}" srcOrd="4" destOrd="0" presId="urn:microsoft.com/office/officeart/2005/8/layout/list1"/>
    <dgm:cxn modelId="{E9ACAC05-8F97-47B3-B2F8-D51A221496E6}" type="presParOf" srcId="{732D4CA3-13E2-4608-9076-9A498F0B0B41}" destId="{A34C84EA-2A9E-4ACA-B2F6-5343B267684D}" srcOrd="0" destOrd="0" presId="urn:microsoft.com/office/officeart/2005/8/layout/list1"/>
    <dgm:cxn modelId="{E00CE6DF-9F45-4AE1-9E95-C60653BF240F}" type="presParOf" srcId="{732D4CA3-13E2-4608-9076-9A498F0B0B41}" destId="{C5FA7419-3ECD-4889-A7FE-BC737258CA75}" srcOrd="1" destOrd="0" presId="urn:microsoft.com/office/officeart/2005/8/layout/list1"/>
    <dgm:cxn modelId="{A1AE397B-1D3E-4914-89FD-34A5FF7DD2F1}" type="presParOf" srcId="{3220B70B-0668-4B0A-8EB3-D6888F12F958}" destId="{2EEA5233-6A98-47A4-A7AC-3E6E5999184F}" srcOrd="5" destOrd="0" presId="urn:microsoft.com/office/officeart/2005/8/layout/list1"/>
    <dgm:cxn modelId="{D13E7BDA-871C-423F-AB9A-3089333A6577}" type="presParOf" srcId="{3220B70B-0668-4B0A-8EB3-D6888F12F958}" destId="{C16AF7C1-39DA-4B24-A34A-5C83E7613580}" srcOrd="6" destOrd="0" presId="urn:microsoft.com/office/officeart/2005/8/layout/list1"/>
    <dgm:cxn modelId="{7DAC68DB-25E3-40D8-A8B0-26F8C663B18B}" type="presParOf" srcId="{3220B70B-0668-4B0A-8EB3-D6888F12F958}" destId="{DDC3F193-6493-42A4-A6D4-33B697034238}" srcOrd="7" destOrd="0" presId="urn:microsoft.com/office/officeart/2005/8/layout/list1"/>
    <dgm:cxn modelId="{2B30CF37-9350-40F5-85FA-014CD5707773}" type="presParOf" srcId="{3220B70B-0668-4B0A-8EB3-D6888F12F958}" destId="{8E7B1A32-3B21-42B4-8955-18CE3E54E8D0}" srcOrd="8" destOrd="0" presId="urn:microsoft.com/office/officeart/2005/8/layout/list1"/>
    <dgm:cxn modelId="{D2C20F06-4BF6-4F94-AAED-B9C0F51E7950}" type="presParOf" srcId="{8E7B1A32-3B21-42B4-8955-18CE3E54E8D0}" destId="{98363538-A2D1-40DB-922D-E46BD71BA50B}" srcOrd="0" destOrd="0" presId="urn:microsoft.com/office/officeart/2005/8/layout/list1"/>
    <dgm:cxn modelId="{E2D72D08-DDC6-4464-B9AF-5323C6424732}" type="presParOf" srcId="{8E7B1A32-3B21-42B4-8955-18CE3E54E8D0}" destId="{2FB9D3CB-2EB2-4E0F-8000-E7A2B5527517}" srcOrd="1" destOrd="0" presId="urn:microsoft.com/office/officeart/2005/8/layout/list1"/>
    <dgm:cxn modelId="{C20AEFA2-E3FE-4A9F-8109-7A0400813E90}" type="presParOf" srcId="{3220B70B-0668-4B0A-8EB3-D6888F12F958}" destId="{842B87C0-8C5F-4FBE-80BC-37FC62752232}" srcOrd="9" destOrd="0" presId="urn:microsoft.com/office/officeart/2005/8/layout/list1"/>
    <dgm:cxn modelId="{3C7EE2A7-6D97-4D34-AEF2-BDD882F4EC22}" type="presParOf" srcId="{3220B70B-0668-4B0A-8EB3-D6888F12F958}" destId="{ACE0165D-0396-4FC8-891C-0C6BD65B38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D20DD-B70C-4278-97DE-C366E792586A}">
      <dsp:nvSpPr>
        <dsp:cNvPr id="0" name=""/>
        <dsp:cNvSpPr/>
      </dsp:nvSpPr>
      <dsp:spPr>
        <a:xfrm>
          <a:off x="1009" y="945332"/>
          <a:ext cx="2010863" cy="100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Ύπαρξη μεταβολών</a:t>
          </a:r>
          <a:endParaRPr lang="el-GR" sz="2200" kern="1200" dirty="0"/>
        </a:p>
      </dsp:txBody>
      <dsp:txXfrm>
        <a:off x="30457" y="974780"/>
        <a:ext cx="1951967" cy="946535"/>
      </dsp:txXfrm>
    </dsp:sp>
    <dsp:sp modelId="{E2EA1140-5734-4C8F-AED4-A4BE26255214}">
      <dsp:nvSpPr>
        <dsp:cNvPr id="0" name=""/>
        <dsp:cNvSpPr/>
      </dsp:nvSpPr>
      <dsp:spPr>
        <a:xfrm rot="19551322">
          <a:off x="1928108" y="1144054"/>
          <a:ext cx="971873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971873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 dirty="0"/>
        </a:p>
      </dsp:txBody>
      <dsp:txXfrm>
        <a:off x="2389748" y="1151002"/>
        <a:ext cx="48593" cy="48593"/>
      </dsp:txXfrm>
    </dsp:sp>
    <dsp:sp modelId="{778437FC-5AFB-4D54-80C6-22D515B27232}">
      <dsp:nvSpPr>
        <dsp:cNvPr id="0" name=""/>
        <dsp:cNvSpPr/>
      </dsp:nvSpPr>
      <dsp:spPr>
        <a:xfrm>
          <a:off x="2816218" y="705209"/>
          <a:ext cx="3735500" cy="39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Στην αγορά</a:t>
          </a:r>
          <a:endParaRPr lang="el-GR" sz="2200" kern="1200" dirty="0"/>
        </a:p>
      </dsp:txBody>
      <dsp:txXfrm>
        <a:off x="2827778" y="716769"/>
        <a:ext cx="3712380" cy="371562"/>
      </dsp:txXfrm>
    </dsp:sp>
    <dsp:sp modelId="{F9AF8860-64D4-48D2-A706-B3EC744AB009}">
      <dsp:nvSpPr>
        <dsp:cNvPr id="0" name=""/>
        <dsp:cNvSpPr/>
      </dsp:nvSpPr>
      <dsp:spPr>
        <a:xfrm>
          <a:off x="2011872" y="1416802"/>
          <a:ext cx="804345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804345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 dirty="0"/>
        </a:p>
      </dsp:txBody>
      <dsp:txXfrm>
        <a:off x="2393936" y="1427939"/>
        <a:ext cx="40217" cy="40217"/>
      </dsp:txXfrm>
    </dsp:sp>
    <dsp:sp modelId="{903D60B8-717F-46A8-A8C7-A9880720853E}">
      <dsp:nvSpPr>
        <dsp:cNvPr id="0" name=""/>
        <dsp:cNvSpPr/>
      </dsp:nvSpPr>
      <dsp:spPr>
        <a:xfrm>
          <a:off x="2816218" y="1250706"/>
          <a:ext cx="3735500" cy="39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Στο εργατικό δυναμικό</a:t>
          </a:r>
          <a:endParaRPr lang="el-GR" sz="2200" kern="1200" dirty="0"/>
        </a:p>
      </dsp:txBody>
      <dsp:txXfrm>
        <a:off x="2827778" y="1262266"/>
        <a:ext cx="3712380" cy="371562"/>
      </dsp:txXfrm>
    </dsp:sp>
    <dsp:sp modelId="{E1923779-6965-42EA-9456-3448E4FD09D9}">
      <dsp:nvSpPr>
        <dsp:cNvPr id="0" name=""/>
        <dsp:cNvSpPr/>
      </dsp:nvSpPr>
      <dsp:spPr>
        <a:xfrm rot="2048678">
          <a:off x="1928108" y="1689551"/>
          <a:ext cx="971873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971873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 dirty="0"/>
        </a:p>
      </dsp:txBody>
      <dsp:txXfrm>
        <a:off x="2389748" y="1696499"/>
        <a:ext cx="48593" cy="48593"/>
      </dsp:txXfrm>
    </dsp:sp>
    <dsp:sp modelId="{982B6E7B-DE3E-480F-87FF-B9C53D0789CD}">
      <dsp:nvSpPr>
        <dsp:cNvPr id="0" name=""/>
        <dsp:cNvSpPr/>
      </dsp:nvSpPr>
      <dsp:spPr>
        <a:xfrm>
          <a:off x="2816218" y="1796203"/>
          <a:ext cx="3735500" cy="39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Στην τεχνολογία</a:t>
          </a:r>
          <a:endParaRPr lang="el-GR" sz="2200" kern="1200" dirty="0"/>
        </a:p>
      </dsp:txBody>
      <dsp:txXfrm>
        <a:off x="2827778" y="1807763"/>
        <a:ext cx="3712380" cy="371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2509A-BABC-4DCB-AD2F-20FF7FC79724}">
      <dsp:nvSpPr>
        <dsp:cNvPr id="0" name=""/>
        <dsp:cNvSpPr/>
      </dsp:nvSpPr>
      <dsp:spPr>
        <a:xfrm rot="2238163">
          <a:off x="2246303" y="3653145"/>
          <a:ext cx="1075180" cy="63017"/>
        </a:xfrm>
        <a:custGeom>
          <a:avLst/>
          <a:gdLst/>
          <a:ahLst/>
          <a:cxnLst/>
          <a:rect l="0" t="0" r="0" b="0"/>
          <a:pathLst>
            <a:path>
              <a:moveTo>
                <a:pt x="0" y="31508"/>
              </a:moveTo>
              <a:lnTo>
                <a:pt x="1075180" y="31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468D-C560-438B-A646-3227209AA3BC}">
      <dsp:nvSpPr>
        <dsp:cNvPr id="0" name=""/>
        <dsp:cNvSpPr/>
      </dsp:nvSpPr>
      <dsp:spPr>
        <a:xfrm rot="43524">
          <a:off x="2356232" y="2648698"/>
          <a:ext cx="943355" cy="63017"/>
        </a:xfrm>
        <a:custGeom>
          <a:avLst/>
          <a:gdLst/>
          <a:ahLst/>
          <a:cxnLst/>
          <a:rect l="0" t="0" r="0" b="0"/>
          <a:pathLst>
            <a:path>
              <a:moveTo>
                <a:pt x="0" y="31508"/>
              </a:moveTo>
              <a:lnTo>
                <a:pt x="943355" y="31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D9A79-E3A3-43A1-A17B-349D8E7658C0}">
      <dsp:nvSpPr>
        <dsp:cNvPr id="0" name=""/>
        <dsp:cNvSpPr/>
      </dsp:nvSpPr>
      <dsp:spPr>
        <a:xfrm rot="19066425">
          <a:off x="2238722" y="1497388"/>
          <a:ext cx="905946" cy="63017"/>
        </a:xfrm>
        <a:custGeom>
          <a:avLst/>
          <a:gdLst/>
          <a:ahLst/>
          <a:cxnLst/>
          <a:rect l="0" t="0" r="0" b="0"/>
          <a:pathLst>
            <a:path>
              <a:moveTo>
                <a:pt x="0" y="31508"/>
              </a:moveTo>
              <a:lnTo>
                <a:pt x="905946" y="31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4C620-64C9-4A36-9392-B14ADB0B6CDD}">
      <dsp:nvSpPr>
        <dsp:cNvPr id="0" name=""/>
        <dsp:cNvSpPr/>
      </dsp:nvSpPr>
      <dsp:spPr>
        <a:xfrm>
          <a:off x="117782" y="1357242"/>
          <a:ext cx="2649383" cy="2610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BD8A5-FBB4-48B0-A400-795C89AEFFFB}">
      <dsp:nvSpPr>
        <dsp:cNvPr id="0" name=""/>
        <dsp:cNvSpPr/>
      </dsp:nvSpPr>
      <dsp:spPr>
        <a:xfrm>
          <a:off x="2833928" y="371"/>
          <a:ext cx="1473483" cy="146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ΕΞΑΓΩΓΗ ΔΕΔΟΜΕΝΩΝ</a:t>
          </a:r>
          <a:endParaRPr lang="el-GR" sz="2000" kern="1200" dirty="0"/>
        </a:p>
      </dsp:txBody>
      <dsp:txXfrm>
        <a:off x="3049715" y="214413"/>
        <a:ext cx="1041909" cy="1033487"/>
      </dsp:txXfrm>
    </dsp:sp>
    <dsp:sp modelId="{7B82E58C-7442-403F-B4BD-26D9F60743E1}">
      <dsp:nvSpPr>
        <dsp:cNvPr id="0" name=""/>
        <dsp:cNvSpPr/>
      </dsp:nvSpPr>
      <dsp:spPr>
        <a:xfrm>
          <a:off x="4438679" y="371"/>
          <a:ext cx="2210225" cy="146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Επιτακτική</a:t>
          </a:r>
          <a:endParaRPr lang="el-GR" sz="2100" kern="1200" dirty="0"/>
        </a:p>
      </dsp:txBody>
      <dsp:txXfrm>
        <a:off x="4438679" y="371"/>
        <a:ext cx="2210225" cy="1461571"/>
      </dsp:txXfrm>
    </dsp:sp>
    <dsp:sp modelId="{BC4578B4-592D-4EBC-93FA-CF5E1922BD36}">
      <dsp:nvSpPr>
        <dsp:cNvPr id="0" name=""/>
        <dsp:cNvSpPr/>
      </dsp:nvSpPr>
      <dsp:spPr>
        <a:xfrm>
          <a:off x="3299487" y="1912841"/>
          <a:ext cx="1566508" cy="156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ΑΝΑΓΚΗ</a:t>
          </a:r>
          <a:r>
            <a:rPr lang="el-GR" sz="1100" kern="1200" dirty="0" smtClean="0"/>
            <a:t> </a:t>
          </a:r>
          <a:endParaRPr lang="el-GR" sz="1100" kern="1200" dirty="0"/>
        </a:p>
      </dsp:txBody>
      <dsp:txXfrm>
        <a:off x="3528897" y="2142251"/>
        <a:ext cx="1107688" cy="1107688"/>
      </dsp:txXfrm>
    </dsp:sp>
    <dsp:sp modelId="{F734F4D2-8EE9-4094-9100-1ACF07E51A30}">
      <dsp:nvSpPr>
        <dsp:cNvPr id="0" name=""/>
        <dsp:cNvSpPr/>
      </dsp:nvSpPr>
      <dsp:spPr>
        <a:xfrm>
          <a:off x="5022646" y="1912841"/>
          <a:ext cx="2349762" cy="15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Πληροφοριακά συστήματα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Συστήματα υποστήριξης επιλογών</a:t>
          </a:r>
          <a:endParaRPr lang="el-GR" sz="2100" kern="1200" dirty="0"/>
        </a:p>
      </dsp:txBody>
      <dsp:txXfrm>
        <a:off x="5022646" y="1912841"/>
        <a:ext cx="2349762" cy="1566508"/>
      </dsp:txXfrm>
    </dsp:sp>
    <dsp:sp modelId="{61764AFC-76EB-4987-830C-A905E5114503}">
      <dsp:nvSpPr>
        <dsp:cNvPr id="0" name=""/>
        <dsp:cNvSpPr/>
      </dsp:nvSpPr>
      <dsp:spPr>
        <a:xfrm>
          <a:off x="2986389" y="3744408"/>
          <a:ext cx="1808001" cy="156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ΥΠΟΒΟΗ-ΘΗΘΗΚΕ</a:t>
          </a:r>
          <a:endParaRPr lang="el-GR" sz="2000" kern="1200" dirty="0"/>
        </a:p>
      </dsp:txBody>
      <dsp:txXfrm>
        <a:off x="3251165" y="3973818"/>
        <a:ext cx="1278449" cy="1107688"/>
      </dsp:txXfrm>
    </dsp:sp>
    <dsp:sp modelId="{4484C2A4-1128-4A96-A418-8F6B5EFB58F1}">
      <dsp:nvSpPr>
        <dsp:cNvPr id="0" name=""/>
        <dsp:cNvSpPr/>
      </dsp:nvSpPr>
      <dsp:spPr>
        <a:xfrm>
          <a:off x="4649175" y="3744408"/>
          <a:ext cx="2712001" cy="15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Ωρίμανση τεχνολογίας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Ισχυρά υπολογιστικά συστήματα</a:t>
          </a:r>
          <a:endParaRPr lang="el-GR" sz="2100" kern="1200" dirty="0"/>
        </a:p>
      </dsp:txBody>
      <dsp:txXfrm>
        <a:off x="4649175" y="3744408"/>
        <a:ext cx="2712001" cy="1566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A876B-BED4-4DC4-B658-A03B20F46D52}">
      <dsp:nvSpPr>
        <dsp:cNvPr id="0" name=""/>
        <dsp:cNvSpPr/>
      </dsp:nvSpPr>
      <dsp:spPr>
        <a:xfrm>
          <a:off x="2833627" y="2299216"/>
          <a:ext cx="2613665" cy="26136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 smtClean="0"/>
            <a:t>ΤΕΛΙΚΟΣ ΧΡΗΣΤΗΣ</a:t>
          </a:r>
          <a:endParaRPr lang="el-GR" sz="3800" kern="1200" dirty="0"/>
        </a:p>
      </dsp:txBody>
      <dsp:txXfrm>
        <a:off x="3216389" y="2681978"/>
        <a:ext cx="1848141" cy="1848141"/>
      </dsp:txXfrm>
    </dsp:sp>
    <dsp:sp modelId="{C1D81995-0A01-4695-8098-6F41F4468A25}">
      <dsp:nvSpPr>
        <dsp:cNvPr id="0" name=""/>
        <dsp:cNvSpPr/>
      </dsp:nvSpPr>
      <dsp:spPr>
        <a:xfrm rot="12900000">
          <a:off x="1051237" y="1808831"/>
          <a:ext cx="2108879" cy="74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C45976-6D4F-4CEC-85BD-587896CDE415}">
      <dsp:nvSpPr>
        <dsp:cNvPr id="0" name=""/>
        <dsp:cNvSpPr/>
      </dsp:nvSpPr>
      <dsp:spPr>
        <a:xfrm>
          <a:off x="439" y="583284"/>
          <a:ext cx="2482982" cy="1986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ΑΝΑΓΚΑΙΑ ΠΡΟΣΒΑΣΗ ΣΤΑ ΔΕΔΟΜΕΝΑ</a:t>
          </a:r>
          <a:endParaRPr lang="el-GR" sz="2700" kern="1200" dirty="0"/>
        </a:p>
      </dsp:txBody>
      <dsp:txXfrm>
        <a:off x="58618" y="641463"/>
        <a:ext cx="2366624" cy="1870027"/>
      </dsp:txXfrm>
    </dsp:sp>
    <dsp:sp modelId="{B91E455E-931B-4F16-AD66-0F191A29A3D1}">
      <dsp:nvSpPr>
        <dsp:cNvPr id="0" name=""/>
        <dsp:cNvSpPr/>
      </dsp:nvSpPr>
      <dsp:spPr>
        <a:xfrm rot="19500000">
          <a:off x="5120803" y="1808831"/>
          <a:ext cx="2108879" cy="74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3B5D6E-C1ED-4C56-A0B2-80BD87009B5D}">
      <dsp:nvSpPr>
        <dsp:cNvPr id="0" name=""/>
        <dsp:cNvSpPr/>
      </dsp:nvSpPr>
      <dsp:spPr>
        <a:xfrm>
          <a:off x="5797498" y="583284"/>
          <a:ext cx="2482982" cy="1986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ΠΕΡΙΟΡΙΣΜΟΥΣ ΣΤΗ ΛΕΙΤΟΥΡΓΙΑ ΠΟΙΚΙΛΩΝ ΕΦΑΡΜΟΓΩΝ</a:t>
          </a:r>
        </a:p>
      </dsp:txBody>
      <dsp:txXfrm>
        <a:off x="5855677" y="641463"/>
        <a:ext cx="2366624" cy="1870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DF4C1-5A46-471E-8EA4-E43FA767DCD2}">
      <dsp:nvSpPr>
        <dsp:cNvPr id="0" name=""/>
        <dsp:cNvSpPr/>
      </dsp:nvSpPr>
      <dsp:spPr>
        <a:xfrm>
          <a:off x="4088781" y="1897401"/>
          <a:ext cx="2892842" cy="502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31"/>
              </a:lnTo>
              <a:lnTo>
                <a:pt x="2892842" y="251031"/>
              </a:lnTo>
              <a:lnTo>
                <a:pt x="2892842" y="502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72EA7-305A-4005-AE89-303FD4ED0DC5}">
      <dsp:nvSpPr>
        <dsp:cNvPr id="0" name=""/>
        <dsp:cNvSpPr/>
      </dsp:nvSpPr>
      <dsp:spPr>
        <a:xfrm>
          <a:off x="4043061" y="1897401"/>
          <a:ext cx="91440" cy="502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2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DCE63-FAEC-417E-91B8-F17A9E487009}">
      <dsp:nvSpPr>
        <dsp:cNvPr id="0" name=""/>
        <dsp:cNvSpPr/>
      </dsp:nvSpPr>
      <dsp:spPr>
        <a:xfrm>
          <a:off x="1195938" y="1897401"/>
          <a:ext cx="2892842" cy="502063"/>
        </a:xfrm>
        <a:custGeom>
          <a:avLst/>
          <a:gdLst/>
          <a:ahLst/>
          <a:cxnLst/>
          <a:rect l="0" t="0" r="0" b="0"/>
          <a:pathLst>
            <a:path>
              <a:moveTo>
                <a:pt x="2892842" y="0"/>
              </a:moveTo>
              <a:lnTo>
                <a:pt x="2892842" y="251031"/>
              </a:lnTo>
              <a:lnTo>
                <a:pt x="0" y="251031"/>
              </a:lnTo>
              <a:lnTo>
                <a:pt x="0" y="502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7B69D-8E6E-4F04-BECC-B6256161AAF7}">
      <dsp:nvSpPr>
        <dsp:cNvPr id="0" name=""/>
        <dsp:cNvSpPr/>
      </dsp:nvSpPr>
      <dsp:spPr>
        <a:xfrm>
          <a:off x="2893391" y="864095"/>
          <a:ext cx="2390778" cy="10333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ΑΠΟΤΕΛΕΣΜΑΤΑ;</a:t>
          </a:r>
          <a:endParaRPr lang="el-GR" sz="2000" kern="1200" dirty="0"/>
        </a:p>
      </dsp:txBody>
      <dsp:txXfrm>
        <a:off x="2893391" y="864095"/>
        <a:ext cx="2390778" cy="1033306"/>
      </dsp:txXfrm>
    </dsp:sp>
    <dsp:sp modelId="{1ED36F0D-E8AC-4416-8808-F13D445740EC}">
      <dsp:nvSpPr>
        <dsp:cNvPr id="0" name=""/>
        <dsp:cNvSpPr/>
      </dsp:nvSpPr>
      <dsp:spPr>
        <a:xfrm>
          <a:off x="549" y="2399465"/>
          <a:ext cx="2390778" cy="1537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ΝΕΑ ΚΑΙ ΚΑΙΝΟΤΟΜΑ ΥΠΟΛΟΓΙΣΤΙΚΑ ΣΥΣΤΗΜΑΤΑ </a:t>
          </a:r>
          <a:endParaRPr lang="el-GR" sz="2000" kern="1200" dirty="0"/>
        </a:p>
      </dsp:txBody>
      <dsp:txXfrm>
        <a:off x="549" y="2399465"/>
        <a:ext cx="2390778" cy="1537605"/>
      </dsp:txXfrm>
    </dsp:sp>
    <dsp:sp modelId="{53BE5DE1-B06A-40EB-9DF0-71BC5FF462F3}">
      <dsp:nvSpPr>
        <dsp:cNvPr id="0" name=""/>
        <dsp:cNvSpPr/>
      </dsp:nvSpPr>
      <dsp:spPr>
        <a:xfrm>
          <a:off x="2893391" y="2399465"/>
          <a:ext cx="2390778" cy="1537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ΝΕΑ ΠΡΟΙΟΝΤΑ ΚΑΙ ΥΠΗΡΕΣΙΕΣ</a:t>
          </a:r>
          <a:endParaRPr lang="el-GR" sz="2000" kern="1200" dirty="0"/>
        </a:p>
      </dsp:txBody>
      <dsp:txXfrm>
        <a:off x="2893391" y="2399465"/>
        <a:ext cx="2390778" cy="1537605"/>
      </dsp:txXfrm>
    </dsp:sp>
    <dsp:sp modelId="{F0FD2FDD-88DB-4ADF-80B1-E579F50E23A7}">
      <dsp:nvSpPr>
        <dsp:cNvPr id="0" name=""/>
        <dsp:cNvSpPr/>
      </dsp:nvSpPr>
      <dsp:spPr>
        <a:xfrm>
          <a:off x="5786234" y="2399465"/>
          <a:ext cx="2390778" cy="1537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ΣΥΣΤΗΜΑΤΑ ΣΧΕΔΙΑΣΜΕΝΑ ΓΙΑ ΤΗΝ ΑΝΤΑΓΩΝΙΣΤΙΚΟΤΗΤΑ ΤΗΣ ΑΓΟΡΑΣ </a:t>
          </a:r>
        </a:p>
      </dsp:txBody>
      <dsp:txXfrm>
        <a:off x="5786234" y="2399465"/>
        <a:ext cx="2390778" cy="1537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89517-6E84-4C56-B415-F78E0DEB1686}">
      <dsp:nvSpPr>
        <dsp:cNvPr id="0" name=""/>
        <dsp:cNvSpPr/>
      </dsp:nvSpPr>
      <dsp:spPr>
        <a:xfrm>
          <a:off x="3243649" y="2097230"/>
          <a:ext cx="1753779" cy="1470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ΙΝΤΕ</a:t>
          </a:r>
          <a:r>
            <a:rPr lang="en-US" sz="2000" kern="1200" dirty="0" smtClean="0"/>
            <a:t>R</a:t>
          </a:r>
          <a:r>
            <a:rPr lang="el-GR" sz="2000" kern="1200" dirty="0" smtClean="0"/>
            <a:t>ΝΕΤ</a:t>
          </a:r>
          <a:endParaRPr lang="el-GR" sz="2000" kern="1200" dirty="0"/>
        </a:p>
      </dsp:txBody>
      <dsp:txXfrm>
        <a:off x="3500484" y="2312513"/>
        <a:ext cx="1240109" cy="1039480"/>
      </dsp:txXfrm>
    </dsp:sp>
    <dsp:sp modelId="{5F9F8252-36EA-47F5-A2EA-83F4A010CD1E}">
      <dsp:nvSpPr>
        <dsp:cNvPr id="0" name=""/>
        <dsp:cNvSpPr/>
      </dsp:nvSpPr>
      <dsp:spPr>
        <a:xfrm rot="16200000">
          <a:off x="3964940" y="1562546"/>
          <a:ext cx="311197" cy="49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>
        <a:off x="4011620" y="1709189"/>
        <a:ext cx="217838" cy="299889"/>
      </dsp:txXfrm>
    </dsp:sp>
    <dsp:sp modelId="{860AEE40-8A67-407B-BE41-8C5FD2FFA324}">
      <dsp:nvSpPr>
        <dsp:cNvPr id="0" name=""/>
        <dsp:cNvSpPr/>
      </dsp:nvSpPr>
      <dsp:spPr>
        <a:xfrm>
          <a:off x="3014359" y="40018"/>
          <a:ext cx="2212360" cy="1470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ΗΛΕΚΤΡΟΝΙΚΟ ΕΜΠΟΡΙΟ</a:t>
          </a:r>
          <a:endParaRPr lang="el-GR" sz="2000" kern="1200" dirty="0"/>
        </a:p>
      </dsp:txBody>
      <dsp:txXfrm>
        <a:off x="3338352" y="255301"/>
        <a:ext cx="1564374" cy="1039480"/>
      </dsp:txXfrm>
    </dsp:sp>
    <dsp:sp modelId="{E8431FD6-6FED-4358-9B22-CD1D1E6B1590}">
      <dsp:nvSpPr>
        <dsp:cNvPr id="0" name=""/>
        <dsp:cNvSpPr/>
      </dsp:nvSpPr>
      <dsp:spPr>
        <a:xfrm rot="21598353">
          <a:off x="5101967" y="2581814"/>
          <a:ext cx="251842" cy="49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>
        <a:off x="5101967" y="2681795"/>
        <a:ext cx="176289" cy="299889"/>
      </dsp:txXfrm>
    </dsp:sp>
    <dsp:sp modelId="{52CAC676-2D16-4A09-8B62-F2281D7A33C9}">
      <dsp:nvSpPr>
        <dsp:cNvPr id="0" name=""/>
        <dsp:cNvSpPr/>
      </dsp:nvSpPr>
      <dsp:spPr>
        <a:xfrm>
          <a:off x="5472602" y="1944207"/>
          <a:ext cx="2564598" cy="177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ΟΡΓΑΝΙΣΜΟΙ, ΠΕΛΑΤΕΣ, ΕΤΑΙΡΙΚΟΙ ΣΥΝΕΡΓΑΤΕΣ</a:t>
          </a:r>
          <a:endParaRPr lang="el-GR" sz="2000" kern="1200" dirty="0"/>
        </a:p>
      </dsp:txBody>
      <dsp:txXfrm>
        <a:off x="5848179" y="2203940"/>
        <a:ext cx="1813444" cy="1254100"/>
      </dsp:txXfrm>
    </dsp:sp>
    <dsp:sp modelId="{25048D22-32A4-420D-BFDF-9C944B4ABA77}">
      <dsp:nvSpPr>
        <dsp:cNvPr id="0" name=""/>
        <dsp:cNvSpPr/>
      </dsp:nvSpPr>
      <dsp:spPr>
        <a:xfrm rot="5400000">
          <a:off x="3934390" y="3658056"/>
          <a:ext cx="372298" cy="49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>
        <a:off x="3990235" y="3702175"/>
        <a:ext cx="260609" cy="299889"/>
      </dsp:txXfrm>
    </dsp:sp>
    <dsp:sp modelId="{1979DE27-E7F1-455B-8D39-E94AD8A84C49}">
      <dsp:nvSpPr>
        <dsp:cNvPr id="0" name=""/>
        <dsp:cNvSpPr/>
      </dsp:nvSpPr>
      <dsp:spPr>
        <a:xfrm>
          <a:off x="2956137" y="4269726"/>
          <a:ext cx="2328802" cy="131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ΕΠΕΚΤΑΣΗ ΤΗΣ ΑΓΟΡΑΣ</a:t>
          </a:r>
          <a:endParaRPr lang="el-GR" sz="2000" kern="1200" dirty="0"/>
        </a:p>
      </dsp:txBody>
      <dsp:txXfrm>
        <a:off x="3297182" y="4462964"/>
        <a:ext cx="1646712" cy="933037"/>
      </dsp:txXfrm>
    </dsp:sp>
    <dsp:sp modelId="{379A91EF-41C1-4D4E-94B4-1A9152C477A1}">
      <dsp:nvSpPr>
        <dsp:cNvPr id="0" name=""/>
        <dsp:cNvSpPr/>
      </dsp:nvSpPr>
      <dsp:spPr>
        <a:xfrm rot="10801566">
          <a:off x="2890630" y="2581841"/>
          <a:ext cx="249466" cy="49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 rot="10800000">
        <a:off x="2965470" y="2681821"/>
        <a:ext cx="174626" cy="299889"/>
      </dsp:txXfrm>
    </dsp:sp>
    <dsp:sp modelId="{3664FE46-6942-4CFC-B158-7ACDBA10DEC4}">
      <dsp:nvSpPr>
        <dsp:cNvPr id="0" name=""/>
        <dsp:cNvSpPr/>
      </dsp:nvSpPr>
      <dsp:spPr>
        <a:xfrm>
          <a:off x="10" y="1944224"/>
          <a:ext cx="2772948" cy="177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ΒΕΛΤΙΩΣΗ ΠΡΟΜΗΘΕΙΩΝ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ΚΑΙ ΠΡΟΩΘΗΣΗ ΠΡΟΙΝΤΩΝ</a:t>
          </a:r>
          <a:endParaRPr lang="el-GR" sz="2000" kern="1200" dirty="0"/>
        </a:p>
      </dsp:txBody>
      <dsp:txXfrm>
        <a:off x="406099" y="2203957"/>
        <a:ext cx="1960770" cy="1254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486DD-6F16-402B-B481-E57EDD8B1D89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DC0E5-0A56-4191-8FAF-C8F6F42BC50D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solidFill>
                <a:schemeClr val="tx1"/>
              </a:solidFill>
            </a:rPr>
            <a:t>Διαφανή </a:t>
          </a:r>
          <a:endParaRPr lang="el-GR" sz="3100" b="1" kern="1200" dirty="0">
            <a:solidFill>
              <a:schemeClr val="tx1"/>
            </a:solidFill>
          </a:endParaRPr>
        </a:p>
      </dsp:txBody>
      <dsp:txXfrm>
        <a:off x="349472" y="51131"/>
        <a:ext cx="4177856" cy="825776"/>
      </dsp:txXfrm>
    </dsp:sp>
    <dsp:sp modelId="{C16AF7C1-39DA-4B24-A34A-5C83E7613580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A7419-3ECD-4889-A7FE-BC737258CA7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solidFill>
                <a:schemeClr val="tx1"/>
              </a:solidFill>
            </a:rPr>
            <a:t>Γρήγορα και εύχρηστα</a:t>
          </a:r>
          <a:endParaRPr lang="el-GR" sz="3100" b="1" kern="1200" dirty="0">
            <a:solidFill>
              <a:schemeClr val="tx1"/>
            </a:solidFill>
          </a:endParaRPr>
        </a:p>
      </dsp:txBody>
      <dsp:txXfrm>
        <a:off x="349472" y="1457291"/>
        <a:ext cx="4177856" cy="825776"/>
      </dsp:txXfrm>
    </dsp:sp>
    <dsp:sp modelId="{ACE0165D-0396-4FC8-891C-0C6BD65B386C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9D3CB-2EB2-4E0F-8000-E7A2B5527517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solidFill>
                <a:schemeClr val="tx1"/>
              </a:solidFill>
            </a:rPr>
            <a:t>Ευέλικτα </a:t>
          </a:r>
          <a:endParaRPr lang="el-GR" sz="3100" b="1" kern="1200" dirty="0">
            <a:solidFill>
              <a:schemeClr val="tx1"/>
            </a:solidFill>
          </a:endParaRPr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06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u="sng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49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677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358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9451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679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9452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Χρησιμοποιώντας</a:t>
            </a:r>
            <a:r>
              <a:rPr lang="el-GR" baseline="0" dirty="0" smtClean="0"/>
              <a:t> μηχανικό εξοπλισμό και λογισμικό που συμμορφώνονται με τα στάνταρ του ιντερνέτ, εξασφαλίζεται η συμβατότητα και η ικανότητα να δημιουργηθεί ένα ιντρανετ 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9085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Ένα</a:t>
            </a:r>
            <a:r>
              <a:rPr lang="el-GR" baseline="0" dirty="0" smtClean="0"/>
              <a:t> λαν συνδέεται με άλλα δίκτυα λαν ενός οργανισμού, ακόμα και σ άλλες πόλεις ή χώρες, δημιουργώντας ένα δίκτυο ευρείας περιοχής </a:t>
            </a:r>
            <a:r>
              <a:rPr lang="en-US" baseline="0" dirty="0" smtClean="0"/>
              <a:t>WAN</a:t>
            </a:r>
            <a:r>
              <a:rPr lang="el-GR" baseline="0" dirty="0" smtClean="0"/>
              <a:t>, μέσω τηλεφωνικών γραμμών αποκλειστικά γι’ αυτό τον σκοπό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3829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28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5401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32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533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C61A-A3A7-45F8-96F4-8D316E5DB694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4753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186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2962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5285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6966-0083-47AE-BC97-B7B78DF1510A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635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714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4987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E1A9-E53B-4775-B83E-073FE7A9EFFF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26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91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95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620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91D8-257D-4E8E-9C75-9FC5DE3E75B7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406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036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1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6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0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5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0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7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7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3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7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5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3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3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0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8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2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8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5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tworkTopology-FullyConnected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oobaz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Rexhep-bunjaku&amp;action=edit&amp;redlink=1" TargetMode="External"/><Relationship Id="rId4" Type="http://schemas.openxmlformats.org/officeDocument/2006/relationships/hyperlink" Target="http://commons.wikimedia.org/wiki/File:E-commerce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ylemacdonald/534227728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reativecommons.org/licenses/by-nc/2.0/" TargetMode="External"/><Relationship Id="rId4" Type="http://schemas.openxmlformats.org/officeDocument/2006/relationships/hyperlink" Target="http://www.flickr.com/photos/kylemacdonald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ommerce-web-hosting-guide.com/advantages-of-ecommerce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hugoo13.deviantart.com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hugoo13.deviantart.com/art/Computer-and-Tech-Icon-Set-1-20459408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nd/3.0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obinoobie.deviantart.com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obinoobie.deviantart.com/art/Documents-folder-icon-174623960" TargetMode="External"/><Relationship Id="rId9" Type="http://schemas.openxmlformats.org/officeDocument/2006/relationships/hyperlink" Target="http://creativecommons.org/licenses/by/3.0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Bp2010.hprastiawan&amp;action=edit&amp;redlink=1" TargetMode="External"/><Relationship Id="rId4" Type="http://schemas.openxmlformats.org/officeDocument/2006/relationships/hyperlink" Target="http://commons.wikimedia.org/wiki/File:Client-Server_Model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d/2.0/" TargetMode="External"/><Relationship Id="rId2" Type="http://schemas.openxmlformats.org/officeDocument/2006/relationships/hyperlink" Target="http://www.flickr.com/photos/epublicist/350914185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nvelope_email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Nevit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umaxart/" TargetMode="External"/><Relationship Id="rId2" Type="http://schemas.openxmlformats.org/officeDocument/2006/relationships/hyperlink" Target="http://www.flickr.com/photos/lumaxart/2180617171/in/photostrea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creativecommons.org/licenses/by-sa/2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orld_wide_web.jpg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creativecommons.org/licenses/by/3.0/" TargetMode="External"/><Relationship Id="rId12" Type="http://schemas.openxmlformats.org/officeDocument/2006/relationships/hyperlink" Target="http://pixabay.com/en/users/geralt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vprogrammer.deviantart.com/" TargetMode="External"/><Relationship Id="rId11" Type="http://schemas.openxmlformats.org/officeDocument/2006/relationships/hyperlink" Target="http://pixabay.com/en/at-email-fig-silhouette-slide-64056/" TargetMode="External"/><Relationship Id="rId5" Type="http://schemas.openxmlformats.org/officeDocument/2006/relationships/hyperlink" Target="http://ivprogrammer.deviantart.com/art/Desktop-computer-icon-331558070" TargetMode="External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commons.wikimedia.org/w/index.php?title=User:Svilen.milev&amp;action=edit&amp;redlink=1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Επιχειρηματικότητα και Συστήματα Επικοινωνίας Τουριστικών Επιχειρήσεων 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364995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Επίδραση της τεχνολογίας και της καινοτομικής επιχειρηματικότητας στις επιχειρησιακές επικοινωνίες</a:t>
            </a:r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Βασιλική</a:t>
            </a:r>
            <a:r>
              <a:rPr lang="en-US" sz="2400" dirty="0"/>
              <a:t> </a:t>
            </a:r>
            <a:r>
              <a:rPr lang="el-GR" sz="2400" dirty="0"/>
              <a:t>Κατσώνη,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/>
              <a:t>Επίκουρη Καθηγήτρια ΤΕΙ Αθήνας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4303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SzPct val="96000"/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0D0D0D"/>
                </a:solidFill>
              </a:rPr>
              <a:t>Data</a:t>
            </a:r>
            <a:r>
              <a:rPr lang="el-GR" sz="2400" b="1" dirty="0" smtClean="0">
                <a:solidFill>
                  <a:srgbClr val="0D0D0D"/>
                </a:solidFill>
              </a:rPr>
              <a:t/>
            </a:r>
            <a:br>
              <a:rPr lang="el-GR" sz="2400" b="1" dirty="0" smtClean="0">
                <a:solidFill>
                  <a:srgbClr val="0D0D0D"/>
                </a:solidFill>
              </a:rPr>
            </a:br>
            <a:r>
              <a:rPr lang="en-US" sz="2400" dirty="0" smtClean="0">
                <a:solidFill>
                  <a:srgbClr val="0D0D0D"/>
                </a:solidFill>
              </a:rPr>
              <a:t>B</a:t>
            </a:r>
            <a:r>
              <a:rPr lang="el-GR" sz="2400" dirty="0" smtClean="0">
                <a:solidFill>
                  <a:srgbClr val="0D0D0D"/>
                </a:solidFill>
              </a:rPr>
              <a:t>άση δεδομένων.</a:t>
            </a:r>
            <a:br>
              <a:rPr lang="el-GR" sz="2400" dirty="0" smtClean="0">
                <a:solidFill>
                  <a:srgbClr val="0D0D0D"/>
                </a:solidFill>
              </a:rPr>
            </a:br>
            <a:endParaRPr lang="en-US" sz="2400" b="1" dirty="0" smtClean="0">
              <a:solidFill>
                <a:srgbClr val="0D0D0D"/>
              </a:solidFill>
            </a:endParaRP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SzPct val="96000"/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0D0D0D"/>
                </a:solidFill>
              </a:rPr>
              <a:t>Networks</a:t>
            </a:r>
            <a:r>
              <a:rPr lang="el-GR" sz="2400" b="1" dirty="0" smtClean="0">
                <a:solidFill>
                  <a:srgbClr val="0D0D0D"/>
                </a:solidFill>
              </a:rPr>
              <a:t/>
            </a:r>
            <a:br>
              <a:rPr lang="el-GR" sz="2400" b="1" dirty="0" smtClean="0">
                <a:solidFill>
                  <a:srgbClr val="0D0D0D"/>
                </a:solidFill>
              </a:rPr>
            </a:br>
            <a:r>
              <a:rPr lang="el-GR" sz="2400" dirty="0" smtClean="0">
                <a:solidFill>
                  <a:srgbClr val="0D0D0D"/>
                </a:solidFill>
              </a:rPr>
              <a:t>Δικτύωση και επικοινωνία</a:t>
            </a:r>
            <a:r>
              <a:rPr lang="el-GR" sz="2800" dirty="0" smtClean="0">
                <a:solidFill>
                  <a:srgbClr val="0D0D0D"/>
                </a:solidFill>
              </a:rPr>
              <a:t>.</a:t>
            </a:r>
            <a:endParaRPr lang="en-US" sz="2800" b="1" dirty="0">
              <a:solidFill>
                <a:srgbClr val="0D0D0D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2050" name="Picture 2" descr="File:NetworkTopology-FullyConnec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9641"/>
            <a:ext cx="2621250" cy="24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32941" y="5481286"/>
            <a:ext cx="2997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hlinkClick r:id="rId3"/>
              </a:rPr>
              <a:t>NetworkTopology-FullyConnected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hlinkClick r:id="rId4" tooltip="User:Foobaz"/>
              </a:rPr>
              <a:t>Foobaz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Τυπικές </a:t>
            </a:r>
            <a:r>
              <a:rPr lang="el-GR" dirty="0" smtClean="0"/>
              <a:t>τεχνολογίες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50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84784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Στάδια εξέλιξης των </a:t>
            </a:r>
            <a:r>
              <a:rPr lang="en-US" dirty="0" smtClean="0"/>
              <a:t>ICT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6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>
            <p:extLst>
              <p:ext uri="{D42A27DB-BD31-4B8C-83A1-F6EECF244321}">
                <p14:modId xmlns:p14="http://schemas.microsoft.com/office/powerpoint/2010/main" val="3584618280"/>
              </p:ext>
            </p:extLst>
          </p:nvPr>
        </p:nvGraphicFramePr>
        <p:xfrm>
          <a:off x="642910" y="908720"/>
          <a:ext cx="7457482" cy="537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Στάδια εξέλιξης των </a:t>
            </a:r>
            <a:r>
              <a:rPr lang="en-US" dirty="0" smtClean="0"/>
              <a:t>ICT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02731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>
            <p:extLst>
              <p:ext uri="{D42A27DB-BD31-4B8C-83A1-F6EECF244321}">
                <p14:modId xmlns:p14="http://schemas.microsoft.com/office/powerpoint/2010/main" val="779182321"/>
              </p:ext>
            </p:extLst>
          </p:nvPr>
        </p:nvGraphicFramePr>
        <p:xfrm>
          <a:off x="467544" y="980728"/>
          <a:ext cx="8280920" cy="549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Δεδομένα και τελικός χρήστης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77651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>
            <p:extLst>
              <p:ext uri="{D42A27DB-BD31-4B8C-83A1-F6EECF244321}">
                <p14:modId xmlns:p14="http://schemas.microsoft.com/office/powerpoint/2010/main" val="1770410769"/>
              </p:ext>
            </p:extLst>
          </p:nvPr>
        </p:nvGraphicFramePr>
        <p:xfrm>
          <a:off x="467544" y="1268760"/>
          <a:ext cx="8177562" cy="480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673232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57B69D-8E6E-4F04-BECC-B6256161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F57B69D-8E6E-4F04-BECC-B6256161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F57B69D-8E6E-4F04-BECC-B6256161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1DCE63-FAEC-417E-91B8-F17A9E48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11DCE63-FAEC-417E-91B8-F17A9E48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11DCE63-FAEC-417E-91B8-F17A9E48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D36F0D-E8AC-4416-8808-F13D44574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1ED36F0D-E8AC-4416-8808-F13D44574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1ED36F0D-E8AC-4416-8808-F13D44574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872EA7-305A-4005-AE89-303FD4ED0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4872EA7-305A-4005-AE89-303FD4ED0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4872EA7-305A-4005-AE89-303FD4ED0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E5DE1-B06A-40EB-9DF0-71BC5FF46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3BE5DE1-B06A-40EB-9DF0-71BC5FF46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3BE5DE1-B06A-40EB-9DF0-71BC5FF46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DF4C1-5A46-471E-8EA4-E43FA767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74DF4C1-5A46-471E-8EA4-E43FA767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74DF4C1-5A46-471E-8EA4-E43FA767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FD2FDD-88DB-4ADF-80B1-E579F50E2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0FD2FDD-88DB-4ADF-80B1-E579F50E2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0FD2FDD-88DB-4ADF-80B1-E579F50E2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>
            <p:extLst>
              <p:ext uri="{D42A27DB-BD31-4B8C-83A1-F6EECF244321}">
                <p14:modId xmlns:p14="http://schemas.microsoft.com/office/powerpoint/2010/main" val="328574253"/>
              </p:ext>
            </p:extLst>
          </p:nvPr>
        </p:nvGraphicFramePr>
        <p:xfrm>
          <a:off x="539552" y="1124744"/>
          <a:ext cx="813690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του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90201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E89517-6E84-4C56-B415-F78E0DEB1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FE89517-6E84-4C56-B415-F78E0DEB1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FE89517-6E84-4C56-B415-F78E0DEB1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F8252-36EA-47F5-A2EA-83F4A010C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5F9F8252-36EA-47F5-A2EA-83F4A010C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F9F8252-36EA-47F5-A2EA-83F4A010C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0AEE40-8A67-407B-BE41-8C5FD2FF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60AEE40-8A67-407B-BE41-8C5FD2FF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60AEE40-8A67-407B-BE41-8C5FD2FF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431FD6-6FED-4358-9B22-CD1D1E6B1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E8431FD6-6FED-4358-9B22-CD1D1E6B1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E8431FD6-6FED-4358-9B22-CD1D1E6B1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CAC676-2D16-4A09-8B62-F2281D7A3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2CAC676-2D16-4A09-8B62-F2281D7A3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2CAC676-2D16-4A09-8B62-F2281D7A3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048D22-32A4-420D-BFDF-9C944B4AB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25048D22-32A4-420D-BFDF-9C944B4AB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25048D22-32A4-420D-BFDF-9C944B4AB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79DE27-E7F1-455B-8D39-E94AD8A84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979DE27-E7F1-455B-8D39-E94AD8A84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979DE27-E7F1-455B-8D39-E94AD8A84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9A91EF-41C1-4D4E-94B4-1A9152C47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79A91EF-41C1-4D4E-94B4-1A9152C47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79A91EF-41C1-4D4E-94B4-1A9152C47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64FE46-6942-4CFC-B158-7ACDBA10D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3664FE46-6942-4CFC-B158-7ACDBA10D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664FE46-6942-4CFC-B158-7ACDBA10D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Δημιουργία αποτελεσματικών συστημάτων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38757" y="1484784"/>
            <a:ext cx="8352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Παραμείνει μια επιχείρηση-οργανισμός ανταγωνιστική.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Αυτοματοποιημένη διαχείριση διαδικασιών και συστημάτων.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>
                <a:latin typeface="+mn-lt"/>
              </a:rPr>
              <a:t>Στους </a:t>
            </a:r>
            <a:r>
              <a:rPr lang="en-US" sz="2400" b="1" dirty="0" smtClean="0">
                <a:latin typeface="+mn-lt"/>
              </a:rPr>
              <a:t>Managers</a:t>
            </a:r>
            <a:r>
              <a:rPr lang="el-GR" sz="2400" b="1" dirty="0" smtClean="0">
                <a:latin typeface="+mn-lt"/>
              </a:rPr>
              <a:t> δίνεται η δυνατότητα να :</a:t>
            </a:r>
            <a:endParaRPr lang="el-GR" sz="24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Επιλέγουν και να χρησιμοποιούν σύγχρονα συστήματα για να επικοινωνούν αποτελεσματικά.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Να απλοποιούν διαδικασίες και να αποκτούν , αναλύουν και διαχειρίζονται τα δεδομένα από τα οποία εξαρτάται η επιχείρηση τους.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61008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/>
              <a:t>σ</a:t>
            </a:r>
            <a:r>
              <a:rPr lang="el-GR" dirty="0" smtClean="0"/>
              <a:t>υστήματα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4954557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3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sz="4000" dirty="0" smtClean="0"/>
              <a:t>Τεχνικές επιχειρησιακής επικοινωνίας και χρήση των </a:t>
            </a:r>
            <a:r>
              <a:rPr lang="en-US" sz="4000" dirty="0" smtClean="0"/>
              <a:t>ICT</a:t>
            </a:r>
            <a:endParaRPr lang="el-GR" sz="4000" dirty="0"/>
          </a:p>
        </p:txBody>
      </p:sp>
      <p:sp>
        <p:nvSpPr>
          <p:cNvPr id="3" name="2 - TextBox"/>
          <p:cNvSpPr txBox="1"/>
          <p:nvPr/>
        </p:nvSpPr>
        <p:spPr>
          <a:xfrm>
            <a:off x="376512" y="1772816"/>
            <a:ext cx="85725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>
                <a:latin typeface="+mn-lt"/>
              </a:rPr>
              <a:t>Προβλήματα στην ψυχολογία :</a:t>
            </a:r>
            <a:endParaRPr lang="el-GR" sz="2400" dirty="0" smtClean="0">
              <a:latin typeface="+mn-lt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+mn-lt"/>
              </a:rPr>
              <a:t> Οι άνθρωποι φοβούνται την τεχνολογία , όταν νιώθουν ότι δεν την ελέγχουν.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>
                <a:latin typeface="+mn-lt"/>
              </a:rPr>
              <a:t>Τρόποι επίλυσης :</a:t>
            </a:r>
            <a:endParaRPr lang="el-GR" sz="2400" b="1" i="1" u="sng" dirty="0" smtClean="0">
              <a:latin typeface="+mn-lt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+mn-lt"/>
              </a:rPr>
              <a:t> Οι </a:t>
            </a:r>
            <a:r>
              <a:rPr lang="en-US" sz="2400" dirty="0" smtClean="0">
                <a:latin typeface="+mn-lt"/>
              </a:rPr>
              <a:t>managers</a:t>
            </a:r>
            <a:r>
              <a:rPr lang="el-GR" sz="2400" dirty="0" smtClean="0">
                <a:latin typeface="+mn-lt"/>
              </a:rPr>
              <a:t> να είναι προετοιμασμένοι να ανταπεξέλθουν σε τέτοιες καταστάσεις.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91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Ένας </a:t>
            </a:r>
            <a:r>
              <a:rPr lang="en-US" sz="4000" dirty="0" smtClean="0"/>
              <a:t>Manager</a:t>
            </a:r>
            <a:r>
              <a:rPr lang="el-GR" sz="4000" dirty="0" smtClean="0"/>
              <a:t>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4" name="3 - TextBox"/>
          <p:cNvSpPr txBox="1"/>
          <p:nvPr/>
        </p:nvSpPr>
        <p:spPr>
          <a:xfrm>
            <a:off x="535155" y="1268760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Να βοηθήσει το προσωπικό του να κατανοήσει τη σπουδαιότητα της </a:t>
            </a:r>
            <a:r>
              <a:rPr lang="en-US" sz="2400" dirty="0" smtClean="0">
                <a:latin typeface="+mn-lt"/>
              </a:rPr>
              <a:t>ICT </a:t>
            </a:r>
            <a:r>
              <a:rPr lang="el-GR" sz="2400" dirty="0" smtClean="0">
                <a:latin typeface="+mn-lt"/>
              </a:rPr>
              <a:t>στην επιχειρηματική επιτυχία.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Να αναζητήσει νέες τεχνολογίες που κάνουν ευκολότερη τη δουλειά του.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Να ανακαλύψει πώς η </a:t>
            </a:r>
            <a:r>
              <a:rPr lang="en-US" sz="2400" dirty="0" smtClean="0">
                <a:latin typeface="+mn-lt"/>
              </a:rPr>
              <a:t>ICT </a:t>
            </a:r>
            <a:r>
              <a:rPr lang="el-GR" sz="2400" dirty="0" smtClean="0">
                <a:latin typeface="+mn-lt"/>
              </a:rPr>
              <a:t>μπορεί να ενισχύσει τη θέση του ίδιου ή της επιχείρησής του.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Να ανακαλύψει όλους τους τρόπους με τους οποίους ο οργανισμός χρησιμοποιεί επί του παρόντος την </a:t>
            </a:r>
            <a:r>
              <a:rPr lang="en-US" sz="2400" dirty="0" smtClean="0">
                <a:latin typeface="+mn-lt"/>
              </a:rPr>
              <a:t>ICT.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Να επιλέξει συστήματα με βάση τη δυνατότητα αυτών να εξασφαλίσουν ανταγωνιστικό πλεονέκτημα</a:t>
            </a:r>
            <a:r>
              <a:rPr lang="el-GR" sz="2400" dirty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345854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Μεταβολές :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Στους όρους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διεθνούς ανταγωνισμού,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Στα επίπεδα διαθεσιμότητας εργ. Δυναμικού,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Στην τεχνολογία.</a:t>
            </a:r>
            <a:endParaRPr lang="el-GR" sz="2400" u="sng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Αποτέλεσμα 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Εφαρμογή διαφορετικών μεθόδων και τεχνικών, απ’οτι πρωτύτερα.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Οι μεταβολές στο πλαίσιο της </a:t>
            </a:r>
            <a:r>
              <a:rPr lang="el-GR" dirty="0" smtClean="0"/>
              <a:t>επιχείρησης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8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Ένας </a:t>
            </a:r>
            <a:r>
              <a:rPr lang="en-US" dirty="0"/>
              <a:t>Manager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4)</a:t>
            </a:r>
            <a:endParaRPr lang="el-GR" sz="4000" dirty="0"/>
          </a:p>
        </p:txBody>
      </p:sp>
      <p:sp>
        <p:nvSpPr>
          <p:cNvPr id="3" name="2 - TextBox"/>
          <p:cNvSpPr txBox="1"/>
          <p:nvPr/>
        </p:nvSpPr>
        <p:spPr>
          <a:xfrm>
            <a:off x="539552" y="126876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dirty="0" smtClean="0">
                <a:latin typeface="+mn-lt"/>
              </a:rPr>
              <a:t>Να </a:t>
            </a:r>
            <a:r>
              <a:rPr lang="el-GR" sz="2400" dirty="0">
                <a:latin typeface="+mn-lt"/>
              </a:rPr>
              <a:t>σχεδιάσει την τεχνολογία ώστε να εξυπηρετεί τις επαγγελματικές ανάγκες , όχι το αντίστροφο.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dirty="0" smtClean="0">
                <a:latin typeface="+mn-lt"/>
              </a:rPr>
              <a:t>Για ταχύτητα και ευελιξία , να κρατάει ακριβώς τα συστήματα.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dirty="0" smtClean="0">
                <a:latin typeface="+mn-lt"/>
              </a:rPr>
              <a:t>Να μάθει περί </a:t>
            </a:r>
            <a:r>
              <a:rPr lang="en-US" sz="2400" dirty="0" smtClean="0">
                <a:latin typeface="+mn-lt"/>
              </a:rPr>
              <a:t>ICT</a:t>
            </a:r>
            <a:r>
              <a:rPr lang="el-GR" sz="2400" dirty="0" smtClean="0">
                <a:latin typeface="+mn-lt"/>
              </a:rPr>
              <a:t> και να προάγει τη χρήση στην ομάδα.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dirty="0" smtClean="0">
                <a:latin typeface="+mn-lt"/>
              </a:rPr>
              <a:t>Να τιμήσει την αξία της ανθρώπινης γνώσης και δημιουργικότητας περισσότερο από τα συστήματα </a:t>
            </a:r>
            <a:r>
              <a:rPr lang="en-US" sz="2400" dirty="0" smtClean="0">
                <a:latin typeface="+mn-lt"/>
              </a:rPr>
              <a:t>ICT.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dirty="0" smtClean="0">
                <a:latin typeface="+mn-lt"/>
              </a:rPr>
              <a:t>Να διάκειται θετικά έναντι της τεχνολογίας και να μάθει να την χρησιμοποιεί.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990758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Ένας </a:t>
            </a:r>
            <a:r>
              <a:rPr lang="en-US" dirty="0"/>
              <a:t>Manager</a:t>
            </a:r>
            <a:r>
              <a:rPr lang="el-GR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4)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405978" y="1268760"/>
            <a:ext cx="827047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11"/>
            </a:pPr>
            <a:r>
              <a:rPr lang="el-GR" sz="2400" dirty="0" smtClean="0">
                <a:latin typeface="+mn-lt"/>
              </a:rPr>
              <a:t>Να </a:t>
            </a:r>
            <a:r>
              <a:rPr lang="el-GR" sz="2400" dirty="0">
                <a:latin typeface="+mn-lt"/>
              </a:rPr>
              <a:t>θυμάται ότι οι άνθρωποι είναι η καλύτερη πηγή πληροφορίας σε μια επιχείρηση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1"/>
            </a:pPr>
            <a:r>
              <a:rPr lang="el-GR" sz="2400" dirty="0" smtClean="0">
                <a:latin typeface="+mn-lt"/>
              </a:rPr>
              <a:t>Να </a:t>
            </a:r>
            <a:r>
              <a:rPr lang="el-GR" sz="2400" dirty="0">
                <a:latin typeface="+mn-lt"/>
              </a:rPr>
              <a:t>διασφαλίσει ότι οι άνθρωποι διαθέτουν τις δεξιότητες για καλές διαπροσωπικές σχέσεις , πριν αρχίσουν να εξαρτώνται από           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1"/>
            </a:pPr>
            <a:r>
              <a:rPr lang="el-GR" sz="2400" dirty="0">
                <a:latin typeface="+mn-lt"/>
              </a:rPr>
              <a:t>επικοινωνιακά εργαλεία βασισμένα στην  ICT.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1"/>
            </a:pPr>
            <a:r>
              <a:rPr lang="el-GR" sz="2400" dirty="0" smtClean="0">
                <a:latin typeface="+mn-lt"/>
              </a:rPr>
              <a:t>Να δεχτεί ότι η αλλαγή είναι αναπόφευκτη και να τη χρησιμοποιήσει προς όφελος δικό του και της επιχείρησης.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1"/>
            </a:pPr>
            <a:r>
              <a:rPr lang="el-GR" sz="2400" dirty="0" smtClean="0">
                <a:latin typeface="+mn-lt"/>
              </a:rPr>
              <a:t>Να χρησιμοποιήσει τις χρήσιμες αλλαγές ταχύτερα από τους ανταγωνιστές του οργανισμού.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1"/>
            </a:pPr>
            <a:r>
              <a:rPr lang="el-GR" sz="2400" dirty="0" smtClean="0">
                <a:latin typeface="+mn-lt"/>
              </a:rPr>
              <a:t>Να βοηθήσει το προσωπικό της εταιρίας να εστιάσει σε αλλαγές οι οποίες είναι όντως σημαντικές.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3350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Ένας </a:t>
            </a:r>
            <a:r>
              <a:rPr lang="en-US" dirty="0"/>
              <a:t>Manager</a:t>
            </a:r>
            <a:r>
              <a:rPr lang="el-GR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4)</a:t>
            </a:r>
            <a:endParaRPr lang="el-GR" sz="4000" dirty="0"/>
          </a:p>
        </p:txBody>
      </p:sp>
      <p:sp>
        <p:nvSpPr>
          <p:cNvPr id="3" name="2 - TextBox"/>
          <p:cNvSpPr txBox="1"/>
          <p:nvPr/>
        </p:nvSpPr>
        <p:spPr>
          <a:xfrm>
            <a:off x="329059" y="126876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17"/>
            </a:pPr>
            <a:r>
              <a:rPr lang="el-GR" sz="2400" dirty="0" smtClean="0">
                <a:latin typeface="+mn-lt"/>
              </a:rPr>
              <a:t>Να </a:t>
            </a:r>
            <a:r>
              <a:rPr lang="el-GR" sz="2400" dirty="0">
                <a:latin typeface="+mn-lt"/>
              </a:rPr>
              <a:t>χρησιμοποιήσει το </a:t>
            </a:r>
            <a:r>
              <a:rPr lang="en-US" sz="2400" dirty="0" smtClean="0">
                <a:latin typeface="+mn-lt"/>
              </a:rPr>
              <a:t>internet </a:t>
            </a:r>
            <a:r>
              <a:rPr lang="el-GR" sz="2400" dirty="0" smtClean="0">
                <a:latin typeface="+mn-lt"/>
              </a:rPr>
              <a:t>ως </a:t>
            </a:r>
            <a:r>
              <a:rPr lang="el-GR" sz="2400" dirty="0">
                <a:latin typeface="+mn-lt"/>
              </a:rPr>
              <a:t>το κύριο ερευνητικό εργαλείο.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7"/>
            </a:pPr>
            <a:r>
              <a:rPr lang="el-GR" sz="2400" dirty="0" smtClean="0">
                <a:latin typeface="+mn-lt"/>
              </a:rPr>
              <a:t>Να </a:t>
            </a:r>
            <a:r>
              <a:rPr lang="el-GR" sz="2400" dirty="0">
                <a:latin typeface="+mn-lt"/>
              </a:rPr>
              <a:t>παρακολουθεί τις αλλαγές στον τομέα του </a:t>
            </a:r>
            <a:r>
              <a:rPr lang="en-US" sz="2400" dirty="0" smtClean="0">
                <a:latin typeface="+mn-lt"/>
              </a:rPr>
              <a:t>internet </a:t>
            </a:r>
            <a:r>
              <a:rPr lang="el-GR" sz="2400" dirty="0" smtClean="0">
                <a:latin typeface="+mn-lt"/>
              </a:rPr>
              <a:t>, </a:t>
            </a:r>
            <a:r>
              <a:rPr lang="el-GR" sz="2400" dirty="0">
                <a:latin typeface="+mn-lt"/>
              </a:rPr>
              <a:t>δεδομένου ότι αυτές έχουν το μεγαλύτερο αντίκτυπο στη δουλειά του.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7"/>
            </a:pPr>
            <a:r>
              <a:rPr lang="el-GR" sz="2400" dirty="0" smtClean="0">
                <a:latin typeface="+mn-lt"/>
              </a:rPr>
              <a:t>Να γνωρίζει τις τεχνολογίες που ηγούνται των τρεχουσών εξελίξεων </a:t>
            </a:r>
            <a:r>
              <a:rPr lang="en-US" sz="2400" dirty="0" smtClean="0">
                <a:latin typeface="+mn-lt"/>
              </a:rPr>
              <a:t> ICT.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7"/>
            </a:pPr>
            <a:r>
              <a:rPr lang="el-GR" sz="2400" dirty="0" smtClean="0">
                <a:latin typeface="+mn-lt"/>
              </a:rPr>
              <a:t>Να ζητάει πάντοτε περίοδο δοκιμής όταν προμηθεύεται νέα εργαλεία </a:t>
            </a:r>
            <a:r>
              <a:rPr lang="en-US" sz="2400" dirty="0" smtClean="0">
                <a:latin typeface="+mn-lt"/>
              </a:rPr>
              <a:t>ICT.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17"/>
            </a:pPr>
            <a:r>
              <a:rPr lang="el-GR" sz="2400" dirty="0" smtClean="0">
                <a:latin typeface="+mn-lt"/>
              </a:rPr>
              <a:t>Να λαμβάνει υπόψη το κόστος συντήρησης του εξοπλισμού.</a:t>
            </a:r>
            <a:endParaRPr lang="el-GR" sz="24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456212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800200"/>
          </a:xfrm>
        </p:spPr>
        <p:txBody>
          <a:bodyPr>
            <a:noAutofit/>
          </a:bodyPr>
          <a:lstStyle/>
          <a:p>
            <a:r>
              <a:rPr lang="el-GR" dirty="0" smtClean="0"/>
              <a:t>Επιλογή κατάλληλου λογισμικού για αποτελεσματικές επιχειρησιακές επικοινωνίες.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28596" y="2214554"/>
            <a:ext cx="807249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>
                <a:latin typeface="+mn-lt"/>
              </a:rPr>
              <a:t>Επιλογή του λογισμικού.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>
                <a:latin typeface="+mn-lt"/>
              </a:rPr>
              <a:t>Λογισμικό </a:t>
            </a:r>
            <a:r>
              <a:rPr lang="en-US" sz="2400" dirty="0" smtClean="0">
                <a:latin typeface="+mn-lt"/>
              </a:rPr>
              <a:t>management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>
                <a:latin typeface="+mn-lt"/>
              </a:rPr>
              <a:t>Επεξεργαστής κειμένου.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>
                <a:latin typeface="+mn-lt"/>
              </a:rPr>
              <a:t>Πίνακες δεδομένων.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>
                <a:latin typeface="+mn-lt"/>
              </a:rPr>
              <a:t>Βάσεις δεδομένων.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>
                <a:latin typeface="+mn-lt"/>
              </a:rPr>
              <a:t>Επιλογή του σωστού πακέτου λογισμικού παρουσίασης.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85234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/>
              <a:t>c</a:t>
            </a:r>
            <a:r>
              <a:rPr lang="en-US" dirty="0" smtClean="0"/>
              <a:t>ommerce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>
                <a:solidFill>
                  <a:schemeClr val="tx1"/>
                </a:solidFill>
              </a:rPr>
              <a:t>Ονομάζουμε </a:t>
            </a:r>
            <a:r>
              <a:rPr lang="el-GR" sz="2400" dirty="0">
                <a:solidFill>
                  <a:schemeClr val="tx1"/>
                </a:solidFill>
              </a:rPr>
              <a:t>την χρήση του διαδικτύου για εμπορικές συναλλαγές και στρατηγικές ανάπτυξης επικοινωνίας με πελάτες και εταίρους (με σκοπό την βελτίωση της απόδοσης της επιχείρησης</a:t>
            </a:r>
            <a:r>
              <a:rPr lang="el-GR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122" name="Picture 2" descr="File:E-comme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32202"/>
            <a:ext cx="2843411" cy="25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185393" y="6230083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E-commerce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5" tooltip="User:Rexhep-bunjaku (page does not exist)"/>
              </a:rPr>
              <a:t>Rexhep-bunjaku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6"/>
              </a:rPr>
              <a:t>CC </a:t>
            </a:r>
            <a:r>
              <a:rPr lang="en-US" sz="1200" dirty="0">
                <a:latin typeface="+mn-lt"/>
                <a:hlinkClick r:id="rId6"/>
              </a:rPr>
              <a:t>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6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E-Business</a:t>
            </a:r>
            <a:endParaRPr lang="el-GR" b="1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412776"/>
            <a:ext cx="4474841" cy="50405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>
                <a:solidFill>
                  <a:schemeClr val="tx1"/>
                </a:solidFill>
              </a:rPr>
              <a:t>Περικλείει την έννοια του ηλεκτρονικού εμπορίου και αναφέρεται σε ένα σύνολο ενδοεπιχειρηματικών και διεπιχειρηματικών στρατηγικών που αποσκοπούν στην αυτοματοποίηση και απλοποίηση όλων των επιχειρηματικών διαδικασιών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6" name="Rectangle 8"/>
          <p:cNvSpPr/>
          <p:nvPr/>
        </p:nvSpPr>
        <p:spPr>
          <a:xfrm>
            <a:off x="4640796" y="5500142"/>
            <a:ext cx="424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computer-internet-business-handshake-thumb11128021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latin typeface="+mn-lt"/>
                <a:hlinkClick r:id="rId4"/>
              </a:rPr>
              <a:t>kylemac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5"/>
              </a:rPr>
              <a:t>CC </a:t>
            </a:r>
            <a:r>
              <a:rPr lang="en-US" sz="1200" dirty="0">
                <a:latin typeface="+mn-lt"/>
                <a:hlinkClick r:id="rId5"/>
              </a:rPr>
              <a:t>BY-NC 2.0</a:t>
            </a:r>
            <a:endParaRPr lang="en-US" sz="1200" dirty="0">
              <a:latin typeface="+mn-lt"/>
            </a:endParaRPr>
          </a:p>
        </p:txBody>
      </p:sp>
      <p:pic>
        <p:nvPicPr>
          <p:cNvPr id="6146" name="Picture 2" descr="http://farm6.staticflickr.com/5089/5342277284_22d8c5c2fb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1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Τα πλεονεκτήματα του </a:t>
            </a:r>
            <a:r>
              <a:rPr lang="en-US" dirty="0"/>
              <a:t>e</a:t>
            </a:r>
            <a:r>
              <a:rPr lang="el-GR" dirty="0" smtClean="0"/>
              <a:t>-</a:t>
            </a:r>
            <a:r>
              <a:rPr lang="en-US" dirty="0" smtClean="0"/>
              <a:t>c</a:t>
            </a:r>
            <a:r>
              <a:rPr lang="el-GR" dirty="0" err="1" smtClean="0"/>
              <a:t>ommerce</a:t>
            </a:r>
            <a:r>
              <a:rPr lang="el-GR" dirty="0" smtClean="0"/>
              <a:t> </a:t>
            </a:r>
            <a:r>
              <a:rPr lang="el-GR" dirty="0"/>
              <a:t>ως επιχειρηματική </a:t>
            </a:r>
            <a:r>
              <a:rPr lang="el-GR" dirty="0" smtClean="0"/>
              <a:t>στρατηγική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Βελτίωση στην οργάνωση και στις διαδικασίες της επιχείρησης (π.χ. αποδοτικότερη διαχείριση προμηθευτικής  αλυσίδας, καλύτερος έλεγχος αποθεμάτων).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Καλύτερο Μ</a:t>
            </a:r>
            <a:r>
              <a:rPr lang="en-US" sz="2400" dirty="0" smtClean="0">
                <a:solidFill>
                  <a:schemeClr val="tx1"/>
                </a:solidFill>
              </a:rPr>
              <a:t>arketing</a:t>
            </a:r>
            <a:r>
              <a:rPr lang="el-GR" sz="2400" dirty="0" smtClean="0">
                <a:solidFill>
                  <a:schemeClr val="tx1"/>
                </a:solidFill>
              </a:rPr>
              <a:t> ( δυνατότητα παγκόσμιας παρουσίας, άμεση αλληλεπίδραση επιχείρησης-πελάτη, διαρκής ενημέρωση για τα προϊόντα/υπηρεσίες της επιχείρησης).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Πρόσβαση σε νέες αγορές.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Περιορισμός του άμεσου κόστους 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Ταχύτερη παράδοση προϊόντων.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Καλύτερη και πιο γρήγορη εξυπηρέτηση των πελατών.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Ενίσχυση-προώθηση της δημόσιας εικόνας</a:t>
            </a:r>
            <a:r>
              <a:rPr lang="en-US" sz="2400" dirty="0" smtClean="0">
                <a:solidFill>
                  <a:schemeClr val="tx1"/>
                </a:solidFill>
              </a:rPr>
              <a:t> (image) </a:t>
            </a:r>
            <a:r>
              <a:rPr lang="el-GR" sz="2400" dirty="0" smtClean="0">
                <a:solidFill>
                  <a:schemeClr val="tx1"/>
                </a:solidFill>
              </a:rPr>
              <a:t> της επιχείρησης 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16" y="3861048"/>
            <a:ext cx="2808312" cy="139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240048" y="5241959"/>
            <a:ext cx="265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ecommerce-web-hosting-guide.com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9196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b="1" dirty="0" smtClean="0"/>
              <a:t>Τα μειονεκτήματα του</a:t>
            </a:r>
            <a:r>
              <a:rPr lang="en-US" b="1" dirty="0" smtClean="0"/>
              <a:t> e-commerce </a:t>
            </a:r>
            <a:r>
              <a:rPr lang="el-GR" b="1" dirty="0" smtClean="0"/>
              <a:t>για την επιχείρηση</a:t>
            </a:r>
            <a:endParaRPr lang="el-GR" b="1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1125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Έλλειψη εμπιστοσύνης (π.χ. αποδοχή νέων μεθόδων πληρωμής) και «αντίσταση» καταναλωτών.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Παραβίαση ιδιωτικότητας των χρηστών και των επιχειρήσεων.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Ανεπαρκές Νομοθετικό και Θεσμικό πλαίσιο (π.χ. προστασία καταναλωτή, πνευματική ιδιοκτησία, κανονισμοί ασφαλείας περιεχομένου, κτλ) 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Δυσκολία αναδιάρθρωσης επιχειρηματικών διαδικασιών.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Δυσκολία της χρήσης πολύπλοκων ηλεκτρονικών συστημάτων πληροφορικής.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Έλλειψη ώριμων μεθοδολογιών για την αποτίμηση των αποτελεσμάτων.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6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Επιτρέπει στους πελάτες και τους προμηθευτές να συναντηθούν σε μια ορισμένη θέση και σε έναν ορισμένο χρόνο.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Τόπος συνάντησης αγοραστών και πωλητών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Νέος τόπος συνάντησης το διαδίκτυο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electronic marketplace)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Φέρνει πολλαπλάσιους αγοραστές και πωλητές μαζί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l-GR" sz="2400" dirty="0" smtClean="0">
                <a:solidFill>
                  <a:schemeClr val="tx1"/>
                </a:solidFill>
              </a:rPr>
              <a:t>ι αγοραπωλησίες γίνονται σε μια δυναμική τιμή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(καθορίζεται σύμφωνα με τους κανόνες της ανταλλαγής- </a:t>
            </a:r>
            <a:r>
              <a:rPr lang="el-GR" sz="2400" b="1" dirty="0" smtClean="0">
                <a:solidFill>
                  <a:schemeClr val="tx1"/>
                </a:solidFill>
              </a:rPr>
              <a:t>Ηλεκτρονική Ανταλλαγή</a:t>
            </a:r>
            <a:r>
              <a:rPr lang="el-GR" sz="2400" dirty="0" smtClean="0">
                <a:solidFill>
                  <a:schemeClr val="tx1"/>
                </a:solidFill>
              </a:rPr>
              <a:t>) 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20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Πλεονεκτήματα </a:t>
            </a:r>
            <a:r>
              <a:rPr lang="en-US" dirty="0"/>
              <a:t>e</a:t>
            </a:r>
            <a:r>
              <a:rPr lang="en-US" dirty="0" smtClean="0"/>
              <a:t>-commerce </a:t>
            </a:r>
            <a:r>
              <a:rPr lang="el-GR" dirty="0" smtClean="0"/>
              <a:t>για τον καταναλωτή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51723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Δυνατότητα αγορών όλο το </a:t>
            </a:r>
            <a:r>
              <a:rPr lang="en-US" sz="2400" dirty="0" smtClean="0">
                <a:solidFill>
                  <a:schemeClr val="tx1"/>
                </a:solidFill>
              </a:rPr>
              <a:t>24</a:t>
            </a:r>
            <a:r>
              <a:rPr lang="el-GR" sz="2400" dirty="0" smtClean="0">
                <a:solidFill>
                  <a:schemeClr val="tx1"/>
                </a:solidFill>
              </a:rPr>
              <a:t>ωρο και όλες τις μέρες της εβδομάδας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Μειωμένες τιμές προϊόντων και υπηρεσιών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Ταχύτητα στις συναλλαγές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Άνεση στις αγορές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Πρόσβαση σε νέες αγορές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Μεγαλύτερη ποικιλία προϊόντων και υπηρεσιών λόγω αυξημένου ανταγωνισμού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Υποστήριξη (πριν, κατά την διάρκεια και μετά την αγορά)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Συμμετοχή σε ηλεκτρονικούς πλειστηριασμούς και κοινότητες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Καλύτερη διαχείριση των πληροφοριών (αναζήτηση, σύγκριση κ.α.)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50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761715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Μείωση της έκτασης των νομικών κανονισμών, στην επιχειρησιακή συμπεριφορά.</a:t>
            </a:r>
          </a:p>
          <a:p>
            <a:pPr lvl="1">
              <a:spcBef>
                <a:spcPts val="1200"/>
              </a:spcBef>
              <a:buFont typeface="Wingdings" charset="2"/>
              <a:buChar char="ü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Προτείνοντας πιθανές πρόσθετες μειώσεις στους ελέγχους.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Μείωση στις ελευθερίες των εργατικών σωματίων.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Εάν δωθούν συμμετοχικά δικαιώματα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στα σωματεία), θα αφεθούν στην κρίση του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manager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chemeClr val="tx1"/>
                </a:solidFill>
              </a:rPr>
              <a:t>Έτσι απαιτείται </a:t>
            </a:r>
            <a:r>
              <a:rPr lang="en-US" sz="2400" b="1" dirty="0">
                <a:solidFill>
                  <a:schemeClr val="tx1"/>
                </a:solidFill>
              </a:rPr>
              <a:t>manager </a:t>
            </a:r>
            <a:r>
              <a:rPr lang="el-GR" sz="2400" b="1" dirty="0">
                <a:solidFill>
                  <a:schemeClr val="tx1"/>
                </a:solidFill>
              </a:rPr>
              <a:t>με διαφορετικές </a:t>
            </a:r>
            <a:r>
              <a:rPr lang="el-GR" sz="2400" b="1" dirty="0" smtClean="0">
                <a:solidFill>
                  <a:schemeClr val="tx1"/>
                </a:solidFill>
              </a:rPr>
              <a:t>αξίες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Circular Arrow 3"/>
          <p:cNvSpPr/>
          <p:nvPr/>
        </p:nvSpPr>
        <p:spPr>
          <a:xfrm rot="5400000">
            <a:off x="6510713" y="3491701"/>
            <a:ext cx="849059" cy="2278214"/>
          </a:xfrm>
          <a:prstGeom prst="circularArrow">
            <a:avLst>
              <a:gd name="adj1" fmla="val 12135"/>
              <a:gd name="adj2" fmla="val 3035091"/>
              <a:gd name="adj3" fmla="val 20622867"/>
              <a:gd name="adj4" fmla="val 6695017"/>
              <a:gd name="adj5" fmla="val 19482"/>
            </a:avLst>
          </a:prstGeom>
          <a:solidFill>
            <a:srgbClr val="004A8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Πρόσθετες συνέπειες για τους θεσμούς και τις ατομικές </a:t>
            </a:r>
            <a:r>
              <a:rPr lang="el-GR" dirty="0" smtClean="0"/>
              <a:t>συμπεριφορές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8582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Μειονεκτήματα </a:t>
            </a:r>
            <a:r>
              <a:rPr lang="en-US" dirty="0"/>
              <a:t>e</a:t>
            </a:r>
            <a:r>
              <a:rPr lang="en-US" dirty="0" smtClean="0"/>
              <a:t>-commerce</a:t>
            </a:r>
            <a:r>
              <a:rPr lang="el-GR" dirty="0" smtClean="0"/>
              <a:t> για τον</a:t>
            </a:r>
            <a:br>
              <a:rPr lang="el-GR" dirty="0" smtClean="0"/>
            </a:br>
            <a:r>
              <a:rPr lang="el-GR" dirty="0" smtClean="0"/>
              <a:t>καταναλωτή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l-GR" sz="2400" dirty="0" smtClean="0"/>
              <a:t>Αμφισβητούμενη ασφάλεια των συναλλαγών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l-GR" sz="2400" dirty="0" smtClean="0"/>
              <a:t>Έκθεση των προσωπικών δεδομένων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9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Data Interchange (EDI)</a:t>
            </a:r>
            <a:r>
              <a:rPr lang="el-GR" dirty="0" smtClean="0"/>
              <a:t> </a:t>
            </a:r>
            <a:r>
              <a:rPr lang="el-GR" sz="3100" b="0" dirty="0" smtClean="0"/>
              <a:t>(1 από 2)</a:t>
            </a:r>
            <a:endParaRPr lang="el-GR" sz="31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Δημιουργήθηκε στις αρχές του 70’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Κοινή δομή </a:t>
            </a:r>
            <a:r>
              <a:rPr lang="el-GR" sz="2400" dirty="0"/>
              <a:t>αρχείων  που </a:t>
            </a:r>
            <a:r>
              <a:rPr lang="el-GR" sz="2400" dirty="0" smtClean="0"/>
              <a:t>σχεδιάστηκε </a:t>
            </a:r>
            <a:r>
              <a:rPr lang="el-GR" sz="2400" dirty="0"/>
              <a:t>για να </a:t>
            </a:r>
            <a:r>
              <a:rPr lang="el-GR" sz="2400" dirty="0" smtClean="0"/>
              <a:t>επιτρέψει </a:t>
            </a:r>
            <a:r>
              <a:rPr lang="el-GR" sz="2400" dirty="0"/>
              <a:t>σε </a:t>
            </a:r>
            <a:r>
              <a:rPr lang="el-GR" sz="2400" dirty="0" smtClean="0"/>
              <a:t>μεγάλους οργανισμούς </a:t>
            </a:r>
            <a:r>
              <a:rPr lang="el-GR" sz="2400" dirty="0"/>
              <a:t>να </a:t>
            </a:r>
            <a:r>
              <a:rPr lang="el-GR" sz="2400" dirty="0" smtClean="0"/>
              <a:t>μεταδίδουν πληροφορίες μέσα </a:t>
            </a:r>
            <a:r>
              <a:rPr lang="el-GR" sz="2400" dirty="0"/>
              <a:t>από </a:t>
            </a:r>
            <a:r>
              <a:rPr lang="el-GR" sz="2400" dirty="0" smtClean="0"/>
              <a:t>μεγάλα ιδιωτικά δίκτυα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710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 Data Interchange (EDI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100" b="0" dirty="0" smtClean="0"/>
              <a:t>(2 </a:t>
            </a:r>
            <a:r>
              <a:rPr lang="el-GR" sz="3100" b="0" dirty="0"/>
              <a:t>από 2)</a:t>
            </a:r>
            <a:endParaRPr lang="el-GR" sz="31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Ηλεκτρονική ανταλλαγή εμπορικών και διοικητικών δεδομένων από υπολογιστή –ελάχιστη παρέμβαση χειρόγραφων διαδικασιών,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Δεδομένα οργανωμένα σε αυτοτελή μηνύματα (τιμολόγια, παραγγελίες, τιμοκατάλογοι, φορτωτικές κλπ.),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Περιεχόμενο και η δομή καθορισμένα από ένα κοινώς αποδεκτό πρότυπο </a:t>
            </a:r>
            <a:r>
              <a:rPr lang="el-GR" sz="2400" dirty="0" smtClean="0">
                <a:sym typeface="Wingdings" panose="05000000000000000000" pitchFamily="2" charset="2"/>
              </a:rPr>
              <a:t> ΟΗΕ (</a:t>
            </a:r>
            <a:r>
              <a:rPr lang="en-US" sz="2400" dirty="0" smtClean="0">
                <a:sym typeface="Wingdings" panose="05000000000000000000" pitchFamily="2" charset="2"/>
              </a:rPr>
              <a:t>EDIFACT)</a:t>
            </a:r>
            <a:r>
              <a:rPr lang="el-GR" sz="2400" dirty="0" smtClean="0">
                <a:sym typeface="Wingdings" panose="05000000000000000000" pitchFamily="2" charset="2"/>
              </a:rPr>
              <a:t>.</a:t>
            </a:r>
            <a:endParaRPr lang="el-G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03601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Μειονεκτήματα του </a:t>
            </a:r>
            <a:r>
              <a:rPr lang="en-US" dirty="0" smtClean="0"/>
              <a:t>EDI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Διαφορετικά και ιδιόκτητα συστήματα 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l-GR" sz="2400" dirty="0" smtClean="0">
                <a:sym typeface="Wingdings" panose="05000000000000000000" pitchFamily="2" charset="2"/>
              </a:rPr>
              <a:t>	</a:t>
            </a:r>
            <a:r>
              <a:rPr lang="el-GR" sz="2400" dirty="0" smtClean="0"/>
              <a:t>Ακριβή αγορά και χρήση,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   Δεν χρησιμοποιούνται για </a:t>
            </a:r>
            <a:r>
              <a:rPr lang="en-US" sz="2400" dirty="0" smtClean="0"/>
              <a:t> marketing</a:t>
            </a:r>
            <a:r>
              <a:rPr lang="el-GR" sz="2400" dirty="0" smtClean="0"/>
              <a:t> και</a:t>
            </a:r>
            <a:r>
              <a:rPr lang="en-US" sz="2400" dirty="0" smtClean="0"/>
              <a:t> </a:t>
            </a:r>
            <a:r>
              <a:rPr lang="el-GR" sz="2400" dirty="0" smtClean="0"/>
              <a:t>προώθηση,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Δεν λαμβάνουν σχόλια καταναλωτών.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875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Έλλειψη 9"/>
          <p:cNvSpPr/>
          <p:nvPr/>
        </p:nvSpPr>
        <p:spPr>
          <a:xfrm>
            <a:off x="2411760" y="1731959"/>
            <a:ext cx="4248472" cy="3600400"/>
          </a:xfrm>
          <a:prstGeom prst="ellipse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Η ροή πληροφοριών</a:t>
            </a:r>
            <a:endParaRPr lang="el-GR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129235" y="5718707"/>
            <a:ext cx="133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Ροή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1026" name="Picture 2" descr="Documents folder icon by Obinoob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94" y="1578496"/>
            <a:ext cx="1058416" cy="1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uments folder icon by Obinoob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98" y="4273943"/>
            <a:ext cx="1058416" cy="1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Έλλειψη 6"/>
          <p:cNvSpPr/>
          <p:nvPr/>
        </p:nvSpPr>
        <p:spPr>
          <a:xfrm>
            <a:off x="3563888" y="2708920"/>
            <a:ext cx="1748606" cy="1296144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EDI System</a:t>
            </a:r>
            <a:endParaRPr lang="el-GR" sz="2400" dirty="0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4099034" y="5139559"/>
            <a:ext cx="1387366" cy="192300"/>
          </a:xfrm>
          <a:custGeom>
            <a:avLst/>
            <a:gdLst>
              <a:gd name="connsiteX0" fmla="*/ 0 w 1387366"/>
              <a:gd name="connsiteY0" fmla="*/ 157655 h 192300"/>
              <a:gd name="connsiteX1" fmla="*/ 210207 w 1387366"/>
              <a:gd name="connsiteY1" fmla="*/ 189186 h 192300"/>
              <a:gd name="connsiteX2" fmla="*/ 430925 w 1387366"/>
              <a:gd name="connsiteY2" fmla="*/ 189186 h 192300"/>
              <a:gd name="connsiteX3" fmla="*/ 672663 w 1387366"/>
              <a:gd name="connsiteY3" fmla="*/ 189186 h 192300"/>
              <a:gd name="connsiteX4" fmla="*/ 903890 w 1387366"/>
              <a:gd name="connsiteY4" fmla="*/ 147144 h 192300"/>
              <a:gd name="connsiteX5" fmla="*/ 1124607 w 1387366"/>
              <a:gd name="connsiteY5" fmla="*/ 94593 h 192300"/>
              <a:gd name="connsiteX6" fmla="*/ 1292773 w 1387366"/>
              <a:gd name="connsiteY6" fmla="*/ 52551 h 192300"/>
              <a:gd name="connsiteX7" fmla="*/ 1387366 w 1387366"/>
              <a:gd name="connsiteY7" fmla="*/ 0 h 1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366" h="192300">
                <a:moveTo>
                  <a:pt x="0" y="157655"/>
                </a:moveTo>
                <a:cubicBezTo>
                  <a:pt x="69193" y="170793"/>
                  <a:pt x="138386" y="183931"/>
                  <a:pt x="210207" y="189186"/>
                </a:cubicBezTo>
                <a:cubicBezTo>
                  <a:pt x="282028" y="194441"/>
                  <a:pt x="430925" y="189186"/>
                  <a:pt x="430925" y="189186"/>
                </a:cubicBezTo>
                <a:cubicBezTo>
                  <a:pt x="508001" y="189186"/>
                  <a:pt x="593836" y="196193"/>
                  <a:pt x="672663" y="189186"/>
                </a:cubicBezTo>
                <a:cubicBezTo>
                  <a:pt x="751490" y="182179"/>
                  <a:pt x="828566" y="162909"/>
                  <a:pt x="903890" y="147144"/>
                </a:cubicBezTo>
                <a:cubicBezTo>
                  <a:pt x="979214" y="131379"/>
                  <a:pt x="1124607" y="94593"/>
                  <a:pt x="1124607" y="94593"/>
                </a:cubicBezTo>
                <a:cubicBezTo>
                  <a:pt x="1189421" y="78827"/>
                  <a:pt x="1248980" y="68316"/>
                  <a:pt x="1292773" y="52551"/>
                </a:cubicBezTo>
                <a:cubicBezTo>
                  <a:pt x="1336566" y="36785"/>
                  <a:pt x="1361966" y="18392"/>
                  <a:pt x="1387366" y="0"/>
                </a:cubicBezTo>
              </a:path>
            </a:pathLst>
          </a:custGeom>
          <a:noFill/>
          <a:ln w="11747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Ελεύθερη σχεδίαση 13"/>
          <p:cNvSpPr/>
          <p:nvPr/>
        </p:nvSpPr>
        <p:spPr>
          <a:xfrm rot="10800000">
            <a:off x="3587276" y="1729819"/>
            <a:ext cx="1387366" cy="192300"/>
          </a:xfrm>
          <a:custGeom>
            <a:avLst/>
            <a:gdLst>
              <a:gd name="connsiteX0" fmla="*/ 0 w 1387366"/>
              <a:gd name="connsiteY0" fmla="*/ 157655 h 192300"/>
              <a:gd name="connsiteX1" fmla="*/ 210207 w 1387366"/>
              <a:gd name="connsiteY1" fmla="*/ 189186 h 192300"/>
              <a:gd name="connsiteX2" fmla="*/ 430925 w 1387366"/>
              <a:gd name="connsiteY2" fmla="*/ 189186 h 192300"/>
              <a:gd name="connsiteX3" fmla="*/ 672663 w 1387366"/>
              <a:gd name="connsiteY3" fmla="*/ 189186 h 192300"/>
              <a:gd name="connsiteX4" fmla="*/ 903890 w 1387366"/>
              <a:gd name="connsiteY4" fmla="*/ 147144 h 192300"/>
              <a:gd name="connsiteX5" fmla="*/ 1124607 w 1387366"/>
              <a:gd name="connsiteY5" fmla="*/ 94593 h 192300"/>
              <a:gd name="connsiteX6" fmla="*/ 1292773 w 1387366"/>
              <a:gd name="connsiteY6" fmla="*/ 52551 h 192300"/>
              <a:gd name="connsiteX7" fmla="*/ 1387366 w 1387366"/>
              <a:gd name="connsiteY7" fmla="*/ 0 h 1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366" h="192300">
                <a:moveTo>
                  <a:pt x="0" y="157655"/>
                </a:moveTo>
                <a:cubicBezTo>
                  <a:pt x="69193" y="170793"/>
                  <a:pt x="138386" y="183931"/>
                  <a:pt x="210207" y="189186"/>
                </a:cubicBezTo>
                <a:cubicBezTo>
                  <a:pt x="282028" y="194441"/>
                  <a:pt x="430925" y="189186"/>
                  <a:pt x="430925" y="189186"/>
                </a:cubicBezTo>
                <a:cubicBezTo>
                  <a:pt x="508001" y="189186"/>
                  <a:pt x="593836" y="196193"/>
                  <a:pt x="672663" y="189186"/>
                </a:cubicBezTo>
                <a:cubicBezTo>
                  <a:pt x="751490" y="182179"/>
                  <a:pt x="828566" y="162909"/>
                  <a:pt x="903890" y="147144"/>
                </a:cubicBezTo>
                <a:cubicBezTo>
                  <a:pt x="979214" y="131379"/>
                  <a:pt x="1124607" y="94593"/>
                  <a:pt x="1124607" y="94593"/>
                </a:cubicBezTo>
                <a:cubicBezTo>
                  <a:pt x="1189421" y="78827"/>
                  <a:pt x="1248980" y="68316"/>
                  <a:pt x="1292773" y="52551"/>
                </a:cubicBezTo>
                <a:cubicBezTo>
                  <a:pt x="1336566" y="36785"/>
                  <a:pt x="1361966" y="18392"/>
                  <a:pt x="1387366" y="0"/>
                </a:cubicBezTo>
              </a:path>
            </a:pathLst>
          </a:custGeom>
          <a:noFill/>
          <a:ln w="11747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2508489" y="6088039"/>
            <a:ext cx="5047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hlinkClick r:id="rId4"/>
              </a:rPr>
              <a:t>D</a:t>
            </a:r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hlinkClick r:id="rId4"/>
              </a:rPr>
              <a:t>o</a:t>
            </a:r>
            <a:r>
              <a:rPr lang="el-GR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hlinkClick r:id="rId4"/>
              </a:rPr>
              <a:t>cuments 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hlinkClick r:id="rId4"/>
              </a:rPr>
              <a:t>folder </a:t>
            </a:r>
            <a:r>
              <a:rPr lang="el-GR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hlinkClick r:id="rId4"/>
              </a:rPr>
              <a:t>icon</a:t>
            </a:r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l-GR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από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 </a:t>
            </a:r>
            <a:r>
              <a:rPr lang="el-GR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hlinkClick r:id="rId5"/>
              </a:rPr>
              <a:t>Obinoobie</a:t>
            </a:r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l-GR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BY-NC-ND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3.0</a:t>
            </a:r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,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Computer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and Tech Icon Set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hugoo13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30" name="Picture 6" descr="C:\Users\fkaram2\Desktop\Εικόνα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6928" r="5348"/>
          <a:stretch/>
        </p:blipFill>
        <p:spPr bwMode="auto">
          <a:xfrm>
            <a:off x="6012160" y="3321831"/>
            <a:ext cx="1030015" cy="12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karam2\Desktop\Εικόνα1 - Copy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19972" r="22147" b="17875"/>
          <a:stretch/>
        </p:blipFill>
        <p:spPr bwMode="auto">
          <a:xfrm>
            <a:off x="2123728" y="2110020"/>
            <a:ext cx="1124607" cy="10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9206" y="2313745"/>
            <a:ext cx="176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Trading Partners </a:t>
            </a:r>
          </a:p>
          <a:p>
            <a:pPr algn="ctr"/>
            <a:r>
              <a:rPr lang="en-US" dirty="0" smtClean="0">
                <a:latin typeface="+mn-lt"/>
              </a:rPr>
              <a:t>and Consumers</a:t>
            </a:r>
            <a:endParaRPr lang="el-GR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3681898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Your business Application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0722" y="2524254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Documents</a:t>
            </a:r>
            <a:endParaRPr lang="el-GR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2726" y="5235709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Documents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3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Τεχνολογίες Δικτύων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l-GR" sz="2400" dirty="0"/>
              <a:t>Ζωτική σημασία για την πρόσβαση στην πληροφορία και επικοινωνία εντός και έκτος </a:t>
            </a:r>
            <a:r>
              <a:rPr lang="el-GR" sz="2400" dirty="0" smtClean="0"/>
              <a:t>οργανισμού.</a:t>
            </a:r>
            <a:endParaRPr lang="el-GR" sz="2400" dirty="0"/>
          </a:p>
          <a:p>
            <a:pPr>
              <a:buClr>
                <a:schemeClr val="tx1"/>
              </a:buClr>
            </a:pPr>
            <a:r>
              <a:rPr lang="el-GR" sz="2400" dirty="0"/>
              <a:t>Η επιλογή του δικτύου εξαρτάται </a:t>
            </a:r>
            <a:r>
              <a:rPr lang="el-GR" sz="2400" dirty="0" smtClean="0"/>
              <a:t>από</a:t>
            </a:r>
            <a:r>
              <a:rPr lang="en-US" sz="2400" dirty="0" smtClean="0"/>
              <a:t> </a:t>
            </a:r>
            <a:r>
              <a:rPr lang="el-GR" sz="2400" dirty="0" smtClean="0"/>
              <a:t>τον </a:t>
            </a:r>
            <a:r>
              <a:rPr lang="el-GR" sz="2400" dirty="0"/>
              <a:t>αριθμό των </a:t>
            </a:r>
            <a:r>
              <a:rPr lang="el-GR" sz="2400" dirty="0" smtClean="0"/>
              <a:t>χρηστών.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0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b="1" dirty="0" smtClean="0"/>
              <a:t>Κοινή </a:t>
            </a:r>
            <a:r>
              <a:rPr lang="el-GR" sz="2400" b="1" dirty="0"/>
              <a:t>χρήση </a:t>
            </a:r>
            <a:r>
              <a:rPr lang="el-GR" sz="2400" b="1" dirty="0" smtClean="0"/>
              <a:t>πληροφορίας.</a:t>
            </a:r>
            <a:endParaRPr lang="el-GR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Κοινή χρήση φακέλων και πρόσβαση σε άλλα μηχανήματα (π.χ. εκτυπωτές-σαρωτές),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Μεταφέρουν και ανοίγουν φάκελους με υψηλές ταχύτητες.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5567" y="41490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  <a:cs typeface="Arial" panose="020B0604020202020204" pitchFamily="34" charset="0"/>
              </a:rPr>
              <a:t>Τοπικό δίκτυο ( 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  <a:cs typeface="Arial" panose="020B0604020202020204" pitchFamily="34" charset="0"/>
              </a:rPr>
              <a:t>LAN)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r>
              <a:rPr lang="el-GR" sz="2400" dirty="0" smtClean="0">
                <a:latin typeface="+mn-lt"/>
              </a:rPr>
              <a:t>Όταν οι Η/Υ βρίσκονται στο ίδιο τμήμα ή κτήριο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δικτύων</a:t>
            </a:r>
            <a:r>
              <a:rPr lang="en-US" dirty="0" smtClean="0"/>
              <a:t>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8082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Χαρακτηριστικά δικτύων</a:t>
            </a:r>
            <a:r>
              <a:rPr lang="en-US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400" b="1" dirty="0" smtClean="0"/>
              <a:t>Σύστημα πελάτη – </a:t>
            </a:r>
            <a:r>
              <a:rPr lang="en-US" sz="2400" b="1" dirty="0" smtClean="0"/>
              <a:t>server.</a:t>
            </a:r>
            <a:endParaRPr lang="el-GR" sz="2400" b="1" dirty="0"/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Όλοι οι φάκελοι :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Αποθηκεύονται κεντρικά,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Ταξινομούνται εύκολα,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Προστατεύονται από ιούς,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Δημιουργούν αντίγραφα (αποφεύγοντας την απώλεια πολύτιμων δεδομένων) 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pic>
        <p:nvPicPr>
          <p:cNvPr id="6" name="Picture 2" descr="File:Client-Server 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960440" cy="22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4680012" y="611678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Client-Server </a:t>
            </a:r>
            <a:r>
              <a:rPr lang="en-US" sz="1200" dirty="0" smtClean="0">
                <a:latin typeface="+mn-lt"/>
                <a:hlinkClick r:id="rId4"/>
              </a:rPr>
              <a:t>Model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5" tooltip="User:Bp2010.hprastiawan (page does not exist)"/>
              </a:rPr>
              <a:t>Bp2010.hprastiawan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διαθεσιμο με άδεια 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0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sz="2400" b="1" dirty="0" smtClean="0"/>
              <a:t>Ο </a:t>
            </a:r>
            <a:r>
              <a:rPr lang="en-US" sz="2400" b="1" dirty="0" smtClean="0"/>
              <a:t>server.</a:t>
            </a:r>
          </a:p>
          <a:p>
            <a:r>
              <a:rPr lang="el-GR" sz="2400" dirty="0" smtClean="0"/>
              <a:t>Ελέγχει τις επικοινωνίες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Διαχειρίζεται την απόδοση του δικτύου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Ελέγχει την πρόσβαση των χρηστών στο </a:t>
            </a:r>
            <a:r>
              <a:rPr lang="en-US" sz="2400" dirty="0" smtClean="0"/>
              <a:t>Internet </a:t>
            </a:r>
            <a:r>
              <a:rPr lang="el-GR" sz="2400" dirty="0" smtClean="0"/>
              <a:t> ή το </a:t>
            </a:r>
            <a:r>
              <a:rPr lang="en-US" sz="2400" dirty="0" smtClean="0"/>
              <a:t>Fax.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Όμως,</a:t>
            </a:r>
            <a:r>
              <a:rPr lang="el-GR" sz="2400" dirty="0">
                <a:solidFill>
                  <a:srgbClr val="004A82"/>
                </a:solidFill>
              </a:rPr>
              <a:t> </a:t>
            </a:r>
            <a:r>
              <a:rPr lang="el-GR" sz="2400" dirty="0"/>
              <a:t>σε περίπτωση βλάβης θα υπάρξουν επιπτώσεις σε όλους τους χρήστες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δικτύων</a:t>
            </a:r>
            <a:r>
              <a:rPr lang="en-US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19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031" y="5157192"/>
            <a:ext cx="788604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Αποτελεσματική και χαμηλού κόστους μέθοδος κοινής χρήσης της πληροφορίας εσωτερικά και στο </a:t>
            </a:r>
            <a:r>
              <a:rPr lang="en-US" sz="2400" dirty="0" smtClean="0">
                <a:latin typeface="+mn-lt"/>
              </a:rPr>
              <a:t>Internet</a:t>
            </a:r>
            <a:endParaRPr lang="el-GR" sz="2400" dirty="0">
              <a:latin typeface="+mn-lt"/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96743" y="2132856"/>
            <a:ext cx="7814038" cy="1717872"/>
          </a:xfrm>
          <a:prstGeom prst="roundRect">
            <a:avLst/>
          </a:prstGeom>
          <a:solidFill>
            <a:schemeClr val="bg1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/>
                </a:solidFill>
              </a:rPr>
              <a:t>Εξασφαλίζεται συμβατότητα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/>
                </a:solidFill>
              </a:rPr>
              <a:t>Δημιουργείται ένα </a:t>
            </a:r>
            <a:r>
              <a:rPr lang="en-US" sz="2400" dirty="0" smtClean="0">
                <a:solidFill>
                  <a:schemeClr val="tx1"/>
                </a:solidFill>
              </a:rPr>
              <a:t>Intranet</a:t>
            </a:r>
          </a:p>
          <a:p>
            <a:pPr algn="ctr">
              <a:spcBef>
                <a:spcPts val="0"/>
              </a:spcBef>
            </a:pPr>
            <a:r>
              <a:rPr lang="el-GR" sz="2400" dirty="0" smtClean="0">
                <a:solidFill>
                  <a:schemeClr val="tx1"/>
                </a:solidFill>
              </a:rPr>
              <a:t> (ιδιωτικό, εσωτερικό </a:t>
            </a:r>
            <a:r>
              <a:rPr lang="en-US" sz="2400" dirty="0" smtClean="0">
                <a:solidFill>
                  <a:schemeClr val="tx1"/>
                </a:solidFill>
              </a:rPr>
              <a:t>web site).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0" name="Βέλος προς τα κάτω 9"/>
          <p:cNvSpPr/>
          <p:nvPr/>
        </p:nvSpPr>
        <p:spPr>
          <a:xfrm>
            <a:off x="3473293" y="4077072"/>
            <a:ext cx="23042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Χαρακτηριστικά δικτύων</a:t>
            </a:r>
            <a:r>
              <a:rPr lang="en-US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696743" y="1286385"/>
            <a:ext cx="5183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l-GR" sz="2400" b="1" dirty="0">
                <a:latin typeface="+mn-lt"/>
              </a:rPr>
              <a:t>Ταύτιση με τα στάνταρ του </a:t>
            </a:r>
            <a:r>
              <a:rPr lang="el-GR" sz="2400" b="1" dirty="0" smtClean="0">
                <a:latin typeface="+mn-lt"/>
              </a:rPr>
              <a:t>Internet</a:t>
            </a:r>
            <a:r>
              <a:rPr lang="en-US" sz="2400" b="1" dirty="0" smtClean="0">
                <a:latin typeface="+mn-lt"/>
              </a:rPr>
              <a:t>.</a:t>
            </a:r>
            <a:endParaRPr lang="el-G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964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8908" y="4797152"/>
            <a:ext cx="8706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  <a:cs typeface="DIN Alternate Bold"/>
              </a:rPr>
              <a:t>Απάντηση :</a:t>
            </a:r>
            <a:endParaRPr lang="el-GR" sz="2400" dirty="0" smtClean="0">
              <a:latin typeface="+mn-lt"/>
              <a:cs typeface="DIN Alternate Bold"/>
            </a:endParaRPr>
          </a:p>
          <a:p>
            <a:pPr marL="285750" indent="-285750">
              <a:buFont typeface="Arial"/>
              <a:buChar char="•"/>
            </a:pPr>
            <a:r>
              <a:rPr lang="el-GR" sz="2400" dirty="0" smtClean="0">
                <a:latin typeface="+mn-lt"/>
                <a:cs typeface="Apple Casual"/>
              </a:rPr>
              <a:t>Κόψιμο εξόδων.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 smtClean="0">
                <a:latin typeface="+mn-lt"/>
                <a:cs typeface="Apple Casual"/>
              </a:rPr>
              <a:t>Μετατροπή εσωτερικής αγοράς εργασίας σε εξωτερική.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 smtClean="0">
                <a:latin typeface="+mn-lt"/>
                <a:cs typeface="Apple Casual"/>
              </a:rPr>
              <a:t>Μείωση της τιμής του προϊόντος με νέες τεχνολογίες. [</a:t>
            </a:r>
            <a:r>
              <a:rPr lang="el-GR" sz="2400" u="sng" dirty="0" smtClean="0">
                <a:latin typeface="+mn-lt"/>
                <a:cs typeface="Apple Casual"/>
              </a:rPr>
              <a:t>Απο το </a:t>
            </a:r>
            <a:r>
              <a:rPr lang="en-US" sz="2400" u="sng" dirty="0" smtClean="0">
                <a:latin typeface="+mn-lt"/>
                <a:cs typeface="Apple Casual"/>
              </a:rPr>
              <a:t>management</a:t>
            </a:r>
            <a:r>
              <a:rPr lang="en-US" sz="2400" dirty="0" smtClean="0">
                <a:latin typeface="+mn-lt"/>
                <a:cs typeface="Apple Casual"/>
              </a:rPr>
              <a:t>]</a:t>
            </a:r>
            <a:endParaRPr lang="en-US" sz="2400" b="1" i="1" u="sng" dirty="0">
              <a:latin typeface="+mn-lt"/>
              <a:cs typeface="Apple Casual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pc="50" dirty="0" smtClean="0">
                <a:ln w="11430"/>
              </a:rPr>
              <a:t>Στοιχεία </a:t>
            </a:r>
            <a:r>
              <a:rPr lang="el-GR" spc="50" dirty="0">
                <a:ln w="11430"/>
              </a:rPr>
              <a:t>στο περιεχόμενο </a:t>
            </a:r>
            <a:br>
              <a:rPr lang="el-GR" spc="50" dirty="0">
                <a:ln w="11430"/>
              </a:rPr>
            </a:br>
            <a:r>
              <a:rPr lang="el-GR" spc="50" dirty="0">
                <a:ln w="11430"/>
              </a:rPr>
              <a:t>του </a:t>
            </a:r>
            <a:r>
              <a:rPr lang="en-US" spc="50" dirty="0" smtClean="0">
                <a:ln w="11430"/>
              </a:rPr>
              <a:t>management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idx="1"/>
          </p:nvPr>
        </p:nvSpPr>
        <p:spPr>
          <a:xfrm>
            <a:off x="437174" y="3068960"/>
            <a:ext cx="8229600" cy="2001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Αποτελέσματα ύφεσης διεθνούς εμπορίου :</a:t>
            </a:r>
          </a:p>
          <a:p>
            <a:r>
              <a:rPr lang="el-GR" sz="2400" dirty="0" smtClean="0"/>
              <a:t>Δημιουργία </a:t>
            </a:r>
            <a:r>
              <a:rPr lang="en-US" sz="2400" dirty="0" smtClean="0"/>
              <a:t>BCG –type </a:t>
            </a:r>
            <a:r>
              <a:rPr lang="el-GR" sz="2400" dirty="0" smtClean="0"/>
              <a:t>(ή </a:t>
            </a:r>
            <a:r>
              <a:rPr lang="en-US" sz="2400" dirty="0" smtClean="0"/>
              <a:t>“dogs”),</a:t>
            </a:r>
          </a:p>
          <a:p>
            <a:r>
              <a:rPr lang="el-GR" sz="2400" dirty="0" smtClean="0"/>
              <a:t>Μείωση διαθέσιμου ρευστού στις επιχειρήσεις.</a:t>
            </a:r>
          </a:p>
          <a:p>
            <a:pPr marL="0" indent="0">
              <a:buNone/>
            </a:pPr>
            <a:r>
              <a:rPr lang="el-GR" sz="2400" u="sng" dirty="0" smtClean="0"/>
              <a:t>Έτσι</a:t>
            </a:r>
            <a:r>
              <a:rPr lang="el-GR" sz="2400" dirty="0" smtClean="0"/>
              <a:t> : </a:t>
            </a:r>
            <a:r>
              <a:rPr lang="el-GR" sz="2400" b="1" dirty="0" smtClean="0"/>
              <a:t>Δόθηκαν κίνητρα για νέες στρατηγικές στις αγορές.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3291855749"/>
              </p:ext>
            </p:extLst>
          </p:nvPr>
        </p:nvGraphicFramePr>
        <p:xfrm>
          <a:off x="1403648" y="692696"/>
          <a:ext cx="6552728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399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l-GR" sz="2400" b="1" dirty="0"/>
              <a:t>Δημιουργία δικτύου ευρείας </a:t>
            </a:r>
            <a:r>
              <a:rPr lang="el-GR" sz="2400" b="1" dirty="0" smtClean="0"/>
              <a:t>περιοχής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l-GR" sz="2400" dirty="0" smtClean="0">
                <a:solidFill>
                  <a:schemeClr val="tx1"/>
                </a:solidFill>
              </a:rPr>
              <a:t> σύνδεση ενός δικτύου διευρύνεται σημαντικά, ιδίως αν αυτό βασίζεται σε προδιαγραφές </a:t>
            </a:r>
            <a:r>
              <a:rPr lang="en-US" sz="2400" dirty="0" smtClean="0">
                <a:solidFill>
                  <a:schemeClr val="tx1"/>
                </a:solidFill>
              </a:rPr>
              <a:t>Internet.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926" y="47251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+mn-lt"/>
              </a:rPr>
              <a:t>Η σύνδεση με το </a:t>
            </a:r>
            <a:r>
              <a:rPr lang="en-US" sz="2400" dirty="0" smtClean="0">
                <a:latin typeface="+mn-lt"/>
              </a:rPr>
              <a:t>Internet</a:t>
            </a:r>
            <a:r>
              <a:rPr lang="el-GR" sz="2400" dirty="0" smtClean="0">
                <a:latin typeface="+mn-lt"/>
              </a:rPr>
              <a:t> παρέχει πρόσβαση σε διεθνές ηλεκτρονικό ταχυδρομείο, </a:t>
            </a:r>
            <a:r>
              <a:rPr lang="en-US" sz="2400" dirty="0" smtClean="0">
                <a:latin typeface="+mn-lt"/>
              </a:rPr>
              <a:t>Web </a:t>
            </a:r>
            <a:r>
              <a:rPr lang="el-GR" sz="2400" dirty="0" smtClean="0">
                <a:latin typeface="+mn-lt"/>
              </a:rPr>
              <a:t> και άλλες πηγές πληροφοριών.</a:t>
            </a:r>
            <a:endParaRPr lang="el-GR" sz="20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δικτύων</a:t>
            </a:r>
            <a:r>
              <a:rPr lang="en-US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6)</a:t>
            </a:r>
            <a:endParaRPr lang="el-GR" dirty="0"/>
          </a:p>
        </p:txBody>
      </p:sp>
      <p:pic>
        <p:nvPicPr>
          <p:cNvPr id="3074" name="Picture 2" descr="File:LAN WAN schem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33" y="2191280"/>
            <a:ext cx="3940579" cy="27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b="1" dirty="0"/>
              <a:t>Δίκτυα προστιθέμενης </a:t>
            </a:r>
            <a:r>
              <a:rPr lang="el-GR" sz="2400" b="1" dirty="0" smtClean="0"/>
              <a:t>αξίας</a:t>
            </a:r>
            <a:r>
              <a:rPr lang="en-US" sz="2400" b="1" dirty="0" smtClean="0"/>
              <a:t>.</a:t>
            </a:r>
          </a:p>
          <a:p>
            <a:pPr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400" dirty="0" smtClean="0"/>
              <a:t>Δημόσια δίκτυα που «προσδίδουν αξία»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Η χρήση τους γίνεται με συνδρομή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Οι χρήστες πληρώνουν ανάλογα με τον όγκο των δεδομένων που μεταφέρουν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Προσφέρουν έναν τρόπο μεταφοράς ηλεκτρονικών πληροφοριών 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Αποστολή δεδομένων μεταξύ Η/Υ σε διαφορετικές πόλεις ή σε διαφορετικές χώρες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Χρησιμοποιούνται συχνά σε συστήματα </a:t>
            </a:r>
            <a:r>
              <a:rPr lang="en-US" sz="2400" dirty="0" smtClean="0"/>
              <a:t>EDI.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δικτύων</a:t>
            </a:r>
            <a:r>
              <a:rPr lang="en-US" dirty="0"/>
              <a:t> </a:t>
            </a:r>
            <a:r>
              <a:rPr lang="el-GR" sz="3200" b="0" dirty="0" smtClean="0"/>
              <a:t>(6 </a:t>
            </a:r>
            <a:r>
              <a:rPr lang="el-GR" sz="3200" b="0" dirty="0"/>
              <a:t>από 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2691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Φ</a:t>
            </a:r>
            <a:r>
              <a:rPr lang="el-GR" sz="2400" dirty="0" smtClean="0"/>
              <a:t>θηνό</a:t>
            </a:r>
            <a:r>
              <a:rPr lang="el-GR" sz="2400" dirty="0"/>
              <a:t>, ταχύ, </a:t>
            </a:r>
            <a:r>
              <a:rPr lang="el-GR" sz="2400" dirty="0" smtClean="0"/>
              <a:t>αποτελεσματικό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Έ</a:t>
            </a:r>
            <a:r>
              <a:rPr lang="el-GR" sz="2400" dirty="0" smtClean="0"/>
              <a:t>να </a:t>
            </a:r>
            <a:r>
              <a:rPr lang="el-GR" sz="2400" dirty="0"/>
              <a:t>πρόγραμμα </a:t>
            </a:r>
            <a:r>
              <a:rPr lang="el-GR" sz="2400" dirty="0" smtClean="0"/>
              <a:t>e- </a:t>
            </a:r>
            <a:r>
              <a:rPr lang="en-US" sz="2400" dirty="0" smtClean="0"/>
              <a:t>mail</a:t>
            </a:r>
            <a:r>
              <a:rPr lang="el-GR" sz="2400" dirty="0" smtClean="0"/>
              <a:t> </a:t>
            </a:r>
            <a:r>
              <a:rPr lang="el-GR" sz="2400" dirty="0"/>
              <a:t>επιτρέπει τη δημιουργία, αποστολή, λήψη, αποθήκευση και διαχείριση των μηνυμάτων (Microsoft </a:t>
            </a:r>
            <a:r>
              <a:rPr lang="el-GR" sz="2400" dirty="0" smtClean="0"/>
              <a:t> Οutlook).</a:t>
            </a:r>
            <a:endParaRPr lang="el-GR" sz="2400" dirty="0"/>
          </a:p>
        </p:txBody>
      </p:sp>
      <p:sp>
        <p:nvSpPr>
          <p:cNvPr id="5" name="Rectangle 8"/>
          <p:cNvSpPr/>
          <p:nvPr/>
        </p:nvSpPr>
        <p:spPr>
          <a:xfrm>
            <a:off x="3069668" y="5661248"/>
            <a:ext cx="2941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hlinkClick r:id="rId2"/>
              </a:rPr>
              <a:t>Email-Icon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hlinkClick r:id="rId2"/>
              </a:rPr>
              <a:t>Yoel Ben-Avraham</a:t>
            </a:r>
            <a:r>
              <a:rPr lang="en-US" sz="1200" dirty="0" smtClean="0">
                <a:latin typeface="+mn-lt"/>
                <a:hlinkClick r:id="rId2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>
                <a:hlinkClick r:id="rId3"/>
              </a:rPr>
              <a:t>CC BY-ND 2.0</a:t>
            </a:r>
            <a:endParaRPr lang="en-US" sz="1200" dirty="0"/>
          </a:p>
        </p:txBody>
      </p:sp>
      <p:pic>
        <p:nvPicPr>
          <p:cNvPr id="5122" name="Picture 2" descr="Email-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1" y="3645024"/>
            <a:ext cx="30433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62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e-mail</a:t>
            </a:r>
            <a:r>
              <a:rPr lang="en-US" dirty="0"/>
              <a:t> </a:t>
            </a:r>
            <a:r>
              <a:rPr lang="el-GR" dirty="0" smtClean="0"/>
              <a:t>χρησιμοποιείται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Όταν είναι απαραίτητο (δεν υπάρχει προσφορότερος τρόπος επικοινωνίας)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Περιεκτική γραφή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Σαφήνεια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Χωρίς ορθογραφικά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Σωστή σύνταξη, γραμματική και σημεία στίξης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pic>
        <p:nvPicPr>
          <p:cNvPr id="4098" name="Picture 2" descr="File:Envelope email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01" y="4547813"/>
            <a:ext cx="2373685" cy="214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2123728" y="6551684"/>
            <a:ext cx="4481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Envelope </a:t>
            </a:r>
            <a:r>
              <a:rPr lang="en-US" sz="1200" dirty="0" smtClean="0">
                <a:latin typeface="+mn-lt"/>
                <a:hlinkClick r:id="rId3"/>
              </a:rPr>
              <a:t>email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4" tooltip="User:Nevit"/>
              </a:rPr>
              <a:t>Nevit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 άδεια </a:t>
            </a:r>
            <a:r>
              <a:rPr lang="en-US" sz="1200" dirty="0" smtClean="0">
                <a:latin typeface="+mn-lt"/>
                <a:hlinkClick r:id="rId5"/>
              </a:rPr>
              <a:t>CC </a:t>
            </a:r>
            <a:r>
              <a:rPr lang="en-US" sz="1200" dirty="0">
                <a:latin typeface="+mn-lt"/>
                <a:hlinkClick r:id="rId5"/>
              </a:rPr>
              <a:t>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57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Συστήματα ηλεκτρονικών πληρωμών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Πιστωτικές κάρτες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Ηλεκτρονική Μεταφορά Κεφαλαίων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Χρεωστικές Κάρτες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Έξυπνες κάρτες(</a:t>
            </a:r>
            <a:r>
              <a:rPr lang="en-US" sz="2400" dirty="0" smtClean="0"/>
              <a:t>Smart Cards),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Ηλεκτρονικά μετρητά</a:t>
            </a:r>
            <a:r>
              <a:rPr lang="en-US" sz="2400" dirty="0" smtClean="0"/>
              <a:t>(e-Cash),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Ηλεκτρονικές επιταγές</a:t>
            </a:r>
            <a:r>
              <a:rPr lang="en-US" sz="2400" dirty="0" smtClean="0"/>
              <a:t>(e-Checks).</a:t>
            </a: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848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Autofit/>
          </a:bodyPr>
          <a:lstStyle/>
          <a:p>
            <a:r>
              <a:rPr lang="el-GR" dirty="0" smtClean="0"/>
              <a:t>Ηλεκτρονικό εμπόριο και επιχειρηματικά μοντέλα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  <a:noFill/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Είναι μια αρχιτεκτονική για το προϊόν που περιγράφει τη ροή πληροφορίας και τον τρόπο υποστήριξης των υπηρεσιών, περιλαμβάνοντας μια περιγραφή των διαφόρων επιχειρηματικών παραγόντων και των ρόλων τους.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Περιγράφονται τα πιθανά πλεονεκτήματα και οφέλη για τους διάφορους επιχειρηματικούς παράγοντες και οι πηγές εσόδων τους.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48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Συναλλαγές μεταξύ επιχειρήσεων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(Business to Business-B2B),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Ηλεκτρονικό εμπόριο μεταξύ επιχείρησης και καταναλωτών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(Business to Consumer-B2C),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Ηλεκτρονικό εμπόριο από καταναλωτές προς καταναλωτές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(Consumer to Consumer- C2C),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Ηλεκτρονικό εμπόριο από κυβερνήσεις προς καταναλωτές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(Government to Consumer-G2C),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Ηλεκτρονικό εμπόριο από επιχειρήσεις προς κυβερνήσεις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(Business to Governments-B2G),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Ηλεκτρονικό εμπόριο από κυβερνήσεις προς κυβερνήσεις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(Governments to Governments- G2G).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Βασικά ε</a:t>
            </a:r>
            <a:r>
              <a:rPr lang="el-GR" dirty="0" smtClean="0"/>
              <a:t>πιχειρηματικά</a:t>
            </a:r>
            <a:r>
              <a:rPr lang="en-US" dirty="0" smtClean="0"/>
              <a:t> </a:t>
            </a:r>
            <a:r>
              <a:rPr lang="el-GR" dirty="0"/>
              <a:t>μ</a:t>
            </a:r>
            <a:r>
              <a:rPr lang="el-GR" dirty="0" smtClean="0"/>
              <a:t>οντέλα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36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Ενδο-επιχειρησιακές επικοινωνίες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1526665"/>
            <a:ext cx="159543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INTRANETS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053" y="154644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Ολοκλήρωση ενδο-επιχειρησιακών λειτουργιών.</a:t>
            </a:r>
            <a:endParaRPr lang="el-GR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239" y="1430843"/>
            <a:ext cx="158417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ICT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89" y="3236672"/>
            <a:ext cx="8556862" cy="1583936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Μελέτη, σχεδίαση, ανάπτυξη, υλοποίηση, συντήρηση και διαχείρηση υπολογιστικών </a:t>
            </a:r>
            <a:r>
              <a:rPr lang="el-GR" sz="2400" dirty="0"/>
              <a:t>πληροφοριακών </a:t>
            </a:r>
            <a:r>
              <a:rPr lang="el-GR" sz="2400" dirty="0" smtClean="0"/>
              <a:t>συστημάτων, κυρίως</a:t>
            </a:r>
            <a:r>
              <a:rPr lang="en-US" sz="2400" dirty="0" smtClean="0"/>
              <a:t> </a:t>
            </a:r>
            <a:r>
              <a:rPr lang="el-GR" sz="2400" dirty="0" smtClean="0"/>
              <a:t>όσον </a:t>
            </a:r>
            <a:r>
              <a:rPr lang="el-GR" sz="2400" dirty="0"/>
              <a:t>αφορά εφαρμογές </a:t>
            </a:r>
            <a:r>
              <a:rPr lang="el-GR" sz="2400" dirty="0" smtClean="0"/>
              <a:t>λογισμικού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dirty="0"/>
              <a:t>υλικό υπολογιστών</a:t>
            </a:r>
            <a:r>
              <a:rPr lang="el-GR" sz="2400" dirty="0" smtClean="0"/>
              <a:t>. </a:t>
            </a:r>
            <a:endParaRPr lang="el-GR" sz="2400" dirty="0"/>
          </a:p>
        </p:txBody>
      </p:sp>
      <p:sp>
        <p:nvSpPr>
          <p:cNvPr id="6" name="Right Arrow 5"/>
          <p:cNvSpPr/>
          <p:nvPr/>
        </p:nvSpPr>
        <p:spPr>
          <a:xfrm>
            <a:off x="1584175" y="1957423"/>
            <a:ext cx="3029245" cy="2520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1" name="Down Arrow 10"/>
          <p:cNvSpPr/>
          <p:nvPr/>
        </p:nvSpPr>
        <p:spPr>
          <a:xfrm>
            <a:off x="715075" y="2083437"/>
            <a:ext cx="811959" cy="11532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343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323528" y="3447635"/>
            <a:ext cx="8314591" cy="3115504"/>
            <a:chOff x="323528" y="4673724"/>
            <a:chExt cx="8314591" cy="2082172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5953432" y="4859550"/>
              <a:ext cx="1123345" cy="153630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169305" y="4878007"/>
              <a:ext cx="792088" cy="151784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3528" y="4673724"/>
              <a:ext cx="2097857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FRONT OFFICE</a:t>
              </a:r>
              <a:endParaRPr lang="el-GR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65911" y="4686036"/>
              <a:ext cx="1872208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BACK OFFICE</a:t>
              </a:r>
              <a:endParaRPr lang="el-GR" sz="2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41638" y="6395856"/>
              <a:ext cx="3399777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ΤΕΛΙΚΟΣ ΚΑΤΑΝΑΛΩΤΗΣ</a:t>
              </a:r>
              <a:endParaRPr lang="el-GR" sz="2400" dirty="0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2207391" y="1190001"/>
            <a:ext cx="4789747" cy="2166991"/>
            <a:chOff x="3139904" y="1482910"/>
            <a:chExt cx="2677432" cy="875387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3139904" y="1909669"/>
              <a:ext cx="913181" cy="44862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650489" y="1914958"/>
              <a:ext cx="1166847" cy="44333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333004" y="1482910"/>
              <a:ext cx="1872208" cy="4320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INTRANETS</a:t>
              </a:r>
              <a:endParaRPr lang="el-GR" sz="2400" dirty="0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</a:t>
            </a:r>
            <a:r>
              <a:rPr lang="en-US" dirty="0" smtClean="0"/>
              <a:t>Intranets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6244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07504" y="1196752"/>
            <a:ext cx="9036496" cy="27362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/>
              <a:t>Ενδοδίκτυο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l-GR" sz="2400" b="1" dirty="0" smtClean="0"/>
              <a:t>   ιδιωτικό δίκτυο Η/Υ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Αποτελείται από Η/Υ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συνδέονται μεταξύ τους ενσύρματα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 Συνηθέστερη μορφή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μικρό τοπικό δίκτυο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 Μεγάλα τοπικά δίκτυα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ενοποίηση μέσω    μισθωμένων  γραμμών(</a:t>
            </a:r>
            <a:r>
              <a:rPr lang="en-US" sz="2400" dirty="0" smtClean="0"/>
              <a:t>ISP).</a:t>
            </a: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Intranet</a:t>
            </a:r>
            <a:endParaRPr lang="el-GR" dirty="0"/>
          </a:p>
        </p:txBody>
      </p:sp>
      <p:sp>
        <p:nvSpPr>
          <p:cNvPr id="14" name="Rectangle 8"/>
          <p:cNvSpPr/>
          <p:nvPr/>
        </p:nvSpPr>
        <p:spPr>
          <a:xfrm>
            <a:off x="2741789" y="6029869"/>
            <a:ext cx="343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Workgroup SpectrumG03515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3" tooltip="Go to Scott Maxwell's photostream"/>
              </a:rPr>
              <a:t>Scott Maxwell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4"/>
              </a:rPr>
              <a:t>CC </a:t>
            </a:r>
            <a:r>
              <a:rPr lang="en-US" sz="1200" dirty="0">
                <a:latin typeface="+mn-lt"/>
                <a:hlinkClick r:id="rId4"/>
              </a:rPr>
              <a:t>BY-SA 2.0</a:t>
            </a:r>
            <a:endParaRPr lang="en-US" sz="1200" dirty="0">
              <a:latin typeface="+mn-lt"/>
            </a:endParaRPr>
          </a:p>
        </p:txBody>
      </p:sp>
      <p:pic>
        <p:nvPicPr>
          <p:cNvPr id="6146" name="Picture 2" descr="Workgroup SpectrumG035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b="14462"/>
          <a:stretch/>
        </p:blipFill>
        <p:spPr bwMode="auto">
          <a:xfrm>
            <a:off x="3131840" y="3689131"/>
            <a:ext cx="2655168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13113" indent="-3313113">
              <a:spcBef>
                <a:spcPts val="1200"/>
              </a:spcBef>
              <a:buNone/>
            </a:pPr>
            <a:r>
              <a:rPr lang="el-GR" sz="2400" dirty="0" smtClean="0"/>
              <a:t>Έχει κάποιο κόστος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	δύσκολο να βρεθούν                                       οικονομικοί πόροι για </a:t>
            </a:r>
          </a:p>
          <a:p>
            <a:pPr marL="0" indent="3313113">
              <a:spcBef>
                <a:spcPts val="0"/>
              </a:spcBef>
              <a:buNone/>
            </a:pPr>
            <a:r>
              <a:rPr lang="el-GR" sz="2400" dirty="0" smtClean="0"/>
              <a:t>να την υποστηρίξουν.</a:t>
            </a:r>
            <a:br>
              <a:rPr lang="el-GR" sz="2400" dirty="0" smtClean="0"/>
            </a:br>
            <a:r>
              <a:rPr lang="el-GR" sz="2400" b="1" dirty="0" smtClean="0">
                <a:solidFill>
                  <a:srgbClr val="004A82"/>
                </a:solidFill>
                <a:cs typeface="Arial"/>
              </a:rPr>
              <a:t>Γίνεται ευκολότερο :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/>
            </a:r>
            <a:br>
              <a:rPr lang="el-GR" sz="2400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</a:br>
            <a:r>
              <a:rPr lang="el-GR" sz="2400" dirty="0" smtClean="0">
                <a:cs typeface="Arial"/>
              </a:rPr>
              <a:t>1. Οικονομικά ινστιτούτα επενδύουν σε μακροχρόνια βάση.</a:t>
            </a:r>
          </a:p>
          <a:p>
            <a:pPr marL="0" indent="0">
              <a:buNone/>
            </a:pPr>
            <a:r>
              <a:rPr lang="el-GR" sz="2400" dirty="0" smtClean="0">
                <a:cs typeface="Arial"/>
              </a:rPr>
              <a:t>2. Η επιχείρηση υποστηρίζεται με δικά της μέσα.</a:t>
            </a:r>
            <a:endParaRPr lang="en-US" sz="24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645024"/>
            <a:ext cx="7651154" cy="175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Πολλές βιομηχανίες &amp; επιχειρήσεις είναι κοντά στις επιχειρήσεις υψηλής τεχνολογίας.</a:t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Προκλήσεις &amp; ευκαιρίες ανακατασκευής του περιβάλλοντος εργασίας (με νέα συστήματα).</a:t>
            </a:r>
            <a:endParaRPr lang="en-US" sz="2400" dirty="0">
              <a:latin typeface="+mn-lt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4944084" y="4146040"/>
            <a:ext cx="441470" cy="572721"/>
          </a:xfrm>
          <a:prstGeom prst="bentArrow">
            <a:avLst>
              <a:gd name="adj1" fmla="val 22578"/>
              <a:gd name="adj2" fmla="val 30809"/>
              <a:gd name="adj3" fmla="val 25000"/>
              <a:gd name="adj4" fmla="val 21483"/>
            </a:avLst>
          </a:prstGeom>
          <a:solidFill>
            <a:srgbClr val="004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64C2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310" y="4919008"/>
            <a:ext cx="2534204" cy="1938992"/>
          </a:xfrm>
          <a:prstGeom prst="rect">
            <a:avLst/>
          </a:prstGeom>
          <a:noFill/>
          <a:ln w="28575" cmpd="sng">
            <a:solidFill>
              <a:srgbClr val="953735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+mn-lt"/>
              </a:rPr>
              <a:t>Τα νέα αυτα συστήματα επιβάλλουν μια περίοδο «εκπαίδευσης».</a:t>
            </a:r>
            <a:endParaRPr lang="en-US" sz="24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τεχνολογική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31607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96752"/>
            <a:ext cx="4536504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Πάροχος υπηρεσιών διαδικτύου</a:t>
            </a:r>
            <a:r>
              <a:rPr lang="en-US" sz="2400" b="1" dirty="0" smtClean="0"/>
              <a:t>.</a:t>
            </a: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dirty="0" smtClean="0"/>
              <a:t>Μια </a:t>
            </a:r>
            <a:r>
              <a:rPr lang="el-GR" sz="2400" dirty="0"/>
              <a:t>υπηρεσία παροχής Internet </a:t>
            </a:r>
            <a:r>
              <a:rPr lang="el-GR" sz="2400" dirty="0" smtClean="0"/>
              <a:t> που προσφέρει </a:t>
            </a:r>
            <a:r>
              <a:rPr lang="el-GR" sz="2400" dirty="0"/>
              <a:t>στους χρήστες πρόσβαση στο Διαδίκτυο και σχετικές υπηρεσίες. Πολλοί, αλλά όχι όλοι </a:t>
            </a:r>
            <a:r>
              <a:rPr lang="el-GR" sz="2400" dirty="0" smtClean="0"/>
              <a:t>οι ISPs, </a:t>
            </a:r>
            <a:r>
              <a:rPr lang="el-GR" sz="2400" dirty="0"/>
              <a:t>είναι τηλεφωνικές εταιρείες ή </a:t>
            </a:r>
            <a:r>
              <a:rPr lang="el-GR" sz="2400" dirty="0" smtClean="0"/>
              <a:t>άλλοι τηλεπικοινωνιακοί οργανισμοί.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ISP(Internet service provider)</a:t>
            </a:r>
            <a:endParaRPr lang="el-GR" dirty="0"/>
          </a:p>
        </p:txBody>
      </p:sp>
      <p:grpSp>
        <p:nvGrpSpPr>
          <p:cNvPr id="29" name="Ομάδα 28"/>
          <p:cNvGrpSpPr/>
          <p:nvPr/>
        </p:nvGrpSpPr>
        <p:grpSpPr>
          <a:xfrm>
            <a:off x="4531415" y="1484784"/>
            <a:ext cx="4217049" cy="4267942"/>
            <a:chOff x="4531415" y="1484784"/>
            <a:chExt cx="4217049" cy="4267942"/>
          </a:xfrm>
        </p:grpSpPr>
        <p:pic>
          <p:nvPicPr>
            <p:cNvPr id="7170" name="Picture 2" descr="File:World wide web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0" t="18076" r="13270" b="10194"/>
            <a:stretch/>
          </p:blipFill>
          <p:spPr bwMode="auto">
            <a:xfrm>
              <a:off x="4531415" y="4431767"/>
              <a:ext cx="1355604" cy="92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At, Email, Fig, Silhouette, Slide, Comput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4" t="13965" r="13454"/>
            <a:stretch/>
          </p:blipFill>
          <p:spPr bwMode="auto">
            <a:xfrm>
              <a:off x="5904148" y="4412270"/>
              <a:ext cx="1224136" cy="96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Κορνίζα 3"/>
            <p:cNvSpPr/>
            <p:nvPr/>
          </p:nvSpPr>
          <p:spPr>
            <a:xfrm>
              <a:off x="7452320" y="4405188"/>
              <a:ext cx="1296144" cy="885378"/>
            </a:xfrm>
            <a:prstGeom prst="beve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600" dirty="0" smtClean="0">
                  <a:solidFill>
                    <a:schemeClr val="tx1"/>
                  </a:solidFill>
                </a:rPr>
                <a:t>‘’</a:t>
              </a:r>
              <a:endParaRPr lang="el-GR" sz="6600" dirty="0">
                <a:solidFill>
                  <a:schemeClr val="tx1"/>
                </a:solidFill>
              </a:endParaRPr>
            </a:p>
          </p:txBody>
        </p:sp>
        <p:sp>
          <p:nvSpPr>
            <p:cNvPr id="9" name="Τραπέζιο 8"/>
            <p:cNvSpPr/>
            <p:nvPr/>
          </p:nvSpPr>
          <p:spPr>
            <a:xfrm>
              <a:off x="7884368" y="5290566"/>
              <a:ext cx="432048" cy="167344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Στρογγυλεμένο ορθογώνιο 9"/>
            <p:cNvSpPr/>
            <p:nvPr/>
          </p:nvSpPr>
          <p:spPr>
            <a:xfrm>
              <a:off x="5580112" y="2852936"/>
              <a:ext cx="1872208" cy="576064"/>
            </a:xfrm>
            <a:prstGeom prst="roundRect">
              <a:avLst/>
            </a:prstGeom>
            <a:noFill/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ISP</a:t>
              </a:r>
              <a:endParaRPr lang="el-GR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7174" name="Picture 6" descr="Desktop computer icon by ivprogramm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7" b="6655"/>
            <a:stretch/>
          </p:blipFill>
          <p:spPr bwMode="auto">
            <a:xfrm>
              <a:off x="6008237" y="1484784"/>
              <a:ext cx="1015957" cy="874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744876" y="5414172"/>
              <a:ext cx="580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WEB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6275" y="5414172"/>
              <a:ext cx="7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EMAIL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04221" y="5414172"/>
              <a:ext cx="592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VOIP</a:t>
              </a:r>
              <a:endParaRPr lang="el-GR" sz="1600" dirty="0">
                <a:latin typeface="+mn-lt"/>
              </a:endParaRPr>
            </a:p>
          </p:txBody>
        </p:sp>
        <p:cxnSp>
          <p:nvCxnSpPr>
            <p:cNvPr id="16" name="Ευθύγραμμο βέλος σύνδεσης 15"/>
            <p:cNvCxnSpPr>
              <a:stCxn id="7174" idx="2"/>
              <a:endCxn id="10" idx="0"/>
            </p:cNvCxnSpPr>
            <p:nvPr/>
          </p:nvCxnSpPr>
          <p:spPr>
            <a:xfrm>
              <a:off x="6516216" y="2359208"/>
              <a:ext cx="0" cy="493728"/>
            </a:xfrm>
            <a:prstGeom prst="straightConnector1">
              <a:avLst/>
            </a:prstGeom>
            <a:ln w="158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>
              <a:stCxn id="10" idx="2"/>
            </p:cNvCxnSpPr>
            <p:nvPr/>
          </p:nvCxnSpPr>
          <p:spPr>
            <a:xfrm>
              <a:off x="6516216" y="3429000"/>
              <a:ext cx="0" cy="504056"/>
            </a:xfrm>
            <a:prstGeom prst="straightConnector1">
              <a:avLst/>
            </a:prstGeom>
            <a:ln w="158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>
              <a:stCxn id="7172" idx="0"/>
            </p:cNvCxnSpPr>
            <p:nvPr/>
          </p:nvCxnSpPr>
          <p:spPr>
            <a:xfrm flipV="1">
              <a:off x="6516216" y="3933056"/>
              <a:ext cx="0" cy="479214"/>
            </a:xfrm>
            <a:prstGeom prst="line">
              <a:avLst/>
            </a:prstGeom>
            <a:ln w="15875"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Αριστερή αγκύλη 24"/>
            <p:cNvSpPr/>
            <p:nvPr/>
          </p:nvSpPr>
          <p:spPr>
            <a:xfrm>
              <a:off x="6397132" y="2714794"/>
              <a:ext cx="175148" cy="2642988"/>
            </a:xfrm>
            <a:prstGeom prst="leftBracket">
              <a:avLst/>
            </a:prstGeom>
            <a:ln w="15875">
              <a:solidFill>
                <a:srgbClr val="004A82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30286" y="5749421"/>
            <a:ext cx="4818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Desktop computer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icon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ivprogrammer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3.0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World wide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web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 tooltip="User:Svilen.milev (page does not exist)"/>
              </a:rPr>
              <a:t> Svilen.milev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3.0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Email figure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2"/>
              </a:rPr>
              <a:t>geralt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Πρωτόκολλα </a:t>
            </a:r>
            <a:r>
              <a:rPr lang="el-GR" sz="4000" b="1" dirty="0" smtClean="0"/>
              <a:t>επικοινωνίας</a:t>
            </a:r>
            <a:endParaRPr lang="el-GR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3406" y="1312597"/>
            <a:ext cx="876355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HTTP(Hyper Text Transfer Protocol)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Πρωτόκολλο Μεταφοράς Υπερκειμένου</a:t>
            </a:r>
            <a:endParaRPr lang="en-US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53406" y="4005064"/>
            <a:ext cx="8394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TCP(Transmission Control </a:t>
            </a:r>
            <a:r>
              <a:rPr lang="en-US" sz="2400" dirty="0" smtClean="0">
                <a:latin typeface="+mn-lt"/>
              </a:rPr>
              <a:t>Protocol)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l-GR" sz="2400" dirty="0" smtClean="0">
                <a:latin typeface="+mn-lt"/>
              </a:rPr>
              <a:t>Πρωτόκολλο </a:t>
            </a:r>
            <a:r>
              <a:rPr lang="el-GR" sz="2400" dirty="0">
                <a:latin typeface="+mn-lt"/>
              </a:rPr>
              <a:t>Ελέγχου Μεταφοράς</a:t>
            </a:r>
          </a:p>
        </p:txBody>
      </p:sp>
      <p:grpSp>
        <p:nvGrpSpPr>
          <p:cNvPr id="26" name="Ομάδα 25"/>
          <p:cNvGrpSpPr/>
          <p:nvPr/>
        </p:nvGrpSpPr>
        <p:grpSpPr>
          <a:xfrm>
            <a:off x="4499992" y="1916832"/>
            <a:ext cx="4176464" cy="1375968"/>
            <a:chOff x="3473455" y="1625748"/>
            <a:chExt cx="4986977" cy="1811068"/>
          </a:xfrm>
        </p:grpSpPr>
        <p:pic>
          <p:nvPicPr>
            <p:cNvPr id="13" name="Picture 6" descr="Desktop computer icon by ivprogramm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7" b="6655"/>
            <a:stretch/>
          </p:blipFill>
          <p:spPr bwMode="auto">
            <a:xfrm>
              <a:off x="3473455" y="1625748"/>
              <a:ext cx="1015957" cy="874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Πλαίσιο 8"/>
            <p:cNvSpPr/>
            <p:nvPr/>
          </p:nvSpPr>
          <p:spPr>
            <a:xfrm>
              <a:off x="4944575" y="2855541"/>
              <a:ext cx="1656184" cy="581275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HTTP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7" name="Πλαίσιο 16"/>
            <p:cNvSpPr/>
            <p:nvPr/>
          </p:nvSpPr>
          <p:spPr>
            <a:xfrm>
              <a:off x="6804248" y="1772322"/>
              <a:ext cx="1656184" cy="581276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WWW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Ευθύγραμμο βέλος σύνδεσης 17"/>
            <p:cNvCxnSpPr>
              <a:stCxn id="9" idx="3"/>
              <a:endCxn id="17" idx="2"/>
            </p:cNvCxnSpPr>
            <p:nvPr/>
          </p:nvCxnSpPr>
          <p:spPr>
            <a:xfrm flipV="1">
              <a:off x="6600759" y="2353597"/>
              <a:ext cx="1031582" cy="792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>
              <a:stCxn id="13" idx="2"/>
              <a:endCxn id="9" idx="1"/>
            </p:cNvCxnSpPr>
            <p:nvPr/>
          </p:nvCxnSpPr>
          <p:spPr>
            <a:xfrm>
              <a:off x="3981434" y="2500172"/>
              <a:ext cx="963141" cy="64600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Ομάδα 38"/>
          <p:cNvGrpSpPr/>
          <p:nvPr/>
        </p:nvGrpSpPr>
        <p:grpSpPr>
          <a:xfrm>
            <a:off x="3384992" y="4624258"/>
            <a:ext cx="4390240" cy="2091813"/>
            <a:chOff x="4502240" y="4501682"/>
            <a:chExt cx="4390240" cy="2091813"/>
          </a:xfrm>
        </p:grpSpPr>
        <p:pic>
          <p:nvPicPr>
            <p:cNvPr id="29" name="Picture 6" descr="Desktop computer icon by ivprogramm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7" b="6655"/>
            <a:stretch/>
          </p:blipFill>
          <p:spPr bwMode="auto">
            <a:xfrm>
              <a:off x="4502240" y="4835893"/>
              <a:ext cx="850838" cy="664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Desktop computer icon by ivprogramm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7" b="6655"/>
            <a:stretch/>
          </p:blipFill>
          <p:spPr bwMode="auto">
            <a:xfrm>
              <a:off x="7132140" y="4835893"/>
              <a:ext cx="850838" cy="664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502240" y="5758155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4A82"/>
                  </a:solidFill>
                  <a:latin typeface="+mn-lt"/>
                </a:rPr>
                <a:t>Sending</a:t>
              </a:r>
              <a:endParaRPr lang="el-GR" b="1" dirty="0">
                <a:solidFill>
                  <a:srgbClr val="004A82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04248" y="5670165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Receiving only when ready to accept</a:t>
              </a:r>
              <a:endParaRPr lang="el-GR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3" name="Δεξιό βέλος 32"/>
            <p:cNvSpPr/>
            <p:nvPr/>
          </p:nvSpPr>
          <p:spPr>
            <a:xfrm>
              <a:off x="5353078" y="5168067"/>
              <a:ext cx="227034" cy="133141"/>
            </a:xfrm>
            <a:prstGeom prst="rightArrow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5" name="Δεξιό βέλος 34"/>
            <p:cNvSpPr/>
            <p:nvPr/>
          </p:nvSpPr>
          <p:spPr>
            <a:xfrm>
              <a:off x="5688528" y="5168067"/>
              <a:ext cx="227034" cy="13314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6" name="Δεξιό βέλος 35"/>
            <p:cNvSpPr/>
            <p:nvPr/>
          </p:nvSpPr>
          <p:spPr>
            <a:xfrm>
              <a:off x="6018723" y="5168067"/>
              <a:ext cx="227034" cy="133141"/>
            </a:xfrm>
            <a:prstGeom prst="rightArrow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7" name="Δεξιό βέλος 36"/>
            <p:cNvSpPr/>
            <p:nvPr/>
          </p:nvSpPr>
          <p:spPr>
            <a:xfrm>
              <a:off x="6347237" y="5166806"/>
              <a:ext cx="227034" cy="13314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8" name="Δεξιό βέλος 37"/>
            <p:cNvSpPr/>
            <p:nvPr/>
          </p:nvSpPr>
          <p:spPr>
            <a:xfrm>
              <a:off x="6690731" y="5168067"/>
              <a:ext cx="227034" cy="133141"/>
            </a:xfrm>
            <a:prstGeom prst="rightArrow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5147" y="4501682"/>
              <a:ext cx="534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TCP</a:t>
              </a:r>
              <a:endParaRPr lang="el-GR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44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Γλώσσες </a:t>
            </a:r>
            <a:r>
              <a:rPr lang="el-GR" sz="4000" b="1" dirty="0" smtClean="0"/>
              <a:t>προγραμματισμού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/>
              <a:t>HTML(Hyper Text Markup </a:t>
            </a:r>
            <a:r>
              <a:rPr lang="en-US" sz="2400" dirty="0" smtClean="0"/>
              <a:t>Language)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Γλώσσα Σήμανσης Υπερκειμένου.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/>
              <a:t>XML(Extensible </a:t>
            </a:r>
            <a:r>
              <a:rPr lang="en-US" sz="2400" dirty="0"/>
              <a:t>Markup </a:t>
            </a:r>
            <a:r>
              <a:rPr lang="en-US" sz="2400" dirty="0" smtClean="0"/>
              <a:t>Language)</a:t>
            </a:r>
            <a:r>
              <a:rPr lang="el-GR" sz="2400" dirty="0"/>
              <a:t>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Γλώσσα Σήμανσης.</a:t>
            </a:r>
            <a:endParaRPr lang="el-GR" sz="2400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991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US" sz="3700" dirty="0" smtClean="0"/>
              <a:t>Intranet – </a:t>
            </a:r>
            <a:r>
              <a:rPr lang="el-GR" sz="3700" dirty="0" smtClean="0"/>
              <a:t>Εσωτερικό δίκτυο της επιχείρησης</a:t>
            </a:r>
            <a:endParaRPr lang="el-GR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Δομικό χαρακτηριστικό : </a:t>
            </a:r>
            <a:r>
              <a:rPr lang="el-GR" sz="2400" b="1" dirty="0" smtClean="0"/>
              <a:t>Ιδιωτικότητα.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Χαρακτήρας : </a:t>
            </a:r>
            <a:r>
              <a:rPr lang="el-GR" sz="2400" b="1" dirty="0" smtClean="0"/>
              <a:t>Εσωτερικός.</a:t>
            </a:r>
            <a:endParaRPr lang="el-GR" sz="24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Είσοδος στο δίκτυο μόνο με κωδικό πρόσβασης,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Πρόσβαση μέσω φυλλομετρητή,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Σύνδεση στο </a:t>
            </a:r>
            <a:r>
              <a:rPr lang="en-US" sz="2400" dirty="0" smtClean="0"/>
              <a:t>Internet</a:t>
            </a:r>
            <a:r>
              <a:rPr lang="el-GR" sz="2400" dirty="0" smtClean="0"/>
              <a:t>.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Πρωταρχικός ρόλος : </a:t>
            </a:r>
            <a:r>
              <a:rPr lang="el-GR" sz="2400" b="1" dirty="0" smtClean="0"/>
              <a:t>Από κοινού χρήση πληροφοριών και υπολογιστικών πόρων</a:t>
            </a:r>
            <a:r>
              <a:rPr lang="en-US" sz="2400" dirty="0" smtClean="0"/>
              <a:t> </a:t>
            </a:r>
            <a:r>
              <a:rPr lang="el-GR" sz="2400" b="1" dirty="0" smtClean="0"/>
              <a:t>μεταξύ των εργαζομένων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96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42606"/>
            <a:ext cx="8494907" cy="567567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Intranet </a:t>
            </a:r>
            <a:r>
              <a:rPr lang="el-GR" dirty="0" smtClean="0"/>
              <a:t>Ευρωπαϊκής </a:t>
            </a:r>
            <a:r>
              <a:rPr lang="el-GR" dirty="0"/>
              <a:t>Έ</a:t>
            </a:r>
            <a:r>
              <a:rPr lang="el-GR" dirty="0" smtClean="0"/>
              <a:t>νωσης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579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EIP(Enterprise Information Portal)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Διαδυκτιακή πύλη της επιχείρησης 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Ενσωμάτωση πληροφοριών ανθρώπων και διαδικασιών,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Συγκεντρώνει και διαμορφώνει τις πληροφορίες μέσω συστατικών στοιχείων.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51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Γενικές πληροφορίες για την εταιρία.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Ειδικές πληροφορίες για την εταιρία.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Πληροφορίες για :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πελάτες και προμηθευτές,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προϊόντα και υπηρεσίες,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συνεργαζόμενες εταιρίες.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Κατευθυντήριες γραμμές.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67089" y="1196752"/>
            <a:ext cx="4259262" cy="50726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2400" dirty="0"/>
              <a:t>Κατευθυντήριες </a:t>
            </a:r>
            <a:r>
              <a:rPr lang="el-GR" sz="2400" dirty="0" smtClean="0"/>
              <a:t>γραμμές.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2400" dirty="0" smtClean="0"/>
              <a:t>Στοιχεία </a:t>
            </a:r>
            <a:r>
              <a:rPr lang="el-GR" sz="2400" dirty="0"/>
              <a:t>για την </a:t>
            </a:r>
            <a:r>
              <a:rPr lang="el-GR" sz="2400" dirty="0" smtClean="0"/>
              <a:t>πολιτική.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2400" dirty="0" smtClean="0"/>
              <a:t>Εργαλεία.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2400" dirty="0"/>
              <a:t>Εφαρμογές </a:t>
            </a:r>
            <a:r>
              <a:rPr lang="el-GR" sz="2400" dirty="0" smtClean="0"/>
              <a:t>Η/Τα.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2400" dirty="0" smtClean="0"/>
              <a:t>Τηλεδιασκέψεις.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2400" dirty="0"/>
              <a:t>Λοιπές </a:t>
            </a:r>
            <a:r>
              <a:rPr lang="el-GR" sz="2400" dirty="0" smtClean="0"/>
              <a:t>πληροφορίες.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INTRANET </a:t>
            </a:r>
            <a:r>
              <a:rPr lang="el-GR" dirty="0" smtClean="0"/>
              <a:t>περιλαμβάνει</a:t>
            </a:r>
            <a:endParaRPr lang="el-GR" dirty="0"/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860032" y="1268760"/>
            <a:ext cx="0" cy="4176464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Ως προς το σύνολο της επιχείρησης :</a:t>
            </a:r>
            <a:endParaRPr lang="en-US" sz="2400" b="1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Βελτιώνει τις εσωτερικές λειτουργίες της επιχείρησης,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Βοηθά στην αποτελεσματική επιχειρησιακή επικοινωνία,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Συμβάλλει στην καλύτερη οργάνωση,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Μειώνει τον χρόνο,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Εξοικονομεί σημαντικούς πόρους.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χρήση του </a:t>
            </a:r>
            <a:r>
              <a:rPr lang="en-US" dirty="0" smtClean="0"/>
              <a:t>INTRANET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433233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Ως προς σύνολο των εργαζομένων της επιχείρησης :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Βελτιώνεται η αποτελεσματικότητα των εργαζομένων,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Ενισχύεται το ηθικό των εργαζομένων,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Βελτιώνεται η επικοινωνία μεταξύ διαφορετικών υποκαταστημάτων της επιχείρησης,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Παρέχει άμεση επικοινωνία.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χρήση του </a:t>
            </a:r>
            <a:r>
              <a:rPr lang="en-US" dirty="0"/>
              <a:t>INTRANET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5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405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Δημιουργία βάσης δεδομένων           </a:t>
            </a:r>
            <a:endParaRPr lang="el-GR" sz="2400" dirty="0"/>
          </a:p>
        </p:txBody>
      </p:sp>
      <p:sp>
        <p:nvSpPr>
          <p:cNvPr id="4" name="Right Arrow 3"/>
          <p:cNvSpPr/>
          <p:nvPr/>
        </p:nvSpPr>
        <p:spPr>
          <a:xfrm rot="5400000" flipV="1">
            <a:off x="2421552" y="2086264"/>
            <a:ext cx="946167" cy="245671"/>
          </a:xfrm>
          <a:prstGeom prst="rightArrow">
            <a:avLst>
              <a:gd name="adj1" fmla="val 50000"/>
              <a:gd name="adj2" fmla="val 687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36538" y="3309662"/>
            <a:ext cx="871296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800"/>
              </a:spcAft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περιέχει πληροφορίες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για όλες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τις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λειτουργίες της επιχείρησης 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αύξηση πωλήσεων μέσω τεχνολογιών.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Data Mining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,</a:t>
            </a: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Business Intelligence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.</a:t>
            </a:r>
            <a:endParaRPr lang="en-US" sz="24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 rot="5400000" flipV="1">
            <a:off x="2435558" y="4125282"/>
            <a:ext cx="918157" cy="245672"/>
          </a:xfrm>
          <a:prstGeom prst="rightArrow">
            <a:avLst>
              <a:gd name="adj1" fmla="val 50000"/>
              <a:gd name="adj2" fmla="val 687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Επακόλουθο χρήσης </a:t>
            </a:r>
            <a:r>
              <a:rPr lang="en-US" dirty="0"/>
              <a:t>INTRANET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13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l-GR" sz="2400" dirty="0" smtClean="0"/>
              <a:t>Έμφαση στις ανοικτές επικοινωνίες,</a:t>
            </a:r>
          </a:p>
          <a:p>
            <a:r>
              <a:rPr lang="el-GR" sz="2400" dirty="0" smtClean="0"/>
              <a:t>Ειδικευμένοι εργαζόμενοι.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Striped Right Arrow 3"/>
          <p:cNvSpPr/>
          <p:nvPr/>
        </p:nvSpPr>
        <p:spPr>
          <a:xfrm>
            <a:off x="2014817" y="2304678"/>
            <a:ext cx="717355" cy="181287"/>
          </a:xfrm>
          <a:prstGeom prst="stripedRightArrow">
            <a:avLst>
              <a:gd name="adj1" fmla="val 50000"/>
              <a:gd name="adj2" fmla="val 1111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-Up Arrow 4"/>
          <p:cNvSpPr/>
          <p:nvPr/>
        </p:nvSpPr>
        <p:spPr>
          <a:xfrm rot="10800000">
            <a:off x="4427984" y="2304678"/>
            <a:ext cx="643467" cy="541867"/>
          </a:xfrm>
          <a:prstGeom prst="leftUpArrow">
            <a:avLst>
              <a:gd name="adj1" fmla="val 18750"/>
              <a:gd name="adj2" fmla="val 18750"/>
              <a:gd name="adj3" fmla="val 26562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5693" y="3068960"/>
            <a:ext cx="8034866" cy="3108543"/>
          </a:xfrm>
          <a:prstGeom prst="rect">
            <a:avLst/>
          </a:prstGeom>
          <a:noFill/>
          <a:ln w="28575" cmpd="sng">
            <a:solidFill>
              <a:srgbClr val="004A8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SzPct val="96000"/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  <a:cs typeface="Arial"/>
              </a:rPr>
              <a:t>Ανάλυση </a:t>
            </a:r>
            <a:r>
              <a:rPr lang="en-US" sz="2400" dirty="0" smtClean="0">
                <a:latin typeface="+mn-lt"/>
                <a:cs typeface="Arial"/>
              </a:rPr>
              <a:t>Daniels(1987) </a:t>
            </a:r>
            <a:r>
              <a:rPr lang="el-GR" sz="2400" dirty="0" smtClean="0">
                <a:latin typeface="+mn-lt"/>
                <a:cs typeface="Arial"/>
              </a:rPr>
              <a:t>για την εύκολη αποδοχή των αλλαγών.</a:t>
            </a:r>
          </a:p>
          <a:p>
            <a:pPr marL="457200" indent="-457200">
              <a:spcBef>
                <a:spcPts val="1200"/>
              </a:spcBef>
              <a:buSzPct val="96000"/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  <a:cs typeface="Arial"/>
              </a:rPr>
              <a:t>Ο άνθρωπος, ανάλογα με την κατάσταση :</a:t>
            </a:r>
          </a:p>
          <a:p>
            <a:pPr marL="914400" lvl="1" indent="-457200">
              <a:spcBef>
                <a:spcPts val="1200"/>
              </a:spcBef>
              <a:buSzPct val="96000"/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  <a:cs typeface="Arial"/>
                <a:sym typeface="Wingdings"/>
              </a:rPr>
              <a:t>πιθανή αλλαγή μακροπρόθεσμα </a:t>
            </a:r>
            <a:r>
              <a:rPr lang="el-GR" sz="2400" b="1" dirty="0" smtClean="0">
                <a:latin typeface="+mn-lt"/>
                <a:cs typeface="Arial"/>
                <a:sym typeface="Wingdings"/>
              </a:rPr>
              <a:t>ή</a:t>
            </a:r>
          </a:p>
          <a:p>
            <a:pPr marL="914400" lvl="1" indent="-457200">
              <a:spcBef>
                <a:spcPts val="1200"/>
              </a:spcBef>
              <a:buSzPct val="96000"/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  <a:cs typeface="Arial"/>
                <a:sym typeface="Wingdings"/>
              </a:rPr>
              <a:t>αίσθημα ανάγκης σταθερότητας.</a:t>
            </a:r>
          </a:p>
          <a:p>
            <a:pPr marL="342900" indent="-342900">
              <a:spcBef>
                <a:spcPts val="1200"/>
              </a:spcBef>
              <a:buSzPct val="96000"/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  <a:cs typeface="Arial"/>
                <a:sym typeface="Wingdings"/>
              </a:rPr>
              <a:t> </a:t>
            </a:r>
            <a:r>
              <a:rPr lang="el-GR" sz="2400" dirty="0" smtClean="0">
                <a:latin typeface="+mn-lt"/>
                <a:cs typeface="Arial"/>
                <a:sym typeface="Wingdings"/>
              </a:rPr>
              <a:t>Αλλαγή</a:t>
            </a:r>
            <a:r>
              <a:rPr lang="el-GR" sz="3600" b="1" dirty="0" smtClean="0">
                <a:solidFill>
                  <a:srgbClr val="004A82"/>
                </a:solidFill>
                <a:latin typeface="+mn-lt"/>
                <a:cs typeface="Arial"/>
                <a:sym typeface="Wingdings"/>
              </a:rPr>
              <a:t> = </a:t>
            </a:r>
            <a:r>
              <a:rPr lang="el-GR" sz="2400" dirty="0" smtClean="0">
                <a:latin typeface="+mn-lt"/>
                <a:cs typeface="Arial"/>
                <a:sym typeface="Wingdings"/>
              </a:rPr>
              <a:t>«περιστασιακή» και όχι «θεμελιώδης».</a:t>
            </a:r>
            <a:endParaRPr lang="el-GR" sz="2400" dirty="0" smtClean="0">
              <a:latin typeface="+mn-lt"/>
              <a:cs typeface="Arial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Νέες </a:t>
            </a:r>
            <a:r>
              <a:rPr lang="el-GR" dirty="0" smtClean="0"/>
              <a:t>δομές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75432" y="2164490"/>
            <a:ext cx="119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Εξουσία</a:t>
            </a:r>
            <a:endParaRPr lang="el-GR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7900" y="2164489"/>
            <a:ext cx="126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σταθερή</a:t>
            </a:r>
            <a:endParaRPr lang="el-GR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2164490"/>
            <a:ext cx="271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+mn-lt"/>
              </a:rPr>
              <a:t>π</a:t>
            </a:r>
            <a:r>
              <a:rPr lang="el-GR" sz="2400" dirty="0" smtClean="0">
                <a:latin typeface="+mn-lt"/>
              </a:rPr>
              <a:t>άνω στα προσόντα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8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5092570" cy="432047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86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66" y="1124744"/>
            <a:ext cx="5394068" cy="539406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968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3" y="1068010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συνύπαρξη</a:t>
            </a:r>
            <a:r>
              <a:rPr lang="en-US" sz="2400" dirty="0" smtClean="0"/>
              <a:t> </a:t>
            </a:r>
            <a:r>
              <a:rPr lang="el-GR" sz="2400" dirty="0" smtClean="0"/>
              <a:t>μεταξύ </a:t>
            </a:r>
            <a:r>
              <a:rPr lang="en-US" sz="2400" dirty="0" smtClean="0"/>
              <a:t> INTRANET </a:t>
            </a:r>
            <a:r>
              <a:rPr lang="el-GR" sz="2400" dirty="0" smtClean="0"/>
              <a:t>και </a:t>
            </a:r>
            <a:r>
              <a:rPr lang="en-US" sz="2400" dirty="0" smtClean="0"/>
              <a:t>EXTRANET </a:t>
            </a:r>
            <a:r>
              <a:rPr lang="el-GR" sz="2400" b="1" dirty="0" smtClean="0"/>
              <a:t>ΑΠΑΙΤΕΙ</a:t>
            </a:r>
            <a:r>
              <a:rPr lang="el-GR" sz="2400" dirty="0" smtClean="0"/>
              <a:t> την ύπαρξη του </a:t>
            </a:r>
            <a:r>
              <a:rPr lang="en-US" sz="2400" dirty="0" smtClean="0"/>
              <a:t>INTERNET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Έξω-επιχειρησιακές επικοινωνίες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1026839" y="1650602"/>
            <a:ext cx="7217569" cy="4248472"/>
            <a:chOff x="2627784" y="2492896"/>
            <a:chExt cx="2880320" cy="2376264"/>
          </a:xfrm>
        </p:grpSpPr>
        <p:sp>
          <p:nvSpPr>
            <p:cNvPr id="7" name="Έλλειψη 6"/>
            <p:cNvSpPr/>
            <p:nvPr/>
          </p:nvSpPr>
          <p:spPr>
            <a:xfrm>
              <a:off x="3419872" y="3140968"/>
              <a:ext cx="1296144" cy="936104"/>
            </a:xfrm>
            <a:prstGeom prst="ellipse">
              <a:avLst/>
            </a:prstGeom>
            <a:noFill/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3059832" y="2852936"/>
              <a:ext cx="2016224" cy="1656184"/>
            </a:xfrm>
            <a:prstGeom prst="ellipse">
              <a:avLst/>
            </a:prstGeom>
            <a:noFill/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627784" y="2492896"/>
              <a:ext cx="2880320" cy="2376264"/>
            </a:xfrm>
            <a:prstGeom prst="ellipse">
              <a:avLst/>
            </a:prstGeom>
            <a:noFill/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08860" y="1892608"/>
            <a:ext cx="103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Internet</a:t>
            </a:r>
            <a:endParaRPr lang="el-GR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2509" y="2331597"/>
            <a:ext cx="1063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Extranet</a:t>
            </a:r>
            <a:endParaRPr lang="el-GR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7759" y="2809276"/>
            <a:ext cx="102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Intranet</a:t>
            </a:r>
            <a:endParaRPr lang="el-GR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9482" y="5899074"/>
            <a:ext cx="97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>
                <a:latin typeface="+mn-lt"/>
              </a:rPr>
              <a:t>Ο κόσμος</a:t>
            </a:r>
            <a:endParaRPr lang="el-GR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3152" y="5822129"/>
            <a:ext cx="156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+mn-lt"/>
              </a:rPr>
              <a:t>Προμηθευτές και συνεργάτες</a:t>
            </a:r>
            <a:endParaRPr lang="el-GR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4453" y="5942855"/>
            <a:ext cx="1290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>
                <a:latin typeface="+mn-lt"/>
              </a:rPr>
              <a:t>Η επιχείρηση</a:t>
            </a:r>
            <a:endParaRPr lang="el-GR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1487" y="574861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+mn-lt"/>
              </a:rPr>
              <a:t>Προμηθευτές και συνεργάτες</a:t>
            </a:r>
            <a:endParaRPr lang="el-GR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5856333"/>
            <a:ext cx="107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Ο κόσμος</a:t>
            </a:r>
            <a:endParaRPr lang="el-GR" dirty="0">
              <a:latin typeface="+mn-lt"/>
            </a:endParaRPr>
          </a:p>
        </p:txBody>
      </p:sp>
      <p:cxnSp>
        <p:nvCxnSpPr>
          <p:cNvPr id="21" name="Ευθεία γραμμή σύνδεσης 20"/>
          <p:cNvCxnSpPr>
            <a:stCxn id="8" idx="2"/>
          </p:cNvCxnSpPr>
          <p:nvPr/>
        </p:nvCxnSpPr>
        <p:spPr>
          <a:xfrm>
            <a:off x="2109474" y="3774838"/>
            <a:ext cx="0" cy="205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>
            <a:off x="3011670" y="3774838"/>
            <a:ext cx="0" cy="207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>
            <a:stCxn id="9" idx="2"/>
          </p:cNvCxnSpPr>
          <p:nvPr/>
        </p:nvCxnSpPr>
        <p:spPr>
          <a:xfrm>
            <a:off x="1026839" y="3774838"/>
            <a:ext cx="0" cy="2044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>
            <a:stCxn id="7" idx="6"/>
          </p:cNvCxnSpPr>
          <p:nvPr/>
        </p:nvCxnSpPr>
        <p:spPr>
          <a:xfrm>
            <a:off x="6259576" y="3646096"/>
            <a:ext cx="0" cy="217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/>
          <p:cNvCxnSpPr/>
          <p:nvPr/>
        </p:nvCxnSpPr>
        <p:spPr>
          <a:xfrm>
            <a:off x="7161772" y="3646096"/>
            <a:ext cx="0" cy="2067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εία γραμμή σύνδεσης 34"/>
          <p:cNvCxnSpPr>
            <a:stCxn id="9" idx="6"/>
          </p:cNvCxnSpPr>
          <p:nvPr/>
        </p:nvCxnSpPr>
        <p:spPr>
          <a:xfrm>
            <a:off x="8244408" y="3774838"/>
            <a:ext cx="0" cy="199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33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Προσεγγίζει πελάτες,προμηθευτές και εξωτερικούς συνεργάτες.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Επικοινωνεί με το Ι</a:t>
            </a:r>
            <a:r>
              <a:rPr lang="en-US" sz="2400" dirty="0" smtClean="0"/>
              <a:t>NTRANET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Η δημιουργία του απαιτεί πρόσθετο υλικό και λογισμικό.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Αφορά επιχειρήσεις που διαθέτουν εκτεταμένο εμπορικό δίκτυο.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Παρέχει την δυνατότητα σε ένα περιορισμένο αριθμό πελατών.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 smtClean="0"/>
              <a:t>Εγγυάται ασφαλή ανταλλαγή εγγράφων.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EXTRANET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50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400" dirty="0" smtClean="0"/>
              <a:t>Υποστήριξη των συνεργατών,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400" dirty="0" smtClean="0"/>
              <a:t>Εξυπηρέτηση εταιρικών πελατών και προμηθευτών,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400" dirty="0" smtClean="0"/>
              <a:t>Διαχείριση εφοδιαστικής αλυσίδας,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400" dirty="0" smtClean="0"/>
              <a:t>Ενίσχυση απόδοσης εφοδιαστικής αλυσίδας.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400" dirty="0" smtClean="0"/>
              <a:t>Αποτελεσματικός έλεγχος διαδικασίας προμήθειας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41576"/>
            <a:ext cx="8712968" cy="3816424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Εργασίες μέσω </a:t>
            </a:r>
            <a:r>
              <a:rPr lang="en-US" dirty="0"/>
              <a:t>EXTRANET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5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b="1" dirty="0" smtClean="0"/>
              <a:t>Εφαρμογή </a:t>
            </a:r>
            <a:r>
              <a:rPr lang="en-US" b="1" dirty="0" smtClean="0"/>
              <a:t>EXTRANET </a:t>
            </a:r>
            <a:r>
              <a:rPr lang="el-GR" b="1" dirty="0" smtClean="0"/>
              <a:t>στις τουριστικές επιχειρήσεις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EDI(Electronic Data Interchange)</a:t>
            </a:r>
            <a:r>
              <a:rPr lang="el-GR" sz="2400" dirty="0" smtClean="0"/>
              <a:t>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Ηλεκτρονική ανταλλαγή δεδομένων.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CRS</a:t>
            </a:r>
            <a:r>
              <a:rPr lang="el-GR" sz="2400" dirty="0"/>
              <a:t> </a:t>
            </a:r>
            <a:r>
              <a:rPr lang="el-GR" sz="2400" dirty="0" smtClean="0"/>
              <a:t>και</a:t>
            </a:r>
            <a:r>
              <a:rPr lang="en-US" sz="2400" dirty="0" smtClean="0"/>
              <a:t> GDS</a:t>
            </a:r>
            <a:r>
              <a:rPr lang="el-GR" sz="2400" dirty="0" smtClean="0"/>
              <a:t>.</a:t>
            </a:r>
            <a:endParaRPr lang="el-GR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DMS(Destination Management Systems)</a:t>
            </a:r>
            <a:r>
              <a:rPr lang="el-GR" sz="2400" dirty="0" smtClean="0"/>
              <a:t>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l-GR" sz="2400" dirty="0" smtClean="0"/>
              <a:t>Συστήματα Διαχείρισης Προορισμού.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02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E-shop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600" dirty="0" smtClean="0"/>
              <a:t>Είναι </a:t>
            </a:r>
            <a:r>
              <a:rPr lang="el-GR" sz="2600" dirty="0"/>
              <a:t>η ανάπτυξη ενός ολοκληρωμένου συστήματος </a:t>
            </a:r>
            <a:r>
              <a:rPr lang="el-GR" sz="2600" dirty="0" smtClean="0"/>
              <a:t>e-</a:t>
            </a:r>
            <a:r>
              <a:rPr lang="en-US" sz="2600" dirty="0" smtClean="0"/>
              <a:t>business</a:t>
            </a:r>
            <a:r>
              <a:rPr lang="el-GR" sz="2600" dirty="0" smtClean="0"/>
              <a:t> </a:t>
            </a:r>
            <a:r>
              <a:rPr lang="el-GR" sz="2600" dirty="0"/>
              <a:t>ή </a:t>
            </a:r>
            <a:r>
              <a:rPr lang="el-GR" sz="2600" dirty="0" smtClean="0"/>
              <a:t>e-</a:t>
            </a:r>
            <a:r>
              <a:rPr lang="en-US" sz="2600" dirty="0" smtClean="0"/>
              <a:t>commerce</a:t>
            </a:r>
            <a:r>
              <a:rPr lang="el-GR" sz="2600" dirty="0" smtClean="0"/>
              <a:t> </a:t>
            </a:r>
            <a:r>
              <a:rPr lang="el-GR" sz="2600" dirty="0"/>
              <a:t>με τη χρήση </a:t>
            </a:r>
            <a:r>
              <a:rPr lang="el-GR" sz="2600" dirty="0" smtClean="0"/>
              <a:t>εξειδικευμένου λογισμικού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482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εργαλείο αυτό περιλαμβάνει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Τ</a:t>
            </a:r>
            <a:r>
              <a:rPr lang="el-GR" sz="2400" dirty="0" smtClean="0"/>
              <a:t>η δημιουργία </a:t>
            </a:r>
            <a:r>
              <a:rPr lang="el-GR" sz="2400" dirty="0"/>
              <a:t>βάσης </a:t>
            </a:r>
            <a:r>
              <a:rPr lang="el-GR" sz="2400" dirty="0" smtClean="0"/>
              <a:t>δεδομένων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Τ</a:t>
            </a:r>
            <a:r>
              <a:rPr lang="el-GR" sz="2400" dirty="0" smtClean="0"/>
              <a:t>ις </a:t>
            </a:r>
            <a:r>
              <a:rPr lang="el-GR" sz="2400" dirty="0"/>
              <a:t>ρυθμίσεις επικοινωνίας μεταξύ των στοιχείων του </a:t>
            </a:r>
            <a:r>
              <a:rPr lang="el-GR" sz="2400" dirty="0" smtClean="0"/>
              <a:t>καταστήματος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Τη δημιουργία </a:t>
            </a:r>
            <a:r>
              <a:rPr lang="el-GR" sz="2400" dirty="0"/>
              <a:t>απαραίτητων δυναμικών </a:t>
            </a:r>
            <a:r>
              <a:rPr lang="el-GR" sz="2400" dirty="0" smtClean="0"/>
              <a:t>ιστοσελίδων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1606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διαδικασία δημιουργίας βασίζεται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Στην ύπαρξη αυτοματοποιημένων διαδικασιών βήμα προς βήμα (</a:t>
            </a:r>
            <a:r>
              <a:rPr lang="en-US" sz="2400" dirty="0" smtClean="0"/>
              <a:t>wizards),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Στην παροχή έτοιμων σεναρίων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Στην παροχή δειγμάτων από έτοιμα </a:t>
            </a:r>
            <a:r>
              <a:rPr lang="en-US" sz="2400" dirty="0" smtClean="0"/>
              <a:t>website,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Στην ύπαρξη καταλόγων προϊόντων (</a:t>
            </a:r>
            <a:r>
              <a:rPr lang="en-US" sz="2400" dirty="0" smtClean="0"/>
              <a:t>on line catalogues) </a:t>
            </a:r>
            <a:r>
              <a:rPr lang="el-GR" sz="2400" dirty="0" smtClean="0"/>
              <a:t>και ενσωματωμένων μηχανισμών αναζήτησης (</a:t>
            </a:r>
            <a:r>
              <a:rPr lang="en-US" sz="2400" dirty="0" smtClean="0"/>
              <a:t>search engines).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21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Πλεονεκτήματα για την </a:t>
            </a:r>
            <a:r>
              <a:rPr lang="el-GR" dirty="0" smtClean="0"/>
              <a:t>εταιρία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Α</a:t>
            </a:r>
            <a:r>
              <a:rPr lang="el-GR" sz="2400" dirty="0" smtClean="0"/>
              <a:t>υξημένη ζήτηση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Π</a:t>
            </a:r>
            <a:r>
              <a:rPr lang="el-GR" sz="2400" dirty="0" smtClean="0"/>
              <a:t>αρουσία </a:t>
            </a:r>
            <a:r>
              <a:rPr lang="el-GR" sz="2400" dirty="0"/>
              <a:t>χαμηλού </a:t>
            </a:r>
            <a:r>
              <a:rPr lang="el-GR" sz="2400" dirty="0" smtClean="0"/>
              <a:t>κόστους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Μ</a:t>
            </a:r>
            <a:r>
              <a:rPr lang="el-GR" sz="2400" dirty="0" smtClean="0"/>
              <a:t>είωση </a:t>
            </a:r>
            <a:r>
              <a:rPr lang="el-GR" sz="2400" dirty="0"/>
              <a:t>κόστους προώθησης και </a:t>
            </a:r>
            <a:r>
              <a:rPr lang="el-GR" sz="2400" dirty="0" smtClean="0"/>
              <a:t>πωλήσεων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189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SzPct val="94000"/>
              <a:buFont typeface="+mj-lt"/>
              <a:buAutoNum type="arabicPeriod"/>
            </a:pPr>
            <a:r>
              <a:rPr lang="el-GR" sz="2400" dirty="0" smtClean="0"/>
              <a:t>Απαίτηση της βιομηχανίας για νέους τύπους ικανοτήτων.</a:t>
            </a:r>
          </a:p>
          <a:p>
            <a:pPr marL="514350" indent="-514350">
              <a:spcBef>
                <a:spcPts val="1800"/>
              </a:spcBef>
              <a:buSzPct val="94000"/>
              <a:buFont typeface="+mj-lt"/>
              <a:buAutoNum type="arabicPeriod"/>
            </a:pPr>
            <a:r>
              <a:rPr lang="el-GR" sz="2400" dirty="0" smtClean="0"/>
              <a:t>Το πλάνο των ωρών εργασίας.</a:t>
            </a:r>
          </a:p>
          <a:p>
            <a:pPr marL="514350" indent="-514350">
              <a:spcBef>
                <a:spcPts val="1800"/>
              </a:spcBef>
              <a:buSzPct val="94000"/>
              <a:buFont typeface="+mj-lt"/>
              <a:buAutoNum type="arabicPeriod"/>
            </a:pPr>
            <a:r>
              <a:rPr lang="el-GR" sz="2400" dirty="0" smtClean="0"/>
              <a:t>Στρατηγική της εκπαίδευσης στην επιχείρηση.</a:t>
            </a:r>
          </a:p>
          <a:p>
            <a:pPr marL="514350" indent="-514350">
              <a:spcBef>
                <a:spcPts val="1800"/>
              </a:spcBef>
              <a:buSzPct val="94000"/>
              <a:buFont typeface="+mj-lt"/>
              <a:buAutoNum type="arabicPeriod"/>
            </a:pPr>
            <a:r>
              <a:rPr lang="el-GR" sz="2400" dirty="0" smtClean="0"/>
              <a:t>Θέματα πρόσληψης.</a:t>
            </a:r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Οκτώ </a:t>
            </a:r>
            <a:r>
              <a:rPr lang="el-GR" dirty="0"/>
              <a:t>περιοχές του </a:t>
            </a:r>
            <a:r>
              <a:rPr lang="en-US" dirty="0" smtClean="0"/>
              <a:t>management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/>
              <a:t>(του ανθρώπινου δυναμικού</a:t>
            </a:r>
            <a:r>
              <a:rPr lang="el-GR" sz="3200" b="0" dirty="0" smtClean="0"/>
              <a:t>) 1 από 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7160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Οφέλη </a:t>
            </a:r>
            <a:r>
              <a:rPr lang="el-GR" dirty="0" smtClean="0"/>
              <a:t>καταναλωτών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Χ</a:t>
            </a:r>
            <a:r>
              <a:rPr lang="el-GR" sz="2400" dirty="0" smtClean="0"/>
              <a:t>αμηλότερες τιμές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Ε</a:t>
            </a:r>
            <a:r>
              <a:rPr lang="el-GR" sz="2400" dirty="0" smtClean="0"/>
              <a:t>υρύτερη επιλογή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Δ</a:t>
            </a:r>
            <a:r>
              <a:rPr lang="el-GR" sz="2400" dirty="0" smtClean="0"/>
              <a:t>υνατότητα </a:t>
            </a:r>
            <a:r>
              <a:rPr lang="el-GR" sz="2400" dirty="0"/>
              <a:t>συναλλαγών </a:t>
            </a:r>
            <a:r>
              <a:rPr lang="el-GR" sz="2400" dirty="0" smtClean="0"/>
              <a:t>24/7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Α</a:t>
            </a:r>
            <a:r>
              <a:rPr lang="el-GR" sz="2400" dirty="0" smtClean="0"/>
              <a:t>ποφυγή μετακίνηση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770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Οικονομικότερα εργαλεία για την επιχείρηση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Commerce Server 2002,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Microsoft Biztalk Server 2004,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Microsoft Exchange Server 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17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e-commerce </a:t>
            </a:r>
            <a:r>
              <a:rPr lang="el-GR" dirty="0" smtClean="0"/>
              <a:t>στην Ελλάδα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Εμφάνιση από το 2000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Αύξηση όγκου Β2Β συναλλαγών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Ανάπτυξη υπηρεσίας </a:t>
            </a:r>
            <a:r>
              <a:rPr lang="en-US" sz="2400" dirty="0" smtClean="0"/>
              <a:t>e-banking,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Αύξηση </a:t>
            </a:r>
            <a:r>
              <a:rPr lang="en-US" sz="2400" dirty="0" smtClean="0"/>
              <a:t>online </a:t>
            </a:r>
            <a:r>
              <a:rPr lang="el-GR" sz="2400" dirty="0" smtClean="0"/>
              <a:t>πωλήσεων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Πραγματοποίηση </a:t>
            </a:r>
            <a:r>
              <a:rPr lang="en-US" sz="2400" dirty="0" smtClean="0"/>
              <a:t>online </a:t>
            </a:r>
            <a:r>
              <a:rPr lang="el-GR" sz="2400" dirty="0" smtClean="0"/>
              <a:t>κρατήσεων-πληρωμών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7" y="3933056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>
                <a:latin typeface="+mn-lt"/>
              </a:rPr>
              <a:t>Ολοκληρωμένες εφαρμογές </a:t>
            </a:r>
            <a:r>
              <a:rPr lang="en-US" sz="2400" b="1" dirty="0" smtClean="0">
                <a:latin typeface="+mn-lt"/>
              </a:rPr>
              <a:t>e-business </a:t>
            </a:r>
            <a:r>
              <a:rPr lang="el-GR" sz="2400" b="1" dirty="0" smtClean="0">
                <a:latin typeface="+mn-lt"/>
              </a:rPr>
              <a:t>έχουμε</a:t>
            </a:r>
            <a:r>
              <a:rPr lang="en-US" sz="2400" b="1" dirty="0" smtClean="0">
                <a:latin typeface="+mn-lt"/>
              </a:rPr>
              <a:t> </a:t>
            </a:r>
            <a:r>
              <a:rPr lang="el-GR" sz="2400" b="1" dirty="0" smtClean="0">
                <a:latin typeface="+mn-lt"/>
              </a:rPr>
              <a:t>: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+mn-lt"/>
              </a:rPr>
              <a:t>Προμηθευτές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+mn-lt"/>
              </a:rPr>
              <a:t>Πελάτες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+mn-lt"/>
              </a:rPr>
              <a:t>Μεταπωλητές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470530"/>
            <a:ext cx="536832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latin typeface="+mn-lt"/>
              </a:rPr>
              <a:t>Δημόσιες </a:t>
            </a:r>
            <a:r>
              <a:rPr lang="el-GR" sz="2400" dirty="0" smtClean="0">
                <a:latin typeface="+mn-lt"/>
              </a:rPr>
              <a:t>Υπηρεσίες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285750" indent="-285750"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+mn-lt"/>
              </a:rPr>
              <a:t>Τράπεζες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285750" indent="-285750"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latin typeface="+mn-lt"/>
              </a:rPr>
              <a:t>Και άλλοι φορείς παροχής </a:t>
            </a:r>
            <a:r>
              <a:rPr lang="el-GR" sz="2400" dirty="0" smtClean="0">
                <a:latin typeface="+mn-lt"/>
              </a:rPr>
              <a:t>υπηρεσιών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3419872" y="4470530"/>
            <a:ext cx="0" cy="1508105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26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Ηλεκτρονική </a:t>
            </a:r>
            <a:r>
              <a:rPr lang="el-GR" dirty="0" smtClean="0"/>
              <a:t>προμήθεια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e</a:t>
            </a:r>
            <a:r>
              <a:rPr lang="el-GR" dirty="0"/>
              <a:t>-</a:t>
            </a:r>
            <a:r>
              <a:rPr lang="en-US" dirty="0" smtClean="0"/>
              <a:t>procurement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7393" y="2204864"/>
            <a:ext cx="4186808" cy="403244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Ο</a:t>
            </a:r>
            <a:r>
              <a:rPr lang="el-GR" sz="2400" b="1" dirty="0" smtClean="0"/>
              <a:t>φέλη </a:t>
            </a:r>
            <a:r>
              <a:rPr lang="el-GR" sz="2400" b="1" dirty="0"/>
              <a:t>προς τις </a:t>
            </a:r>
            <a:r>
              <a:rPr lang="el-GR" sz="2400" b="1" dirty="0" smtClean="0"/>
              <a:t>επιχειρήσεις</a:t>
            </a:r>
            <a:r>
              <a:rPr lang="en-US" sz="2400" b="1" dirty="0" smtClean="0"/>
              <a:t> </a:t>
            </a:r>
            <a:r>
              <a:rPr lang="el-GR" sz="2400" b="1" dirty="0" smtClean="0"/>
              <a:t>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Χαμηλότερο κόστος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Κ</a:t>
            </a:r>
            <a:r>
              <a:rPr lang="el-GR" sz="2400" dirty="0" smtClean="0"/>
              <a:t>αλύτερη ποιότητα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Β</a:t>
            </a:r>
            <a:r>
              <a:rPr lang="el-GR" sz="2400" dirty="0" smtClean="0"/>
              <a:t>ελτιωμένη παράδοση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Μ</a:t>
            </a:r>
            <a:r>
              <a:rPr lang="el-GR" sz="2400" dirty="0" smtClean="0"/>
              <a:t>ειωμένο </a:t>
            </a:r>
            <a:r>
              <a:rPr lang="el-GR" sz="2400" dirty="0"/>
              <a:t>κόστος προμηθειών 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23301" y="166348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Η</a:t>
            </a:r>
            <a:r>
              <a:rPr lang="el-GR" sz="2400" dirty="0" smtClean="0">
                <a:latin typeface="+mn-lt"/>
              </a:rPr>
              <a:t>λεκτρονική </a:t>
            </a:r>
            <a:r>
              <a:rPr lang="el-GR" sz="2400" dirty="0">
                <a:latin typeface="+mn-lt"/>
              </a:rPr>
              <a:t>προμήθεια αγαθών και </a:t>
            </a:r>
            <a:r>
              <a:rPr lang="el-GR" sz="2400" dirty="0" smtClean="0">
                <a:latin typeface="+mn-lt"/>
              </a:rPr>
              <a:t>υπηρεσιών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204864"/>
            <a:ext cx="4392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>
                <a:latin typeface="+mn-lt"/>
              </a:rPr>
              <a:t>Οφέλη </a:t>
            </a:r>
            <a:r>
              <a:rPr lang="el-GR" sz="2400" b="1" dirty="0">
                <a:latin typeface="+mn-lt"/>
              </a:rPr>
              <a:t>προς τους </a:t>
            </a:r>
            <a:r>
              <a:rPr lang="el-GR" sz="2400" b="1" dirty="0" smtClean="0">
                <a:latin typeface="+mn-lt"/>
              </a:rPr>
              <a:t>προμηθευτές</a:t>
            </a:r>
            <a:r>
              <a:rPr lang="en-US" sz="2400" b="1" dirty="0" smtClean="0">
                <a:latin typeface="+mn-lt"/>
              </a:rPr>
              <a:t> </a:t>
            </a:r>
            <a:r>
              <a:rPr lang="el-GR" sz="2400" b="1" dirty="0" smtClean="0">
                <a:latin typeface="+mn-lt"/>
              </a:rPr>
              <a:t>:</a:t>
            </a:r>
            <a:endParaRPr lang="el-GR" sz="2400" b="1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μεγαλύτερες προοπτικές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χαμηλότερο κόστος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514201" y="2348880"/>
            <a:ext cx="0" cy="2448272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17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Η</a:t>
            </a:r>
            <a:r>
              <a:rPr lang="el-GR" dirty="0" smtClean="0"/>
              <a:t>λεκτρονικά </a:t>
            </a:r>
            <a:r>
              <a:rPr lang="el-GR" dirty="0"/>
              <a:t>ε</a:t>
            </a:r>
            <a:r>
              <a:rPr lang="el-GR" dirty="0" smtClean="0"/>
              <a:t>μπορικά </a:t>
            </a:r>
            <a:r>
              <a:rPr lang="el-GR" dirty="0"/>
              <a:t>κ</a:t>
            </a:r>
            <a:r>
              <a:rPr lang="el-GR" dirty="0" smtClean="0"/>
              <a:t>έντρα 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/>
              <a:t>e</a:t>
            </a:r>
            <a:r>
              <a:rPr lang="el-GR" dirty="0"/>
              <a:t>-</a:t>
            </a:r>
            <a:r>
              <a:rPr lang="en-US" dirty="0"/>
              <a:t>mall</a:t>
            </a:r>
            <a:r>
              <a:rPr lang="el-GR" dirty="0"/>
              <a:t>)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Είναι μια </a:t>
            </a:r>
            <a:r>
              <a:rPr lang="el-GR" sz="2400" dirty="0">
                <a:solidFill>
                  <a:schemeClr val="tx1"/>
                </a:solidFill>
              </a:rPr>
              <a:t>συλλογή </a:t>
            </a:r>
            <a:r>
              <a:rPr lang="el-GR" sz="2400" dirty="0" smtClean="0">
                <a:solidFill>
                  <a:schemeClr val="tx1"/>
                </a:solidFill>
              </a:rPr>
              <a:t>από </a:t>
            </a:r>
            <a:r>
              <a:rPr lang="el-GR" sz="2400" dirty="0">
                <a:solidFill>
                  <a:schemeClr val="tx1"/>
                </a:solidFill>
              </a:rPr>
              <a:t>ηλεκτρονικά μαγαζιά που συνήθως </a:t>
            </a:r>
            <a:r>
              <a:rPr lang="el-GR" sz="2400" dirty="0" smtClean="0">
                <a:solidFill>
                  <a:schemeClr val="tx1"/>
                </a:solidFill>
              </a:rPr>
              <a:t>εμπλουτίζεται από </a:t>
            </a:r>
            <a:r>
              <a:rPr lang="el-GR" sz="2400" dirty="0">
                <a:solidFill>
                  <a:schemeClr val="tx1"/>
                </a:solidFill>
              </a:rPr>
              <a:t>μία γνωστή πηγή </a:t>
            </a:r>
            <a:r>
              <a:rPr lang="el-GR" sz="2400" dirty="0" smtClean="0">
                <a:solidFill>
                  <a:schemeClr val="tx1"/>
                </a:solidFill>
              </a:rPr>
              <a:t>(επώνυμη εταιρία)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75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Ομοίως </a:t>
            </a:r>
            <a:r>
              <a:rPr lang="el-GR" sz="2400" dirty="0"/>
              <a:t>με </a:t>
            </a:r>
            <a:r>
              <a:rPr lang="el-GR" sz="2400" dirty="0" smtClean="0"/>
              <a:t>e-shop,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Άνετη πρόσβαση και στα άλλα </a:t>
            </a:r>
            <a:r>
              <a:rPr lang="el-GR" sz="2400" dirty="0" smtClean="0"/>
              <a:t>καταστήματα.</a:t>
            </a:r>
            <a:endParaRPr lang="el-GR" sz="2400" b="1" i="1" u="sng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Οφέλη </a:t>
            </a:r>
            <a:r>
              <a:rPr lang="el-GR" sz="2400" b="1" dirty="0"/>
              <a:t>του </a:t>
            </a:r>
            <a:r>
              <a:rPr lang="el-GR" sz="2400" b="1" dirty="0" smtClean="0"/>
              <a:t>ηλεκτρονικού καταστήματος 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Χ</a:t>
            </a:r>
            <a:r>
              <a:rPr lang="el-GR" sz="2400" dirty="0" smtClean="0"/>
              <a:t>αμηλό κόστος,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Εκλεπτυσμένες λειτουργικότητες.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3176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Συστήματα </a:t>
            </a:r>
            <a:r>
              <a:rPr lang="en-US" dirty="0"/>
              <a:t>one stop </a:t>
            </a:r>
            <a:r>
              <a:rPr lang="en-US" dirty="0" smtClean="0"/>
              <a:t>reporting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sz="2400" dirty="0" smtClean="0"/>
              <a:t>Βασίζονται </a:t>
            </a:r>
            <a:r>
              <a:rPr lang="el-GR" sz="2400" dirty="0"/>
              <a:t>στην e-επιχειρηματικότητα με στόχο την βελτίωση της ανταλλαγής πληροφοριών μεταξύ οργανισμών, επιχειρήσεων και </a:t>
            </a:r>
            <a:r>
              <a:rPr lang="el-GR" sz="2400" dirty="0" smtClean="0"/>
              <a:t>βιομηχανίας </a:t>
            </a:r>
            <a:r>
              <a:rPr lang="el-GR" sz="2400" dirty="0"/>
              <a:t>και του κοινού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2088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Η</a:t>
            </a:r>
            <a:r>
              <a:rPr lang="el-GR" sz="2400" dirty="0" smtClean="0"/>
              <a:t>λεκτρονική </a:t>
            </a:r>
            <a:r>
              <a:rPr lang="el-GR" sz="2400" dirty="0"/>
              <a:t>υποβολή αιτήσεων </a:t>
            </a:r>
            <a:r>
              <a:rPr lang="el-GR" sz="2400" dirty="0" smtClean="0"/>
              <a:t>αδειοδότησης,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Σύστημα </a:t>
            </a:r>
            <a:r>
              <a:rPr lang="el-GR" sz="2400" dirty="0"/>
              <a:t>διαδικασίας ειδοποίησης για τον κίνδυνο </a:t>
            </a:r>
            <a:r>
              <a:rPr lang="el-GR" sz="2400" dirty="0" smtClean="0"/>
              <a:t>επιπτώσεων,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Δ</a:t>
            </a:r>
            <a:r>
              <a:rPr lang="el-GR" sz="2400" dirty="0" smtClean="0"/>
              <a:t>ιαδικασία αναθεώρησης </a:t>
            </a:r>
            <a:r>
              <a:rPr lang="el-GR" sz="2400" dirty="0"/>
              <a:t>(</a:t>
            </a:r>
            <a:r>
              <a:rPr lang="en-US" sz="2400" dirty="0"/>
              <a:t>review process</a:t>
            </a:r>
            <a:r>
              <a:rPr lang="el-GR" sz="2400" dirty="0" smtClean="0"/>
              <a:t>),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Κ</a:t>
            </a:r>
            <a:r>
              <a:rPr lang="el-GR" sz="2400" dirty="0" smtClean="0"/>
              <a:t>ατανοητοί ιστοχώροι </a:t>
            </a:r>
            <a:r>
              <a:rPr lang="el-GR" sz="2400" dirty="0"/>
              <a:t>και αρχεία </a:t>
            </a:r>
            <a:r>
              <a:rPr lang="el-GR" sz="2400" dirty="0" smtClean="0"/>
              <a:t>πληροφοριών,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Έλεγχος </a:t>
            </a:r>
            <a:r>
              <a:rPr lang="el-GR" sz="2400" dirty="0"/>
              <a:t>ανάθεσης </a:t>
            </a:r>
            <a:r>
              <a:rPr lang="el-GR" sz="2400" dirty="0" smtClean="0"/>
              <a:t>εργασιών,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Ανάλογες </a:t>
            </a:r>
            <a:r>
              <a:rPr lang="el-GR" sz="2400" dirty="0"/>
              <a:t>προσεγγίσεις ικανές να </a:t>
            </a:r>
            <a:r>
              <a:rPr lang="el-GR" sz="2400" dirty="0" smtClean="0"/>
              <a:t>συνδυαστούν </a:t>
            </a:r>
            <a:r>
              <a:rPr lang="el-GR" sz="2400" dirty="0"/>
              <a:t>με τον κλάδο του </a:t>
            </a:r>
            <a:r>
              <a:rPr lang="el-GR" sz="2400" dirty="0" smtClean="0"/>
              <a:t>τουρισμού.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208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 numCol="1">
            <a:noAutofit/>
          </a:bodyPr>
          <a:lstStyle/>
          <a:p>
            <a:r>
              <a:rPr lang="el-GR" sz="3600" dirty="0"/>
              <a:t>Ηλεκτρονικές υπηρεσίες σχετικές </a:t>
            </a:r>
            <a:r>
              <a:rPr lang="el-GR" sz="3600" dirty="0" smtClean="0"/>
              <a:t>με </a:t>
            </a:r>
            <a:r>
              <a:rPr lang="el-GR" sz="3600" dirty="0"/>
              <a:t>την </a:t>
            </a:r>
            <a:r>
              <a:rPr lang="el-GR" sz="3600" dirty="0" smtClean="0"/>
              <a:t>ενημέρωση πάνω </a:t>
            </a:r>
            <a:r>
              <a:rPr lang="el-GR" sz="3600" dirty="0"/>
              <a:t>σε θέματα χρηματοδοτήσεων </a:t>
            </a:r>
            <a:r>
              <a:rPr lang="el-GR" sz="3600" dirty="0" smtClean="0"/>
              <a:t>και επιχειρήσεων (ΚΕΤΑ)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4473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>
                <a:solidFill>
                  <a:schemeClr val="tx1"/>
                </a:solidFill>
              </a:rPr>
              <a:t>Κέντρο </a:t>
            </a:r>
            <a:r>
              <a:rPr lang="el-GR" sz="2400" dirty="0" smtClean="0">
                <a:solidFill>
                  <a:schemeClr val="tx1"/>
                </a:solidFill>
              </a:rPr>
              <a:t>Επιχειρηματικής </a:t>
            </a:r>
            <a:r>
              <a:rPr lang="el-GR" sz="2400" dirty="0">
                <a:solidFill>
                  <a:schemeClr val="tx1"/>
                </a:solidFill>
              </a:rPr>
              <a:t>και Τεχνολογικής </a:t>
            </a:r>
            <a:r>
              <a:rPr lang="el-GR" sz="2400" dirty="0" smtClean="0">
                <a:solidFill>
                  <a:schemeClr val="tx1"/>
                </a:solidFill>
              </a:rPr>
              <a:t>Ανάπτυξης (Κ.Ε.Τ.Α)                </a:t>
            </a:r>
            <a:r>
              <a:rPr lang="el-GR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l-GR" sz="2400" dirty="0" smtClean="0">
                <a:solidFill>
                  <a:schemeClr val="tx1"/>
                </a:solidFill>
              </a:rPr>
              <a:t>Μονάδα υποστήριξης και προώθησης επιχειρηματικότητας.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717032"/>
            <a:ext cx="76900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Βασική αποστολή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Στήριξη </a:t>
            </a:r>
            <a:r>
              <a:rPr lang="el-GR" sz="2400" dirty="0">
                <a:latin typeface="+mn-lt"/>
              </a:rPr>
              <a:t>στις </a:t>
            </a:r>
            <a:r>
              <a:rPr lang="el-GR" sz="2400" dirty="0" smtClean="0">
                <a:latin typeface="+mn-lt"/>
              </a:rPr>
              <a:t>επιχειρήσεις </a:t>
            </a:r>
            <a:r>
              <a:rPr lang="el-GR" sz="2400" dirty="0">
                <a:latin typeface="+mn-lt"/>
              </a:rPr>
              <a:t>για βελτίωση </a:t>
            </a:r>
            <a:r>
              <a:rPr lang="el-GR" sz="2400" dirty="0" smtClean="0">
                <a:latin typeface="+mn-lt"/>
              </a:rPr>
              <a:t>λειτουργιών,</a:t>
            </a:r>
            <a:endParaRPr lang="el-GR" sz="2400" b="1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Αύξηση αποδοτικότητας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dirty="0" smtClean="0">
                <a:latin typeface="+mn-lt"/>
              </a:rPr>
              <a:t>ανταγωνιστικότητας 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30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έργο του </a:t>
            </a:r>
            <a:r>
              <a:rPr lang="el-GR" dirty="0" smtClean="0"/>
              <a:t>ΚΕΤΑ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Υποστήριξη επιχειρηματικού  κόσμου,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Επιχειρηματικός Σχεδιασμός («οδηγός σύνθεσης επιχειρηματικού σχεδίου»),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Οργάνωση του Μάρκετινγκ («οδηγός σύνθεσης σχεδίου προϊόντος»),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Τεχνολογική Υποστήριξη,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Πρόσβαση στις σύγχρονες πηγές χρηματοδότησης («πρωτόκολλο επενδυτή»),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Εργαλεία διάγνωσης πορείας,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Προώθηση συνεργασίας,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Υιοθέτηση προδιαγραφών ποιότητας.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30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SzPct val="94000"/>
              <a:buFont typeface="+mj-lt"/>
              <a:buAutoNum type="arabicPeriod" startAt="5"/>
            </a:pPr>
            <a:r>
              <a:rPr lang="el-GR" sz="2400" dirty="0" smtClean="0">
                <a:cs typeface="Arial"/>
              </a:rPr>
              <a:t>Ανομοιόμορφος τρόπος αμοιβών.</a:t>
            </a:r>
          </a:p>
          <a:p>
            <a:pPr marL="457200" indent="-457200">
              <a:spcBef>
                <a:spcPts val="1800"/>
              </a:spcBef>
              <a:buSzPct val="94000"/>
              <a:buFont typeface="+mj-lt"/>
              <a:buAutoNum type="arabicPeriod" startAt="5"/>
            </a:pPr>
            <a:r>
              <a:rPr lang="el-GR" sz="2400" dirty="0" smtClean="0">
                <a:cs typeface="Arial"/>
              </a:rPr>
              <a:t>Επικοινωνία μέσα στους οργανισμούς.</a:t>
            </a:r>
          </a:p>
          <a:p>
            <a:pPr marL="457200" indent="-457200">
              <a:spcBef>
                <a:spcPts val="1800"/>
              </a:spcBef>
              <a:buSzPct val="94000"/>
              <a:buFont typeface="+mj-lt"/>
              <a:buAutoNum type="arabicPeriod" startAt="5"/>
            </a:pPr>
            <a:r>
              <a:rPr lang="el-GR" sz="2400" dirty="0" smtClean="0">
                <a:cs typeface="Arial"/>
              </a:rPr>
              <a:t>Τεχνολογική εξέλιξη και αποτέλεσμα στον συνδικαλισμό.</a:t>
            </a:r>
          </a:p>
          <a:p>
            <a:pPr marL="457200" indent="-457200">
              <a:spcBef>
                <a:spcPts val="1800"/>
              </a:spcBef>
              <a:buSzPct val="94000"/>
              <a:buFont typeface="+mj-lt"/>
              <a:buAutoNum type="arabicPeriod" startAt="5"/>
            </a:pPr>
            <a:r>
              <a:rPr lang="el-GR" sz="2400" dirty="0" smtClean="0">
                <a:cs typeface="Arial"/>
              </a:rPr>
              <a:t>Εξειδικευμένο προσωπικό, το </a:t>
            </a:r>
            <a:r>
              <a:rPr lang="en-US" sz="2400" dirty="0" smtClean="0">
                <a:cs typeface="Arial"/>
              </a:rPr>
              <a:t>management</a:t>
            </a:r>
            <a:r>
              <a:rPr lang="el-GR" sz="2400" dirty="0" smtClean="0">
                <a:cs typeface="Arial"/>
              </a:rPr>
              <a:t> λειτουργεί ευκολότερα.</a:t>
            </a:r>
            <a:endParaRPr lang="en-US" sz="2400" dirty="0">
              <a:cs typeface="Arial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Οκτώ </a:t>
            </a:r>
            <a:r>
              <a:rPr lang="el-GR" dirty="0"/>
              <a:t>περιοχές του </a:t>
            </a:r>
            <a:r>
              <a:rPr lang="en-US" dirty="0" smtClean="0"/>
              <a:t>management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/>
              <a:t>(του ανθρώπινου δυναμικού</a:t>
            </a:r>
            <a:r>
              <a:rPr lang="el-GR" sz="3200" b="0" dirty="0" smtClean="0"/>
              <a:t>) 2 από 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0215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26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Κατσώνη 2014. Βασιλική Κατσώνη</a:t>
            </a:r>
            <a:r>
              <a:rPr lang="el-GR" sz="2000" dirty="0"/>
              <a:t>. «Επιχειρηματικότητα και Συστήματα Επικοινωνίας Τουριστικών </a:t>
            </a:r>
            <a:r>
              <a:rPr lang="el-GR" sz="2000" dirty="0" smtClean="0"/>
              <a:t>Επιχειρήσεων. </a:t>
            </a:r>
            <a:r>
              <a:rPr lang="el-GR" sz="2000" dirty="0"/>
              <a:t>Ενότητα 12: Επίδραση της τεχνολογίας και της καινοτομικής επιχειρηματικότητας στις επιχειρησιακές </a:t>
            </a:r>
            <a:r>
              <a:rPr lang="el-GR" sz="2000" smtClean="0"/>
              <a:t>επικοινωνίες». Έκδοση</a:t>
            </a:r>
            <a:r>
              <a:rPr lang="el-GR" sz="2000" dirty="0" smtClean="0"/>
              <a:t>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618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3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708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πληροφόρησης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Rectangular Callout 6"/>
          <p:cNvSpPr/>
          <p:nvPr/>
        </p:nvSpPr>
        <p:spPr>
          <a:xfrm>
            <a:off x="872066" y="1216812"/>
            <a:ext cx="5428126" cy="1549911"/>
          </a:xfrm>
          <a:prstGeom prst="wedgeRectCallout">
            <a:avLst>
              <a:gd name="adj1" fmla="val -20219"/>
              <a:gd name="adj2" fmla="val -65564"/>
            </a:avLst>
          </a:prstGeom>
          <a:solidFill>
            <a:schemeClr val="bg1"/>
          </a:solidFill>
          <a:ln>
            <a:solidFill>
              <a:srgbClr val="004A8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0D0D0D"/>
                </a:solidFill>
              </a:rPr>
              <a:t>Συγκεντρώνει</a:t>
            </a:r>
            <a:r>
              <a:rPr lang="el-GR" sz="2400" dirty="0">
                <a:solidFill>
                  <a:srgbClr val="0D0D0D"/>
                </a:solidFill>
              </a:rPr>
              <a:t> </a:t>
            </a:r>
            <a:r>
              <a:rPr lang="el-GR" sz="2400" dirty="0" smtClean="0">
                <a:solidFill>
                  <a:srgbClr val="0D0D0D"/>
                </a:solidFill>
              </a:rPr>
              <a:t>&amp; </a:t>
            </a:r>
            <a:r>
              <a:rPr lang="el-GR" sz="2400" dirty="0">
                <a:solidFill>
                  <a:srgbClr val="0D0D0D"/>
                </a:solidFill>
              </a:rPr>
              <a:t>μετατρέπει </a:t>
            </a:r>
            <a:r>
              <a:rPr lang="el-GR" sz="2400" dirty="0" smtClean="0">
                <a:solidFill>
                  <a:srgbClr val="0D0D0D"/>
                </a:solidFill>
              </a:rPr>
              <a:t>δεδομένα</a:t>
            </a:r>
            <a:r>
              <a:rPr lang="el-GR" sz="2400" dirty="0">
                <a:solidFill>
                  <a:srgbClr val="0D0D0D"/>
                </a:solidFill>
              </a:rPr>
              <a:t> </a:t>
            </a:r>
            <a:r>
              <a:rPr lang="el-GR" sz="2400" b="1" dirty="0" smtClean="0">
                <a:solidFill>
                  <a:srgbClr val="0D0D0D"/>
                </a:solidFill>
              </a:rPr>
              <a:t>παράγει πληροφορίες</a:t>
            </a:r>
            <a:endParaRPr lang="en-US" sz="2400" b="1" dirty="0"/>
          </a:p>
        </p:txBody>
      </p:sp>
      <p:sp>
        <p:nvSpPr>
          <p:cNvPr id="15" name="Curved Down Arrow 14"/>
          <p:cNvSpPr/>
          <p:nvPr/>
        </p:nvSpPr>
        <p:spPr>
          <a:xfrm rot="5400000">
            <a:off x="6068632" y="1787857"/>
            <a:ext cx="606145" cy="576064"/>
          </a:xfrm>
          <a:prstGeom prst="curvedDownArrow">
            <a:avLst>
              <a:gd name="adj1" fmla="val 11934"/>
              <a:gd name="adj2" fmla="val 52660"/>
              <a:gd name="adj3" fmla="val 521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3140968"/>
            <a:ext cx="72688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SzPct val="96000"/>
            </a:pPr>
            <a:r>
              <a:rPr lang="el-GR" sz="2600" b="1" dirty="0" smtClean="0">
                <a:latin typeface="+mn-lt"/>
              </a:rPr>
              <a:t>Τυπικές τεχνολογίες</a:t>
            </a:r>
          </a:p>
          <a:p>
            <a:pPr marL="457200" indent="-457200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SzPct val="96000"/>
              <a:buFont typeface="+mj-lt"/>
              <a:buAutoNum type="arabicPeriod"/>
            </a:pPr>
            <a:r>
              <a:rPr lang="el-GR" sz="2400" b="1" dirty="0" smtClean="0">
                <a:solidFill>
                  <a:srgbClr val="0D0D0D"/>
                </a:solidFill>
                <a:latin typeface="+mn-lt"/>
              </a:rPr>
              <a:t>Η</a:t>
            </a:r>
            <a:r>
              <a:rPr lang="en-US" sz="2400" b="1" dirty="0" smtClean="0">
                <a:solidFill>
                  <a:srgbClr val="0D0D0D"/>
                </a:solidFill>
                <a:latin typeface="+mn-lt"/>
              </a:rPr>
              <a:t>ardware</a:t>
            </a:r>
            <a:r>
              <a:rPr lang="el-GR" sz="2400" dirty="0">
                <a:solidFill>
                  <a:srgbClr val="0D0D0D"/>
                </a:solidFill>
                <a:latin typeface="+mn-lt"/>
              </a:rPr>
              <a:t>,</a:t>
            </a:r>
            <a:br>
              <a:rPr lang="el-GR" sz="2400" dirty="0">
                <a:solidFill>
                  <a:srgbClr val="0D0D0D"/>
                </a:solidFill>
                <a:latin typeface="+mn-lt"/>
              </a:rPr>
            </a:br>
            <a:r>
              <a:rPr lang="el-GR" sz="2400" dirty="0">
                <a:solidFill>
                  <a:srgbClr val="0D0D0D"/>
                </a:solidFill>
                <a:latin typeface="+mn-lt"/>
              </a:rPr>
              <a:t>Αποθήκευση πληροφοριών και κεφαλαιακού </a:t>
            </a:r>
            <a:r>
              <a:rPr lang="el-GR" sz="2400" dirty="0" smtClean="0">
                <a:solidFill>
                  <a:srgbClr val="0D0D0D"/>
                </a:solidFill>
                <a:latin typeface="+mn-lt"/>
              </a:rPr>
              <a:t>εξοπλισμού.</a:t>
            </a:r>
            <a:endParaRPr lang="en-US" sz="2400" b="1" dirty="0">
              <a:solidFill>
                <a:srgbClr val="0D0D0D"/>
              </a:solidFill>
              <a:latin typeface="+mn-lt"/>
            </a:endParaRPr>
          </a:p>
          <a:p>
            <a:pPr marL="457200" indent="-457200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SzPct val="96000"/>
              <a:buFont typeface="+mj-lt"/>
              <a:buAutoNum type="arabicPeriod"/>
            </a:pPr>
            <a:r>
              <a:rPr lang="en-US" sz="2400" b="1" dirty="0" smtClean="0">
                <a:solidFill>
                  <a:srgbClr val="0D0D0D"/>
                </a:solidFill>
                <a:latin typeface="+mn-lt"/>
              </a:rPr>
              <a:t>Software</a:t>
            </a:r>
            <a:r>
              <a:rPr lang="el-GR" sz="2400" b="1" dirty="0" smtClean="0">
                <a:solidFill>
                  <a:srgbClr val="0D0D0D"/>
                </a:solidFill>
                <a:latin typeface="+mn-lt"/>
              </a:rPr>
              <a:t>,</a:t>
            </a:r>
            <a:r>
              <a:rPr lang="el-GR" sz="2400" b="1" dirty="0">
                <a:solidFill>
                  <a:srgbClr val="0D0D0D"/>
                </a:solidFill>
                <a:latin typeface="+mn-lt"/>
              </a:rPr>
              <a:t/>
            </a:r>
            <a:br>
              <a:rPr lang="el-GR" sz="2400" b="1" dirty="0">
                <a:solidFill>
                  <a:srgbClr val="0D0D0D"/>
                </a:solidFill>
                <a:latin typeface="+mn-lt"/>
              </a:rPr>
            </a:br>
            <a:r>
              <a:rPr lang="el-GR" sz="2400" dirty="0">
                <a:solidFill>
                  <a:srgbClr val="0D0D0D"/>
                </a:solidFill>
                <a:latin typeface="+mn-lt"/>
              </a:rPr>
              <a:t>Εγγραφή, μετατροπή &amp; εξαγωγή πληροφοριών.</a:t>
            </a:r>
            <a:endParaRPr lang="en-US" sz="2400" b="1" dirty="0">
              <a:solidFill>
                <a:srgbClr val="0D0D0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9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581</TotalTime>
  <Words>3621</Words>
  <Application>Microsoft Office PowerPoint</Application>
  <PresentationFormat>Προβολή στην οθόνη (4:3)</PresentationFormat>
  <Paragraphs>633</Paragraphs>
  <Slides>86</Slides>
  <Notes>33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86</vt:i4>
      </vt:variant>
    </vt:vector>
  </HeadingPairs>
  <TitlesOfParts>
    <vt:vector size="89" baseType="lpstr">
      <vt:lpstr>OC_template_updated</vt:lpstr>
      <vt:lpstr>1_OC_template_updated</vt:lpstr>
      <vt:lpstr>2_OC_template_updated</vt:lpstr>
      <vt:lpstr>Επιχειρηματικότητα και Συστήματα Επικοινωνίας Τουριστικών Επιχειρήσεων </vt:lpstr>
      <vt:lpstr>Οι μεταβολές στο πλαίσιο της επιχείρησης</vt:lpstr>
      <vt:lpstr>Πρόσθετες συνέπειες για τους θεσμούς και τις ατομικές συμπεριφορές</vt:lpstr>
      <vt:lpstr>Στοιχεία στο περιεχόμενο  του management</vt:lpstr>
      <vt:lpstr>Η τεχνολογική ανάπτυξη</vt:lpstr>
      <vt:lpstr>Νέες δομές</vt:lpstr>
      <vt:lpstr>Οκτώ περιοχές του management (του ανθρώπινου δυναμικού) 1 από 2</vt:lpstr>
      <vt:lpstr>Οκτώ περιοχές του management (του ανθρώπινου δυναμικού) 2 από 2</vt:lpstr>
      <vt:lpstr>Σύστημα πληροφόρησης</vt:lpstr>
      <vt:lpstr>Τυπικές τεχνολογίες</vt:lpstr>
      <vt:lpstr>Στάδια εξέλιξης των ICT (1 από 2)</vt:lpstr>
      <vt:lpstr>Στάδια εξέλιξης των ICT (2 από 2)</vt:lpstr>
      <vt:lpstr>Δεδομένα και τελικός χρήστης</vt:lpstr>
      <vt:lpstr>Αποτελέσματα</vt:lpstr>
      <vt:lpstr>Ο ρόλος του internet</vt:lpstr>
      <vt:lpstr>Δημιουργία αποτελεσματικών συστημάτων</vt:lpstr>
      <vt:lpstr>Τα συστήματα</vt:lpstr>
      <vt:lpstr>Τεχνικές επιχειρησιακής επικοινωνίας και χρήση των ICT</vt:lpstr>
      <vt:lpstr>Ένας Manager (1 από 4)</vt:lpstr>
      <vt:lpstr>Ένας Manager (2 από 4)</vt:lpstr>
      <vt:lpstr>Ένας Manager (3 από 4)</vt:lpstr>
      <vt:lpstr>Ένας Manager (4 από 4)</vt:lpstr>
      <vt:lpstr>Επιλογή κατάλληλου λογισμικού για αποτελεσματικές επιχειρησιακές επικοινωνίες.</vt:lpstr>
      <vt:lpstr>E-commerce</vt:lpstr>
      <vt:lpstr>E-Business</vt:lpstr>
      <vt:lpstr>Τα πλεονεκτήματα του e-commerce ως επιχειρηματική στρατηγική</vt:lpstr>
      <vt:lpstr>Τα μειονεκτήματα του e-commerce για την επιχείρηση</vt:lpstr>
      <vt:lpstr>Marketplace</vt:lpstr>
      <vt:lpstr>Πλεονεκτήματα e-commerce για τον καταναλωτή</vt:lpstr>
      <vt:lpstr>Μειονεκτήματα e-commerce για τον καταναλωτή </vt:lpstr>
      <vt:lpstr>Electronic Data Interchange (EDI) (1 από 2)</vt:lpstr>
      <vt:lpstr>Electronic Data Interchange (EDI) (2 από 2)</vt:lpstr>
      <vt:lpstr>Μειονεκτήματα του EDI</vt:lpstr>
      <vt:lpstr>Η ροή πληροφοριών</vt:lpstr>
      <vt:lpstr>Τεχνολογίες Δικτύων</vt:lpstr>
      <vt:lpstr>Χαρακτηριστικά δικτύων (1 από 6)</vt:lpstr>
      <vt:lpstr>Χαρακτηριστικά δικτύων (2 από 6)</vt:lpstr>
      <vt:lpstr>Χαρακτηριστικά δικτύων (3 από 6)</vt:lpstr>
      <vt:lpstr>Χαρακτηριστικά δικτύων (4 από 6)</vt:lpstr>
      <vt:lpstr>Χαρακτηριστικά δικτύων (5 από 6)</vt:lpstr>
      <vt:lpstr>Χαρακτηριστικά δικτύων (6 από 6)</vt:lpstr>
      <vt:lpstr>email</vt:lpstr>
      <vt:lpstr>Το e-mail χρησιμοποιείται</vt:lpstr>
      <vt:lpstr>Συστήματα ηλεκτρονικών πληρωμών</vt:lpstr>
      <vt:lpstr>Ηλεκτρονικό εμπόριο και επιχειρηματικά μοντέλα</vt:lpstr>
      <vt:lpstr> Βασικά επιχειρηματικά μοντέλα</vt:lpstr>
      <vt:lpstr>Ενδο-επιχειρησιακές επικοινωνίες</vt:lpstr>
      <vt:lpstr>Σκοπός Intranets</vt:lpstr>
      <vt:lpstr>Intranet</vt:lpstr>
      <vt:lpstr> ISP(Internet service provider)</vt:lpstr>
      <vt:lpstr>Πρωτόκολλα επικοινωνίας</vt:lpstr>
      <vt:lpstr>Γλώσσες προγραμματισμού</vt:lpstr>
      <vt:lpstr>Intranet – Εσωτερικό δίκτυο της επιχείρησης</vt:lpstr>
      <vt:lpstr>Intranet Ευρωπαϊκής Ένωσης</vt:lpstr>
      <vt:lpstr>EIP(Enterprise Information Portal)</vt:lpstr>
      <vt:lpstr>Το INTRANET περιλαμβάνει</vt:lpstr>
      <vt:lpstr>Η χρήση του INTRANET (1 από 2)</vt:lpstr>
      <vt:lpstr>Η χρήση του INTRANET (2 από 2)</vt:lpstr>
      <vt:lpstr>Επακόλουθο χρήσης INTRANET</vt:lpstr>
      <vt:lpstr>Data mining</vt:lpstr>
      <vt:lpstr>Data warehouse</vt:lpstr>
      <vt:lpstr>Έξω-επιχειρησιακές επικοινωνίες</vt:lpstr>
      <vt:lpstr>EXTRANET</vt:lpstr>
      <vt:lpstr>Εργασίες μέσω EXTRANET</vt:lpstr>
      <vt:lpstr>Εφαρμογή EXTRANET στις τουριστικές επιχειρήσεις</vt:lpstr>
      <vt:lpstr>E-shop</vt:lpstr>
      <vt:lpstr>Το εργαλείο αυτό περιλαμβάνει</vt:lpstr>
      <vt:lpstr>Η διαδικασία δημιουργίας βασίζεται:</vt:lpstr>
      <vt:lpstr>Πλεονεκτήματα για την εταιρία</vt:lpstr>
      <vt:lpstr>Οφέλη καταναλωτών</vt:lpstr>
      <vt:lpstr>Οικονομικότερα εργαλεία για την επιχείρηση</vt:lpstr>
      <vt:lpstr>Το e-commerce στην Ελλάδα</vt:lpstr>
      <vt:lpstr>Ηλεκτρονική προμήθεια  (e-procurement)</vt:lpstr>
      <vt:lpstr>Ηλεκτρονικά εμπορικά κέντρα  (e-mall)</vt:lpstr>
      <vt:lpstr>Πλεονεκτήματα</vt:lpstr>
      <vt:lpstr>Συστήματα one stop reporting</vt:lpstr>
      <vt:lpstr>Ιδιότητες</vt:lpstr>
      <vt:lpstr>Ηλεκτρονικές υπηρεσίες σχετικές με την ενημέρωση πάνω σε θέματα χρηματοδοτήσεων και επιχειρήσεων (ΚΕΤΑ)</vt:lpstr>
      <vt:lpstr>Το έργο του ΚΕΤΑ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Επιχειρηματικότητα και Συστήματα Επικοινωνίας Τουριστικών Επιχειρήσεων</dc:title>
  <dc:creator>fkaram2</dc:creator>
  <cp:lastModifiedBy>fkaram2</cp:lastModifiedBy>
  <cp:revision>52</cp:revision>
  <dcterms:created xsi:type="dcterms:W3CDTF">2014-01-20T12:46:58Z</dcterms:created>
  <dcterms:modified xsi:type="dcterms:W3CDTF">2015-07-03T11:52:01Z</dcterms:modified>
</cp:coreProperties>
</file>