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292" r:id="rId5"/>
    <p:sldId id="291" r:id="rId6"/>
    <p:sldId id="289" r:id="rId7"/>
    <p:sldId id="290" r:id="rId8"/>
    <p:sldId id="261" r:id="rId9"/>
    <p:sldId id="293" r:id="rId10"/>
    <p:sldId id="296" r:id="rId11"/>
    <p:sldId id="294" r:id="rId12"/>
    <p:sldId id="295" r:id="rId13"/>
    <p:sldId id="263" r:id="rId14"/>
    <p:sldId id="265" r:id="rId15"/>
    <p:sldId id="264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7104063" cy="10234613"/>
  <p:custDataLst>
    <p:tags r:id="rId4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FFFFCC"/>
    <a:srgbClr val="274E1E"/>
    <a:srgbClr val="83134E"/>
    <a:srgbClr val="CE5308"/>
    <a:srgbClr val="F8A968"/>
    <a:srgbClr val="FFCC99"/>
    <a:srgbClr val="E97E09"/>
    <a:srgbClr val="885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662" autoAdjust="0"/>
  </p:normalViewPr>
  <p:slideViewPr>
    <p:cSldViewPr>
      <p:cViewPr>
        <p:scale>
          <a:sx n="70" d="100"/>
          <a:sy n="70" d="100"/>
        </p:scale>
        <p:origin x="-281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16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16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16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16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AF5CFE-535A-4A02-A95A-D9F0695DC8B8}" type="slidenum">
              <a:rPr lang="el-GR" altLang="el-GR" sz="1300"/>
              <a:pPr eaLnBrk="1" hangingPunct="1">
                <a:spcBef>
                  <a:spcPct val="0"/>
                </a:spcBef>
              </a:pPr>
              <a:t>22</a:t>
            </a:fld>
            <a:endParaRPr lang="el-GR" altLang="el-GR" sz="13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43117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712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yahoo.com/neo/groups/case-based-reasoning/info" TargetMode="External"/><Relationship Id="rId7" Type="http://schemas.openxmlformats.org/officeDocument/2006/relationships/hyperlink" Target="http://www.cs.waikato.ac.n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ft.fr/" TargetMode="External"/><Relationship Id="rId5" Type="http://schemas.openxmlformats.org/officeDocument/2006/relationships/hyperlink" Target="http://www.egain.com/" TargetMode="External"/><Relationship Id="rId4" Type="http://schemas.openxmlformats.org/officeDocument/2006/relationships/hyperlink" Target="http://www.empolis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3%CF%85%CE%BD%CE%AC%CF%81%CF%84%CE%B7%CF%83%CE%B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3%CF%85%CE%BD%CE%AC%CF%81%CF%84%CE%B7%CF%83%CE%B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3%CF%85%CE%BD%CE%AC%CF%81%CF%84%CE%B7%CF%83%CE%B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3%CF%85%CE%BD%CE%AC%CF%81%CF%84%CE%B7%CF%83%CE%B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081486"/>
            <a:ext cx="8004955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Μηχανική Μάθηση (</a:t>
            </a:r>
            <a:r>
              <a:rPr lang="en-US" sz="2800" dirty="0" smtClean="0"/>
              <a:t>Machine Learning)</a:t>
            </a:r>
            <a:r>
              <a:rPr lang="el-GR" sz="3000" dirty="0" smtClean="0"/>
              <a:t/>
            </a:r>
            <a:br>
              <a:rPr lang="el-GR" sz="3000" dirty="0" smtClean="0"/>
            </a:b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8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3301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αναπαρίσταται ένα </a:t>
            </a:r>
            <a:r>
              <a:rPr lang="el-GR" dirty="0" smtClean="0"/>
              <a:t>δ</a:t>
            </a:r>
            <a:r>
              <a:rPr lang="el-GR" dirty="0" smtClean="0"/>
              <a:t>έντρο </a:t>
            </a:r>
            <a:r>
              <a:rPr lang="el-GR" dirty="0" smtClean="0"/>
              <a:t>α</a:t>
            </a:r>
            <a:r>
              <a:rPr lang="el-GR" dirty="0" smtClean="0"/>
              <a:t>πόφασης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1831" b="8858"/>
          <a:stretch>
            <a:fillRect/>
          </a:stretch>
        </p:blipFill>
        <p:spPr bwMode="auto">
          <a:xfrm>
            <a:off x="467544" y="980728"/>
            <a:ext cx="8676456" cy="320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14799"/>
            <a:ext cx="38100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Παραδειγματικές περιπτώσεις για δημιουργία </a:t>
            </a:r>
            <a:r>
              <a:rPr lang="el-GR" altLang="el-GR" sz="3600" dirty="0" smtClean="0"/>
              <a:t>δέντρου </a:t>
            </a:r>
            <a:r>
              <a:rPr lang="el-GR" altLang="el-GR" sz="3600" dirty="0"/>
              <a:t>α</a:t>
            </a:r>
            <a:r>
              <a:rPr lang="el-GR" altLang="el-GR" sz="3600" dirty="0" smtClean="0"/>
              <a:t>πόφασης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05507"/>
              </p:ext>
            </p:extLst>
          </p:nvPr>
        </p:nvGraphicFramePr>
        <p:xfrm>
          <a:off x="539552" y="1169047"/>
          <a:ext cx="8100393" cy="559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330"/>
                <a:gridCol w="1509711"/>
                <a:gridCol w="2012948"/>
                <a:gridCol w="1509711"/>
                <a:gridCol w="1306693"/>
              </a:tblGrid>
              <a:tr h="471468">
                <a:tc>
                  <a:txBody>
                    <a:bodyPr/>
                    <a:lstStyle/>
                    <a:p>
                      <a:r>
                        <a:rPr lang="en-US" dirty="0" smtClean="0"/>
                        <a:t>Outlook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Humidity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Play?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Overcast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Overcast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Overcast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Overcast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48916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Διαχωρισμός </a:t>
            </a:r>
            <a:r>
              <a:rPr lang="el-GR" dirty="0" smtClean="0"/>
              <a:t>δεδομένων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067031"/>
            <a:ext cx="223224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Παράδειγμα</a:t>
            </a:r>
            <a:r>
              <a:rPr lang="en-US" b="1" dirty="0" smtClean="0">
                <a:solidFill>
                  <a:srgbClr val="004A82"/>
                </a:solidFill>
              </a:rPr>
              <a:t>: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3629063" y="1887011"/>
            <a:ext cx="1512168" cy="864096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Play            </a:t>
            </a:r>
            <a:r>
              <a:rPr lang="en-US" sz="2000" b="1" dirty="0" smtClean="0">
                <a:solidFill>
                  <a:schemeClr val="tx1"/>
                </a:solidFill>
              </a:rPr>
              <a:t>9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Don’t Play </a:t>
            </a:r>
            <a:r>
              <a:rPr lang="en-US" sz="2000" b="1" dirty="0" smtClean="0">
                <a:solidFill>
                  <a:schemeClr val="tx1"/>
                </a:solidFill>
              </a:rPr>
              <a:t>5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9212" y="3831227"/>
            <a:ext cx="1512168" cy="864096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Play            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Don’t Play </a:t>
            </a:r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05273" y="3831227"/>
            <a:ext cx="1512168" cy="864096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Play            </a:t>
            </a:r>
            <a:r>
              <a:rPr lang="en-US" sz="2000" b="1" dirty="0" smtClean="0">
                <a:solidFill>
                  <a:schemeClr val="tx1"/>
                </a:solidFill>
              </a:rPr>
              <a:t>3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Don’t Play 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1071" y="3831227"/>
            <a:ext cx="1440160" cy="864096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prstClr val="black"/>
                </a:solidFill>
              </a:rPr>
              <a:t>Play            </a:t>
            </a:r>
            <a:r>
              <a:rPr lang="en-US" sz="2000" b="1" dirty="0" smtClean="0">
                <a:solidFill>
                  <a:prstClr val="black"/>
                </a:solidFill>
              </a:rPr>
              <a:t>4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just"/>
            <a:r>
              <a:rPr lang="en-US" sz="2000" dirty="0">
                <a:solidFill>
                  <a:prstClr val="black"/>
                </a:solidFill>
              </a:rPr>
              <a:t>Don’t Play </a:t>
            </a:r>
            <a:r>
              <a:rPr lang="en-US" sz="2000" b="1" dirty="0" smtClean="0">
                <a:solidFill>
                  <a:prstClr val="black"/>
                </a:solidFill>
              </a:rPr>
              <a:t>0</a:t>
            </a:r>
            <a:endParaRPr lang="el-GR" b="1" dirty="0"/>
          </a:p>
        </p:txBody>
      </p:sp>
      <p:sp>
        <p:nvSpPr>
          <p:cNvPr id="11" name="Rectangle 10"/>
          <p:cNvSpPr/>
          <p:nvPr/>
        </p:nvSpPr>
        <p:spPr>
          <a:xfrm>
            <a:off x="1183147" y="5636155"/>
            <a:ext cx="1440160" cy="864096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prstClr val="black"/>
                </a:solidFill>
              </a:rPr>
              <a:t>Play            </a:t>
            </a:r>
            <a:r>
              <a:rPr lang="en-US" sz="2000" b="1" dirty="0">
                <a:solidFill>
                  <a:prstClr val="black"/>
                </a:solidFill>
              </a:rPr>
              <a:t>2</a:t>
            </a:r>
          </a:p>
          <a:p>
            <a:pPr lvl="0" algn="just"/>
            <a:r>
              <a:rPr lang="en-US" sz="2000" dirty="0">
                <a:solidFill>
                  <a:prstClr val="black"/>
                </a:solidFill>
              </a:rPr>
              <a:t>Don’t Play </a:t>
            </a:r>
            <a:r>
              <a:rPr lang="en-US" sz="2000" b="1" dirty="0" smtClean="0">
                <a:solidFill>
                  <a:prstClr val="black"/>
                </a:solidFill>
              </a:rPr>
              <a:t>0</a:t>
            </a:r>
            <a:endParaRPr lang="el-GR" b="1" dirty="0"/>
          </a:p>
        </p:txBody>
      </p:sp>
      <p:sp>
        <p:nvSpPr>
          <p:cNvPr id="12" name="Rectangle 11"/>
          <p:cNvSpPr/>
          <p:nvPr/>
        </p:nvSpPr>
        <p:spPr>
          <a:xfrm>
            <a:off x="2701300" y="5636155"/>
            <a:ext cx="1440160" cy="864096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prstClr val="black"/>
                </a:solidFill>
              </a:rPr>
              <a:t>Play            </a:t>
            </a:r>
            <a:r>
              <a:rPr lang="en-US" sz="2000" b="1" dirty="0" smtClean="0">
                <a:solidFill>
                  <a:prstClr val="black"/>
                </a:solidFill>
              </a:rPr>
              <a:t>0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just"/>
            <a:r>
              <a:rPr lang="en-US" sz="2000" dirty="0">
                <a:solidFill>
                  <a:prstClr val="black"/>
                </a:solidFill>
              </a:rPr>
              <a:t>Don’t Play </a:t>
            </a:r>
            <a:r>
              <a:rPr lang="en-US" sz="2000" b="1" dirty="0" smtClean="0">
                <a:solidFill>
                  <a:prstClr val="black"/>
                </a:solidFill>
              </a:rPr>
              <a:t>3</a:t>
            </a:r>
            <a:endParaRPr lang="el-GR" b="1" dirty="0"/>
          </a:p>
        </p:txBody>
      </p:sp>
      <p:sp>
        <p:nvSpPr>
          <p:cNvPr id="13" name="Rectangle 12"/>
          <p:cNvSpPr/>
          <p:nvPr/>
        </p:nvSpPr>
        <p:spPr>
          <a:xfrm>
            <a:off x="6383804" y="5636155"/>
            <a:ext cx="1440160" cy="864096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prstClr val="black"/>
                </a:solidFill>
              </a:rPr>
              <a:t>Play            </a:t>
            </a:r>
            <a:r>
              <a:rPr lang="en-US" sz="2000" b="1" dirty="0" smtClean="0">
                <a:solidFill>
                  <a:prstClr val="black"/>
                </a:solidFill>
              </a:rPr>
              <a:t>3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just"/>
            <a:r>
              <a:rPr lang="en-US" sz="2000" dirty="0">
                <a:solidFill>
                  <a:prstClr val="black"/>
                </a:solidFill>
              </a:rPr>
              <a:t>Don’t Play </a:t>
            </a:r>
            <a:r>
              <a:rPr lang="en-US" sz="2000" b="1" dirty="0" smtClean="0">
                <a:solidFill>
                  <a:prstClr val="black"/>
                </a:solidFill>
              </a:rPr>
              <a:t>0</a:t>
            </a:r>
            <a:endParaRPr lang="el-GR" b="1" dirty="0"/>
          </a:p>
        </p:txBody>
      </p:sp>
      <p:sp>
        <p:nvSpPr>
          <p:cNvPr id="14" name="Rectangle 13"/>
          <p:cNvSpPr/>
          <p:nvPr/>
        </p:nvSpPr>
        <p:spPr>
          <a:xfrm>
            <a:off x="4821197" y="5636155"/>
            <a:ext cx="1440160" cy="864096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prstClr val="black"/>
                </a:solidFill>
              </a:rPr>
              <a:t>Play            </a:t>
            </a:r>
            <a:r>
              <a:rPr lang="en-US" sz="2000" b="1" dirty="0" smtClean="0">
                <a:solidFill>
                  <a:prstClr val="black"/>
                </a:solidFill>
              </a:rPr>
              <a:t>0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just"/>
            <a:r>
              <a:rPr lang="en-US" sz="2000" dirty="0">
                <a:solidFill>
                  <a:prstClr val="black"/>
                </a:solidFill>
              </a:rPr>
              <a:t>Don’t Play </a:t>
            </a:r>
            <a:r>
              <a:rPr lang="en-US" sz="2000" b="1" dirty="0" smtClean="0">
                <a:solidFill>
                  <a:prstClr val="black"/>
                </a:solidFill>
              </a:rPr>
              <a:t>2</a:t>
            </a:r>
            <a:endParaRPr lang="el-GR" b="1" dirty="0"/>
          </a:p>
        </p:txBody>
      </p:sp>
      <p:cxnSp>
        <p:nvCxnSpPr>
          <p:cNvPr id="16" name="Straight Arrow Connector 15"/>
          <p:cNvCxnSpPr>
            <a:stCxn id="7" idx="2"/>
            <a:endCxn id="11" idx="0"/>
          </p:cNvCxnSpPr>
          <p:nvPr/>
        </p:nvCxnSpPr>
        <p:spPr>
          <a:xfrm flipH="1">
            <a:off x="1903227" y="4695323"/>
            <a:ext cx="762069" cy="940832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2" idx="0"/>
          </p:cNvCxnSpPr>
          <p:nvPr/>
        </p:nvCxnSpPr>
        <p:spPr>
          <a:xfrm>
            <a:off x="2665296" y="4695323"/>
            <a:ext cx="756084" cy="940832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4" idx="0"/>
          </p:cNvCxnSpPr>
          <p:nvPr/>
        </p:nvCxnSpPr>
        <p:spPr>
          <a:xfrm flipH="1">
            <a:off x="5541277" y="4695323"/>
            <a:ext cx="720080" cy="940832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13" idx="0"/>
          </p:cNvCxnSpPr>
          <p:nvPr/>
        </p:nvCxnSpPr>
        <p:spPr>
          <a:xfrm>
            <a:off x="6261357" y="4695323"/>
            <a:ext cx="842527" cy="940832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7" idx="0"/>
          </p:cNvCxnSpPr>
          <p:nvPr/>
        </p:nvCxnSpPr>
        <p:spPr>
          <a:xfrm flipH="1">
            <a:off x="2665296" y="2751107"/>
            <a:ext cx="1719851" cy="1080120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8" idx="0"/>
          </p:cNvCxnSpPr>
          <p:nvPr/>
        </p:nvCxnSpPr>
        <p:spPr>
          <a:xfrm>
            <a:off x="4385147" y="2751107"/>
            <a:ext cx="1876210" cy="1080120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10" idx="0"/>
          </p:cNvCxnSpPr>
          <p:nvPr/>
        </p:nvCxnSpPr>
        <p:spPr>
          <a:xfrm>
            <a:off x="4385147" y="2751107"/>
            <a:ext cx="36004" cy="1080120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iamond 45"/>
          <p:cNvSpPr/>
          <p:nvPr/>
        </p:nvSpPr>
        <p:spPr>
          <a:xfrm>
            <a:off x="3179928" y="2800143"/>
            <a:ext cx="2538459" cy="36004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OUTLOOK?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17095" y="3399179"/>
            <a:ext cx="1008112" cy="274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overcast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97244" y="3399179"/>
            <a:ext cx="1008112" cy="274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sunny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18388" y="3399178"/>
            <a:ext cx="1008112" cy="274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rainy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4" name="Diamond 53"/>
          <p:cNvSpPr/>
          <p:nvPr/>
        </p:nvSpPr>
        <p:spPr>
          <a:xfrm>
            <a:off x="1378636" y="4731881"/>
            <a:ext cx="2538459" cy="36004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HUMIDITY?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5" name="Diamond 54"/>
          <p:cNvSpPr/>
          <p:nvPr/>
        </p:nvSpPr>
        <p:spPr>
          <a:xfrm>
            <a:off x="5033219" y="4731881"/>
            <a:ext cx="2538459" cy="36004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WINDY?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40364" y="5165739"/>
            <a:ext cx="1008112" cy="274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TRUE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63566" y="5155502"/>
            <a:ext cx="1008112" cy="274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FALSE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75656" y="5168177"/>
            <a:ext cx="1008112" cy="274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&lt;=70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884814" y="5165739"/>
            <a:ext cx="1008112" cy="274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&gt;70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91940" y="1412776"/>
            <a:ext cx="25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Depended Variable: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solidFill>
                  <a:srgbClr val="820000"/>
                </a:solidFill>
                <a:latin typeface="+mn-lt"/>
              </a:rPr>
              <a:t>PLAY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2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Ερώτημα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9038" y="1988840"/>
            <a:ext cx="8229600" cy="2808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"Πώς μπορεί μία μηχανή να δημιουργήσει γενικούς κανόνες από συγκεκριμένα παραδείγματα και πόσο αξιόπιστοι είναι αυτοί οι κανόνες στην πράξη;" 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Μάθηση με επίβλεψη   </a:t>
            </a:r>
          </a:p>
          <a:p>
            <a:pPr lvl="1"/>
            <a:r>
              <a:rPr lang="el-GR" dirty="0" smtClean="0">
                <a:solidFill>
                  <a:srgbClr val="004A82"/>
                </a:solidFill>
              </a:rPr>
              <a:t>Εφαρμογή επαγωγικής μάθησης, (μάθησης μέσω παραδειγμάτων)</a:t>
            </a:r>
          </a:p>
          <a:p>
            <a:pPr lvl="1"/>
            <a:r>
              <a:rPr lang="el-GR" dirty="0" smtClean="0">
                <a:solidFill>
                  <a:srgbClr val="004A82"/>
                </a:solidFill>
              </a:rPr>
              <a:t>Μέσω  της τεχνικής  των </a:t>
            </a:r>
            <a:r>
              <a:rPr lang="el-GR" b="1" dirty="0" smtClean="0">
                <a:solidFill>
                  <a:srgbClr val="004A82"/>
                </a:solidFill>
              </a:rPr>
              <a:t>Δένδρων Παραγωγής</a:t>
            </a:r>
          </a:p>
          <a:p>
            <a:pPr lvl="1"/>
            <a:endParaRPr lang="el-GR" dirty="0" smtClean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23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Μάθηση χτίζοντας </a:t>
            </a:r>
            <a:r>
              <a:rPr lang="el-GR" dirty="0" smtClean="0"/>
              <a:t>δ</a:t>
            </a:r>
            <a:r>
              <a:rPr lang="el-GR" dirty="0" smtClean="0"/>
              <a:t>έντρα </a:t>
            </a:r>
            <a:r>
              <a:rPr lang="el-GR" dirty="0"/>
              <a:t>α</a:t>
            </a:r>
            <a:r>
              <a:rPr lang="el-GR" dirty="0" smtClean="0"/>
              <a:t>ποφάσεων </a:t>
            </a:r>
            <a:r>
              <a:rPr lang="el-GR" dirty="0" smtClean="0"/>
              <a:t>για εξαγωγή κανόνων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0368" y="2060848"/>
            <a:ext cx="8229600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Δένδρο </a:t>
            </a:r>
            <a:r>
              <a:rPr lang="el-GR" b="1" dirty="0" smtClean="0">
                <a:solidFill>
                  <a:srgbClr val="004A82"/>
                </a:solidFill>
              </a:rPr>
              <a:t>παραγωγής </a:t>
            </a:r>
            <a:r>
              <a:rPr lang="el-GR" dirty="0"/>
              <a:t>είναι ένα </a:t>
            </a:r>
            <a:r>
              <a:rPr lang="el-GR" b="1" dirty="0">
                <a:solidFill>
                  <a:srgbClr val="274E1E"/>
                </a:solidFill>
              </a:rPr>
              <a:t>δένδρο </a:t>
            </a:r>
            <a:r>
              <a:rPr lang="el-GR" b="1" dirty="0" smtClean="0">
                <a:solidFill>
                  <a:srgbClr val="274E1E"/>
                </a:solidFill>
              </a:rPr>
              <a:t>απόφασης </a:t>
            </a:r>
            <a:r>
              <a:rPr lang="el-GR" dirty="0"/>
              <a:t>(</a:t>
            </a:r>
            <a:r>
              <a:rPr lang="el-GR" dirty="0"/>
              <a:t>decision</a:t>
            </a:r>
            <a:r>
              <a:rPr lang="el-GR" dirty="0"/>
              <a:t> tree) όπου:</a:t>
            </a:r>
          </a:p>
          <a:p>
            <a:r>
              <a:rPr lang="el-GR" dirty="0"/>
              <a:t>οι ομάδες πιθανών </a:t>
            </a:r>
            <a:r>
              <a:rPr lang="el-GR" b="1" dirty="0">
                <a:solidFill>
                  <a:srgbClr val="820000"/>
                </a:solidFill>
              </a:rPr>
              <a:t>συμπερασμάτων</a:t>
            </a:r>
            <a:r>
              <a:rPr lang="el-GR" dirty="0"/>
              <a:t> δημιουργούνται στα φύλλα του δένδρου όταν αυτά περιέχουν δείγματα που ανήκουν στην ίδια </a:t>
            </a:r>
            <a:r>
              <a:rPr lang="el-GR" dirty="0" smtClean="0"/>
              <a:t>κατηγορία  έτσι ώστε να επιτρέπουν δημιουργία </a:t>
            </a:r>
            <a:r>
              <a:rPr lang="el-GR" b="1" dirty="0" smtClean="0">
                <a:solidFill>
                  <a:srgbClr val="820000"/>
                </a:solidFill>
              </a:rPr>
              <a:t>κανόνων</a:t>
            </a:r>
            <a:endParaRPr lang="el-GR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17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εφαρμογής </a:t>
            </a:r>
            <a:r>
              <a:rPr lang="el-GR" dirty="0" smtClean="0"/>
              <a:t>Δ.Π.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70153"/>
              </p:ext>
            </p:extLst>
          </p:nvPr>
        </p:nvGraphicFramePr>
        <p:xfrm>
          <a:off x="1547664" y="922864"/>
          <a:ext cx="6096000" cy="567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984"/>
                <a:gridCol w="3192016"/>
              </a:tblGrid>
              <a:tr h="4315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πώς μια «ελιά» γίνεται μελάνωμα</a:t>
                      </a:r>
                      <a:r>
                        <a:rPr lang="en-US" sz="2400" dirty="0" smtClean="0">
                          <a:latin typeface="+mn-lt"/>
                        </a:rPr>
                        <a:t>:</a:t>
                      </a:r>
                      <a:r>
                        <a:rPr lang="el-GR" sz="2400" dirty="0" smtClean="0">
                          <a:latin typeface="+mn-lt"/>
                        </a:rPr>
                        <a:t> 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5597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</a:rPr>
                        <a:t>Όταν αλλάζει   το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latin typeface="+mn-lt"/>
                        </a:rPr>
                        <a:t>Χ</a:t>
                      </a:r>
                      <a:r>
                        <a:rPr lang="el-GR" sz="2400" dirty="0" smtClean="0">
                          <a:latin typeface="+mn-lt"/>
                        </a:rPr>
                        <a:t>ρώμα της</a:t>
                      </a:r>
                      <a:endParaRPr lang="el-GR" sz="2400" dirty="0"/>
                    </a:p>
                  </a:txBody>
                  <a:tcPr anchor="ctr"/>
                </a:tc>
              </a:tr>
              <a:tr h="1767273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</a:rPr>
                        <a:t>Παύει να είναι στρογγυλή και γίνεται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latin typeface="+mn-lt"/>
                        </a:rPr>
                        <a:t>Α</a:t>
                      </a:r>
                      <a:r>
                        <a:rPr lang="el-GR" sz="2400" dirty="0" smtClean="0">
                          <a:latin typeface="+mn-lt"/>
                        </a:rPr>
                        <a:t>σύμμετρη</a:t>
                      </a:r>
                    </a:p>
                    <a:p>
                      <a:endParaRPr lang="el-GR" sz="2400" dirty="0"/>
                    </a:p>
                  </a:txBody>
                  <a:tcPr anchor="ctr"/>
                </a:tc>
              </a:tr>
              <a:tr h="66100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</a:rPr>
                        <a:t>Μεγαλώνει σε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latin typeface="+mn-lt"/>
                        </a:rPr>
                        <a:t>Μ</a:t>
                      </a:r>
                      <a:r>
                        <a:rPr lang="el-GR" sz="2400" dirty="0" smtClean="0">
                          <a:latin typeface="+mn-lt"/>
                        </a:rPr>
                        <a:t>έγεθος</a:t>
                      </a:r>
                      <a:endParaRPr lang="el-GR" sz="2400" dirty="0"/>
                    </a:p>
                  </a:txBody>
                  <a:tcPr anchor="ctr"/>
                </a:tc>
              </a:tr>
              <a:tr h="61174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</a:rPr>
                        <a:t>Αλλάζουν τα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latin typeface="+mn-lt"/>
                        </a:rPr>
                        <a:t>Ό</a:t>
                      </a:r>
                      <a:r>
                        <a:rPr lang="el-GR" sz="2400" dirty="0" smtClean="0">
                          <a:latin typeface="+mn-lt"/>
                        </a:rPr>
                        <a:t>ρια της</a:t>
                      </a:r>
                      <a:endParaRPr lang="el-GR" sz="2400" dirty="0"/>
                    </a:p>
                  </a:txBody>
                  <a:tcPr anchor="ctr"/>
                </a:tc>
              </a:tr>
              <a:tr h="61174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</a:rPr>
                        <a:t>Αλλάζει το 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i="0" dirty="0" smtClean="0">
                          <a:latin typeface="+mn-lt"/>
                        </a:rPr>
                        <a:t>Σ</a:t>
                      </a:r>
                      <a:r>
                        <a:rPr lang="el-GR" sz="2400" dirty="0" smtClean="0">
                          <a:latin typeface="+mn-lt"/>
                        </a:rPr>
                        <a:t>χήμα της</a:t>
                      </a:r>
                      <a:endParaRPr lang="el-GR" sz="2400" dirty="0"/>
                    </a:p>
                  </a:txBody>
                  <a:tcPr anchor="ctr"/>
                </a:tc>
              </a:tr>
              <a:tr h="431575">
                <a:tc gridSpan="2">
                  <a:txBody>
                    <a:bodyPr/>
                    <a:lstStyle/>
                    <a:p>
                      <a:r>
                        <a:rPr lang="el-GR" sz="2400" dirty="0" smtClean="0"/>
                        <a:t>Όταν ακολουθεί</a:t>
                      </a:r>
                      <a:r>
                        <a:rPr lang="el-GR" sz="2400" baseline="0" dirty="0" smtClean="0"/>
                        <a:t> και τον κανόνα του «3»</a:t>
                      </a:r>
                      <a:r>
                        <a:rPr lang="en-US" sz="2400" baseline="0" dirty="0" smtClean="0"/>
                        <a:t>: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1575">
                <a:tc gridSpan="2">
                  <a:txBody>
                    <a:bodyPr/>
                    <a:lstStyle/>
                    <a:p>
                      <a:r>
                        <a:rPr lang="el-GR" sz="2400" dirty="0" smtClean="0"/>
                        <a:t>3 μέρες (και παραπάνω)</a:t>
                      </a:r>
                      <a:r>
                        <a:rPr lang="el-GR" sz="2400" baseline="0" dirty="0" smtClean="0"/>
                        <a:t> με επίμονη φαγούρα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5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Δημιουργία </a:t>
            </a:r>
            <a:r>
              <a:rPr lang="el-GR" dirty="0"/>
              <a:t>δ</a:t>
            </a:r>
            <a:r>
              <a:rPr lang="el-GR" dirty="0" smtClean="0"/>
              <a:t>έντρου </a:t>
            </a:r>
            <a:r>
              <a:rPr lang="el-GR" dirty="0"/>
              <a:t>π</a:t>
            </a:r>
            <a:r>
              <a:rPr lang="el-GR" dirty="0" smtClean="0"/>
              <a:t>αραγωγής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(παράδειγμα tennis)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424474" y="1724008"/>
            <a:ext cx="1114767" cy="562044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Play            </a:t>
            </a:r>
            <a:r>
              <a:rPr lang="en-US" sz="1400" b="1" dirty="0" smtClean="0">
                <a:solidFill>
                  <a:schemeClr val="tx1"/>
                </a:solidFill>
              </a:rPr>
              <a:t>9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Don’t Play </a:t>
            </a:r>
            <a:r>
              <a:rPr lang="en-US" sz="1400" b="1" dirty="0" smtClean="0">
                <a:solidFill>
                  <a:schemeClr val="tx1"/>
                </a:solidFill>
              </a:rPr>
              <a:t>4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18" y="3288584"/>
            <a:ext cx="1114767" cy="562044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Play            </a:t>
            </a:r>
            <a:r>
              <a:rPr lang="en-US" sz="1400" b="1" dirty="0" smtClean="0">
                <a:solidFill>
                  <a:schemeClr val="tx1"/>
                </a:solidFill>
              </a:rPr>
              <a:t>2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Don’t Play </a:t>
            </a:r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6411" y="3288584"/>
            <a:ext cx="1114767" cy="562044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Play            </a:t>
            </a:r>
            <a:r>
              <a:rPr lang="en-US" sz="1400" b="1" dirty="0" smtClean="0">
                <a:solidFill>
                  <a:schemeClr val="tx1"/>
                </a:solidFill>
              </a:rPr>
              <a:t>3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Don’t Play </a:t>
            </a:r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016" y="3288584"/>
            <a:ext cx="1061683" cy="562044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dirty="0">
                <a:solidFill>
                  <a:prstClr val="black"/>
                </a:solidFill>
              </a:rPr>
              <a:t>Play            </a:t>
            </a:r>
            <a:r>
              <a:rPr lang="en-US" sz="1400" b="1" dirty="0" smtClean="0">
                <a:solidFill>
                  <a:prstClr val="black"/>
                </a:solidFill>
              </a:rPr>
              <a:t>4</a:t>
            </a:r>
            <a:endParaRPr lang="en-US" sz="1400" b="1" dirty="0">
              <a:solidFill>
                <a:prstClr val="black"/>
              </a:solidFill>
            </a:endParaRPr>
          </a:p>
          <a:p>
            <a:pPr lvl="0" algn="just"/>
            <a:r>
              <a:rPr lang="en-US" sz="1400" dirty="0">
                <a:solidFill>
                  <a:prstClr val="black"/>
                </a:solidFill>
              </a:rPr>
              <a:t>Don’t Play </a:t>
            </a:r>
            <a:r>
              <a:rPr lang="en-US" sz="1400" dirty="0" smtClean="0">
                <a:solidFill>
                  <a:prstClr val="black"/>
                </a:solidFill>
              </a:rPr>
              <a:t>0</a:t>
            </a:r>
            <a:endParaRPr lang="el-GR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2057" y="4871603"/>
            <a:ext cx="1061683" cy="562044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dirty="0">
                <a:solidFill>
                  <a:prstClr val="black"/>
                </a:solidFill>
              </a:rPr>
              <a:t>Play            </a:t>
            </a:r>
            <a:r>
              <a:rPr lang="en-US" sz="1400" b="1" dirty="0">
                <a:solidFill>
                  <a:prstClr val="black"/>
                </a:solidFill>
              </a:rPr>
              <a:t>2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</a:rPr>
              <a:t>Don’t Play </a:t>
            </a:r>
            <a:r>
              <a:rPr lang="en-US" sz="1400" b="1" dirty="0" smtClean="0">
                <a:solidFill>
                  <a:prstClr val="black"/>
                </a:solidFill>
              </a:rPr>
              <a:t>0</a:t>
            </a:r>
            <a:endParaRPr lang="el-GR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1156438" y="4871603"/>
            <a:ext cx="1061683" cy="562044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dirty="0">
                <a:solidFill>
                  <a:prstClr val="black"/>
                </a:solidFill>
              </a:rPr>
              <a:t>Play            </a:t>
            </a:r>
            <a:r>
              <a:rPr lang="en-US" sz="1400" b="1" dirty="0" smtClean="0">
                <a:solidFill>
                  <a:prstClr val="black"/>
                </a:solidFill>
              </a:rPr>
              <a:t>0</a:t>
            </a:r>
            <a:endParaRPr lang="en-US" sz="1400" b="1" dirty="0">
              <a:solidFill>
                <a:prstClr val="black"/>
              </a:solidFill>
            </a:endParaRPr>
          </a:p>
          <a:p>
            <a:pPr lvl="0" algn="just"/>
            <a:r>
              <a:rPr lang="en-US" sz="1400" dirty="0">
                <a:solidFill>
                  <a:prstClr val="black"/>
                </a:solidFill>
              </a:rPr>
              <a:t>Don’t Play </a:t>
            </a:r>
            <a:r>
              <a:rPr lang="en-US" sz="1400" b="1" dirty="0" smtClean="0">
                <a:solidFill>
                  <a:prstClr val="black"/>
                </a:solidFill>
              </a:rPr>
              <a:t>3</a:t>
            </a:r>
            <a:endParaRPr lang="el-GR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533275" y="4871603"/>
            <a:ext cx="1061683" cy="562044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dirty="0">
                <a:solidFill>
                  <a:prstClr val="black"/>
                </a:solidFill>
              </a:rPr>
              <a:t>Play            </a:t>
            </a:r>
            <a:r>
              <a:rPr lang="en-US" sz="1400" b="1" dirty="0" smtClean="0">
                <a:solidFill>
                  <a:prstClr val="black"/>
                </a:solidFill>
              </a:rPr>
              <a:t>3</a:t>
            </a:r>
            <a:endParaRPr lang="en-US" sz="1400" b="1" dirty="0">
              <a:solidFill>
                <a:prstClr val="black"/>
              </a:solidFill>
            </a:endParaRPr>
          </a:p>
          <a:p>
            <a:pPr lvl="0" algn="just"/>
            <a:r>
              <a:rPr lang="en-US" sz="1400" dirty="0">
                <a:solidFill>
                  <a:prstClr val="black"/>
                </a:solidFill>
              </a:rPr>
              <a:t>Don’t Play </a:t>
            </a:r>
            <a:r>
              <a:rPr lang="en-US" sz="1400" b="1" dirty="0" smtClean="0">
                <a:solidFill>
                  <a:prstClr val="black"/>
                </a:solidFill>
              </a:rPr>
              <a:t>0</a:t>
            </a:r>
            <a:endParaRPr lang="el-GR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2424845" y="4871603"/>
            <a:ext cx="1061683" cy="562044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dirty="0">
                <a:solidFill>
                  <a:prstClr val="black"/>
                </a:solidFill>
              </a:rPr>
              <a:t>Play            </a:t>
            </a:r>
            <a:r>
              <a:rPr lang="en-US" sz="1400" b="1" dirty="0" smtClean="0">
                <a:solidFill>
                  <a:prstClr val="black"/>
                </a:solidFill>
              </a:rPr>
              <a:t>0</a:t>
            </a:r>
            <a:endParaRPr lang="en-US" sz="1400" b="1" dirty="0">
              <a:solidFill>
                <a:prstClr val="black"/>
              </a:solidFill>
            </a:endParaRPr>
          </a:p>
          <a:p>
            <a:pPr lvl="0" algn="just"/>
            <a:r>
              <a:rPr lang="en-US" sz="1400" dirty="0">
                <a:solidFill>
                  <a:prstClr val="black"/>
                </a:solidFill>
              </a:rPr>
              <a:t>Don’t Play </a:t>
            </a:r>
            <a:r>
              <a:rPr lang="en-US" sz="1400" b="1" dirty="0" smtClean="0">
                <a:solidFill>
                  <a:prstClr val="black"/>
                </a:solidFill>
              </a:rPr>
              <a:t>2</a:t>
            </a:r>
            <a:endParaRPr lang="el-GR" sz="1200" b="1" dirty="0"/>
          </a:p>
        </p:txBody>
      </p:sp>
      <p:cxnSp>
        <p:nvCxnSpPr>
          <p:cNvPr id="15" name="Straight Arrow Connector 14"/>
          <p:cNvCxnSpPr>
            <a:stCxn id="8" idx="2"/>
            <a:endCxn id="11" idx="0"/>
          </p:cNvCxnSpPr>
          <p:nvPr/>
        </p:nvCxnSpPr>
        <p:spPr>
          <a:xfrm flipH="1">
            <a:off x="542899" y="3850628"/>
            <a:ext cx="266003" cy="1020975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2" idx="0"/>
          </p:cNvCxnSpPr>
          <p:nvPr/>
        </p:nvCxnSpPr>
        <p:spPr>
          <a:xfrm>
            <a:off x="808902" y="3850628"/>
            <a:ext cx="878378" cy="1020975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4" idx="0"/>
          </p:cNvCxnSpPr>
          <p:nvPr/>
        </p:nvCxnSpPr>
        <p:spPr>
          <a:xfrm flipH="1">
            <a:off x="2955687" y="3850628"/>
            <a:ext cx="198108" cy="1020975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3" idx="0"/>
          </p:cNvCxnSpPr>
          <p:nvPr/>
        </p:nvCxnSpPr>
        <p:spPr>
          <a:xfrm>
            <a:off x="3153795" y="3850628"/>
            <a:ext cx="910322" cy="1020975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8" idx="0"/>
          </p:cNvCxnSpPr>
          <p:nvPr/>
        </p:nvCxnSpPr>
        <p:spPr>
          <a:xfrm flipH="1">
            <a:off x="808902" y="2286052"/>
            <a:ext cx="1172956" cy="1002532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9" idx="0"/>
          </p:cNvCxnSpPr>
          <p:nvPr/>
        </p:nvCxnSpPr>
        <p:spPr>
          <a:xfrm>
            <a:off x="1981858" y="2286052"/>
            <a:ext cx="1171937" cy="1002532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0" idx="0"/>
          </p:cNvCxnSpPr>
          <p:nvPr/>
        </p:nvCxnSpPr>
        <p:spPr>
          <a:xfrm>
            <a:off x="1981858" y="2286052"/>
            <a:ext cx="0" cy="1002532"/>
          </a:xfrm>
          <a:prstGeom prst="straightConnector1">
            <a:avLst/>
          </a:prstGeom>
          <a:ln w="19050">
            <a:solidFill>
              <a:srgbClr val="004A8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/>
        </p:nvSpPr>
        <p:spPr>
          <a:xfrm>
            <a:off x="1046184" y="2461054"/>
            <a:ext cx="1871347" cy="234185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OUTLOOK?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3688" y="2924944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overcast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860" y="2971530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sunny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-45225" y="3915711"/>
            <a:ext cx="1871347" cy="234185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HUMIDITY?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2218121" y="3921507"/>
            <a:ext cx="1871347" cy="234185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WINDY?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67826" y="4401187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TRUE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73321" y="4401187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FALSE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0271" y="4390949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&lt;=70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8581" y="4401187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&gt;70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6184" y="1307873"/>
            <a:ext cx="1906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Depended Variable: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dirty="0" smtClean="0">
                <a:solidFill>
                  <a:srgbClr val="820000"/>
                </a:solidFill>
                <a:latin typeface="+mn-lt"/>
              </a:rPr>
              <a:t>PLAY</a:t>
            </a:r>
            <a:endParaRPr lang="el-GR" sz="1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43" name="Diamond 42"/>
          <p:cNvSpPr/>
          <p:nvPr/>
        </p:nvSpPr>
        <p:spPr>
          <a:xfrm>
            <a:off x="6231649" y="1526772"/>
            <a:ext cx="1744359" cy="75928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OUTLOOK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32239" y="2615804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overcast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24303" y="2615805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sunny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36737" y="2640510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rainy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5060219" y="3133762"/>
            <a:ext cx="1871347" cy="57938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HUMIDITY?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7272653" y="3150233"/>
            <a:ext cx="1871347" cy="54643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WINDY?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10041" y="4009889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TRUE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57645" y="4009889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FALSE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96374" y="4009889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HIGH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95893" y="4008670"/>
            <a:ext cx="935673" cy="181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NORMAL</a:t>
            </a:r>
            <a:endParaRPr lang="el-GR" sz="1200" b="1" dirty="0">
              <a:solidFill>
                <a:schemeClr val="tx1"/>
              </a:solidFill>
            </a:endParaRPr>
          </a:p>
        </p:txBody>
      </p:sp>
      <p:cxnSp>
        <p:nvCxnSpPr>
          <p:cNvPr id="88" name="Straight Connector 87"/>
          <p:cNvCxnSpPr>
            <a:stCxn id="43" idx="1"/>
            <a:endCxn id="45" idx="0"/>
          </p:cNvCxnSpPr>
          <p:nvPr/>
        </p:nvCxnSpPr>
        <p:spPr>
          <a:xfrm flipH="1">
            <a:off x="5995892" y="1906412"/>
            <a:ext cx="235757" cy="709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3" idx="3"/>
            <a:endCxn id="46" idx="0"/>
          </p:cNvCxnSpPr>
          <p:nvPr/>
        </p:nvCxnSpPr>
        <p:spPr>
          <a:xfrm>
            <a:off x="7976008" y="1906412"/>
            <a:ext cx="232318" cy="734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3" idx="2"/>
            <a:endCxn id="44" idx="0"/>
          </p:cNvCxnSpPr>
          <p:nvPr/>
        </p:nvCxnSpPr>
        <p:spPr>
          <a:xfrm flipH="1">
            <a:off x="7103828" y="2286052"/>
            <a:ext cx="1" cy="329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794594" y="2959342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</a:t>
            </a:r>
            <a:endParaRPr lang="el-GR" b="1" dirty="0"/>
          </a:p>
        </p:txBody>
      </p:sp>
      <p:cxnSp>
        <p:nvCxnSpPr>
          <p:cNvPr id="97" name="Straight Connector 96"/>
          <p:cNvCxnSpPr>
            <a:stCxn id="96" idx="0"/>
            <a:endCxn id="44" idx="2"/>
          </p:cNvCxnSpPr>
          <p:nvPr/>
        </p:nvCxnSpPr>
        <p:spPr>
          <a:xfrm flipH="1" flipV="1">
            <a:off x="7103828" y="2794507"/>
            <a:ext cx="1" cy="16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5" idx="2"/>
            <a:endCxn id="47" idx="0"/>
          </p:cNvCxnSpPr>
          <p:nvPr/>
        </p:nvCxnSpPr>
        <p:spPr>
          <a:xfrm>
            <a:off x="5995892" y="2794508"/>
            <a:ext cx="1" cy="339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1" idx="0"/>
          </p:cNvCxnSpPr>
          <p:nvPr/>
        </p:nvCxnSpPr>
        <p:spPr>
          <a:xfrm flipH="1">
            <a:off x="5367963" y="3716670"/>
            <a:ext cx="627929" cy="29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7" idx="2"/>
            <a:endCxn id="52" idx="0"/>
          </p:cNvCxnSpPr>
          <p:nvPr/>
        </p:nvCxnSpPr>
        <p:spPr>
          <a:xfrm>
            <a:off x="5995893" y="3713142"/>
            <a:ext cx="467837" cy="29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48" idx="2"/>
            <a:endCxn id="49" idx="0"/>
          </p:cNvCxnSpPr>
          <p:nvPr/>
        </p:nvCxnSpPr>
        <p:spPr>
          <a:xfrm flipH="1">
            <a:off x="7681630" y="3696670"/>
            <a:ext cx="526697" cy="31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48" idx="2"/>
            <a:endCxn id="50" idx="0"/>
          </p:cNvCxnSpPr>
          <p:nvPr/>
        </p:nvCxnSpPr>
        <p:spPr>
          <a:xfrm>
            <a:off x="8208327" y="3696670"/>
            <a:ext cx="520907" cy="31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148690" y="4557761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</a:t>
            </a:r>
            <a:endParaRPr lang="el-GR" b="1" dirty="0"/>
          </a:p>
        </p:txBody>
      </p:sp>
      <p:sp>
        <p:nvSpPr>
          <p:cNvPr id="118" name="Rectangle 117"/>
          <p:cNvSpPr/>
          <p:nvPr/>
        </p:nvSpPr>
        <p:spPr>
          <a:xfrm>
            <a:off x="5063458" y="4557761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endParaRPr lang="el-GR" b="1" dirty="0"/>
          </a:p>
        </p:txBody>
      </p:sp>
      <p:sp>
        <p:nvSpPr>
          <p:cNvPr id="119" name="Rectangle 118"/>
          <p:cNvSpPr/>
          <p:nvPr/>
        </p:nvSpPr>
        <p:spPr>
          <a:xfrm>
            <a:off x="7372395" y="4557761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endParaRPr lang="el-GR" b="1" dirty="0"/>
          </a:p>
        </p:txBody>
      </p:sp>
      <p:sp>
        <p:nvSpPr>
          <p:cNvPr id="120" name="Rectangle 119"/>
          <p:cNvSpPr/>
          <p:nvPr/>
        </p:nvSpPr>
        <p:spPr>
          <a:xfrm>
            <a:off x="8419999" y="4557761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</a:t>
            </a:r>
            <a:endParaRPr lang="el-GR" b="1" dirty="0"/>
          </a:p>
        </p:txBody>
      </p:sp>
      <p:cxnSp>
        <p:nvCxnSpPr>
          <p:cNvPr id="121" name="Straight Connector 120"/>
          <p:cNvCxnSpPr>
            <a:stCxn id="51" idx="2"/>
            <a:endCxn id="118" idx="0"/>
          </p:cNvCxnSpPr>
          <p:nvPr/>
        </p:nvCxnSpPr>
        <p:spPr>
          <a:xfrm>
            <a:off x="5367963" y="4188592"/>
            <a:ext cx="4730" cy="369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52" idx="2"/>
            <a:endCxn id="117" idx="0"/>
          </p:cNvCxnSpPr>
          <p:nvPr/>
        </p:nvCxnSpPr>
        <p:spPr>
          <a:xfrm flipH="1">
            <a:off x="6457925" y="4189811"/>
            <a:ext cx="5805" cy="3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9" idx="2"/>
            <a:endCxn id="119" idx="0"/>
          </p:cNvCxnSpPr>
          <p:nvPr/>
        </p:nvCxnSpPr>
        <p:spPr>
          <a:xfrm>
            <a:off x="7681630" y="4188592"/>
            <a:ext cx="0" cy="369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0" idx="2"/>
            <a:endCxn id="120" idx="0"/>
          </p:cNvCxnSpPr>
          <p:nvPr/>
        </p:nvCxnSpPr>
        <p:spPr>
          <a:xfrm>
            <a:off x="8729234" y="4188592"/>
            <a:ext cx="0" cy="369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99792" y="2924944"/>
            <a:ext cx="743178" cy="178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rainy</a:t>
            </a:r>
            <a:endParaRPr lang="el-G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53661"/>
              </p:ext>
            </p:extLst>
          </p:nvPr>
        </p:nvGraphicFramePr>
        <p:xfrm>
          <a:off x="107504" y="692696"/>
          <a:ext cx="8784976" cy="5836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4272"/>
                <a:gridCol w="375971"/>
                <a:gridCol w="5530597"/>
                <a:gridCol w="1224136"/>
              </a:tblGrid>
              <a:tr h="258151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Φωτότυπος</a:t>
                      </a:r>
                      <a:endParaRPr lang="el-G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Κάψιμο-μαύρισμα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Αντηλιακό</a:t>
                      </a:r>
                      <a:endParaRPr lang="el-GR" dirty="0"/>
                    </a:p>
                  </a:txBody>
                  <a:tcPr anchor="ctr"/>
                </a:tc>
              </a:tr>
              <a:tr h="838991">
                <a:tc rowSpan="6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Κοκκινόξανθα μαλλιά, </a:t>
                      </a:r>
                      <a:r>
                        <a:rPr lang="el-GR" sz="1700" baseline="0" dirty="0" smtClean="0"/>
                        <a:t>γαλαζοπράσινα </a:t>
                      </a:r>
                      <a:r>
                        <a:rPr lang="el-GR" sz="1700" baseline="0" dirty="0" smtClean="0"/>
                        <a:t>μάτια &amp; φακίδες.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Καίγεται εύκολα.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Δε μαυρίζει ποτέ.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838991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Ξανθά μαλλιά, γαλαζοπράσινα μάτια &amp; δεν έχει φακίδες.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Καίγεται</a:t>
                      </a:r>
                      <a:r>
                        <a:rPr lang="el-GR" sz="1700" baseline="0" dirty="0" smtClean="0"/>
                        <a:t> εύκολα.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Μαυρίζει δύσκολα.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838991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Έχει καστανά μαλλιά και μάτια.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Ανοιχτόχρωμο δέρμα.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Καίγεται αρκετά εύκολα.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Μαυρίζει δύσκολα.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5378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Έχει σκούρα</a:t>
                      </a:r>
                      <a:r>
                        <a:rPr lang="el-GR" sz="1700" baseline="0" dirty="0" smtClean="0"/>
                        <a:t> καστανά μαλλιά και μάτια.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Σκουρόχρωμο δέρμα.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Καίγεται δύσκολα και μαυρίζει πολύ εύκολα.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5378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Έχει μαύρα μαλλιά και</a:t>
                      </a:r>
                      <a:r>
                        <a:rPr lang="el-GR" sz="1700" baseline="0" dirty="0" smtClean="0"/>
                        <a:t> μάτια.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Σοκολατένιο  δέρμα.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baseline="0" dirty="0" smtClean="0"/>
                        <a:t>Καίγεται πολύ δύσκολα.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5378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Έχει μαύρα μαλλιά και μάτια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Δέρμα σαν τον έβενο.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700" dirty="0" smtClean="0"/>
                        <a:t>Καίγεται πολύ δύσκολα.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el-GR" sz="3600" dirty="0"/>
              <a:t>Συγκέντρωση υποδειγματικών </a:t>
            </a:r>
            <a:r>
              <a:rPr lang="el-GR" sz="3600" dirty="0" smtClean="0"/>
              <a:t>περιπτώσεων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94601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 rot="2100765">
            <a:off x="5970513" y="5333482"/>
            <a:ext cx="11281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+mn-lt"/>
              </a:rPr>
              <a:t>Κάηκε?</a:t>
            </a:r>
            <a:endParaRPr lang="el-GR" sz="2400" b="1" dirty="0">
              <a:latin typeface="+mn-lt"/>
            </a:endParaRPr>
          </a:p>
        </p:txBody>
      </p:sp>
      <p:pic>
        <p:nvPicPr>
          <p:cNvPr id="1026" name="Picture 2" descr="C:\Users\alex\Desktop\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2" y="1061440"/>
            <a:ext cx="1205608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HBhUUExIWFBIWGRgbGBQSFhkXFxcYHR0YGRgaFRUYHSogGRsnHBUYITEiJikrLjAuFx8zODMsNygtLisBCgoKBQUFDgUFDisZExkrKysrKysrKysrKysrKysrKysrKysrKysrKysrKysrKysrKysrKysrKysrKysrKysrK//AABEIANMA7wMBIgACEQEDEQH/xAAcAAEAAwEBAQEBAAAAAAAAAAAABQYHBAMIAgH/xABNEAABAwIDBAUHBwkECgMAAAABAAIDBBEFBhIHEyExQVFhgZEIFCJScaHBFTJykrGywiNCYmNzgqKj0RczRGQmNkNTg5Ozw9LxFiQl/8QAFAEBAAAAAAAAAAAAAAAAAAAAAP/EABQRAQAAAAAAAAAAAAAAAAAAAAD/2gAMAwEAAhEDEQA/ANxREQEREBERAREQEREBERAREQEREBERAREQEREBERAREQEREBERAREQEREBERAREQEREBERARceKYrDhFPrnmZEz1pHBo7r81RcW20YZh7iGvknIP8AsWcO5zy0HxQaMiyNm3yjL+NLUgdY3ZPhr+KvOUs7UebWHzaW72i7onjTI0dek8xc2uLhBY0REBERAREQEREBERAREQEREBERAREQEREBERAREQFRdr+b5MoZba+C2+lfoa5wuGixLjbpNhw9qvSxLylZ7U1GzrdI7wDR8UGeZdqqHHcSfLjNXUmS406RqDh1OfxLR+iAAOvoWgUtTlXD2X0h/wBNs0h8CtLynTwNy7RtMcet8EZHoNubMZqN7doXjg2YY6rDq2RsTGupJZ2WaB6Qj4tJ6iQgzyfEsKr2acPwF9Y48A4QmOLj0ukIJHh3hUTHqGsyFmiCrNOylJOuOOFxcwAcHxlxJ42NiO1bPFtENTh2FTNjaGVsro5WkklhF2nQfpjp6FTc7snzFlvE4ah2ufDqnexOsA4077kB1ujdu1fuhBtGDYizF8Jinj+ZKxrx7HAGx7Re3cuxZb5PuOivykacu/KU7jYX47t5Lmm3VcuC1JAREQEREBERAREQEREBERAREQEREBERAREQERUTPG02DLU+4iYaqsJAEEXQ48g8gGx/RAJ9nNBeZJBFGXOIa0C5JNgB0kk8gvnLb3mamx/FKdtNKJdyJA9zPm3cWW0u5O+aeSuByTimfCH4pU+bU5NxSQDjbo1cbA9p1cuSskeyLCmUG783J/WF7t5fr1X4fYgh8r48KjMmEU7XXth5e4dAc5jLd9o3eK9dnbd9jGN0/XUyfxBzfgoSm2VVOS8zx1tA5tU2IuO4mcI5C1zXMc3eAFpNnHjYezguHI+NVOU85Vk2IUVRFFVEuc9sT5GseHOcBqaLOFnEXHUO4Oejp/NNllHKf8DiH5Q9AbvC1x8XN8Vc86zR4DnBk8hApcQp300xdYND2guie7uJb7D2LJ63aA2GmxOljiEtJWSyPiLiWGLU64dpsb8gbcLEc1E1ed58WwenpKs72lgex1gA2UtaC3TvPouI8EFryLssrcSw9tXBWNpteoMcwvDy0OLb3ZbgdPK6tkmRMeohqixbeO6A57/xghS2A7UIpqGOOlwqvdGxrWtEULXMa0AAAODrWsrRR5iqqt3DC6hgPTNJA0d4DyR4IM2kzpjmR3A4jTCopgQDK2w794zgD9JoutXytmKHNGDtqIHXY7m08HMd0teOghfuSF+LUT4qinY2KRpa5pk1kgix4Blvesm2JOdl7O9fhrybNu5t+RMbtNwP0mSNd7GhBtqIiAiIgIiICIiAiIgIiICIiAiIgIiIKptPzE7LGTJpo/702ZGep7zbV3C57gqfsFyo2HB/lCYa6idz9Dn8XNYCWk3P5znBxv1W608o+UsyrA0cnT8e5jitAyTTeZ5QpGD82CMfwhBNqt4lnOCmqnRQslq5mmzo6Rhk0nqkk+Yw/ScFG7W8ZkwvKuiF+iapkZC145tDz6Rb22uO9WbAMIjwLCI4ImBjI2gWHSekk9JJ4koKvJiWNYp/c0VPRtPDVVS714HXojFh7LlcFVs9rcdBFdi8rozzhpGCJns1XOodhatHRBQsK2QYXh1iYHTOHTO8uv7WizfcrVh2XqXDGjc00MduRbG0Ed9rqTRARROLZlpMGdaoqoYneq+Rod9W9/cvzgmZqbHpCKaQygDi9rH7v2bwjTfjyvdBMLGMQPyV5RMRH+IjbfvY5n/bC2dYvtTPmO1rDJRzcY2/zNP4kG0IiICIiAiIgIiICIiAiIgIiICIiAiIgyHykv8AVmm/bn7jlpWVX7zLVMeuGP7oWe+UXHryfEfVmHva4K75AfvMj0RPM08P3Agq22Jm9qsLB5GtYtIWdbXBarws9VbH9i0VBVdoWdo8k4SJHsMkjyWxxjgHEC/pOt6I8VT9nWZZ9o00xmq3U+7ItS0gDCWH850rgXEX4cLe3jZahiVKKujc0sY82OkStDmarcLg9qoOznI1Vg+Ypq2sfCJXxmNsVM0BjWlzXE8APUFh2lBRs0slyrtHEMlRiNTSys1RQxVMgkc912tYXBw4B45jjbTz430vKWGV+GZMmFTO59Q5r3Rtc7W6EaTpYZOb3X4361ZKrBIavGoql7LzQte2Nx5ND7XNuvhYHtK8sXzRR4K+1RVQxOH5r3jV2ehz9yDE9mGYnU+FlnyJJWSl7ialrNRe8kkiWR7CGkX56u5a1l+oxOuq2uqIKekpwP7gF00x4cAXgtY23YCq7TbRsGy9vGU73O3j3SFkLHuBe752m/Bt+oWC937TJXUbp2YTWebRjVJLLoiswc3Ma4+n3FBoixLyhD5ljOHT+oXfwujctjwuvZiuHRzRO1RyNa9p6wRcXHQezoWSeUrDfB6R/VJIPrNB/Ag2RpuF/Vx4NUed4PDJ68cbvFoPxXYgIiICIiAiIgIiICIiAiIgIiICIiDNfKAZq2fk9U0fxCn9lc/nGzyiPVEG/VJb+FRW3WLebOJv0XxH+MD4r12HybzZnTfomYH/AJsh+whB47YW2oqJ/q1sHvNloKou2Af6OQHqq6Y/x2+KvSAqTime5G5qkoaSidUzQtD5XOlEMbAWhw9LS4k+k0WtzPYVdlR8q04btLxd/STSj+Qw/a5BZMs4y3MOBRVDWlokBuw8S1wJa9pPTZzXDuWJbOcAizBnrE6iqj34p3yOEbuIc9z5LEjpsGEAdo6lp2ygluXJWf7uqqm/zXH8SomXcxNyXnnEqbzWeoqZ6kujjgaD6Bu9uok8BaS9+VkHDFtSlfTyOpKfDqIMuAyYnfG3UGhoJ7lyZcxWp2rTyU1XiYphYFsEcYAm53t6Qvbqub9XBXcYEYRvjlymNzqLRUsdPxNz6Ji0l3Zq71M0mEYXnjBTop2sLSWuDWCGop5W8w4AAseD1oJvJeXf/iuX2UwldMGF1nvABsTewA5AXVE8o+O+TID0ipaPGOb+gUxkDGqijx2fCqx5kmgGuCc85qe4ALj0uFx7+ekk8u3+He7PXH1Jonfa38SC07P5/OMjUTv8vCPBjWn7FYFUNkku+2dUnZHbwc4K3oCIiAiIgIiICIiAiIgIiICIiAiIgpu2CLfbN6wdTWHwkYfgoXye5t7kC3qTyD3Md+JWraJFvsh1w/y8x+qwu+Cofk3TastVLfVmB8WN/wDFBZ9sQtkhzvUmp3fzWD4q6Qu1wg9YBVO2xxmXZtV25gRu+rLG78KtmHu1UEZ62N+wIOhUvL7t3tNxNvrR0j/b6BYfuBXRZdV4sMI29Na82ZU0rWceWu7iy/fGWj6SCb2bSWrMTj6GV01v3rO+KtroYqapMhaxsj9LS8gBzuhrdXM9gVD2a1wmzdjDGkG1Tq4dt2/awqnY2K/OWc5GunZRVFG9rqWjnNhIONpA7k8m3EgHgbIN2VBx+ZuG7UKHcD8tUtkbUtbydC0XY94H5zXDgeq4XNQ5qxuNwjlwZsj+W9jqWxxno1WIdw6bXv2KTwvD2ZemlxHEp4hVyts5+q0cMY4iGHVxI6zzcUHFi0YG2mjLfnGlm126hfTfvK9tt8e82a1PYYj4SMJ9y8tn7HZizDUYs9payQbilaQQfN2uuXkHpe4A9liLlSe1iLe7PKzsjv4EH4IIvYTLvNnMXY+UfxFaCst8neo3uSXt9Sd48Wtd+JakgIiICIiAiIgIiICIiAiIgIiICIiDhx6m88wOeP14pG+LSPisc8mmp9Gsj/Zu+8PgtulbriI6wQsF2Au8wztW0/6DuH7OTT+JBrO0iHf5BrR+okP1Wl3wXZk6o87ynSP9aCI+LGleuaKfzvLVTH68MrfFjgobZTVeebO6N3VFo+oXR/gQWxUTOmy+nzjjraiaaZhbG1mmLQOALnX1OaePp+5XpzgxpJ4Acyq3FnSGuY40kc1Zp4Xp4/QJ6hK8tZfvQfnJWRaXJjX+b7wuk063yv1E6b24ABo+ceQXfmTLFLmam0VULZAOR4hzfovHEKImxjFay+4w6KEdDqyoBPfFCD99ePyFi2IH8ticcDfVo6cX9muRxP2oK/UbDqQOO6q6qIerrY4DsHog+JKj4cgYDl+r1VVeJXjnHPUR2v2xsAce8kK5s2d0shvVTVNYb3tVTuLL/smaWW9oK4c1DBcJy9NDJ5pGCxwEcejearcNLW+le9uKC80D45KJhhLTEWt3ZjtoLLDTotw02taygtpDdeQq0fqJPsUBsInfNs9jD72a+RrCfVvcW7Lkq15wi3+VapvXDJ90oM18myfVgNUz1Zmu+swD8C2JYX5M8lpa5vWID4b4H7Qt0QEREBERAREQEREBERAREQEREBERAWAZB/8AytvNRF67qlv2y/gW/rAMVHyR5RbHDlJLHb/ixBh97ig3qqbrpnDraR7lRdh7y3IbYjzhmnj8Hl341f1nGyFxpq3E6cnjHVvIHY7/ANINFewSMIPIixWZZbytjGA00lNTz0kVMJZHRvfG6STS435XAHsIWnogogyfiNQby43KL82wQRsHcSSU/s1bK68mJ4k89IFQGNP7rWfFXtEFH/spw6S28jlmI6ZqiV3u1W9ylqHIuHUDgY6KAEdJYHHxKsSIPxFGIYw1oDWjkGiwHsAXJjjdWCTjrik+6V3Lwr266GQdbHD3FBgfk2Tacx1LOuEH6r2j8a+g183+T1Luc+yN9aCQeD4z8F9IICIiAiIgIiICIiAiIgIiICIiAiIgLCNt8PydtFoKkGwcI+PbHJcnwkb4Ld1k/lFYX5zlWKcDjDKAT+i8W+8GoNXa7W0Ecisxy6fkjbdXQkWbVQsmZfpLQ3Vb94yfVVl2aZmZmjKcUgI3rGhkrOlr2i3LqIGodh9qgNp1P8jZloMUA9GCTdTO6opLt1OPQBrcP3kGkov41we0EG4PEEL+oCLjrsVgw5l5p4oh1yyNYPFxCr1dtLwujvetjeR0RXkv7CwEFBbUWeybV4Zzamoq2qP6mndbvvxXg/NeN4iP/r4O2EH8+rlvw7YwWOHvQaSvGtfu6N5PINcfAFZ2zA8fxY/l8QhpW34imj1G3UCf6rgzljlPs9yhLSsqX1NdODcyya5LvFi99vmNDfmt9naUFB2CentGuOW6lPd6P9V9LrCfJuwV3nNTVkWaGiJh6ySHvt7NLPrFbsgIiICIiAiIgIiICIiAiIgIiICIiAo/MGER4/gstNLfdytLSRa46Q5t+FwQCO0KQRB8vzU2IbH8z62guicbB1juZ2eq71XDq5g9Y57HgG0DDc84WYZXsjfI0tfT1BDSb9DHHg/rFuPYrpiNBFidI6KaNskbubHi4PcshzRsIjnlL6KcxX47qb0mjsa8cQPbf2oJOPJeL07zFDjG7pWG0V2h0m76A425gcOfQvzV5EiiBNfj1RbpHnDIG94cSFRm7EMT+bvYAz9o/wC7pXdTbAql49Orib2NY539EE+zDMr4M67pYZnjmXSvn1e0NJaT3L9/2mYFg0dqem1W6IqdrfAusvCj2AQNtva2V3WI2Nb4F2r7FPUOxLC6Uek2ab9rKR/0g1BWa/ygGN4QUJI6DLKG2/da0/aq9UbbsTrnEQxQM6t3E97u/U4g+C2ii2fYbRW0UMNxyLm6j4uuVP01DFSD8nGxn0Ghv2BB84uqcx5qBAbVhh48G+bsPsedIPipDBdhVXWSh1VPHE0m7g0mR5vz6hfvK+hkQR2XsEiy9hEdPA3THGLC/Mnpc49LieJUiiICIiAiIgIiICIiAiIgIiICIiA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7884368" y="1069014"/>
            <a:ext cx="806587" cy="844836"/>
            <a:chOff x="8100392" y="1324575"/>
            <a:chExt cx="806587" cy="844836"/>
          </a:xfrm>
        </p:grpSpPr>
        <p:pic>
          <p:nvPicPr>
            <p:cNvPr id="1030" name="Picture 6" descr="C:\Users\alex\Desktop\download (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9" t="12034" r="21395" b="8681"/>
            <a:stretch/>
          </p:blipFill>
          <p:spPr bwMode="auto">
            <a:xfrm>
              <a:off x="8100392" y="1324575"/>
              <a:ext cx="806587" cy="84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76042" y="1698817"/>
              <a:ext cx="730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30</a:t>
              </a:r>
              <a:endParaRPr lang="el-GR" b="1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84368" y="2933501"/>
            <a:ext cx="806587" cy="844836"/>
            <a:chOff x="8100392" y="1360028"/>
            <a:chExt cx="806587" cy="844836"/>
          </a:xfrm>
        </p:grpSpPr>
        <p:pic>
          <p:nvPicPr>
            <p:cNvPr id="14" name="Picture 6" descr="C:\Users\alex\Desktop\download (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9" t="12034" r="21395" b="8681"/>
            <a:stretch/>
          </p:blipFill>
          <p:spPr bwMode="auto">
            <a:xfrm>
              <a:off x="8100392" y="1360028"/>
              <a:ext cx="806587" cy="84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176042" y="1698817"/>
              <a:ext cx="730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25</a:t>
              </a:r>
              <a:endParaRPr lang="el-GR" b="1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84368" y="1921424"/>
            <a:ext cx="806587" cy="844836"/>
            <a:chOff x="8100392" y="1360028"/>
            <a:chExt cx="806587" cy="844836"/>
          </a:xfrm>
        </p:grpSpPr>
        <p:pic>
          <p:nvPicPr>
            <p:cNvPr id="17" name="Picture 6" descr="C:\Users\alex\Desktop\download (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9" t="12034" r="21395" b="8681"/>
            <a:stretch/>
          </p:blipFill>
          <p:spPr bwMode="auto">
            <a:xfrm>
              <a:off x="8100392" y="1360028"/>
              <a:ext cx="806587" cy="84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176042" y="1698817"/>
              <a:ext cx="730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30</a:t>
              </a:r>
              <a:endParaRPr lang="el-GR" b="1" dirty="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84368" y="5701029"/>
            <a:ext cx="806587" cy="803985"/>
            <a:chOff x="8100392" y="1360028"/>
            <a:chExt cx="806587" cy="844836"/>
          </a:xfrm>
        </p:grpSpPr>
        <p:pic>
          <p:nvPicPr>
            <p:cNvPr id="20" name="Picture 6" descr="C:\Users\alex\Desktop\download (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9" t="12034" r="21395" b="8681"/>
            <a:stretch/>
          </p:blipFill>
          <p:spPr bwMode="auto">
            <a:xfrm>
              <a:off x="8100392" y="1360028"/>
              <a:ext cx="806587" cy="84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176042" y="1698817"/>
              <a:ext cx="730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15</a:t>
              </a:r>
              <a:endParaRPr lang="el-GR" b="1" dirty="0">
                <a:latin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84368" y="4856193"/>
            <a:ext cx="806587" cy="844836"/>
            <a:chOff x="8100392" y="1360028"/>
            <a:chExt cx="806587" cy="844836"/>
          </a:xfrm>
        </p:grpSpPr>
        <p:pic>
          <p:nvPicPr>
            <p:cNvPr id="23" name="Picture 6" descr="C:\Users\alex\Desktop\download (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9" t="12034" r="21395" b="8681"/>
            <a:stretch/>
          </p:blipFill>
          <p:spPr bwMode="auto">
            <a:xfrm>
              <a:off x="8100392" y="1360028"/>
              <a:ext cx="806587" cy="84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176042" y="1698817"/>
              <a:ext cx="730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15</a:t>
              </a:r>
              <a:endParaRPr lang="el-GR" b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84368" y="4011357"/>
            <a:ext cx="806587" cy="844836"/>
            <a:chOff x="8100392" y="1360028"/>
            <a:chExt cx="806587" cy="844836"/>
          </a:xfrm>
        </p:grpSpPr>
        <p:pic>
          <p:nvPicPr>
            <p:cNvPr id="26" name="Picture 6" descr="C:\Users\alex\Desktop\download (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9" t="12034" r="21395" b="8681"/>
            <a:stretch/>
          </p:blipFill>
          <p:spPr bwMode="auto">
            <a:xfrm>
              <a:off x="8100392" y="1360028"/>
              <a:ext cx="806587" cy="84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176042" y="1698817"/>
              <a:ext cx="730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20</a:t>
              </a:r>
              <a:endParaRPr lang="el-GR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training set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66009"/>
              </p:ext>
            </p:extLst>
          </p:nvPr>
        </p:nvGraphicFramePr>
        <p:xfrm>
          <a:off x="467544" y="1484784"/>
          <a:ext cx="8352928" cy="384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1224136"/>
                <a:gridCol w="1224136"/>
                <a:gridCol w="1368152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Όνομα</a:t>
                      </a:r>
                      <a:r>
                        <a:rPr lang="el-GR" sz="2200" baseline="0" dirty="0" smtClean="0"/>
                        <a:t> 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Μαλλιά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Ύψος</a:t>
                      </a:r>
                      <a:r>
                        <a:rPr lang="el-GR" sz="2200" baseline="0" dirty="0" smtClean="0"/>
                        <a:t> 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Βάρος 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Αντηλιακό 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Αποτέλεσμα </a:t>
                      </a:r>
                      <a:endParaRPr lang="el-GR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Σάρα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ξανθά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μέτριο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ελαφρύ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όχι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ΚΑΗΚΕ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Άννα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ξανθά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ψηλό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μέτριο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ναι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OXI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Νίκος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καστανά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κοντό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μέτριο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ναι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OXI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Άλεξ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ξανθά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κοντό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μέτριο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όχι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ΚΑΗΚΕ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Νταϊάνα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κόκκινα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μέτριο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βαρύ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όχι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ΚΑΗΚΕ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Τάκης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καστανά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ψηλό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βαρύ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όχι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OXI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Καίτη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καστανά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μέτριο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βαρύ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όχι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OXI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Γιάννης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ξανθά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κοντό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ελαφρύ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ναι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OXI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2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7448" y="0"/>
            <a:ext cx="9144000" cy="1086069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l-GR" sz="4400" dirty="0" smtClean="0"/>
              <a:t>δημιουργίας </a:t>
            </a:r>
            <a:r>
              <a:rPr lang="el-GR" sz="4400" dirty="0" smtClean="0"/>
              <a:t>δέντρου </a:t>
            </a:r>
            <a:r>
              <a:rPr lang="el-GR" sz="4400" dirty="0" smtClean="0"/>
              <a:t>παραγωγής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0295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1582829" y="3356992"/>
            <a:ext cx="5309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solidFill>
                  <a:srgbClr val="820000"/>
                </a:solidFill>
                <a:latin typeface="+mn-lt"/>
              </a:rPr>
              <a:t>ναι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ναι</a:t>
            </a: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5678611" y="2774754"/>
            <a:ext cx="53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ναι</a:t>
            </a: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4080172" y="3356992"/>
            <a:ext cx="511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solidFill>
                  <a:srgbClr val="004A82"/>
                </a:solidFill>
                <a:latin typeface="+mn-lt"/>
              </a:rPr>
              <a:t>όχι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solidFill>
                  <a:srgbClr val="004A82"/>
                </a:solidFill>
                <a:latin typeface="+mn-lt"/>
              </a:rPr>
              <a:t>όχι</a:t>
            </a:r>
            <a:endParaRPr lang="el-GR" alt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7320528" y="2302763"/>
            <a:ext cx="511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solidFill>
                  <a:srgbClr val="004A82"/>
                </a:solidFill>
                <a:latin typeface="+mn-lt"/>
              </a:rPr>
              <a:t>όχι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solidFill>
                  <a:srgbClr val="004A82"/>
                </a:solidFill>
                <a:latin typeface="+mn-lt"/>
              </a:rPr>
              <a:t>όχι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solidFill>
                  <a:srgbClr val="004A82"/>
                </a:solidFill>
                <a:latin typeface="+mn-lt"/>
              </a:rPr>
              <a:t>όχι</a:t>
            </a:r>
            <a:endParaRPr lang="el-GR" alt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4497636" y="4255739"/>
            <a:ext cx="3924300" cy="1015200"/>
          </a:xfrm>
          <a:prstGeom prst="rect">
            <a:avLst/>
          </a:prstGeom>
          <a:noFill/>
          <a:ln w="12700">
            <a:solidFill>
              <a:srgbClr val="004A82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Κανόνας 2ος: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>
                <a:latin typeface="+mn-lt"/>
              </a:rPr>
              <a:t>ΕΑΝ κάποιος έχει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Χρώμα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καστανό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>
                <a:latin typeface="+mn-lt"/>
              </a:rPr>
              <a:t>ΤΟΤΕ</a:t>
            </a:r>
            <a:r>
              <a:rPr lang="el-GR" altLang="el-GR" sz="2000" dirty="0">
                <a:latin typeface="+mn-lt"/>
              </a:rPr>
              <a:t> όχι (δεν καίγεται)</a:t>
            </a: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183913" y="4260676"/>
            <a:ext cx="4167253" cy="1014413"/>
          </a:xfrm>
          <a:prstGeom prst="rect">
            <a:avLst/>
          </a:prstGeom>
          <a:noFill/>
          <a:ln w="12700">
            <a:solidFill>
              <a:srgbClr val="004A82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Κανόνας 1ος: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>
                <a:latin typeface="+mn-lt"/>
              </a:rPr>
              <a:t>ΕΑΝ κάποιος έχει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Χρώμα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κόκκινο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ΤΟΤΕ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 ναι </a:t>
            </a:r>
            <a:r>
              <a:rPr lang="el-GR" altLang="el-GR" sz="2000" dirty="0">
                <a:latin typeface="+mn-lt"/>
              </a:rPr>
              <a:t>(καίγεται)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183395" y="5334101"/>
            <a:ext cx="4167771" cy="1323975"/>
          </a:xfrm>
          <a:prstGeom prst="rect">
            <a:avLst/>
          </a:prstGeom>
          <a:noFill/>
          <a:ln w="12700">
            <a:solidFill>
              <a:srgbClr val="004A82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Κανόνας 3ος: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>
                <a:latin typeface="+mn-lt"/>
              </a:rPr>
              <a:t>ΕΑΝ κάποιος έχει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Χρώμα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ξανθό</a:t>
            </a:r>
            <a:r>
              <a:rPr lang="el-GR" altLang="el-G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l-GR" altLang="el-GR" sz="2000" b="0" dirty="0">
                <a:latin typeface="+mn-lt"/>
              </a:rPr>
              <a:t>και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δεν βάζει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Αντιηλιακό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>
                <a:latin typeface="+mn-lt"/>
              </a:rPr>
              <a:t>ΤΟΤΕ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ναι</a:t>
            </a:r>
            <a:r>
              <a:rPr lang="el-GR" altLang="el-GR" sz="2000" dirty="0">
                <a:latin typeface="+mn-lt"/>
              </a:rPr>
              <a:t> (καίγεται)</a:t>
            </a: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4497637" y="5324660"/>
            <a:ext cx="3924300" cy="1323975"/>
          </a:xfrm>
          <a:prstGeom prst="rect">
            <a:avLst/>
          </a:prstGeom>
          <a:noFill/>
          <a:ln w="12700">
            <a:solidFill>
              <a:srgbClr val="004A82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Κανόνας 4ος: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>
                <a:latin typeface="+mn-lt"/>
              </a:rPr>
              <a:t>ΕΑΝ κάποιος έχει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Χρώμα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ξανθό</a:t>
            </a:r>
            <a:r>
              <a:rPr lang="el-GR" altLang="el-G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l-GR" altLang="el-GR" sz="2000" b="0" dirty="0">
                <a:latin typeface="+mn-lt"/>
              </a:rPr>
              <a:t>και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βάζει</a:t>
            </a:r>
            <a:r>
              <a:rPr lang="el-GR" altLang="el-G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Αντιηλιακό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>
                <a:latin typeface="+mn-lt"/>
              </a:rPr>
              <a:t>ΤΟΤΕ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όχι</a:t>
            </a:r>
            <a:r>
              <a:rPr lang="el-GR" altLang="el-GR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 (δεν καίγεται)</a:t>
            </a:r>
          </a:p>
        </p:txBody>
      </p:sp>
      <p:sp>
        <p:nvSpPr>
          <p:cNvPr id="3" name="Oval 2"/>
          <p:cNvSpPr/>
          <p:nvPr/>
        </p:nvSpPr>
        <p:spPr>
          <a:xfrm>
            <a:off x="4201008" y="1247700"/>
            <a:ext cx="1944564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Χρώμα μαλλιών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34295" y="1995108"/>
            <a:ext cx="1944564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Αντηλιακό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3" idx="2"/>
            <a:endCxn id="19" idx="7"/>
          </p:cNvCxnSpPr>
          <p:nvPr/>
        </p:nvCxnSpPr>
        <p:spPr>
          <a:xfrm flipH="1">
            <a:off x="3094084" y="1715752"/>
            <a:ext cx="1106924" cy="4164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4"/>
            <a:endCxn id="29" idx="0"/>
          </p:cNvCxnSpPr>
          <p:nvPr/>
        </p:nvCxnSpPr>
        <p:spPr>
          <a:xfrm>
            <a:off x="5173290" y="2183804"/>
            <a:ext cx="0" cy="590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4622017" y="2774754"/>
            <a:ext cx="1102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Νταϊάνα</a:t>
            </a:r>
            <a:endParaRPr lang="el-GR" altLang="el-GR" sz="2000" b="1" dirty="0">
              <a:latin typeface="+mn-lt"/>
            </a:endParaRP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4115917" y="2302763"/>
            <a:ext cx="101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κόκκινο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4" name="Text Box 75"/>
          <p:cNvSpPr txBox="1">
            <a:spLocks noChangeArrowheads="1"/>
          </p:cNvSpPr>
          <p:nvPr/>
        </p:nvSpPr>
        <p:spPr bwMode="auto">
          <a:xfrm>
            <a:off x="3094084" y="1515697"/>
            <a:ext cx="81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ξανθό</a:t>
            </a:r>
            <a:endParaRPr lang="el-GR" altLang="el-GR" sz="2000" dirty="0">
              <a:latin typeface="+mn-lt"/>
            </a:endParaRPr>
          </a:p>
        </p:txBody>
      </p:sp>
      <p:cxnSp>
        <p:nvCxnSpPr>
          <p:cNvPr id="35" name="Straight Connector 34"/>
          <p:cNvCxnSpPr>
            <a:stCxn id="3" idx="6"/>
            <a:endCxn id="38" idx="0"/>
          </p:cNvCxnSpPr>
          <p:nvPr/>
        </p:nvCxnSpPr>
        <p:spPr>
          <a:xfrm>
            <a:off x="6145572" y="1715752"/>
            <a:ext cx="759618" cy="6033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6489851" y="2319099"/>
            <a:ext cx="8306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Νίκος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Τάκης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Καίτη</a:t>
            </a:r>
            <a:endParaRPr lang="el-GR" altLang="el-GR" sz="2000" b="1" dirty="0">
              <a:latin typeface="+mn-lt"/>
            </a:endParaRPr>
          </a:p>
        </p:txBody>
      </p:sp>
      <p:cxnSp>
        <p:nvCxnSpPr>
          <p:cNvPr id="40" name="Straight Connector 39"/>
          <p:cNvCxnSpPr>
            <a:stCxn id="19" idx="3"/>
            <a:endCxn id="48" idx="0"/>
          </p:cNvCxnSpPr>
          <p:nvPr/>
        </p:nvCxnSpPr>
        <p:spPr>
          <a:xfrm flipH="1">
            <a:off x="1265749" y="2794123"/>
            <a:ext cx="453321" cy="5628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5"/>
            <a:endCxn id="50" idx="0"/>
          </p:cNvCxnSpPr>
          <p:nvPr/>
        </p:nvCxnSpPr>
        <p:spPr>
          <a:xfrm>
            <a:off x="3094084" y="2794123"/>
            <a:ext cx="558175" cy="5628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5"/>
          <p:cNvSpPr txBox="1">
            <a:spLocks noChangeArrowheads="1"/>
          </p:cNvSpPr>
          <p:nvPr/>
        </p:nvSpPr>
        <p:spPr bwMode="auto">
          <a:xfrm>
            <a:off x="892890" y="3356992"/>
            <a:ext cx="745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Σάρα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Άλεξ</a:t>
            </a:r>
            <a:endParaRPr lang="el-GR" altLang="el-GR" sz="2000" b="1" dirty="0">
              <a:latin typeface="+mn-lt"/>
            </a:endParaRPr>
          </a:p>
        </p:txBody>
      </p:sp>
      <p:sp>
        <p:nvSpPr>
          <p:cNvPr id="50" name="Text Box 75"/>
          <p:cNvSpPr txBox="1">
            <a:spLocks noChangeArrowheads="1"/>
          </p:cNvSpPr>
          <p:nvPr/>
        </p:nvSpPr>
        <p:spPr bwMode="auto">
          <a:xfrm>
            <a:off x="3151320" y="3356992"/>
            <a:ext cx="10018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Άννα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latin typeface="+mn-lt"/>
              </a:rPr>
              <a:t>Γιάννης</a:t>
            </a:r>
          </a:p>
        </p:txBody>
      </p: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6444630" y="1563593"/>
            <a:ext cx="1069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καστανό</a:t>
            </a:r>
            <a:endParaRPr lang="el-GR" altLang="el-GR" sz="2000" dirty="0">
              <a:latin typeface="+mn-lt"/>
            </a:endParaRPr>
          </a:p>
        </p:txBody>
      </p:sp>
      <p:sp>
        <p:nvSpPr>
          <p:cNvPr id="54" name="Text Box 75"/>
          <p:cNvSpPr txBox="1">
            <a:spLocks noChangeArrowheads="1"/>
          </p:cNvSpPr>
          <p:nvPr/>
        </p:nvSpPr>
        <p:spPr bwMode="auto">
          <a:xfrm>
            <a:off x="935440" y="2810594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όχι</a:t>
            </a:r>
            <a:endParaRPr lang="el-GR" altLang="el-GR" sz="2000" dirty="0">
              <a:latin typeface="+mn-lt"/>
            </a:endParaRPr>
          </a:p>
        </p:txBody>
      </p: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3378859" y="2810594"/>
            <a:ext cx="51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ναι</a:t>
            </a:r>
            <a:endParaRPr lang="el-GR" alt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7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Εισαγωγή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Επίλυση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προβλημάτων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Αλγόριθμοι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Αναζήτησης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Αναπαράσταση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Γνώσης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Συστήματα βασισμένα στη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γνώση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Μηχανική </a:t>
            </a:r>
            <a:r>
              <a:rPr lang="el-GR" b="1" dirty="0" smtClean="0">
                <a:solidFill>
                  <a:srgbClr val="004A82"/>
                </a:solidFill>
              </a:rPr>
              <a:t>Μάθηση</a:t>
            </a:r>
            <a:endParaRPr lang="en-US" b="1" dirty="0" smtClean="0">
              <a:solidFill>
                <a:srgbClr val="004A82"/>
              </a:solidFill>
            </a:endParaRP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Δένδρα Απόφασης - Παραγωγής</a:t>
            </a:r>
          </a:p>
          <a:p>
            <a:pPr lvl="1"/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Νευρωνικά Δίκτυα</a:t>
            </a:r>
          </a:p>
          <a:p>
            <a:pPr lvl="1"/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Γενετικοί Αλγόριθμοι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Νοήμονες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πράκτορες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Παράδειγμα δημιουργίας </a:t>
            </a:r>
            <a:r>
              <a:rPr lang="el-GR" sz="4400" dirty="0" smtClean="0"/>
              <a:t>δέντρου </a:t>
            </a:r>
            <a:r>
              <a:rPr lang="el-GR" sz="4400" dirty="0" smtClean="0"/>
              <a:t>παραγωγής </a:t>
            </a:r>
            <a:r>
              <a:rPr lang="el-GR" sz="3600" b="0" dirty="0" smtClean="0"/>
              <a:t>(2 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4647" y="1331247"/>
            <a:ext cx="253062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επιλογή σε 1ο επίπεδο:  </a:t>
            </a:r>
            <a:r>
              <a:rPr lang="el-GR" sz="2200" b="1" dirty="0" smtClean="0"/>
              <a:t>Χρώμα</a:t>
            </a:r>
            <a:endParaRPr lang="el-GR" sz="2200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1115615" y="2246820"/>
            <a:ext cx="1098195" cy="457200"/>
          </a:xfrm>
          <a:prstGeom prst="ellipse">
            <a:avLst/>
          </a:prstGeom>
          <a:noFill/>
          <a:ln w="9525">
            <a:solidFill>
              <a:srgbClr val="82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Χρώμα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630335" y="2645587"/>
            <a:ext cx="687379" cy="922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1647438" y="2704019"/>
            <a:ext cx="1578" cy="9527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2140765" y="2627820"/>
            <a:ext cx="1063646" cy="922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53616" y="2964960"/>
            <a:ext cx="9906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ξανθό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203961" y="2964960"/>
            <a:ext cx="115010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κόκκινο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307372" y="2983715"/>
            <a:ext cx="115415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καστανό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77032" y="3659202"/>
            <a:ext cx="1092982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Σάρα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0" dirty="0">
                <a:latin typeface="+mn-lt"/>
              </a:rPr>
              <a:t>Άννα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1" dirty="0" smtClean="0">
                <a:solidFill>
                  <a:srgbClr val="820000"/>
                </a:solidFill>
                <a:latin typeface="+mn-lt"/>
              </a:rPr>
              <a:t>Άλεξ</a:t>
            </a:r>
            <a:endParaRPr lang="el-GR" altLang="el-GR" sz="2200" b="1" dirty="0">
              <a:solidFill>
                <a:srgbClr val="820000"/>
              </a:solidFill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0" dirty="0">
                <a:latin typeface="+mn-lt"/>
              </a:rPr>
              <a:t>Γιάννης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32428" y="3656791"/>
            <a:ext cx="12115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Νταϊάνα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747210" y="3550687"/>
            <a:ext cx="9906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b="0" dirty="0">
                <a:latin typeface="+mn-lt"/>
              </a:rPr>
              <a:t>Νίκος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0" dirty="0">
                <a:latin typeface="+mn-lt"/>
              </a:rPr>
              <a:t>Τάκης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0" dirty="0">
                <a:latin typeface="+mn-lt"/>
              </a:rPr>
              <a:t>Καίτη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5022014" y="1331247"/>
            <a:ext cx="366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latin typeface="+mn-lt"/>
              </a:rPr>
              <a:t>επιλογή σε 2ο </a:t>
            </a:r>
            <a:r>
              <a:rPr lang="el-GR" sz="2200" dirty="0" smtClean="0">
                <a:latin typeface="+mn-lt"/>
              </a:rPr>
              <a:t>επίπεδο: </a:t>
            </a:r>
            <a:r>
              <a:rPr lang="el-GR" sz="2200" b="1" dirty="0" smtClean="0">
                <a:latin typeface="+mn-lt"/>
              </a:rPr>
              <a:t>Ύψος</a:t>
            </a:r>
          </a:p>
          <a:p>
            <a:r>
              <a:rPr lang="el-GR" altLang="el-GR" sz="2200" dirty="0">
                <a:latin typeface="+mn-lt"/>
              </a:rPr>
              <a:t>επιλογή σε 3ο </a:t>
            </a:r>
            <a:r>
              <a:rPr lang="el-GR" altLang="el-GR" sz="2200" dirty="0" smtClean="0">
                <a:latin typeface="+mn-lt"/>
              </a:rPr>
              <a:t>επίπεδο: </a:t>
            </a:r>
            <a:r>
              <a:rPr lang="el-GR" altLang="el-GR" sz="2200" b="1" dirty="0" smtClean="0">
                <a:latin typeface="+mn-lt"/>
              </a:rPr>
              <a:t>Βάρος</a:t>
            </a:r>
            <a:endParaRPr lang="el-GR" altLang="el-GR" sz="2200" b="1" dirty="0">
              <a:latin typeface="+mn-lt"/>
            </a:endParaRP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5911024" y="2150126"/>
            <a:ext cx="3189449" cy="2208351"/>
            <a:chOff x="3463" y="1520"/>
            <a:chExt cx="2009" cy="1391"/>
          </a:xfrm>
        </p:grpSpPr>
        <p:grpSp>
          <p:nvGrpSpPr>
            <p:cNvPr id="39" name="Group 71"/>
            <p:cNvGrpSpPr>
              <a:grpSpLocks/>
            </p:cNvGrpSpPr>
            <p:nvPr/>
          </p:nvGrpSpPr>
          <p:grpSpPr bwMode="auto">
            <a:xfrm>
              <a:off x="3463" y="1520"/>
              <a:ext cx="2009" cy="841"/>
              <a:chOff x="3463" y="1520"/>
              <a:chExt cx="2009" cy="841"/>
            </a:xfrm>
          </p:grpSpPr>
          <p:sp>
            <p:nvSpPr>
              <p:cNvPr id="42" name="Oval 28"/>
              <p:cNvSpPr>
                <a:spLocks noChangeArrowheads="1"/>
              </p:cNvSpPr>
              <p:nvPr/>
            </p:nvSpPr>
            <p:spPr bwMode="auto">
              <a:xfrm>
                <a:off x="3989" y="1520"/>
                <a:ext cx="672" cy="288"/>
              </a:xfrm>
              <a:prstGeom prst="ellipse">
                <a:avLst/>
              </a:prstGeom>
              <a:noFill/>
              <a:ln w="9525">
                <a:solidFill>
                  <a:srgbClr val="82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200" dirty="0">
                    <a:latin typeface="+mn-lt"/>
                  </a:rPr>
                  <a:t>Χρώμα</a:t>
                </a:r>
              </a:p>
            </p:txBody>
          </p:sp>
          <p:sp>
            <p:nvSpPr>
              <p:cNvPr id="43" name="Line 29"/>
              <p:cNvSpPr>
                <a:spLocks noChangeShapeType="1"/>
              </p:cNvSpPr>
              <p:nvPr/>
            </p:nvSpPr>
            <p:spPr bwMode="auto">
              <a:xfrm flipV="1">
                <a:off x="3625" y="1797"/>
                <a:ext cx="513" cy="4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200" dirty="0">
                  <a:latin typeface="+mn-lt"/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4346" y="1821"/>
                <a:ext cx="21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200" dirty="0">
                  <a:latin typeface="+mn-lt"/>
                </a:endParaRPr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4561" y="1792"/>
                <a:ext cx="574" cy="5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200" dirty="0">
                  <a:latin typeface="+mn-lt"/>
                </a:endParaRPr>
              </a:p>
            </p:txBody>
          </p:sp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3463" y="1880"/>
                <a:ext cx="624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l-GR" sz="2200" b="1" dirty="0">
                    <a:solidFill>
                      <a:srgbClr val="004A82"/>
                    </a:solidFill>
                    <a:latin typeface="+mn-lt"/>
                  </a:rPr>
                  <a:t>ξανθό</a:t>
                </a: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4031" y="1942"/>
                <a:ext cx="720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l-GR" sz="2200" b="1" dirty="0">
                    <a:solidFill>
                      <a:srgbClr val="004A82"/>
                    </a:solidFill>
                    <a:latin typeface="+mn-lt"/>
                  </a:rPr>
                  <a:t>κόκκινο</a:t>
                </a: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4704" y="1948"/>
                <a:ext cx="768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l-GR" sz="2200" b="1" dirty="0">
                    <a:solidFill>
                      <a:srgbClr val="004A82"/>
                    </a:solidFill>
                    <a:latin typeface="+mn-lt"/>
                  </a:rPr>
                  <a:t>καστανό</a:t>
                </a:r>
              </a:p>
            </p:txBody>
          </p:sp>
        </p:grp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4848" y="2256"/>
              <a:ext cx="624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0" dirty="0">
                  <a:latin typeface="+mn-lt"/>
                </a:rPr>
                <a:t>Νίκος</a:t>
              </a:r>
            </a:p>
            <a:p>
              <a:pPr eaLnBrk="1" hangingPunct="1">
                <a:lnSpc>
                  <a:spcPct val="3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2200" b="0" dirty="0">
                  <a:latin typeface="+mn-lt"/>
                </a:rPr>
                <a:t>Τάκης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2200" b="0" dirty="0">
                  <a:latin typeface="+mn-lt"/>
                </a:rPr>
                <a:t>Καίτη</a:t>
              </a: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4096" y="2303"/>
              <a:ext cx="76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820000"/>
                  </a:solidFill>
                  <a:latin typeface="+mn-lt"/>
                </a:rPr>
                <a:t>Νταϊάνα</a:t>
              </a:r>
            </a:p>
          </p:txBody>
        </p:sp>
      </p:grp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4944188" y="3318601"/>
            <a:ext cx="2538541" cy="1290720"/>
            <a:chOff x="2854" y="2256"/>
            <a:chExt cx="1599" cy="813"/>
          </a:xfrm>
        </p:grpSpPr>
        <p:sp>
          <p:nvSpPr>
            <p:cNvPr id="33" name="Oval 39"/>
            <p:cNvSpPr>
              <a:spLocks noChangeArrowheads="1"/>
            </p:cNvSpPr>
            <p:nvPr/>
          </p:nvSpPr>
          <p:spPr bwMode="auto">
            <a:xfrm>
              <a:off x="3408" y="2256"/>
              <a:ext cx="672" cy="288"/>
            </a:xfrm>
            <a:prstGeom prst="ellips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dirty="0">
                  <a:latin typeface="+mn-lt"/>
                </a:rPr>
                <a:t>Ύψος</a:t>
              </a:r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flipV="1">
              <a:off x="2854" y="2515"/>
              <a:ext cx="622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 dirty="0">
                <a:latin typeface="+mn-lt"/>
              </a:endParaRPr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696" y="2544"/>
              <a:ext cx="13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 dirty="0">
                <a:latin typeface="+mn-lt"/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3888" y="2544"/>
              <a:ext cx="565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 dirty="0">
                <a:latin typeface="+mn-lt"/>
              </a:endParaRP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2859" y="2611"/>
              <a:ext cx="624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004A82"/>
                  </a:solidFill>
                  <a:latin typeface="+mn-lt"/>
                </a:rPr>
                <a:t>κοντό</a:t>
              </a: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3414" y="2580"/>
              <a:ext cx="624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004A82"/>
                  </a:solidFill>
                  <a:latin typeface="+mn-lt"/>
                </a:rPr>
                <a:t>μέτριο</a:t>
              </a:r>
            </a:p>
          </p:txBody>
        </p:sp>
      </p:grpSp>
      <p:grpSp>
        <p:nvGrpSpPr>
          <p:cNvPr id="53" name="52 - Ομάδα"/>
          <p:cNvGrpSpPr/>
          <p:nvPr/>
        </p:nvGrpSpPr>
        <p:grpSpPr>
          <a:xfrm>
            <a:off x="3225271" y="4390401"/>
            <a:ext cx="4053627" cy="1782136"/>
            <a:chOff x="3225271" y="4390401"/>
            <a:chExt cx="4053627" cy="1782136"/>
          </a:xfrm>
        </p:grpSpPr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4852043" y="5872807"/>
              <a:ext cx="91444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820000"/>
                  </a:solidFill>
                  <a:latin typeface="+mn-lt"/>
                </a:rPr>
                <a:t>Άλεξ</a:t>
              </a:r>
            </a:p>
          </p:txBody>
        </p:sp>
        <p:sp>
          <p:nvSpPr>
            <p:cNvPr id="23" name="Rectangle 55"/>
            <p:cNvSpPr>
              <a:spLocks noChangeArrowheads="1"/>
            </p:cNvSpPr>
            <p:nvPr/>
          </p:nvSpPr>
          <p:spPr bwMode="auto">
            <a:xfrm>
              <a:off x="3225271" y="5741650"/>
              <a:ext cx="106125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b="0" dirty="0">
                  <a:latin typeface="+mn-lt"/>
                </a:rPr>
                <a:t>Γιάννης</a:t>
              </a:r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 flipH="1">
              <a:off x="5240805" y="4946431"/>
              <a:ext cx="5707" cy="786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 dirty="0">
                <a:latin typeface="+mn-lt"/>
              </a:endParaRPr>
            </a:p>
          </p:txBody>
        </p:sp>
        <p:sp>
          <p:nvSpPr>
            <p:cNvPr id="25" name="Oval 48"/>
            <p:cNvSpPr>
              <a:spLocks noChangeArrowheads="1"/>
            </p:cNvSpPr>
            <p:nvPr/>
          </p:nvSpPr>
          <p:spPr bwMode="auto">
            <a:xfrm>
              <a:off x="4625406" y="4390401"/>
              <a:ext cx="1317827" cy="457229"/>
            </a:xfrm>
            <a:prstGeom prst="ellips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dirty="0">
                  <a:latin typeface="+mn-lt"/>
                </a:rPr>
                <a:t>Βάρος</a:t>
              </a:r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 flipV="1">
              <a:off x="3661982" y="4886102"/>
              <a:ext cx="1223697" cy="703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 dirty="0">
                <a:latin typeface="+mn-lt"/>
              </a:endParaRPr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5638722" y="4962308"/>
              <a:ext cx="844701" cy="7709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 dirty="0">
                <a:latin typeface="+mn-lt"/>
              </a:endParaRPr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3661982" y="5038513"/>
              <a:ext cx="1223696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004A82"/>
                  </a:solidFill>
                  <a:latin typeface="+mn-lt"/>
                </a:rPr>
                <a:t>μικρό</a:t>
              </a:r>
            </a:p>
          </p:txBody>
        </p:sp>
        <p:sp>
          <p:nvSpPr>
            <p:cNvPr id="29" name="Text Box 53"/>
            <p:cNvSpPr txBox="1">
              <a:spLocks noChangeArrowheads="1"/>
            </p:cNvSpPr>
            <p:nvPr/>
          </p:nvSpPr>
          <p:spPr bwMode="auto">
            <a:xfrm>
              <a:off x="4697417" y="5038513"/>
              <a:ext cx="1223696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004A82"/>
                  </a:solidFill>
                  <a:latin typeface="+mn-lt"/>
                </a:rPr>
                <a:t>μέτριο</a:t>
              </a:r>
            </a:p>
          </p:txBody>
        </p:sp>
        <p:sp>
          <p:nvSpPr>
            <p:cNvPr id="30" name="Text Box 54"/>
            <p:cNvSpPr txBox="1">
              <a:spLocks noChangeArrowheads="1"/>
            </p:cNvSpPr>
            <p:nvPr/>
          </p:nvSpPr>
          <p:spPr bwMode="auto">
            <a:xfrm>
              <a:off x="5617327" y="5057264"/>
              <a:ext cx="1149351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004A82"/>
                  </a:solidFill>
                  <a:latin typeface="+mn-lt"/>
                </a:rPr>
                <a:t>μεγάλο</a:t>
              </a:r>
            </a:p>
          </p:txBody>
        </p:sp>
        <p:sp>
          <p:nvSpPr>
            <p:cNvPr id="31" name="Text Box 75"/>
            <p:cNvSpPr txBox="1">
              <a:spLocks noChangeArrowheads="1"/>
            </p:cNvSpPr>
            <p:nvPr/>
          </p:nvSpPr>
          <p:spPr bwMode="auto">
            <a:xfrm>
              <a:off x="6072957" y="5686997"/>
              <a:ext cx="12059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i="1" dirty="0">
                  <a:solidFill>
                    <a:srgbClr val="004A82"/>
                  </a:solidFill>
                  <a:latin typeface="+mn-lt"/>
                </a:rPr>
                <a:t>ουδείς</a:t>
              </a:r>
            </a:p>
          </p:txBody>
        </p:sp>
      </p:grpSp>
      <p:grpSp>
        <p:nvGrpSpPr>
          <p:cNvPr id="52" name="51 - Ομάδα"/>
          <p:cNvGrpSpPr/>
          <p:nvPr/>
        </p:nvGrpSpPr>
        <p:grpSpPr>
          <a:xfrm>
            <a:off x="3981307" y="3913869"/>
            <a:ext cx="3925833" cy="1065643"/>
            <a:chOff x="3981307" y="3913869"/>
            <a:chExt cx="3925833" cy="1065643"/>
          </a:xfrm>
        </p:grpSpPr>
        <p:sp>
          <p:nvSpPr>
            <p:cNvPr id="17" name="Text Box 60"/>
            <p:cNvSpPr txBox="1">
              <a:spLocks noChangeArrowheads="1"/>
            </p:cNvSpPr>
            <p:nvPr/>
          </p:nvSpPr>
          <p:spPr bwMode="auto">
            <a:xfrm>
              <a:off x="3981307" y="3973485"/>
              <a:ext cx="1088559" cy="6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2200" b="0" dirty="0">
                  <a:latin typeface="+mn-lt"/>
                </a:rPr>
                <a:t>Γιάννη</a:t>
              </a:r>
              <a:endParaRPr lang="el-GR" altLang="el-GR" sz="2200" b="0" dirty="0">
                <a:solidFill>
                  <a:srgbClr val="FF0000"/>
                </a:solidFill>
                <a:latin typeface="+mn-lt"/>
              </a:endParaRP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820000"/>
                  </a:solidFill>
                  <a:latin typeface="+mn-lt"/>
                </a:rPr>
                <a:t>Άλεξ</a:t>
              </a: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5964627" y="4609539"/>
              <a:ext cx="914446" cy="369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2200" b="1" dirty="0">
                  <a:solidFill>
                    <a:srgbClr val="820000"/>
                  </a:solidFill>
                  <a:latin typeface="+mn-lt"/>
                </a:rPr>
                <a:t>Σάρα</a:t>
              </a:r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7144046" y="4444143"/>
              <a:ext cx="7630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b="0" dirty="0">
                  <a:latin typeface="+mn-lt"/>
                </a:rPr>
                <a:t>Άννα</a:t>
              </a:r>
            </a:p>
          </p:txBody>
        </p:sp>
        <p:sp>
          <p:nvSpPr>
            <p:cNvPr id="51" name="Text Box 44"/>
            <p:cNvSpPr txBox="1">
              <a:spLocks noChangeArrowheads="1"/>
            </p:cNvSpPr>
            <p:nvPr/>
          </p:nvSpPr>
          <p:spPr bwMode="auto">
            <a:xfrm>
              <a:off x="6707356" y="3913869"/>
              <a:ext cx="990650" cy="430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200" b="1" dirty="0" smtClean="0">
                  <a:solidFill>
                    <a:srgbClr val="004A82"/>
                  </a:solidFill>
                  <a:latin typeface="+mn-lt"/>
                </a:rPr>
                <a:t>ψηλό</a:t>
              </a:r>
              <a:endParaRPr lang="el-GR" altLang="el-GR" sz="2200" b="1" dirty="0">
                <a:solidFill>
                  <a:srgbClr val="004A82"/>
                </a:solidFill>
                <a:latin typeface="+mn-lt"/>
              </a:endParaRPr>
            </a:p>
          </p:txBody>
        </p:sp>
      </p:grp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4860032" y="2420888"/>
            <a:ext cx="1092982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Σάρα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0" dirty="0">
                <a:latin typeface="+mn-lt"/>
              </a:rPr>
              <a:t>Άννα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1" dirty="0" smtClean="0">
                <a:solidFill>
                  <a:srgbClr val="820000"/>
                </a:solidFill>
                <a:latin typeface="+mn-lt"/>
              </a:rPr>
              <a:t>Άλεξ</a:t>
            </a:r>
            <a:endParaRPr lang="el-GR" altLang="el-GR" sz="2200" b="1" dirty="0">
              <a:solidFill>
                <a:srgbClr val="820000"/>
              </a:solidFill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l-GR" altLang="el-GR" sz="2200" b="0" dirty="0">
                <a:latin typeface="+mn-lt"/>
              </a:rPr>
              <a:t>Γιάννης</a:t>
            </a:r>
          </a:p>
        </p:txBody>
      </p:sp>
    </p:spTree>
    <p:extLst>
      <p:ext uri="{BB962C8B-B14F-4D97-AF65-F5344CB8AC3E}">
        <p14:creationId xmlns:p14="http://schemas.microsoft.com/office/powerpoint/2010/main" val="7713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ID3 (Iterative Dichotomiser 3) </a:t>
            </a:r>
            <a:r>
              <a:rPr lang="el-GR" dirty="0"/>
              <a:t>του </a:t>
            </a:r>
            <a:r>
              <a:rPr lang="en-US" dirty="0"/>
              <a:t>Quinlan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2932" y="1556792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Χαρακτηριστικά:</a:t>
            </a:r>
            <a:endParaRPr lang="el-G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Μεγαλώνει </a:t>
            </a:r>
            <a:r>
              <a:rPr lang="el-GR" dirty="0"/>
              <a:t>επαναληπτικά ένα μικρό training set από δεδομένα που υπάρχουν σε μία περιορισμένη βάση δεδομένων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Αφαιρεί </a:t>
            </a:r>
            <a:r>
              <a:rPr lang="el-GR" dirty="0"/>
              <a:t>ιδιότητες που περιέχονται στη κατηγορία προς ταξινόμηση με σκοπό τη συμπίεση της βάσης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Χρησιμοποιεί </a:t>
            </a:r>
            <a:r>
              <a:rPr lang="el-GR" dirty="0"/>
              <a:t>στατιστικές μεθόδους (Shannon's Information Statistic, μεγέθη </a:t>
            </a:r>
            <a:r>
              <a:rPr lang="el-GR" b="1" dirty="0"/>
              <a:t>entropy</a:t>
            </a:r>
            <a:r>
              <a:rPr lang="el-GR" dirty="0"/>
              <a:t> και  </a:t>
            </a:r>
            <a:r>
              <a:rPr lang="el-GR" b="1" dirty="0"/>
              <a:t>information gain</a:t>
            </a:r>
            <a:r>
              <a:rPr lang="el-GR" dirty="0"/>
              <a:t>), για να επιλέξει ιδιότητες προς εφαρμογή.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</a:t>
            </a:r>
            <a:r>
              <a:rPr lang="en-US" dirty="0"/>
              <a:t>ID3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Ολοκλήρωση διαδικασίας δημιουργίας κανόνων από υπάρχοντα Ν δείγματα</a:t>
            </a:r>
          </a:p>
          <a:p>
            <a:pPr marL="0" indent="0">
              <a:buNone/>
            </a:pPr>
            <a:r>
              <a:rPr lang="el-GR" u="sng" dirty="0"/>
              <a:t>ΑΡΧΗ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dirty="0"/>
              <a:t>Δημιούργησε τυχαίο training set από M&lt;N το πλήθος δείγματα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5502" y="2872880"/>
            <a:ext cx="77041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 indent="-762000" eaLnBrk="0" hangingPunct="0">
              <a:spcBef>
                <a:spcPct val="20000"/>
              </a:spcBef>
              <a:buChar char="•"/>
              <a:tabLst>
                <a:tab pos="3889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889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88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20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  <a:cs typeface="Times New Roman" panose="02020603050405020304" pitchFamily="18" charset="0"/>
              </a:rPr>
              <a:t>ΟΣΟ</a:t>
            </a:r>
            <a:r>
              <a:rPr lang="el-GR" altLang="el-GR" sz="2200" b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υπάρχουν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2000" b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0" dirty="0">
                <a:solidFill>
                  <a:srgbClr val="000000"/>
                </a:solidFill>
                <a:latin typeface="+mn-lt"/>
              </a:rPr>
              <a:t>και</a:t>
            </a:r>
            <a:r>
              <a:rPr lang="el-GR" altLang="el-GR" sz="2200" b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l-GR" altLang="el-GR" sz="20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l-GR" altLang="el-GR" sz="2000" b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2000" b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33702" y="3377704"/>
            <a:ext cx="431800" cy="2787599"/>
            <a:chOff x="144" y="1104"/>
            <a:chExt cx="192" cy="1152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144" y="1104"/>
              <a:ext cx="192" cy="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44" y="1104"/>
              <a:ext cx="0" cy="1152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144" y="2256"/>
              <a:ext cx="192" cy="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804222" y="3146872"/>
            <a:ext cx="4796121" cy="461665"/>
          </a:xfrm>
          <a:prstGeom prst="rect">
            <a:avLst/>
          </a:prstGeom>
          <a:solidFill>
            <a:schemeClr val="accent5">
              <a:lumMod val="75000"/>
              <a:alpha val="39999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solidFill>
                  <a:srgbClr val="000000"/>
                </a:solidFill>
                <a:latin typeface="+mn-lt"/>
              </a:rPr>
              <a:t>ιδιότητες που δεν έχουν εφαρμοστεί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1475656" y="3798000"/>
            <a:ext cx="4217886" cy="461665"/>
          </a:xfrm>
          <a:prstGeom prst="rect">
            <a:avLst/>
          </a:prstGeom>
          <a:solidFill>
            <a:schemeClr val="accent5">
              <a:lumMod val="75000"/>
              <a:alpha val="39999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solidFill>
                  <a:srgbClr val="000000"/>
                </a:solidFill>
                <a:latin typeface="+mn-lt"/>
              </a:rPr>
              <a:t>μη κατηγοροποιημένα δείγματα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993191" y="4243465"/>
            <a:ext cx="583247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 b="0" dirty="0">
                <a:solidFill>
                  <a:srgbClr val="000000"/>
                </a:solidFill>
                <a:latin typeface="+mn-lt"/>
              </a:rPr>
              <a:t>εφάρμοσε μία στατιστικά επιλεγμένη </a:t>
            </a:r>
            <a:r>
              <a:rPr lang="el-GR" altLang="el-GR" sz="2200" b="0" dirty="0" smtClean="0">
                <a:solidFill>
                  <a:srgbClr val="000000"/>
                </a:solidFill>
                <a:latin typeface="+mn-lt"/>
              </a:rPr>
              <a:t>ιδιότητα</a:t>
            </a:r>
            <a:endParaRPr lang="el-GR" altLang="el-GR" sz="2200" b="1" dirty="0" smtClean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725817" y="6025756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u="sng" dirty="0">
                <a:solidFill>
                  <a:srgbClr val="000000"/>
                </a:solidFill>
                <a:latin typeface="+mn-lt"/>
              </a:rPr>
              <a:t>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u="sng" dirty="0">
                <a:solidFill>
                  <a:srgbClr val="000000"/>
                </a:solidFill>
                <a:latin typeface="+mn-lt"/>
              </a:rPr>
              <a:t>ΤΕΛΟΣ ΑΛΓΟΡΙΘΜΟΥ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814274" y="4767592"/>
            <a:ext cx="6552861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39999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0" dirty="0">
                <a:solidFill>
                  <a:srgbClr val="000000"/>
                </a:solidFill>
                <a:latin typeface="+mn-lt"/>
              </a:rPr>
              <a:t>όλα τα δείγματα μιας κλάσης κατηγοριοποιήθηκαν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1814274" y="5198479"/>
            <a:ext cx="705687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υπάρχει κανόνας που περιγράφει τα δείγματα της κλάσης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6940" y="4767592"/>
            <a:ext cx="6772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200" b="1" dirty="0" smtClean="0">
                <a:solidFill>
                  <a:srgbClr val="820000"/>
                </a:solidFill>
                <a:latin typeface="+mn-lt"/>
                <a:cs typeface="Times New Roman" panose="02020603050405020304" pitchFamily="18" charset="0"/>
              </a:rPr>
              <a:t>ΕΑΝ</a:t>
            </a:r>
            <a:endParaRPr lang="el-GR" sz="2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940" y="5198478"/>
            <a:ext cx="779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200" b="1" dirty="0" smtClean="0">
                <a:solidFill>
                  <a:srgbClr val="820000"/>
                </a:solidFill>
                <a:latin typeface="+mn-lt"/>
                <a:cs typeface="Times New Roman" panose="02020603050405020304" pitchFamily="18" charset="0"/>
              </a:rPr>
              <a:t>ΤΟΤΕ</a:t>
            </a:r>
            <a:endParaRPr lang="el-GR" sz="2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6940" y="5566321"/>
            <a:ext cx="1501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200" b="1" dirty="0" smtClean="0">
                <a:solidFill>
                  <a:srgbClr val="820000"/>
                </a:solidFill>
                <a:latin typeface="+mn-lt"/>
                <a:cs typeface="Times New Roman" panose="02020603050405020304" pitchFamily="18" charset="0"/>
              </a:rPr>
              <a:t>ΤΕΛΟΣ ΕΑΝ</a:t>
            </a:r>
            <a:endParaRPr lang="el-GR" sz="22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2430" y="5929533"/>
            <a:ext cx="1523687" cy="471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ΤΕΛΟΣ ΟΣΟ</a:t>
            </a:r>
          </a:p>
        </p:txBody>
      </p:sp>
    </p:spTree>
    <p:extLst>
      <p:ext uri="{BB962C8B-B14F-4D97-AF65-F5344CB8AC3E}">
        <p14:creationId xmlns:p14="http://schemas.microsoft.com/office/powerpoint/2010/main" val="31538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Αλγόριθμος </a:t>
            </a:r>
            <a:r>
              <a:rPr lang="en-US" dirty="0" smtClean="0"/>
              <a:t>ID3</a:t>
            </a:r>
            <a:endParaRPr lang="el-GR" dirty="0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D7C792-1B31-4532-80A1-0B9CB69E5E9C}" type="slidenum">
              <a:rPr lang="el-GR" altLang="el-GR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400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8362950" cy="588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 indent="-762000" eaLnBrk="0" hangingPunct="0">
              <a:spcBef>
                <a:spcPct val="20000"/>
              </a:spcBef>
              <a:buChar char="•"/>
              <a:tabLst>
                <a:tab pos="3889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889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88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u="sng" dirty="0">
                <a:solidFill>
                  <a:srgbClr val="000000"/>
                </a:solidFill>
                <a:latin typeface="Courier New" panose="02070309020205020404" pitchFamily="49" charset="0"/>
              </a:rPr>
              <a:t>ΑΡΧΗ</a:t>
            </a:r>
            <a:endParaRPr lang="el-GR" altLang="el-GR" sz="1800" dirty="0">
              <a:latin typeface="Courier New" panose="02070309020205020404" pitchFamily="49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Δημιούργησε τυχαίο </a:t>
            </a: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training set 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από Μ το πλήθος δείγματα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ΟΣΟ υπάρχουν ιδιότητες που δεν έχουν εφαρμοστεί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και μη κατηγοροποιημένα δείγματα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 εφάρμοσε μία στατιστικά επιλεγμένη ιδιότητα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</a:rPr>
              <a:t>Ε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ΑΝ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όλα τα δείγματα κατηγοριοποιήθηκαν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l-GR" altLang="el-GR" sz="1800" b="0" dirty="0">
              <a:latin typeface="Courier New" panose="02070309020205020404" pitchFamily="49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ΤΟΤΕ ο κανόνας περιγράφει τα δείγματα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ΤΕΛΟΣ 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</a:rPr>
              <a:t>Ε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ΑΝ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ΤΕΛΟΣ ΟΣΟ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Ε</a:t>
            </a:r>
            <a:r>
              <a:rPr lang="el-GR" altLang="el-GR" sz="1800" b="1" dirty="0">
                <a:solidFill>
                  <a:srgbClr val="004A8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ΑΝ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υπάρχουν μη κατηγοριοποιημένα δείγματα </a:t>
            </a:r>
            <a:endParaRPr lang="el-GR" altLang="el-GR" sz="1800" b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(=&gt; οι ιδιότητες δεν επαρκούν) 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ΤΟΤΕ </a:t>
            </a: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EXIT </a:t>
            </a:r>
            <a:endParaRPr lang="el-GR" altLang="el-GR" sz="1800" b="1" dirty="0">
              <a:solidFill>
                <a:srgbClr val="004A8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ΑΛΛΙΩΣ πάρε δείγματα εκτός </a:t>
            </a: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training set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</a:rPr>
              <a:t>Ε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ΑΝ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δεν υπάρχουν εξαιρέσεις 	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ΤΟΤΕ ανέφερε κανόνα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ΑΛΛΙΩΣ συμπλήρωσε τις εξαιρέσεις στο </a:t>
            </a: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training set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ΤΕΛΟΣ 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</a:rPr>
              <a:t>Ε</a:t>
            </a:r>
            <a:r>
              <a:rPr lang="el-GR" alt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ΑΝ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ΤΕΛΟΣ 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Ε</a:t>
            </a:r>
            <a:r>
              <a:rPr lang="el-GR" altLang="el-GR" sz="1800" b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ΑΝ</a:t>
            </a:r>
            <a:endParaRPr lang="el-GR" altLang="el-GR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u="sng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ΤΕΛΟΣ ΑΛΓΟΡΙΘΜΟΥ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166936" y="1614587"/>
            <a:ext cx="304800" cy="1828800"/>
            <a:chOff x="166936" y="1614587"/>
            <a:chExt cx="304800" cy="1828800"/>
          </a:xfrm>
        </p:grpSpPr>
        <p:sp>
          <p:nvSpPr>
            <p:cNvPr id="20485" name="Line 4"/>
            <p:cNvSpPr>
              <a:spLocks noChangeShapeType="1"/>
            </p:cNvSpPr>
            <p:nvPr/>
          </p:nvSpPr>
          <p:spPr bwMode="auto">
            <a:xfrm flipH="1">
              <a:off x="166936" y="1614587"/>
              <a:ext cx="304800" cy="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86" name="Line 5"/>
            <p:cNvSpPr>
              <a:spLocks noChangeShapeType="1"/>
            </p:cNvSpPr>
            <p:nvPr/>
          </p:nvSpPr>
          <p:spPr bwMode="auto">
            <a:xfrm>
              <a:off x="166936" y="1614587"/>
              <a:ext cx="0" cy="182880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87" name="Line 6"/>
            <p:cNvSpPr>
              <a:spLocks noChangeShapeType="1"/>
            </p:cNvSpPr>
            <p:nvPr/>
          </p:nvSpPr>
          <p:spPr bwMode="auto">
            <a:xfrm>
              <a:off x="166936" y="3443387"/>
              <a:ext cx="304800" cy="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166936" y="3748187"/>
            <a:ext cx="304800" cy="2438400"/>
            <a:chOff x="166936" y="3748187"/>
            <a:chExt cx="304800" cy="2438400"/>
          </a:xfrm>
        </p:grpSpPr>
        <p:sp>
          <p:nvSpPr>
            <p:cNvPr id="20488" name="Line 7"/>
            <p:cNvSpPr>
              <a:spLocks noChangeShapeType="1"/>
            </p:cNvSpPr>
            <p:nvPr/>
          </p:nvSpPr>
          <p:spPr bwMode="auto">
            <a:xfrm flipH="1">
              <a:off x="166936" y="3748187"/>
              <a:ext cx="304800" cy="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89" name="Line 8"/>
            <p:cNvSpPr>
              <a:spLocks noChangeShapeType="1"/>
            </p:cNvSpPr>
            <p:nvPr/>
          </p:nvSpPr>
          <p:spPr bwMode="auto">
            <a:xfrm>
              <a:off x="166936" y="3748187"/>
              <a:ext cx="0" cy="243840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>
              <a:off x="166936" y="6186587"/>
              <a:ext cx="304800" cy="0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20491" name="Group 10"/>
          <p:cNvGrpSpPr>
            <a:grpSpLocks/>
          </p:cNvGrpSpPr>
          <p:nvPr/>
        </p:nvGrpSpPr>
        <p:grpSpPr bwMode="auto">
          <a:xfrm>
            <a:off x="471736" y="4967387"/>
            <a:ext cx="381000" cy="914400"/>
            <a:chOff x="384" y="3216"/>
            <a:chExt cx="240" cy="576"/>
          </a:xfrm>
        </p:grpSpPr>
        <p:sp>
          <p:nvSpPr>
            <p:cNvPr id="20495" name="Line 11"/>
            <p:cNvSpPr>
              <a:spLocks noChangeShapeType="1"/>
            </p:cNvSpPr>
            <p:nvPr/>
          </p:nvSpPr>
          <p:spPr bwMode="auto">
            <a:xfrm flipH="1">
              <a:off x="384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6" name="Line 12"/>
            <p:cNvSpPr>
              <a:spLocks noChangeShapeType="1"/>
            </p:cNvSpPr>
            <p:nvPr/>
          </p:nvSpPr>
          <p:spPr bwMode="auto">
            <a:xfrm>
              <a:off x="384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7" name="Line 13"/>
            <p:cNvSpPr>
              <a:spLocks noChangeShapeType="1"/>
            </p:cNvSpPr>
            <p:nvPr/>
          </p:nvSpPr>
          <p:spPr bwMode="auto">
            <a:xfrm>
              <a:off x="384" y="37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20492" name="Text Box 14"/>
          <p:cNvSpPr txBox="1">
            <a:spLocks noChangeArrowheads="1"/>
          </p:cNvSpPr>
          <p:nvPr/>
        </p:nvSpPr>
        <p:spPr bwMode="auto">
          <a:xfrm rot="1226569">
            <a:off x="6108095" y="2642769"/>
            <a:ext cx="3059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rgbClr val="820000"/>
                </a:solidFill>
                <a:latin typeface="+mn-lt"/>
              </a:rPr>
              <a:t>Ολοκλήρωση διαδικασίας δημιουργίας κανόνων από επιλεχθέντα Μ δείγματα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 rot="1226569">
            <a:off x="7604729" y="5373954"/>
            <a:ext cx="16546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solidFill>
                  <a:srgbClr val="820000"/>
                </a:solidFill>
                <a:latin typeface="+mn-lt"/>
              </a:rPr>
              <a:t>Έλεγχος εγκυρότητας κανόνων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 rot="1226569">
            <a:off x="6225737" y="3901399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0" dirty="0">
                <a:solidFill>
                  <a:srgbClr val="004A82"/>
                </a:solidFill>
                <a:latin typeface="+mn-lt"/>
              </a:rPr>
              <a:t>Ανάγκη επιλογής άλλων ιδιοτήτων</a:t>
            </a:r>
          </a:p>
        </p:txBody>
      </p:sp>
    </p:spTree>
    <p:extLst>
      <p:ext uri="{BB962C8B-B14F-4D97-AF65-F5344CB8AC3E}">
        <p14:creationId xmlns:p14="http://schemas.microsoft.com/office/powerpoint/2010/main" val="32265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 </a:t>
            </a:r>
            <a:r>
              <a:rPr lang="el-GR" dirty="0" smtClean="0"/>
              <a:t>αναμονής </a:t>
            </a:r>
            <a:r>
              <a:rPr lang="el-GR" dirty="0"/>
              <a:t>ε</a:t>
            </a:r>
            <a:r>
              <a:rPr lang="el-GR" dirty="0" smtClean="0"/>
              <a:t>στιατορίου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680520"/>
          </a:xfrm>
        </p:spPr>
        <p:txBody>
          <a:bodyPr/>
          <a:lstStyle/>
          <a:p>
            <a:pPr marL="174625" indent="-174625">
              <a:lnSpc>
                <a:spcPct val="80000"/>
              </a:lnSpc>
              <a:buNone/>
              <a:tabLst>
                <a:tab pos="2336800" algn="l"/>
              </a:tabLst>
            </a:pPr>
            <a:r>
              <a:rPr lang="en-US" altLang="el-GR" sz="2200" dirty="0" smtClean="0"/>
              <a:t>Problem: </a:t>
            </a:r>
            <a:r>
              <a:rPr lang="en-US" altLang="el-GR" sz="2200" dirty="0"/>
              <a:t>decide whether to wait for a table at a restaurant, based on the following attributes</a:t>
            </a:r>
            <a:r>
              <a:rPr lang="en-US" altLang="el-GR" sz="2200" dirty="0" smtClean="0"/>
              <a:t>:</a:t>
            </a:r>
            <a:endParaRPr lang="en-US" altLang="el-GR" sz="2200" dirty="0"/>
          </a:p>
          <a:p>
            <a:pPr marL="711200" lvl="1" indent="-347663">
              <a:lnSpc>
                <a:spcPct val="80000"/>
              </a:lnSpc>
              <a:spcBef>
                <a:spcPts val="2400"/>
              </a:spcBef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Alternate:</a:t>
            </a:r>
            <a:r>
              <a:rPr lang="el-GR" altLang="el-GR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is there an alternative restaurant nearby?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Bar:</a:t>
            </a:r>
            <a:r>
              <a:rPr lang="en-US" altLang="el-GR" sz="1800" dirty="0">
                <a:latin typeface="Courier New" panose="02070309020205020404" pitchFamily="49" charset="0"/>
              </a:rPr>
              <a:t>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is there a comfortable bar area to wait in?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Fri/Sat: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is today Friday or Saturday?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Hungry: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are we hungry?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Patrons: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number of people in the restaurant (None,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Some, Full)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Price: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price range ($, $$, $$$)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Raining: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is it raining outside?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Reservation: </a:t>
            </a:r>
            <a:r>
              <a:rPr lang="en-US" altLang="el-GR" sz="1800" dirty="0">
                <a:latin typeface="Courier New" panose="02070309020205020404" pitchFamily="49" charset="0"/>
              </a:rPr>
              <a:t>have we made a reservation?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Type: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kind of restaurant (French, Italian, Thai, </a:t>
            </a:r>
            <a:r>
              <a:rPr lang="el-GR" altLang="el-GR" sz="1800" dirty="0">
                <a:latin typeface="Courier New" panose="02070309020205020404" pitchFamily="49" charset="0"/>
              </a:rPr>
              <a:t>	</a:t>
            </a:r>
            <a:r>
              <a:rPr lang="en-US" altLang="el-GR" sz="1800" dirty="0">
                <a:latin typeface="Courier New" panose="02070309020205020404" pitchFamily="49" charset="0"/>
              </a:rPr>
              <a:t>Burger)</a:t>
            </a:r>
          </a:p>
          <a:p>
            <a:pPr marL="711200" lvl="1" indent="-347663">
              <a:lnSpc>
                <a:spcPct val="80000"/>
              </a:lnSpc>
              <a:buFontTx/>
              <a:buAutoNum type="arabicPeriod"/>
              <a:tabLst>
                <a:tab pos="2336800" algn="l"/>
              </a:tabLst>
            </a:pPr>
            <a:r>
              <a:rPr lang="en-US" altLang="el-GR" sz="1800" b="1" dirty="0">
                <a:solidFill>
                  <a:srgbClr val="004A82"/>
                </a:solidFill>
                <a:latin typeface="Courier New" panose="02070309020205020404" pitchFamily="49" charset="0"/>
              </a:rPr>
              <a:t>WaitEstimate: </a:t>
            </a:r>
            <a:r>
              <a:rPr lang="en-US" altLang="el-GR" sz="1800" dirty="0">
                <a:latin typeface="Courier New" panose="02070309020205020404" pitchFamily="49" charset="0"/>
              </a:rPr>
              <a:t>estimated waiting time (0-10, 10-30, 30-</a:t>
            </a:r>
            <a:r>
              <a:rPr lang="el-GR" altLang="el-GR" sz="1800" dirty="0">
                <a:latin typeface="Courier New" panose="02070309020205020404" pitchFamily="49" charset="0"/>
              </a:rPr>
              <a:t>			</a:t>
            </a:r>
            <a:r>
              <a:rPr lang="en-US" altLang="el-GR" sz="1800" dirty="0">
                <a:latin typeface="Courier New" panose="02070309020205020404" pitchFamily="49" charset="0"/>
              </a:rPr>
              <a:t>60, &gt;60)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851920" y="5586909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n-lt"/>
              </a:rPr>
              <a:t>* S Russel &amp; P. Norvig. Artificial Intelligence – A modern Approach, 2nd Edition, 2003.</a:t>
            </a:r>
          </a:p>
        </p:txBody>
      </p:sp>
    </p:spTree>
    <p:extLst>
      <p:ext uri="{BB962C8B-B14F-4D97-AF65-F5344CB8AC3E}">
        <p14:creationId xmlns:p14="http://schemas.microsoft.com/office/powerpoint/2010/main" val="2219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6198"/>
            <a:ext cx="9144000" cy="626886"/>
          </a:xfrm>
        </p:spPr>
        <p:txBody>
          <a:bodyPr>
            <a:normAutofit/>
          </a:bodyPr>
          <a:lstStyle/>
          <a:p>
            <a:r>
              <a:rPr lang="el-GR" sz="3200" dirty="0"/>
              <a:t>Αναπαράσταση βασισμένη στις ιδιότητες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7920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Examples described by </a:t>
            </a:r>
            <a:r>
              <a:rPr lang="en-US" sz="2000" b="1" dirty="0">
                <a:solidFill>
                  <a:srgbClr val="004A82"/>
                </a:solidFill>
              </a:rPr>
              <a:t>attribute values </a:t>
            </a:r>
            <a:r>
              <a:rPr lang="en-US" sz="2000" dirty="0"/>
              <a:t>(Boolean, discrete, continuous)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E.g., situations where I will/won't wait for a table</a:t>
            </a:r>
            <a:r>
              <a:rPr lang="en-US" sz="2000" dirty="0" smtClean="0"/>
              <a:t>: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259632" y="5925463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4A82"/>
                </a:solidFill>
                <a:latin typeface="+mn-lt"/>
              </a:rPr>
              <a:t>Classification</a:t>
            </a:r>
            <a:r>
              <a:rPr lang="en-US" sz="2200" dirty="0">
                <a:latin typeface="+mn-lt"/>
              </a:rPr>
              <a:t> of examples is </a:t>
            </a:r>
            <a:r>
              <a:rPr lang="en-US" sz="2200" b="1" dirty="0">
                <a:solidFill>
                  <a:srgbClr val="004A82"/>
                </a:solidFill>
                <a:latin typeface="+mn-lt"/>
              </a:rPr>
              <a:t>positive</a:t>
            </a:r>
            <a:r>
              <a:rPr lang="en-US" sz="2200" dirty="0">
                <a:latin typeface="+mn-lt"/>
              </a:rPr>
              <a:t> (T) or </a:t>
            </a:r>
            <a:r>
              <a:rPr lang="en-US" sz="2200" b="1" dirty="0">
                <a:solidFill>
                  <a:srgbClr val="004A82"/>
                </a:solidFill>
                <a:latin typeface="+mn-lt"/>
              </a:rPr>
              <a:t>negative </a:t>
            </a:r>
            <a:r>
              <a:rPr lang="en-US" sz="2200" dirty="0">
                <a:latin typeface="+mn-lt"/>
              </a:rPr>
              <a:t>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408076"/>
                  </p:ext>
                </p:extLst>
              </p:nvPr>
            </p:nvGraphicFramePr>
            <p:xfrm>
              <a:off x="119035" y="1617752"/>
              <a:ext cx="8905931" cy="512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7913"/>
                    <a:gridCol w="563252"/>
                    <a:gridCol w="805583"/>
                    <a:gridCol w="805583"/>
                    <a:gridCol w="805583"/>
                    <a:gridCol w="805583"/>
                    <a:gridCol w="805583"/>
                    <a:gridCol w="805583"/>
                    <a:gridCol w="900153"/>
                    <a:gridCol w="755532"/>
                    <a:gridCol w="805583"/>
                  </a:tblGrid>
                  <a:tr h="273391"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Example</a:t>
                          </a:r>
                          <a:endParaRPr lang="el-GR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Attributes</a:t>
                          </a:r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Target Wait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Alt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Bar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Fri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Pat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Price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Rain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Res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Type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Est</a:t>
                          </a:r>
                          <a:endParaRPr lang="el-GR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French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30-60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10-30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French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Italian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None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&gt;60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Italian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10-30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None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73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30-60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56408076"/>
                  </p:ext>
                </p:extLst>
              </p:nvPr>
            </p:nvGraphicFramePr>
            <p:xfrm>
              <a:off x="119035" y="1617752"/>
              <a:ext cx="8905931" cy="512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7913"/>
                    <a:gridCol w="563252"/>
                    <a:gridCol w="805583"/>
                    <a:gridCol w="805583"/>
                    <a:gridCol w="805583"/>
                    <a:gridCol w="805583"/>
                    <a:gridCol w="805583"/>
                    <a:gridCol w="805583"/>
                    <a:gridCol w="900153"/>
                    <a:gridCol w="755532"/>
                    <a:gridCol w="805583"/>
                  </a:tblGrid>
                  <a:tr h="365760"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Example</a:t>
                          </a:r>
                          <a:endParaRPr lang="el-GR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Attributes</a:t>
                          </a:r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Target Wait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Alt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Bar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Fri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Pat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Price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Rain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Res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Type</a:t>
                          </a:r>
                          <a:endParaRPr lang="el-G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Est</a:t>
                          </a:r>
                          <a:endParaRPr lang="el-GR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208333" r="-749419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French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308333" r="-749419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30-60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408333" r="-749419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508333" r="-749419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10-30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608333" r="-749419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French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708333" r="-74941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Italian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808333" r="-749419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None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908333" r="-749419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1008333" r="-749419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&gt;60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1108333" r="-749419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$$$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Italian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10-30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1208333" r="-74941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None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Thai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" t="-1308333" r="-74941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Full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$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Burger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30-60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3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Δέντρο </a:t>
            </a:r>
            <a:r>
              <a:rPr lang="el-GR" dirty="0"/>
              <a:t>π</a:t>
            </a:r>
            <a:r>
              <a:rPr lang="el-GR" dirty="0" smtClean="0"/>
              <a:t>αραγωγής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l-GR" dirty="0"/>
              <a:t>Ένα πιθανό </a:t>
            </a:r>
            <a:r>
              <a:rPr lang="el-GR" dirty="0" smtClean="0"/>
              <a:t>δέντρο </a:t>
            </a:r>
            <a:r>
              <a:rPr lang="el-GR" dirty="0"/>
              <a:t>απόφασης</a:t>
            </a:r>
          </a:p>
          <a:p>
            <a:r>
              <a:rPr lang="el-GR" dirty="0"/>
              <a:t>εδώ το Τ αφορά την απόφαση για αναμονή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161324" y="6356350"/>
            <a:ext cx="525475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547664" y="2324089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Patrons?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8483" y="3185472"/>
            <a:ext cx="187220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WaitEstimate?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6742" y="4175466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Alternate?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0691" y="4175466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Hungry?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7458" y="5037853"/>
            <a:ext cx="1413900" cy="324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Reservation?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0037" y="5037852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Fri/ Sat?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3547" y="5023653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Alternate?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6977" y="5722502"/>
            <a:ext cx="102194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Raining?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1233" y="5733256"/>
            <a:ext cx="677675" cy="302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Bar?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6" idx="2"/>
            <a:endCxn id="7" idx="0"/>
          </p:cNvCxnSpPr>
          <p:nvPr/>
        </p:nvCxnSpPr>
        <p:spPr>
          <a:xfrm>
            <a:off x="2195736" y="2648125"/>
            <a:ext cx="2518851" cy="537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86501" y="3185472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18" name="Rectangle 17"/>
          <p:cNvSpPr/>
          <p:nvPr/>
        </p:nvSpPr>
        <p:spPr>
          <a:xfrm>
            <a:off x="894000" y="3185472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8234" y="273131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None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20" name="Straight Connector 19"/>
          <p:cNvCxnSpPr>
            <a:stCxn id="6" idx="2"/>
            <a:endCxn id="18" idx="0"/>
          </p:cNvCxnSpPr>
          <p:nvPr/>
        </p:nvCxnSpPr>
        <p:spPr>
          <a:xfrm flipH="1">
            <a:off x="1203235" y="2648125"/>
            <a:ext cx="992501" cy="537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2"/>
            <a:endCxn id="17" idx="0"/>
          </p:cNvCxnSpPr>
          <p:nvPr/>
        </p:nvCxnSpPr>
        <p:spPr>
          <a:xfrm>
            <a:off x="2195736" y="2648125"/>
            <a:ext cx="0" cy="537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24523" y="273213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Some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66088" y="4196973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cxnSp>
        <p:nvCxnSpPr>
          <p:cNvPr id="29" name="Straight Connector 28"/>
          <p:cNvCxnSpPr>
            <a:stCxn id="7" idx="2"/>
            <a:endCxn id="8" idx="0"/>
          </p:cNvCxnSpPr>
          <p:nvPr/>
        </p:nvCxnSpPr>
        <p:spPr>
          <a:xfrm flipH="1">
            <a:off x="4054814" y="3509508"/>
            <a:ext cx="659773" cy="665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2"/>
            <a:endCxn id="9" idx="0"/>
          </p:cNvCxnSpPr>
          <p:nvPr/>
        </p:nvCxnSpPr>
        <p:spPr>
          <a:xfrm>
            <a:off x="4714587" y="3509508"/>
            <a:ext cx="1584176" cy="665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2"/>
            <a:endCxn id="28" idx="0"/>
          </p:cNvCxnSpPr>
          <p:nvPr/>
        </p:nvCxnSpPr>
        <p:spPr>
          <a:xfrm flipH="1">
            <a:off x="2275323" y="3509508"/>
            <a:ext cx="2439264" cy="687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42856" y="4196973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cxnSp>
        <p:nvCxnSpPr>
          <p:cNvPr id="38" name="Straight Connector 37"/>
          <p:cNvCxnSpPr>
            <a:stCxn id="7" idx="2"/>
            <a:endCxn id="37" idx="0"/>
          </p:cNvCxnSpPr>
          <p:nvPr/>
        </p:nvCxnSpPr>
        <p:spPr>
          <a:xfrm>
            <a:off x="4714587" y="3509508"/>
            <a:ext cx="3137504" cy="687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95735" y="366857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&gt;60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9721" y="366901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30-60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8888" y="366906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10-30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1921" y="366906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0-10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01358" y="273213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Full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cxnSp>
        <p:nvCxnSpPr>
          <p:cNvPr id="47" name="Straight Connector 46"/>
          <p:cNvCxnSpPr>
            <a:stCxn id="8" idx="2"/>
            <a:endCxn id="10" idx="0"/>
          </p:cNvCxnSpPr>
          <p:nvPr/>
        </p:nvCxnSpPr>
        <p:spPr>
          <a:xfrm flipH="1">
            <a:off x="3294408" y="4499502"/>
            <a:ext cx="760406" cy="538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2"/>
            <a:endCxn id="11" idx="0"/>
          </p:cNvCxnSpPr>
          <p:nvPr/>
        </p:nvCxnSpPr>
        <p:spPr>
          <a:xfrm>
            <a:off x="4054814" y="4499502"/>
            <a:ext cx="663295" cy="538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354813" y="5744009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62" name="Rectangle 61"/>
          <p:cNvSpPr/>
          <p:nvPr/>
        </p:nvSpPr>
        <p:spPr>
          <a:xfrm>
            <a:off x="4110419" y="5744009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sp>
        <p:nvSpPr>
          <p:cNvPr id="63" name="Rectangle 62"/>
          <p:cNvSpPr/>
          <p:nvPr/>
        </p:nvSpPr>
        <p:spPr>
          <a:xfrm>
            <a:off x="4774069" y="5744009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64" name="Rectangle 63"/>
          <p:cNvSpPr/>
          <p:nvPr/>
        </p:nvSpPr>
        <p:spPr>
          <a:xfrm>
            <a:off x="5680294" y="5045160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65" name="Rectangle 64"/>
          <p:cNvSpPr/>
          <p:nvPr/>
        </p:nvSpPr>
        <p:spPr>
          <a:xfrm>
            <a:off x="7497951" y="6394363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66" name="Rectangle 65"/>
          <p:cNvSpPr/>
          <p:nvPr/>
        </p:nvSpPr>
        <p:spPr>
          <a:xfrm>
            <a:off x="6805013" y="6396870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sp>
        <p:nvSpPr>
          <p:cNvPr id="67" name="Rectangle 66"/>
          <p:cNvSpPr/>
          <p:nvPr/>
        </p:nvSpPr>
        <p:spPr>
          <a:xfrm>
            <a:off x="2237001" y="6449831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sp>
        <p:nvSpPr>
          <p:cNvPr id="68" name="Rectangle 67"/>
          <p:cNvSpPr/>
          <p:nvPr/>
        </p:nvSpPr>
        <p:spPr>
          <a:xfrm>
            <a:off x="2920071" y="6449831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280857" y="4516293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8101" y="450221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76" name="Straight Connector 75"/>
          <p:cNvCxnSpPr>
            <a:stCxn id="9" idx="2"/>
            <a:endCxn id="12" idx="0"/>
          </p:cNvCxnSpPr>
          <p:nvPr/>
        </p:nvCxnSpPr>
        <p:spPr>
          <a:xfrm>
            <a:off x="6298763" y="4499502"/>
            <a:ext cx="752856" cy="524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9" idx="2"/>
            <a:endCxn id="64" idx="0"/>
          </p:cNvCxnSpPr>
          <p:nvPr/>
        </p:nvCxnSpPr>
        <p:spPr>
          <a:xfrm flipH="1">
            <a:off x="5989529" y="4499502"/>
            <a:ext cx="309234" cy="545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558407" y="4502211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1577" y="448785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84" name="Straight Connector 83"/>
          <p:cNvCxnSpPr>
            <a:stCxn id="11" idx="2"/>
            <a:endCxn id="62" idx="0"/>
          </p:cNvCxnSpPr>
          <p:nvPr/>
        </p:nvCxnSpPr>
        <p:spPr>
          <a:xfrm flipH="1">
            <a:off x="4419654" y="5361888"/>
            <a:ext cx="298455" cy="382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1" idx="2"/>
            <a:endCxn id="63" idx="0"/>
          </p:cNvCxnSpPr>
          <p:nvPr/>
        </p:nvCxnSpPr>
        <p:spPr>
          <a:xfrm>
            <a:off x="4718109" y="5361888"/>
            <a:ext cx="365195" cy="382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0" idx="2"/>
            <a:endCxn id="50" idx="0"/>
          </p:cNvCxnSpPr>
          <p:nvPr/>
        </p:nvCxnSpPr>
        <p:spPr>
          <a:xfrm>
            <a:off x="3294408" y="5361888"/>
            <a:ext cx="369640" cy="382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2"/>
            <a:endCxn id="14" idx="0"/>
          </p:cNvCxnSpPr>
          <p:nvPr/>
        </p:nvCxnSpPr>
        <p:spPr>
          <a:xfrm flipH="1">
            <a:off x="2920071" y="5361888"/>
            <a:ext cx="374337" cy="371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4" idx="2"/>
            <a:endCxn id="68" idx="0"/>
          </p:cNvCxnSpPr>
          <p:nvPr/>
        </p:nvCxnSpPr>
        <p:spPr>
          <a:xfrm>
            <a:off x="2920071" y="6035785"/>
            <a:ext cx="309235" cy="414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4" idx="2"/>
            <a:endCxn id="67" idx="0"/>
          </p:cNvCxnSpPr>
          <p:nvPr/>
        </p:nvCxnSpPr>
        <p:spPr>
          <a:xfrm flipH="1">
            <a:off x="2546236" y="6035785"/>
            <a:ext cx="373835" cy="414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2" idx="2"/>
            <a:endCxn id="13" idx="0"/>
          </p:cNvCxnSpPr>
          <p:nvPr/>
        </p:nvCxnSpPr>
        <p:spPr>
          <a:xfrm>
            <a:off x="7051619" y="5347689"/>
            <a:ext cx="446332" cy="374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6218271" y="5744009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cxnSp>
        <p:nvCxnSpPr>
          <p:cNvPr id="107" name="Straight Connector 106"/>
          <p:cNvCxnSpPr>
            <a:stCxn id="12" idx="2"/>
            <a:endCxn id="106" idx="0"/>
          </p:cNvCxnSpPr>
          <p:nvPr/>
        </p:nvCxnSpPr>
        <p:spPr>
          <a:xfrm flipH="1">
            <a:off x="6527506" y="5347689"/>
            <a:ext cx="524113" cy="396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646857" y="532618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243577" y="602503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62493" y="5327341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055080" y="6025031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904270" y="5326182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32805" y="532618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274785" y="533833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44631" y="533833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141" name="Straight Connector 140"/>
          <p:cNvCxnSpPr>
            <a:stCxn id="13" idx="2"/>
            <a:endCxn id="66" idx="0"/>
          </p:cNvCxnSpPr>
          <p:nvPr/>
        </p:nvCxnSpPr>
        <p:spPr>
          <a:xfrm flipH="1">
            <a:off x="7114248" y="6046538"/>
            <a:ext cx="383703" cy="350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" idx="2"/>
            <a:endCxn id="65" idx="0"/>
          </p:cNvCxnSpPr>
          <p:nvPr/>
        </p:nvCxnSpPr>
        <p:spPr>
          <a:xfrm>
            <a:off x="7497951" y="6046538"/>
            <a:ext cx="309235" cy="34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605484" y="603703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821428" y="602503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3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Αλγόριθμος </a:t>
            </a:r>
            <a:r>
              <a:rPr lang="el-GR" dirty="0" smtClean="0"/>
              <a:t>δημιουργίας </a:t>
            </a:r>
            <a:r>
              <a:rPr lang="el-GR" dirty="0" smtClean="0"/>
              <a:t>δ</a:t>
            </a:r>
            <a:r>
              <a:rPr lang="el-GR" dirty="0" smtClean="0"/>
              <a:t>έντρου </a:t>
            </a:r>
            <a:r>
              <a:rPr lang="el-GR" dirty="0"/>
              <a:t>α</a:t>
            </a:r>
            <a:r>
              <a:rPr lang="el-GR" dirty="0" smtClean="0"/>
              <a:t>πόφασης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n-US" b="1" dirty="0">
                <a:solidFill>
                  <a:srgbClr val="004A82"/>
                </a:solidFill>
              </a:rPr>
              <a:t>Aim:</a:t>
            </a:r>
            <a:r>
              <a:rPr lang="en-US" dirty="0"/>
              <a:t> find a small tree consistent with the training examples</a:t>
            </a:r>
          </a:p>
          <a:p>
            <a:r>
              <a:rPr lang="en-US" b="1" dirty="0">
                <a:solidFill>
                  <a:srgbClr val="004A82"/>
                </a:solidFill>
              </a:rPr>
              <a:t>Idea: </a:t>
            </a:r>
            <a:r>
              <a:rPr lang="en-US" dirty="0"/>
              <a:t>(recursively) choose "most significant" attribute as root of (sub)tree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5603" y="2520000"/>
                <a:ext cx="8332794" cy="42473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 smtClean="0">
                    <a:latin typeface="+mn-lt"/>
                  </a:rPr>
                  <a:t>function</a:t>
                </a:r>
                <a:r>
                  <a:rPr lang="en-US" sz="2000" dirty="0" smtClean="0">
                    <a:latin typeface="+mn-lt"/>
                  </a:rPr>
                  <a:t> DTL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𝑒𝑥𝑎𝑚𝑝𝑙𝑒𝑠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𝑎𝑡𝑡𝑟𝑖𝑏𝑢𝑡𝑒𝑠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𝑑𝑒𝑓𝑎𝑢𝑙𝑡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) </a:t>
                </a:r>
                <a:r>
                  <a:rPr lang="en-US" sz="2000" b="1" dirty="0" smtClean="0">
                    <a:latin typeface="+mn-lt"/>
                  </a:rPr>
                  <a:t>returns</a:t>
                </a:r>
                <a:r>
                  <a:rPr lang="en-US" sz="2000" dirty="0" smtClean="0">
                    <a:latin typeface="+mn-lt"/>
                  </a:rPr>
                  <a:t> a decision tree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>
                    <a:latin typeface="+mn-lt"/>
                  </a:rPr>
                  <a:t>if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𝑒𝑥𝑎𝑚𝑝𝑙𝑒𝑠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b="1" dirty="0" smtClean="0">
                    <a:latin typeface="+mn-lt"/>
                  </a:rPr>
                  <a:t>is empty then return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𝑑𝑒𝑓𝑎𝑢𝑙𝑡</m:t>
                    </m:r>
                  </m:oMath>
                </a14:m>
                <a:endParaRPr lang="en-US" sz="2000" i="1" dirty="0" smtClean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>
                    <a:latin typeface="+mn-lt"/>
                  </a:rPr>
                  <a:t>else if </a:t>
                </a:r>
                <a:r>
                  <a:rPr lang="en-US" sz="2000" dirty="0" smtClean="0">
                    <a:latin typeface="+mn-lt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𝑒𝑥𝑎𝑚𝑝𝑙𝑒𝑠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b="1" dirty="0" smtClean="0">
                    <a:latin typeface="+mn-lt"/>
                  </a:rPr>
                  <a:t>have the same </a:t>
                </a:r>
                <a:r>
                  <a:rPr lang="en-US" sz="2000" dirty="0" smtClean="0">
                    <a:latin typeface="+mn-lt"/>
                  </a:rPr>
                  <a:t>classification then </a:t>
                </a:r>
                <a:r>
                  <a:rPr lang="en-US" sz="2000" b="1" dirty="0" smtClean="0">
                    <a:latin typeface="+mn-lt"/>
                  </a:rPr>
                  <a:t>return</a:t>
                </a:r>
                <a:r>
                  <a:rPr lang="en-US" sz="2000" dirty="0" smtClean="0">
                    <a:latin typeface="+mn-lt"/>
                  </a:rPr>
                  <a:t> the classification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>
                    <a:latin typeface="+mn-lt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𝑎𝑡𝑡𝑟𝑖𝑏𝑢𝑡𝑒𝑠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b="1" dirty="0" smtClean="0">
                    <a:latin typeface="+mn-lt"/>
                  </a:rPr>
                  <a:t>is empty then return</a:t>
                </a:r>
                <a:r>
                  <a:rPr lang="en-US" sz="2000" dirty="0" smtClean="0">
                    <a:latin typeface="+mn-lt"/>
                  </a:rPr>
                  <a:t> MODE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𝑒𝑥𝑎𝑚𝑝𝑙𝑒𝑠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>
                    <a:latin typeface="+mn-lt"/>
                  </a:rPr>
                  <a:t>else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latin typeface="+mn-lt"/>
                  </a:rPr>
                  <a:t>	</a:t>
                </a:r>
                <a:r>
                  <a:rPr lang="en-US" sz="2000" dirty="0" smtClean="0">
                    <a:latin typeface="+mn-lt"/>
                  </a:rPr>
                  <a:t>best </a:t>
                </a:r>
                <a:r>
                  <a:rPr lang="en-US" sz="2000" dirty="0" smtClean="0">
                    <a:latin typeface="+mn-lt"/>
                    <a:sym typeface="Wingdings 3"/>
                  </a:rPr>
                  <a:t> CHOOSE - ATTRIBUTE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Wingdings 3"/>
                      </a:rPr>
                      <m:t>𝑎𝑡𝑡𝑟𝑖𝑏𝑢𝑡𝑒𝑠</m:t>
                    </m:r>
                    <m:r>
                      <a:rPr lang="en-US" sz="2000" i="1" dirty="0" smtClean="0">
                        <a:latin typeface="Cambria Math"/>
                        <a:sym typeface="Wingdings 3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  <a:sym typeface="Wingdings 3"/>
                      </a:rPr>
                      <m:t>𝑒𝑥𝑎𝑚𝑝𝑙𝑒𝑠</m:t>
                    </m:r>
                  </m:oMath>
                </a14:m>
                <a:r>
                  <a:rPr lang="en-US" sz="2000" dirty="0" smtClean="0">
                    <a:latin typeface="+mn-lt"/>
                    <a:sym typeface="Wingdings 3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latin typeface="+mn-lt"/>
                  </a:rPr>
                  <a:t>	</a:t>
                </a:r>
                <a:r>
                  <a:rPr lang="en-US" sz="2000" dirty="0" smtClean="0">
                    <a:latin typeface="+mn-lt"/>
                  </a:rPr>
                  <a:t>tree </a:t>
                </a:r>
                <a:r>
                  <a:rPr lang="en-US" sz="2000" dirty="0">
                    <a:latin typeface="+mn-lt"/>
                    <a:sym typeface="Wingdings 3"/>
                  </a:rPr>
                  <a:t> </a:t>
                </a:r>
                <a:r>
                  <a:rPr lang="en-US" sz="2000" dirty="0" smtClean="0">
                    <a:latin typeface="+mn-lt"/>
                    <a:sym typeface="Wingdings 3"/>
                  </a:rPr>
                  <a:t>a new decision tree with root test bed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>
                    <a:latin typeface="+mn-lt"/>
                    <a:sym typeface="Wingdings 3"/>
                  </a:rPr>
                  <a:t>f</a:t>
                </a:r>
                <a:r>
                  <a:rPr lang="en-US" sz="2000" b="1" dirty="0" smtClean="0">
                    <a:latin typeface="+mn-lt"/>
                    <a:sym typeface="Wingdings 3"/>
                  </a:rPr>
                  <a:t>or each </a:t>
                </a:r>
                <a:r>
                  <a:rPr lang="en-US" sz="2000" dirty="0" smtClean="0">
                    <a:latin typeface="+mn-lt"/>
                    <a:sym typeface="Wingdings 3"/>
                  </a:rPr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sym typeface="Wingdings 3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/>
                            <a:sym typeface="Wingdings 3"/>
                          </a:rPr>
                          <m:t>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of </a:t>
                </a:r>
                <a:r>
                  <a:rPr lang="en-US" sz="2000" i="1" dirty="0" smtClean="0">
                    <a:latin typeface="+mn-lt"/>
                  </a:rPr>
                  <a:t>best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b="1" dirty="0" smtClean="0">
                    <a:latin typeface="+mn-lt"/>
                  </a:rPr>
                  <a:t>do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>
                    <a:sym typeface="Wingdings 3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sym typeface="Wingdings 3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 3"/>
                          </a:rPr>
                          <m:t>𝑒𝑥𝑎𝑚𝑝𝑙𝑒𝑠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dirty="0" smtClean="0">
                    <a:sym typeface="Wingdings 3"/>
                  </a:rPr>
                  <a:t>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sym typeface="Wingdings 3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sym typeface="Wingdings 3"/>
                          </a:rPr>
                          <m:t>𝑒𝑥𝑎𝑚𝑝𝑙𝑒𝑠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>
                        <a:latin typeface="Cambria Math"/>
                      </a:rPr>
                      <m:t>𝑎𝑡𝑡𝑟𝑖𝑏𝑢𝑡𝑒𝑠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𝑏𝑒𝑠𝑡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, MODE(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𝑒𝑥𝑎𝑚𝑝𝑙𝑒𝑠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))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latin typeface="+mn-lt"/>
                  </a:rPr>
                  <a:t>	</a:t>
                </a:r>
                <a:r>
                  <a:rPr lang="en-US" sz="2000" dirty="0" smtClean="0">
                    <a:latin typeface="+mn-lt"/>
                  </a:rPr>
                  <a:t>add a branch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𝑡𝑟𝑒𝑒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with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sym typeface="Wingdings 3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  <a:sym typeface="Wingdings 3"/>
                          </a:rPr>
                          <m:t>𝜐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and subtree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𝑠𝑢𝑏𝑡𝑟𝑒𝑒</m:t>
                    </m:r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>
                    <a:latin typeface="+mn-lt"/>
                  </a:rPr>
                  <a:t>return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𝑡𝑟𝑒𝑒</m:t>
                    </m:r>
                  </m:oMath>
                </a14:m>
                <a:endParaRPr 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3" y="2520000"/>
                <a:ext cx="8332794" cy="424731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31" t="-572" b="-14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</a:t>
            </a:r>
            <a:r>
              <a:rPr lang="el-GR" dirty="0" smtClean="0"/>
              <a:t>ιδιότητας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Η ιδέα: </a:t>
            </a:r>
            <a:r>
              <a:rPr lang="el-GR" dirty="0"/>
              <a:t>μια καλή ιδιότητα χωρίζει τα παραδείγματα σε υποσύνολα που (ιδανικά) είναι «όλα θετικά" ή «όλα αρνητικά"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661501" y="5533712"/>
            <a:ext cx="35419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l-GR" sz="2200" dirty="0">
                <a:latin typeface="+mn-lt"/>
              </a:rPr>
              <a:t>Patrons? is a better choice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75595" y="4457154"/>
            <a:ext cx="692209" cy="288032"/>
            <a:chOff x="961009" y="3663042"/>
            <a:chExt cx="692209" cy="288032"/>
          </a:xfrm>
        </p:grpSpPr>
        <p:sp>
          <p:nvSpPr>
            <p:cNvPr id="14" name="Oval 13"/>
            <p:cNvSpPr/>
            <p:nvPr/>
          </p:nvSpPr>
          <p:spPr>
            <a:xfrm>
              <a:off x="961009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65186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9" name="Ορθογώνιο 5"/>
          <p:cNvSpPr/>
          <p:nvPr/>
        </p:nvSpPr>
        <p:spPr>
          <a:xfrm>
            <a:off x="1494125" y="3474784"/>
            <a:ext cx="102002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l-GR" b="1" dirty="0" smtClean="0">
                <a:latin typeface="+mn-lt"/>
              </a:rPr>
              <a:t>Patrons?</a:t>
            </a:r>
            <a:endParaRPr lang="en-US" altLang="el-GR" b="1" dirty="0"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81152" y="4937859"/>
            <a:ext cx="1115863" cy="288032"/>
            <a:chOff x="961009" y="3663042"/>
            <a:chExt cx="1115863" cy="288032"/>
          </a:xfrm>
          <a:solidFill>
            <a:srgbClr val="820000"/>
          </a:solidFill>
        </p:grpSpPr>
        <p:sp>
          <p:nvSpPr>
            <p:cNvPr id="21" name="Oval 20"/>
            <p:cNvSpPr/>
            <p:nvPr/>
          </p:nvSpPr>
          <p:spPr>
            <a:xfrm>
              <a:off x="961009" y="3663042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365186" y="3663042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788840" y="3663042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31942" y="4457154"/>
            <a:ext cx="1542177" cy="288032"/>
            <a:chOff x="961009" y="3663042"/>
            <a:chExt cx="1542177" cy="288032"/>
          </a:xfrm>
        </p:grpSpPr>
        <p:sp>
          <p:nvSpPr>
            <p:cNvPr id="33" name="Oval 32"/>
            <p:cNvSpPr/>
            <p:nvPr/>
          </p:nvSpPr>
          <p:spPr>
            <a:xfrm>
              <a:off x="961009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365186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215154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788840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8515" y="4937859"/>
            <a:ext cx="692209" cy="288032"/>
            <a:chOff x="961009" y="3663042"/>
            <a:chExt cx="692209" cy="288032"/>
          </a:xfrm>
          <a:solidFill>
            <a:srgbClr val="820000"/>
          </a:solidFill>
        </p:grpSpPr>
        <p:sp>
          <p:nvSpPr>
            <p:cNvPr id="39" name="Oval 38"/>
            <p:cNvSpPr/>
            <p:nvPr/>
          </p:nvSpPr>
          <p:spPr>
            <a:xfrm>
              <a:off x="961009" y="3663042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365186" y="3663042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cxnSp>
        <p:nvCxnSpPr>
          <p:cNvPr id="45" name="Straight Connector 44"/>
          <p:cNvCxnSpPr>
            <a:stCxn id="19" idx="2"/>
          </p:cNvCxnSpPr>
          <p:nvPr/>
        </p:nvCxnSpPr>
        <p:spPr>
          <a:xfrm flipH="1">
            <a:off x="2004136" y="3844116"/>
            <a:ext cx="1" cy="613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9" idx="2"/>
          </p:cNvCxnSpPr>
          <p:nvPr/>
        </p:nvCxnSpPr>
        <p:spPr>
          <a:xfrm flipH="1">
            <a:off x="642692" y="3844116"/>
            <a:ext cx="1361445" cy="75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2"/>
          </p:cNvCxnSpPr>
          <p:nvPr/>
        </p:nvCxnSpPr>
        <p:spPr>
          <a:xfrm>
            <a:off x="2004137" y="3844116"/>
            <a:ext cx="1273880" cy="4505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Ορθογώνιο 5"/>
          <p:cNvSpPr/>
          <p:nvPr/>
        </p:nvSpPr>
        <p:spPr>
          <a:xfrm>
            <a:off x="6278457" y="3518942"/>
            <a:ext cx="7464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l-GR" b="1" dirty="0" smtClean="0">
                <a:latin typeface="+mn-lt"/>
              </a:rPr>
              <a:t>Type?</a:t>
            </a:r>
            <a:endParaRPr lang="en-US" altLang="el-GR" b="1" dirty="0">
              <a:latin typeface="+mn-lt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6766679" y="4514582"/>
            <a:ext cx="709046" cy="724579"/>
            <a:chOff x="6766679" y="4501312"/>
            <a:chExt cx="709046" cy="724579"/>
          </a:xfrm>
        </p:grpSpPr>
        <p:grpSp>
          <p:nvGrpSpPr>
            <p:cNvPr id="58" name="Group 57"/>
            <p:cNvGrpSpPr/>
            <p:nvPr/>
          </p:nvGrpSpPr>
          <p:grpSpPr>
            <a:xfrm>
              <a:off x="6766679" y="4501312"/>
              <a:ext cx="692209" cy="288032"/>
              <a:chOff x="961009" y="3663042"/>
              <a:chExt cx="692209" cy="28803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783516" y="4937859"/>
              <a:ext cx="692209" cy="288032"/>
              <a:chOff x="961009" y="3663042"/>
              <a:chExt cx="692209" cy="288032"/>
            </a:xfrm>
            <a:solidFill>
              <a:srgbClr val="820000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4751512" y="4529016"/>
            <a:ext cx="288032" cy="695711"/>
            <a:chOff x="961009" y="3663042"/>
            <a:chExt cx="288032" cy="695711"/>
          </a:xfrm>
          <a:solidFill>
            <a:srgbClr val="820000"/>
          </a:solidFill>
        </p:grpSpPr>
        <p:sp>
          <p:nvSpPr>
            <p:cNvPr id="78" name="Oval 77"/>
            <p:cNvSpPr/>
            <p:nvPr/>
          </p:nvSpPr>
          <p:spPr>
            <a:xfrm>
              <a:off x="961009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961009" y="4070721"/>
              <a:ext cx="288032" cy="288032"/>
            </a:xfrm>
            <a:prstGeom prst="ellipse">
              <a:avLst/>
            </a:prstGeom>
            <a:solidFill>
              <a:srgbClr val="82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cxnSp>
        <p:nvCxnSpPr>
          <p:cNvPr id="80" name="Straight Connector 79"/>
          <p:cNvCxnSpPr>
            <a:stCxn id="61" idx="2"/>
          </p:cNvCxnSpPr>
          <p:nvPr/>
        </p:nvCxnSpPr>
        <p:spPr>
          <a:xfrm>
            <a:off x="6651700" y="3888274"/>
            <a:ext cx="408568" cy="4505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1" idx="2"/>
          </p:cNvCxnSpPr>
          <p:nvPr/>
        </p:nvCxnSpPr>
        <p:spPr>
          <a:xfrm flipH="1">
            <a:off x="4895528" y="3888274"/>
            <a:ext cx="1756172" cy="568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1" idx="2"/>
          </p:cNvCxnSpPr>
          <p:nvPr/>
        </p:nvCxnSpPr>
        <p:spPr>
          <a:xfrm>
            <a:off x="6651700" y="3888274"/>
            <a:ext cx="2074450" cy="4505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833915" y="2660170"/>
            <a:ext cx="2395239" cy="686008"/>
            <a:chOff x="1007831" y="2670984"/>
            <a:chExt cx="2395239" cy="686008"/>
          </a:xfrm>
        </p:grpSpPr>
        <p:grpSp>
          <p:nvGrpSpPr>
            <p:cNvPr id="12" name="Group 11"/>
            <p:cNvGrpSpPr/>
            <p:nvPr/>
          </p:nvGrpSpPr>
          <p:grpSpPr>
            <a:xfrm>
              <a:off x="1007831" y="3068960"/>
              <a:ext cx="1954807" cy="288032"/>
              <a:chOff x="961009" y="3663042"/>
              <a:chExt cx="1954807" cy="288032"/>
            </a:xfrm>
            <a:solidFill>
              <a:srgbClr val="820000"/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215154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627784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788840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07831" y="2670984"/>
              <a:ext cx="1954807" cy="288032"/>
              <a:chOff x="961009" y="3663042"/>
              <a:chExt cx="1954807" cy="28803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215154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627784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788840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83" name="Oval 82"/>
            <p:cNvSpPr/>
            <p:nvPr/>
          </p:nvSpPr>
          <p:spPr>
            <a:xfrm>
              <a:off x="3115038" y="2671651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3112277" y="3068960"/>
              <a:ext cx="288032" cy="288032"/>
            </a:xfrm>
            <a:prstGeom prst="ellipse">
              <a:avLst/>
            </a:prstGeom>
            <a:solidFill>
              <a:srgbClr val="82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368518" y="2660170"/>
            <a:ext cx="2395239" cy="686008"/>
            <a:chOff x="1007831" y="2670984"/>
            <a:chExt cx="2395239" cy="686008"/>
          </a:xfrm>
        </p:grpSpPr>
        <p:grpSp>
          <p:nvGrpSpPr>
            <p:cNvPr id="87" name="Group 86"/>
            <p:cNvGrpSpPr/>
            <p:nvPr/>
          </p:nvGrpSpPr>
          <p:grpSpPr>
            <a:xfrm>
              <a:off x="1007831" y="3068960"/>
              <a:ext cx="1954807" cy="288032"/>
              <a:chOff x="961009" y="3663042"/>
              <a:chExt cx="1954807" cy="288032"/>
            </a:xfrm>
            <a:solidFill>
              <a:srgbClr val="820000"/>
            </a:solidFill>
          </p:grpSpPr>
          <p:sp>
            <p:nvSpPr>
              <p:cNvPr id="96" name="Oval 95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215154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627784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788840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007831" y="2670984"/>
              <a:ext cx="1954807" cy="288032"/>
              <a:chOff x="961009" y="3663042"/>
              <a:chExt cx="1954807" cy="288032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15154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627784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788840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3115038" y="2671651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112277" y="3068960"/>
              <a:ext cx="288032" cy="288032"/>
            </a:xfrm>
            <a:prstGeom prst="ellipse">
              <a:avLst/>
            </a:prstGeom>
            <a:solidFill>
              <a:srgbClr val="82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052333" y="4529016"/>
            <a:ext cx="288032" cy="695711"/>
            <a:chOff x="961009" y="3663042"/>
            <a:chExt cx="288032" cy="695711"/>
          </a:xfrm>
          <a:solidFill>
            <a:srgbClr val="820000"/>
          </a:solidFill>
        </p:grpSpPr>
        <p:sp>
          <p:nvSpPr>
            <p:cNvPr id="106" name="Oval 105"/>
            <p:cNvSpPr/>
            <p:nvPr/>
          </p:nvSpPr>
          <p:spPr>
            <a:xfrm>
              <a:off x="961009" y="3663042"/>
              <a:ext cx="288032" cy="288032"/>
            </a:xfrm>
            <a:prstGeom prst="ellipse">
              <a:avLst/>
            </a:prstGeom>
            <a:solidFill>
              <a:srgbClr val="274E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961009" y="4070721"/>
              <a:ext cx="288032" cy="288032"/>
            </a:xfrm>
            <a:prstGeom prst="ellipse">
              <a:avLst/>
            </a:prstGeom>
            <a:solidFill>
              <a:srgbClr val="82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316416" y="4514582"/>
            <a:ext cx="692209" cy="724579"/>
            <a:chOff x="8316416" y="4501312"/>
            <a:chExt cx="692209" cy="724579"/>
          </a:xfrm>
        </p:grpSpPr>
        <p:grpSp>
          <p:nvGrpSpPr>
            <p:cNvPr id="108" name="Group 107"/>
            <p:cNvGrpSpPr/>
            <p:nvPr/>
          </p:nvGrpSpPr>
          <p:grpSpPr>
            <a:xfrm>
              <a:off x="8316416" y="4501312"/>
              <a:ext cx="692209" cy="288032"/>
              <a:chOff x="961009" y="3663042"/>
              <a:chExt cx="692209" cy="288032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solidFill>
                <a:srgbClr val="274E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8316416" y="4937859"/>
              <a:ext cx="692209" cy="288032"/>
              <a:chOff x="961009" y="3663042"/>
              <a:chExt cx="692209" cy="288032"/>
            </a:xfrm>
            <a:solidFill>
              <a:srgbClr val="820000"/>
            </a:solidFill>
          </p:grpSpPr>
          <p:sp>
            <p:nvSpPr>
              <p:cNvPr id="112" name="Oval 111"/>
              <p:cNvSpPr/>
              <p:nvPr/>
            </p:nvSpPr>
            <p:spPr>
              <a:xfrm>
                <a:off x="961009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65186" y="3663042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cxnSp>
        <p:nvCxnSpPr>
          <p:cNvPr id="116" name="Straight Connector 115"/>
          <p:cNvCxnSpPr>
            <a:stCxn id="61" idx="2"/>
          </p:cNvCxnSpPr>
          <p:nvPr/>
        </p:nvCxnSpPr>
        <p:spPr>
          <a:xfrm flipH="1">
            <a:off x="6340365" y="3888274"/>
            <a:ext cx="311335" cy="469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79512" y="4110426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 smtClean="0">
                <a:latin typeface="+mn-lt"/>
              </a:rPr>
              <a:t>None</a:t>
            </a:r>
            <a:endParaRPr lang="el-GR" dirty="0">
              <a:latin typeface="+mn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367886" y="4110426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 smtClean="0">
                <a:latin typeface="+mn-lt"/>
              </a:rPr>
              <a:t>Some</a:t>
            </a:r>
            <a:endParaRPr lang="el-GR" dirty="0">
              <a:latin typeface="+mn-lt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248908" y="4110426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 smtClean="0">
                <a:latin typeface="+mn-lt"/>
              </a:rPr>
              <a:t>Full</a:t>
            </a:r>
            <a:endParaRPr lang="el-GR" dirty="0">
              <a:latin typeface="+mn-lt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526334" y="4037977"/>
            <a:ext cx="82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 smtClean="0">
                <a:latin typeface="+mn-lt"/>
              </a:rPr>
              <a:t>French</a:t>
            </a:r>
            <a:endParaRPr lang="el-GR" dirty="0">
              <a:latin typeface="+mn-lt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730694" y="4037977"/>
            <a:ext cx="76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 smtClean="0">
                <a:latin typeface="+mn-lt"/>
              </a:rPr>
              <a:t>Italian</a:t>
            </a:r>
            <a:endParaRPr lang="el-GR" dirty="0">
              <a:latin typeface="+mn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023766" y="403797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 smtClean="0">
                <a:latin typeface="+mn-lt"/>
              </a:rPr>
              <a:t>Thai</a:t>
            </a:r>
            <a:endParaRPr lang="el-GR" dirty="0">
              <a:latin typeface="+mn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235101" y="4037977"/>
            <a:ext cx="811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 smtClean="0">
                <a:latin typeface="+mn-lt"/>
              </a:rPr>
              <a:t>Burger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3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δένδρο απόφασης που προέκυψε από τα 12 παραδείγματα: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ιδιότητας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57200" y="5689557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latin typeface="+mn-lt"/>
              </a:rPr>
              <a:t>Προφανώς μικρός αριθμός παραδειγμάτων δε μπορεί να οδηγήσει σε “ισχυρά” συμπεράσματα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8511" y="2117310"/>
            <a:ext cx="187220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Patrons?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3093" y="3118637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Hungry?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0081" y="3955491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Type?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5954" y="4736057"/>
            <a:ext cx="1021948" cy="2810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Fri/Sat?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9079" y="3153027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16" name="Rectangle 15"/>
          <p:cNvSpPr/>
          <p:nvPr/>
        </p:nvSpPr>
        <p:spPr>
          <a:xfrm>
            <a:off x="2386514" y="3153027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cxnSp>
        <p:nvCxnSpPr>
          <p:cNvPr id="17" name="Straight Connector 16"/>
          <p:cNvCxnSpPr>
            <a:stCxn id="7" idx="2"/>
          </p:cNvCxnSpPr>
          <p:nvPr/>
        </p:nvCxnSpPr>
        <p:spPr>
          <a:xfrm flipH="1">
            <a:off x="3564842" y="2441346"/>
            <a:ext cx="659773" cy="665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9" idx="0"/>
          </p:cNvCxnSpPr>
          <p:nvPr/>
        </p:nvCxnSpPr>
        <p:spPr>
          <a:xfrm>
            <a:off x="4224615" y="2441346"/>
            <a:ext cx="1056550" cy="677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2"/>
            <a:endCxn id="16" idx="0"/>
          </p:cNvCxnSpPr>
          <p:nvPr/>
        </p:nvCxnSpPr>
        <p:spPr>
          <a:xfrm flipH="1">
            <a:off x="2695749" y="2441346"/>
            <a:ext cx="1528866" cy="711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72603" y="3976998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sp>
        <p:nvSpPr>
          <p:cNvPr id="31" name="Rectangle 30"/>
          <p:cNvSpPr/>
          <p:nvPr/>
        </p:nvSpPr>
        <p:spPr>
          <a:xfrm>
            <a:off x="6919614" y="4736057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32" name="Rectangle 31"/>
          <p:cNvSpPr/>
          <p:nvPr/>
        </p:nvSpPr>
        <p:spPr>
          <a:xfrm>
            <a:off x="6026928" y="5352547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33" name="Rectangle 32"/>
          <p:cNvSpPr/>
          <p:nvPr/>
        </p:nvSpPr>
        <p:spPr>
          <a:xfrm>
            <a:off x="5333990" y="5355054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cxnSp>
        <p:nvCxnSpPr>
          <p:cNvPr id="38" name="Straight Connector 37"/>
          <p:cNvCxnSpPr>
            <a:stCxn id="9" idx="2"/>
            <a:endCxn id="12" idx="0"/>
          </p:cNvCxnSpPr>
          <p:nvPr/>
        </p:nvCxnSpPr>
        <p:spPr>
          <a:xfrm flipH="1">
            <a:off x="4788153" y="3442673"/>
            <a:ext cx="493012" cy="512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2"/>
            <a:endCxn id="20" idx="0"/>
          </p:cNvCxnSpPr>
          <p:nvPr/>
        </p:nvCxnSpPr>
        <p:spPr>
          <a:xfrm>
            <a:off x="5281165" y="3442673"/>
            <a:ext cx="700673" cy="534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64996" y="3404981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15954" y="340498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48" name="Straight Connector 47"/>
          <p:cNvCxnSpPr>
            <a:stCxn id="12" idx="2"/>
            <a:endCxn id="13" idx="0"/>
          </p:cNvCxnSpPr>
          <p:nvPr/>
        </p:nvCxnSpPr>
        <p:spPr>
          <a:xfrm>
            <a:off x="4788153" y="4279527"/>
            <a:ext cx="1238775" cy="456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79711" y="4736057"/>
            <a:ext cx="618469" cy="281022"/>
          </a:xfrm>
          <a:prstGeom prst="rect">
            <a:avLst/>
          </a:prstGeom>
          <a:solidFill>
            <a:srgbClr val="274E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</a:t>
            </a:r>
            <a:endParaRPr lang="el-GR" b="1" dirty="0"/>
          </a:p>
        </p:txBody>
      </p:sp>
      <p:cxnSp>
        <p:nvCxnSpPr>
          <p:cNvPr id="50" name="Straight Connector 49"/>
          <p:cNvCxnSpPr>
            <a:stCxn id="12" idx="2"/>
            <a:endCxn id="49" idx="0"/>
          </p:cNvCxnSpPr>
          <p:nvPr/>
        </p:nvCxnSpPr>
        <p:spPr>
          <a:xfrm flipH="1">
            <a:off x="3688946" y="4279527"/>
            <a:ext cx="1099207" cy="456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2"/>
            <a:endCxn id="33" idx="0"/>
          </p:cNvCxnSpPr>
          <p:nvPr/>
        </p:nvCxnSpPr>
        <p:spPr>
          <a:xfrm flipH="1">
            <a:off x="5643225" y="5017079"/>
            <a:ext cx="383703" cy="33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3" idx="2"/>
            <a:endCxn id="32" idx="0"/>
          </p:cNvCxnSpPr>
          <p:nvPr/>
        </p:nvCxnSpPr>
        <p:spPr>
          <a:xfrm>
            <a:off x="6026928" y="5017079"/>
            <a:ext cx="309235" cy="335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134461" y="4995222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Yes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50405" y="498321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30947" y="260108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None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33946" y="260108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Some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8208" y="2601089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4E1E"/>
                </a:solidFill>
                <a:latin typeface="+mn-lt"/>
              </a:rPr>
              <a:t>Full</a:t>
            </a:r>
            <a:endParaRPr lang="el-GR" b="1" dirty="0">
              <a:solidFill>
                <a:srgbClr val="274E1E"/>
              </a:solidFill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82113" y="4736057"/>
            <a:ext cx="618469" cy="281022"/>
          </a:xfrm>
          <a:prstGeom prst="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l-GR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033707" y="4472365"/>
            <a:ext cx="8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French</a:t>
            </a:r>
            <a:endParaRPr lang="el-GR" b="1" dirty="0"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068597" y="4472365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Italian</a:t>
            </a:r>
            <a:endParaRPr lang="el-GR" b="1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78489" y="447236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Thai</a:t>
            </a:r>
            <a:endParaRPr lang="el-GR" b="1" dirty="0">
              <a:latin typeface="+mn-lt"/>
            </a:endParaRPr>
          </a:p>
        </p:txBody>
      </p:sp>
      <p:cxnSp>
        <p:nvCxnSpPr>
          <p:cNvPr id="91" name="Straight Connector 90"/>
          <p:cNvCxnSpPr>
            <a:stCxn id="12" idx="2"/>
            <a:endCxn id="86" idx="0"/>
          </p:cNvCxnSpPr>
          <p:nvPr/>
        </p:nvCxnSpPr>
        <p:spPr>
          <a:xfrm>
            <a:off x="4788153" y="4279527"/>
            <a:ext cx="3195" cy="456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2" idx="2"/>
            <a:endCxn id="31" idx="0"/>
          </p:cNvCxnSpPr>
          <p:nvPr/>
        </p:nvCxnSpPr>
        <p:spPr>
          <a:xfrm>
            <a:off x="4788153" y="4279527"/>
            <a:ext cx="2440696" cy="456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r>
              <a:rPr lang="el-GR" dirty="0" smtClean="0"/>
              <a:t>ρισμός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0719" y="1988840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820000"/>
                </a:solidFill>
              </a:rPr>
              <a:t>"Μηχανική </a:t>
            </a:r>
            <a:r>
              <a:rPr lang="el-GR" b="1" dirty="0">
                <a:solidFill>
                  <a:srgbClr val="820000"/>
                </a:solidFill>
              </a:rPr>
              <a:t>Μάθηση (Machine Learning</a:t>
            </a:r>
            <a:r>
              <a:rPr lang="el-GR" b="1" dirty="0" smtClean="0">
                <a:solidFill>
                  <a:srgbClr val="820000"/>
                </a:solidFill>
              </a:rPr>
              <a:t>)":</a:t>
            </a:r>
            <a:endParaRPr lang="el-GR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dirty="0" smtClean="0"/>
              <a:t>Η διαδικασία κατά την οποία </a:t>
            </a:r>
            <a:r>
              <a:rPr lang="el-GR" dirty="0"/>
              <a:t>ένα σύστημα βελτιώνει τη συμπεριφορά του κατά την εκτέλεση μιας συγκεκριμένης εργασίας, χωρίς να υπάρχει ανάγκη να προγραμματιστεί εκ νέου.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Εφαρμογές </a:t>
            </a:r>
            <a:r>
              <a:rPr lang="el-GR" dirty="0" smtClean="0"/>
              <a:t>δέντρων </a:t>
            </a:r>
            <a:r>
              <a:rPr lang="el-GR" dirty="0"/>
              <a:t>α</a:t>
            </a:r>
            <a:r>
              <a:rPr lang="el-GR" dirty="0" smtClean="0"/>
              <a:t>ναγνώρισης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312368"/>
          </a:xfrm>
        </p:spPr>
        <p:txBody>
          <a:bodyPr/>
          <a:lstStyle/>
          <a:p>
            <a:r>
              <a:rPr lang="el-GR" dirty="0"/>
              <a:t>Εξόρυξη γνώσης (</a:t>
            </a:r>
            <a:r>
              <a:rPr lang="en-US" i="1" dirty="0"/>
              <a:t>knowledge discovery</a:t>
            </a:r>
            <a:r>
              <a:rPr lang="en-US" dirty="0"/>
              <a:t>) </a:t>
            </a:r>
            <a:r>
              <a:rPr lang="el-GR" dirty="0"/>
              <a:t>και μηχανική μάθηση (</a:t>
            </a:r>
            <a:r>
              <a:rPr lang="en-US" i="1" dirty="0"/>
              <a:t>machine learning</a:t>
            </a:r>
            <a:r>
              <a:rPr lang="en-US" dirty="0"/>
              <a:t>)</a:t>
            </a:r>
          </a:p>
          <a:p>
            <a:r>
              <a:rPr lang="el-GR" dirty="0"/>
              <a:t>Εκμάθηση ταξινομητών (</a:t>
            </a:r>
            <a:r>
              <a:rPr lang="en-US" i="1" dirty="0"/>
              <a:t>learning classifiers</a:t>
            </a:r>
            <a:r>
              <a:rPr lang="en-US" dirty="0"/>
              <a:t>)</a:t>
            </a:r>
          </a:p>
          <a:p>
            <a:r>
              <a:rPr lang="el-GR" dirty="0"/>
              <a:t>Ομαδοποίηση (</a:t>
            </a:r>
            <a:r>
              <a:rPr lang="en-US" i="1" dirty="0"/>
              <a:t>clustering</a:t>
            </a:r>
            <a:r>
              <a:rPr lang="en-US" dirty="0"/>
              <a:t>)</a:t>
            </a:r>
          </a:p>
          <a:p>
            <a:r>
              <a:rPr lang="el-GR" dirty="0"/>
              <a:t>Αποκάλυψη συσχετίσεων (</a:t>
            </a:r>
            <a:r>
              <a:rPr lang="en-US" i="1" dirty="0"/>
              <a:t>association discovery</a:t>
            </a:r>
            <a:r>
              <a:rPr lang="en-US" dirty="0"/>
              <a:t>)</a:t>
            </a:r>
          </a:p>
          <a:p>
            <a:r>
              <a:rPr lang="el-GR" dirty="0"/>
              <a:t>Εξόρυξη από τον Παγκόσμιο Ιστό (</a:t>
            </a:r>
            <a:r>
              <a:rPr lang="en-US" i="1" dirty="0"/>
              <a:t>Web mining</a:t>
            </a:r>
            <a:r>
              <a:rPr lang="en-US" dirty="0"/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65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</a:t>
            </a:r>
            <a:r>
              <a:rPr lang="el-GR" dirty="0" smtClean="0"/>
              <a:t>δέντρων </a:t>
            </a:r>
            <a:r>
              <a:rPr lang="el-GR" dirty="0"/>
              <a:t>α</a:t>
            </a:r>
            <a:r>
              <a:rPr lang="el-GR" dirty="0" smtClean="0"/>
              <a:t>πόφασης </a:t>
            </a:r>
            <a:r>
              <a:rPr lang="el-GR" dirty="0"/>
              <a:t>στη ΤΝ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grpSp>
        <p:nvGrpSpPr>
          <p:cNvPr id="5" name="5 - Ομάδα"/>
          <p:cNvGrpSpPr>
            <a:grpSpLocks/>
          </p:cNvGrpSpPr>
          <p:nvPr/>
        </p:nvGrpSpPr>
        <p:grpSpPr bwMode="auto">
          <a:xfrm>
            <a:off x="247650" y="1484784"/>
            <a:ext cx="8648700" cy="3830640"/>
            <a:chOff x="495300" y="2184400"/>
            <a:chExt cx="8648700" cy="383064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11200" y="3484564"/>
              <a:ext cx="8432800" cy="2530476"/>
              <a:chOff x="448" y="2195"/>
              <a:chExt cx="5312" cy="1594"/>
            </a:xfrm>
          </p:grpSpPr>
          <p:sp>
            <p:nvSpPr>
              <p:cNvPr id="29" name="Rectangle 3"/>
              <p:cNvSpPr>
                <a:spLocks noChangeArrowheads="1"/>
              </p:cNvSpPr>
              <p:nvPr/>
            </p:nvSpPr>
            <p:spPr bwMode="auto">
              <a:xfrm>
                <a:off x="504" y="2195"/>
                <a:ext cx="5256" cy="1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448" y="3576"/>
                <a:ext cx="162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40000" y="2451100"/>
              <a:ext cx="1358900" cy="70788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+mn-lt"/>
                </a:rPr>
                <a:t>Εξόρυξη γνώσης</a:t>
              </a: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95300" y="2184400"/>
              <a:ext cx="1600200" cy="1104900"/>
              <a:chOff x="320" y="1928"/>
              <a:chExt cx="1008" cy="696"/>
            </a:xfrm>
          </p:grpSpPr>
          <p:sp>
            <p:nvSpPr>
              <p:cNvPr id="27" name="AutoShape 9"/>
              <p:cNvSpPr>
                <a:spLocks noChangeArrowheads="1"/>
              </p:cNvSpPr>
              <p:nvPr/>
            </p:nvSpPr>
            <p:spPr bwMode="auto">
              <a:xfrm>
                <a:off x="344" y="1928"/>
                <a:ext cx="944" cy="696"/>
              </a:xfrm>
              <a:prstGeom prst="can">
                <a:avLst>
                  <a:gd name="adj" fmla="val 25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320" y="2104"/>
                <a:ext cx="100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+mn-lt"/>
                  </a:rPr>
                  <a:t>Δεδομένα εκπαίδευσης</a:t>
                </a:r>
              </a:p>
            </p:txBody>
          </p:sp>
        </p:grp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2463800" y="3929063"/>
              <a:ext cx="1498600" cy="1085850"/>
            </a:xfrm>
            <a:prstGeom prst="can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l-GR" altLang="el-GR" sz="2000" b="1" kern="0" dirty="0">
                  <a:solidFill>
                    <a:srgbClr val="080808"/>
                  </a:solidFill>
                  <a:latin typeface="+mn-lt"/>
                </a:rPr>
                <a:t>Δεδομένα </a:t>
              </a:r>
              <a:endParaRPr lang="en-US" altLang="el-GR" sz="2000" b="1" kern="0" dirty="0" smtClean="0">
                <a:solidFill>
                  <a:srgbClr val="080808"/>
                </a:solidFill>
                <a:latin typeface="+mn-lt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l-GR" altLang="el-GR" sz="2000" b="1" kern="0" dirty="0" smtClean="0">
                  <a:solidFill>
                    <a:srgbClr val="080808"/>
                  </a:solidFill>
                  <a:latin typeface="+mn-lt"/>
                </a:rPr>
                <a:t>λειτουργίας</a:t>
              </a:r>
              <a:endParaRPr lang="el-GR" altLang="el-GR" sz="2000" b="1" kern="0" dirty="0">
                <a:solidFill>
                  <a:srgbClr val="080808"/>
                </a:solidFill>
                <a:latin typeface="+mn-lt"/>
              </a:endParaRP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473575" y="3733800"/>
              <a:ext cx="1892300" cy="1477963"/>
              <a:chOff x="3930" y="2584"/>
              <a:chExt cx="1192" cy="931"/>
            </a:xfrm>
          </p:grpSpPr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3930" y="2584"/>
                <a:ext cx="1192" cy="931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ahom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ahom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+mn-lt"/>
                  </a:rPr>
                  <a:t>Σύστημα γνώσης</a:t>
                </a:r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4216" y="2616"/>
                <a:ext cx="624" cy="400"/>
              </a:xfrm>
              <a:prstGeom prst="can">
                <a:avLst>
                  <a:gd name="adj" fmla="val 25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lang="el-GR" altLang="el-GR" sz="2000" b="1" kern="0" dirty="0" smtClean="0">
                    <a:solidFill>
                      <a:srgbClr val="080808"/>
                    </a:solidFill>
                    <a:latin typeface="+mn-lt"/>
                  </a:rPr>
                  <a:t>Γνώση</a:t>
                </a:r>
                <a:endParaRPr lang="el-GR" altLang="el-GR" sz="2000" b="1" kern="0" dirty="0">
                  <a:solidFill>
                    <a:srgbClr val="080808"/>
                  </a:solidFill>
                  <a:latin typeface="+mn-lt"/>
                </a:endParaRPr>
              </a:p>
            </p:txBody>
          </p:sp>
        </p:grpSp>
        <p:cxnSp>
          <p:nvCxnSpPr>
            <p:cNvPr id="11" name="AutoShape 19"/>
            <p:cNvCxnSpPr>
              <a:cxnSpLocks noChangeShapeType="1"/>
              <a:stCxn id="28" idx="3"/>
              <a:endCxn id="7" idx="1"/>
            </p:cNvCxnSpPr>
            <p:nvPr/>
          </p:nvCxnSpPr>
          <p:spPr bwMode="auto">
            <a:xfrm flipV="1">
              <a:off x="2095500" y="2805043"/>
              <a:ext cx="444500" cy="127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20"/>
            <p:cNvCxnSpPr>
              <a:cxnSpLocks noChangeShapeType="1"/>
              <a:stCxn id="25" idx="4"/>
              <a:endCxn id="21" idx="1"/>
            </p:cNvCxnSpPr>
            <p:nvPr/>
          </p:nvCxnSpPr>
          <p:spPr bwMode="auto">
            <a:xfrm>
              <a:off x="3962400" y="4471988"/>
              <a:ext cx="511175" cy="7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1"/>
            <p:cNvCxnSpPr>
              <a:cxnSpLocks noChangeShapeType="1"/>
              <a:stCxn id="7" idx="3"/>
              <a:endCxn id="23" idx="1"/>
            </p:cNvCxnSpPr>
            <p:nvPr/>
          </p:nvCxnSpPr>
          <p:spPr bwMode="auto">
            <a:xfrm>
              <a:off x="3898900" y="2805043"/>
              <a:ext cx="1524000" cy="97955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7061200" y="3938588"/>
              <a:ext cx="1981200" cy="1066800"/>
            </a:xfrm>
            <a:prstGeom prst="flowChartMultidocumen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l-GR" altLang="el-GR" sz="2000" b="1" kern="0" dirty="0">
                  <a:solidFill>
                    <a:srgbClr val="080808"/>
                  </a:solidFill>
                  <a:latin typeface="+mn-lt"/>
                </a:rPr>
                <a:t>Αποτελέσματα </a:t>
              </a:r>
              <a:endParaRPr lang="en-US" altLang="el-GR" sz="2000" b="1" kern="0" dirty="0" smtClean="0">
                <a:solidFill>
                  <a:srgbClr val="080808"/>
                </a:solidFill>
                <a:latin typeface="+mn-lt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l-GR" altLang="el-GR" sz="2000" b="1" kern="0" dirty="0" smtClean="0">
                  <a:solidFill>
                    <a:srgbClr val="080808"/>
                  </a:solidFill>
                  <a:latin typeface="+mn-lt"/>
                </a:rPr>
                <a:t>λειτουργίας</a:t>
              </a:r>
              <a:endParaRPr lang="el-GR" altLang="el-GR" sz="2000" b="1" kern="0" dirty="0">
                <a:solidFill>
                  <a:srgbClr val="080808"/>
                </a:solidFill>
                <a:latin typeface="+mn-lt"/>
              </a:endParaRPr>
            </a:p>
          </p:txBody>
        </p:sp>
        <p:cxnSp>
          <p:nvCxnSpPr>
            <p:cNvPr id="15" name="AutoShape 25"/>
            <p:cNvCxnSpPr>
              <a:cxnSpLocks noChangeShapeType="1"/>
              <a:stCxn id="21" idx="3"/>
            </p:cNvCxnSpPr>
            <p:nvPr/>
          </p:nvCxnSpPr>
          <p:spPr bwMode="auto">
            <a:xfrm>
              <a:off x="6365875" y="4472782"/>
              <a:ext cx="6953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6"/>
            <p:cNvCxnSpPr>
              <a:cxnSpLocks noChangeShapeType="1"/>
              <a:stCxn id="25" idx="1"/>
              <a:endCxn id="7" idx="2"/>
            </p:cNvCxnSpPr>
            <p:nvPr/>
          </p:nvCxnSpPr>
          <p:spPr bwMode="auto">
            <a:xfrm flipV="1">
              <a:off x="3213100" y="3158986"/>
              <a:ext cx="6350" cy="7700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7"/>
            <p:cNvCxnSpPr>
              <a:cxnSpLocks noChangeShapeType="1"/>
              <a:stCxn id="19" idx="2"/>
            </p:cNvCxnSpPr>
            <p:nvPr/>
          </p:nvCxnSpPr>
          <p:spPr bwMode="auto">
            <a:xfrm rot="5400000">
              <a:off x="4363062" y="2151329"/>
              <a:ext cx="737312" cy="636463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8"/>
            <p:cNvCxnSpPr>
              <a:cxnSpLocks noChangeShapeType="1"/>
              <a:endCxn id="7" idx="2"/>
            </p:cNvCxnSpPr>
            <p:nvPr/>
          </p:nvCxnSpPr>
          <p:spPr bwMode="auto">
            <a:xfrm rot="5400000" flipH="1" flipV="1">
              <a:off x="1112768" y="3595620"/>
              <a:ext cx="2543315" cy="1670049"/>
            </a:xfrm>
            <a:prstGeom prst="bentConnector3">
              <a:avLst>
                <a:gd name="adj1" fmla="val 60732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7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Συλλογιστική βασισμένη σε </a:t>
            </a:r>
            <a:r>
              <a:rPr lang="el-GR" dirty="0" smtClean="0"/>
              <a:t>περιπτώσεις </a:t>
            </a:r>
            <a:r>
              <a:rPr lang="el-GR" b="0" dirty="0" smtClean="0"/>
              <a:t>(</a:t>
            </a:r>
            <a:r>
              <a:rPr lang="el-GR" b="0" dirty="0"/>
              <a:t>Case-Based Reasoning</a:t>
            </a:r>
            <a:r>
              <a:rPr lang="el-GR" b="0" dirty="0" smtClean="0"/>
              <a:t>)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επίλυση προβλημάτων προκύπτει από την από την επιλογή και ανάκτηση των πλέον σχετικών περιπτώσεων από μια βάση δεδομένων και την προσαρμογή τους ώστε να χαρακτηριστούν κατάλληλες σε νέες </a:t>
            </a:r>
            <a:r>
              <a:rPr lang="el-GR" dirty="0" smtClean="0"/>
              <a:t>καταστάσεις.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44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</a:t>
            </a:r>
            <a:r>
              <a:rPr lang="en-US" dirty="0"/>
              <a:t>CBR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grpSp>
        <p:nvGrpSpPr>
          <p:cNvPr id="18" name="4 - Ομάδα"/>
          <p:cNvGrpSpPr>
            <a:grpSpLocks/>
          </p:cNvGrpSpPr>
          <p:nvPr/>
        </p:nvGrpSpPr>
        <p:grpSpPr bwMode="auto">
          <a:xfrm>
            <a:off x="683568" y="1466219"/>
            <a:ext cx="7385050" cy="4500562"/>
            <a:chOff x="1258888" y="1604962"/>
            <a:chExt cx="7385050" cy="4499070"/>
          </a:xfrm>
        </p:grpSpPr>
        <p:grpSp>
          <p:nvGrpSpPr>
            <p:cNvPr id="19" name="Group 14"/>
            <p:cNvGrpSpPr>
              <a:grpSpLocks/>
            </p:cNvGrpSpPr>
            <p:nvPr/>
          </p:nvGrpSpPr>
          <p:grpSpPr bwMode="auto">
            <a:xfrm>
              <a:off x="6616700" y="1604962"/>
              <a:ext cx="1698625" cy="523558"/>
              <a:chOff x="4676" y="868"/>
              <a:chExt cx="1070" cy="471"/>
            </a:xfrm>
          </p:grpSpPr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4747" y="868"/>
                <a:ext cx="624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Λύση</a:t>
                </a:r>
                <a:endParaRPr kumimoji="0" lang="en-GB" altLang="el-G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4676" y="884"/>
                <a:ext cx="1070" cy="29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" name="Oval 5"/>
            <p:cNvSpPr>
              <a:spLocks noChangeAspect="1" noChangeArrowheads="1"/>
            </p:cNvSpPr>
            <p:nvPr/>
          </p:nvSpPr>
          <p:spPr bwMode="auto">
            <a:xfrm>
              <a:off x="3097213" y="1628775"/>
              <a:ext cx="1881187" cy="1098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Σύγκριση</a:t>
              </a:r>
            </a:p>
            <a:p>
              <a:pPr marL="0" marR="0" lvl="0" indent="0" algn="ctr" defTabSz="914400" eaLnBrk="0" fontAlgn="auto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Συγκέντρωση</a:t>
              </a:r>
              <a:endParaRPr kumimoji="0" lang="en-GB" alt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AutoShape 6"/>
            <p:cNvSpPr>
              <a:spLocks noChangeAspect="1" noChangeArrowheads="1"/>
            </p:cNvSpPr>
            <p:nvPr/>
          </p:nvSpPr>
          <p:spPr bwMode="auto">
            <a:xfrm flipV="1">
              <a:off x="3497263" y="2055813"/>
              <a:ext cx="3021012" cy="17605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540" y="18307"/>
                  </a:moveTo>
                  <a:cubicBezTo>
                    <a:pt x="16694" y="17156"/>
                    <a:pt x="18792" y="14156"/>
                    <a:pt x="18792" y="10800"/>
                  </a:cubicBezTo>
                  <a:cubicBezTo>
                    <a:pt x="18792" y="10040"/>
                    <a:pt x="18683" y="9285"/>
                    <a:pt x="18470" y="8556"/>
                  </a:cubicBezTo>
                  <a:lnTo>
                    <a:pt x="21165" y="7768"/>
                  </a:lnTo>
                  <a:cubicBezTo>
                    <a:pt x="21453" y="8753"/>
                    <a:pt x="21600" y="9774"/>
                    <a:pt x="21600" y="10800"/>
                  </a:cubicBezTo>
                  <a:cubicBezTo>
                    <a:pt x="21600" y="15336"/>
                    <a:pt x="18765" y="19389"/>
                    <a:pt x="14503" y="20945"/>
                  </a:cubicBezTo>
                  <a:lnTo>
                    <a:pt x="15429" y="23481"/>
                  </a:lnTo>
                  <a:lnTo>
                    <a:pt x="10167" y="21034"/>
                  </a:lnTo>
                  <a:lnTo>
                    <a:pt x="12614" y="15771"/>
                  </a:lnTo>
                  <a:lnTo>
                    <a:pt x="13540" y="18307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7"/>
            <p:cNvSpPr>
              <a:spLocks noChangeAspect="1" noChangeArrowheads="1"/>
            </p:cNvSpPr>
            <p:nvPr/>
          </p:nvSpPr>
          <p:spPr bwMode="auto">
            <a:xfrm flipH="1" flipV="1">
              <a:off x="6330950" y="2066925"/>
              <a:ext cx="2312988" cy="19097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75" y="16796"/>
                  </a:moveTo>
                  <a:cubicBezTo>
                    <a:pt x="17323" y="15355"/>
                    <a:pt x="18404" y="13143"/>
                    <a:pt x="18404" y="10800"/>
                  </a:cubicBezTo>
                  <a:cubicBezTo>
                    <a:pt x="18404" y="10077"/>
                    <a:pt x="18301" y="9359"/>
                    <a:pt x="18098" y="8665"/>
                  </a:cubicBezTo>
                  <a:lnTo>
                    <a:pt x="21165" y="7768"/>
                  </a:lnTo>
                  <a:cubicBezTo>
                    <a:pt x="21453" y="8753"/>
                    <a:pt x="21600" y="9774"/>
                    <a:pt x="21600" y="10800"/>
                  </a:cubicBezTo>
                  <a:cubicBezTo>
                    <a:pt x="21600" y="14128"/>
                    <a:pt x="20065" y="17270"/>
                    <a:pt x="17440" y="19316"/>
                  </a:cubicBezTo>
                  <a:lnTo>
                    <a:pt x="19101" y="21446"/>
                  </a:lnTo>
                  <a:lnTo>
                    <a:pt x="13069" y="20699"/>
                  </a:lnTo>
                  <a:lnTo>
                    <a:pt x="13815" y="14667"/>
                  </a:lnTo>
                  <a:lnTo>
                    <a:pt x="15475" y="16796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3" name="Oval 8"/>
            <p:cNvSpPr>
              <a:spLocks noChangeAspect="1" noChangeArrowheads="1"/>
            </p:cNvSpPr>
            <p:nvPr/>
          </p:nvSpPr>
          <p:spPr bwMode="auto">
            <a:xfrm>
              <a:off x="5187950" y="2847974"/>
              <a:ext cx="1882775" cy="112871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Προσαρμογή</a:t>
              </a:r>
              <a:endParaRPr kumimoji="0" lang="en-GB" alt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AutoShape 9"/>
            <p:cNvSpPr>
              <a:spLocks noChangeAspect="1" noChangeArrowheads="1"/>
            </p:cNvSpPr>
            <p:nvPr/>
          </p:nvSpPr>
          <p:spPr bwMode="auto">
            <a:xfrm rot="20959509" flipV="1">
              <a:off x="3190875" y="2538413"/>
              <a:ext cx="3343275" cy="240188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55" y="4749"/>
                  </a:moveTo>
                  <a:cubicBezTo>
                    <a:pt x="14795" y="3433"/>
                    <a:pt x="12909" y="2688"/>
                    <a:pt x="10943" y="2654"/>
                  </a:cubicBezTo>
                  <a:lnTo>
                    <a:pt x="10990" y="1"/>
                  </a:lnTo>
                  <a:cubicBezTo>
                    <a:pt x="13595" y="47"/>
                    <a:pt x="16096" y="1034"/>
                    <a:pt x="18032" y="2779"/>
                  </a:cubicBezTo>
                  <a:lnTo>
                    <a:pt x="19840" y="773"/>
                  </a:lnTo>
                  <a:lnTo>
                    <a:pt x="20135" y="6460"/>
                  </a:lnTo>
                  <a:lnTo>
                    <a:pt x="14447" y="6754"/>
                  </a:lnTo>
                  <a:lnTo>
                    <a:pt x="16255" y="474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2821856" y="4254325"/>
              <a:ext cx="2325464" cy="10985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Επιλογή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πλέον σχετικού</a:t>
              </a:r>
              <a:endParaRPr kumimoji="0" lang="en-GB" alt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AutoShape 12"/>
            <p:cNvSpPr>
              <a:spLocks noChangeAspect="1" noChangeArrowheads="1"/>
            </p:cNvSpPr>
            <p:nvPr/>
          </p:nvSpPr>
          <p:spPr bwMode="auto">
            <a:xfrm>
              <a:off x="1258888" y="2760663"/>
              <a:ext cx="1933575" cy="118586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Βάση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Περιπτώσεων</a:t>
              </a:r>
            </a:p>
          </p:txBody>
        </p:sp>
        <p:sp>
          <p:nvSpPr>
            <p:cNvPr id="27" name="Text Box 13"/>
            <p:cNvSpPr txBox="1">
              <a:spLocks noChangeAspect="1" noChangeArrowheads="1"/>
            </p:cNvSpPr>
            <p:nvPr/>
          </p:nvSpPr>
          <p:spPr bwMode="auto">
            <a:xfrm>
              <a:off x="4474079" y="4764237"/>
              <a:ext cx="184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1618928" y="5273035"/>
              <a:ext cx="1576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+mn-lt"/>
                </a:rPr>
                <a:t>Νέο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+mn-lt"/>
                </a:rPr>
                <a:t>Πρόβλημα</a:t>
              </a:r>
              <a:endParaRPr kumimoji="0" lang="en-US" alt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9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Συλλογιστική βασισμένη σε </a:t>
            </a:r>
            <a:r>
              <a:rPr lang="el-GR" sz="4400" dirty="0" smtClean="0"/>
              <a:t>περιπτώσεις </a:t>
            </a:r>
            <a:r>
              <a:rPr lang="el-GR" b="0" dirty="0"/>
              <a:t>(Case-Based Reasoning)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παραπάνω συλλογιστική βασίζεται σε δυο αρχές σχετικές με τη φύση του κόσμου: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Ο </a:t>
            </a:r>
            <a:r>
              <a:rPr lang="el-GR" dirty="0"/>
              <a:t>κόσμος είναι κανονικός: όμοια προβλήματα έχουν όμοια λύση.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Προβλήματα που κάποιος αντιμετωπίζει τείνουν να ξανασυμβούν. Άρα μελλοντικά προβλήματα είναι πολύ πιθανόν να μοιάζουν με τρέχοντα προβλήματα.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Συλλογιστική βασισμένη σε </a:t>
            </a:r>
            <a:r>
              <a:rPr lang="el-GR" sz="4400" dirty="0" smtClean="0"/>
              <a:t>περιπτώσεις </a:t>
            </a:r>
            <a:r>
              <a:rPr lang="el-GR" b="0" dirty="0"/>
              <a:t>(Case-Based Reasoning)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CBR χρησιμοποιείται σε δύο περιπτώσεις: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διερμήνευση (interpretation</a:t>
            </a:r>
            <a:r>
              <a:rPr lang="el-GR" dirty="0" smtClean="0"/>
              <a:t>),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επίλυση προβλημάτων (problem-solving). </a:t>
            </a:r>
          </a:p>
          <a:p>
            <a:pPr marL="0" indent="0">
              <a:buNone/>
            </a:pPr>
            <a:r>
              <a:rPr lang="el-GR" dirty="0"/>
              <a:t>Με πεδία εφαρμογής σε:</a:t>
            </a:r>
          </a:p>
          <a:p>
            <a:r>
              <a:rPr lang="el-GR" dirty="0" smtClean="0"/>
              <a:t>Ιατρική,</a:t>
            </a:r>
            <a:endParaRPr lang="el-GR" dirty="0"/>
          </a:p>
          <a:p>
            <a:r>
              <a:rPr lang="el-GR" dirty="0" smtClean="0"/>
              <a:t>Νομική,</a:t>
            </a:r>
            <a:endParaRPr lang="el-GR" dirty="0"/>
          </a:p>
          <a:p>
            <a:r>
              <a:rPr lang="el-GR" dirty="0"/>
              <a:t>Διαχείριση </a:t>
            </a:r>
            <a:r>
              <a:rPr lang="el-GR" dirty="0" smtClean="0"/>
              <a:t>επιχειρήσεων,</a:t>
            </a:r>
            <a:endParaRPr lang="el-GR" dirty="0"/>
          </a:p>
          <a:p>
            <a:r>
              <a:rPr lang="el-GR" dirty="0"/>
              <a:t>Οικονομική </a:t>
            </a:r>
            <a:r>
              <a:rPr lang="el-GR" dirty="0" smtClean="0"/>
              <a:t>διαχείριση,</a:t>
            </a:r>
            <a:endParaRPr lang="el-GR" dirty="0"/>
          </a:p>
          <a:p>
            <a:r>
              <a:rPr lang="el-GR" dirty="0"/>
              <a:t>Ταξινόμηση </a:t>
            </a:r>
            <a:r>
              <a:rPr lang="el-GR" dirty="0" smtClean="0"/>
              <a:t>εργασιών.</a:t>
            </a:r>
            <a:endParaRPr lang="el-GR" dirty="0"/>
          </a:p>
          <a:p>
            <a:pPr lvl="1"/>
            <a:r>
              <a:rPr lang="el-GR" dirty="0"/>
              <a:t>Διάγνωση - Τι είδους σφάλμα είναι αυτό;</a:t>
            </a:r>
          </a:p>
          <a:p>
            <a:pPr lvl="1"/>
            <a:r>
              <a:rPr lang="el-GR" dirty="0" smtClean="0"/>
              <a:t>Πρόβλεψη.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4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για </a:t>
            </a:r>
            <a:r>
              <a:rPr lang="en-US" dirty="0"/>
              <a:t>CBR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CBR στο </a:t>
            </a:r>
            <a:r>
              <a:rPr lang="en-US" dirty="0" smtClean="0"/>
              <a:t>διαδίκτυο</a:t>
            </a:r>
            <a:r>
              <a:rPr lang="el-GR" dirty="0" smtClean="0"/>
              <a:t>,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groups.yahoo.com</a:t>
            </a:r>
            <a:r>
              <a:rPr lang="el-GR" dirty="0" smtClean="0"/>
              <a:t> .</a:t>
            </a:r>
          </a:p>
          <a:p>
            <a:r>
              <a:rPr lang="en-US" dirty="0" smtClean="0"/>
              <a:t>CBR </a:t>
            </a:r>
            <a:r>
              <a:rPr lang="en-US" dirty="0"/>
              <a:t>Εμπορικές </a:t>
            </a:r>
            <a:r>
              <a:rPr lang="en-US" dirty="0" smtClean="0"/>
              <a:t>Λύσεις</a:t>
            </a:r>
            <a:r>
              <a:rPr lang="el-GR" dirty="0" smtClean="0"/>
              <a:t>,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Orenge</a:t>
            </a:r>
            <a:r>
              <a:rPr lang="en-US" dirty="0"/>
              <a:t> 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n-US" dirty="0" smtClean="0"/>
              <a:t>Kaidara Adviser  (www.kaidara.com)</a:t>
            </a:r>
            <a:r>
              <a:rPr lang="el-GR" dirty="0" smtClean="0"/>
              <a:t>,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eGain</a:t>
            </a:r>
            <a:r>
              <a:rPr lang="el-GR" dirty="0" smtClean="0"/>
              <a:t> .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/>
              <a:t>Customer </a:t>
            </a:r>
            <a:r>
              <a:rPr lang="en-US" dirty="0"/>
              <a:t>Service &amp; Contact Centre </a:t>
            </a:r>
            <a:r>
              <a:rPr lang="en-US" dirty="0" smtClean="0"/>
              <a:t>Software</a:t>
            </a:r>
            <a:r>
              <a:rPr lang="el-GR" dirty="0" smtClean="0"/>
              <a:t>,</a:t>
            </a:r>
            <a:endParaRPr lang="en-US" dirty="0"/>
          </a:p>
          <a:p>
            <a:r>
              <a:rPr lang="en-US" dirty="0"/>
              <a:t>CBR στην </a:t>
            </a:r>
            <a:r>
              <a:rPr lang="en-US" dirty="0" smtClean="0"/>
              <a:t>εκπαίδευση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CBR-Works</a:t>
            </a:r>
            <a:r>
              <a:rPr lang="en-US" dirty="0"/>
              <a:t> </a:t>
            </a:r>
            <a:r>
              <a:rPr lang="el-GR" dirty="0" smtClean="0"/>
              <a:t>,</a:t>
            </a:r>
          </a:p>
          <a:p>
            <a:pPr lvl="1"/>
            <a:r>
              <a:rPr lang="en-US" dirty="0" smtClean="0">
                <a:hlinkClick r:id="rId6"/>
              </a:rPr>
              <a:t>ReCall</a:t>
            </a:r>
            <a:r>
              <a:rPr lang="en-US" dirty="0" smtClean="0"/>
              <a:t> </a:t>
            </a:r>
            <a:r>
              <a:rPr lang="el-GR" dirty="0" smtClean="0"/>
              <a:t>,</a:t>
            </a:r>
            <a:endParaRPr lang="en-US" dirty="0"/>
          </a:p>
          <a:p>
            <a:pPr lvl="1"/>
            <a:r>
              <a:rPr lang="en-US" dirty="0" smtClean="0">
                <a:hlinkClick r:id="rId7"/>
              </a:rPr>
              <a:t>Weka</a:t>
            </a:r>
            <a:r>
              <a:rPr lang="el-GR" dirty="0" smtClean="0"/>
              <a:t> ,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8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73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63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</a:t>
            </a:r>
            <a:r>
              <a:rPr lang="el-GR" sz="2000" dirty="0"/>
              <a:t>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10: Μηχανική Μάθηση (Machine Learning)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5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μηχανικής </a:t>
            </a:r>
            <a:r>
              <a:rPr lang="el-GR" dirty="0" smtClean="0"/>
              <a:t>μ</a:t>
            </a:r>
            <a:r>
              <a:rPr lang="el-GR" dirty="0" smtClean="0"/>
              <a:t>άθησης </a:t>
            </a:r>
            <a:r>
              <a:rPr lang="el-GR" sz="3600" b="0" dirty="0" smtClean="0"/>
              <a:t>1/4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b="1" dirty="0">
                <a:solidFill>
                  <a:srgbClr val="004A82"/>
                </a:solidFill>
              </a:rPr>
              <a:t>Μάθηση </a:t>
            </a:r>
            <a:r>
              <a:rPr lang="en-US" b="1" dirty="0" smtClean="0">
                <a:solidFill>
                  <a:srgbClr val="004A82"/>
                </a:solidFill>
              </a:rPr>
              <a:t>με </a:t>
            </a:r>
            <a:r>
              <a:rPr lang="en-US" b="1" dirty="0">
                <a:solidFill>
                  <a:srgbClr val="004A82"/>
                </a:solidFill>
              </a:rPr>
              <a:t>επίβλεψη </a:t>
            </a:r>
            <a:r>
              <a:rPr lang="en-US" b="1" dirty="0" smtClean="0">
                <a:solidFill>
                  <a:srgbClr val="004A82"/>
                </a:solidFill>
              </a:rPr>
              <a:t>(supervised learning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n-US" b="1" dirty="0" smtClean="0">
                <a:solidFill>
                  <a:srgbClr val="004A82"/>
                </a:solidFill>
              </a:rPr>
              <a:t>– learning from examples)</a:t>
            </a:r>
            <a:r>
              <a:rPr lang="el-GR" b="1" dirty="0" smtClean="0">
                <a:solidFill>
                  <a:srgbClr val="004A82"/>
                </a:solidFill>
              </a:rPr>
              <a:t>                                                                                        </a:t>
            </a:r>
            <a:r>
              <a:rPr lang="el-GR" sz="2200" i="1" dirty="0" smtClean="0"/>
              <a:t>όπου ο  αλγόριθμος κατασκευάζει μια </a:t>
            </a:r>
            <a:r>
              <a:rPr lang="el-GR" sz="2200" i="1" dirty="0" smtClean="0">
                <a:hlinkClick r:id="rId3" tooltip="Συνάρτηση"/>
              </a:rPr>
              <a:t>συνάρτηση</a:t>
            </a:r>
            <a:r>
              <a:rPr lang="el-GR" sz="2200" i="1" dirty="0" smtClean="0"/>
              <a:t> που απεικονίζει δεδομένες εισόδους σε γνωστές, επιθυμητές εξόδους (σύνολο εκπαίδευσης), με απώτερο στόχο τη γενίκευση της συνάρτησης αυτής και για εισόδους με άγνωστη έξοδο</a:t>
            </a:r>
            <a:endParaRPr lang="en-US" sz="2200" b="1" i="1" dirty="0">
              <a:solidFill>
                <a:srgbClr val="004A82"/>
              </a:solidFill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Μάθηση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χωρίς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επίβλεψη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(unsupervised learning- learning from observations)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αλγόριθμος κατασκευάζει ένα μοντέλο για κάποιο σύνολο εισόδων χωρίς να γνωρίζει επιθυμητές εξόδους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Ενισχυτική μάθηση 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reinforcement learning)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αλγόριθμος μαθαίνει μια στρατηγική ενεργειών για μια δεδομένη παρατήρηση</a:t>
            </a:r>
            <a:endParaRPr lang="en-US" sz="22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Εξελικτική 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Μάθηση  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evolutionary learning)</a:t>
            </a:r>
            <a:r>
              <a:rPr lang="el-GR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</a:t>
            </a:r>
            <a:r>
              <a:rPr lang="el-GR" sz="2200" dirty="0" smtClean="0">
                <a:solidFill>
                  <a:schemeClr val="bg1">
                    <a:lumMod val="75000"/>
                  </a:schemeClr>
                </a:solidFill>
              </a:rPr>
              <a:t>Μίμηση αναπαραγωγικής διαδικασίας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l-G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                </a:t>
            </a: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5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421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μηχανικής </a:t>
            </a:r>
            <a:r>
              <a:rPr lang="el-GR" dirty="0" smtClean="0"/>
              <a:t>μ</a:t>
            </a:r>
            <a:r>
              <a:rPr lang="el-GR" dirty="0" smtClean="0"/>
              <a:t>άθησης </a:t>
            </a:r>
            <a:r>
              <a:rPr lang="el-GR" sz="3600" b="0" dirty="0" smtClean="0"/>
              <a:t>2/4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Μάθηση με επίβλεψη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(supervised learning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learning from examples)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 αλγόριθμος κατασκευάζει μια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  <a:hlinkClick r:id="rId3" tooltip="Συνάρτηση"/>
              </a:rPr>
              <a:t>συνάρτηση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 που απεικονίζει δεδομένες εισόδους σε γνωστές, επιθυμητές εξόδους (σύνολο εκπαίδευσης), με απώτερο στόχο τη γενίκευση </a:t>
            </a:r>
            <a:r>
              <a:rPr lang="el-GR" sz="2200" i="1" dirty="0" smtClean="0">
                <a:solidFill>
                  <a:schemeClr val="bg1">
                    <a:lumMod val="50000"/>
                  </a:schemeClr>
                </a:solidFill>
              </a:rPr>
              <a:t>της συνάρτησης αυτής και για εισόδους με άγνωστη έξοδο</a:t>
            </a:r>
            <a:endParaRPr lang="en-US" sz="22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4A82"/>
                </a:solidFill>
              </a:rPr>
              <a:t>Μάθηση </a:t>
            </a:r>
            <a:r>
              <a:rPr lang="en-US" b="1" dirty="0">
                <a:solidFill>
                  <a:srgbClr val="004A82"/>
                </a:solidFill>
              </a:rPr>
              <a:t>χωρίς</a:t>
            </a:r>
            <a:r>
              <a:rPr lang="en-US" b="1" dirty="0">
                <a:solidFill>
                  <a:srgbClr val="004A82"/>
                </a:solidFill>
              </a:rPr>
              <a:t> επίβλεψη </a:t>
            </a:r>
            <a:r>
              <a:rPr lang="en-US" b="1" dirty="0" smtClean="0">
                <a:solidFill>
                  <a:srgbClr val="004A82"/>
                </a:solidFill>
              </a:rPr>
              <a:t>(unsupervised learning- learning from observations)</a:t>
            </a:r>
            <a:r>
              <a:rPr lang="el-GR" b="1" dirty="0" smtClean="0">
                <a:solidFill>
                  <a:srgbClr val="004A82"/>
                </a:solidFill>
              </a:rPr>
              <a:t>                                                                            </a:t>
            </a:r>
            <a:r>
              <a:rPr lang="el-GR" sz="2200" i="1" dirty="0" smtClean="0"/>
              <a:t>όπου ο αλγόριθμος κατασκευάζει ένα μοντέλο για κάποιο σύνολο εισόδων χωρίς να γνωρίζει επιθυμητές εξόδους</a:t>
            </a:r>
            <a:endParaRPr lang="en-US" sz="2200" b="1" i="1" dirty="0">
              <a:solidFill>
                <a:srgbClr val="004A82"/>
              </a:solidFill>
            </a:endParaRPr>
          </a:p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Ενισχυτική μάθηση 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reinforcement learning)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αλγόριθμος μαθαίνει μια στρατηγική ενεργειών για μια δεδομένη παρατήρηση</a:t>
            </a:r>
            <a:endParaRPr lang="en-US" sz="22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Εξελικτική 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Μάθηση  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evolutionary learning)</a:t>
            </a:r>
            <a:r>
              <a:rPr lang="el-GR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</a:t>
            </a:r>
            <a:r>
              <a:rPr lang="el-GR" sz="2200" dirty="0" smtClean="0">
                <a:solidFill>
                  <a:schemeClr val="bg1">
                    <a:lumMod val="75000"/>
                  </a:schemeClr>
                </a:solidFill>
              </a:rPr>
              <a:t>Μίμηση αναπαραγωγικής διαδικασίας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                </a:t>
            </a: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μηχανικής </a:t>
            </a:r>
            <a:r>
              <a:rPr lang="el-GR" dirty="0" smtClean="0"/>
              <a:t>μ</a:t>
            </a:r>
            <a:r>
              <a:rPr lang="el-GR" dirty="0" smtClean="0"/>
              <a:t>άθησης </a:t>
            </a:r>
            <a:r>
              <a:rPr lang="el-GR" sz="3600" b="0" dirty="0" smtClean="0"/>
              <a:t>3/4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Μάθηση με επίβλεψη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(supervised learning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learning from examples)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 αλγόριθμος κατασκευάζει μια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  <a:hlinkClick r:id="rId3" tooltip="Συνάρτηση"/>
              </a:rPr>
              <a:t>συνάρτηση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 που απεικονίζει δεδομένες εισόδους σε γνωστές, επιθυμητές εξόδους (σύνολο εκπαίδευσης), με απώτερο στόχο τη γενίκευση της συνάρτησης αυτής και για εισόδους με άγνωστη έξοδο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Μάθηση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χωρίς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επίβλεψη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(unsupervised learning- learning from observations)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αλγόριθμος κατασκευάζει ένα μοντέλο για κάποιο σύνολο εισόδων χωρίς να γνωρίζει επιθυμητές εξόδους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Ενισχυτική μάθηση </a:t>
            </a:r>
            <a:r>
              <a:rPr lang="el-GR" b="1" dirty="0" smtClean="0">
                <a:solidFill>
                  <a:srgbClr val="004A82"/>
                </a:solidFill>
              </a:rPr>
              <a:t>(</a:t>
            </a:r>
            <a:r>
              <a:rPr lang="en-US" b="1" dirty="0" smtClean="0">
                <a:solidFill>
                  <a:srgbClr val="004A82"/>
                </a:solidFill>
              </a:rPr>
              <a:t>reinforcement learning)</a:t>
            </a:r>
            <a:r>
              <a:rPr lang="el-GR" b="1" dirty="0" smtClean="0">
                <a:solidFill>
                  <a:srgbClr val="004A82"/>
                </a:solidFill>
              </a:rPr>
              <a:t>                                                                   </a:t>
            </a:r>
            <a:r>
              <a:rPr lang="el-GR" sz="2200" i="1" dirty="0" smtClean="0"/>
              <a:t>όπου ο αλγόριθμος μαθαίνει μια στρατηγική ενεργειών για μια δεδομένη παρατήρηση</a:t>
            </a:r>
            <a:endParaRPr lang="en-US" sz="2200" b="1" dirty="0">
              <a:solidFill>
                <a:srgbClr val="004A82"/>
              </a:solidFill>
            </a:endParaRPr>
          </a:p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Εξελικτική 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Μάθηση  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evolutionary learning)</a:t>
            </a:r>
            <a:r>
              <a:rPr lang="el-GR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</a:t>
            </a:r>
            <a:r>
              <a:rPr lang="el-GR" sz="2200" dirty="0" smtClean="0">
                <a:solidFill>
                  <a:schemeClr val="bg1">
                    <a:lumMod val="75000"/>
                  </a:schemeClr>
                </a:solidFill>
              </a:rPr>
              <a:t>Μίμηση αναπαραγωγικής διαδικασίας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                </a:t>
            </a: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μηχανικής </a:t>
            </a:r>
            <a:r>
              <a:rPr lang="el-GR" dirty="0" smtClean="0"/>
              <a:t>μ</a:t>
            </a:r>
            <a:r>
              <a:rPr lang="el-GR" dirty="0" smtClean="0"/>
              <a:t>άθησης </a:t>
            </a:r>
            <a:r>
              <a:rPr lang="el-GR" sz="3600" b="0" dirty="0" smtClean="0"/>
              <a:t>4/4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Μάθηση με επίβλεψη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(supervised learning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learning from examples)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 αλγόριθμος κατασκευάζει μια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  <a:hlinkClick r:id="rId3" tooltip="Συνάρτηση"/>
              </a:rPr>
              <a:t>συνάρτηση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 που απεικονίζει δεδομένες εισόδους σε γνωστές, επιθυμητές εξόδους (σύνολο εκπαίδευσης), με απώτερο στόχο τη γενίκευση της συνάρτησης αυτής και για εισόδους με άγνωστη έξοδο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Μάθηση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χωρίς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επίβλεψη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(unsupervised learning- learning from observations)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αλγόριθμος κατασκευάζει ένα μοντέλο για κάποιο σύνολο εισόδων χωρίς να γνωρίζει επιθυμητές εξόδους</a:t>
            </a:r>
            <a:endParaRPr lang="en-US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Ενισχυτική μάθηση 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reinforcement learning)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</a:t>
            </a:r>
            <a:r>
              <a:rPr lang="el-GR" sz="2200" i="1" dirty="0" smtClean="0">
                <a:solidFill>
                  <a:schemeClr val="bg1">
                    <a:lumMod val="75000"/>
                  </a:schemeClr>
                </a:solidFill>
              </a:rPr>
              <a:t>όπου ο αλγόριθμος μαθαίνει μια στρατηγική ενεργειών για μια δεδομένη παρατήρηση</a:t>
            </a:r>
            <a:endParaRPr lang="en-US" sz="22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Εξελικτική </a:t>
            </a:r>
            <a:r>
              <a:rPr lang="el-GR" b="1" dirty="0" smtClean="0">
                <a:solidFill>
                  <a:srgbClr val="004A82"/>
                </a:solidFill>
              </a:rPr>
              <a:t>Μάθηση  (</a:t>
            </a:r>
            <a:r>
              <a:rPr lang="en-US" b="1" dirty="0" smtClean="0">
                <a:solidFill>
                  <a:srgbClr val="004A82"/>
                </a:solidFill>
              </a:rPr>
              <a:t>evolutionary learning)</a:t>
            </a:r>
            <a:r>
              <a:rPr lang="el-GR" dirty="0" smtClean="0"/>
              <a:t>                                      </a:t>
            </a:r>
            <a:r>
              <a:rPr lang="el-GR" sz="2200" dirty="0" smtClean="0"/>
              <a:t>Μίμηση αναπαραγωγικής διαδικασίας</a:t>
            </a:r>
            <a:endParaRPr lang="en-US" sz="2200" b="1" i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                </a:t>
            </a: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</a:t>
            </a:r>
            <a:r>
              <a:rPr lang="el-GR" dirty="0" smtClean="0"/>
              <a:t>μάθησης </a:t>
            </a:r>
            <a:r>
              <a:rPr lang="el-GR" dirty="0"/>
              <a:t>με επίβλεψη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433513" algn="l"/>
              </a:tabLst>
            </a:pPr>
            <a:r>
              <a:rPr lang="el-GR" b="1" dirty="0">
                <a:solidFill>
                  <a:srgbClr val="004A82"/>
                </a:solidFill>
              </a:rPr>
              <a:t>Επαγωγική μάθηση με Δένδρα </a:t>
            </a:r>
            <a:r>
              <a:rPr lang="el-GR" b="1" dirty="0" smtClean="0">
                <a:solidFill>
                  <a:srgbClr val="004A82"/>
                </a:solidFill>
              </a:rPr>
              <a:t>Αποφάσεων,</a:t>
            </a:r>
            <a:endParaRPr lang="el-GR" b="1" dirty="0">
              <a:solidFill>
                <a:srgbClr val="004A82"/>
              </a:solidFill>
            </a:endParaRPr>
          </a:p>
          <a:p>
            <a:pPr>
              <a:tabLst>
                <a:tab pos="1433513" algn="l"/>
              </a:tabLst>
            </a:pPr>
            <a:r>
              <a:rPr lang="el-GR" b="1" dirty="0">
                <a:solidFill>
                  <a:srgbClr val="004A82"/>
                </a:solidFill>
              </a:rPr>
              <a:t>Μάθηση βασισμένη σε </a:t>
            </a:r>
            <a:r>
              <a:rPr lang="el-GR" b="1" dirty="0" smtClean="0">
                <a:solidFill>
                  <a:srgbClr val="004A82"/>
                </a:solidFill>
              </a:rPr>
              <a:t>περιπτώσεις,</a:t>
            </a:r>
            <a:endParaRPr lang="el-GR" b="1" dirty="0">
              <a:solidFill>
                <a:srgbClr val="004A82"/>
              </a:solidFill>
            </a:endParaRPr>
          </a:p>
          <a:p>
            <a:pPr>
              <a:tabLst>
                <a:tab pos="1433513" algn="l"/>
              </a:tabLst>
            </a:pPr>
            <a:r>
              <a:rPr lang="el-GR" b="1" dirty="0">
                <a:solidFill>
                  <a:srgbClr val="004A82"/>
                </a:solidFill>
              </a:rPr>
              <a:t>Νευρωνικά </a:t>
            </a:r>
            <a:r>
              <a:rPr lang="el-GR" b="1" dirty="0" smtClean="0">
                <a:solidFill>
                  <a:srgbClr val="004A82"/>
                </a:solidFill>
              </a:rPr>
              <a:t>Δίκτυα,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Μάθηση </a:t>
            </a:r>
            <a:r>
              <a:rPr lang="el-GR" dirty="0" smtClean="0"/>
              <a:t>κανόνων,</a:t>
            </a:r>
            <a:endParaRPr lang="el-GR" dirty="0"/>
          </a:p>
          <a:p>
            <a:r>
              <a:rPr lang="el-GR" dirty="0"/>
              <a:t>Μάθηση κατά </a:t>
            </a:r>
            <a:r>
              <a:rPr lang="el-GR" dirty="0" smtClean="0"/>
              <a:t>Bayes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/>
              <a:t>…………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56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Δέντρα απόφασης </a:t>
            </a:r>
            <a:r>
              <a:rPr lang="el-GR" dirty="0" smtClean="0"/>
              <a:t>(</a:t>
            </a:r>
            <a:r>
              <a:rPr lang="en-US" dirty="0" smtClean="0"/>
              <a:t>Decision Trees)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Κατάλληλα για διαχωρισμό γνώσης βάσει χαρακτηριστικών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Κατάλληλα για εξόρυξη γνώσης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Βασικές Προϋποθέσεις για τη δημιουργία τους</a:t>
            </a:r>
          </a:p>
          <a:p>
            <a:pPr>
              <a:buClr>
                <a:schemeClr val="tx1"/>
              </a:buClr>
            </a:pPr>
            <a:r>
              <a:rPr lang="el-GR" dirty="0" smtClean="0"/>
              <a:t>ύπαρξη </a:t>
            </a:r>
            <a:r>
              <a:rPr lang="el-GR" dirty="0"/>
              <a:t>παραδειγματικών περιπτώσεων για δημιουργία ενός </a:t>
            </a:r>
            <a:r>
              <a:rPr lang="el-GR" b="1" dirty="0">
                <a:solidFill>
                  <a:srgbClr val="820000"/>
                </a:solidFill>
              </a:rPr>
              <a:t>εκπαιδευτικού συνόλου</a:t>
            </a:r>
            <a:r>
              <a:rPr lang="el-GR" b="1" dirty="0">
                <a:solidFill>
                  <a:srgbClr val="274E1E"/>
                </a:solidFill>
              </a:rPr>
              <a:t> </a:t>
            </a:r>
            <a:r>
              <a:rPr lang="el-GR" dirty="0"/>
              <a:t>(training set</a:t>
            </a:r>
            <a:r>
              <a:rPr lang="el-GR" dirty="0" smtClean="0"/>
              <a:t>),</a:t>
            </a:r>
            <a:endParaRPr lang="el-GR" dirty="0"/>
          </a:p>
          <a:p>
            <a:pPr>
              <a:buClr>
                <a:schemeClr val="tx1"/>
              </a:buClr>
            </a:pPr>
            <a:r>
              <a:rPr lang="el-GR" dirty="0"/>
              <a:t>ύπαρξη   </a:t>
            </a:r>
            <a:r>
              <a:rPr lang="el-GR" b="1" dirty="0">
                <a:solidFill>
                  <a:srgbClr val="820000"/>
                </a:solidFill>
              </a:rPr>
              <a:t>αντιθέτων  χαρακτηριστικών</a:t>
            </a:r>
            <a:r>
              <a:rPr lang="el-GR" dirty="0"/>
              <a:t>  περιγραφών,   αριθμητικών   ή   λογικών  που  θα αποτελέσουν τις ιδιότητες (προϋποθέσεις του επιδιωκόμενου προς εξαγωγή κανόνα</a:t>
            </a:r>
            <a:r>
              <a:rPr lang="el-GR" dirty="0" smtClean="0"/>
              <a:t>),</a:t>
            </a:r>
            <a:endParaRPr lang="el-GR" dirty="0"/>
          </a:p>
          <a:p>
            <a:pPr>
              <a:buClr>
                <a:schemeClr val="tx1"/>
              </a:buClr>
            </a:pPr>
            <a:r>
              <a:rPr lang="el-GR" b="1" dirty="0">
                <a:solidFill>
                  <a:srgbClr val="820000"/>
                </a:solidFill>
              </a:rPr>
              <a:t>τάξεις κατηγοριοποίησης </a:t>
            </a:r>
            <a:r>
              <a:rPr lang="el-GR" dirty="0"/>
              <a:t>(συμπεράσματα του επιδιωκόμενου προς εξαγωγή κανόνα</a:t>
            </a:r>
            <a:r>
              <a:rPr lang="el-GR" dirty="0" smtClean="0"/>
              <a:t>).</a:t>
            </a:r>
            <a:endParaRPr lang="el-GR" dirty="0"/>
          </a:p>
          <a:p>
            <a:pPr>
              <a:buClr>
                <a:schemeClr val="tx1"/>
              </a:buClr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50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2d692c9812ba3266e2c29745131a7fbaa6be5"/>
  <p:tag name="ARTICULATE_PRESENTER_VERSION" val="6"/>
  <p:tag name="ARTICULATE_PROJECT_CHECK" val="0"/>
  <p:tag name="ARTICULATE_PROJECT_OPEN" val="0"/>
  <p:tag name="ISPRING_RESOURCE_PATHS_HASH_PRESENTER" val="4bc1da1538a159e9e5514cd80acf32e24fc7c7"/>
</p:tagLst>
</file>

<file path=ppt/theme/theme1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2047</TotalTime>
  <Words>2848</Words>
  <Application>Microsoft Office PowerPoint</Application>
  <PresentationFormat>Προβολή στην οθόνη (4:3)</PresentationFormat>
  <Paragraphs>859</Paragraphs>
  <Slides>43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OC_template_updated</vt:lpstr>
      <vt:lpstr>Τεχνητή Νοημοσύνη (Θ)</vt:lpstr>
      <vt:lpstr>Επισκόπηση</vt:lpstr>
      <vt:lpstr>Ορισμός </vt:lpstr>
      <vt:lpstr>Είδη μηχανικής μάθησης 1/4</vt:lpstr>
      <vt:lpstr>Είδη μηχανικής μάθησης 2/4</vt:lpstr>
      <vt:lpstr>Είδη μηχανικής μάθησης 3/4</vt:lpstr>
      <vt:lpstr>Είδη μηχανικής μάθησης 4/4</vt:lpstr>
      <vt:lpstr>Τεχνικές μάθησης με επίβλεψη</vt:lpstr>
      <vt:lpstr>Δέντρα απόφασης (Decision Trees)</vt:lpstr>
      <vt:lpstr>Πώς αναπαρίσταται ένα δέντρο απόφασης;</vt:lpstr>
      <vt:lpstr>Παραδειγματικές περιπτώσεις για δημιουργία δέντρου απόφασης</vt:lpstr>
      <vt:lpstr>Διαχωρισμός δεδομένων</vt:lpstr>
      <vt:lpstr>Ερώτημα</vt:lpstr>
      <vt:lpstr>Μάθηση χτίζοντας δέντρα αποφάσεων για εξαγωγή κανόνων</vt:lpstr>
      <vt:lpstr>Παράδειγμα εφαρμογής Δ.Π.</vt:lpstr>
      <vt:lpstr>Δημιουργία δέντρου παραγωγής (παράδειγμα tennis)</vt:lpstr>
      <vt:lpstr>Συγκέντρωση υποδειγματικών περιπτώσεων</vt:lpstr>
      <vt:lpstr>Παράδειγμα training set</vt:lpstr>
      <vt:lpstr>Παράδειγμα δημιουργίας δέντρου παραγωγής (1 από 2)</vt:lpstr>
      <vt:lpstr>Παράδειγμα δημιουργίας δέντρου παραγωγής (2 από 2)</vt:lpstr>
      <vt:lpstr>ID3 (Iterative Dichotomiser 3) του Quinlan</vt:lpstr>
      <vt:lpstr>Αλγόριθμος ID3</vt:lpstr>
      <vt:lpstr>Αλγόριθμος ID3</vt:lpstr>
      <vt:lpstr>Παράδειγμα  αναμονής εστιατορίου</vt:lpstr>
      <vt:lpstr>Αναπαράσταση βασισμένη στις ιδιότητες</vt:lpstr>
      <vt:lpstr>Δέντρο παραγωγής</vt:lpstr>
      <vt:lpstr>Αλγόριθμος δημιουργίας δέντρου απόφασης</vt:lpstr>
      <vt:lpstr>Επιλογή ιδιότητας (1 από 2)</vt:lpstr>
      <vt:lpstr>Επιλογή ιδιότητας (2 από 2)</vt:lpstr>
      <vt:lpstr>Εφαρμογές δέντρων αναγνώρισης</vt:lpstr>
      <vt:lpstr>Χρήση δέντρων απόφασης στη ΤΝ</vt:lpstr>
      <vt:lpstr>Συλλογιστική βασισμένη σε περιπτώσεις (Case-Based Reasoning) (1 από 3)</vt:lpstr>
      <vt:lpstr>Κύκλος CBR</vt:lpstr>
      <vt:lpstr>Συλλογιστική βασισμένη σε περιπτώσεις (Case-Based Reasoning) (2 από 3)</vt:lpstr>
      <vt:lpstr>Συλλογιστική βασισμένη σε περιπτώσεις (Case-Based Reasoning) (3 από 3)</vt:lpstr>
      <vt:lpstr>Πηγές για CBR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301</cp:revision>
  <dcterms:created xsi:type="dcterms:W3CDTF">2014-02-24T12:35:17Z</dcterms:created>
  <dcterms:modified xsi:type="dcterms:W3CDTF">2015-02-25T09:44:51Z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4C99253A-8FFA-4248-82FD-C59F9A23AB2D</vt:lpwstr>
  </property>
  <property fmtid="{D5CDD505-2E9C-101B-9397-08002B2CF9AE}" pid="4" name="ArticulatePath">
    <vt:lpwstr>9-6-Machine Learning_20_03_14</vt:lpwstr>
  </property>
  <property fmtid="{D5CDD505-2E9C-101B-9397-08002B2CF9AE}" pid="5" name="ArticulateProjectFull">
    <vt:lpwstr>\\aias\opencourses\Α_ΥΠΟΣΤΗΡΙΞΗ ΑΝΑΠΤΥΞΗΣ ΑΨΜ\ΜΑΘΗΜΑΤΑ ΣΧΟΛΗ-ΚΑΘΗΓΗΤΗΣ\ΣΤΕΦ\ΓΕΩΡΓΟΥΛΗ ΚΑΤΕΡΙΝΑ\ΤΕΧΝΗΤΗ ΝΟΗΜΟΣΥΝΗ - Θ\ΕΚΠΑΙΔΕΥΤΙΚΟ ΥΛΙΚΟ\ΨΗΦΙΟΠΟΙΗΣΗ_ΒΕΛΤΙΩΣΗ\2h fournia\9-6-Machine Learning_20_03_14.ppta</vt:lpwstr>
  </property>
</Properties>
</file>