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64"/>
  </p:notesMasterIdLst>
  <p:handoutMasterIdLst>
    <p:handoutMasterId r:id="rId65"/>
  </p:handoutMasterIdLst>
  <p:sldIdLst>
    <p:sldId id="342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8" r:id="rId51"/>
    <p:sldId id="337" r:id="rId52"/>
    <p:sldId id="339" r:id="rId53"/>
    <p:sldId id="340" r:id="rId54"/>
    <p:sldId id="341" r:id="rId55"/>
    <p:sldId id="343" r:id="rId56"/>
    <p:sldId id="344" r:id="rId57"/>
    <p:sldId id="345" r:id="rId58"/>
    <p:sldId id="350" r:id="rId59"/>
    <p:sldId id="351" r:id="rId60"/>
    <p:sldId id="352" r:id="rId61"/>
    <p:sldId id="348" r:id="rId62"/>
    <p:sldId id="349" r:id="rId63"/>
  </p:sldIdLst>
  <p:sldSz cx="9144000" cy="6858000" type="screen4x3"/>
  <p:notesSz cx="7104063" cy="10234613"/>
  <p:custDataLst>
    <p:tags r:id="rId66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075"/>
    <a:srgbClr val="820000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42" autoAdjust="0"/>
    <p:restoredTop sz="86443" autoAdjust="0"/>
  </p:normalViewPr>
  <p:slideViewPr>
    <p:cSldViewPr>
      <p:cViewPr varScale="1">
        <p:scale>
          <a:sx n="97" d="100"/>
          <a:sy n="97" d="100"/>
        </p:scale>
        <p:origin x="-19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7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gs" Target="tags/tag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3/7/2015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3/7/2015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03513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1002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45474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12594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885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4349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0445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17265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72827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2524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8574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65493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1423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54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55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9651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4598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10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17867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55055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09403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467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7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71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63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18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36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7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70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42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20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07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8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3100" b="1" dirty="0" smtClean="0"/>
              <a:t>Ενότητα </a:t>
            </a:r>
            <a:r>
              <a:rPr lang="en-US" sz="3100" b="1" dirty="0"/>
              <a:t>4</a:t>
            </a:r>
            <a:r>
              <a:rPr lang="el-GR" sz="3100" dirty="0" smtClean="0"/>
              <a:t>:</a:t>
            </a:r>
            <a:r>
              <a:rPr lang="en-US" sz="3100" dirty="0" smtClean="0"/>
              <a:t> </a:t>
            </a:r>
            <a:r>
              <a:rPr lang="el-GR" sz="3100" dirty="0" smtClean="0">
                <a:solidFill>
                  <a:sysClr val="windowText" lastClr="000000"/>
                </a:solidFill>
              </a:rPr>
              <a:t>Ο σύνδεσμος της γέφυρας</a:t>
            </a:r>
            <a:r>
              <a:rPr lang="en-US" sz="3100" dirty="0" smtClean="0">
                <a:solidFill>
                  <a:sysClr val="windowText" lastClr="000000"/>
                </a:solidFill>
              </a:rPr>
              <a:t> (</a:t>
            </a:r>
            <a:r>
              <a:rPr lang="el-GR" sz="3100" dirty="0" smtClean="0">
                <a:solidFill>
                  <a:sysClr val="windowText" lastClr="000000"/>
                </a:solidFill>
              </a:rPr>
              <a:t>β’ μέρος)</a:t>
            </a:r>
            <a:endParaRPr lang="el-GR" sz="31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73006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0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Ημιακίνητη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63" y="1484784"/>
            <a:ext cx="3648312" cy="243350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068960"/>
            <a:ext cx="3995010" cy="2752467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323528" y="6237312"/>
            <a:ext cx="7848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Ανδριτσάκης Δ. Ακίνητη επανορθωτική προσθετική. Εκδόσεις Ζαχαρόπουλος, Αθήνα, 2002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791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Ημιακίνητη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340768"/>
            <a:ext cx="5505727" cy="414746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323528" y="6237312"/>
            <a:ext cx="7848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Ανδριτσάκης Δ. Ακίνητη επανορθωτική προσθετική. Εκδόσεις Ζαχαρόπουλος, Αθήνα, 2002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79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Ημιακίνητη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412776"/>
            <a:ext cx="5729960" cy="404524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323528" y="6237312"/>
            <a:ext cx="7848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Ανδριτσάκης Δ. Ακίνητη επανορθωτική προσθετική. Εκδόσεις Ζαχαρόπουλος, Αθήνα, 2002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459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Κινητή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(1 από 6) 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3658" y="2276872"/>
            <a:ext cx="8229600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 smtClean="0"/>
              <a:t>Είναι </a:t>
            </a:r>
            <a:r>
              <a:rPr lang="el-GR" sz="2400" dirty="0"/>
              <a:t>αυτή της οποίας το γεφύρωμα ενώνεται, εκατέρωθεν, με τα συγκρατήματα με ενδοτικούς συνδέσμους.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85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Κινητή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412776"/>
            <a:ext cx="6024505" cy="451837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547664" y="5445224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365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Κινητή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196752"/>
            <a:ext cx="6597365" cy="44730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779912" y="582677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69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Κινητή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412776"/>
            <a:ext cx="5830568" cy="371212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684768" y="5157192"/>
            <a:ext cx="1967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79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Κινητή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484784"/>
            <a:ext cx="5689921" cy="390328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682244" y="5535180"/>
            <a:ext cx="1897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154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Κινητή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6119516" cy="420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82244" y="5535180"/>
            <a:ext cx="1897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038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Γέφυρα με πρόβολο ή κρεμαστή </a:t>
            </a:r>
            <a:r>
              <a:rPr lang="el-GR" sz="3600" b="0" dirty="0" smtClean="0">
                <a:solidFill>
                  <a:srgbClr val="075075"/>
                </a:solidFill>
              </a:rPr>
              <a:t>(1 από </a:t>
            </a:r>
            <a:r>
              <a:rPr lang="el-GR" sz="3600" b="0" dirty="0">
                <a:solidFill>
                  <a:srgbClr val="075075"/>
                </a:solidFill>
              </a:rPr>
              <a:t>10</a:t>
            </a:r>
            <a:r>
              <a:rPr lang="el-GR" sz="3600" b="0" dirty="0" smtClean="0">
                <a:solidFill>
                  <a:srgbClr val="075075"/>
                </a:solidFill>
              </a:rPr>
              <a:t>) </a:t>
            </a:r>
            <a:endParaRPr lang="el-GR" sz="36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 smtClean="0"/>
              <a:t>Είναι </a:t>
            </a:r>
            <a:r>
              <a:rPr lang="el-GR" sz="2400" dirty="0"/>
              <a:t>η γέφυρα η οποία διαθέτει ένα ή δύο συγκρατήματα από τη μια μόνο πλευρά του γεφυρώματος.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48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Είδη  γεφυρών 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Ανάλογα με το είδος του συνδέσμου που ενώνει το γεφύρωμα με το συγκράτημα:</a:t>
            </a:r>
          </a:p>
          <a:p>
            <a:pPr>
              <a:spcBef>
                <a:spcPts val="3000"/>
              </a:spcBef>
            </a:pPr>
            <a:r>
              <a:rPr lang="el-GR" sz="2400" dirty="0"/>
              <a:t>Ακίνητη ή σταθερή </a:t>
            </a:r>
            <a:r>
              <a:rPr lang="el-GR" sz="2400" dirty="0" smtClean="0"/>
              <a:t>γέφυρα,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 smtClean="0"/>
              <a:t>Ημιακίνητη γέφυρα,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 smtClean="0"/>
              <a:t>Κινητή γέφυρα,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 smtClean="0"/>
              <a:t>Γέφυρα </a:t>
            </a:r>
            <a:r>
              <a:rPr lang="el-GR" sz="2400" dirty="0"/>
              <a:t>με πρόβολο (κρεμαστή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 smtClean="0"/>
              <a:t>Μικτή γέφυρα.</a:t>
            </a:r>
            <a:endParaRPr lang="el-GR" sz="2400" dirty="0"/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120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Γέφυρα με πρόβολο ή κρεμαστή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340768"/>
            <a:ext cx="5880489" cy="441036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547664" y="5445224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68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Γέφυρα με πρόβολο ή κρεμαστή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l-GR" sz="2400" dirty="0"/>
              <a:t>Κατασκευάζεται σε μικρής έκτασης νωδότητα, όταν λείπει ένα </a:t>
            </a:r>
            <a:r>
              <a:rPr lang="el-GR" sz="2400" dirty="0" smtClean="0"/>
              <a:t>δόντι,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 Ο μοναδικός σύνδεσμος του γεφυρώματος πρέπει να είναι </a:t>
            </a:r>
            <a:r>
              <a:rPr lang="el-GR" sz="2400" dirty="0" smtClean="0"/>
              <a:t>ανένδοτος,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 Μειονεκτεί γιατί επιβαρύνει υπερβολικά το δόντι </a:t>
            </a:r>
            <a:r>
              <a:rPr lang="el-GR" sz="2400" dirty="0" smtClean="0"/>
              <a:t>στήριγμα,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 Χρησιμοποιείται μόνο ως λύση ανάγκης.</a:t>
            </a:r>
          </a:p>
          <a:p>
            <a:pPr>
              <a:spcBef>
                <a:spcPts val="24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175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Γέφυρα με πρόβολο ή κρεμαστή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268760"/>
            <a:ext cx="5645154" cy="460828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923928" y="594928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012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Γέφυρα με πρόβολο ή κρεμαστή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1196752"/>
            <a:ext cx="5188948" cy="453322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923928" y="579259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39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Γέφυρα με πρόβολο ή κρεμαστή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864096"/>
          </a:xfrm>
        </p:spPr>
        <p:txBody>
          <a:bodyPr/>
          <a:lstStyle/>
          <a:p>
            <a:pPr marL="0" indent="0" algn="ctr">
              <a:buNone/>
            </a:pPr>
            <a:r>
              <a:rPr lang="el-GR" b="1" dirty="0">
                <a:solidFill>
                  <a:srgbClr val="820000"/>
                </a:solidFill>
              </a:rPr>
              <a:t>ΠΟΤΕ ΜΕ ΕΝΑ ΣΤΗΡΙΓΜΑ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184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Γέφυρα με πρόβολο ή κρεμαστή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84784"/>
            <a:ext cx="3644920" cy="232831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140968"/>
            <a:ext cx="3872412" cy="2460236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323528" y="6237312"/>
            <a:ext cx="7848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Ανδριτσάκης Δ. Ακίνητη επανορθωτική προσθετική. Εκδόσεις Ζαχαρόπουλος, Αθήνα, 2002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57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Γέφυρα με πρόβολο ή κρεμαστή </a:t>
            </a:r>
            <a:r>
              <a:rPr lang="el-GR" sz="3200" b="0" dirty="0" smtClean="0">
                <a:solidFill>
                  <a:srgbClr val="075075"/>
                </a:solidFill>
              </a:rPr>
              <a:t>(8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21" y="1196975"/>
            <a:ext cx="749235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623731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36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Γέφυρα με πρόβολο ή κρεμαστή </a:t>
            </a:r>
            <a:r>
              <a:rPr lang="el-GR" sz="3200" b="0" dirty="0" smtClean="0">
                <a:solidFill>
                  <a:srgbClr val="075075"/>
                </a:solidFill>
              </a:rPr>
              <a:t>(9 </a:t>
            </a:r>
            <a:r>
              <a:rPr lang="el-GR" sz="3200" b="0" dirty="0">
                <a:solidFill>
                  <a:srgbClr val="075075"/>
                </a:solidFill>
              </a:rPr>
              <a:t>από 10</a:t>
            </a:r>
            <a:r>
              <a:rPr lang="el-GR" sz="3200" b="0" dirty="0" smtClean="0">
                <a:solidFill>
                  <a:srgbClr val="075075"/>
                </a:solidFill>
              </a:rPr>
              <a:t>) 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196752"/>
            <a:ext cx="6468663" cy="468029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594928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26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Γέφυρα με πρόβολο ή κρεμαστή </a:t>
            </a:r>
            <a:r>
              <a:rPr lang="el-GR" sz="3200" b="0" dirty="0" smtClean="0">
                <a:solidFill>
                  <a:srgbClr val="075075"/>
                </a:solidFill>
              </a:rPr>
              <a:t>(10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10) 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268760"/>
            <a:ext cx="6537494" cy="446427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717690" y="5826776"/>
            <a:ext cx="1934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25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Μεικτή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(1 από 3)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 smtClean="0"/>
              <a:t>Είναι </a:t>
            </a:r>
            <a:r>
              <a:rPr lang="el-GR" sz="2400" dirty="0"/>
              <a:t>αυτή που αποτελεί συνδυασμό των προηγούμενων </a:t>
            </a:r>
            <a:r>
              <a:rPr lang="el-GR" sz="2400" dirty="0" smtClean="0"/>
              <a:t>ειδών</a:t>
            </a:r>
            <a:r>
              <a:rPr lang="en-US" sz="2400" dirty="0" smtClean="0"/>
              <a:t>.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34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Ακ</a:t>
            </a:r>
            <a:r>
              <a:rPr lang="el-GR" dirty="0">
                <a:solidFill>
                  <a:srgbClr val="075075"/>
                </a:solidFill>
              </a:rPr>
              <a:t>ί</a:t>
            </a:r>
            <a:r>
              <a:rPr lang="el-GR" dirty="0" smtClean="0">
                <a:solidFill>
                  <a:srgbClr val="075075"/>
                </a:solidFill>
              </a:rPr>
              <a:t>νητη ή σταθερή </a:t>
            </a:r>
            <a:r>
              <a:rPr lang="el-GR" sz="3200" b="0" dirty="0" smtClean="0">
                <a:solidFill>
                  <a:srgbClr val="075075"/>
                </a:solidFill>
              </a:rPr>
              <a:t>(1 από 3)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2276872"/>
            <a:ext cx="8229600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 smtClean="0"/>
              <a:t>Είναι </a:t>
            </a:r>
            <a:r>
              <a:rPr lang="el-GR" sz="2400" dirty="0"/>
              <a:t>η γέφυρα της οποίας το γεφύρωμα συνδέεται με τα συγκρατήματα με ανένδοτους συνδέσμους.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73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Μεικτή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268760"/>
            <a:ext cx="6543186" cy="433159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547664" y="5445224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116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Μεικτή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340768"/>
            <a:ext cx="3850590" cy="241236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076" y="3140968"/>
            <a:ext cx="4120248" cy="2656476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539552" y="6093296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lang="en-US" sz="1200" dirty="0">
                <a:solidFill>
                  <a:srgbClr val="595959"/>
                </a:solidFill>
                <a:latin typeface="Calibri"/>
              </a:rPr>
              <a:t>,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Αθήνα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95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Σχεδιασμός  ανένδοτου χυτού συνδέσμου</a:t>
            </a:r>
            <a:endParaRPr lang="el-GR" sz="36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766628" y="2420888"/>
            <a:ext cx="3610744" cy="144016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Εντόπιση συνδέσμου,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Σχήμα συνδέσμου.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endParaRPr lang="el-GR" sz="2400" dirty="0" smtClean="0"/>
          </a:p>
          <a:p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777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l-GR" dirty="0">
                <a:solidFill>
                  <a:srgbClr val="075075"/>
                </a:solidFill>
              </a:rPr>
              <a:t>Εντόπιση </a:t>
            </a:r>
            <a:r>
              <a:rPr lang="el-GR" dirty="0" smtClean="0">
                <a:solidFill>
                  <a:srgbClr val="075075"/>
                </a:solidFill>
              </a:rPr>
              <a:t>συνδέσμου </a:t>
            </a:r>
            <a:r>
              <a:rPr lang="el-GR" sz="3200" b="0" dirty="0" smtClean="0">
                <a:solidFill>
                  <a:srgbClr val="075075"/>
                </a:solidFill>
              </a:rPr>
              <a:t>(1 από 6)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1584176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/>
              <a:t>Ο σύνδεσμος εντοπίζεται στην </a:t>
            </a:r>
            <a:r>
              <a:rPr lang="el-GR" sz="2400" b="1" dirty="0">
                <a:solidFill>
                  <a:srgbClr val="075075"/>
                </a:solidFill>
              </a:rPr>
              <a:t>περιοχή του σημείου επαφής </a:t>
            </a:r>
            <a:r>
              <a:rPr lang="el-GR" sz="2400" dirty="0"/>
              <a:t>και ειδικότερα μεταξύ των τεσσάρων τριγωνικών χώρων που υπάρχουν μεταξύ παρακείμενων φυσικών δοντιών (αγκάλες</a:t>
            </a:r>
            <a:r>
              <a:rPr lang="el-GR" sz="2400" dirty="0" smtClean="0"/>
              <a:t>)</a:t>
            </a:r>
            <a:r>
              <a:rPr lang="en-US" sz="2400" dirty="0" smtClean="0"/>
              <a:t>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3118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l-GR" dirty="0">
                <a:solidFill>
                  <a:srgbClr val="075075"/>
                </a:solidFill>
              </a:rPr>
              <a:t>Εντόπιση συνδέσμου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>
                <a:solidFill>
                  <a:srgbClr val="075075"/>
                </a:solidFill>
              </a:rPr>
              <a:t>ΑΓΚΑΛΕΣ</a:t>
            </a:r>
            <a:r>
              <a:rPr lang="el-GR" sz="2400" dirty="0"/>
              <a:t> είναι οι τριγωνικοί χώροι που σχηματίζονται μεταξύ δύο διπλανών δοντιών, ξεκινούν από το σημείο επαφής με κατεύθυνση μασητικά, αυχενικά</a:t>
            </a:r>
            <a:r>
              <a:rPr lang="el-GR" sz="2400" dirty="0" smtClean="0"/>
              <a:t>, παρειακά </a:t>
            </a:r>
            <a:r>
              <a:rPr lang="el-GR" sz="2400" dirty="0"/>
              <a:t>και γλωσσικά και λέγονται αντίστοιχα μασητικές, αυχενικές, παρειακές και γλωσσικές </a:t>
            </a:r>
            <a:r>
              <a:rPr lang="el-GR" sz="2400" dirty="0" smtClean="0"/>
              <a:t>αγκάλες.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ΣΚΟΠΟΣ</a:t>
            </a:r>
            <a:r>
              <a:rPr lang="el-GR" sz="2400" b="1" dirty="0">
                <a:solidFill>
                  <a:srgbClr val="075075"/>
                </a:solidFill>
              </a:rPr>
              <a:t>: </a:t>
            </a:r>
            <a:r>
              <a:rPr lang="el-GR" sz="2400" dirty="0"/>
              <a:t>Διευκολύνουν τη διαφυγή των τροφών και προστατεύουν έτσι τα ούλα και τις μεσοδόντιες θηλές.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685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l-GR" dirty="0">
                <a:solidFill>
                  <a:srgbClr val="075075"/>
                </a:solidFill>
              </a:rPr>
              <a:t>Εντόπιση συνδέσμου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956992" y="1196752"/>
            <a:ext cx="3250704" cy="1296144"/>
          </a:xfrm>
        </p:spPr>
        <p:txBody>
          <a:bodyPr/>
          <a:lstStyle/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Μασητική </a:t>
            </a:r>
            <a:r>
              <a:rPr lang="el-GR" sz="2400" dirty="0" smtClean="0"/>
              <a:t>αγκάλη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Αυχενική </a:t>
            </a:r>
            <a:r>
              <a:rPr lang="el-GR" sz="2400" dirty="0" smtClean="0"/>
              <a:t>αγκάλη</a:t>
            </a:r>
            <a:r>
              <a:rPr lang="en-US" sz="2400" dirty="0" smtClean="0"/>
              <a:t>.</a:t>
            </a:r>
            <a:endParaRPr lang="el-GR" sz="2400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48" y="2503113"/>
            <a:ext cx="7388992" cy="3432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2244" y="5924417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501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l-GR" dirty="0">
                <a:solidFill>
                  <a:srgbClr val="075075"/>
                </a:solidFill>
              </a:rPr>
              <a:t>Εντόπιση συνδέσμου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915816" y="1196752"/>
            <a:ext cx="3034680" cy="1584176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3600"/>
              </a:spcBef>
              <a:buSzPct val="100000"/>
              <a:buFont typeface="+mj-lt"/>
              <a:buAutoNum type="arabicPeriod" startAt="3"/>
            </a:pPr>
            <a:r>
              <a:rPr lang="el-GR" sz="2400" dirty="0" smtClean="0"/>
              <a:t>Παρειακή </a:t>
            </a:r>
            <a:r>
              <a:rPr lang="el-GR" sz="2400" dirty="0" smtClean="0"/>
              <a:t>αγκάλη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pPr marL="457200" indent="-457200">
              <a:spcBef>
                <a:spcPts val="3600"/>
              </a:spcBef>
              <a:buSzPct val="100000"/>
              <a:buFont typeface="+mj-lt"/>
              <a:buAutoNum type="arabicPeriod" startAt="3"/>
            </a:pPr>
            <a:r>
              <a:rPr lang="el-GR" sz="2400" dirty="0" smtClean="0"/>
              <a:t>Γλωσσική αγκάλη.</a:t>
            </a:r>
          </a:p>
          <a:p>
            <a:pPr marL="457200" indent="-457200">
              <a:spcBef>
                <a:spcPts val="3600"/>
              </a:spcBef>
              <a:buSzPct val="100000"/>
              <a:buFont typeface="+mj-lt"/>
              <a:buAutoNum type="arabicPeriod" startAt="3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2492896"/>
            <a:ext cx="6524597" cy="3357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9912" y="585076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82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l-GR" dirty="0">
                <a:solidFill>
                  <a:srgbClr val="075075"/>
                </a:solidFill>
              </a:rPr>
              <a:t>Εντόπιση συνδέσμου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76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 smtClean="0">
                <a:solidFill>
                  <a:srgbClr val="820000"/>
                </a:solidFill>
              </a:rPr>
              <a:t>Σημεία επαφής – </a:t>
            </a:r>
            <a:r>
              <a:rPr lang="el-GR" sz="2400" b="1" dirty="0">
                <a:solidFill>
                  <a:srgbClr val="820000"/>
                </a:solidFill>
              </a:rPr>
              <a:t>Ά</a:t>
            </a:r>
            <a:r>
              <a:rPr lang="el-GR" sz="2400" b="1" dirty="0" smtClean="0">
                <a:solidFill>
                  <a:srgbClr val="820000"/>
                </a:solidFill>
              </a:rPr>
              <a:t>νω γνάθος</a:t>
            </a:r>
          </a:p>
          <a:p>
            <a:pPr marL="0" indent="0" algn="ctr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031" y="1772816"/>
            <a:ext cx="6093401" cy="45700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9912" y="6342867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46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l-GR" dirty="0">
                <a:solidFill>
                  <a:srgbClr val="075075"/>
                </a:solidFill>
              </a:rPr>
              <a:t>Εντόπιση συνδέσμου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820000"/>
                </a:solidFill>
              </a:rPr>
              <a:t>Σημεία επαφής – </a:t>
            </a:r>
            <a:r>
              <a:rPr lang="el-GR" sz="2400" b="1" dirty="0" smtClean="0">
                <a:solidFill>
                  <a:srgbClr val="820000"/>
                </a:solidFill>
              </a:rPr>
              <a:t>Κάτω </a:t>
            </a:r>
            <a:r>
              <a:rPr lang="el-GR" sz="2400" b="1" dirty="0">
                <a:solidFill>
                  <a:srgbClr val="820000"/>
                </a:solidFill>
              </a:rPr>
              <a:t>γνάθος</a:t>
            </a:r>
          </a:p>
          <a:p>
            <a:pPr marL="0" indent="0" algn="ctr">
              <a:buNone/>
            </a:pP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688449"/>
            <a:ext cx="6042616" cy="4531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9912" y="628169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633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Σχήμα συνδέσμου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04864" y="2132856"/>
            <a:ext cx="5554960" cy="1872208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 smtClean="0"/>
              <a:t>Πρόσθια γέφυρα (Αισθητική)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Οπίσθια γέφυρα (σχήμα </a:t>
            </a:r>
            <a:r>
              <a:rPr lang="el-GR" sz="2400" dirty="0"/>
              <a:t>φράουλας)</a:t>
            </a:r>
          </a:p>
          <a:p>
            <a:endParaRPr lang="el-GR" sz="2400" dirty="0"/>
          </a:p>
          <a:p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40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Ακίνητη </a:t>
            </a:r>
            <a:r>
              <a:rPr lang="el-GR" dirty="0">
                <a:solidFill>
                  <a:srgbClr val="075075"/>
                </a:solidFill>
              </a:rPr>
              <a:t>ή </a:t>
            </a:r>
            <a:r>
              <a:rPr lang="el-GR" dirty="0" smtClean="0">
                <a:solidFill>
                  <a:srgbClr val="075075"/>
                </a:solidFill>
              </a:rPr>
              <a:t>σταθερή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544" y="1196975"/>
            <a:ext cx="686691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691680" y="5589240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659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Σχήμα συνδέσμου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4200"/>
              </a:spcBef>
              <a:buNone/>
            </a:pPr>
            <a:r>
              <a:rPr lang="el-GR" sz="2400" dirty="0"/>
              <a:t>Ανεξάρτητα από την εντόπιση του συνδέσμου ο κανόνας που ισχύει </a:t>
            </a:r>
            <a:r>
              <a:rPr lang="el-GR" sz="2400" dirty="0" smtClean="0"/>
              <a:t>είναι:</a:t>
            </a:r>
          </a:p>
          <a:p>
            <a:pPr marL="0" indent="0" algn="ctr">
              <a:spcBef>
                <a:spcPts val="4200"/>
              </a:spcBef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Να εκμεταλεύομαστε </a:t>
            </a:r>
            <a:r>
              <a:rPr lang="el-GR" sz="2400" b="1" dirty="0">
                <a:solidFill>
                  <a:srgbClr val="075075"/>
                </a:solidFill>
              </a:rPr>
              <a:t>όσο μεγαλύτερη επιφάνεια μπορούμε, χωρίς να παρενοχλούμε τα ούλα και χωρίς να δημιουργούμε αισθητικά προβλήματα.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8807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Σύνδεσμος γέφυρας οπίσθιων δοντιών</a:t>
            </a:r>
            <a:br>
              <a:rPr lang="el-GR" sz="4400" dirty="0" smtClean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 από 8)</a:t>
            </a:r>
            <a:endParaRPr lang="el-GR" sz="36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600" dirty="0"/>
              <a:t>Τοποθέτηση στο μασητικό τριτημόριο της μύλης. </a:t>
            </a:r>
            <a:r>
              <a:rPr lang="el-GR" sz="2600" b="1" dirty="0">
                <a:solidFill>
                  <a:srgbClr val="075075"/>
                </a:solidFill>
              </a:rPr>
              <a:t>Εξαίρεση</a:t>
            </a:r>
            <a:r>
              <a:rPr lang="el-GR" sz="2600" dirty="0"/>
              <a:t> τα οπίσθια δόντια της κάτω</a:t>
            </a:r>
            <a:r>
              <a:rPr lang="el-GR" sz="2600" dirty="0" smtClean="0"/>
              <a:t>: στο </a:t>
            </a:r>
            <a:r>
              <a:rPr lang="el-GR" sz="2600" dirty="0"/>
              <a:t>μέσο τριτημόριο.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600" dirty="0"/>
              <a:t>Τοποθέτηση όσον το δυνατόν μασητικά, πάντα όμως κάτω από την όμορη οριακή ακρολοφία, για να ευνοείται ο σχηματισμός των μεσοδόντιων τριγώνων.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600" dirty="0"/>
              <a:t>Κατά την παρειογλωσσική διάσταση τοποθετείται παρειακά της μεσότητας των δοντιών. </a:t>
            </a:r>
            <a:r>
              <a:rPr lang="el-GR" sz="2600" b="1" dirty="0" smtClean="0">
                <a:solidFill>
                  <a:srgbClr val="075075"/>
                </a:solidFill>
              </a:rPr>
              <a:t>Εξαίρεση:</a:t>
            </a:r>
            <a:r>
              <a:rPr lang="el-GR" sz="2600" dirty="0" smtClean="0"/>
              <a:t> </a:t>
            </a:r>
            <a:r>
              <a:rPr lang="el-GR" sz="2600" dirty="0"/>
              <a:t>μεταξύ α κ β άνω γομφίου με τοποθέτηση ακριβώς στη μέση.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2602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οπίσθιων δοντιών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/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Σχήμα φράουλας (ωοειδές</a:t>
            </a:r>
            <a:r>
              <a:rPr lang="el-GR" sz="2400" dirty="0" smtClean="0"/>
              <a:t>)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Το ουλικό μέρος του συνδέσμου να έχει κοίλο, αποστρογγυλεμένο σχήμα, αφήνοντας χώρο για τη μεσοδόντια θηλή.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Όταν πρόκειται να τοποθετηθεί αισθητική επικάλυψη, μετακινείται γλωσσικά.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Η ελάχιστη διατομή του να είναι τουλάχιστον ίση με το 1/3 του  δοντιού.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1311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οπίσθιων δοντιών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07704" y="5517232"/>
            <a:ext cx="5770984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dirty="0" smtClean="0"/>
              <a:t>Τοποθέτηση στο μασητικό τριτημόριο της μύλης</a:t>
            </a:r>
            <a:endParaRPr lang="el-GR" sz="2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84" y="1862192"/>
            <a:ext cx="7846232" cy="3133616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1571842" y="6093296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492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οπίσθιων δοντιών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136659" y="3907935"/>
            <a:ext cx="5266928" cy="4320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400" dirty="0" smtClean="0"/>
              <a:t>Όχι υπερβολική επέκταση προς τα ούλα</a:t>
            </a:r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268760"/>
            <a:ext cx="5949083" cy="224493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326" y="4352559"/>
            <a:ext cx="5543594" cy="2399330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1961811" y="3570359"/>
            <a:ext cx="56166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1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100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 rot="-5400000">
            <a:off x="6843666" y="5306218"/>
            <a:ext cx="2015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1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27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οπίσθιων δοντιών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(5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94136" y="1700808"/>
            <a:ext cx="8229600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200" dirty="0" smtClean="0"/>
              <a:t>Παρειογλωσσικά τοποθέτηση παρειακά της μεσότητας των δοντιών</a:t>
            </a:r>
          </a:p>
          <a:p>
            <a:pPr marL="0" indent="0">
              <a:buNone/>
            </a:pPr>
            <a:endParaRPr lang="el-GR" sz="2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64" y="2492896"/>
            <a:ext cx="8303472" cy="3432345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1733992" y="6021288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753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οπίσθιων δοντιών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(6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915816" y="1284226"/>
            <a:ext cx="3538736" cy="504056"/>
          </a:xfrm>
        </p:spPr>
        <p:txBody>
          <a:bodyPr/>
          <a:lstStyle/>
          <a:p>
            <a:pPr marL="0" indent="0">
              <a:buNone/>
            </a:pPr>
            <a:r>
              <a:rPr lang="el-GR" sz="2200" dirty="0" smtClean="0"/>
              <a:t>Σχήμα φράουλας - ωοειδές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23" y="2276872"/>
            <a:ext cx="3731075" cy="354208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379440"/>
            <a:ext cx="4062369" cy="33369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7664" y="602128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788023" y="5836622"/>
            <a:ext cx="4062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 smtClean="0">
                <a:solidFill>
                  <a:srgbClr val="595959"/>
                </a:solidFill>
                <a:latin typeface="Calibri"/>
              </a:rPr>
              <a:t>©</a:t>
            </a:r>
            <a:r>
              <a:rPr lang="en-US" sz="1200" dirty="0" smtClean="0">
                <a:solidFill>
                  <a:srgbClr val="595959"/>
                </a:solidFill>
                <a:latin typeface="Calibri"/>
              </a:rPr>
              <a:t> </a:t>
            </a:r>
            <a:r>
              <a:rPr lang="el-GR" sz="1200" dirty="0" smtClean="0">
                <a:solidFill>
                  <a:srgbClr val="595959"/>
                </a:solidFill>
                <a:latin typeface="Calibri"/>
              </a:rPr>
              <a:t>Ανδριτσάκης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Δ. Ακίνητη επανορθωτική προσθετική. Εκδόσεις Ζαχαρόπουλος, Αθήνα, 2002</a:t>
            </a:r>
          </a:p>
        </p:txBody>
      </p:sp>
    </p:spTree>
    <p:extLst>
      <p:ext uri="{BB962C8B-B14F-4D97-AF65-F5344CB8AC3E}">
        <p14:creationId xmlns:p14="http://schemas.microsoft.com/office/powerpoint/2010/main" val="67746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οπίσθιων δοντιών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(7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07704" y="1484784"/>
            <a:ext cx="5698976" cy="504056"/>
          </a:xfrm>
        </p:spPr>
        <p:txBody>
          <a:bodyPr/>
          <a:lstStyle/>
          <a:p>
            <a:pPr marL="0" indent="0">
              <a:buNone/>
            </a:pPr>
            <a:r>
              <a:rPr lang="el-GR" sz="2200" dirty="0" smtClean="0"/>
              <a:t>Μεταφορά γλωσσικά σε αισθητική επικάλυψη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3919" y="2039222"/>
            <a:ext cx="4705683" cy="3930994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1532978" y="6093296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708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οπίσθιων δοντιών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(8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782813" y="1484784"/>
            <a:ext cx="3096343" cy="5040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sz="2600" dirty="0" smtClean="0"/>
              <a:t>Διατομή συνδέσμου = 1/3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467" y="2348880"/>
            <a:ext cx="6668219" cy="3830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0476" y="6179671"/>
            <a:ext cx="2077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96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</a:t>
            </a:r>
            <a:r>
              <a:rPr lang="el-GR" sz="4400" dirty="0" smtClean="0">
                <a:solidFill>
                  <a:srgbClr val="075075"/>
                </a:solidFill>
              </a:rPr>
              <a:t>πρόσθιων </a:t>
            </a:r>
            <a:r>
              <a:rPr lang="el-GR" sz="4400" dirty="0">
                <a:solidFill>
                  <a:srgbClr val="075075"/>
                </a:solidFill>
              </a:rPr>
              <a:t>δοντιών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 από 5)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Κατά την αυχενοκοπτική διάσταση, τοποθετούνται στο κοπτικό τριτημόριο της μύλης, αφήνοντας χώρο για τις κοπτικές και αυχενικές αγκάλες.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Κατά την χειλεογλωσσική διάσταση</a:t>
            </a:r>
            <a:r>
              <a:rPr lang="el-GR" sz="2400" dirty="0" smtClean="0"/>
              <a:t>, είναι </a:t>
            </a:r>
            <a:r>
              <a:rPr lang="el-GR" sz="2400" dirty="0"/>
              <a:t>μικρότερος από ότι σε οπίσθιες γέφυρες, λόγω του περιορισμένου χώρου.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Αν χρειάζεται γίνεται ενίσχυσή του μόνο από τη γλωσσική πλευρά.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6970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Ακίνητη </a:t>
            </a:r>
            <a:r>
              <a:rPr lang="el-GR" dirty="0">
                <a:solidFill>
                  <a:srgbClr val="075075"/>
                </a:solidFill>
              </a:rPr>
              <a:t>ή </a:t>
            </a:r>
            <a:r>
              <a:rPr lang="el-GR" dirty="0" smtClean="0">
                <a:solidFill>
                  <a:srgbClr val="075075"/>
                </a:solidFill>
              </a:rPr>
              <a:t>σταθερή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196752"/>
            <a:ext cx="6312537" cy="473440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563888" y="6052155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 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465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πρόσθιων δοντιών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5)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/>
          <a:lstStyle/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Σχήμα  μάλλον στενόμακρο, (ωοειδές όσο είναι δυνατόν).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Το ουλικό μέρος του συνδέσμου να έχει κοίλο, αποστρογγυλεμένο σχήμα, αφήνοντας χώρο για τη μεσοδόντια θηλή.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Όταν πρόκειται να τοποθετηθεί αισθητική επικάλυψη, μετακινείται γλωσσικά.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Η ελάχιστη διατομή του να είναι τουλάχιστον ίση με το 1/3 του  δοντιού.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345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πρόσθιων δοντιών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5)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655" y="1196975"/>
            <a:ext cx="6786689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763688" y="6237312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01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πρόσθιων δοντιών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5)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643" y="1196975"/>
            <a:ext cx="571271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691680" y="6256704"/>
            <a:ext cx="57606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100" dirty="0">
                <a:solidFill>
                  <a:srgbClr val="595959"/>
                </a:solidFill>
                <a:latin typeface="Calibri"/>
              </a:rPr>
              <a:t>© Ανδριτσάκης Δ. Ακίνητη επανορθωτική προσθετική. Εκδόσεις Ζαχαρόπουλος, Αθήνα, 2002</a:t>
            </a:r>
            <a:endParaRPr lang="el-GR" sz="11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977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Σύνδεσμος γέφυρας πρόσθιων δοντιών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(5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5)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340768"/>
            <a:ext cx="6424073" cy="447752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565798" y="6165304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00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472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90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4</a:t>
            </a:r>
            <a:r>
              <a:rPr lang="en-US" sz="2000" dirty="0" smtClean="0"/>
              <a:t>:</a:t>
            </a:r>
            <a:r>
              <a:rPr lang="el-GR" sz="2000" dirty="0" smtClean="0"/>
              <a:t> Ο σύνδεσμος της γέφυρας β</a:t>
            </a:r>
            <a:r>
              <a:rPr lang="el-GR" sz="2000" smtClean="0"/>
              <a:t>’ μέρος (γενικά</a:t>
            </a:r>
            <a:r>
              <a:rPr lang="el-GR" sz="2000" dirty="0" smtClean="0"/>
              <a:t>)».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9200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90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71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504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Ημιακίνητη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(1 από 7)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1224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 smtClean="0"/>
              <a:t>Είναι </a:t>
            </a:r>
            <a:r>
              <a:rPr lang="el-GR" sz="2400" dirty="0"/>
              <a:t>η γέφυρα της οποίας το ένα άκρο του γεφυρώματος ενώνεται με το συγκράτημα με ανένδοτο σύνδεσμο, ενώ το άλλο με ενδοτικό.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9299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Αδάμ Α., Δρούκας Β.  Στοιχεία ακινήτου οδοντικής προσθετικής. Εκδόσεις Παρισιάνος, Αθήνα </a:t>
            </a:r>
            <a:r>
              <a:rPr lang="en-GB" sz="2000" dirty="0" smtClean="0"/>
              <a:t>1981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Ανδριτσάκης </a:t>
            </a:r>
            <a:r>
              <a:rPr lang="el-GR" sz="2000" dirty="0"/>
              <a:t>Δ. Ακίνητη επανορθωτική προσθετική. Εκδόσεις Ζαχαρόπουλος, Αθήνα, 2002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Τσούτσος </a:t>
            </a:r>
            <a:r>
              <a:rPr lang="el-GR" sz="2000" dirty="0"/>
              <a:t>Α, Ανδριτσάκης Δ. Ακίνητη κλινική Προσθετική – Έγχρωμος Άτλαντας. 1η  έκδοση, εκδόσεις Datamedica</a:t>
            </a:r>
            <a:r>
              <a:rPr lang="en-US" sz="2000" dirty="0"/>
              <a:t>, </a:t>
            </a:r>
            <a:r>
              <a:rPr lang="el-GR" sz="2000" dirty="0"/>
              <a:t>Αθήνα 1987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2988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2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Ημιακίνητη </a:t>
            </a:r>
            <a:r>
              <a:rPr lang="el-GR" dirty="0" smtClean="0">
                <a:solidFill>
                  <a:srgbClr val="075075"/>
                </a:solidFill>
              </a:rPr>
              <a:t>γέφυρα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547664" y="5445224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926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Ημιακίνητη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Ο ανένδοτος σύνδεσμος τοποθετείται στο πιο ογκώδες συγκράτημα.</a:t>
            </a:r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Το συγκράτημα με τον ενδοτικό σύνδεσμο, μπορεί να είναι ολική στεφάνη</a:t>
            </a:r>
            <a:r>
              <a:rPr lang="el-GR" sz="2400" dirty="0" smtClean="0"/>
              <a:t>, ένθετο </a:t>
            </a:r>
            <a:r>
              <a:rPr lang="el-GR" sz="2400" dirty="0"/>
              <a:t>Ι κ ΙΙ ομάδας ή στεφάνη μερικής επικάλυψης.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489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Ημιακίνητη γέφυρα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68760"/>
            <a:ext cx="3606326" cy="282416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738" y="3068960"/>
            <a:ext cx="4499008" cy="2760864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323528" y="6237312"/>
            <a:ext cx="7848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Ανδριτσάκης Δ. Ακίνητη επανορθωτική προσθετική. Εκδόσεις Ζαχαρόπουλος, Αθήνα, 2002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54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180</TotalTime>
  <Words>2041</Words>
  <Application>Microsoft Office PowerPoint</Application>
  <PresentationFormat>Προβολή στην οθόνη (4:3)</PresentationFormat>
  <Paragraphs>289</Paragraphs>
  <Slides>61</Slides>
  <Notes>28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61</vt:i4>
      </vt:variant>
    </vt:vector>
  </HeadingPairs>
  <TitlesOfParts>
    <vt:vector size="63" baseType="lpstr">
      <vt:lpstr>OC_template_updated</vt:lpstr>
      <vt:lpstr>1_OC_template_updated</vt:lpstr>
      <vt:lpstr>Ακίνητη Προσθετική ΙI</vt:lpstr>
      <vt:lpstr>Είδη  γεφυρών </vt:lpstr>
      <vt:lpstr>Ακίνητη ή σταθερή (1 από 3)</vt:lpstr>
      <vt:lpstr>Ακίνητη ή σταθερή (2 από 3)</vt:lpstr>
      <vt:lpstr>Ακίνητη ή σταθερή (3 από 3)</vt:lpstr>
      <vt:lpstr>Ημιακίνητη γέφυρα (1 από 7)</vt:lpstr>
      <vt:lpstr>Ημιακίνητη γέφυρα (2 από 7)</vt:lpstr>
      <vt:lpstr>Ημιακίνητη γέφυρα (3 από 7)</vt:lpstr>
      <vt:lpstr>Ημιακίνητη γέφυρα (4 από 7)</vt:lpstr>
      <vt:lpstr>Ημιακίνητη γέφυρα (5 από 7)</vt:lpstr>
      <vt:lpstr>Ημιακίνητη γέφυρα (6 από 7)</vt:lpstr>
      <vt:lpstr>Ημιακίνητη γέφυρα (7 από 7)</vt:lpstr>
      <vt:lpstr>Κινητή γέφυρα (1 από 6) </vt:lpstr>
      <vt:lpstr>Κινητή γέφυρα (2 από 6) </vt:lpstr>
      <vt:lpstr>Κινητή γέφυρα (3 από 6) </vt:lpstr>
      <vt:lpstr>Κινητή γέφυρα (4 από 6) </vt:lpstr>
      <vt:lpstr>Κινητή γέφυρα (5 από 6) </vt:lpstr>
      <vt:lpstr>Κινητή γέφυρα (6 από 6) </vt:lpstr>
      <vt:lpstr>Γέφυρα με πρόβολο ή κρεμαστή (1 από 10) </vt:lpstr>
      <vt:lpstr>Γέφυρα με πρόβολο ή κρεμαστή (2 από 10) </vt:lpstr>
      <vt:lpstr>Γέφυρα με πρόβολο ή κρεμαστή (3 από 10) </vt:lpstr>
      <vt:lpstr>Γέφυρα με πρόβολο ή κρεμαστή (4 από 10) </vt:lpstr>
      <vt:lpstr>Γέφυρα με πρόβολο ή κρεμαστή (5 από 10) </vt:lpstr>
      <vt:lpstr>Γέφυρα με πρόβολο ή κρεμαστή (6 από 10) </vt:lpstr>
      <vt:lpstr>Γέφυρα με πρόβολο ή κρεμαστή (7 από 10) </vt:lpstr>
      <vt:lpstr>Γέφυρα με πρόβολο ή κρεμαστή (8 από 10) </vt:lpstr>
      <vt:lpstr>Γέφυρα με πρόβολο ή κρεμαστή (9 από 10) </vt:lpstr>
      <vt:lpstr>Γέφυρα με πρόβολο ή κρεμαστή (10 από 10) </vt:lpstr>
      <vt:lpstr>Μεικτή γέφυρα (1 από 3)</vt:lpstr>
      <vt:lpstr>Μεικτή γέφυρα (2 από 3)</vt:lpstr>
      <vt:lpstr>Μεικτή γέφυρα (3 από 3)</vt:lpstr>
      <vt:lpstr>Σχεδιασμός  ανένδοτου χυτού συνδέσμου</vt:lpstr>
      <vt:lpstr>Εντόπιση συνδέσμου (1 από 6)</vt:lpstr>
      <vt:lpstr>Εντόπιση συνδέσμου (2 από 6)</vt:lpstr>
      <vt:lpstr>Εντόπιση συνδέσμου (3 από 6)</vt:lpstr>
      <vt:lpstr>Εντόπιση συνδέσμου (4 από 6)</vt:lpstr>
      <vt:lpstr>Εντόπιση συνδέσμου (5 από 6)</vt:lpstr>
      <vt:lpstr>Εντόπιση συνδέσμου (6 από 6)</vt:lpstr>
      <vt:lpstr>Σχήμα συνδέσμου (1 από 2)</vt:lpstr>
      <vt:lpstr>Σχήμα συνδέσμου (2 από 2)</vt:lpstr>
      <vt:lpstr>Σύνδεσμος γέφυρας οπίσθιων δοντιών (1 από 8)</vt:lpstr>
      <vt:lpstr>Σύνδεσμος γέφυρας οπίσθιων δοντιών (2 από 8)</vt:lpstr>
      <vt:lpstr>Σύνδεσμος γέφυρας οπίσθιων δοντιών (3 από 8)</vt:lpstr>
      <vt:lpstr>Σύνδεσμος γέφυρας οπίσθιων δοντιών (4 από 8)</vt:lpstr>
      <vt:lpstr>Σύνδεσμος γέφυρας οπίσθιων δοντιών (5 από 8)</vt:lpstr>
      <vt:lpstr>Σύνδεσμος γέφυρας οπίσθιων δοντιών (6 από 8)</vt:lpstr>
      <vt:lpstr>Σύνδεσμος γέφυρας οπίσθιων δοντιών (7 από 8)</vt:lpstr>
      <vt:lpstr>Σύνδεσμος γέφυρας οπίσθιων δοντιών (8 από 8)</vt:lpstr>
      <vt:lpstr>Σύνδεσμος γέφυρας πρόσθιων δοντιών (1 από 5)</vt:lpstr>
      <vt:lpstr>Σύνδεσμος γέφυρας πρόσθιων δοντιών (2 από 5)</vt:lpstr>
      <vt:lpstr>Σύνδεσμος γέφυρας πρόσθιων δοντιών (3 από 5)</vt:lpstr>
      <vt:lpstr>Σύνδεσμος γέφυρας πρόσθιων δοντιών (4 από 5)</vt:lpstr>
      <vt:lpstr>Σύνδεσμος γέφυρας πρόσθιων δοντιών (5 από 5)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ΙΙ</dc:title>
  <dc:creator>opencourses@teiath.gr</dc:creator>
  <cp:lastModifiedBy>fkaram2</cp:lastModifiedBy>
  <cp:revision>25</cp:revision>
  <dcterms:created xsi:type="dcterms:W3CDTF">2014-01-16T10:59:29Z</dcterms:created>
  <dcterms:modified xsi:type="dcterms:W3CDTF">2015-07-03T10:16:18Z</dcterms:modified>
</cp:coreProperties>
</file>