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51"/>
  </p:notesMasterIdLst>
  <p:handoutMasterIdLst>
    <p:handoutMasterId r:id="rId52"/>
  </p:handoutMasterIdLst>
  <p:sldIdLst>
    <p:sldId id="345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53" r:id="rId16"/>
    <p:sldId id="312" r:id="rId17"/>
    <p:sldId id="313" r:id="rId18"/>
    <p:sldId id="314" r:id="rId19"/>
    <p:sldId id="315" r:id="rId20"/>
    <p:sldId id="316" r:id="rId21"/>
    <p:sldId id="317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3" r:id="rId32"/>
    <p:sldId id="332" r:id="rId33"/>
    <p:sldId id="334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346" r:id="rId43"/>
    <p:sldId id="347" r:id="rId44"/>
    <p:sldId id="348" r:id="rId45"/>
    <p:sldId id="354" r:id="rId46"/>
    <p:sldId id="355" r:id="rId47"/>
    <p:sldId id="350" r:id="rId48"/>
    <p:sldId id="351" r:id="rId49"/>
    <p:sldId id="352" r:id="rId50"/>
  </p:sldIdLst>
  <p:sldSz cx="9144000" cy="6858000" type="screen4x3"/>
  <p:notesSz cx="7104063" cy="10234613"/>
  <p:custDataLst>
    <p:tags r:id="rId53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3333FF"/>
    <a:srgbClr val="F0E501"/>
    <a:srgbClr val="CC3300"/>
    <a:srgbClr val="C00000"/>
    <a:srgbClr val="075075"/>
    <a:srgbClr val="06405D"/>
    <a:srgbClr val="063852"/>
    <a:srgbClr val="004A82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40" autoAdjust="0"/>
    <p:restoredTop sz="94660"/>
  </p:normalViewPr>
  <p:slideViewPr>
    <p:cSldViewPr>
      <p:cViewPr varScale="1">
        <p:scale>
          <a:sx n="111" d="100"/>
          <a:sy n="111" d="100"/>
        </p:scale>
        <p:origin x="-17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066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gs" Target="tags/tag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11/3/2015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3195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3593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1862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435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7963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4392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94606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9858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177255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547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15725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8929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45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8368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80701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5397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4704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1699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987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567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69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74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09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4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293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92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71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5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1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9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 (Θ)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2800" b="1" dirty="0" smtClean="0">
                <a:solidFill>
                  <a:sysClr val="windowText" lastClr="000000"/>
                </a:solidFill>
              </a:rPr>
              <a:t>Ενότητα 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6</a:t>
            </a:r>
            <a:r>
              <a:rPr lang="el-GR" sz="2800" b="1" dirty="0">
                <a:solidFill>
                  <a:sysClr val="windowText" lastClr="000000"/>
                </a:solidFill>
              </a:rPr>
              <a:t>β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 </a:t>
            </a:r>
            <a:r>
              <a:rPr lang="el-GR" sz="2800" dirty="0" smtClean="0">
                <a:solidFill>
                  <a:sysClr val="windowText" lastClr="000000"/>
                </a:solidFill>
              </a:rPr>
              <a:t>: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l-GR" sz="2800" dirty="0" smtClean="0"/>
              <a:t>Κατασκευή Κέρινου Ομοιώματος Ολικής Χυτής Στεφάνης</a:t>
            </a:r>
            <a:endParaRPr lang="en-US" sz="2800" dirty="0" smtClean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5038" y="228513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Πρώτος </a:t>
            </a:r>
            <a:r>
              <a:rPr lang="el-GR" dirty="0"/>
              <a:t>γομφίος κάτω γνάθου- συγκλεισιακή </a:t>
            </a:r>
            <a:r>
              <a:rPr lang="el-GR" dirty="0" smtClean="0"/>
              <a:t>μορφολογία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5038" y="1623091"/>
            <a:ext cx="8229600" cy="5040560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l-GR" sz="2400" dirty="0"/>
              <a:t>Σχήμα τραπεζοειδές, πέντε </a:t>
            </a:r>
            <a:r>
              <a:rPr lang="el-GR" sz="2400" dirty="0" smtClean="0"/>
              <a:t>φύματα: </a:t>
            </a:r>
            <a:r>
              <a:rPr lang="el-GR" sz="2400" dirty="0"/>
              <a:t>3 παρειακά </a:t>
            </a:r>
            <a:r>
              <a:rPr lang="el-GR" sz="2400" dirty="0" smtClean="0"/>
              <a:t>{εγγύς παρειακό (ΕΠΦ), μέσο παρειακό (ΜΠΦ) </a:t>
            </a:r>
            <a:r>
              <a:rPr lang="el-GR" sz="2400" dirty="0"/>
              <a:t>και </a:t>
            </a:r>
            <a:r>
              <a:rPr lang="el-GR" sz="2400" dirty="0" smtClean="0"/>
              <a:t>άπω παρειακό (ΑΠΦ)} και 2 γλωσσικά (ΓΦ),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 </a:t>
            </a:r>
            <a:r>
              <a:rPr lang="el-GR" sz="2400" dirty="0" smtClean="0"/>
              <a:t>Μέγεθος φυμάτων: ΕΠΦ&gt;2ΓΦ&gt;ΜΠΦ&gt;ΑΠΦ,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 </a:t>
            </a:r>
            <a:r>
              <a:rPr lang="el-GR" sz="2400" dirty="0" smtClean="0"/>
              <a:t>Τα 3 </a:t>
            </a:r>
            <a:r>
              <a:rPr lang="el-GR" sz="2400" dirty="0"/>
              <a:t>ΠΦ </a:t>
            </a:r>
            <a:r>
              <a:rPr lang="el-GR" sz="2400" dirty="0" smtClean="0"/>
              <a:t>είναι αποστρογγυλεμένα</a:t>
            </a:r>
            <a:r>
              <a:rPr lang="el-GR" sz="2400" dirty="0"/>
              <a:t>, </a:t>
            </a:r>
            <a:r>
              <a:rPr lang="el-GR" sz="2400" dirty="0" smtClean="0"/>
              <a:t>τα 2 ΓΦ </a:t>
            </a:r>
            <a:r>
              <a:rPr lang="el-GR" sz="2400" dirty="0"/>
              <a:t>πιο  </a:t>
            </a:r>
            <a:r>
              <a:rPr lang="el-GR" sz="2400" dirty="0" smtClean="0"/>
              <a:t>μυτερά,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 </a:t>
            </a:r>
            <a:r>
              <a:rPr lang="el-GR" sz="2400" dirty="0" smtClean="0"/>
              <a:t>Αύλακες: Κεντρική οβελιαία, δύο παρειακές: </a:t>
            </a:r>
            <a:r>
              <a:rPr lang="el-GR" sz="2400" dirty="0"/>
              <a:t>μέση και  </a:t>
            </a:r>
            <a:r>
              <a:rPr lang="el-GR" sz="2400" dirty="0" smtClean="0"/>
              <a:t>άπω, </a:t>
            </a:r>
            <a:r>
              <a:rPr lang="el-GR" sz="2400" dirty="0"/>
              <a:t>και μια </a:t>
            </a:r>
            <a:r>
              <a:rPr lang="el-GR" sz="2400" dirty="0" smtClean="0"/>
              <a:t>Γλωσσική,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/>
              <a:t> </a:t>
            </a:r>
            <a:r>
              <a:rPr lang="el-GR" sz="2400" dirty="0" smtClean="0"/>
              <a:t>Βοθρία: </a:t>
            </a:r>
            <a:r>
              <a:rPr lang="el-GR" sz="2400" dirty="0"/>
              <a:t>κεντρικό μεγάλο, και δυο </a:t>
            </a:r>
            <a:r>
              <a:rPr lang="el-GR" sz="2400" dirty="0" smtClean="0"/>
              <a:t>μικρά (εγγύς και άπω) </a:t>
            </a:r>
            <a:r>
              <a:rPr lang="el-GR" sz="2400" dirty="0"/>
              <a:t>στις όμορες </a:t>
            </a:r>
            <a:r>
              <a:rPr lang="el-GR" sz="2400" dirty="0" smtClean="0"/>
              <a:t>ακρολοφίες.</a:t>
            </a:r>
            <a:endParaRPr lang="el-GR" sz="2400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694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Autofit/>
          </a:bodyPr>
          <a:lstStyle/>
          <a:p>
            <a:r>
              <a:rPr lang="el-GR" dirty="0"/>
              <a:t>Δεύτερος γομφίος κάτω γνάθου – συγκλεισιακή </a:t>
            </a:r>
            <a:r>
              <a:rPr lang="el-GR" dirty="0" smtClean="0"/>
              <a:t>μορφολογία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576" y="1680915"/>
            <a:ext cx="7416824" cy="5040560"/>
          </a:xfrm>
        </p:spPr>
        <p:txBody>
          <a:bodyPr/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Τέσσερα φύματα, δυο παρειακά και δυο γλωσσικά, ισομεγέθη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Τρία βοθρία, </a:t>
            </a:r>
            <a:r>
              <a:rPr lang="el-GR" sz="2400" dirty="0" smtClean="0"/>
              <a:t>κεντρικό μεγάλο</a:t>
            </a:r>
            <a:r>
              <a:rPr lang="el-GR" sz="2400" dirty="0"/>
              <a:t>, </a:t>
            </a:r>
            <a:r>
              <a:rPr lang="el-GR" sz="2400" dirty="0" smtClean="0"/>
              <a:t>άπω </a:t>
            </a:r>
            <a:r>
              <a:rPr lang="el-GR" sz="2400" dirty="0"/>
              <a:t>και εγγύς </a:t>
            </a:r>
            <a:r>
              <a:rPr lang="el-GR" sz="2400" dirty="0" smtClean="0"/>
              <a:t>μικρά, </a:t>
            </a:r>
            <a:r>
              <a:rPr lang="el-GR" sz="2400" dirty="0"/>
              <a:t>όμορες ακρολοφίες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Τρεις αύλακες κεντρική, παρειακή και γλωσσική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865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Συγκλεισιακές σχέσεις: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619672" y="2564904"/>
            <a:ext cx="1522512" cy="4320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/>
              <a:t>ΦΥΜΑΤΑ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5" name="Βέλος προς τα κάτω 4"/>
          <p:cNvSpPr/>
          <p:nvPr/>
        </p:nvSpPr>
        <p:spPr>
          <a:xfrm>
            <a:off x="4067944" y="1268760"/>
            <a:ext cx="432048" cy="720080"/>
          </a:xfrm>
          <a:prstGeom prst="downArrow">
            <a:avLst/>
          </a:prstGeom>
          <a:solidFill>
            <a:srgbClr val="F0E5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Δεξιό βέλος 5"/>
          <p:cNvSpPr/>
          <p:nvPr/>
        </p:nvSpPr>
        <p:spPr>
          <a:xfrm>
            <a:off x="3471404" y="2708920"/>
            <a:ext cx="1656184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Θέση περιεχομένου 2"/>
          <p:cNvSpPr txBox="1">
            <a:spLocks/>
          </p:cNvSpPr>
          <p:nvPr/>
        </p:nvSpPr>
        <p:spPr>
          <a:xfrm>
            <a:off x="5580112" y="2564904"/>
            <a:ext cx="1522512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l-GR" sz="2400" dirty="0" smtClean="0"/>
              <a:t>ΒΟΘΡΙΑ</a:t>
            </a:r>
            <a:endParaRPr lang="el-GR" sz="2400" dirty="0"/>
          </a:p>
        </p:txBody>
      </p:sp>
      <p:sp>
        <p:nvSpPr>
          <p:cNvPr id="9" name="Θέση περιεχομένου 2"/>
          <p:cNvSpPr txBox="1">
            <a:spLocks/>
          </p:cNvSpPr>
          <p:nvPr/>
        </p:nvSpPr>
        <p:spPr>
          <a:xfrm>
            <a:off x="4092244" y="3258803"/>
            <a:ext cx="462868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b="1" dirty="0" smtClean="0"/>
              <a:t>Ή</a:t>
            </a:r>
            <a:endParaRPr lang="el-GR" sz="2400" b="1" dirty="0"/>
          </a:p>
        </p:txBody>
      </p:sp>
      <p:sp>
        <p:nvSpPr>
          <p:cNvPr id="10" name="Θέση περιεχομένου 2"/>
          <p:cNvSpPr txBox="1">
            <a:spLocks/>
          </p:cNvSpPr>
          <p:nvPr/>
        </p:nvSpPr>
        <p:spPr>
          <a:xfrm>
            <a:off x="1619672" y="4536504"/>
            <a:ext cx="1522512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400" dirty="0" smtClean="0"/>
              <a:t>ΦΥΜΑΤΑ</a:t>
            </a:r>
            <a:endParaRPr lang="el-GR" sz="2400" dirty="0"/>
          </a:p>
        </p:txBody>
      </p:sp>
      <p:sp>
        <p:nvSpPr>
          <p:cNvPr id="11" name="Δεξιό βέλος 10"/>
          <p:cNvSpPr/>
          <p:nvPr/>
        </p:nvSpPr>
        <p:spPr>
          <a:xfrm>
            <a:off x="3495586" y="4680520"/>
            <a:ext cx="1656184" cy="72008"/>
          </a:xfrm>
          <a:prstGeom prst="rightArrow">
            <a:avLst/>
          </a:prstGeom>
          <a:solidFill>
            <a:schemeClr val="tx1"/>
          </a:solidFill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Θέση περιεχομένου 2"/>
          <p:cNvSpPr txBox="1">
            <a:spLocks/>
          </p:cNvSpPr>
          <p:nvPr/>
        </p:nvSpPr>
        <p:spPr>
          <a:xfrm>
            <a:off x="5436096" y="4536504"/>
            <a:ext cx="2952328" cy="8170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l-GR" sz="2400" dirty="0"/>
              <a:t>ΜΑΣΗΤΙΚΕΣ </a:t>
            </a:r>
            <a:r>
              <a:rPr lang="el-GR" sz="2400" dirty="0" smtClean="0"/>
              <a:t>ΟΡΙΑΚΕΣ  </a:t>
            </a:r>
            <a:r>
              <a:rPr lang="el-GR" sz="2400" dirty="0"/>
              <a:t>ΑΚΡΟΛΟΦΙΕΣ </a:t>
            </a:r>
          </a:p>
        </p:txBody>
      </p:sp>
    </p:spTree>
    <p:extLst>
      <p:ext uri="{BB962C8B-B14F-4D97-AF65-F5344CB8AC3E}">
        <p14:creationId xmlns:p14="http://schemas.microsoft.com/office/powerpoint/2010/main" val="170065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Συγκλεισιακές σχέσεις οπισθίων δοντιών </a:t>
            </a:r>
            <a:r>
              <a:rPr lang="el-GR" sz="3100" b="0" dirty="0"/>
              <a:t>(1/2)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490642">
            <a:off x="3425233" y="550962"/>
            <a:ext cx="2010677" cy="3318779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331000">
            <a:off x="3487798" y="3390906"/>
            <a:ext cx="1999445" cy="3165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1880" y="1769446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Ορθογώνιο 9"/>
          <p:cNvSpPr/>
          <p:nvPr/>
        </p:nvSpPr>
        <p:spPr>
          <a:xfrm>
            <a:off x="3203848" y="1704793"/>
            <a:ext cx="357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Ορθογώνιο 11"/>
          <p:cNvSpPr/>
          <p:nvPr/>
        </p:nvSpPr>
        <p:spPr>
          <a:xfrm>
            <a:off x="3715483" y="1581805"/>
            <a:ext cx="357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l-GR" sz="5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5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885" y="1513630"/>
            <a:ext cx="999831" cy="1450974"/>
          </a:xfrm>
          <a:prstGeom prst="rect">
            <a:avLst/>
          </a:prstGeom>
        </p:spPr>
      </p:pic>
      <p:pic>
        <p:nvPicPr>
          <p:cNvPr id="15" name="Εικόνα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606" y="1253928"/>
            <a:ext cx="999831" cy="1450974"/>
          </a:xfrm>
          <a:prstGeom prst="rect">
            <a:avLst/>
          </a:prstGeom>
        </p:spPr>
      </p:pic>
      <p:sp>
        <p:nvSpPr>
          <p:cNvPr id="17" name="Ορθογώνιο 16"/>
          <p:cNvSpPr/>
          <p:nvPr/>
        </p:nvSpPr>
        <p:spPr>
          <a:xfrm>
            <a:off x="4538505" y="1361954"/>
            <a:ext cx="53091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54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endParaRPr lang="el-GR" sz="54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Εικόνα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685" y="1451503"/>
            <a:ext cx="999831" cy="1450974"/>
          </a:xfrm>
          <a:prstGeom prst="rect">
            <a:avLst/>
          </a:prstGeom>
        </p:spPr>
      </p:pic>
      <p:pic>
        <p:nvPicPr>
          <p:cNvPr id="20" name="Εικόνα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406" y="1400875"/>
            <a:ext cx="999831" cy="1450974"/>
          </a:xfrm>
          <a:prstGeom prst="rect">
            <a:avLst/>
          </a:prstGeom>
        </p:spPr>
      </p:pic>
      <p:pic>
        <p:nvPicPr>
          <p:cNvPr id="22" name="Εικόνα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705" y="1171168"/>
            <a:ext cx="999831" cy="1450974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515" y="1143984"/>
            <a:ext cx="999831" cy="1450974"/>
          </a:xfrm>
          <a:prstGeom prst="rect">
            <a:avLst/>
          </a:prstGeom>
        </p:spPr>
      </p:pic>
      <p:pic>
        <p:nvPicPr>
          <p:cNvPr id="26" name="Εικόνα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257" y="1344632"/>
            <a:ext cx="999831" cy="1450974"/>
          </a:xfrm>
          <a:prstGeom prst="rect">
            <a:avLst/>
          </a:prstGeom>
        </p:spPr>
      </p:pic>
      <p:pic>
        <p:nvPicPr>
          <p:cNvPr id="28" name="Εικόνα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13" y="1361954"/>
            <a:ext cx="999831" cy="1450974"/>
          </a:xfrm>
          <a:prstGeom prst="rect">
            <a:avLst/>
          </a:prstGeom>
        </p:spPr>
      </p:pic>
      <p:pic>
        <p:nvPicPr>
          <p:cNvPr id="30" name="Εικόνα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722" y="4076973"/>
            <a:ext cx="999831" cy="1450974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405" y="3965347"/>
            <a:ext cx="999831" cy="1450974"/>
          </a:xfrm>
          <a:prstGeom prst="rect">
            <a:avLst/>
          </a:prstGeom>
        </p:spPr>
      </p:pic>
      <p:pic>
        <p:nvPicPr>
          <p:cNvPr id="34" name="Εικόνα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707" y="4181534"/>
            <a:ext cx="999831" cy="1450974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150" y="4072179"/>
            <a:ext cx="999831" cy="1450974"/>
          </a:xfrm>
          <a:prstGeom prst="rect">
            <a:avLst/>
          </a:prstGeom>
        </p:spPr>
      </p:pic>
      <p:pic>
        <p:nvPicPr>
          <p:cNvPr id="38" name="Εικόνα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339" y="4275696"/>
            <a:ext cx="999831" cy="1450974"/>
          </a:xfrm>
          <a:prstGeom prst="rect">
            <a:avLst/>
          </a:prstGeom>
        </p:spPr>
      </p:pic>
      <p:pic>
        <p:nvPicPr>
          <p:cNvPr id="40" name="Εικόνα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528" y="4275696"/>
            <a:ext cx="999831" cy="1450974"/>
          </a:xfrm>
          <a:prstGeom prst="rect">
            <a:avLst/>
          </a:prstGeom>
        </p:spPr>
      </p:pic>
      <p:pic>
        <p:nvPicPr>
          <p:cNvPr id="42" name="Εικόνα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328" y="4090245"/>
            <a:ext cx="999831" cy="1450974"/>
          </a:xfrm>
          <a:prstGeom prst="rect">
            <a:avLst/>
          </a:prstGeom>
        </p:spPr>
      </p:pic>
      <p:pic>
        <p:nvPicPr>
          <p:cNvPr id="44" name="Εικόνα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254" y="4091387"/>
            <a:ext cx="999831" cy="1450974"/>
          </a:xfrm>
          <a:prstGeom prst="rect">
            <a:avLst/>
          </a:prstGeom>
        </p:spPr>
      </p:pic>
      <p:pic>
        <p:nvPicPr>
          <p:cNvPr id="46" name="Εικόνα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443" y="4274554"/>
            <a:ext cx="999831" cy="1450974"/>
          </a:xfrm>
          <a:prstGeom prst="rect">
            <a:avLst/>
          </a:prstGeom>
        </p:spPr>
      </p:pic>
      <p:pic>
        <p:nvPicPr>
          <p:cNvPr id="48" name="Εικόνα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81" y="4233959"/>
            <a:ext cx="999831" cy="1450974"/>
          </a:xfrm>
          <a:prstGeom prst="rect">
            <a:avLst/>
          </a:prstGeom>
        </p:spPr>
      </p:pic>
      <p:pic>
        <p:nvPicPr>
          <p:cNvPr id="50" name="Εικόνα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437" y="4090245"/>
            <a:ext cx="999831" cy="1450974"/>
          </a:xfrm>
          <a:prstGeom prst="rect">
            <a:avLst/>
          </a:prstGeom>
        </p:spPr>
      </p:pic>
      <p:pic>
        <p:nvPicPr>
          <p:cNvPr id="52" name="Εικόνα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805" y="4072179"/>
            <a:ext cx="999831" cy="1450974"/>
          </a:xfrm>
          <a:prstGeom prst="rect">
            <a:avLst/>
          </a:prstGeom>
        </p:spPr>
      </p:pic>
      <p:cxnSp>
        <p:nvCxnSpPr>
          <p:cNvPr id="54" name="Ευθύγραμμο βέλος σύνδεσης 53"/>
          <p:cNvCxnSpPr>
            <a:endCxn id="20" idx="1"/>
          </p:cNvCxnSpPr>
          <p:nvPr/>
        </p:nvCxnSpPr>
        <p:spPr>
          <a:xfrm flipH="1" flipV="1">
            <a:off x="4465406" y="2126362"/>
            <a:ext cx="67848" cy="2958822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Ευθύγραμμο βέλος σύνδεσης 55"/>
          <p:cNvCxnSpPr/>
          <p:nvPr/>
        </p:nvCxnSpPr>
        <p:spPr>
          <a:xfrm>
            <a:off x="4660600" y="2239117"/>
            <a:ext cx="57643" cy="2667904"/>
          </a:xfrm>
          <a:prstGeom prst="straightConnector1">
            <a:avLst/>
          </a:prstGeom>
          <a:ln w="38100">
            <a:prstDash val="sysDot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Έλλειψη 56"/>
          <p:cNvSpPr/>
          <p:nvPr/>
        </p:nvSpPr>
        <p:spPr>
          <a:xfrm>
            <a:off x="1331641" y="1171168"/>
            <a:ext cx="6480720" cy="5185182"/>
          </a:xfrm>
          <a:prstGeom prst="ellipse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8" name="TextBox 57"/>
          <p:cNvSpPr txBox="1"/>
          <p:nvPr/>
        </p:nvSpPr>
        <p:spPr>
          <a:xfrm>
            <a:off x="3682885" y="633582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760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82391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Συγκλεισιακές σχέσεις </a:t>
            </a:r>
            <a:r>
              <a:rPr lang="el-GR" dirty="0" smtClean="0"/>
              <a:t>οπισθίων δοντιών </a:t>
            </a:r>
            <a:r>
              <a:rPr lang="el-GR" sz="3600" b="0" dirty="0" smtClean="0"/>
              <a:t>(2/2)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577784" y="612850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259225" y="-234893"/>
            <a:ext cx="4995935" cy="7859217"/>
          </a:xfrm>
          <a:prstGeom prst="rect">
            <a:avLst/>
          </a:prstGeom>
        </p:spPr>
      </p:pic>
      <p:sp>
        <p:nvSpPr>
          <p:cNvPr id="12" name="Τόξο 11"/>
          <p:cNvSpPr/>
          <p:nvPr/>
        </p:nvSpPr>
        <p:spPr>
          <a:xfrm rot="20729923">
            <a:off x="1349588" y="2623801"/>
            <a:ext cx="2835111" cy="504056"/>
          </a:xfrm>
          <a:prstGeom prst="arc">
            <a:avLst>
              <a:gd name="adj1" fmla="val 11595654"/>
              <a:gd name="adj2" fmla="val 21419602"/>
            </a:avLst>
          </a:prstGeom>
          <a:ln w="38100">
            <a:solidFill>
              <a:srgbClr val="FF0000"/>
            </a:solidFill>
            <a:prstDash val="lg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4" name="Ευθεία γραμμή σύνδεσης 13"/>
          <p:cNvCxnSpPr/>
          <p:nvPr/>
        </p:nvCxnSpPr>
        <p:spPr>
          <a:xfrm>
            <a:off x="5464893" y="2086514"/>
            <a:ext cx="2232248" cy="79208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Τόξο 17"/>
          <p:cNvSpPr/>
          <p:nvPr/>
        </p:nvSpPr>
        <p:spPr>
          <a:xfrm rot="11236309">
            <a:off x="1724283" y="4548884"/>
            <a:ext cx="2835111" cy="636988"/>
          </a:xfrm>
          <a:prstGeom prst="arc">
            <a:avLst>
              <a:gd name="adj1" fmla="val 11457411"/>
              <a:gd name="adj2" fmla="val 5621"/>
            </a:avLst>
          </a:prstGeom>
          <a:ln w="38100">
            <a:solidFill>
              <a:srgbClr val="820000"/>
            </a:solidFill>
            <a:prstDash val="lg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3" name="Τόξο 22"/>
          <p:cNvSpPr/>
          <p:nvPr/>
        </p:nvSpPr>
        <p:spPr>
          <a:xfrm rot="9847216">
            <a:off x="5119079" y="4568457"/>
            <a:ext cx="2806414" cy="705886"/>
          </a:xfrm>
          <a:prstGeom prst="arc">
            <a:avLst>
              <a:gd name="adj1" fmla="val 11012843"/>
              <a:gd name="adj2" fmla="val 20711471"/>
            </a:avLst>
          </a:prstGeom>
          <a:ln w="38100">
            <a:solidFill>
              <a:srgbClr val="820000"/>
            </a:solidFill>
            <a:prstDash val="lg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Έλλειψη 2"/>
          <p:cNvSpPr/>
          <p:nvPr/>
        </p:nvSpPr>
        <p:spPr>
          <a:xfrm rot="20901377">
            <a:off x="1780458" y="2414874"/>
            <a:ext cx="2520280" cy="462829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" name="Έλλειψη 10"/>
          <p:cNvSpPr/>
          <p:nvPr/>
        </p:nvSpPr>
        <p:spPr>
          <a:xfrm rot="1136898">
            <a:off x="5271247" y="2156526"/>
            <a:ext cx="2594718" cy="791552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3" name="Έλλειψη 12"/>
          <p:cNvSpPr/>
          <p:nvPr/>
        </p:nvSpPr>
        <p:spPr>
          <a:xfrm rot="639209">
            <a:off x="1699215" y="4712633"/>
            <a:ext cx="2587597" cy="64631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5" name="Έλλειψη 14"/>
          <p:cNvSpPr/>
          <p:nvPr/>
        </p:nvSpPr>
        <p:spPr>
          <a:xfrm rot="20387786">
            <a:off x="5455656" y="4841079"/>
            <a:ext cx="2669971" cy="473139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5" name="Δεξιό βέλος 4"/>
          <p:cNvSpPr/>
          <p:nvPr/>
        </p:nvSpPr>
        <p:spPr>
          <a:xfrm>
            <a:off x="4499992" y="2420888"/>
            <a:ext cx="713041" cy="22540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6" name="Δεξιό βέλος 15"/>
          <p:cNvSpPr/>
          <p:nvPr/>
        </p:nvSpPr>
        <p:spPr>
          <a:xfrm rot="11241101">
            <a:off x="4400672" y="5250042"/>
            <a:ext cx="713041" cy="225400"/>
          </a:xfrm>
          <a:prstGeom prst="rightArrow">
            <a:avLst/>
          </a:prstGeom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794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919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Κέρωμα μασητικής επιφάνειας </a:t>
            </a:r>
            <a:r>
              <a:rPr lang="el-GR" sz="3600" b="0" dirty="0" smtClean="0"/>
              <a:t>(1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168913" y="6324571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149" y="192509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Κέρωμα μασητικής επιφάνειας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2204864"/>
            <a:ext cx="6984776" cy="194421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l-GR" sz="2400" dirty="0"/>
              <a:t>Στο στάδιο αυτό </a:t>
            </a:r>
            <a:r>
              <a:rPr lang="el-GR" sz="2400" dirty="0" smtClean="0"/>
              <a:t>του κερώματος της μασητικής μορφολογίας απαιτείται </a:t>
            </a:r>
            <a:r>
              <a:rPr lang="el-GR" sz="2400" b="1" dirty="0">
                <a:solidFill>
                  <a:srgbClr val="820000"/>
                </a:solidFill>
              </a:rPr>
              <a:t>συνεχής έλεγχος της θέσης και του ύψους των λειτουργικών φυμάτων σε σύγκλειση </a:t>
            </a:r>
            <a:r>
              <a:rPr lang="el-GR" sz="2400" dirty="0"/>
              <a:t>με το εκμαγείο των ανταγωνιστών, σύμφωνα με το πλάτος </a:t>
            </a:r>
            <a:r>
              <a:rPr lang="el-GR" sz="2400" dirty="0" smtClean="0"/>
              <a:t>τόσο των ανταγωνιστών, όσο και </a:t>
            </a:r>
            <a:r>
              <a:rPr lang="el-GR" sz="2400" dirty="0"/>
              <a:t>των διπλανών δοντιών αν υπάρχουν.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841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40779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340768"/>
            <a:ext cx="6622973" cy="4824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331640" y="6255404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4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28964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403648" y="6329958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0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6693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 </a:t>
            </a: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47346" y="6235503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Κύρια </a:t>
            </a:r>
            <a:r>
              <a:rPr lang="el-GR" dirty="0"/>
              <a:t>ή λειτουργικά </a:t>
            </a:r>
            <a:r>
              <a:rPr lang="el-GR" dirty="0" smtClean="0"/>
              <a:t>φύματα </a:t>
            </a:r>
            <a:r>
              <a:rPr lang="el-GR" sz="3200" b="0" dirty="0" smtClean="0"/>
              <a:t>(1 από 7)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2348880"/>
            <a:ext cx="6984776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 διαμόρφωση της </a:t>
            </a:r>
            <a:r>
              <a:rPr lang="el-GR" sz="2400" b="1" dirty="0">
                <a:solidFill>
                  <a:srgbClr val="075075"/>
                </a:solidFill>
              </a:rPr>
              <a:t>μασητικής επιφάνειας </a:t>
            </a:r>
            <a:r>
              <a:rPr lang="el-GR" sz="2400" dirty="0"/>
              <a:t>μιας ολικής χυτής στεφάνης </a:t>
            </a:r>
            <a:r>
              <a:rPr lang="el-GR" sz="2400" b="1" dirty="0">
                <a:solidFill>
                  <a:srgbClr val="075075"/>
                </a:solidFill>
              </a:rPr>
              <a:t>οπισθίου δοντιού</a:t>
            </a:r>
            <a:r>
              <a:rPr lang="el-GR" sz="2400" dirty="0"/>
              <a:t>, αρχίζει από τα </a:t>
            </a:r>
            <a:r>
              <a:rPr lang="el-GR" sz="2400" b="1" dirty="0">
                <a:solidFill>
                  <a:srgbClr val="820000"/>
                </a:solidFill>
              </a:rPr>
              <a:t>κύρια ή λειτουργικά φύματα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49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 </a:t>
            </a: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923" y="1196975"/>
            <a:ext cx="632615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51619" y="6261913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1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1857" y="16919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Κέρωμα μασητικής επιφάνειας </a:t>
            </a:r>
            <a:r>
              <a:rPr lang="el-GR" sz="3600" b="0" dirty="0" smtClean="0"/>
              <a:t>(</a:t>
            </a:r>
            <a:r>
              <a:rPr lang="el-GR" sz="3600" b="0" dirty="0"/>
              <a:t>7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309320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7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 </a:t>
            </a:r>
            <a:r>
              <a:rPr lang="el-GR" sz="3600" b="0" dirty="0" smtClean="0"/>
              <a:t>(</a:t>
            </a:r>
            <a:r>
              <a:rPr lang="el-GR" sz="3600" b="0" dirty="0"/>
              <a:t>8</a:t>
            </a:r>
            <a:r>
              <a:rPr lang="el-GR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077" y="1412776"/>
            <a:ext cx="525984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6490900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4681" y="218871"/>
            <a:ext cx="8229600" cy="908720"/>
          </a:xfrm>
        </p:spPr>
        <p:txBody>
          <a:bodyPr>
            <a:normAutofit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</a:t>
            </a:r>
            <a:r>
              <a:rPr lang="el-GR" sz="3600" b="0" dirty="0" smtClean="0"/>
              <a:t>(9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357" y="1412776"/>
            <a:ext cx="438597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6490900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44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3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Κέρωμα μασητικής </a:t>
            </a:r>
            <a:r>
              <a:rPr lang="el-GR" sz="3600" dirty="0" smtClean="0"/>
              <a:t>επιφάνειας </a:t>
            </a:r>
            <a:r>
              <a:rPr lang="el-GR" sz="3600" b="0" dirty="0" smtClean="0"/>
              <a:t>(10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170" y="1316037"/>
            <a:ext cx="56003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363199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02999"/>
            <a:ext cx="8496944" cy="908720"/>
          </a:xfrm>
        </p:spPr>
        <p:txBody>
          <a:bodyPr>
            <a:noAutofit/>
          </a:bodyPr>
          <a:lstStyle/>
          <a:p>
            <a:r>
              <a:rPr lang="el-GR" dirty="0" smtClean="0"/>
              <a:t>Διαμόρφωση </a:t>
            </a:r>
            <a:r>
              <a:rPr lang="el-GR" dirty="0"/>
              <a:t>των αξονικών τοιχωμάτων </a:t>
            </a:r>
            <a:r>
              <a:rPr lang="el-GR" sz="3200" b="0" dirty="0" smtClean="0"/>
              <a:t>(1 από 10)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14401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Μετά τη διαμόρφωση της </a:t>
            </a:r>
            <a:r>
              <a:rPr lang="el-GR" sz="2400" dirty="0" smtClean="0"/>
              <a:t>μασητικής </a:t>
            </a:r>
            <a:r>
              <a:rPr lang="el-GR" sz="2400" dirty="0"/>
              <a:t>επιφάνειας ακολουθεί η διαμόρφωση των </a:t>
            </a:r>
            <a:r>
              <a:rPr lang="el-GR" sz="2400" b="1" dirty="0" smtClean="0">
                <a:solidFill>
                  <a:srgbClr val="075075"/>
                </a:solidFill>
              </a:rPr>
              <a:t>αξονικών τοιχωμάτων</a:t>
            </a:r>
          </a:p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(</a:t>
            </a:r>
            <a:r>
              <a:rPr lang="el-GR" sz="2400" b="1" dirty="0">
                <a:solidFill>
                  <a:srgbClr val="075075"/>
                </a:solidFill>
              </a:rPr>
              <a:t>παρειακών και γλωσσικών επιφανειών)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964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228513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1340768"/>
            <a:ext cx="784887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Κατά τη διαμόρφωση των αξονικών τοιχωμάτων ακολουθείται η </a:t>
            </a:r>
            <a:r>
              <a:rPr lang="el-GR" sz="2400" b="1" dirty="0">
                <a:solidFill>
                  <a:srgbClr val="820000"/>
                </a:solidFill>
              </a:rPr>
              <a:t>ΚΥΡΤΟΤΗΤΑ</a:t>
            </a:r>
            <a:r>
              <a:rPr lang="el-GR" sz="2400" dirty="0"/>
              <a:t> που τα χαρακτηρίζει και η οποία συμβάλλει ώστε, κατά τη </a:t>
            </a:r>
            <a:r>
              <a:rPr lang="el-GR" sz="2400" dirty="0" smtClean="0"/>
              <a:t>μάσηση: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v"/>
            </a:pPr>
            <a:r>
              <a:rPr lang="el-GR" sz="2400" dirty="0" smtClean="0"/>
              <a:t>να </a:t>
            </a:r>
            <a:r>
              <a:rPr lang="el-GR" sz="2400" dirty="0"/>
              <a:t>εκτρέπονται οι τροφές από το </a:t>
            </a:r>
            <a:r>
              <a:rPr lang="el-GR" sz="2400" dirty="0" smtClean="0"/>
              <a:t>περιοδόντιο,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v"/>
            </a:pPr>
            <a:r>
              <a:rPr lang="el-GR" sz="2400" dirty="0" smtClean="0"/>
              <a:t>να </a:t>
            </a:r>
            <a:r>
              <a:rPr lang="el-GR" sz="2400" dirty="0"/>
              <a:t>αποτρέπεται ο σχηματισμός της οδοντικής </a:t>
            </a:r>
            <a:r>
              <a:rPr lang="el-GR" sz="2400" dirty="0" smtClean="0"/>
              <a:t>πλάκας, 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v"/>
            </a:pPr>
            <a:r>
              <a:rPr lang="el-GR" sz="2400" dirty="0" smtClean="0"/>
              <a:t>να </a:t>
            </a:r>
            <a:r>
              <a:rPr lang="el-GR" sz="2400" dirty="0"/>
              <a:t>διασφαλίζεται η υγεία των περιοδοντικών ιστών.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15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72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503" y="1196975"/>
            <a:ext cx="5680993" cy="475230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656" y="5013176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73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351465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844824"/>
            <a:ext cx="5472608" cy="40324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5738772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5868144" y="5157192"/>
            <a:ext cx="6850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6112451" y="5223575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1 </a:t>
            </a:r>
            <a:r>
              <a:rPr lang="en-US" b="1" dirty="0" smtClean="0"/>
              <a:t>mm</a:t>
            </a:r>
            <a:endParaRPr lang="el-GR" b="1" dirty="0"/>
          </a:p>
        </p:txBody>
      </p:sp>
      <p:cxnSp>
        <p:nvCxnSpPr>
          <p:cNvPr id="9" name="Ευθύγραμμο βέλος σύνδεσης 8"/>
          <p:cNvCxnSpPr/>
          <p:nvPr/>
        </p:nvCxnSpPr>
        <p:spPr>
          <a:xfrm flipH="1" flipV="1">
            <a:off x="6112452" y="5085185"/>
            <a:ext cx="259748" cy="216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13935" y="153259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177" y="1192682"/>
            <a:ext cx="537633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229267" y="501317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ΛΑΘΟΣ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259632" y="6059904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Κύρια ή λειτουργικά φύματα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27584" y="1772816"/>
            <a:ext cx="7560840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Κύρια ή λειτουργικά φύματα </a:t>
            </a:r>
            <a:r>
              <a:rPr lang="el-GR" sz="2400" b="1" dirty="0" smtClean="0">
                <a:solidFill>
                  <a:srgbClr val="820000"/>
                </a:solidFill>
              </a:rPr>
              <a:t>ενός δοντιού </a:t>
            </a:r>
            <a:r>
              <a:rPr lang="el-GR" sz="2400" dirty="0" smtClean="0"/>
              <a:t>ονομάζονται </a:t>
            </a:r>
            <a:r>
              <a:rPr lang="el-GR" sz="2400" dirty="0"/>
              <a:t>τα φύματα που έρχονται σε επαφή με τα </a:t>
            </a:r>
            <a:r>
              <a:rPr lang="el-GR" sz="2400" dirty="0" smtClean="0"/>
              <a:t>βοθρία </a:t>
            </a:r>
            <a:r>
              <a:rPr lang="el-GR" sz="2400" dirty="0"/>
              <a:t>ή τις ακραίες μασητικές ακρολοφίες </a:t>
            </a:r>
            <a:r>
              <a:rPr lang="el-GR" sz="2400" dirty="0" smtClean="0"/>
              <a:t>των ανταγωνιστών δοντιών και </a:t>
            </a:r>
            <a:r>
              <a:rPr lang="el-GR" sz="2400" dirty="0"/>
              <a:t>προσδιορίζουν την κάθετη διάσταση του προσώπου σε κεντρική σύγκλειση.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64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03648" y="6356350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0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7455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24860"/>
            <a:ext cx="8229600" cy="418454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5773922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28513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551" y="1303818"/>
            <a:ext cx="6465793" cy="483604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02551" y="6139864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91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(9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9711" y="1628800"/>
            <a:ext cx="5184577" cy="472755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844846" y="6298028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945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1864" y="188640"/>
            <a:ext cx="8424936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Διαμόρφωση των αξονικών τοιχωμάτων </a:t>
            </a:r>
            <a:r>
              <a:rPr lang="el-GR" sz="3600" b="0" dirty="0" smtClean="0"/>
              <a:t>(10 </a:t>
            </a:r>
            <a:r>
              <a:rPr lang="el-GR" sz="3600" b="0" dirty="0"/>
              <a:t>από </a:t>
            </a:r>
            <a:r>
              <a:rPr lang="el-GR" sz="3600" b="0" dirty="0" smtClean="0"/>
              <a:t>10)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56" y="1561531"/>
            <a:ext cx="3816424" cy="145863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1865160" y="624826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" name="Θέση περιεχομένου 4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156" y="4448063"/>
            <a:ext cx="3816424" cy="1800200"/>
          </a:xfrm>
          <a:prstGeom prst="rect">
            <a:avLst/>
          </a:prstGeom>
        </p:spPr>
      </p:pic>
      <p:pic>
        <p:nvPicPr>
          <p:cNvPr id="8" name="Θέση περιεχομένου 4"/>
          <p:cNvPicPr>
            <a:picLocks noChangeAspect="1"/>
          </p:cNvPicPr>
          <p:nvPr/>
        </p:nvPicPr>
        <p:blipFill rotWithShape="1">
          <a:blip r:embed="rId4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8421" y="3016137"/>
            <a:ext cx="3816424" cy="14214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680" y="2974939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444806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51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Έλεγχος του πάχους της στεφάνης</a:t>
            </a:r>
            <a:br>
              <a:rPr lang="el-GR" sz="4400" dirty="0" smtClean="0"/>
            </a:br>
            <a:r>
              <a:rPr lang="el-GR" sz="3600" b="0" dirty="0" smtClean="0"/>
              <a:t>(1 από 3)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276872"/>
            <a:ext cx="6264696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000" dirty="0" smtClean="0"/>
              <a:t>Απαραίτητα το κέρινο πρότυπο της ολικής χυτής στεφάνης πρέπει να έχει ελάχιστο </a:t>
            </a:r>
            <a:r>
              <a:rPr lang="el-GR" sz="3000" dirty="0"/>
              <a:t>πάχος: </a:t>
            </a:r>
            <a:r>
              <a:rPr lang="el-GR" sz="3000" b="1" dirty="0"/>
              <a:t>0.35 – 0.4 mm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34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Έλεγχος του πάχους της στεφάνης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968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71469" y="5897173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42958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Έλεγχος του πάχους της στεφάνης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07692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11298" y="5733256"/>
            <a:ext cx="6840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213" y="1922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Ολική χυτή στεφάνη (2</a:t>
            </a:r>
            <a:r>
              <a:rPr lang="el-GR" sz="4400" baseline="30000" dirty="0" smtClean="0"/>
              <a:t>ος</a:t>
            </a:r>
            <a:r>
              <a:rPr lang="el-GR" sz="4400" dirty="0" smtClean="0"/>
              <a:t> γομφίος)</a:t>
            </a:r>
            <a:r>
              <a:rPr lang="el-GR" sz="4400" dirty="0"/>
              <a:t/>
            </a:r>
            <a:br>
              <a:rPr lang="el-GR" sz="4400" dirty="0"/>
            </a:br>
            <a:r>
              <a:rPr lang="el-GR" sz="3600" b="0" dirty="0" smtClean="0"/>
              <a:t>(1 </a:t>
            </a:r>
            <a:r>
              <a:rPr lang="el-GR" sz="3600" b="0" dirty="0"/>
              <a:t>από 2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7264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331640" y="6165304"/>
            <a:ext cx="669674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Προσθετική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14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Ολική χυτή στεφάνη (2</a:t>
            </a:r>
            <a:r>
              <a:rPr lang="el-GR" sz="4400" baseline="30000" dirty="0"/>
              <a:t>ος</a:t>
            </a:r>
            <a:r>
              <a:rPr lang="el-GR" sz="4400" dirty="0"/>
              <a:t> γομφίος)</a:t>
            </a:r>
            <a:br>
              <a:rPr lang="el-GR" sz="4400" dirty="0"/>
            </a:br>
            <a:r>
              <a:rPr lang="el-GR" sz="3600" b="0" dirty="0" smtClean="0"/>
              <a:t>(</a:t>
            </a:r>
            <a:r>
              <a:rPr lang="el-GR" sz="3600" b="0" dirty="0"/>
              <a:t>2</a:t>
            </a:r>
            <a:r>
              <a:rPr lang="el-GR" sz="3600" b="0" dirty="0" smtClean="0"/>
              <a:t> </a:t>
            </a:r>
            <a:r>
              <a:rPr lang="el-GR" sz="3600" b="0" dirty="0"/>
              <a:t>από 2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7069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187624" y="6237312"/>
            <a:ext cx="684076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Τσούτσος Α, Ανδριτσάκης Δ. Ακίνητη κλινική Προσθετικη – Έγχρωμος Άτλαντας. 1η  έκδοση, εκδόσεις Datamedica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,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Αθήνα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3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Κύρια ή λειτουργικά φύματα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2060848"/>
            <a:ext cx="7272808" cy="180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075075"/>
                </a:solidFill>
              </a:rPr>
              <a:t>κύρια ή λειτουργικά φύματα </a:t>
            </a:r>
            <a:r>
              <a:rPr lang="el-GR" sz="2400" dirty="0"/>
              <a:t>των οπισθίων δοντιών της </a:t>
            </a:r>
            <a:r>
              <a:rPr lang="el-GR" sz="2400" b="1" dirty="0">
                <a:solidFill>
                  <a:srgbClr val="820000"/>
                </a:solidFill>
              </a:rPr>
              <a:t>κάτω γνάθου είναι τα παρειακά φύματα </a:t>
            </a:r>
            <a:r>
              <a:rPr lang="el-GR" sz="2400" dirty="0"/>
              <a:t>και τα αντίστοιχα των οπισθίων δοντιών της </a:t>
            </a:r>
            <a:r>
              <a:rPr lang="el-GR" sz="2400" b="1" dirty="0">
                <a:solidFill>
                  <a:srgbClr val="820000"/>
                </a:solidFill>
              </a:rPr>
              <a:t>άνω γνάθου είναι τα υπερώια.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71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Ενότητα </a:t>
            </a:r>
            <a:r>
              <a:rPr lang="en-US" sz="2000" dirty="0" smtClean="0"/>
              <a:t>6</a:t>
            </a:r>
            <a:r>
              <a:rPr lang="el-GR" sz="2000" smtClean="0"/>
              <a:t>β</a:t>
            </a:r>
            <a:r>
              <a:rPr lang="en-US" sz="2000" smtClean="0"/>
              <a:t>:</a:t>
            </a:r>
            <a:r>
              <a:rPr lang="el-GR" sz="2000" dirty="0" smtClean="0"/>
              <a:t> </a:t>
            </a:r>
            <a:r>
              <a:rPr lang="el-GR" sz="2000" dirty="0" smtClean="0"/>
              <a:t>Κατασκευή Κέρινου Ομοιώματος Ολικής Χυτής Στεφάνης».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6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l-GR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7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Αδάμ Α., Δρούκας Β.  Στοιχεία ακινήτου οδοντικής προσθετικής. Εκδόσεις Παρισιάνος, Αθήνα </a:t>
            </a:r>
            <a:r>
              <a:rPr lang="en-GB" sz="2000" dirty="0" smtClean="0"/>
              <a:t>1981</a:t>
            </a: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Ε. Η εργαστηριακή διαδικασία στην Ακίνητη Προσθετική. Αυτοέκδοση. Αθήνα 2004. 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Λομβαρδάς Ι. Προσθετική. Εκδόσεις Μέλισσα, Αθήνα, 1987</a:t>
            </a:r>
            <a:endParaRPr lang="el-GR" sz="2000" dirty="0"/>
          </a:p>
          <a:p>
            <a:pPr marL="457200" indent="-457200" fontAlgn="base">
              <a:buFont typeface="+mj-lt"/>
              <a:buAutoNum type="arabicPeriod"/>
            </a:pPr>
            <a:r>
              <a:rPr lang="el-GR" sz="2000" dirty="0" smtClean="0"/>
              <a:t>Τσούτσος Α, Ανδριτσάκης Δ. Ακίνητη κλινική Προσθετική – Έγχρωμος Άτλαντας. 1η  έκδοση, εκδόσεις Datamedica</a:t>
            </a:r>
            <a:r>
              <a:rPr lang="en-US" sz="2000" dirty="0" smtClean="0"/>
              <a:t>, </a:t>
            </a:r>
            <a:r>
              <a:rPr lang="el-GR" sz="2000" dirty="0" smtClean="0"/>
              <a:t>Αθήνα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Κύρια ή λειτουργικά φύματα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5576" y="2276872"/>
            <a:ext cx="7560840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λειτουργικά φύματα των οπισθίων δοντιών της κ. γνάθου (παρειακά) </a:t>
            </a:r>
            <a:r>
              <a:rPr lang="el-GR" sz="2400" b="1" dirty="0">
                <a:solidFill>
                  <a:srgbClr val="820000"/>
                </a:solidFill>
              </a:rPr>
              <a:t>τοποθετούνται στο παρειακό τριτημόριο, </a:t>
            </a:r>
            <a:r>
              <a:rPr lang="el-GR" sz="2400" dirty="0"/>
              <a:t>κατά την παρειογλωσσική διάσταση της μασητικής επιφάνειας του δοντιού.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4954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Κύρια ή λειτουργικά φύματα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986" y="1196975"/>
            <a:ext cx="689802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1115616" y="6327412"/>
            <a:ext cx="69127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Κύρια ή λειτουργικά φύματα </a:t>
            </a:r>
            <a:r>
              <a:rPr lang="el-GR" sz="3200" b="0" dirty="0" smtClean="0"/>
              <a:t>(6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8285" y="2276872"/>
            <a:ext cx="7931224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λειτουργικά φύματα των οπισθίων δοντιών της άνω γνάθου (υπερώια) </a:t>
            </a:r>
            <a:r>
              <a:rPr lang="el-GR" sz="2400" b="1" dirty="0">
                <a:solidFill>
                  <a:srgbClr val="820000"/>
                </a:solidFill>
              </a:rPr>
              <a:t>τοποθετούνται στο γλωσσικό τριτημόριο, </a:t>
            </a:r>
            <a:r>
              <a:rPr lang="el-GR" sz="2400" dirty="0"/>
              <a:t>κατά την παρειογλωσσική διάσταση της μασητικής επιφάνειας του δοντιού.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67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Κύρια ή λειτουργικά φύματα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l-GR" sz="3200" b="0" dirty="0" smtClean="0"/>
              <a:t>7)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7069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1331640" y="6327412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9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Απαραίτητη προϋπόθεση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2348880"/>
            <a:ext cx="7416824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/>
              <a:t>Απαραίτητη προϋπόθεση για ένα σωστό κέρινο ομοίωμα είναι η πολύ  καλή  γνώση  της μορφολογίας  των δοντιών  και  των σχέσεων και κανόνων σύγκλεισης  με  τους  ανταγωνιστές.</a:t>
            </a:r>
            <a:endParaRPr lang="el-GR" sz="2400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87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579</TotalTime>
  <Words>1770</Words>
  <Application>Microsoft Office PowerPoint</Application>
  <PresentationFormat>Προβολή στην οθόνη (4:3)</PresentationFormat>
  <Paragraphs>230</Paragraphs>
  <Slides>47</Slides>
  <Notes>27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47</vt:i4>
      </vt:variant>
    </vt:vector>
  </HeadingPairs>
  <TitlesOfParts>
    <vt:vector size="50" baseType="lpstr">
      <vt:lpstr>template</vt:lpstr>
      <vt:lpstr>1_OC_template_updated</vt:lpstr>
      <vt:lpstr>OC_template_updated</vt:lpstr>
      <vt:lpstr>Ακίνητη Προσθετική Ι (Θ)</vt:lpstr>
      <vt:lpstr>Κύρια ή λειτουργικά φύματα (1 από 7)</vt:lpstr>
      <vt:lpstr>Κύρια ή λειτουργικά φύματα (2 από 7)</vt:lpstr>
      <vt:lpstr>Κύρια ή λειτουργικά φύματα (3 από 7)</vt:lpstr>
      <vt:lpstr>Κύρια ή λειτουργικά φύματα (4 από 7)</vt:lpstr>
      <vt:lpstr>Κύρια ή λειτουργικά φύματα (5 από 7)</vt:lpstr>
      <vt:lpstr>Κύρια ή λειτουργικά φύματα (6 από 7)</vt:lpstr>
      <vt:lpstr>Κύρια ή λειτουργικά φύματα (7 από 7)</vt:lpstr>
      <vt:lpstr>Απαραίτητη προϋπόθεση</vt:lpstr>
      <vt:lpstr>Πρώτος γομφίος κάτω γνάθου- συγκλεισιακή μορφολογία</vt:lpstr>
      <vt:lpstr>Δεύτερος γομφίος κάτω γνάθου – συγκλεισιακή μορφολογία</vt:lpstr>
      <vt:lpstr>Συγκλεισιακές σχέσεις:</vt:lpstr>
      <vt:lpstr>Συγκλεισιακές σχέσεις οπισθίων δοντιών (1/2)</vt:lpstr>
      <vt:lpstr>Συγκλεισιακές σχέσεις οπισθίων δοντιών (2/2)</vt:lpstr>
      <vt:lpstr>Κέρωμα μασητικής επιφάνειας (1 από 10)</vt:lpstr>
      <vt:lpstr>Κέρωμα μασητικής επιφάνειας (2 από 10)</vt:lpstr>
      <vt:lpstr>Κέρωμα μασητικής επιφάνειας(3 από 10)</vt:lpstr>
      <vt:lpstr>Κέρωμα μασητικής επιφάνειας(4 από 10)</vt:lpstr>
      <vt:lpstr>Κέρωμα μασητικής επιφάνειας (5 από 10)</vt:lpstr>
      <vt:lpstr>Κέρωμα μασητικής επιφάνειας (6 από 10)</vt:lpstr>
      <vt:lpstr>Κέρωμα μασητικής επιφάνειας (7 από 10)</vt:lpstr>
      <vt:lpstr>Κέρωμα μασητικής επιφάνειας (8 από 10)</vt:lpstr>
      <vt:lpstr>Κέρωμα μασητικής επιφάνειας(9 από 10)</vt:lpstr>
      <vt:lpstr>Κέρωμα μασητικής επιφάνειας (10 από 10)</vt:lpstr>
      <vt:lpstr>Διαμόρφωση των αξονικών τοιχωμάτων (1 από 10)</vt:lpstr>
      <vt:lpstr>Διαμόρφωση των αξονικών τοιχωμάτων (2 από 10)</vt:lpstr>
      <vt:lpstr>Διαμόρφωση των αξονικών τοιχωμάτων (3 από 10)</vt:lpstr>
      <vt:lpstr>Διαμόρφωση των αξονικών τοιχωμάτων (4 από 10)</vt:lpstr>
      <vt:lpstr>Διαμόρφωση των αξονικών τοιχωμάτων (5 από 10)</vt:lpstr>
      <vt:lpstr>Διαμόρφωση των αξονικών τοιχωμάτων (6 από 10)</vt:lpstr>
      <vt:lpstr>Διαμόρφωση των αξονικών τοιχωμάτων (7 από 10)</vt:lpstr>
      <vt:lpstr>Διαμόρφωση των αξονικών τοιχωμάτων (8 από 10)</vt:lpstr>
      <vt:lpstr>Διαμόρφωση των αξονικών τοιχωμάτων (9 από 10)</vt:lpstr>
      <vt:lpstr>Διαμόρφωση των αξονικών τοιχωμάτων (10 από 10)</vt:lpstr>
      <vt:lpstr>Έλεγχος του πάχους της στεφάνης (1 από 3)</vt:lpstr>
      <vt:lpstr>Έλεγχος του πάχους της στεφάνης (2 από 3)</vt:lpstr>
      <vt:lpstr>Έλεγχος του πάχους της στεφάνης (3 από 3)</vt:lpstr>
      <vt:lpstr>Ολική χυτή στεφάνη (2ος γομφίος) (1 από 2)</vt:lpstr>
      <vt:lpstr>Ολική χυτή στεφάνη (2ος γομφίος) (2 από 2)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64</cp:revision>
  <dcterms:created xsi:type="dcterms:W3CDTF">2014-01-02T12:44:34Z</dcterms:created>
  <dcterms:modified xsi:type="dcterms:W3CDTF">2015-03-11T09:14:31Z</dcterms:modified>
</cp:coreProperties>
</file>