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0"/>
  </p:notesMasterIdLst>
  <p:handoutMasterIdLst>
    <p:handoutMasterId r:id="rId61"/>
  </p:handoutMasterIdLst>
  <p:sldIdLst>
    <p:sldId id="256" r:id="rId3"/>
    <p:sldId id="271" r:id="rId4"/>
    <p:sldId id="272" r:id="rId5"/>
    <p:sldId id="273" r:id="rId6"/>
    <p:sldId id="274" r:id="rId7"/>
    <p:sldId id="275" r:id="rId8"/>
    <p:sldId id="276" r:id="rId9"/>
    <p:sldId id="277" r:id="rId10"/>
    <p:sldId id="278" r:id="rId11"/>
    <p:sldId id="279" r:id="rId12"/>
    <p:sldId id="280" r:id="rId13"/>
    <p:sldId id="282" r:id="rId14"/>
    <p:sldId id="283" r:id="rId15"/>
    <p:sldId id="281"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7" r:id="rId37"/>
    <p:sldId id="308" r:id="rId38"/>
    <p:sldId id="304" r:id="rId39"/>
    <p:sldId id="305" r:id="rId40"/>
    <p:sldId id="309" r:id="rId41"/>
    <p:sldId id="306" r:id="rId42"/>
    <p:sldId id="310" r:id="rId43"/>
    <p:sldId id="311" r:id="rId44"/>
    <p:sldId id="312" r:id="rId45"/>
    <p:sldId id="313" r:id="rId46"/>
    <p:sldId id="315" r:id="rId47"/>
    <p:sldId id="314" r:id="rId48"/>
    <p:sldId id="316" r:id="rId49"/>
    <p:sldId id="317" r:id="rId50"/>
    <p:sldId id="318" r:id="rId51"/>
    <p:sldId id="319" r:id="rId52"/>
    <p:sldId id="257" r:id="rId53"/>
    <p:sldId id="262" r:id="rId54"/>
    <p:sldId id="264" r:id="rId55"/>
    <p:sldId id="269" r:id="rId56"/>
    <p:sldId id="270" r:id="rId57"/>
    <p:sldId id="266"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biblionet.gr/book/29723/%CE%9A%CE%AC%CE%BA%CE%BF%CF%85%CF%81%CE%BF%CF%82,_%CE%95%CF%85%CE%B8%CF%8D%CE%BC%CE%B9%CE%BF%CF%82/%CE%94%CE%B9%CE%B1%CF%84%CE%B1%CF%81%CE%B1%CF%87%CE%AE_%CE%B5%CE%BB%CE%BB%CE%B5%CE%B9%CE%BC%CE%BC%CE%B1%CF%84%CE%B9%CE%BA%CE%AE%CF%82_%CF%80%CF%81%CE%BF%CF%83%CE%BF%CF%87%CE%AE%CF%82,_%CF%85%CF%80%CE%B5%CF%81%CE%BA%CE%B9%CE%BD%CE%B7%CF%84%CE%B9%CE%BA%CF%8C%CF%84%CE%B7%CF%84%CE%B1" TargetMode="Externa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arsi.gr/bookbrochures/book_uperkinitiko.pdf" TargetMode="Externa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rsi.gr/bookbrochures/book_depu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rsi.gr/bookbrochures/book_p_juvenile_d.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2016224"/>
          </a:xfrm>
        </p:spPr>
        <p:txBody>
          <a:bodyPr>
            <a:normAutofit/>
          </a:bodyPr>
          <a:lstStyle/>
          <a:p>
            <a:pPr>
              <a:spcBef>
                <a:spcPts val="0"/>
              </a:spcBef>
              <a:spcAft>
                <a:spcPts val="2400"/>
              </a:spcAft>
            </a:pPr>
            <a:r>
              <a:rPr lang="el-GR" sz="2600" b="1" dirty="0" smtClean="0"/>
              <a:t>Ενότητα 7</a:t>
            </a:r>
            <a:r>
              <a:rPr lang="el-GR" sz="2600" dirty="0" smtClean="0"/>
              <a:t>:</a:t>
            </a:r>
            <a:r>
              <a:rPr lang="en-US" sz="2600" dirty="0" smtClean="0"/>
              <a:t> </a:t>
            </a:r>
            <a:r>
              <a:rPr lang="el-GR" sz="2600" dirty="0"/>
              <a:t>Διαταραχή Ελλειμματικής Προσοχής – Υπερκινητικότητα (ΔΕΠ-Υ</a:t>
            </a:r>
            <a:r>
              <a:rPr lang="el-GR" sz="2600" dirty="0" smtClean="0"/>
              <a:t>)</a:t>
            </a:r>
          </a:p>
          <a:p>
            <a:pPr>
              <a:spcBef>
                <a:spcPts val="0"/>
              </a:spcBef>
              <a:spcAft>
                <a:spcPts val="600"/>
              </a:spcAft>
            </a:pPr>
            <a:r>
              <a:rPr lang="el-GR" sz="2200" dirty="0" smtClean="0"/>
              <a:t>Δρ.</a:t>
            </a:r>
            <a:r>
              <a:rPr lang="en-US" sz="2200" dirty="0" smtClean="0"/>
              <a:t> </a:t>
            </a:r>
            <a:r>
              <a:rPr lang="el-GR" sz="2200" dirty="0" smtClean="0"/>
              <a:t>Ευθύμιος 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132856"/>
            <a:ext cx="8013576" cy="1152128"/>
          </a:xfrm>
          <a:ln w="28575">
            <a:solidFill>
              <a:schemeClr val="accent5">
                <a:lumMod val="50000"/>
              </a:schemeClr>
            </a:solidFill>
          </a:ln>
        </p:spPr>
        <p:txBody>
          <a:bodyPr>
            <a:normAutofit/>
          </a:bodyPr>
          <a:lstStyle/>
          <a:p>
            <a:r>
              <a:rPr lang="el-GR" dirty="0"/>
              <a:t>Η φύση της </a:t>
            </a:r>
            <a:r>
              <a:rPr lang="el-GR" dirty="0" smtClean="0"/>
              <a:t>ΔΕΠ-Υ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22804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πρωτογενή συμπτώματα της </a:t>
            </a:r>
            <a:r>
              <a:rPr lang="el-GR" dirty="0" smtClean="0"/>
              <a:t>ΔΕΠ-Υ </a:t>
            </a:r>
            <a:r>
              <a:rPr lang="el-GR" sz="3300" b="0" dirty="0" smtClean="0"/>
              <a:t>1/3</a:t>
            </a:r>
            <a:endParaRPr lang="el-GR" sz="3300" b="0" dirty="0"/>
          </a:p>
        </p:txBody>
      </p:sp>
      <p:sp>
        <p:nvSpPr>
          <p:cNvPr id="3" name="Θέση περιεχομένου 2"/>
          <p:cNvSpPr>
            <a:spLocks noGrp="1"/>
          </p:cNvSpPr>
          <p:nvPr>
            <p:ph idx="1"/>
          </p:nvPr>
        </p:nvSpPr>
        <p:spPr/>
        <p:txBody>
          <a:bodyPr/>
          <a:lstStyle/>
          <a:p>
            <a:r>
              <a:rPr lang="el-GR" b="1" dirty="0"/>
              <a:t>Απροσεξία</a:t>
            </a:r>
          </a:p>
          <a:p>
            <a:pPr lvl="1"/>
            <a:r>
              <a:rPr lang="el-GR" dirty="0"/>
              <a:t>Δυσκολεύεται να </a:t>
            </a:r>
            <a:r>
              <a:rPr lang="el-GR" dirty="0" smtClean="0"/>
              <a:t>συγκεντρωθεί.</a:t>
            </a:r>
            <a:endParaRPr lang="el-GR" dirty="0"/>
          </a:p>
          <a:p>
            <a:pPr lvl="1"/>
            <a:r>
              <a:rPr lang="el-GR" dirty="0"/>
              <a:t>Έχει περιορισμένη διάρκεια </a:t>
            </a:r>
            <a:r>
              <a:rPr lang="el-GR" dirty="0" smtClean="0"/>
              <a:t>προσοχής.</a:t>
            </a:r>
            <a:endParaRPr lang="el-GR" dirty="0"/>
          </a:p>
          <a:p>
            <a:pPr lvl="1"/>
            <a:r>
              <a:rPr lang="el-GR" dirty="0"/>
              <a:t>Δυσκολεύεται να ακολουθήσει </a:t>
            </a:r>
            <a:r>
              <a:rPr lang="el-GR" dirty="0" smtClean="0"/>
              <a:t>οδηγίες.</a:t>
            </a:r>
            <a:endParaRPr lang="el-GR" dirty="0"/>
          </a:p>
          <a:p>
            <a:pPr lvl="1"/>
            <a:r>
              <a:rPr lang="el-GR" dirty="0"/>
              <a:t>Δυσκολεύεται να ακολουθήσει μία </a:t>
            </a:r>
            <a:r>
              <a:rPr lang="el-GR" dirty="0" smtClean="0"/>
              <a:t>δραστηριότητα.</a:t>
            </a:r>
            <a:endParaRPr lang="el-GR" dirty="0"/>
          </a:p>
          <a:p>
            <a:pPr lvl="1"/>
            <a:r>
              <a:rPr lang="el-GR" dirty="0"/>
              <a:t>Έχει περιορισμένες οργανωτικές </a:t>
            </a:r>
            <a:r>
              <a:rPr lang="el-GR" dirty="0" smtClean="0"/>
              <a:t>ικανότητες.</a:t>
            </a:r>
            <a:endParaRPr lang="el-GR" dirty="0"/>
          </a:p>
          <a:p>
            <a:pPr lvl="1"/>
            <a:r>
              <a:rPr lang="el-GR" dirty="0"/>
              <a:t>Χάνει συχνά </a:t>
            </a:r>
            <a:r>
              <a:rPr lang="el-GR" dirty="0" smtClean="0"/>
              <a:t>πράγματα.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4092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πρωτογενή συμπτώματα της </a:t>
            </a:r>
            <a:r>
              <a:rPr lang="el-GR" dirty="0" smtClean="0"/>
              <a:t>ΔΕΠ-Υ </a:t>
            </a:r>
            <a:r>
              <a:rPr lang="el-GR" sz="3300" b="0" dirty="0" smtClean="0"/>
              <a:t>2/3</a:t>
            </a:r>
            <a:endParaRPr lang="el-GR" sz="3300" b="0" dirty="0"/>
          </a:p>
        </p:txBody>
      </p:sp>
      <p:sp>
        <p:nvSpPr>
          <p:cNvPr id="3" name="Θέση περιεχομένου 2"/>
          <p:cNvSpPr>
            <a:spLocks noGrp="1"/>
          </p:cNvSpPr>
          <p:nvPr>
            <p:ph idx="1"/>
          </p:nvPr>
        </p:nvSpPr>
        <p:spPr/>
        <p:txBody>
          <a:bodyPr/>
          <a:lstStyle/>
          <a:p>
            <a:r>
              <a:rPr lang="el-GR" b="1" dirty="0"/>
              <a:t>Υπερκινητικότητα</a:t>
            </a:r>
          </a:p>
          <a:p>
            <a:pPr lvl="1"/>
            <a:r>
              <a:rPr lang="el-GR" dirty="0"/>
              <a:t>Βρίσκεται διαρκώς σε </a:t>
            </a:r>
            <a:r>
              <a:rPr lang="el-GR" dirty="0" smtClean="0"/>
              <a:t>κίνηση.</a:t>
            </a:r>
            <a:endParaRPr lang="el-GR" dirty="0"/>
          </a:p>
          <a:p>
            <a:pPr lvl="1"/>
            <a:r>
              <a:rPr lang="el-GR" dirty="0"/>
              <a:t>Δυσκολεύεται να παραμείνει </a:t>
            </a:r>
            <a:r>
              <a:rPr lang="el-GR" dirty="0" smtClean="0"/>
              <a:t>καθιστός.</a:t>
            </a:r>
            <a:endParaRPr lang="el-GR" dirty="0"/>
          </a:p>
          <a:p>
            <a:pPr lvl="1"/>
            <a:r>
              <a:rPr lang="el-GR" dirty="0"/>
              <a:t>Στριφογυρνά και κουνιέται όταν </a:t>
            </a:r>
            <a:r>
              <a:rPr lang="el-GR" dirty="0" smtClean="0"/>
              <a:t>κάθεται.</a:t>
            </a:r>
            <a:endParaRPr lang="el-GR" dirty="0"/>
          </a:p>
          <a:p>
            <a:pPr lvl="1"/>
            <a:r>
              <a:rPr lang="el-GR" dirty="0"/>
              <a:t>Ασχολείται συνέχεια με διάφορα </a:t>
            </a:r>
            <a:r>
              <a:rPr lang="el-GR" dirty="0" smtClean="0"/>
              <a:t>αντικείμενα.</a:t>
            </a:r>
            <a:endParaRPr lang="el-GR" dirty="0"/>
          </a:p>
          <a:p>
            <a:pPr lvl="1"/>
            <a:r>
              <a:rPr lang="el-GR" dirty="0"/>
              <a:t>Είναι </a:t>
            </a:r>
            <a:r>
              <a:rPr lang="el-GR" dirty="0" smtClean="0"/>
              <a:t>θορυβώδης.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180947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πρωτογενή συμπτώματα της </a:t>
            </a:r>
            <a:r>
              <a:rPr lang="el-GR" dirty="0" smtClean="0"/>
              <a:t>ΔΕΠ-Υ </a:t>
            </a:r>
            <a:r>
              <a:rPr lang="el-GR" sz="3300" b="0" dirty="0" smtClean="0"/>
              <a:t>3/3</a:t>
            </a:r>
            <a:endParaRPr lang="el-GR" sz="3300" b="0" dirty="0"/>
          </a:p>
        </p:txBody>
      </p:sp>
      <p:sp>
        <p:nvSpPr>
          <p:cNvPr id="3" name="Θέση περιεχομένου 2"/>
          <p:cNvSpPr>
            <a:spLocks noGrp="1"/>
          </p:cNvSpPr>
          <p:nvPr>
            <p:ph idx="1"/>
          </p:nvPr>
        </p:nvSpPr>
        <p:spPr/>
        <p:txBody>
          <a:bodyPr/>
          <a:lstStyle/>
          <a:p>
            <a:r>
              <a:rPr lang="el-GR" b="1" dirty="0"/>
              <a:t>Παρορμητικότητα</a:t>
            </a:r>
          </a:p>
          <a:p>
            <a:pPr lvl="1"/>
            <a:r>
              <a:rPr lang="el-GR" dirty="0"/>
              <a:t>Ενεργεί προτού </a:t>
            </a:r>
            <a:r>
              <a:rPr lang="el-GR" dirty="0" smtClean="0"/>
              <a:t>σκεφτεί.</a:t>
            </a:r>
            <a:endParaRPr lang="el-GR" dirty="0"/>
          </a:p>
          <a:p>
            <a:pPr lvl="1"/>
            <a:r>
              <a:rPr lang="el-GR" dirty="0"/>
              <a:t>Μεταπηδά από τη μια δραστηριότητα στην </a:t>
            </a:r>
            <a:r>
              <a:rPr lang="el-GR" dirty="0" smtClean="0"/>
              <a:t>άλλη.</a:t>
            </a:r>
            <a:endParaRPr lang="el-GR" dirty="0"/>
          </a:p>
          <a:p>
            <a:pPr lvl="1"/>
            <a:r>
              <a:rPr lang="el-GR" dirty="0"/>
              <a:t>Δυσκολεύεται να περιμένει τη σειρά </a:t>
            </a:r>
            <a:r>
              <a:rPr lang="el-GR" dirty="0" smtClean="0"/>
              <a:t>του.</a:t>
            </a:r>
            <a:endParaRPr lang="el-GR" dirty="0"/>
          </a:p>
          <a:p>
            <a:pPr lvl="1"/>
            <a:r>
              <a:rPr lang="el-GR" dirty="0"/>
              <a:t>Απαντά χωρίς να του δίνεται ο </a:t>
            </a:r>
            <a:r>
              <a:rPr lang="el-GR" dirty="0" smtClean="0"/>
              <a:t>λόγος.</a:t>
            </a:r>
            <a:endParaRPr lang="el-GR" dirty="0"/>
          </a:p>
          <a:p>
            <a:pPr lvl="1"/>
            <a:r>
              <a:rPr lang="el-GR" dirty="0"/>
              <a:t>Δεν καταφέρνει να ακολουθήσει οδηγίες σε </a:t>
            </a:r>
            <a:r>
              <a:rPr lang="el-GR" dirty="0" smtClean="0"/>
              <a:t>παιχνίδια.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28030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Σύγχρονες αντιλήψεις των ειδικών σχετικά με τη φύση της </a:t>
            </a:r>
            <a:r>
              <a:rPr lang="el-GR" dirty="0" smtClean="0"/>
              <a:t>ΔΕΠ-Υ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8" name="11 - Στρογγυλεμένο ορθογώνιο"/>
          <p:cNvSpPr/>
          <p:nvPr/>
        </p:nvSpPr>
        <p:spPr>
          <a:xfrm>
            <a:off x="2771800" y="1449824"/>
            <a:ext cx="5940400" cy="1223962"/>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l-GR" sz="2200" b="1" dirty="0">
                <a:solidFill>
                  <a:schemeClr val="bg1"/>
                </a:solidFill>
              </a:rPr>
              <a:t>Η ΔΕΠ-Υ δεν θεωρείται μια διαταραχή που αφορά κυρίως σε ελλείμματα στην προσοχή, </a:t>
            </a:r>
          </a:p>
        </p:txBody>
      </p:sp>
      <p:sp>
        <p:nvSpPr>
          <p:cNvPr id="9" name="12 - Στρογγυλεμένο ορθογώνιο"/>
          <p:cNvSpPr/>
          <p:nvPr/>
        </p:nvSpPr>
        <p:spPr>
          <a:xfrm>
            <a:off x="2747453" y="3716339"/>
            <a:ext cx="6001259" cy="2520974"/>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l-GR" sz="2200" b="1" dirty="0">
                <a:solidFill>
                  <a:schemeClr val="bg1"/>
                </a:solidFill>
              </a:rPr>
              <a:t>σχετίζεται  με  αναπτυξιακά  ελλείμματα  στον αυτοέλεγχο</a:t>
            </a:r>
            <a:r>
              <a:rPr lang="en-US" sz="2200" b="1" dirty="0">
                <a:solidFill>
                  <a:schemeClr val="bg1"/>
                </a:solidFill>
              </a:rPr>
              <a:t> </a:t>
            </a:r>
            <a:r>
              <a:rPr lang="el-GR" sz="2200" b="1" dirty="0">
                <a:solidFill>
                  <a:schemeClr val="bg1"/>
                </a:solidFill>
              </a:rPr>
              <a:t> και στη ρύθμιση της συμπεριφοράς με βάση συγκεκριμένους  κανόνες</a:t>
            </a:r>
            <a:r>
              <a:rPr lang="en-US" sz="2200" b="1" dirty="0">
                <a:solidFill>
                  <a:schemeClr val="bg1"/>
                </a:solidFill>
              </a:rPr>
              <a:t>,</a:t>
            </a:r>
            <a:r>
              <a:rPr lang="el-GR" sz="2200" b="1" dirty="0">
                <a:solidFill>
                  <a:schemeClr val="bg1"/>
                </a:solidFill>
              </a:rPr>
              <a:t>  καθώς </a:t>
            </a:r>
            <a:r>
              <a:rPr lang="en-US" sz="2200" b="1" dirty="0">
                <a:solidFill>
                  <a:schemeClr val="bg1"/>
                </a:solidFill>
              </a:rPr>
              <a:t> </a:t>
            </a:r>
            <a:r>
              <a:rPr lang="el-GR" sz="2200" b="1" dirty="0">
                <a:solidFill>
                  <a:schemeClr val="bg1"/>
                </a:solidFill>
              </a:rPr>
              <a:t> και  με μειωμένη ευαισθησία σε ότι αφορά τις συνέπειες της συμπεριφοράς. </a:t>
            </a:r>
          </a:p>
        </p:txBody>
      </p:sp>
      <p:sp>
        <p:nvSpPr>
          <p:cNvPr id="10" name="TextBox 9"/>
          <p:cNvSpPr txBox="1"/>
          <p:nvPr/>
        </p:nvSpPr>
        <p:spPr>
          <a:xfrm>
            <a:off x="5157215" y="2852935"/>
            <a:ext cx="1181734" cy="646331"/>
          </a:xfrm>
          <a:prstGeom prst="rect">
            <a:avLst/>
          </a:prstGeom>
          <a:noFill/>
        </p:spPr>
        <p:txBody>
          <a:bodyPr wrap="none" rtlCol="0">
            <a:spAutoFit/>
          </a:bodyPr>
          <a:lstStyle/>
          <a:p>
            <a:r>
              <a:rPr lang="el-GR" sz="3600" b="1" dirty="0" smtClean="0">
                <a:latin typeface="+mn-lt"/>
              </a:rPr>
              <a:t>αλλά</a:t>
            </a:r>
            <a:endParaRPr lang="el-GR" sz="3600" b="1" dirty="0">
              <a:latin typeface="+mn-lt"/>
            </a:endParaRPr>
          </a:p>
        </p:txBody>
      </p:sp>
      <p:sp>
        <p:nvSpPr>
          <p:cNvPr id="11" name="Ορθογώνιο 10"/>
          <p:cNvSpPr/>
          <p:nvPr/>
        </p:nvSpPr>
        <p:spPr>
          <a:xfrm>
            <a:off x="524649" y="1593471"/>
            <a:ext cx="1944216" cy="1015663"/>
          </a:xfrm>
          <a:prstGeom prst="rect">
            <a:avLst/>
          </a:prstGeom>
          <a:ln w="28575">
            <a:solidFill>
              <a:schemeClr val="accent5">
                <a:lumMod val="50000"/>
              </a:schemeClr>
            </a:solidFill>
          </a:ln>
        </p:spPr>
        <p:txBody>
          <a:bodyPr wrap="square">
            <a:spAutoFit/>
          </a:bodyPr>
          <a:lstStyle/>
          <a:p>
            <a:r>
              <a:rPr lang="el-GR" sz="2000" dirty="0">
                <a:latin typeface="+mn-lt"/>
              </a:rPr>
              <a:t>Προβληματισμοί </a:t>
            </a:r>
          </a:p>
          <a:p>
            <a:r>
              <a:rPr lang="el-GR" sz="2000" dirty="0">
                <a:latin typeface="+mn-lt"/>
              </a:rPr>
              <a:t>για τη φύση της ΔΕΠ-Υ</a:t>
            </a:r>
          </a:p>
        </p:txBody>
      </p:sp>
      <p:sp>
        <p:nvSpPr>
          <p:cNvPr id="12" name="Ορθογώνιο 11"/>
          <p:cNvSpPr/>
          <p:nvPr/>
        </p:nvSpPr>
        <p:spPr>
          <a:xfrm>
            <a:off x="524649" y="4468994"/>
            <a:ext cx="1944216" cy="1015663"/>
          </a:xfrm>
          <a:prstGeom prst="rect">
            <a:avLst/>
          </a:prstGeom>
          <a:ln w="28575">
            <a:solidFill>
              <a:schemeClr val="accent5">
                <a:lumMod val="50000"/>
              </a:schemeClr>
            </a:solidFill>
          </a:ln>
        </p:spPr>
        <p:txBody>
          <a:bodyPr wrap="square">
            <a:spAutoFit/>
          </a:bodyPr>
          <a:lstStyle/>
          <a:p>
            <a:r>
              <a:rPr lang="el-GR" sz="2000" dirty="0">
                <a:latin typeface="+mn-lt"/>
              </a:rPr>
              <a:t>Νέες επιστημονικές κατευθύνσεις</a:t>
            </a:r>
          </a:p>
        </p:txBody>
      </p:sp>
    </p:spTree>
    <p:extLst>
      <p:ext uri="{BB962C8B-B14F-4D97-AF65-F5344CB8AC3E}">
        <p14:creationId xmlns:p14="http://schemas.microsoft.com/office/powerpoint/2010/main" val="802588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ΔΕΠ-Υ </a:t>
            </a:r>
            <a:r>
              <a:rPr lang="el-GR" dirty="0" smtClean="0"/>
              <a:t>και αυτοέλεγχος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smtClean="0"/>
              <a:t>Τα </a:t>
            </a:r>
            <a:r>
              <a:rPr lang="el-GR" dirty="0"/>
              <a:t>προβλήματα στη διατήρηση της προσοχής δεν είναι η αιτία αλλά το αποτέλεσμα της ΔΕΠ-Υ</a:t>
            </a:r>
            <a:r>
              <a:rPr lang="el-GR" dirty="0" smtClean="0"/>
              <a:t>.</a:t>
            </a:r>
            <a:endParaRPr lang="el-GR" dirty="0"/>
          </a:p>
          <a:p>
            <a:r>
              <a:rPr lang="el-GR" dirty="0"/>
              <a:t>Τα παιδιά με ΔΕΠ-Υ έχουν δυσκολίες συγκέντρωσης προσοχής μόνο σε ορισμένες καταστάσεις. Σε άλλες μπορεί να συγκεντρώνονται καλύτερα και από ένα μέσο παιδί.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413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ΔΕΠ-Υ και αυτοέλεγχος </a:t>
            </a:r>
            <a:r>
              <a:rPr lang="el-GR" sz="3200" b="0" dirty="0" smtClean="0">
                <a:solidFill>
                  <a:prstClr val="black"/>
                </a:solidFill>
              </a:rPr>
              <a:t>2/3</a:t>
            </a:r>
            <a:endParaRPr lang="el-GR" dirty="0"/>
          </a:p>
        </p:txBody>
      </p:sp>
      <p:sp>
        <p:nvSpPr>
          <p:cNvPr id="3" name="Θέση περιεχομένου 2"/>
          <p:cNvSpPr>
            <a:spLocks noGrp="1"/>
          </p:cNvSpPr>
          <p:nvPr>
            <p:ph idx="1"/>
          </p:nvPr>
        </p:nvSpPr>
        <p:spPr>
          <a:xfrm>
            <a:off x="590872" y="1196752"/>
            <a:ext cx="8229600" cy="3960440"/>
          </a:xfrm>
        </p:spPr>
        <p:txBody>
          <a:bodyPr>
            <a:normAutofit/>
          </a:bodyPr>
          <a:lstStyle/>
          <a:p>
            <a:r>
              <a:rPr lang="el-GR" sz="2200" dirty="0"/>
              <a:t>Σε καταστάσεις όπου απαιτείται αυξημένος αυτοέλεγχος και προσπάθεια δυσκολεύονται να εστιάσουν επαρκώς την προσοχή τους.</a:t>
            </a:r>
          </a:p>
          <a:p>
            <a:r>
              <a:rPr lang="el-GR" sz="2200" dirty="0"/>
              <a:t>Τέτοιες καταστάσεις είναι συνήθως αυτές τις οποίες δεν επιλέγει το ίδιο το παιδί και οι οποίες απαιτούν αυξημένη προσπάθεια ενώ παράλληλα δεν έχουν ενδιαφέρον προκειμένου να κινητοποιήσουν το παιδί.</a:t>
            </a:r>
          </a:p>
          <a:p>
            <a:r>
              <a:rPr lang="el-GR" sz="2200" dirty="0"/>
              <a:t>Η προσοχή του παιδιού περιορίζεται ακόμη περισσότερο όταν αυτό δεν έχει θετική ανατροφοδότηση στις προσπάθειές του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Ορθογώνιο 4"/>
          <p:cNvSpPr/>
          <p:nvPr/>
        </p:nvSpPr>
        <p:spPr>
          <a:xfrm>
            <a:off x="1547664" y="5301207"/>
            <a:ext cx="6480720" cy="830997"/>
          </a:xfrm>
          <a:prstGeom prst="rect">
            <a:avLst/>
          </a:prstGeom>
          <a:ln w="28575">
            <a:solidFill>
              <a:schemeClr val="accent5">
                <a:lumMod val="50000"/>
              </a:schemeClr>
            </a:solidFill>
          </a:ln>
        </p:spPr>
        <p:txBody>
          <a:bodyPr wrap="square">
            <a:spAutoFit/>
          </a:bodyPr>
          <a:lstStyle/>
          <a:p>
            <a:r>
              <a:rPr lang="el-GR" sz="2400" dirty="0">
                <a:latin typeface="+mn-lt"/>
              </a:rPr>
              <a:t>Ο πυρήνας των δυσκολιών των παιδιών με ΔΕΠ-Υ είναι ο μειωμένος αυτοέλεγχος.</a:t>
            </a:r>
          </a:p>
        </p:txBody>
      </p:sp>
    </p:spTree>
    <p:extLst>
      <p:ext uri="{BB962C8B-B14F-4D97-AF65-F5344CB8AC3E}">
        <p14:creationId xmlns:p14="http://schemas.microsoft.com/office/powerpoint/2010/main" val="3468890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ΔΕΠ-Υ και αυτοέλεγχος </a:t>
            </a:r>
            <a:r>
              <a:rPr lang="el-GR" sz="3200" b="0" dirty="0" smtClean="0">
                <a:solidFill>
                  <a:prstClr val="black"/>
                </a:solidFill>
              </a:rPr>
              <a:t>3/3</a:t>
            </a:r>
            <a:endParaRPr lang="el-GR" dirty="0"/>
          </a:p>
        </p:txBody>
      </p:sp>
      <p:sp>
        <p:nvSpPr>
          <p:cNvPr id="3" name="Θέση περιεχομένου 2"/>
          <p:cNvSpPr>
            <a:spLocks noGrp="1"/>
          </p:cNvSpPr>
          <p:nvPr>
            <p:ph idx="1"/>
          </p:nvPr>
        </p:nvSpPr>
        <p:spPr>
          <a:xfrm>
            <a:off x="1619672" y="2204864"/>
            <a:ext cx="6120680" cy="1440160"/>
          </a:xfrm>
          <a:ln w="28575">
            <a:solidFill>
              <a:schemeClr val="accent5">
                <a:lumMod val="50000"/>
              </a:schemeClr>
            </a:solidFill>
          </a:ln>
        </p:spPr>
        <p:txBody>
          <a:bodyPr/>
          <a:lstStyle/>
          <a:p>
            <a:pPr>
              <a:buFont typeface="Wingdings" panose="05000000000000000000" pitchFamily="2" charset="2"/>
              <a:buChar char="ü"/>
            </a:pPr>
            <a:r>
              <a:rPr lang="el-GR" dirty="0"/>
              <a:t>Ο αυτοέλεγχος είναι μια δεξιότητα η οποία διευκολύνει το άτομο να σκέφτεται, να προγραμματίζει και να οργανώνει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237434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Τα δευτερογενή &amp; συνοδά προβλήματα των παιδιών με ΔΕΠ-Υ</a:t>
            </a:r>
          </a:p>
        </p:txBody>
      </p:sp>
      <p:sp>
        <p:nvSpPr>
          <p:cNvPr id="3" name="Θέση περιεχομένου 2"/>
          <p:cNvSpPr>
            <a:spLocks noGrp="1"/>
          </p:cNvSpPr>
          <p:nvPr>
            <p:ph idx="1"/>
          </p:nvPr>
        </p:nvSpPr>
        <p:spPr>
          <a:xfrm>
            <a:off x="590872" y="1412776"/>
            <a:ext cx="8229600" cy="4824536"/>
          </a:xfrm>
        </p:spPr>
        <p:txBody>
          <a:bodyPr/>
          <a:lstStyle/>
          <a:p>
            <a:r>
              <a:rPr lang="el-GR" dirty="0" smtClean="0"/>
              <a:t>Προβλήματα ομιλίας.</a:t>
            </a:r>
            <a:endParaRPr lang="el-GR" dirty="0"/>
          </a:p>
          <a:p>
            <a:r>
              <a:rPr lang="el-GR" dirty="0" smtClean="0"/>
              <a:t>Αδεξιότητα.</a:t>
            </a:r>
            <a:endParaRPr lang="el-GR" dirty="0"/>
          </a:p>
          <a:p>
            <a:r>
              <a:rPr lang="el-GR" dirty="0"/>
              <a:t>Μαθησιακές </a:t>
            </a:r>
            <a:r>
              <a:rPr lang="el-GR" dirty="0" smtClean="0"/>
              <a:t>δυσκολίες.</a:t>
            </a:r>
            <a:endParaRPr lang="el-GR" dirty="0"/>
          </a:p>
          <a:p>
            <a:r>
              <a:rPr lang="el-GR" dirty="0"/>
              <a:t>Μειωμένο κίνητρο για </a:t>
            </a:r>
            <a:r>
              <a:rPr lang="el-GR" dirty="0" smtClean="0"/>
              <a:t>μάθηση.</a:t>
            </a:r>
            <a:endParaRPr lang="el-GR" dirty="0"/>
          </a:p>
          <a:p>
            <a:r>
              <a:rPr lang="el-GR" dirty="0"/>
              <a:t>Χαμηλή </a:t>
            </a:r>
            <a:r>
              <a:rPr lang="el-GR" dirty="0" smtClean="0"/>
              <a:t>αυτοεκτίμηση.</a:t>
            </a:r>
            <a:endParaRPr lang="el-GR" dirty="0"/>
          </a:p>
          <a:p>
            <a:r>
              <a:rPr lang="el-GR" dirty="0"/>
              <a:t>Προβλήματα </a:t>
            </a:r>
            <a:r>
              <a:rPr lang="el-GR" dirty="0" smtClean="0"/>
              <a:t>συμπεριφοράς.</a:t>
            </a:r>
          </a:p>
          <a:p>
            <a:pPr marL="0" indent="0">
              <a:buNone/>
            </a:pPr>
            <a:r>
              <a:rPr lang="el-GR" b="1" dirty="0"/>
              <a:t>Σημείωση: </a:t>
            </a:r>
            <a:r>
              <a:rPr lang="el-GR" dirty="0"/>
              <a:t>Τα παραπάνω προβλήματα δεν παρουσιάζονται οπωσδήποτε σε όλες τις περιπτώσεις των παιδιών με ΔΕΠ-Υ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783719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συνεμφάνιση της ΔΕΠ-Υ με άλλα προβλήματα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pSp>
        <p:nvGrpSpPr>
          <p:cNvPr id="5" name="Group 2"/>
          <p:cNvGrpSpPr>
            <a:grpSpLocks/>
          </p:cNvGrpSpPr>
          <p:nvPr/>
        </p:nvGrpSpPr>
        <p:grpSpPr bwMode="auto">
          <a:xfrm>
            <a:off x="4787900" y="1125538"/>
            <a:ext cx="3271838" cy="2225675"/>
            <a:chOff x="3038" y="3218"/>
            <a:chExt cx="5944" cy="3960"/>
          </a:xfrm>
        </p:grpSpPr>
        <p:sp>
          <p:nvSpPr>
            <p:cNvPr id="6" name="Oval 3"/>
            <p:cNvSpPr>
              <a:spLocks noChangeArrowheads="1"/>
            </p:cNvSpPr>
            <p:nvPr/>
          </p:nvSpPr>
          <p:spPr bwMode="auto">
            <a:xfrm>
              <a:off x="3038" y="3218"/>
              <a:ext cx="4144" cy="3960"/>
            </a:xfrm>
            <a:prstGeom prst="ellipse">
              <a:avLst/>
            </a:prstGeom>
            <a:solidFill>
              <a:schemeClr val="accent1">
                <a:lumMod val="60000"/>
                <a:lumOff val="40000"/>
                <a:alpha val="34117"/>
              </a:schemeClr>
            </a:solidFill>
            <a:ln w="9525">
              <a:solidFill>
                <a:srgbClr val="000000"/>
              </a:solidFill>
              <a:round/>
              <a:headEnd/>
              <a:tailEnd/>
            </a:ln>
          </p:spPr>
          <p:txBody>
            <a:bodyPr/>
            <a:lstStyle/>
            <a:p>
              <a:pPr>
                <a:defRPr/>
              </a:pPr>
              <a:endParaRPr lang="el-GR" dirty="0">
                <a:latin typeface="+mn-lt"/>
              </a:endParaRPr>
            </a:p>
          </p:txBody>
        </p:sp>
        <p:sp>
          <p:nvSpPr>
            <p:cNvPr id="7" name="Oval 4"/>
            <p:cNvSpPr>
              <a:spLocks noChangeArrowheads="1"/>
            </p:cNvSpPr>
            <p:nvPr/>
          </p:nvSpPr>
          <p:spPr bwMode="auto">
            <a:xfrm>
              <a:off x="4838" y="3218"/>
              <a:ext cx="4144" cy="3960"/>
            </a:xfrm>
            <a:prstGeom prst="ellipse">
              <a:avLst/>
            </a:prstGeom>
            <a:solidFill>
              <a:srgbClr val="3366FF">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dirty="0">
                <a:latin typeface="+mn-lt"/>
              </a:endParaRPr>
            </a:p>
          </p:txBody>
        </p:sp>
        <p:sp>
          <p:nvSpPr>
            <p:cNvPr id="8" name="Text Box 5"/>
            <p:cNvSpPr txBox="1">
              <a:spLocks noChangeArrowheads="1"/>
            </p:cNvSpPr>
            <p:nvPr/>
          </p:nvSpPr>
          <p:spPr bwMode="auto">
            <a:xfrm>
              <a:off x="5112" y="4950"/>
              <a:ext cx="1706" cy="743"/>
            </a:xfrm>
            <a:prstGeom prst="rect">
              <a:avLst/>
            </a:prstGeom>
            <a:solidFill>
              <a:srgbClr val="FFFFFF">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dirty="0">
                <a:latin typeface="+mn-lt"/>
              </a:endParaRPr>
            </a:p>
          </p:txBody>
        </p:sp>
      </p:grpSp>
      <p:sp>
        <p:nvSpPr>
          <p:cNvPr id="9" name="Oval 6"/>
          <p:cNvSpPr>
            <a:spLocks noChangeArrowheads="1"/>
          </p:cNvSpPr>
          <p:nvPr/>
        </p:nvSpPr>
        <p:spPr bwMode="auto">
          <a:xfrm>
            <a:off x="897955" y="1196975"/>
            <a:ext cx="2089150" cy="2184400"/>
          </a:xfrm>
          <a:prstGeom prst="ellipse">
            <a:avLst/>
          </a:prstGeom>
          <a:solidFill>
            <a:schemeClr val="accent1">
              <a:lumMod val="60000"/>
              <a:lumOff val="40000"/>
              <a:alpha val="34117"/>
            </a:schemeClr>
          </a:solidFill>
          <a:ln w="9525">
            <a:solidFill>
              <a:srgbClr val="000000"/>
            </a:solidFill>
            <a:round/>
            <a:headEnd/>
            <a:tailEnd/>
          </a:ln>
        </p:spPr>
        <p:txBody>
          <a:bodyPr/>
          <a:lstStyle/>
          <a:p>
            <a:pPr>
              <a:defRPr/>
            </a:pPr>
            <a:endParaRPr lang="el-GR" dirty="0">
              <a:latin typeface="+mn-lt"/>
            </a:endParaRPr>
          </a:p>
        </p:txBody>
      </p:sp>
      <p:sp>
        <p:nvSpPr>
          <p:cNvPr id="10" name="Oval 7"/>
          <p:cNvSpPr>
            <a:spLocks noChangeArrowheads="1"/>
          </p:cNvSpPr>
          <p:nvPr/>
        </p:nvSpPr>
        <p:spPr bwMode="auto">
          <a:xfrm>
            <a:off x="2050480" y="1196975"/>
            <a:ext cx="2087562" cy="2184400"/>
          </a:xfrm>
          <a:prstGeom prst="ellipse">
            <a:avLst/>
          </a:prstGeom>
          <a:solidFill>
            <a:srgbClr val="99CC00">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dirty="0">
              <a:latin typeface="+mn-lt"/>
            </a:endParaRPr>
          </a:p>
        </p:txBody>
      </p:sp>
      <p:sp>
        <p:nvSpPr>
          <p:cNvPr id="11" name="Text Box 8"/>
          <p:cNvSpPr txBox="1">
            <a:spLocks noChangeArrowheads="1"/>
          </p:cNvSpPr>
          <p:nvPr/>
        </p:nvSpPr>
        <p:spPr bwMode="auto">
          <a:xfrm>
            <a:off x="5795963" y="2060575"/>
            <a:ext cx="143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33- 80%</a:t>
            </a:r>
          </a:p>
        </p:txBody>
      </p:sp>
      <p:sp>
        <p:nvSpPr>
          <p:cNvPr id="12" name="Text Box 9"/>
          <p:cNvSpPr txBox="1">
            <a:spLocks noChangeArrowheads="1"/>
          </p:cNvSpPr>
          <p:nvPr/>
        </p:nvSpPr>
        <p:spPr bwMode="auto">
          <a:xfrm>
            <a:off x="4787900" y="20605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ΔΕΠ-Υ</a:t>
            </a:r>
          </a:p>
        </p:txBody>
      </p:sp>
      <p:sp>
        <p:nvSpPr>
          <p:cNvPr id="13" name="Text Box 10"/>
          <p:cNvSpPr txBox="1">
            <a:spLocks noChangeArrowheads="1"/>
          </p:cNvSpPr>
          <p:nvPr/>
        </p:nvSpPr>
        <p:spPr bwMode="auto">
          <a:xfrm>
            <a:off x="7019925" y="2060575"/>
            <a:ext cx="1331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Δυσλεξία</a:t>
            </a:r>
          </a:p>
        </p:txBody>
      </p:sp>
      <p:sp>
        <p:nvSpPr>
          <p:cNvPr id="14" name="Text Box 11"/>
          <p:cNvSpPr txBox="1">
            <a:spLocks noChangeArrowheads="1"/>
          </p:cNvSpPr>
          <p:nvPr/>
        </p:nvSpPr>
        <p:spPr bwMode="auto">
          <a:xfrm>
            <a:off x="1042417" y="206057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ΔΕΠ-Υ</a:t>
            </a:r>
          </a:p>
        </p:txBody>
      </p:sp>
      <p:sp>
        <p:nvSpPr>
          <p:cNvPr id="15" name="Text Box 12"/>
          <p:cNvSpPr txBox="1">
            <a:spLocks noChangeArrowheads="1"/>
          </p:cNvSpPr>
          <p:nvPr/>
        </p:nvSpPr>
        <p:spPr bwMode="auto">
          <a:xfrm>
            <a:off x="2987105" y="1989138"/>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Διαταραχές λόγου</a:t>
            </a:r>
          </a:p>
        </p:txBody>
      </p:sp>
      <p:sp>
        <p:nvSpPr>
          <p:cNvPr id="16" name="Text Box 13"/>
          <p:cNvSpPr txBox="1">
            <a:spLocks noChangeArrowheads="1"/>
          </p:cNvSpPr>
          <p:nvPr/>
        </p:nvSpPr>
        <p:spPr bwMode="auto">
          <a:xfrm>
            <a:off x="1977455" y="2060575"/>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30-64%</a:t>
            </a:r>
          </a:p>
        </p:txBody>
      </p:sp>
      <p:sp>
        <p:nvSpPr>
          <p:cNvPr id="17" name="Text Box 14"/>
          <p:cNvSpPr txBox="1">
            <a:spLocks noChangeArrowheads="1"/>
          </p:cNvSpPr>
          <p:nvPr/>
        </p:nvSpPr>
        <p:spPr bwMode="auto">
          <a:xfrm>
            <a:off x="0" y="3500438"/>
            <a:ext cx="9144000" cy="369332"/>
          </a:xfrm>
          <a:prstGeom prst="rect">
            <a:avLst/>
          </a:prstGeom>
          <a:solidFill>
            <a:schemeClr val="accent1">
              <a:lumMod val="20000"/>
              <a:lumOff val="80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el-GR" i="1" dirty="0">
                <a:latin typeface="+mn-lt"/>
              </a:rPr>
              <a:t>Gross - Tsur et al., 1991; Hartsough &amp; Lambert, 1985; Humphries et al., 1994; Taylor, et al., 1991</a:t>
            </a:r>
            <a:endParaRPr lang="el-GR" altLang="el-GR" i="1" dirty="0">
              <a:latin typeface="+mn-lt"/>
            </a:endParaRPr>
          </a:p>
        </p:txBody>
      </p:sp>
      <p:sp>
        <p:nvSpPr>
          <p:cNvPr id="18" name="Oval 6"/>
          <p:cNvSpPr>
            <a:spLocks noChangeArrowheads="1"/>
          </p:cNvSpPr>
          <p:nvPr/>
        </p:nvSpPr>
        <p:spPr bwMode="auto">
          <a:xfrm>
            <a:off x="2484438" y="3933825"/>
            <a:ext cx="2266950" cy="2303463"/>
          </a:xfrm>
          <a:prstGeom prst="ellipse">
            <a:avLst/>
          </a:prstGeom>
          <a:solidFill>
            <a:schemeClr val="accent1">
              <a:lumMod val="60000"/>
              <a:lumOff val="40000"/>
              <a:alpha val="34117"/>
            </a:schemeClr>
          </a:solidFill>
          <a:ln w="9525">
            <a:solidFill>
              <a:srgbClr val="000000"/>
            </a:solidFill>
            <a:round/>
            <a:headEnd/>
            <a:tailEnd/>
          </a:ln>
        </p:spPr>
        <p:txBody>
          <a:bodyPr/>
          <a:lstStyle/>
          <a:p>
            <a:pPr>
              <a:defRPr/>
            </a:pPr>
            <a:endParaRPr lang="el-GR" dirty="0">
              <a:latin typeface="+mn-lt"/>
            </a:endParaRPr>
          </a:p>
        </p:txBody>
      </p:sp>
      <p:sp>
        <p:nvSpPr>
          <p:cNvPr id="19" name="Oval 6"/>
          <p:cNvSpPr>
            <a:spLocks noChangeArrowheads="1"/>
          </p:cNvSpPr>
          <p:nvPr/>
        </p:nvSpPr>
        <p:spPr bwMode="auto">
          <a:xfrm>
            <a:off x="3635375" y="3933825"/>
            <a:ext cx="2305050" cy="2303463"/>
          </a:xfrm>
          <a:prstGeom prst="ellipse">
            <a:avLst/>
          </a:prstGeom>
          <a:solidFill>
            <a:schemeClr val="bg2">
              <a:lumMod val="60000"/>
              <a:lumOff val="40000"/>
              <a:alpha val="34117"/>
            </a:schemeClr>
          </a:solidFill>
          <a:ln w="9525">
            <a:solidFill>
              <a:srgbClr val="000000"/>
            </a:solidFill>
            <a:round/>
            <a:headEnd/>
            <a:tailEnd/>
          </a:ln>
        </p:spPr>
        <p:txBody>
          <a:bodyPr/>
          <a:lstStyle/>
          <a:p>
            <a:pPr>
              <a:defRPr/>
            </a:pPr>
            <a:endParaRPr lang="el-GR" dirty="0">
              <a:latin typeface="+mn-lt"/>
            </a:endParaRPr>
          </a:p>
        </p:txBody>
      </p:sp>
      <p:sp>
        <p:nvSpPr>
          <p:cNvPr id="20" name="Text Box 11"/>
          <p:cNvSpPr txBox="1">
            <a:spLocks noChangeArrowheads="1"/>
          </p:cNvSpPr>
          <p:nvPr/>
        </p:nvSpPr>
        <p:spPr bwMode="auto">
          <a:xfrm>
            <a:off x="4787900" y="4941888"/>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ΔΕΠ-Υ</a:t>
            </a:r>
          </a:p>
        </p:txBody>
      </p:sp>
      <p:sp>
        <p:nvSpPr>
          <p:cNvPr id="21" name="Text Box 11"/>
          <p:cNvSpPr txBox="1">
            <a:spLocks noChangeArrowheads="1"/>
          </p:cNvSpPr>
          <p:nvPr/>
        </p:nvSpPr>
        <p:spPr bwMode="auto">
          <a:xfrm>
            <a:off x="2484438" y="4868863"/>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Αυτισμός</a:t>
            </a:r>
          </a:p>
        </p:txBody>
      </p:sp>
      <p:sp>
        <p:nvSpPr>
          <p:cNvPr id="22" name="Text Box 11"/>
          <p:cNvSpPr txBox="1">
            <a:spLocks noChangeArrowheads="1"/>
          </p:cNvSpPr>
          <p:nvPr/>
        </p:nvSpPr>
        <p:spPr bwMode="auto">
          <a:xfrm>
            <a:off x="3635375" y="486886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b="1" dirty="0">
                <a:latin typeface="+mn-lt"/>
              </a:rPr>
              <a:t>28 – 78%</a:t>
            </a:r>
          </a:p>
        </p:txBody>
      </p:sp>
      <p:sp>
        <p:nvSpPr>
          <p:cNvPr id="23" name="21 - TextBox"/>
          <p:cNvSpPr txBox="1"/>
          <p:nvPr/>
        </p:nvSpPr>
        <p:spPr>
          <a:xfrm>
            <a:off x="0" y="6308725"/>
            <a:ext cx="9144000" cy="369332"/>
          </a:xfrm>
          <a:prstGeom prst="rect">
            <a:avLst/>
          </a:prstGeom>
          <a:solidFill>
            <a:schemeClr val="accent1">
              <a:lumMod val="20000"/>
              <a:lumOff val="80000"/>
            </a:schemeClr>
          </a:solidFill>
        </p:spPr>
        <p:txBody>
          <a:bodyPr>
            <a:spAutoFit/>
          </a:bodyPr>
          <a:lstStyle/>
          <a:p>
            <a:pPr algn="ctr">
              <a:defRPr/>
            </a:pPr>
            <a:r>
              <a:rPr lang="en-US" dirty="0">
                <a:latin typeface="+mn-lt"/>
              </a:rPr>
              <a:t>Hattori et al</a:t>
            </a:r>
            <a:r>
              <a:rPr lang="el-GR" dirty="0">
                <a:latin typeface="+mn-lt"/>
              </a:rPr>
              <a:t>. 2006, </a:t>
            </a:r>
            <a:r>
              <a:rPr lang="en-US" dirty="0">
                <a:latin typeface="+mn-lt"/>
              </a:rPr>
              <a:t>Mulligan et al</a:t>
            </a:r>
            <a:r>
              <a:rPr lang="el-GR" dirty="0">
                <a:latin typeface="+mn-lt"/>
              </a:rPr>
              <a:t>. 2009, </a:t>
            </a:r>
            <a:r>
              <a:rPr lang="en-US" dirty="0">
                <a:latin typeface="+mn-lt"/>
              </a:rPr>
              <a:t>Nijmeijer et al</a:t>
            </a:r>
            <a:r>
              <a:rPr lang="el-GR" dirty="0">
                <a:latin typeface="+mn-lt"/>
              </a:rPr>
              <a:t>., 2009</a:t>
            </a:r>
          </a:p>
        </p:txBody>
      </p:sp>
    </p:spTree>
    <p:extLst>
      <p:ext uri="{BB962C8B-B14F-4D97-AF65-F5344CB8AC3E}">
        <p14:creationId xmlns:p14="http://schemas.microsoft.com/office/powerpoint/2010/main" val="25773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P spid="19" grpId="0" animBg="1"/>
      <p:bldP spid="20" grpId="0"/>
      <p:bldP spid="21" grpId="0"/>
      <p:bldP spid="22"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Βιβλία για τη </a:t>
            </a:r>
            <a:r>
              <a:rPr lang="el-GR" dirty="0" smtClean="0"/>
              <a:t>ΔΕΠ-Υ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Ορθογώνιο 4"/>
          <p:cNvSpPr/>
          <p:nvPr/>
        </p:nvSpPr>
        <p:spPr>
          <a:xfrm>
            <a:off x="1816950" y="6135786"/>
            <a:ext cx="2069976" cy="276999"/>
          </a:xfrm>
          <a:prstGeom prst="rect">
            <a:avLst/>
          </a:prstGeom>
        </p:spPr>
        <p:txBody>
          <a:bodyPr wrap="square">
            <a:spAutoFit/>
          </a:bodyPr>
          <a:lstStyle/>
          <a:p>
            <a:pPr algn="ctr"/>
            <a:r>
              <a:rPr lang="en-US" sz="1200" dirty="0" smtClean="0">
                <a:latin typeface="+mn-lt"/>
                <a:hlinkClick r:id="rId3"/>
              </a:rPr>
              <a:t>biblionet.gr</a:t>
            </a:r>
            <a:endParaRPr lang="el-GR" sz="1200" dirty="0">
              <a:latin typeface="+mn-lt"/>
            </a:endParaRP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457825055"/>
              </p:ext>
            </p:extLst>
          </p:nvPr>
        </p:nvGraphicFramePr>
        <p:xfrm>
          <a:off x="1187624" y="1412776"/>
          <a:ext cx="3092450" cy="4525963"/>
        </p:xfrm>
        <a:graphic>
          <a:graphicData uri="http://schemas.openxmlformats.org/presentationml/2006/ole">
            <mc:AlternateContent xmlns:mc="http://schemas.openxmlformats.org/markup-compatibility/2006">
              <mc:Choice xmlns:v="urn:schemas-microsoft-com:vml" Requires="v">
                <p:oleObj spid="_x0000_s1059" name="Φωτογραφία του Photo Editor" r:id="rId4" imgW="3123810" imgH="4571429" progId="MSPhotoEd.3">
                  <p:embed/>
                </p:oleObj>
              </mc:Choice>
              <mc:Fallback>
                <p:oleObj name="Φωτογραφία του Photo Editor" r:id="rId4" imgW="3123810" imgH="4571429"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412776"/>
                        <a:ext cx="3092450" cy="4525963"/>
                      </a:xfrm>
                      <a:prstGeom prst="rect">
                        <a:avLst/>
                      </a:prstGeom>
                      <a:noFill/>
                      <a:ln>
                        <a:solidFill>
                          <a:schemeClr val="tx1"/>
                        </a:solidFill>
                      </a:ln>
                      <a:effectLst/>
                    </p:spPr>
                  </p:pic>
                </p:oleObj>
              </mc:Fallback>
            </mc:AlternateContent>
          </a:graphicData>
        </a:graphic>
      </p:graphicFrame>
      <p:sp>
        <p:nvSpPr>
          <p:cNvPr id="7" name="Ορθογώνιο 6"/>
          <p:cNvSpPr/>
          <p:nvPr/>
        </p:nvSpPr>
        <p:spPr>
          <a:xfrm>
            <a:off x="6156176" y="6135784"/>
            <a:ext cx="1296144" cy="276999"/>
          </a:xfrm>
          <a:prstGeom prst="rect">
            <a:avLst/>
          </a:prstGeom>
        </p:spPr>
        <p:txBody>
          <a:bodyPr wrap="square">
            <a:spAutoFit/>
          </a:bodyPr>
          <a:lstStyle/>
          <a:p>
            <a:pPr algn="ctr"/>
            <a:r>
              <a:rPr lang="en-US" sz="1200" dirty="0" smtClean="0">
                <a:latin typeface="+mn-lt"/>
                <a:hlinkClick r:id="rId6"/>
              </a:rPr>
              <a:t>arsi.gr</a:t>
            </a:r>
            <a:endParaRPr lang="el-GR" sz="1200" dirty="0">
              <a:latin typeface="+mn-lt"/>
            </a:endParaRP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986018858"/>
              </p:ext>
            </p:extLst>
          </p:nvPr>
        </p:nvGraphicFramePr>
        <p:xfrm>
          <a:off x="5151958" y="1423317"/>
          <a:ext cx="3092450" cy="4525963"/>
        </p:xfrm>
        <a:graphic>
          <a:graphicData uri="http://schemas.openxmlformats.org/presentationml/2006/ole">
            <mc:AlternateContent xmlns:mc="http://schemas.openxmlformats.org/markup-compatibility/2006">
              <mc:Choice xmlns:v="urn:schemas-microsoft-com:vml" Requires="v">
                <p:oleObj spid="_x0000_s1060" name="Φωτογραφία του Photo Editor" r:id="rId7" imgW="3123810" imgH="4571429" progId="MSPhotoEd.3">
                  <p:embed/>
                </p:oleObj>
              </mc:Choice>
              <mc:Fallback>
                <p:oleObj name="Φωτογραφία του Photo Editor" r:id="rId7" imgW="3123810" imgH="4571429" progId="MSPhotoEd.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1958" y="1423317"/>
                        <a:ext cx="3092450" cy="4525963"/>
                      </a:xfrm>
                      <a:prstGeom prst="rect">
                        <a:avLst/>
                      </a:prstGeom>
                      <a:noFill/>
                      <a:ln>
                        <a:solidFill>
                          <a:schemeClr val="tx1"/>
                        </a:solidFill>
                      </a:ln>
                      <a:effectLst/>
                    </p:spPr>
                  </p:pic>
                </p:oleObj>
              </mc:Fallback>
            </mc:AlternateContent>
          </a:graphicData>
        </a:graphic>
      </p:graphicFrame>
    </p:spTree>
    <p:extLst>
      <p:ext uri="{BB962C8B-B14F-4D97-AF65-F5344CB8AC3E}">
        <p14:creationId xmlns:p14="http://schemas.microsoft.com/office/powerpoint/2010/main" val="13265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συννοσηρότητα στην περίπτωση της ΔΕΠ-Υ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Oval 3"/>
          <p:cNvSpPr>
            <a:spLocks noChangeArrowheads="1"/>
          </p:cNvSpPr>
          <p:nvPr/>
        </p:nvSpPr>
        <p:spPr bwMode="auto">
          <a:xfrm>
            <a:off x="1331913" y="1341438"/>
            <a:ext cx="1943100" cy="1828800"/>
          </a:xfrm>
          <a:prstGeom prst="ellipse">
            <a:avLst/>
          </a:prstGeom>
          <a:solidFill>
            <a:srgbClr val="99CCFF">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6" name="Oval 4"/>
          <p:cNvSpPr>
            <a:spLocks noChangeArrowheads="1"/>
          </p:cNvSpPr>
          <p:nvPr/>
        </p:nvSpPr>
        <p:spPr bwMode="auto">
          <a:xfrm>
            <a:off x="2339975" y="1341438"/>
            <a:ext cx="1943100" cy="1828800"/>
          </a:xfrm>
          <a:prstGeom prst="ellipse">
            <a:avLst/>
          </a:prstGeom>
          <a:solidFill>
            <a:srgbClr val="00CC00">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7" name="Text Box 5"/>
          <p:cNvSpPr txBox="1">
            <a:spLocks noChangeArrowheads="1"/>
          </p:cNvSpPr>
          <p:nvPr/>
        </p:nvSpPr>
        <p:spPr bwMode="auto">
          <a:xfrm>
            <a:off x="2411412" y="2060575"/>
            <a:ext cx="1224483"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2000" b="1" dirty="0">
                <a:latin typeface="+mn-lt"/>
                <a:cs typeface="Times New Roman" pitchFamily="18" charset="0"/>
              </a:rPr>
              <a:t>35 - 60</a:t>
            </a:r>
            <a:r>
              <a:rPr lang="en-US" altLang="el-GR" sz="2000" b="1" dirty="0">
                <a:latin typeface="+mn-lt"/>
                <a:cs typeface="Times New Roman" pitchFamily="18" charset="0"/>
              </a:rPr>
              <a:t> %</a:t>
            </a:r>
            <a:r>
              <a:rPr lang="el-GR" altLang="el-GR" sz="2000" b="1" dirty="0">
                <a:latin typeface="+mn-lt"/>
                <a:cs typeface="Times New Roman" pitchFamily="18" charset="0"/>
              </a:rPr>
              <a:t> </a:t>
            </a:r>
            <a:endParaRPr lang="el-GR" altLang="el-GR" sz="2000" dirty="0">
              <a:latin typeface="+mn-lt"/>
            </a:endParaRPr>
          </a:p>
        </p:txBody>
      </p:sp>
      <p:sp>
        <p:nvSpPr>
          <p:cNvPr id="8" name="Oval 6"/>
          <p:cNvSpPr>
            <a:spLocks noChangeArrowheads="1"/>
          </p:cNvSpPr>
          <p:nvPr/>
        </p:nvSpPr>
        <p:spPr bwMode="auto">
          <a:xfrm>
            <a:off x="1331913" y="3284538"/>
            <a:ext cx="1943100" cy="1828800"/>
          </a:xfrm>
          <a:prstGeom prst="ellipse">
            <a:avLst/>
          </a:prstGeom>
          <a:solidFill>
            <a:srgbClr val="99CCFF">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9" name="Oval 7"/>
          <p:cNvSpPr>
            <a:spLocks noChangeArrowheads="1"/>
          </p:cNvSpPr>
          <p:nvPr/>
        </p:nvSpPr>
        <p:spPr bwMode="auto">
          <a:xfrm>
            <a:off x="2411413" y="3284538"/>
            <a:ext cx="1943100" cy="1828800"/>
          </a:xfrm>
          <a:prstGeom prst="ellipse">
            <a:avLst/>
          </a:prstGeom>
          <a:solidFill>
            <a:srgbClr val="FF0000">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10" name="Text Box 8"/>
          <p:cNvSpPr txBox="1">
            <a:spLocks noChangeArrowheads="1"/>
          </p:cNvSpPr>
          <p:nvPr/>
        </p:nvSpPr>
        <p:spPr bwMode="auto">
          <a:xfrm>
            <a:off x="2339975" y="4076700"/>
            <a:ext cx="1295920"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2000" b="1" dirty="0">
                <a:latin typeface="+mn-lt"/>
                <a:cs typeface="Times New Roman" pitchFamily="18" charset="0"/>
              </a:rPr>
              <a:t>35 – 50 %</a:t>
            </a:r>
            <a:r>
              <a:rPr lang="en-US" altLang="el-GR" sz="2000" b="1" dirty="0">
                <a:latin typeface="+mn-lt"/>
                <a:cs typeface="Times New Roman" pitchFamily="18" charset="0"/>
              </a:rPr>
              <a:t> </a:t>
            </a:r>
            <a:endParaRPr lang="en-US" altLang="el-GR" sz="2000" dirty="0">
              <a:latin typeface="+mn-lt"/>
            </a:endParaRPr>
          </a:p>
        </p:txBody>
      </p:sp>
      <p:sp>
        <p:nvSpPr>
          <p:cNvPr id="11" name="Text Box 9"/>
          <p:cNvSpPr txBox="1">
            <a:spLocks noChangeArrowheads="1"/>
          </p:cNvSpPr>
          <p:nvPr/>
        </p:nvSpPr>
        <p:spPr bwMode="auto">
          <a:xfrm>
            <a:off x="3429000" y="5357813"/>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12" name="Oval 12"/>
          <p:cNvSpPr>
            <a:spLocks noChangeArrowheads="1"/>
          </p:cNvSpPr>
          <p:nvPr/>
        </p:nvSpPr>
        <p:spPr bwMode="auto">
          <a:xfrm>
            <a:off x="4787900" y="4652963"/>
            <a:ext cx="1943100" cy="1828800"/>
          </a:xfrm>
          <a:prstGeom prst="ellipse">
            <a:avLst/>
          </a:prstGeom>
          <a:solidFill>
            <a:srgbClr val="00CC00">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13" name="Oval 13"/>
          <p:cNvSpPr>
            <a:spLocks noChangeArrowheads="1"/>
          </p:cNvSpPr>
          <p:nvPr/>
        </p:nvSpPr>
        <p:spPr bwMode="auto">
          <a:xfrm>
            <a:off x="6011863" y="4652963"/>
            <a:ext cx="1943100" cy="1828800"/>
          </a:xfrm>
          <a:prstGeom prst="ellipse">
            <a:avLst/>
          </a:prstGeom>
          <a:solidFill>
            <a:srgbClr val="FF0000">
              <a:alpha val="34117"/>
            </a:srgbClr>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sz="2000" dirty="0">
              <a:latin typeface="+mn-lt"/>
            </a:endParaRPr>
          </a:p>
        </p:txBody>
      </p:sp>
      <p:sp>
        <p:nvSpPr>
          <p:cNvPr id="14" name="Text Box 14"/>
          <p:cNvSpPr txBox="1">
            <a:spLocks noChangeArrowheads="1"/>
          </p:cNvSpPr>
          <p:nvPr/>
        </p:nvSpPr>
        <p:spPr bwMode="auto">
          <a:xfrm>
            <a:off x="6011863" y="5445125"/>
            <a:ext cx="800100"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2000" b="1" dirty="0">
                <a:latin typeface="+mn-lt"/>
                <a:cs typeface="Times New Roman" pitchFamily="18" charset="0"/>
              </a:rPr>
              <a:t>25 </a:t>
            </a:r>
            <a:r>
              <a:rPr lang="en-US" altLang="el-GR" sz="2000" b="1" dirty="0">
                <a:latin typeface="+mn-lt"/>
                <a:cs typeface="Times New Roman" pitchFamily="18" charset="0"/>
              </a:rPr>
              <a:t>%</a:t>
            </a:r>
            <a:r>
              <a:rPr lang="el-GR" altLang="el-GR" sz="2000" b="1" dirty="0">
                <a:latin typeface="+mn-lt"/>
                <a:cs typeface="Times New Roman" pitchFamily="18" charset="0"/>
              </a:rPr>
              <a:t> </a:t>
            </a:r>
            <a:endParaRPr lang="el-GR" altLang="el-GR" sz="2000" dirty="0">
              <a:latin typeface="+mn-lt"/>
            </a:endParaRPr>
          </a:p>
        </p:txBody>
      </p:sp>
      <p:sp>
        <p:nvSpPr>
          <p:cNvPr id="15" name="Text Box 15"/>
          <p:cNvSpPr txBox="1">
            <a:spLocks noChangeArrowheads="1"/>
          </p:cNvSpPr>
          <p:nvPr/>
        </p:nvSpPr>
        <p:spPr bwMode="auto">
          <a:xfrm>
            <a:off x="827088" y="2060575"/>
            <a:ext cx="1008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ΔΕΠ-Υ</a:t>
            </a:r>
          </a:p>
        </p:txBody>
      </p:sp>
      <p:sp>
        <p:nvSpPr>
          <p:cNvPr id="16" name="Text Box 16"/>
          <p:cNvSpPr txBox="1">
            <a:spLocks noChangeArrowheads="1"/>
          </p:cNvSpPr>
          <p:nvPr/>
        </p:nvSpPr>
        <p:spPr bwMode="auto">
          <a:xfrm>
            <a:off x="827088" y="4076700"/>
            <a:ext cx="1008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ΔΕΠ-Υ</a:t>
            </a:r>
          </a:p>
        </p:txBody>
      </p:sp>
      <p:sp>
        <p:nvSpPr>
          <p:cNvPr id="17" name="Text Box 17"/>
          <p:cNvSpPr txBox="1">
            <a:spLocks noChangeArrowheads="1"/>
          </p:cNvSpPr>
          <p:nvPr/>
        </p:nvSpPr>
        <p:spPr bwMode="auto">
          <a:xfrm>
            <a:off x="3779838" y="1628775"/>
            <a:ext cx="1584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Εναντιωτική</a:t>
            </a:r>
          </a:p>
          <a:p>
            <a:pPr eaLnBrk="1" hangingPunct="1">
              <a:spcBef>
                <a:spcPct val="50000"/>
              </a:spcBef>
            </a:pPr>
            <a:r>
              <a:rPr lang="el-GR" altLang="el-GR" sz="2000" b="1" dirty="0">
                <a:latin typeface="+mn-lt"/>
              </a:rPr>
              <a:t>Προκλητική</a:t>
            </a:r>
          </a:p>
          <a:p>
            <a:pPr eaLnBrk="1" hangingPunct="1">
              <a:spcBef>
                <a:spcPct val="50000"/>
              </a:spcBef>
            </a:pPr>
            <a:r>
              <a:rPr lang="el-GR" altLang="el-GR" sz="2000" b="1" dirty="0">
                <a:latin typeface="+mn-lt"/>
              </a:rPr>
              <a:t>Διαταραχή</a:t>
            </a:r>
          </a:p>
        </p:txBody>
      </p:sp>
      <p:sp>
        <p:nvSpPr>
          <p:cNvPr id="18" name="Text Box 18"/>
          <p:cNvSpPr txBox="1">
            <a:spLocks noChangeArrowheads="1"/>
          </p:cNvSpPr>
          <p:nvPr/>
        </p:nvSpPr>
        <p:spPr bwMode="auto">
          <a:xfrm>
            <a:off x="3708400" y="3716338"/>
            <a:ext cx="13684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Διαταραχή </a:t>
            </a:r>
          </a:p>
          <a:p>
            <a:pPr eaLnBrk="1" hangingPunct="1">
              <a:spcBef>
                <a:spcPct val="50000"/>
              </a:spcBef>
            </a:pPr>
            <a:r>
              <a:rPr lang="el-GR" altLang="el-GR" sz="2000" b="1" dirty="0">
                <a:latin typeface="+mn-lt"/>
              </a:rPr>
              <a:t>Διαγωγής</a:t>
            </a:r>
          </a:p>
        </p:txBody>
      </p:sp>
      <p:sp>
        <p:nvSpPr>
          <p:cNvPr id="19" name="Text Box 19"/>
          <p:cNvSpPr txBox="1">
            <a:spLocks noChangeArrowheads="1"/>
          </p:cNvSpPr>
          <p:nvPr/>
        </p:nvSpPr>
        <p:spPr bwMode="auto">
          <a:xfrm>
            <a:off x="7308850" y="5229225"/>
            <a:ext cx="13684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Διαταραχή </a:t>
            </a:r>
          </a:p>
          <a:p>
            <a:pPr eaLnBrk="1" hangingPunct="1">
              <a:spcBef>
                <a:spcPct val="50000"/>
              </a:spcBef>
            </a:pPr>
            <a:r>
              <a:rPr lang="el-GR" altLang="el-GR" sz="2000" b="1" dirty="0">
                <a:latin typeface="+mn-lt"/>
              </a:rPr>
              <a:t>Διαγωγής</a:t>
            </a:r>
          </a:p>
        </p:txBody>
      </p:sp>
      <p:sp>
        <p:nvSpPr>
          <p:cNvPr id="20" name="Text Box 20"/>
          <p:cNvSpPr txBox="1">
            <a:spLocks noChangeArrowheads="1"/>
          </p:cNvSpPr>
          <p:nvPr/>
        </p:nvSpPr>
        <p:spPr bwMode="auto">
          <a:xfrm>
            <a:off x="4067175" y="5084763"/>
            <a:ext cx="1584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Εναντιωτική</a:t>
            </a:r>
          </a:p>
          <a:p>
            <a:pPr eaLnBrk="1" hangingPunct="1">
              <a:spcBef>
                <a:spcPct val="50000"/>
              </a:spcBef>
            </a:pPr>
            <a:r>
              <a:rPr lang="el-GR" altLang="el-GR" sz="2000" b="1" dirty="0">
                <a:latin typeface="+mn-lt"/>
              </a:rPr>
              <a:t>Προκλητική</a:t>
            </a:r>
          </a:p>
          <a:p>
            <a:pPr eaLnBrk="1" hangingPunct="1">
              <a:spcBef>
                <a:spcPct val="50000"/>
              </a:spcBef>
            </a:pPr>
            <a:r>
              <a:rPr lang="el-GR" altLang="el-GR" sz="2000" b="1" dirty="0">
                <a:latin typeface="+mn-lt"/>
              </a:rPr>
              <a:t>Διαταραχή</a:t>
            </a:r>
          </a:p>
        </p:txBody>
      </p:sp>
      <p:sp>
        <p:nvSpPr>
          <p:cNvPr id="21" name="Text Box 21"/>
          <p:cNvSpPr txBox="1">
            <a:spLocks noChangeArrowheads="1"/>
          </p:cNvSpPr>
          <p:nvPr/>
        </p:nvSpPr>
        <p:spPr bwMode="auto">
          <a:xfrm>
            <a:off x="468313" y="5300663"/>
            <a:ext cx="2843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l-GR" sz="1600" b="1" dirty="0">
                <a:latin typeface="+mn-lt"/>
              </a:rPr>
              <a:t>Biederman et al</a:t>
            </a:r>
            <a:r>
              <a:rPr lang="el-GR" altLang="el-GR" sz="1600" b="1" dirty="0">
                <a:latin typeface="+mn-lt"/>
              </a:rPr>
              <a:t>., 1992</a:t>
            </a:r>
            <a:r>
              <a:rPr lang="el-GR" altLang="el-GR" sz="1600" dirty="0">
                <a:latin typeface="+mn-lt"/>
              </a:rPr>
              <a:t> </a:t>
            </a:r>
          </a:p>
        </p:txBody>
      </p:sp>
      <p:sp>
        <p:nvSpPr>
          <p:cNvPr id="22" name="Text Box 22"/>
          <p:cNvSpPr txBox="1">
            <a:spLocks noChangeArrowheads="1"/>
          </p:cNvSpPr>
          <p:nvPr/>
        </p:nvSpPr>
        <p:spPr bwMode="auto">
          <a:xfrm>
            <a:off x="5580063" y="6491288"/>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l-GR" sz="1600" b="1" dirty="0">
                <a:latin typeface="+mn-lt"/>
              </a:rPr>
              <a:t>Rey</a:t>
            </a:r>
            <a:r>
              <a:rPr lang="el-GR" altLang="el-GR" sz="1600" b="1" dirty="0">
                <a:latin typeface="+mn-lt"/>
              </a:rPr>
              <a:t>, 1993</a:t>
            </a:r>
            <a:r>
              <a:rPr lang="el-GR" altLang="el-GR" sz="1600" dirty="0">
                <a:latin typeface="+mn-lt"/>
              </a:rPr>
              <a:t> </a:t>
            </a:r>
          </a:p>
        </p:txBody>
      </p:sp>
    </p:spTree>
    <p:extLst>
      <p:ext uri="{BB962C8B-B14F-4D97-AF65-F5344CB8AC3E}">
        <p14:creationId xmlns:p14="http://schemas.microsoft.com/office/powerpoint/2010/main" val="40484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p:bldP spid="16" grpId="0"/>
      <p:bldP spid="17" grpId="0"/>
      <p:bldP spid="18" grpId="0"/>
      <p:bldP spid="19"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2920" y="1988840"/>
            <a:ext cx="7221488" cy="1296144"/>
          </a:xfrm>
          <a:ln w="28575">
            <a:solidFill>
              <a:schemeClr val="accent5">
                <a:lumMod val="50000"/>
              </a:schemeClr>
            </a:solidFill>
          </a:ln>
        </p:spPr>
        <p:txBody>
          <a:bodyPr>
            <a:normAutofit fontScale="90000"/>
          </a:bodyPr>
          <a:lstStyle/>
          <a:p>
            <a:r>
              <a:rPr lang="el-GR" dirty="0"/>
              <a:t>Η αναπτυξιακή πορεία των παιδιών με ΔΕΠ-Υ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43583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αναπτυξιακή πορεία των παιδιών με </a:t>
            </a:r>
            <a:r>
              <a:rPr lang="el-GR" dirty="0" smtClean="0"/>
              <a:t>ΔΕΠ-Υ </a:t>
            </a:r>
            <a:r>
              <a:rPr lang="el-GR" sz="3300" b="0" dirty="0" smtClean="0"/>
              <a:t>1/5</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b="1" dirty="0"/>
              <a:t>Βρεφική ηλικία</a:t>
            </a:r>
          </a:p>
          <a:p>
            <a:pPr lvl="1"/>
            <a:r>
              <a:rPr lang="el-GR" dirty="0"/>
              <a:t>Αυξημένα επίπεδα κινητικής </a:t>
            </a:r>
            <a:r>
              <a:rPr lang="el-GR" dirty="0" smtClean="0"/>
              <a:t>δραστηριότητας.</a:t>
            </a:r>
            <a:endParaRPr lang="el-GR" dirty="0"/>
          </a:p>
          <a:p>
            <a:pPr lvl="1"/>
            <a:r>
              <a:rPr lang="el-GR" dirty="0"/>
              <a:t>Έντονο και παρατεταμένο </a:t>
            </a:r>
            <a:r>
              <a:rPr lang="el-GR" dirty="0" smtClean="0"/>
              <a:t>κλάμα.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07105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αναπτυξιακή πορεία των παιδιών με </a:t>
            </a:r>
            <a:r>
              <a:rPr lang="el-GR" dirty="0" smtClean="0"/>
              <a:t>ΔΕΠ-Υ </a:t>
            </a:r>
            <a:r>
              <a:rPr lang="el-GR" sz="3300" b="0" dirty="0"/>
              <a:t>2</a:t>
            </a:r>
            <a:r>
              <a:rPr lang="el-GR" sz="3300" b="0" dirty="0" smtClean="0"/>
              <a:t>/5</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b="1" dirty="0"/>
              <a:t>Νηπιακή ηλικία</a:t>
            </a:r>
          </a:p>
          <a:p>
            <a:pPr lvl="1"/>
            <a:r>
              <a:rPr lang="el-GR" dirty="0"/>
              <a:t>Εξαιρετικά αυξημένη κινητική </a:t>
            </a:r>
            <a:r>
              <a:rPr lang="el-GR" dirty="0" smtClean="0"/>
              <a:t>δραστηριότητα.</a:t>
            </a:r>
            <a:endParaRPr lang="el-GR" dirty="0"/>
          </a:p>
          <a:p>
            <a:pPr lvl="1"/>
            <a:r>
              <a:rPr lang="el-GR" dirty="0"/>
              <a:t>Ανυπακοή και αντιδραστική </a:t>
            </a:r>
            <a:r>
              <a:rPr lang="el-GR" dirty="0" smtClean="0"/>
              <a:t>συμπεριφορά.</a:t>
            </a:r>
            <a:endParaRPr lang="el-GR" dirty="0"/>
          </a:p>
          <a:p>
            <a:pPr lvl="1"/>
            <a:r>
              <a:rPr lang="el-GR" dirty="0"/>
              <a:t>Δυσκολίες στο συντονισμό των κινήσεων και </a:t>
            </a:r>
            <a:r>
              <a:rPr lang="el-GR" dirty="0" smtClean="0"/>
              <a:t>αδεξιότητα.</a:t>
            </a:r>
            <a:endParaRPr lang="el-GR" dirty="0"/>
          </a:p>
          <a:p>
            <a:pPr lvl="1"/>
            <a:r>
              <a:rPr lang="el-GR" dirty="0"/>
              <a:t>Έλλειψη φόβου μπροστά στον κίνδυνο και συχνά </a:t>
            </a:r>
            <a:r>
              <a:rPr lang="el-GR" dirty="0" smtClean="0"/>
              <a:t>ατυχήματα.</a:t>
            </a:r>
            <a:endParaRPr lang="el-GR" dirty="0"/>
          </a:p>
          <a:p>
            <a:pPr lvl="1"/>
            <a:r>
              <a:rPr lang="el-GR" dirty="0"/>
              <a:t>Καθυστέρηση στην ανάπτυξη του λόγου και προβλήματα </a:t>
            </a:r>
            <a:r>
              <a:rPr lang="el-GR" dirty="0" smtClean="0"/>
              <a:t>ομιλίας.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922633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αναπτυξιακή πορεία των παιδιών με </a:t>
            </a:r>
            <a:r>
              <a:rPr lang="el-GR" dirty="0" smtClean="0"/>
              <a:t>ΔΕΠ-Υ </a:t>
            </a:r>
            <a:r>
              <a:rPr lang="el-GR" sz="3300" b="0" dirty="0"/>
              <a:t>3</a:t>
            </a:r>
            <a:r>
              <a:rPr lang="el-GR" sz="3300" b="0" dirty="0" smtClean="0"/>
              <a:t>/5</a:t>
            </a:r>
            <a:endParaRPr lang="el-GR" sz="3300" b="0" dirty="0"/>
          </a:p>
        </p:txBody>
      </p:sp>
      <p:sp>
        <p:nvSpPr>
          <p:cNvPr id="3" name="Θέση περιεχομένου 2"/>
          <p:cNvSpPr>
            <a:spLocks noGrp="1"/>
          </p:cNvSpPr>
          <p:nvPr>
            <p:ph idx="1"/>
          </p:nvPr>
        </p:nvSpPr>
        <p:spPr>
          <a:xfrm>
            <a:off x="590872" y="1340768"/>
            <a:ext cx="8301608" cy="4896544"/>
          </a:xfrm>
        </p:spPr>
        <p:txBody>
          <a:bodyPr/>
          <a:lstStyle/>
          <a:p>
            <a:r>
              <a:rPr lang="el-GR" b="1" dirty="0"/>
              <a:t>Σχολική ηλικία</a:t>
            </a:r>
          </a:p>
          <a:p>
            <a:pPr lvl="1"/>
            <a:r>
              <a:rPr lang="el-GR" dirty="0"/>
              <a:t>Δυσκολίες στη συγκέντρωση και διατήρηση της </a:t>
            </a:r>
            <a:r>
              <a:rPr lang="el-GR" dirty="0" smtClean="0"/>
              <a:t>προσοχής.</a:t>
            </a:r>
            <a:endParaRPr lang="el-GR" dirty="0"/>
          </a:p>
          <a:p>
            <a:pPr lvl="1"/>
            <a:r>
              <a:rPr lang="el-GR" dirty="0"/>
              <a:t>Δυσκολίες στον έλεγχο της κινητικότητας όταν οι περιστάσεις το </a:t>
            </a:r>
            <a:r>
              <a:rPr lang="el-GR" dirty="0" smtClean="0"/>
              <a:t>απαιτούν.</a:t>
            </a:r>
            <a:endParaRPr lang="el-GR" dirty="0"/>
          </a:p>
          <a:p>
            <a:pPr lvl="1"/>
            <a:r>
              <a:rPr lang="el-GR" dirty="0"/>
              <a:t>Έλλειψη ολοκλήρωσης των </a:t>
            </a:r>
            <a:r>
              <a:rPr lang="el-GR" dirty="0" smtClean="0"/>
              <a:t>δραστηριοτήτων.</a:t>
            </a:r>
            <a:endParaRPr lang="el-GR" dirty="0"/>
          </a:p>
          <a:p>
            <a:pPr lvl="1"/>
            <a:r>
              <a:rPr lang="el-GR" dirty="0"/>
              <a:t>Μαθησιακές </a:t>
            </a:r>
            <a:r>
              <a:rPr lang="el-GR" dirty="0" smtClean="0"/>
              <a:t>δυσκολίες.</a:t>
            </a:r>
            <a:endParaRPr lang="el-GR" dirty="0"/>
          </a:p>
          <a:p>
            <a:pPr lvl="1"/>
            <a:r>
              <a:rPr lang="el-GR" dirty="0"/>
              <a:t>Θορυβώδης, προκλητική και διασπαστική </a:t>
            </a:r>
            <a:r>
              <a:rPr lang="el-GR" dirty="0" smtClean="0"/>
              <a:t>συμπεριφορά.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259371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αναπτυξιακή πορεία των παιδιών με </a:t>
            </a:r>
            <a:r>
              <a:rPr lang="el-GR" dirty="0" smtClean="0"/>
              <a:t>ΔΕΠ-Υ </a:t>
            </a:r>
            <a:r>
              <a:rPr lang="el-GR" sz="3300" b="0" dirty="0"/>
              <a:t>4</a:t>
            </a:r>
            <a:r>
              <a:rPr lang="el-GR" sz="3300" b="0" dirty="0" smtClean="0"/>
              <a:t>/5</a:t>
            </a:r>
            <a:endParaRPr lang="el-GR" sz="3300" b="0" dirty="0"/>
          </a:p>
        </p:txBody>
      </p:sp>
      <p:sp>
        <p:nvSpPr>
          <p:cNvPr id="3" name="Θέση περιεχομένου 2"/>
          <p:cNvSpPr>
            <a:spLocks noGrp="1"/>
          </p:cNvSpPr>
          <p:nvPr>
            <p:ph idx="1"/>
          </p:nvPr>
        </p:nvSpPr>
        <p:spPr>
          <a:xfrm>
            <a:off x="590872" y="1340768"/>
            <a:ext cx="8157592" cy="4896544"/>
          </a:xfrm>
        </p:spPr>
        <p:txBody>
          <a:bodyPr/>
          <a:lstStyle/>
          <a:p>
            <a:r>
              <a:rPr lang="el-GR" b="1" dirty="0"/>
              <a:t>Εφηβική ηλικία</a:t>
            </a:r>
          </a:p>
          <a:p>
            <a:pPr lvl="1"/>
            <a:r>
              <a:rPr lang="el-GR" dirty="0"/>
              <a:t>Αυξημένη ανησυχία και </a:t>
            </a:r>
            <a:r>
              <a:rPr lang="el-GR" dirty="0" smtClean="0"/>
              <a:t>νευρικότητα.</a:t>
            </a:r>
            <a:endParaRPr lang="el-GR" dirty="0"/>
          </a:p>
          <a:p>
            <a:pPr lvl="1"/>
            <a:r>
              <a:rPr lang="el-GR" dirty="0"/>
              <a:t>Χαμηλό επίπεδο ανοχής στη </a:t>
            </a:r>
            <a:r>
              <a:rPr lang="el-GR" dirty="0" smtClean="0"/>
              <a:t>ματαίωση.</a:t>
            </a:r>
            <a:endParaRPr lang="el-GR" dirty="0"/>
          </a:p>
          <a:p>
            <a:pPr lvl="1"/>
            <a:r>
              <a:rPr lang="el-GR" dirty="0"/>
              <a:t>Χαμηλό επίπεδο </a:t>
            </a:r>
            <a:r>
              <a:rPr lang="el-GR" dirty="0" smtClean="0"/>
              <a:t>αυτοεκτίμησης.</a:t>
            </a:r>
            <a:endParaRPr lang="el-GR" dirty="0"/>
          </a:p>
          <a:p>
            <a:pPr lvl="1"/>
            <a:r>
              <a:rPr lang="el-GR" dirty="0"/>
              <a:t>Αυξημένες πιθανότητες εμφάνισης διαταραχών </a:t>
            </a:r>
            <a:r>
              <a:rPr lang="el-GR" dirty="0" smtClean="0"/>
              <a:t>διαγωγής.</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09261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αναπτυξιακή πορεία των παιδιών με </a:t>
            </a:r>
            <a:r>
              <a:rPr lang="el-GR" dirty="0" smtClean="0"/>
              <a:t>ΔΕΠ-Υ </a:t>
            </a:r>
            <a:r>
              <a:rPr lang="el-GR" sz="3300" b="0" dirty="0"/>
              <a:t>5</a:t>
            </a:r>
            <a:r>
              <a:rPr lang="el-GR" sz="3300" b="0" dirty="0" smtClean="0"/>
              <a:t>/5</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b="1" dirty="0"/>
              <a:t>Ενηλικίωση</a:t>
            </a:r>
          </a:p>
          <a:p>
            <a:pPr lvl="1"/>
            <a:r>
              <a:rPr lang="el-GR" dirty="0"/>
              <a:t>Αντικοινωνική </a:t>
            </a:r>
            <a:r>
              <a:rPr lang="el-GR" dirty="0" smtClean="0"/>
              <a:t>συμπεριφορά.</a:t>
            </a:r>
            <a:endParaRPr lang="el-GR" dirty="0"/>
          </a:p>
          <a:p>
            <a:pPr lvl="1"/>
            <a:r>
              <a:rPr lang="el-GR" dirty="0"/>
              <a:t>Ασταθής επαγγελματική </a:t>
            </a:r>
            <a:r>
              <a:rPr lang="el-GR" dirty="0" smtClean="0"/>
              <a:t>απασχόληση.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259047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016224"/>
            <a:ext cx="7992888" cy="908720"/>
          </a:xfrm>
          <a:ln w="28575">
            <a:solidFill>
              <a:schemeClr val="accent5">
                <a:lumMod val="50000"/>
              </a:schemeClr>
            </a:solidFill>
          </a:ln>
        </p:spPr>
        <p:txBody>
          <a:bodyPr>
            <a:normAutofit/>
          </a:bodyPr>
          <a:lstStyle/>
          <a:p>
            <a:r>
              <a:rPr lang="el-GR" dirty="0"/>
              <a:t>Η έκβαση της </a:t>
            </a:r>
            <a:r>
              <a:rPr lang="el-GR" dirty="0" smtClean="0"/>
              <a:t>ΔΕΠ-Υ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933977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έκβαση της ΔΕΠ-Υ</a:t>
            </a:r>
          </a:p>
        </p:txBody>
      </p:sp>
      <p:sp>
        <p:nvSpPr>
          <p:cNvPr id="3" name="Θέση περιεχομένου 2"/>
          <p:cNvSpPr>
            <a:spLocks noGrp="1"/>
          </p:cNvSpPr>
          <p:nvPr>
            <p:ph idx="1"/>
          </p:nvPr>
        </p:nvSpPr>
        <p:spPr>
          <a:xfrm>
            <a:off x="590872" y="1196752"/>
            <a:ext cx="4989240" cy="5472608"/>
          </a:xfrm>
        </p:spPr>
        <p:txBody>
          <a:bodyPr>
            <a:normAutofit fontScale="92500" lnSpcReduction="10000"/>
          </a:bodyPr>
          <a:lstStyle/>
          <a:p>
            <a:pPr marL="0" indent="0">
              <a:buNone/>
            </a:pPr>
            <a:r>
              <a:rPr lang="el-GR" b="1" dirty="0"/>
              <a:t>Από το νηπιαγωγείο στο δημοτικό.</a:t>
            </a:r>
          </a:p>
          <a:p>
            <a:r>
              <a:rPr lang="el-GR" dirty="0"/>
              <a:t>Α΄ φάση 140 παιδιά ηλικίας 4-5½</a:t>
            </a:r>
          </a:p>
          <a:p>
            <a:pPr marL="355600" indent="0">
              <a:buNone/>
            </a:pPr>
            <a:r>
              <a:rPr lang="el-GR" dirty="0"/>
              <a:t>26 παιδιά παρουσίαζαν </a:t>
            </a:r>
            <a:r>
              <a:rPr lang="el-GR" dirty="0" smtClean="0"/>
              <a:t>ΔΕΠ-Υ.</a:t>
            </a:r>
            <a:endParaRPr lang="el-GR" dirty="0"/>
          </a:p>
          <a:p>
            <a:r>
              <a:rPr lang="el-GR" dirty="0"/>
              <a:t>Β΄ φάση στο δημοτικό</a:t>
            </a:r>
          </a:p>
          <a:p>
            <a:pPr marL="355600" indent="0">
              <a:buNone/>
            </a:pPr>
            <a:r>
              <a:rPr lang="el-GR" dirty="0"/>
              <a:t>67% εξακολουθούσε να παρουσιάζει </a:t>
            </a:r>
            <a:r>
              <a:rPr lang="el-GR" dirty="0" smtClean="0"/>
              <a:t>ΔΕΠ-Υ.</a:t>
            </a:r>
            <a:endParaRPr lang="el-GR" dirty="0"/>
          </a:p>
          <a:p>
            <a:r>
              <a:rPr lang="el-GR" dirty="0"/>
              <a:t>Τα παιδιά που συνεχίζουν να παρουσιάζουν ΔΕΠ-Υ, αντιμετωπίζουν:</a:t>
            </a:r>
          </a:p>
          <a:p>
            <a:pPr lvl="1"/>
            <a:r>
              <a:rPr lang="el-GR" dirty="0" smtClean="0"/>
              <a:t>Μαθησιακές </a:t>
            </a:r>
            <a:r>
              <a:rPr lang="el-GR" dirty="0"/>
              <a:t>δυσκολίες,</a:t>
            </a:r>
          </a:p>
          <a:p>
            <a:pPr lvl="1"/>
            <a:r>
              <a:rPr lang="el-GR" dirty="0" smtClean="0"/>
              <a:t>Προβλήματα </a:t>
            </a:r>
            <a:r>
              <a:rPr lang="el-GR" dirty="0"/>
              <a:t>στη συνεργασία με τους δασκάλους,</a:t>
            </a:r>
          </a:p>
          <a:p>
            <a:pPr lvl="1"/>
            <a:r>
              <a:rPr lang="el-GR" dirty="0" smtClean="0"/>
              <a:t>Χαμηλή αυτοεκτίμηση.</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303870060"/>
              </p:ext>
            </p:extLst>
          </p:nvPr>
        </p:nvGraphicFramePr>
        <p:xfrm>
          <a:off x="5345906" y="1412776"/>
          <a:ext cx="3765550" cy="4525962"/>
        </p:xfrm>
        <a:graphic>
          <a:graphicData uri="http://schemas.openxmlformats.org/presentationml/2006/ole">
            <mc:AlternateContent xmlns:mc="http://schemas.openxmlformats.org/markup-compatibility/2006">
              <mc:Choice xmlns:v="urn:schemas-microsoft-com:vml" Requires="v">
                <p:oleObj spid="_x0000_s2065" name="Chart" r:id="rId3" imgW="3771866" imgH="4533840" progId="MSGraph.Chart.8">
                  <p:embed followColorScheme="full"/>
                </p:oleObj>
              </mc:Choice>
              <mc:Fallback>
                <p:oleObj name="Chart" r:id="rId3" imgW="3771866" imgH="4533840" progId="MSGraph.Chart.8">
                  <p:embed followColorScheme="full"/>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906" y="1412776"/>
                        <a:ext cx="37655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p:nvSpPr>
        <p:spPr bwMode="auto">
          <a:xfrm>
            <a:off x="5866004" y="4869160"/>
            <a:ext cx="2925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l-GR" altLang="el-GR" sz="1200" b="1" dirty="0"/>
              <a:t>Κάκουρος, Ε., &amp; Μανιαδάκη, Κ. (2002)</a:t>
            </a:r>
            <a:endParaRPr lang="el-GR" altLang="el-GR" sz="4400" b="1" dirty="0"/>
          </a:p>
        </p:txBody>
      </p:sp>
    </p:spTree>
    <p:extLst>
      <p:ext uri="{BB962C8B-B14F-4D97-AF65-F5344CB8AC3E}">
        <p14:creationId xmlns:p14="http://schemas.microsoft.com/office/powerpoint/2010/main" val="2615210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Προβλήματα παιδιών με ΔΕΠ-Υ στο δημοτικό</a:t>
            </a:r>
          </a:p>
        </p:txBody>
      </p:sp>
      <p:sp>
        <p:nvSpPr>
          <p:cNvPr id="3" name="Θέση περιεχομένου 2"/>
          <p:cNvSpPr>
            <a:spLocks noGrp="1"/>
          </p:cNvSpPr>
          <p:nvPr>
            <p:ph idx="1"/>
          </p:nvPr>
        </p:nvSpPr>
        <p:spPr>
          <a:xfrm>
            <a:off x="590872" y="1412776"/>
            <a:ext cx="5061248" cy="5256584"/>
          </a:xfrm>
        </p:spPr>
        <p:txBody>
          <a:bodyPr>
            <a:normAutofit/>
          </a:bodyPr>
          <a:lstStyle/>
          <a:p>
            <a:pPr marL="0" indent="0">
              <a:buNone/>
            </a:pPr>
            <a:r>
              <a:rPr lang="el-GR" sz="2200" dirty="0"/>
              <a:t>Σε δείγμα 290 μαθητών της Α΄ δημοτικού.</a:t>
            </a:r>
          </a:p>
          <a:p>
            <a:r>
              <a:rPr lang="el-GR" sz="2200" dirty="0"/>
              <a:t>10% παρουσίαζε ΔΕΠ-Υ,</a:t>
            </a:r>
          </a:p>
          <a:p>
            <a:r>
              <a:rPr lang="el-GR" sz="2200" dirty="0"/>
              <a:t>Από τα παιδιά με </a:t>
            </a:r>
            <a:r>
              <a:rPr lang="el-GR" sz="2200" dirty="0" smtClean="0"/>
              <a:t>ΔΕΠ-Υ</a:t>
            </a:r>
          </a:p>
          <a:p>
            <a:pPr lvl="1"/>
            <a:r>
              <a:rPr lang="el-GR" sz="2200" dirty="0" smtClean="0"/>
              <a:t>58</a:t>
            </a:r>
            <a:r>
              <a:rPr lang="el-GR" sz="2200" dirty="0"/>
              <a:t>% δυσκολεύτηκε να προσαρμοστεί στο σχολείο,</a:t>
            </a:r>
          </a:p>
          <a:p>
            <a:pPr lvl="1"/>
            <a:r>
              <a:rPr lang="el-GR" sz="2200" dirty="0"/>
              <a:t>48,3% έχει κακές σχολικές επιδόσεις,</a:t>
            </a:r>
          </a:p>
          <a:p>
            <a:pPr lvl="1"/>
            <a:r>
              <a:rPr lang="el-GR" sz="2200" dirty="0"/>
              <a:t>31% έχει χαμηλό επίπεδο αυτοεκτίμησης,</a:t>
            </a:r>
          </a:p>
          <a:p>
            <a:pPr lvl="1"/>
            <a:r>
              <a:rPr lang="el-GR" sz="2200" dirty="0"/>
              <a:t>44.8% παρουσιάζει προβλήματα </a:t>
            </a:r>
            <a:r>
              <a:rPr lang="el-GR" sz="2200" dirty="0" smtClean="0"/>
              <a:t>συμπεριφοράς.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5" name="Object 7"/>
          <p:cNvGraphicFramePr>
            <a:graphicFrameLocks noChangeAspect="1"/>
          </p:cNvGraphicFramePr>
          <p:nvPr>
            <p:extLst>
              <p:ext uri="{D42A27DB-BD31-4B8C-83A1-F6EECF244321}">
                <p14:modId xmlns:p14="http://schemas.microsoft.com/office/powerpoint/2010/main" val="1342860406"/>
              </p:ext>
            </p:extLst>
          </p:nvPr>
        </p:nvGraphicFramePr>
        <p:xfrm>
          <a:off x="5414962" y="1412875"/>
          <a:ext cx="3765550" cy="4525963"/>
        </p:xfrm>
        <a:graphic>
          <a:graphicData uri="http://schemas.openxmlformats.org/presentationml/2006/ole">
            <mc:AlternateContent xmlns:mc="http://schemas.openxmlformats.org/markup-compatibility/2006">
              <mc:Choice xmlns:v="urn:schemas-microsoft-com:vml" Requires="v">
                <p:oleObj spid="_x0000_s4111" name="Γράφημα" r:id="rId3" imgW="3771990" imgH="4533979" progId="MSGraph.Chart.8">
                  <p:embed followColorScheme="full"/>
                </p:oleObj>
              </mc:Choice>
              <mc:Fallback>
                <p:oleObj name="Γράφημα" r:id="rId3" imgW="3771990" imgH="4533979"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2" y="1412875"/>
                        <a:ext cx="37655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p:nvSpPr>
        <p:spPr bwMode="auto">
          <a:xfrm>
            <a:off x="5862051" y="6003524"/>
            <a:ext cx="2925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l-GR" altLang="el-GR" sz="1200" b="1" dirty="0"/>
              <a:t>Κάκουρος, Ε., &amp; Μανιαδάκη, Κ. (2002)</a:t>
            </a:r>
            <a:endParaRPr lang="el-GR" altLang="el-GR" sz="4400" b="1" dirty="0"/>
          </a:p>
        </p:txBody>
      </p:sp>
    </p:spTree>
    <p:extLst>
      <p:ext uri="{BB962C8B-B14F-4D97-AF65-F5344CB8AC3E}">
        <p14:creationId xmlns:p14="http://schemas.microsoft.com/office/powerpoint/2010/main" val="554643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Βιβλία για τη ΔΕΠ-Υ </a:t>
            </a:r>
            <a:r>
              <a:rPr lang="el-GR" sz="3200" b="0" dirty="0" smtClean="0">
                <a:solidFill>
                  <a:prstClr val="black"/>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Ορθογώνιο 4"/>
          <p:cNvSpPr/>
          <p:nvPr/>
        </p:nvSpPr>
        <p:spPr>
          <a:xfrm>
            <a:off x="4212903" y="6453336"/>
            <a:ext cx="1133872" cy="276999"/>
          </a:xfrm>
          <a:prstGeom prst="rect">
            <a:avLst/>
          </a:prstGeom>
        </p:spPr>
        <p:txBody>
          <a:bodyPr wrap="square">
            <a:spAutoFit/>
          </a:bodyPr>
          <a:lstStyle/>
          <a:p>
            <a:pPr algn="ctr"/>
            <a:r>
              <a:rPr lang="en-US" sz="1200" dirty="0" smtClean="0">
                <a:latin typeface="+mn-lt"/>
                <a:hlinkClick r:id="rId2"/>
              </a:rPr>
              <a:t>arsi.gr</a:t>
            </a:r>
            <a:endParaRPr lang="el-GR" sz="1200" dirty="0">
              <a:latin typeface="+mn-lt"/>
            </a:endParaRPr>
          </a:p>
        </p:txBody>
      </p:sp>
      <p:pic>
        <p:nvPicPr>
          <p:cNvPr id="6" name="Picture 7" descr="I:\alla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73" y="1196752"/>
            <a:ext cx="3760733" cy="524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977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ΔΕΠ-Υ και προβλήματα συμπεριφοράς</a:t>
            </a:r>
          </a:p>
        </p:txBody>
      </p:sp>
      <p:sp>
        <p:nvSpPr>
          <p:cNvPr id="3" name="Θέση περιεχομένου 2"/>
          <p:cNvSpPr>
            <a:spLocks noGrp="1"/>
          </p:cNvSpPr>
          <p:nvPr>
            <p:ph idx="1"/>
          </p:nvPr>
        </p:nvSpPr>
        <p:spPr>
          <a:xfrm>
            <a:off x="611560" y="1556792"/>
            <a:ext cx="4125144" cy="3384376"/>
          </a:xfrm>
        </p:spPr>
        <p:txBody>
          <a:bodyPr/>
          <a:lstStyle/>
          <a:p>
            <a:r>
              <a:rPr lang="el-GR" dirty="0" smtClean="0"/>
              <a:t>Σε </a:t>
            </a:r>
            <a:r>
              <a:rPr lang="el-GR" dirty="0"/>
              <a:t>έρευνα στον Ελλαδικό χώρο, διερευνήθηκαν τα προβλήματα συμπεριφοράς παιδιών με ΔΕΠ-Υ σε δείγμα 925 παιδιών προσχολικής ηλικίας.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582563045"/>
              </p:ext>
            </p:extLst>
          </p:nvPr>
        </p:nvGraphicFramePr>
        <p:xfrm>
          <a:off x="4902200" y="692696"/>
          <a:ext cx="4241800" cy="4395787"/>
        </p:xfrm>
        <a:graphic>
          <a:graphicData uri="http://schemas.openxmlformats.org/presentationml/2006/ole">
            <mc:AlternateContent xmlns:mc="http://schemas.openxmlformats.org/markup-compatibility/2006">
              <mc:Choice xmlns:v="urn:schemas-microsoft-com:vml" Requires="v">
                <p:oleObj spid="_x0000_s3088" name="Chart" r:id="rId3" imgW="3686234" imgH="3819420" progId="MSGraph.Chart.8">
                  <p:embed followColorScheme="full"/>
                </p:oleObj>
              </mc:Choice>
              <mc:Fallback>
                <p:oleObj name="Chart" r:id="rId3" imgW="3686234" imgH="3819420" progId="MSGraph.Chart.8">
                  <p:embed followColorScheme="full"/>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692696"/>
                        <a:ext cx="42418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6"/>
          <p:cNvSpPr>
            <a:spLocks noChangeArrowheads="1"/>
          </p:cNvSpPr>
          <p:nvPr/>
        </p:nvSpPr>
        <p:spPr bwMode="auto">
          <a:xfrm>
            <a:off x="4644009" y="4941168"/>
            <a:ext cx="4464620" cy="1223962"/>
          </a:xfrm>
          <a:prstGeom prst="rect">
            <a:avLst/>
          </a:prstGeom>
          <a:noFill/>
          <a:ln w="9525">
            <a:noFill/>
            <a:miter lim="800000"/>
            <a:headEnd/>
            <a:tailEnd/>
          </a:ln>
          <a:effectLst/>
        </p:spPr>
        <p:txBody>
          <a:bodyPr/>
          <a:lstStyle/>
          <a:p>
            <a:pPr marL="542925" indent="-542925">
              <a:lnSpc>
                <a:spcPct val="80000"/>
              </a:lnSpc>
              <a:spcBef>
                <a:spcPct val="20000"/>
              </a:spcBef>
              <a:buClr>
                <a:schemeClr val="hlink"/>
              </a:buClr>
              <a:buSzPct val="80000"/>
              <a:buFont typeface="Wingdings" pitchFamily="2" charset="2"/>
              <a:buNone/>
              <a:defRPr/>
            </a:pPr>
            <a:r>
              <a:rPr lang="el-GR" sz="1400" dirty="0">
                <a:latin typeface="+mn-lt"/>
              </a:rPr>
              <a:t>Πηγή</a:t>
            </a:r>
            <a:r>
              <a:rPr lang="en-US" sz="1400" dirty="0">
                <a:latin typeface="+mn-lt"/>
              </a:rPr>
              <a:t>: </a:t>
            </a:r>
            <a:r>
              <a:rPr lang="el-GR" sz="1400" dirty="0">
                <a:latin typeface="+mn-lt"/>
              </a:rPr>
              <a:t> </a:t>
            </a:r>
            <a:r>
              <a:rPr lang="en-US" sz="1400" dirty="0">
                <a:latin typeface="+mn-lt"/>
              </a:rPr>
              <a:t>Kakouros, E, Maniadaki, K., &amp; Karaba, R. </a:t>
            </a:r>
            <a:r>
              <a:rPr lang="el-GR" sz="1400" dirty="0">
                <a:latin typeface="+mn-lt"/>
              </a:rPr>
              <a:t>  </a:t>
            </a:r>
            <a:r>
              <a:rPr lang="en-US" sz="1400" dirty="0">
                <a:latin typeface="+mn-lt"/>
              </a:rPr>
              <a:t>(2005). The relationship between AD/HD and aggressive behaviour in preschool boys and girls. Early Child Development and Care, 175 (3), 203-214.</a:t>
            </a:r>
            <a:endParaRPr lang="el-GR" sz="1400" dirty="0">
              <a:latin typeface="+mn-lt"/>
            </a:endParaRPr>
          </a:p>
        </p:txBody>
      </p:sp>
    </p:spTree>
    <p:extLst>
      <p:ext uri="{BB962C8B-B14F-4D97-AF65-F5344CB8AC3E}">
        <p14:creationId xmlns:p14="http://schemas.microsoft.com/office/powerpoint/2010/main" val="1187693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συνεμφάνιση της ΔΕΠ-Υ και</a:t>
            </a:r>
            <a:br>
              <a:rPr lang="el-GR" dirty="0" smtClean="0"/>
            </a:br>
            <a:r>
              <a:rPr lang="el-GR" dirty="0" smtClean="0"/>
              <a:t>των προβλημάτων συμπεριφοράς</a:t>
            </a:r>
            <a:endParaRPr lang="el-GR" dirty="0"/>
          </a:p>
        </p:txBody>
      </p:sp>
      <p:sp>
        <p:nvSpPr>
          <p:cNvPr id="3" name="Θέση περιεχομένου 2"/>
          <p:cNvSpPr>
            <a:spLocks noGrp="1"/>
          </p:cNvSpPr>
          <p:nvPr>
            <p:ph idx="1"/>
          </p:nvPr>
        </p:nvSpPr>
        <p:spPr>
          <a:xfrm>
            <a:off x="590872" y="1340768"/>
            <a:ext cx="8229600" cy="1368152"/>
          </a:xfrm>
        </p:spPr>
        <p:txBody>
          <a:bodyPr>
            <a:normAutofit/>
          </a:bodyPr>
          <a:lstStyle/>
          <a:p>
            <a:r>
              <a:rPr lang="el-GR" sz="2200" dirty="0"/>
              <a:t>Σε έρευνα στον ελλαδικό χώρο, εντοπίστηκαν 41 έφηβοι οι οποίοι πριν από χρόνια είχαν παραπεμφθεί σε ιατροπαιδαγωγικό κέντρο, επειδή αντιμετώπιζαν ΔΕΠ-Υ και Ε.Μ.Δ.</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5" name="Rectangle 6"/>
          <p:cNvSpPr>
            <a:spLocks noChangeArrowheads="1"/>
          </p:cNvSpPr>
          <p:nvPr/>
        </p:nvSpPr>
        <p:spPr bwMode="auto">
          <a:xfrm>
            <a:off x="956750" y="2852563"/>
            <a:ext cx="3779838" cy="1800796"/>
          </a:xfrm>
          <a:prstGeom prst="rect">
            <a:avLst/>
          </a:prstGeom>
          <a:noFill/>
          <a:ln w="28575">
            <a:solidFill>
              <a:schemeClr val="accent5">
                <a:lumMod val="50000"/>
              </a:schemeClr>
            </a:solidFill>
            <a:miter lim="800000"/>
            <a:headEnd/>
            <a:tailEnd/>
          </a:ln>
        </p:spPr>
        <p:txBody>
          <a:bodyPr/>
          <a:lstStyle/>
          <a:p>
            <a:pPr algn="ctr">
              <a:spcBef>
                <a:spcPct val="20000"/>
              </a:spcBef>
              <a:buClr>
                <a:srgbClr val="660066"/>
              </a:buClr>
              <a:buFont typeface="Wingdings" pitchFamily="2" charset="2"/>
              <a:buNone/>
              <a:defRPr/>
            </a:pPr>
            <a:r>
              <a:rPr lang="el-GR" sz="2000" dirty="0">
                <a:solidFill>
                  <a:schemeClr val="tx2">
                    <a:lumMod val="10000"/>
                  </a:schemeClr>
                </a:solidFill>
                <a:latin typeface="+mn-lt"/>
              </a:rPr>
              <a:t>Στις περιπτώσεις </a:t>
            </a:r>
          </a:p>
          <a:p>
            <a:pPr algn="ctr">
              <a:spcBef>
                <a:spcPct val="20000"/>
              </a:spcBef>
              <a:buClr>
                <a:srgbClr val="660066"/>
              </a:buClr>
              <a:buFont typeface="Wingdings" pitchFamily="2" charset="2"/>
              <a:buNone/>
              <a:defRPr/>
            </a:pPr>
            <a:r>
              <a:rPr lang="el-GR" sz="2000" dirty="0">
                <a:solidFill>
                  <a:schemeClr val="tx2">
                    <a:lumMod val="10000"/>
                  </a:schemeClr>
                </a:solidFill>
                <a:latin typeface="+mn-lt"/>
              </a:rPr>
              <a:t>των παιδιών που παρέμειναν τα συμπτώματα εμφανίστηκε παράλληλα και Διαταραχή Διαγωγής σε ποσοστό 75%.</a:t>
            </a:r>
          </a:p>
        </p:txBody>
      </p:sp>
      <p:sp>
        <p:nvSpPr>
          <p:cNvPr id="6" name="Rectangle 7"/>
          <p:cNvSpPr>
            <a:spLocks noChangeArrowheads="1"/>
          </p:cNvSpPr>
          <p:nvPr/>
        </p:nvSpPr>
        <p:spPr bwMode="auto">
          <a:xfrm>
            <a:off x="5003800" y="2852563"/>
            <a:ext cx="3671888" cy="1800796"/>
          </a:xfrm>
          <a:prstGeom prst="rect">
            <a:avLst/>
          </a:prstGeom>
          <a:noFill/>
          <a:ln w="28575">
            <a:solidFill>
              <a:srgbClr val="FF0066"/>
            </a:solidFill>
            <a:miter lim="800000"/>
            <a:headEnd/>
            <a:tailEnd/>
          </a:ln>
        </p:spPr>
        <p:txBody>
          <a:bodyPr/>
          <a:lstStyle/>
          <a:p>
            <a:pPr algn="ctr">
              <a:spcBef>
                <a:spcPct val="20000"/>
              </a:spcBef>
              <a:buClr>
                <a:srgbClr val="660066"/>
              </a:buClr>
              <a:buFont typeface="Wingdings" pitchFamily="2" charset="2"/>
              <a:buNone/>
              <a:defRPr/>
            </a:pPr>
            <a:r>
              <a:rPr lang="el-GR" sz="2000" dirty="0">
                <a:solidFill>
                  <a:schemeClr val="tx2">
                    <a:lumMod val="10000"/>
                  </a:schemeClr>
                </a:solidFill>
                <a:latin typeface="+mn-lt"/>
              </a:rPr>
              <a:t>Οι έφηβοι </a:t>
            </a:r>
          </a:p>
          <a:p>
            <a:pPr algn="ctr">
              <a:spcBef>
                <a:spcPct val="20000"/>
              </a:spcBef>
              <a:buClr>
                <a:srgbClr val="660066"/>
              </a:buClr>
              <a:buFont typeface="Wingdings" pitchFamily="2" charset="2"/>
              <a:buNone/>
              <a:defRPr/>
            </a:pPr>
            <a:r>
              <a:rPr lang="el-GR" sz="2000" dirty="0">
                <a:solidFill>
                  <a:schemeClr val="tx2">
                    <a:lumMod val="10000"/>
                  </a:schemeClr>
                </a:solidFill>
                <a:latin typeface="+mn-lt"/>
              </a:rPr>
              <a:t>οι οποίοι παρουσίασαν αργότερα Διαταραχή Διαγωγής γνώρισαν σε μεγαλύτερο  βαθμό τη σχολική αποτυχία.</a:t>
            </a:r>
          </a:p>
        </p:txBody>
      </p:sp>
      <p:sp>
        <p:nvSpPr>
          <p:cNvPr id="7" name="PubPieSlice"/>
          <p:cNvSpPr>
            <a:spLocks noEditPoints="1" noChangeArrowheads="1"/>
          </p:cNvSpPr>
          <p:nvPr/>
        </p:nvSpPr>
        <p:spPr bwMode="auto">
          <a:xfrm>
            <a:off x="2167136" y="4857611"/>
            <a:ext cx="1828800" cy="1828800"/>
          </a:xfrm>
          <a:custGeom>
            <a:avLst/>
            <a:gdLst>
              <a:gd name="T0" fmla="*/ 2147483647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lnTo>
                  <a:pt x="10799" y="0"/>
                </a:lnTo>
                <a:close/>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nchor="ctr"/>
          <a:lstStyle/>
          <a:p>
            <a:r>
              <a:rPr lang="el-GR" sz="2000" b="1" dirty="0" smtClean="0">
                <a:latin typeface="+mn-lt"/>
              </a:rPr>
              <a:t>75%</a:t>
            </a:r>
            <a:endParaRPr lang="el-GR" sz="2000" b="1" dirty="0">
              <a:latin typeface="+mn-lt"/>
            </a:endParaRPr>
          </a:p>
        </p:txBody>
      </p:sp>
      <p:sp>
        <p:nvSpPr>
          <p:cNvPr id="8" name="Text Box 9"/>
          <p:cNvSpPr txBox="1">
            <a:spLocks noChangeArrowheads="1"/>
          </p:cNvSpPr>
          <p:nvPr/>
        </p:nvSpPr>
        <p:spPr bwMode="auto">
          <a:xfrm>
            <a:off x="539552" y="4857611"/>
            <a:ext cx="2230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Παιδιά με ΔΕΠ-Υ</a:t>
            </a:r>
          </a:p>
        </p:txBody>
      </p:sp>
      <p:sp>
        <p:nvSpPr>
          <p:cNvPr id="9" name="Text Box 11"/>
          <p:cNvSpPr txBox="1">
            <a:spLocks noChangeArrowheads="1"/>
          </p:cNvSpPr>
          <p:nvPr/>
        </p:nvSpPr>
        <p:spPr bwMode="auto">
          <a:xfrm>
            <a:off x="4067943" y="5772011"/>
            <a:ext cx="2952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2000" b="1" dirty="0">
                <a:latin typeface="+mn-lt"/>
              </a:rPr>
              <a:t>Διαταραχή Διαγωγής</a:t>
            </a:r>
          </a:p>
        </p:txBody>
      </p:sp>
    </p:spTree>
    <p:extLst>
      <p:ext uri="{BB962C8B-B14F-4D97-AF65-F5344CB8AC3E}">
        <p14:creationId xmlns:p14="http://schemas.microsoft.com/office/powerpoint/2010/main" val="365864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Η έκβαση της ΔΕΠ-Υ στην </a:t>
            </a:r>
            <a:r>
              <a:rPr lang="el-GR" sz="3600" dirty="0" smtClean="0"/>
              <a:t>ενηλικίωση </a:t>
            </a:r>
            <a:r>
              <a:rPr lang="el-GR" sz="3000" b="0" dirty="0" smtClean="0"/>
              <a:t>1/2</a:t>
            </a:r>
            <a:endParaRPr lang="el-GR" sz="3000" b="0" dirty="0"/>
          </a:p>
        </p:txBody>
      </p:sp>
      <p:sp>
        <p:nvSpPr>
          <p:cNvPr id="3" name="Θέση περιεχομένου 2"/>
          <p:cNvSpPr>
            <a:spLocks noGrp="1"/>
          </p:cNvSpPr>
          <p:nvPr>
            <p:ph idx="1"/>
          </p:nvPr>
        </p:nvSpPr>
        <p:spPr>
          <a:xfrm>
            <a:off x="590872" y="1196752"/>
            <a:ext cx="4629200" cy="5472608"/>
          </a:xfrm>
        </p:spPr>
        <p:txBody>
          <a:bodyPr>
            <a:normAutofit/>
          </a:bodyPr>
          <a:lstStyle/>
          <a:p>
            <a:r>
              <a:rPr lang="el-GR" b="1" dirty="0"/>
              <a:t>Στην ενηλικίωση</a:t>
            </a:r>
          </a:p>
          <a:p>
            <a:pPr marL="355600" indent="0">
              <a:spcBef>
                <a:spcPts val="0"/>
              </a:spcBef>
              <a:buNone/>
            </a:pPr>
            <a:r>
              <a:rPr lang="el-GR" dirty="0" smtClean="0"/>
              <a:t>Σε </a:t>
            </a:r>
            <a:r>
              <a:rPr lang="el-GR" dirty="0"/>
              <a:t>έρευνα που έγινε με πληθυσμό 90 ενηλίκων ανδρών με μέση ηλικία 26 έτη, και ομάδα ελέγχου</a:t>
            </a:r>
            <a:r>
              <a:rPr lang="el-GR" dirty="0" smtClean="0"/>
              <a:t>,</a:t>
            </a:r>
            <a:endParaRPr lang="el-GR" dirty="0"/>
          </a:p>
          <a:p>
            <a:pPr lvl="1"/>
            <a:r>
              <a:rPr lang="el-GR" dirty="0"/>
              <a:t>25% είχε εγκαταλείψει το σχολείο,</a:t>
            </a:r>
          </a:p>
          <a:p>
            <a:pPr lvl="1"/>
            <a:r>
              <a:rPr lang="el-GR" dirty="0"/>
              <a:t>18% παρουσίαζε αντικοινωνική συμπεριφορά,</a:t>
            </a:r>
          </a:p>
          <a:p>
            <a:pPr lvl="1"/>
            <a:r>
              <a:rPr lang="el-GR" dirty="0"/>
              <a:t>επίσης είχαν αυξημένες πιθανότητες επαγγελματικής </a:t>
            </a:r>
            <a:r>
              <a:rPr lang="el-GR" dirty="0" smtClean="0"/>
              <a:t>αποτυχίας.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graphicFrame>
        <p:nvGraphicFramePr>
          <p:cNvPr id="5" name="Object 7"/>
          <p:cNvGraphicFramePr>
            <a:graphicFrameLocks noChangeAspect="1"/>
          </p:cNvGraphicFramePr>
          <p:nvPr>
            <p:extLst>
              <p:ext uri="{D42A27DB-BD31-4B8C-83A1-F6EECF244321}">
                <p14:modId xmlns:p14="http://schemas.microsoft.com/office/powerpoint/2010/main" val="784464960"/>
              </p:ext>
            </p:extLst>
          </p:nvPr>
        </p:nvGraphicFramePr>
        <p:xfrm>
          <a:off x="5069904" y="1196975"/>
          <a:ext cx="4038600" cy="4537075"/>
        </p:xfrm>
        <a:graphic>
          <a:graphicData uri="http://schemas.openxmlformats.org/presentationml/2006/ole">
            <mc:AlternateContent xmlns:mc="http://schemas.openxmlformats.org/markup-compatibility/2006">
              <mc:Choice xmlns:v="urn:schemas-microsoft-com:vml" Requires="v">
                <p:oleObj spid="_x0000_s5135" name="Γράφημα" r:id="rId3" imgW="4248195" imgH="4533979" progId="MSGraph.Chart.8">
                  <p:embed followColorScheme="full"/>
                </p:oleObj>
              </mc:Choice>
              <mc:Fallback>
                <p:oleObj name="Γράφημα" r:id="rId3" imgW="4248195" imgH="4533979"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904" y="1196975"/>
                        <a:ext cx="40386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p:nvSpPr>
        <p:spPr bwMode="auto">
          <a:xfrm>
            <a:off x="6156176" y="5280323"/>
            <a:ext cx="1925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l-GR" sz="1400" b="1" dirty="0">
                <a:latin typeface="+mn-lt"/>
              </a:rPr>
              <a:t>Mannuzza, et al. </a:t>
            </a:r>
            <a:r>
              <a:rPr lang="el-GR" altLang="el-GR" sz="1400" b="1" dirty="0">
                <a:latin typeface="+mn-lt"/>
              </a:rPr>
              <a:t>(</a:t>
            </a:r>
            <a:r>
              <a:rPr lang="en-US" altLang="el-GR" sz="1400" b="1" dirty="0">
                <a:latin typeface="+mn-lt"/>
              </a:rPr>
              <a:t>1993)</a:t>
            </a:r>
            <a:endParaRPr lang="el-GR" altLang="el-GR" sz="1400" b="1" dirty="0">
              <a:latin typeface="+mn-lt"/>
            </a:endParaRPr>
          </a:p>
        </p:txBody>
      </p:sp>
    </p:spTree>
    <p:extLst>
      <p:ext uri="{BB962C8B-B14F-4D97-AF65-F5344CB8AC3E}">
        <p14:creationId xmlns:p14="http://schemas.microsoft.com/office/powerpoint/2010/main" val="1836505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Η έκβαση της ΔΕΠ-Υ στην ενηλικίωση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121 παιδιά (6 έως 12 ετών) στα οποία τη δεκαετία του 1970 είχε διαγνωσθεί ΔΕΠ-Υ (DSM-II) αναζητήθηκαν πρόσφατα ώστε να διερευνηθούν οι ενδεχόμενες δυσκολίες τους.</a:t>
            </a:r>
          </a:p>
          <a:p>
            <a:r>
              <a:rPr lang="el-GR" dirty="0"/>
              <a:t>Τα άτομα αυτά βρίσκονται σήμερα στις ηλικίες των 38 – 44 ετών).</a:t>
            </a:r>
          </a:p>
          <a:p>
            <a:r>
              <a:rPr lang="el-GR" dirty="0"/>
              <a:t>Διαπιστώθηκε πως: όσοι ανταποκρίνονταν σε τουλάχιστον πέντε από τα κριτήρια για τη διάγνωση της ΔΕΠ-Υ, αντιμετώπιζαν στο σύνολό τους κλινικά σημαντική έκπτωση στη λειτουργικότητά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5" name="Text Box 8"/>
          <p:cNvSpPr txBox="1">
            <a:spLocks noChangeArrowheads="1"/>
          </p:cNvSpPr>
          <p:nvPr/>
        </p:nvSpPr>
        <p:spPr bwMode="auto">
          <a:xfrm>
            <a:off x="827584" y="5605084"/>
            <a:ext cx="808541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l-GR" sz="1400" i="1" dirty="0">
                <a:latin typeface="+mn-lt"/>
              </a:rPr>
              <a:t>Mannuzza, et al.</a:t>
            </a:r>
            <a:r>
              <a:rPr lang="en-US" altLang="el-GR" sz="1400" dirty="0">
                <a:latin typeface="+mn-lt"/>
              </a:rPr>
              <a:t> </a:t>
            </a:r>
            <a:r>
              <a:rPr lang="el-GR" altLang="el-GR" sz="1400" dirty="0">
                <a:latin typeface="+mn-lt"/>
              </a:rPr>
              <a:t>(2011</a:t>
            </a:r>
            <a:r>
              <a:rPr lang="en-US" altLang="el-GR" sz="1400" dirty="0">
                <a:latin typeface="+mn-lt"/>
              </a:rPr>
              <a:t>)</a:t>
            </a:r>
            <a:r>
              <a:rPr lang="el-GR" altLang="el-GR" sz="1400" dirty="0">
                <a:latin typeface="+mn-lt"/>
              </a:rPr>
              <a:t>. </a:t>
            </a:r>
            <a:r>
              <a:rPr lang="en-US" altLang="el-GR" sz="1400" dirty="0">
                <a:latin typeface="+mn-lt"/>
              </a:rPr>
              <a:t>Impact of Impairment criterion in the diagnosis of adult ADHD: 33 year follow-up </a:t>
            </a:r>
          </a:p>
          <a:p>
            <a:pPr eaLnBrk="1" hangingPunct="1">
              <a:spcBef>
                <a:spcPct val="50000"/>
              </a:spcBef>
            </a:pPr>
            <a:r>
              <a:rPr lang="en-US" altLang="el-GR" sz="1400" dirty="0">
                <a:latin typeface="+mn-lt"/>
              </a:rPr>
              <a:t>Study of boys with ADHD. </a:t>
            </a:r>
            <a:r>
              <a:rPr lang="en-US" altLang="el-GR" sz="1400" i="1" dirty="0">
                <a:latin typeface="+mn-lt"/>
              </a:rPr>
              <a:t>Journal of Attention Disorders</a:t>
            </a:r>
            <a:r>
              <a:rPr lang="en-US" altLang="el-GR" sz="1400" dirty="0">
                <a:latin typeface="+mn-lt"/>
              </a:rPr>
              <a:t>, 15 (2) 122-129</a:t>
            </a:r>
            <a:endParaRPr lang="el-GR" altLang="el-GR" sz="1400" dirty="0">
              <a:latin typeface="+mn-lt"/>
            </a:endParaRPr>
          </a:p>
        </p:txBody>
      </p:sp>
    </p:spTree>
    <p:extLst>
      <p:ext uri="{BB962C8B-B14F-4D97-AF65-F5344CB8AC3E}">
        <p14:creationId xmlns:p14="http://schemas.microsoft.com/office/powerpoint/2010/main" val="1085646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Μαθησιακές δυσκολίες και νεανική παραβατικότητα </a:t>
            </a:r>
            <a:r>
              <a:rPr lang="el-GR" sz="3300" b="0" dirty="0" smtClean="0"/>
              <a:t>1/3</a:t>
            </a:r>
            <a:endParaRPr lang="el-GR" sz="3300" b="0" dirty="0"/>
          </a:p>
        </p:txBody>
      </p:sp>
      <p:sp>
        <p:nvSpPr>
          <p:cNvPr id="3" name="Θέση περιεχομένου 2"/>
          <p:cNvSpPr>
            <a:spLocks noGrp="1"/>
          </p:cNvSpPr>
          <p:nvPr>
            <p:ph idx="1"/>
          </p:nvPr>
        </p:nvSpPr>
        <p:spPr>
          <a:xfrm>
            <a:off x="590872" y="1196752"/>
            <a:ext cx="3981128" cy="5040560"/>
          </a:xfrm>
        </p:spPr>
        <p:txBody>
          <a:bodyPr>
            <a:normAutofit/>
          </a:bodyPr>
          <a:lstStyle/>
          <a:p>
            <a:r>
              <a:rPr lang="el-GR" sz="2200" dirty="0"/>
              <a:t>Οι μισοί περίπου είχαν αποβληθεί από το δημοτικό σχολείο, ενώ σχεδόν το ένα τρίτο δεν φοίτησε ποτέ σε σχολείο.</a:t>
            </a:r>
          </a:p>
          <a:p>
            <a:r>
              <a:rPr lang="el-GR" sz="2200" dirty="0"/>
              <a:t>Από αυτούς οι οποίοι φοίτησαν σε σχολείο οι μισοί περίπου έχουν επαναλάβει τάξη τουλάχιστο μία φορά</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5" name="Ορθογώνιο 4"/>
          <p:cNvSpPr/>
          <p:nvPr/>
        </p:nvSpPr>
        <p:spPr>
          <a:xfrm>
            <a:off x="737810" y="5662989"/>
            <a:ext cx="3744416" cy="646331"/>
          </a:xfrm>
          <a:prstGeom prst="rect">
            <a:avLst/>
          </a:prstGeom>
        </p:spPr>
        <p:txBody>
          <a:bodyPr wrap="square">
            <a:spAutoFit/>
          </a:bodyPr>
          <a:lstStyle/>
          <a:p>
            <a:r>
              <a:rPr lang="en-US" sz="1200" dirty="0">
                <a:latin typeface="+mn-lt"/>
              </a:rPr>
              <a:t>Πηγή:  Maniadaki, K. &amp; Kakouros, E. (2011). Attention problems and learning disabilities in young offenders in detention in Greece.  Psychology,  Vol. 2, No.1,  pp 53-59</a:t>
            </a:r>
          </a:p>
        </p:txBody>
      </p:sp>
      <p:graphicFrame>
        <p:nvGraphicFramePr>
          <p:cNvPr id="6" name="Content Placeholder 9"/>
          <p:cNvGraphicFramePr>
            <a:graphicFrameLocks/>
          </p:cNvGraphicFramePr>
          <p:nvPr>
            <p:extLst>
              <p:ext uri="{D42A27DB-BD31-4B8C-83A1-F6EECF244321}">
                <p14:modId xmlns:p14="http://schemas.microsoft.com/office/powerpoint/2010/main" val="3004024127"/>
              </p:ext>
            </p:extLst>
          </p:nvPr>
        </p:nvGraphicFramePr>
        <p:xfrm>
          <a:off x="4499992" y="1696104"/>
          <a:ext cx="4546406" cy="4613216"/>
        </p:xfrm>
        <a:graphic>
          <a:graphicData uri="http://schemas.openxmlformats.org/drawingml/2006/table">
            <a:tbl>
              <a:tblPr firstRow="1" bandRow="1">
                <a:tableStyleId>{7DF18680-E054-41AD-8BC1-D1AEF772440D}</a:tableStyleId>
              </a:tblPr>
              <a:tblGrid>
                <a:gridCol w="1800200"/>
                <a:gridCol w="657850"/>
                <a:gridCol w="1528970"/>
                <a:gridCol w="559386"/>
              </a:tblGrid>
              <a:tr h="802976">
                <a:tc>
                  <a:txBody>
                    <a:bodyPr/>
                    <a:lstStyle/>
                    <a:p>
                      <a:pPr algn="ctr"/>
                      <a:r>
                        <a:rPr lang="el-GR" sz="1800" dirty="0" smtClean="0"/>
                        <a:t>Σχολική</a:t>
                      </a:r>
                      <a:r>
                        <a:rPr lang="el-GR" sz="1800" baseline="0" dirty="0" smtClean="0"/>
                        <a:t> </a:t>
                      </a:r>
                    </a:p>
                    <a:p>
                      <a:pPr algn="ctr"/>
                      <a:r>
                        <a:rPr lang="el-GR" sz="1800" baseline="0" dirty="0" smtClean="0"/>
                        <a:t>πορεία</a:t>
                      </a:r>
                      <a:endParaRPr lang="el-GR" sz="1800" dirty="0"/>
                    </a:p>
                  </a:txBody>
                  <a:tcPr marL="91433" marR="91433" marT="45726" marB="4572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l-GR" sz="1800" dirty="0" smtClean="0"/>
                        <a:t>%</a:t>
                      </a:r>
                      <a:endParaRPr lang="el-GR" sz="1800" dirty="0"/>
                    </a:p>
                  </a:txBody>
                  <a:tcPr marL="91433" marR="91433" marT="45726" marB="45726" anchor="ctr">
                    <a:lnR w="12700" cap="flat" cmpd="sng" algn="ctr">
                      <a:solidFill>
                        <a:schemeClr val="accent5">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l-GR" sz="1800" dirty="0" smtClean="0"/>
                        <a:t>Επανάληψη τάξης</a:t>
                      </a:r>
                      <a:endParaRPr lang="el-GR" sz="1800" dirty="0"/>
                    </a:p>
                  </a:txBody>
                  <a:tcPr marL="91433" marR="91433" marT="45726" marB="45726" anchor="ctr">
                    <a:lnL w="12700" cap="flat" cmpd="sng" algn="ctr">
                      <a:solidFill>
                        <a:schemeClr val="accent5">
                          <a:lumMod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l-GR" sz="1800" dirty="0" smtClean="0"/>
                        <a:t>%</a:t>
                      </a:r>
                      <a:endParaRPr lang="el-GR" sz="1800" dirty="0"/>
                    </a:p>
                  </a:txBody>
                  <a:tcPr marL="91433" marR="91433" marT="45726" marB="4572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46820">
                <a:tc>
                  <a:txBody>
                    <a:bodyPr/>
                    <a:lstStyle/>
                    <a:p>
                      <a:pPr algn="ctr">
                        <a:spcAft>
                          <a:spcPts val="0"/>
                        </a:spcAft>
                      </a:pPr>
                      <a:r>
                        <a:rPr lang="el-GR" sz="1800" dirty="0" smtClean="0"/>
                        <a:t>Απόφοιτος</a:t>
                      </a:r>
                      <a:r>
                        <a:rPr lang="el-GR" sz="1800" baseline="0" dirty="0" smtClean="0"/>
                        <a:t> δημοτικού</a:t>
                      </a:r>
                      <a:endParaRPr lang="el-GR" sz="1800" dirty="0">
                        <a:latin typeface="Arial" pitchFamily="34" charset="0"/>
                        <a:ea typeface="SimSun"/>
                        <a:cs typeface="Arial" pitchFamily="34" charset="0"/>
                      </a:endParaRPr>
                    </a:p>
                  </a:txBody>
                  <a:tcPr marL="68575" marR="68575" marT="0" marB="0" anchor="ctr">
                    <a:lnL w="12700" cap="flat" cmpd="sng" algn="ctr">
                      <a:solidFill>
                        <a:schemeClr val="tx1"/>
                      </a:solidFill>
                      <a:prstDash val="solid"/>
                      <a:round/>
                      <a:headEnd type="none" w="med" len="med"/>
                      <a:tailEnd type="none" w="med" len="med"/>
                    </a:lnL>
                  </a:tcPr>
                </a:tc>
                <a:tc>
                  <a:txBody>
                    <a:bodyPr/>
                    <a:lstStyle/>
                    <a:p>
                      <a:pPr algn="ctr"/>
                      <a:r>
                        <a:rPr lang="el-GR" sz="1800" dirty="0" smtClean="0"/>
                        <a:t>12.9</a:t>
                      </a:r>
                      <a:endParaRPr lang="el-GR" sz="1800" dirty="0">
                        <a:latin typeface="Arial" pitchFamily="34" charset="0"/>
                        <a:cs typeface="Arial" pitchFamily="34" charset="0"/>
                      </a:endParaRPr>
                    </a:p>
                  </a:txBody>
                  <a:tcPr marL="91433" marR="91433" marT="45726" marB="45726" anchor="ctr">
                    <a:lnR w="12700" cap="flat" cmpd="sng" algn="ctr">
                      <a:solidFill>
                        <a:schemeClr val="accent5">
                          <a:lumMod val="50000"/>
                        </a:schemeClr>
                      </a:solidFill>
                      <a:prstDash val="solid"/>
                      <a:round/>
                      <a:headEnd type="none" w="med" len="med"/>
                      <a:tailEnd type="none" w="med" len="med"/>
                    </a:lnR>
                  </a:tcPr>
                </a:tc>
                <a:tc>
                  <a:txBody>
                    <a:bodyPr/>
                    <a:lstStyle/>
                    <a:p>
                      <a:pPr algn="ctr">
                        <a:spcAft>
                          <a:spcPts val="0"/>
                        </a:spcAft>
                      </a:pPr>
                      <a:r>
                        <a:rPr lang="el-GR" sz="1800" dirty="0" smtClean="0"/>
                        <a:t>Ποτέ</a:t>
                      </a:r>
                      <a:endParaRPr lang="el-GR" sz="1800" dirty="0">
                        <a:latin typeface="Arial" pitchFamily="34" charset="0"/>
                        <a:ea typeface="SimSun"/>
                        <a:cs typeface="Arial" pitchFamily="34" charset="0"/>
                      </a:endParaRPr>
                    </a:p>
                  </a:txBody>
                  <a:tcPr marL="68575" marR="68575" marT="0" marB="0" anchor="ctr">
                    <a:lnL w="12700" cap="flat" cmpd="sng" algn="ctr">
                      <a:solidFill>
                        <a:schemeClr val="accent5">
                          <a:lumMod val="50000"/>
                        </a:schemeClr>
                      </a:solidFill>
                      <a:prstDash val="solid"/>
                      <a:round/>
                      <a:headEnd type="none" w="med" len="med"/>
                      <a:tailEnd type="none" w="med" len="med"/>
                    </a:lnL>
                  </a:tcPr>
                </a:tc>
                <a:tc>
                  <a:txBody>
                    <a:bodyPr/>
                    <a:lstStyle/>
                    <a:p>
                      <a:pPr algn="ctr">
                        <a:spcAft>
                          <a:spcPts val="0"/>
                        </a:spcAft>
                      </a:pPr>
                      <a:r>
                        <a:rPr lang="en-US" sz="1800" dirty="0"/>
                        <a:t>54.5</a:t>
                      </a:r>
                      <a:endParaRPr lang="el-GR" sz="1800" dirty="0">
                        <a:latin typeface="Arial" pitchFamily="34" charset="0"/>
                        <a:ea typeface="SimSun"/>
                        <a:cs typeface="Arial" pitchFamily="34" charset="0"/>
                      </a:endParaRPr>
                    </a:p>
                  </a:txBody>
                  <a:tcPr marL="68575" marR="68575" marT="0" marB="0" anchor="ctr">
                    <a:lnR w="12700" cap="flat" cmpd="sng" algn="ctr">
                      <a:solidFill>
                        <a:schemeClr val="tx1"/>
                      </a:solidFill>
                      <a:prstDash val="solid"/>
                      <a:round/>
                      <a:headEnd type="none" w="med" len="med"/>
                      <a:tailEnd type="none" w="med" len="med"/>
                    </a:lnR>
                  </a:tcPr>
                </a:tc>
              </a:tr>
              <a:tr h="746820">
                <a:tc>
                  <a:txBody>
                    <a:bodyPr/>
                    <a:lstStyle/>
                    <a:p>
                      <a:pPr algn="ctr">
                        <a:spcAft>
                          <a:spcPts val="0"/>
                        </a:spcAft>
                      </a:pPr>
                      <a:r>
                        <a:rPr lang="el-GR" sz="1800" dirty="0" smtClean="0"/>
                        <a:t>Απόφοιτος</a:t>
                      </a:r>
                      <a:r>
                        <a:rPr lang="el-GR" sz="1800" baseline="0" dirty="0" smtClean="0"/>
                        <a:t> δευτεροβάθμιας εκπαίδευσης</a:t>
                      </a:r>
                      <a:endParaRPr lang="el-GR" sz="1800" dirty="0">
                        <a:latin typeface="Arial" pitchFamily="34" charset="0"/>
                        <a:ea typeface="SimSun"/>
                        <a:cs typeface="Arial" pitchFamily="34" charset="0"/>
                      </a:endParaRPr>
                    </a:p>
                  </a:txBody>
                  <a:tcPr marL="68575" marR="68575" marT="0" marB="0" anchor="ctr">
                    <a:lnL w="12700" cap="flat" cmpd="sng" algn="ctr">
                      <a:solidFill>
                        <a:schemeClr val="tx1"/>
                      </a:solidFill>
                      <a:prstDash val="solid"/>
                      <a:round/>
                      <a:headEnd type="none" w="med" len="med"/>
                      <a:tailEnd type="none" w="med" len="med"/>
                    </a:lnL>
                  </a:tcPr>
                </a:tc>
                <a:tc>
                  <a:txBody>
                    <a:bodyPr/>
                    <a:lstStyle/>
                    <a:p>
                      <a:pPr algn="ctr"/>
                      <a:r>
                        <a:rPr lang="el-GR" sz="1800" dirty="0" smtClean="0"/>
                        <a:t>7.6</a:t>
                      </a:r>
                      <a:endParaRPr lang="el-GR" sz="1800" dirty="0">
                        <a:latin typeface="Arial" pitchFamily="34" charset="0"/>
                        <a:cs typeface="Arial" pitchFamily="34" charset="0"/>
                      </a:endParaRPr>
                    </a:p>
                  </a:txBody>
                  <a:tcPr marL="91433" marR="91433" marT="45726" marB="45726" anchor="ctr">
                    <a:lnR w="12700" cap="flat" cmpd="sng" algn="ctr">
                      <a:solidFill>
                        <a:schemeClr val="accent5">
                          <a:lumMod val="50000"/>
                        </a:schemeClr>
                      </a:solidFill>
                      <a:prstDash val="solid"/>
                      <a:round/>
                      <a:headEnd type="none" w="med" len="med"/>
                      <a:tailEnd type="none" w="med" len="med"/>
                    </a:lnR>
                  </a:tcPr>
                </a:tc>
                <a:tc>
                  <a:txBody>
                    <a:bodyPr/>
                    <a:lstStyle/>
                    <a:p>
                      <a:pPr algn="ctr">
                        <a:spcAft>
                          <a:spcPts val="0"/>
                        </a:spcAft>
                      </a:pPr>
                      <a:r>
                        <a:rPr lang="el-GR" sz="1800" dirty="0" smtClean="0"/>
                        <a:t>Μία</a:t>
                      </a:r>
                      <a:r>
                        <a:rPr lang="el-GR" sz="1800" baseline="0" dirty="0" smtClean="0"/>
                        <a:t> φορά</a:t>
                      </a:r>
                      <a:endParaRPr lang="el-GR" sz="1800" dirty="0">
                        <a:latin typeface="Arial" pitchFamily="34" charset="0"/>
                        <a:ea typeface="SimSun"/>
                        <a:cs typeface="Arial" pitchFamily="34" charset="0"/>
                      </a:endParaRPr>
                    </a:p>
                  </a:txBody>
                  <a:tcPr marL="68575" marR="68575" marT="0" marB="0" anchor="ctr">
                    <a:lnL w="12700" cap="flat" cmpd="sng" algn="ctr">
                      <a:solidFill>
                        <a:schemeClr val="accent5">
                          <a:lumMod val="50000"/>
                        </a:schemeClr>
                      </a:solidFill>
                      <a:prstDash val="solid"/>
                      <a:round/>
                      <a:headEnd type="none" w="med" len="med"/>
                      <a:tailEnd type="none" w="med" len="med"/>
                    </a:lnL>
                  </a:tcPr>
                </a:tc>
                <a:tc>
                  <a:txBody>
                    <a:bodyPr/>
                    <a:lstStyle/>
                    <a:p>
                      <a:pPr algn="ctr">
                        <a:spcAft>
                          <a:spcPts val="0"/>
                        </a:spcAft>
                      </a:pPr>
                      <a:r>
                        <a:rPr lang="en-US" sz="1800" dirty="0"/>
                        <a:t>22.7</a:t>
                      </a:r>
                      <a:endParaRPr lang="el-GR" sz="1800" dirty="0">
                        <a:latin typeface="Arial" pitchFamily="34" charset="0"/>
                        <a:ea typeface="SimSun"/>
                        <a:cs typeface="Arial" pitchFamily="34" charset="0"/>
                      </a:endParaRPr>
                    </a:p>
                  </a:txBody>
                  <a:tcPr marL="68575" marR="68575" marT="0" marB="0" anchor="ctr">
                    <a:lnR w="12700" cap="flat" cmpd="sng" algn="ctr">
                      <a:solidFill>
                        <a:schemeClr val="tx1"/>
                      </a:solidFill>
                      <a:prstDash val="solid"/>
                      <a:round/>
                      <a:headEnd type="none" w="med" len="med"/>
                      <a:tailEnd type="none" w="med" len="med"/>
                    </a:lnR>
                  </a:tcPr>
                </a:tc>
              </a:tr>
              <a:tr h="746820">
                <a:tc>
                  <a:txBody>
                    <a:bodyPr/>
                    <a:lstStyle/>
                    <a:p>
                      <a:pPr algn="ctr">
                        <a:spcAft>
                          <a:spcPts val="0"/>
                        </a:spcAft>
                      </a:pPr>
                      <a:r>
                        <a:rPr lang="el-GR" sz="1800" dirty="0" smtClean="0"/>
                        <a:t>Έχει</a:t>
                      </a:r>
                      <a:r>
                        <a:rPr lang="el-GR" sz="1800" baseline="0" dirty="0" smtClean="0"/>
                        <a:t> αποβληθεί στο δημοτικό</a:t>
                      </a:r>
                      <a:endParaRPr lang="el-GR" sz="1800" dirty="0">
                        <a:latin typeface="Arial" pitchFamily="34" charset="0"/>
                        <a:ea typeface="SimSun"/>
                        <a:cs typeface="Arial" pitchFamily="34" charset="0"/>
                      </a:endParaRPr>
                    </a:p>
                  </a:txBody>
                  <a:tcPr marL="68575" marR="68575"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l-GR" sz="1800" b="1" dirty="0"/>
                        <a:t> </a:t>
                      </a:r>
                      <a:r>
                        <a:rPr lang="en-US" sz="1800" b="1" dirty="0"/>
                        <a:t>50.5</a:t>
                      </a:r>
                      <a:endParaRPr lang="el-GR" sz="1800" b="1" dirty="0">
                        <a:solidFill>
                          <a:srgbClr val="FF0000"/>
                        </a:solidFill>
                        <a:latin typeface="Arial" pitchFamily="34" charset="0"/>
                        <a:ea typeface="SimSun"/>
                        <a:cs typeface="Arial" pitchFamily="34" charset="0"/>
                      </a:endParaRPr>
                    </a:p>
                  </a:txBody>
                  <a:tcPr marL="68575" marR="68575" marT="0" marB="0" anchor="ctr">
                    <a:lnR w="12700" cap="flat" cmpd="sng" algn="ctr">
                      <a:solidFill>
                        <a:schemeClr val="accent5">
                          <a:lumMod val="50000"/>
                        </a:schemeClr>
                      </a:solidFill>
                      <a:prstDash val="solid"/>
                      <a:round/>
                      <a:headEnd type="none" w="med" len="med"/>
                      <a:tailEnd type="none" w="med" len="med"/>
                    </a:lnR>
                  </a:tcPr>
                </a:tc>
                <a:tc>
                  <a:txBody>
                    <a:bodyPr/>
                    <a:lstStyle/>
                    <a:p>
                      <a:pPr algn="ctr">
                        <a:spcAft>
                          <a:spcPts val="0"/>
                        </a:spcAft>
                      </a:pPr>
                      <a:r>
                        <a:rPr lang="el-GR" sz="1800" dirty="0" smtClean="0"/>
                        <a:t>Δύο</a:t>
                      </a:r>
                      <a:r>
                        <a:rPr lang="el-GR" sz="1800" baseline="0" dirty="0" smtClean="0"/>
                        <a:t> φορές</a:t>
                      </a:r>
                      <a:endParaRPr lang="el-GR" sz="1800" dirty="0">
                        <a:latin typeface="Arial" pitchFamily="34" charset="0"/>
                        <a:ea typeface="SimSun"/>
                        <a:cs typeface="Arial" pitchFamily="34" charset="0"/>
                      </a:endParaRPr>
                    </a:p>
                  </a:txBody>
                  <a:tcPr marL="68575" marR="68575" marT="0" marB="0" anchor="ctr">
                    <a:lnL w="12700" cap="flat" cmpd="sng" algn="ctr">
                      <a:solidFill>
                        <a:schemeClr val="accent5">
                          <a:lumMod val="50000"/>
                        </a:schemeClr>
                      </a:solidFill>
                      <a:prstDash val="solid"/>
                      <a:round/>
                      <a:headEnd type="none" w="med" len="med"/>
                      <a:tailEnd type="none" w="med" len="med"/>
                    </a:lnL>
                  </a:tcPr>
                </a:tc>
                <a:tc>
                  <a:txBody>
                    <a:bodyPr/>
                    <a:lstStyle/>
                    <a:p>
                      <a:pPr algn="ctr">
                        <a:spcAft>
                          <a:spcPts val="0"/>
                        </a:spcAft>
                      </a:pPr>
                      <a:r>
                        <a:rPr lang="en-US" sz="1800" dirty="0"/>
                        <a:t>7.6</a:t>
                      </a:r>
                      <a:endParaRPr lang="el-GR" sz="1800" dirty="0">
                        <a:latin typeface="Arial" pitchFamily="34" charset="0"/>
                        <a:ea typeface="SimSun"/>
                        <a:cs typeface="Arial" pitchFamily="34" charset="0"/>
                      </a:endParaRPr>
                    </a:p>
                  </a:txBody>
                  <a:tcPr marL="68575" marR="68575" marT="0" marB="0" anchor="ctr">
                    <a:lnR w="12700" cap="flat" cmpd="sng" algn="ctr">
                      <a:solidFill>
                        <a:schemeClr val="tx1"/>
                      </a:solidFill>
                      <a:prstDash val="solid"/>
                      <a:round/>
                      <a:headEnd type="none" w="med" len="med"/>
                      <a:tailEnd type="none" w="med" len="med"/>
                    </a:lnR>
                  </a:tcPr>
                </a:tc>
              </a:tr>
              <a:tr h="746820">
                <a:tc>
                  <a:txBody>
                    <a:bodyPr/>
                    <a:lstStyle/>
                    <a:p>
                      <a:pPr algn="ctr">
                        <a:spcAft>
                          <a:spcPts val="0"/>
                        </a:spcAft>
                      </a:pPr>
                      <a:r>
                        <a:rPr lang="el-GR" sz="1800" dirty="0" smtClean="0"/>
                        <a:t>Ποτέ</a:t>
                      </a:r>
                      <a:r>
                        <a:rPr lang="el-GR" sz="1800" baseline="0" dirty="0" smtClean="0"/>
                        <a:t> δεν φοίτησε στο σχολείο</a:t>
                      </a:r>
                      <a:endParaRPr lang="el-GR" sz="1800" dirty="0">
                        <a:latin typeface="Arial" pitchFamily="34" charset="0"/>
                        <a:ea typeface="SimSun"/>
                        <a:cs typeface="Arial" pitchFamily="34" charset="0"/>
                      </a:endParaRPr>
                    </a:p>
                  </a:txBody>
                  <a:tcPr marL="68575" marR="68575"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800" b="1" dirty="0"/>
                        <a:t> 29</a:t>
                      </a:r>
                      <a:endParaRPr lang="el-GR" sz="1800" b="1" dirty="0">
                        <a:solidFill>
                          <a:srgbClr val="FF0000"/>
                        </a:solidFill>
                        <a:latin typeface="Arial" pitchFamily="34" charset="0"/>
                        <a:ea typeface="SimSun"/>
                        <a:cs typeface="Arial" pitchFamily="34" charset="0"/>
                      </a:endParaRPr>
                    </a:p>
                  </a:txBody>
                  <a:tcPr marL="68575" marR="68575" marT="0" marB="0" anchor="ctr">
                    <a:lnR w="12700" cap="flat" cmpd="sng" algn="ctr">
                      <a:solidFill>
                        <a:schemeClr val="accent5">
                          <a:lumMod val="50000"/>
                        </a:schemeClr>
                      </a:solidFill>
                      <a:prstDash val="solid"/>
                      <a:round/>
                      <a:headEnd type="none" w="med" len="med"/>
                      <a:tailEnd type="none" w="med" len="med"/>
                    </a:lnR>
                  </a:tcPr>
                </a:tc>
                <a:tc>
                  <a:txBody>
                    <a:bodyPr/>
                    <a:lstStyle/>
                    <a:p>
                      <a:pPr algn="ctr">
                        <a:spcAft>
                          <a:spcPts val="0"/>
                        </a:spcAft>
                      </a:pPr>
                      <a:r>
                        <a:rPr lang="el-GR" sz="1800" dirty="0" smtClean="0"/>
                        <a:t>Τρεις</a:t>
                      </a:r>
                      <a:r>
                        <a:rPr lang="el-GR" sz="1800" baseline="0" dirty="0" smtClean="0"/>
                        <a:t> φορές</a:t>
                      </a:r>
                      <a:endParaRPr lang="el-GR" sz="1800" dirty="0">
                        <a:latin typeface="Arial" pitchFamily="34" charset="0"/>
                        <a:ea typeface="SimSun"/>
                        <a:cs typeface="Arial" pitchFamily="34" charset="0"/>
                      </a:endParaRPr>
                    </a:p>
                  </a:txBody>
                  <a:tcPr marL="68575" marR="68575" marT="0" marB="0" anchor="ctr">
                    <a:lnL w="12700" cap="flat" cmpd="sng" algn="ctr">
                      <a:solidFill>
                        <a:schemeClr val="accent5">
                          <a:lumMod val="50000"/>
                        </a:schemeClr>
                      </a:solidFill>
                      <a:prstDash val="solid"/>
                      <a:round/>
                      <a:headEnd type="none" w="med" len="med"/>
                      <a:tailEnd type="none" w="med" len="med"/>
                    </a:lnL>
                  </a:tcPr>
                </a:tc>
                <a:tc>
                  <a:txBody>
                    <a:bodyPr/>
                    <a:lstStyle/>
                    <a:p>
                      <a:pPr algn="ctr">
                        <a:spcAft>
                          <a:spcPts val="0"/>
                        </a:spcAft>
                      </a:pPr>
                      <a:r>
                        <a:rPr lang="en-US" sz="1800" dirty="0"/>
                        <a:t>15.2</a:t>
                      </a:r>
                      <a:endParaRPr lang="el-GR" sz="1800" dirty="0">
                        <a:latin typeface="Arial" pitchFamily="34" charset="0"/>
                        <a:ea typeface="SimSun"/>
                        <a:cs typeface="Arial" pitchFamily="34" charset="0"/>
                      </a:endParaRPr>
                    </a:p>
                  </a:txBody>
                  <a:tcPr marL="68575" marR="68575" marT="0" marB="0" anchor="ctr">
                    <a:lnR w="12700" cap="flat" cmpd="sng" algn="ctr">
                      <a:solidFill>
                        <a:schemeClr val="tx1"/>
                      </a:solidFill>
                      <a:prstDash val="solid"/>
                      <a:round/>
                      <a:headEnd type="none" w="med" len="med"/>
                      <a:tailEnd type="none" w="med" len="med"/>
                    </a:lnR>
                  </a:tcPr>
                </a:tc>
              </a:tr>
              <a:tr h="746820">
                <a:tc>
                  <a:txBody>
                    <a:bodyPr/>
                    <a:lstStyle/>
                    <a:p>
                      <a:pPr algn="ctr"/>
                      <a:r>
                        <a:rPr lang="el-GR" sz="1800" dirty="0" smtClean="0"/>
                        <a:t>Σύνολο</a:t>
                      </a:r>
                      <a:endParaRPr lang="el-GR" sz="1800" dirty="0">
                        <a:latin typeface="Arial" pitchFamily="34" charset="0"/>
                        <a:cs typeface="Arial" pitchFamily="34" charset="0"/>
                      </a:endParaRPr>
                    </a:p>
                  </a:txBody>
                  <a:tcPr marL="91433" marR="91433" marT="45726" marB="4572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t> 100</a:t>
                      </a:r>
                      <a:endParaRPr lang="el-GR" sz="1800" dirty="0">
                        <a:latin typeface="Arial" pitchFamily="34" charset="0"/>
                        <a:ea typeface="SimSun"/>
                        <a:cs typeface="Arial" pitchFamily="34" charset="0"/>
                      </a:endParaRPr>
                    </a:p>
                  </a:txBody>
                  <a:tcPr marL="68575" marR="68575" marT="0" marB="0" anchor="ctr">
                    <a:lnR w="12700" cap="flat" cmpd="sng" algn="ctr">
                      <a:solidFill>
                        <a:schemeClr val="accent5">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el-GR" sz="1800" dirty="0" smtClean="0"/>
                        <a:t>Σύνολο</a:t>
                      </a:r>
                      <a:endParaRPr lang="el-GR" sz="1800" dirty="0">
                        <a:latin typeface="Arial" pitchFamily="34" charset="0"/>
                        <a:ea typeface="SimSun"/>
                        <a:cs typeface="Arial" pitchFamily="34" charset="0"/>
                      </a:endParaRPr>
                    </a:p>
                  </a:txBody>
                  <a:tcPr marL="68575" marR="68575" marT="0" marB="0" anchor="ctr">
                    <a:lnL w="12700" cap="flat" cmpd="sng" algn="ctr">
                      <a:solidFill>
                        <a:schemeClr val="accent5">
                          <a:lumMod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t>100</a:t>
                      </a:r>
                      <a:endParaRPr lang="el-GR" sz="1800" dirty="0">
                        <a:latin typeface="Arial" pitchFamily="34" charset="0"/>
                        <a:ea typeface="SimSun"/>
                        <a:cs typeface="Arial" pitchFamily="34" charset="0"/>
                      </a:endParaRPr>
                    </a:p>
                  </a:txBody>
                  <a:tcPr marL="68575" marR="685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Text Placeholder 10"/>
          <p:cNvSpPr txBox="1">
            <a:spLocks/>
          </p:cNvSpPr>
          <p:nvPr/>
        </p:nvSpPr>
        <p:spPr>
          <a:xfrm>
            <a:off x="4447712" y="1292340"/>
            <a:ext cx="4661773" cy="370556"/>
          </a:xfrm>
          <a:prstGeom prst="rect">
            <a:avLst/>
          </a:prstGeom>
          <a:solidFill>
            <a:schemeClr val="bg1"/>
          </a:solidFill>
          <a:ln>
            <a:solidFill>
              <a:schemeClr val="accent5">
                <a:lumMod val="50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338" indent="-541338" algn="ctr" fontAlgn="auto">
              <a:spcAft>
                <a:spcPts val="0"/>
              </a:spcAft>
              <a:buFont typeface="Arial" charset="0"/>
              <a:buNone/>
              <a:defRPr/>
            </a:pPr>
            <a:r>
              <a:rPr lang="el-GR" sz="1800" dirty="0" smtClean="0"/>
              <a:t>Πιν. 1. Σχολική διαδρομή και επανάληψη τάξης</a:t>
            </a:r>
          </a:p>
        </p:txBody>
      </p:sp>
    </p:spTree>
    <p:extLst>
      <p:ext uri="{BB962C8B-B14F-4D97-AF65-F5344CB8AC3E}">
        <p14:creationId xmlns:p14="http://schemas.microsoft.com/office/powerpoint/2010/main" val="702779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Μαθησιακές δυσκολίες και νεανική παραβατικότητα </a:t>
            </a:r>
            <a:r>
              <a:rPr lang="el-GR" sz="3300" b="0" dirty="0" smtClean="0"/>
              <a:t>2/3</a:t>
            </a:r>
            <a:endParaRPr lang="el-GR" sz="3300" b="0" dirty="0"/>
          </a:p>
        </p:txBody>
      </p:sp>
      <p:sp>
        <p:nvSpPr>
          <p:cNvPr id="3" name="Θέση περιεχομένου 2"/>
          <p:cNvSpPr>
            <a:spLocks noGrp="1"/>
          </p:cNvSpPr>
          <p:nvPr>
            <p:ph idx="1"/>
          </p:nvPr>
        </p:nvSpPr>
        <p:spPr>
          <a:xfrm>
            <a:off x="590872" y="1340768"/>
            <a:ext cx="3261048" cy="4896544"/>
          </a:xfrm>
        </p:spPr>
        <p:txBody>
          <a:bodyPr>
            <a:normAutofit lnSpcReduction="10000"/>
          </a:bodyPr>
          <a:lstStyle/>
          <a:p>
            <a:r>
              <a:rPr lang="el-GR" sz="2200" dirty="0"/>
              <a:t>Ενώ οι  μισοί σχεδόν ανταποκρίνονται στα κριτήρια για τη διάγνωση της ΔΕΠ-Υ, μόνο ένα άτομο έχει αναφέρει πως είχε διαγνωστεί το πρόβλημά του όσο ήταν μαθητής</a:t>
            </a:r>
            <a:r>
              <a:rPr lang="el-GR" sz="2200" dirty="0" smtClean="0"/>
              <a:t>.</a:t>
            </a:r>
            <a:endParaRPr lang="el-GR" sz="2200" dirty="0"/>
          </a:p>
          <a:p>
            <a:r>
              <a:rPr lang="el-GR" sz="2200" dirty="0"/>
              <a:t>Επίσης, το 39,4% αναφέρει πως οι σχέσεις του με τους γονείς δεν είναι καλές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7" name="6 - Θέση κειμένου"/>
          <p:cNvSpPr txBox="1">
            <a:spLocks/>
          </p:cNvSpPr>
          <p:nvPr/>
        </p:nvSpPr>
        <p:spPr>
          <a:xfrm>
            <a:off x="4067944" y="1412776"/>
            <a:ext cx="4823841" cy="423838"/>
          </a:xfrm>
          <a:prstGeom prst="rect">
            <a:avLst/>
          </a:prstGeom>
          <a:solidFill>
            <a:schemeClr val="bg1"/>
          </a:solidFill>
          <a:ln>
            <a:solidFill>
              <a:schemeClr val="accent5">
                <a:lumMod val="50000"/>
              </a:schemeClr>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338" indent="-541338" algn="ctr" fontAlgn="auto">
              <a:spcAft>
                <a:spcPts val="0"/>
              </a:spcAft>
              <a:buFont typeface="Arial" charset="0"/>
              <a:buNone/>
              <a:defRPr/>
            </a:pPr>
            <a:r>
              <a:rPr lang="el-GR" sz="1800" dirty="0" smtClean="0"/>
              <a:t>Πιν. 2. </a:t>
            </a:r>
            <a:r>
              <a:rPr lang="en-US" sz="1800" dirty="0" smtClean="0"/>
              <a:t>Ratings (%) on the YSR ans the SPPC Scales</a:t>
            </a:r>
            <a:endParaRPr lang="el-GR" sz="1800" dirty="0"/>
          </a:p>
        </p:txBody>
      </p:sp>
      <p:graphicFrame>
        <p:nvGraphicFramePr>
          <p:cNvPr id="8" name="8 - Θέση περιεχομένου"/>
          <p:cNvGraphicFramePr>
            <a:graphicFrameLocks/>
          </p:cNvGraphicFramePr>
          <p:nvPr>
            <p:extLst>
              <p:ext uri="{D42A27DB-BD31-4B8C-83A1-F6EECF244321}">
                <p14:modId xmlns:p14="http://schemas.microsoft.com/office/powerpoint/2010/main" val="544560072"/>
              </p:ext>
            </p:extLst>
          </p:nvPr>
        </p:nvGraphicFramePr>
        <p:xfrm>
          <a:off x="3707064" y="1908622"/>
          <a:ext cx="5436936" cy="4339590"/>
        </p:xfrm>
        <a:graphic>
          <a:graphicData uri="http://schemas.openxmlformats.org/drawingml/2006/table">
            <a:tbl>
              <a:tblPr firstRow="1" bandRow="1">
                <a:tableStyleId>{7DF18680-E054-41AD-8BC1-D1AEF772440D}</a:tableStyleId>
              </a:tblPr>
              <a:tblGrid>
                <a:gridCol w="1213820"/>
                <a:gridCol w="928214"/>
                <a:gridCol w="1222559"/>
                <a:gridCol w="1166643"/>
                <a:gridCol w="905700"/>
              </a:tblGrid>
              <a:tr h="798195">
                <a:tc>
                  <a:txBody>
                    <a:bodyPr/>
                    <a:lstStyle/>
                    <a:p>
                      <a:pPr algn="ctr">
                        <a:spcAft>
                          <a:spcPts val="0"/>
                        </a:spcAft>
                      </a:pPr>
                      <a:r>
                        <a:rPr lang="el-GR" sz="1800" dirty="0" smtClean="0"/>
                        <a:t>Κλίμακα</a:t>
                      </a:r>
                    </a:p>
                    <a:p>
                      <a:pPr algn="ctr">
                        <a:spcAft>
                          <a:spcPts val="0"/>
                        </a:spcAft>
                      </a:pPr>
                      <a:r>
                        <a:rPr lang="en-US" sz="1800" dirty="0" smtClean="0"/>
                        <a:t>Achenbach</a:t>
                      </a:r>
                    </a:p>
                    <a:p>
                      <a:pPr algn="ctr">
                        <a:spcAft>
                          <a:spcPts val="0"/>
                        </a:spcAft>
                      </a:pPr>
                      <a:r>
                        <a:rPr lang="en-US" sz="1800" dirty="0" smtClean="0"/>
                        <a:t>Youth Self Report</a:t>
                      </a:r>
                      <a:endParaRPr lang="el-GR" sz="1800" dirty="0">
                        <a:latin typeface="Times New Roman"/>
                        <a:ea typeface="SimSun"/>
                      </a:endParaRPr>
                    </a:p>
                  </a:txBody>
                  <a:tcPr marL="68569" marR="6856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1800" dirty="0"/>
                        <a:t>Normal</a:t>
                      </a:r>
                      <a:endParaRPr lang="el-GR" sz="1800" dirty="0">
                        <a:latin typeface="Times New Roman"/>
                        <a:ea typeface="SimSun"/>
                      </a:endParaRPr>
                    </a:p>
                  </a:txBody>
                  <a:tcPr marL="68569" marR="6856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800" dirty="0"/>
                        <a:t>Borderline</a:t>
                      </a:r>
                      <a:endParaRPr lang="el-GR" sz="1800" dirty="0">
                        <a:latin typeface="Times New Roman"/>
                        <a:ea typeface="SimSun"/>
                      </a:endParaRPr>
                    </a:p>
                  </a:txBody>
                  <a:tcPr marL="68569" marR="6856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800" dirty="0"/>
                        <a:t>Abnormal</a:t>
                      </a:r>
                      <a:endParaRPr lang="el-GR" sz="1800" dirty="0">
                        <a:latin typeface="Times New Roman"/>
                        <a:ea typeface="SimSun"/>
                      </a:endParaRPr>
                    </a:p>
                  </a:txBody>
                  <a:tcPr marL="68569" marR="6856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l-GR" sz="1800" dirty="0" smtClean="0"/>
                        <a:t>Σύνολο</a:t>
                      </a:r>
                      <a:endParaRPr lang="el-GR" sz="1800" dirty="0">
                        <a:latin typeface="Times New Roman"/>
                        <a:ea typeface="SimSun"/>
                      </a:endParaRPr>
                    </a:p>
                  </a:txBody>
                  <a:tcPr marL="68569" marR="6856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98195">
                <a:tc>
                  <a:txBody>
                    <a:bodyPr/>
                    <a:lstStyle/>
                    <a:p>
                      <a:pPr algn="ctr">
                        <a:spcAft>
                          <a:spcPts val="0"/>
                        </a:spcAft>
                      </a:pPr>
                      <a:r>
                        <a:rPr lang="el-GR" sz="1800" dirty="0" smtClean="0"/>
                        <a:t>ΔΕΠ-Υ</a:t>
                      </a:r>
                      <a:endParaRPr lang="el-GR" sz="1800" dirty="0">
                        <a:latin typeface="Times New Roman"/>
                        <a:ea typeface="SimSun"/>
                      </a:endParaRPr>
                    </a:p>
                  </a:txBody>
                  <a:tcPr marL="68569" marR="68569" marT="0" marB="0" anchor="ctr">
                    <a:lnL w="12700" cap="flat" cmpd="sng" algn="ctr">
                      <a:solidFill>
                        <a:schemeClr val="tx1"/>
                      </a:solidFill>
                      <a:prstDash val="solid"/>
                      <a:round/>
                      <a:headEnd type="none" w="med" len="med"/>
                      <a:tailEnd type="none" w="med" len="med"/>
                    </a:lnL>
                  </a:tcPr>
                </a:tc>
                <a:tc>
                  <a:txBody>
                    <a:bodyPr/>
                    <a:lstStyle/>
                    <a:p>
                      <a:pPr algn="ctr">
                        <a:spcAft>
                          <a:spcPts val="0"/>
                        </a:spcAft>
                        <a:tabLst>
                          <a:tab pos="4572000" algn="l"/>
                        </a:tabLst>
                      </a:pPr>
                      <a:r>
                        <a:rPr lang="en-US" sz="1800" dirty="0"/>
                        <a:t>55.9</a:t>
                      </a:r>
                      <a:endParaRPr lang="el-GR" sz="1800" dirty="0">
                        <a:latin typeface="Times New Roman"/>
                        <a:ea typeface="SimSun"/>
                      </a:endParaRPr>
                    </a:p>
                  </a:txBody>
                  <a:tcPr marL="68569" marR="68569" marT="0" marB="0" anchor="ctr"/>
                </a:tc>
                <a:tc>
                  <a:txBody>
                    <a:bodyPr/>
                    <a:lstStyle/>
                    <a:p>
                      <a:pPr algn="ctr">
                        <a:spcAft>
                          <a:spcPts val="0"/>
                        </a:spcAft>
                        <a:tabLst>
                          <a:tab pos="4572000" algn="l"/>
                        </a:tabLst>
                      </a:pPr>
                      <a:r>
                        <a:rPr lang="en-US" sz="1800" b="1" dirty="0"/>
                        <a:t>18.3</a:t>
                      </a:r>
                      <a:endParaRPr lang="el-GR" sz="1800" b="1" dirty="0">
                        <a:solidFill>
                          <a:srgbClr val="FF0000"/>
                        </a:solidFill>
                        <a:latin typeface="Times New Roman"/>
                        <a:ea typeface="SimSun"/>
                      </a:endParaRPr>
                    </a:p>
                  </a:txBody>
                  <a:tcPr marL="68569" marR="68569" marT="0" marB="0" anchor="ctr"/>
                </a:tc>
                <a:tc>
                  <a:txBody>
                    <a:bodyPr/>
                    <a:lstStyle/>
                    <a:p>
                      <a:pPr algn="ctr">
                        <a:spcAft>
                          <a:spcPts val="0"/>
                        </a:spcAft>
                        <a:tabLst>
                          <a:tab pos="4572000" algn="l"/>
                        </a:tabLst>
                      </a:pPr>
                      <a:r>
                        <a:rPr lang="en-US" sz="1800" b="1" dirty="0"/>
                        <a:t>25.8</a:t>
                      </a:r>
                      <a:endParaRPr lang="el-GR" sz="1800" b="1" dirty="0">
                        <a:solidFill>
                          <a:srgbClr val="FF0000"/>
                        </a:solidFill>
                        <a:latin typeface="Times New Roman"/>
                        <a:ea typeface="SimSun"/>
                      </a:endParaRPr>
                    </a:p>
                  </a:txBody>
                  <a:tcPr marL="68569" marR="68569" marT="0" marB="0" anchor="ctr"/>
                </a:tc>
                <a:tc>
                  <a:txBody>
                    <a:bodyPr/>
                    <a:lstStyle/>
                    <a:p>
                      <a:pPr algn="ctr">
                        <a:spcAft>
                          <a:spcPts val="0"/>
                        </a:spcAft>
                        <a:tabLst>
                          <a:tab pos="4572000" algn="l"/>
                        </a:tabLst>
                      </a:pPr>
                      <a:r>
                        <a:rPr lang="en-US" sz="1800" dirty="0"/>
                        <a:t>100</a:t>
                      </a:r>
                      <a:endParaRPr lang="el-GR" sz="1800" dirty="0">
                        <a:latin typeface="Times New Roman"/>
                        <a:ea typeface="SimSun"/>
                      </a:endParaRPr>
                    </a:p>
                  </a:txBody>
                  <a:tcPr marL="68569" marR="68569" marT="0" marB="0" anchor="ctr">
                    <a:lnR w="12700" cap="flat" cmpd="sng" algn="ctr">
                      <a:solidFill>
                        <a:schemeClr val="tx1"/>
                      </a:solidFill>
                      <a:prstDash val="solid"/>
                      <a:round/>
                      <a:headEnd type="none" w="med" len="med"/>
                      <a:tailEnd type="none" w="med" len="med"/>
                    </a:lnR>
                  </a:tcPr>
                </a:tc>
              </a:tr>
              <a:tr h="798195">
                <a:tc>
                  <a:txBody>
                    <a:bodyPr/>
                    <a:lstStyle/>
                    <a:p>
                      <a:pPr algn="ctr">
                        <a:spcAft>
                          <a:spcPts val="0"/>
                        </a:spcAft>
                      </a:pPr>
                      <a:r>
                        <a:rPr lang="el-GR" sz="1800" dirty="0" smtClean="0"/>
                        <a:t>Κλίμακα</a:t>
                      </a:r>
                      <a:r>
                        <a:rPr lang="el-GR" sz="1800" baseline="0" dirty="0" smtClean="0"/>
                        <a:t> αυτό-</a:t>
                      </a:r>
                    </a:p>
                    <a:p>
                      <a:pPr algn="ctr">
                        <a:spcAft>
                          <a:spcPts val="0"/>
                        </a:spcAft>
                      </a:pPr>
                      <a:r>
                        <a:rPr lang="el-GR" sz="1800" baseline="0" dirty="0" smtClean="0"/>
                        <a:t>αντίληψης</a:t>
                      </a:r>
                      <a:endParaRPr lang="el-GR" sz="1800" dirty="0">
                        <a:solidFill>
                          <a:schemeClr val="tx1"/>
                        </a:solidFill>
                        <a:latin typeface="Times New Roman"/>
                        <a:ea typeface="SimSun"/>
                      </a:endParaRPr>
                    </a:p>
                  </a:txBody>
                  <a:tcPr marL="68569" marR="68569" marT="0" marB="0" anchor="ctr">
                    <a:lnL w="127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spcAft>
                          <a:spcPts val="0"/>
                        </a:spcAft>
                        <a:tabLst>
                          <a:tab pos="4572000" algn="l"/>
                        </a:tabLst>
                      </a:pPr>
                      <a:r>
                        <a:rPr lang="en-US" sz="1800" dirty="0"/>
                        <a:t>High</a:t>
                      </a:r>
                      <a:endParaRPr lang="el-GR" sz="1800" dirty="0">
                        <a:solidFill>
                          <a:schemeClr val="tx1"/>
                        </a:solidFill>
                        <a:latin typeface="Times New Roman"/>
                        <a:ea typeface="SimSun"/>
                      </a:endParaRPr>
                    </a:p>
                  </a:txBody>
                  <a:tcPr marL="68569" marR="68569" marT="0" marB="0" anchor="ctr">
                    <a:solidFill>
                      <a:schemeClr val="accent5">
                        <a:lumMod val="60000"/>
                        <a:lumOff val="40000"/>
                      </a:schemeClr>
                    </a:solidFill>
                  </a:tcPr>
                </a:tc>
                <a:tc>
                  <a:txBody>
                    <a:bodyPr/>
                    <a:lstStyle/>
                    <a:p>
                      <a:pPr algn="ctr">
                        <a:spcAft>
                          <a:spcPts val="0"/>
                        </a:spcAft>
                        <a:tabLst>
                          <a:tab pos="4572000" algn="l"/>
                        </a:tabLst>
                      </a:pPr>
                      <a:r>
                        <a:rPr lang="en-US" sz="1800" dirty="0"/>
                        <a:t>Normal</a:t>
                      </a:r>
                      <a:endParaRPr lang="el-GR" sz="1800" dirty="0">
                        <a:solidFill>
                          <a:schemeClr val="tx1"/>
                        </a:solidFill>
                        <a:latin typeface="Times New Roman"/>
                        <a:ea typeface="SimSun"/>
                      </a:endParaRPr>
                    </a:p>
                  </a:txBody>
                  <a:tcPr marL="68569" marR="68569" marT="0" marB="0" anchor="ctr">
                    <a:solidFill>
                      <a:schemeClr val="accent5">
                        <a:lumMod val="60000"/>
                        <a:lumOff val="40000"/>
                      </a:schemeClr>
                    </a:solidFill>
                  </a:tcPr>
                </a:tc>
                <a:tc>
                  <a:txBody>
                    <a:bodyPr/>
                    <a:lstStyle/>
                    <a:p>
                      <a:pPr algn="ctr">
                        <a:spcAft>
                          <a:spcPts val="0"/>
                        </a:spcAft>
                        <a:tabLst>
                          <a:tab pos="4572000" algn="l"/>
                        </a:tabLst>
                      </a:pPr>
                      <a:r>
                        <a:rPr lang="en-US" sz="1800" dirty="0"/>
                        <a:t>Low</a:t>
                      </a:r>
                      <a:endParaRPr lang="el-GR" sz="1800" dirty="0">
                        <a:solidFill>
                          <a:schemeClr val="tx1"/>
                        </a:solidFill>
                        <a:latin typeface="Times New Roman"/>
                        <a:ea typeface="SimSun"/>
                      </a:endParaRPr>
                    </a:p>
                  </a:txBody>
                  <a:tcPr marL="68569" marR="68569" marT="0" marB="0" anchor="ctr">
                    <a:solidFill>
                      <a:schemeClr val="accent5">
                        <a:lumMod val="60000"/>
                        <a:lumOff val="40000"/>
                      </a:schemeClr>
                    </a:solidFill>
                  </a:tcPr>
                </a:tc>
                <a:tc>
                  <a:txBody>
                    <a:bodyPr/>
                    <a:lstStyle/>
                    <a:p>
                      <a:pPr algn="ctr">
                        <a:spcAft>
                          <a:spcPts val="0"/>
                        </a:spcAft>
                        <a:tabLst>
                          <a:tab pos="4572000" algn="l"/>
                        </a:tabLst>
                      </a:pPr>
                      <a:r>
                        <a:rPr lang="el-GR" sz="1800" dirty="0" smtClean="0"/>
                        <a:t>Σύνολο</a:t>
                      </a:r>
                      <a:endParaRPr lang="el-GR" sz="1800" dirty="0">
                        <a:solidFill>
                          <a:schemeClr val="tx1"/>
                        </a:solidFill>
                        <a:latin typeface="Times New Roman"/>
                        <a:ea typeface="SimSun"/>
                      </a:endParaRPr>
                    </a:p>
                  </a:txBody>
                  <a:tcPr marL="68569" marR="68569"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r>
              <a:tr h="798195">
                <a:tc>
                  <a:txBody>
                    <a:bodyPr/>
                    <a:lstStyle/>
                    <a:p>
                      <a:pPr algn="ctr">
                        <a:spcAft>
                          <a:spcPts val="0"/>
                        </a:spcAft>
                      </a:pPr>
                      <a:r>
                        <a:rPr lang="en-US" sz="1800" dirty="0" smtClean="0"/>
                        <a:t>Scholastic competence</a:t>
                      </a:r>
                      <a:endParaRPr lang="el-GR" sz="1800" dirty="0">
                        <a:latin typeface="Times New Roman"/>
                        <a:ea typeface="SimSun"/>
                      </a:endParaRPr>
                    </a:p>
                  </a:txBody>
                  <a:tcPr marL="68569" marR="68569" marT="0" marB="0" anchor="ctr">
                    <a:lnL w="12700" cap="flat" cmpd="sng" algn="ctr">
                      <a:solidFill>
                        <a:schemeClr val="tx1"/>
                      </a:solidFill>
                      <a:prstDash val="solid"/>
                      <a:round/>
                      <a:headEnd type="none" w="med" len="med"/>
                      <a:tailEnd type="none" w="med" len="med"/>
                    </a:lnL>
                  </a:tcPr>
                </a:tc>
                <a:tc>
                  <a:txBody>
                    <a:bodyPr/>
                    <a:lstStyle/>
                    <a:p>
                      <a:pPr algn="ctr">
                        <a:spcAft>
                          <a:spcPts val="0"/>
                        </a:spcAft>
                        <a:tabLst>
                          <a:tab pos="4572000" algn="l"/>
                        </a:tabLst>
                      </a:pPr>
                      <a:r>
                        <a:rPr lang="en-US" sz="1800" dirty="0"/>
                        <a:t>2.2</a:t>
                      </a:r>
                      <a:endParaRPr lang="el-GR" sz="1800" dirty="0">
                        <a:latin typeface="Times New Roman"/>
                        <a:ea typeface="SimSun"/>
                      </a:endParaRPr>
                    </a:p>
                  </a:txBody>
                  <a:tcPr marL="68569" marR="68569" marT="0" marB="0" anchor="ctr"/>
                </a:tc>
                <a:tc>
                  <a:txBody>
                    <a:bodyPr/>
                    <a:lstStyle/>
                    <a:p>
                      <a:pPr algn="ctr">
                        <a:spcAft>
                          <a:spcPts val="0"/>
                        </a:spcAft>
                        <a:tabLst>
                          <a:tab pos="4572000" algn="l"/>
                        </a:tabLst>
                      </a:pPr>
                      <a:r>
                        <a:rPr lang="en-US" sz="1800" dirty="0"/>
                        <a:t>56.9</a:t>
                      </a:r>
                      <a:endParaRPr lang="el-GR" sz="1800" dirty="0">
                        <a:latin typeface="Times New Roman"/>
                        <a:ea typeface="SimSun"/>
                      </a:endParaRPr>
                    </a:p>
                  </a:txBody>
                  <a:tcPr marL="68569" marR="68569" marT="0" marB="0" anchor="ctr"/>
                </a:tc>
                <a:tc>
                  <a:txBody>
                    <a:bodyPr/>
                    <a:lstStyle/>
                    <a:p>
                      <a:pPr algn="ctr">
                        <a:spcAft>
                          <a:spcPts val="0"/>
                        </a:spcAft>
                        <a:tabLst>
                          <a:tab pos="4572000" algn="l"/>
                        </a:tabLst>
                      </a:pPr>
                      <a:r>
                        <a:rPr lang="en-US" sz="1800" dirty="0"/>
                        <a:t>40.9</a:t>
                      </a:r>
                      <a:endParaRPr lang="el-GR" sz="1800" dirty="0">
                        <a:latin typeface="Times New Roman"/>
                        <a:ea typeface="SimSun"/>
                      </a:endParaRPr>
                    </a:p>
                  </a:txBody>
                  <a:tcPr marL="68569" marR="68569" marT="0" marB="0" anchor="ctr"/>
                </a:tc>
                <a:tc>
                  <a:txBody>
                    <a:bodyPr/>
                    <a:lstStyle/>
                    <a:p>
                      <a:pPr algn="ctr">
                        <a:spcAft>
                          <a:spcPts val="0"/>
                        </a:spcAft>
                        <a:tabLst>
                          <a:tab pos="4572000" algn="l"/>
                        </a:tabLst>
                      </a:pPr>
                      <a:r>
                        <a:rPr lang="en-US" sz="1800" dirty="0"/>
                        <a:t>100</a:t>
                      </a:r>
                      <a:endParaRPr lang="el-GR" sz="1800" dirty="0">
                        <a:latin typeface="Times New Roman"/>
                        <a:ea typeface="SimSun"/>
                      </a:endParaRPr>
                    </a:p>
                  </a:txBody>
                  <a:tcPr marL="68569" marR="68569" marT="0" marB="0" anchor="ctr">
                    <a:lnR w="12700" cap="flat" cmpd="sng" algn="ctr">
                      <a:solidFill>
                        <a:schemeClr val="tx1"/>
                      </a:solidFill>
                      <a:prstDash val="solid"/>
                      <a:round/>
                      <a:headEnd type="none" w="med" len="med"/>
                      <a:tailEnd type="none" w="med" len="med"/>
                    </a:lnR>
                  </a:tcPr>
                </a:tc>
              </a:tr>
              <a:tr h="798195">
                <a:tc>
                  <a:txBody>
                    <a:bodyPr/>
                    <a:lstStyle/>
                    <a:p>
                      <a:pPr algn="ctr">
                        <a:spcAft>
                          <a:spcPts val="0"/>
                        </a:spcAft>
                      </a:pPr>
                      <a:r>
                        <a:rPr lang="el-GR" sz="1800" dirty="0" smtClean="0"/>
                        <a:t>Σχέσεις</a:t>
                      </a:r>
                      <a:r>
                        <a:rPr lang="el-GR" sz="1800" baseline="0" dirty="0" smtClean="0"/>
                        <a:t> με γονείς</a:t>
                      </a:r>
                      <a:endParaRPr lang="el-GR" sz="1800" dirty="0">
                        <a:latin typeface="Times New Roman"/>
                        <a:ea typeface="SimSun"/>
                      </a:endParaRPr>
                    </a:p>
                  </a:txBody>
                  <a:tcPr marL="68569" marR="6856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tabLst>
                          <a:tab pos="4572000" algn="l"/>
                        </a:tabLst>
                      </a:pPr>
                      <a:r>
                        <a:rPr lang="en-US" sz="1800" dirty="0"/>
                        <a:t>2.8</a:t>
                      </a:r>
                      <a:endParaRPr lang="el-GR" sz="1800" dirty="0">
                        <a:latin typeface="Times New Roman"/>
                        <a:ea typeface="SimSun"/>
                      </a:endParaRPr>
                    </a:p>
                  </a:txBody>
                  <a:tcPr marL="68569" marR="68569" marT="0" marB="0" anchor="ctr">
                    <a:lnB w="12700" cap="flat" cmpd="sng" algn="ctr">
                      <a:solidFill>
                        <a:schemeClr val="tx1"/>
                      </a:solidFill>
                      <a:prstDash val="solid"/>
                      <a:round/>
                      <a:headEnd type="none" w="med" len="med"/>
                      <a:tailEnd type="none" w="med" len="med"/>
                    </a:lnB>
                  </a:tcPr>
                </a:tc>
                <a:tc>
                  <a:txBody>
                    <a:bodyPr/>
                    <a:lstStyle/>
                    <a:p>
                      <a:pPr algn="ctr">
                        <a:spcAft>
                          <a:spcPts val="0"/>
                        </a:spcAft>
                        <a:tabLst>
                          <a:tab pos="4572000" algn="l"/>
                        </a:tabLst>
                      </a:pPr>
                      <a:r>
                        <a:rPr lang="en-US" sz="1800" dirty="0"/>
                        <a:t>57.8</a:t>
                      </a:r>
                      <a:endParaRPr lang="el-GR" sz="1800" dirty="0">
                        <a:latin typeface="Times New Roman"/>
                        <a:ea typeface="SimSun"/>
                      </a:endParaRPr>
                    </a:p>
                  </a:txBody>
                  <a:tcPr marL="68569" marR="68569" marT="0" marB="0" anchor="ctr">
                    <a:lnB w="12700" cap="flat" cmpd="sng" algn="ctr">
                      <a:solidFill>
                        <a:schemeClr val="tx1"/>
                      </a:solidFill>
                      <a:prstDash val="solid"/>
                      <a:round/>
                      <a:headEnd type="none" w="med" len="med"/>
                      <a:tailEnd type="none" w="med" len="med"/>
                    </a:lnB>
                  </a:tcPr>
                </a:tc>
                <a:tc>
                  <a:txBody>
                    <a:bodyPr/>
                    <a:lstStyle/>
                    <a:p>
                      <a:pPr algn="ctr">
                        <a:spcAft>
                          <a:spcPts val="0"/>
                        </a:spcAft>
                        <a:tabLst>
                          <a:tab pos="4572000" algn="l"/>
                        </a:tabLst>
                      </a:pPr>
                      <a:r>
                        <a:rPr lang="en-US" sz="1800" b="1" dirty="0"/>
                        <a:t>39.4</a:t>
                      </a:r>
                      <a:endParaRPr lang="el-GR" sz="1800" b="1" dirty="0">
                        <a:solidFill>
                          <a:srgbClr val="FF0000"/>
                        </a:solidFill>
                        <a:latin typeface="Times New Roman"/>
                        <a:ea typeface="SimSun"/>
                      </a:endParaRPr>
                    </a:p>
                  </a:txBody>
                  <a:tcPr marL="68569" marR="68569" marT="0" marB="0" anchor="ctr">
                    <a:lnB w="12700" cap="flat" cmpd="sng" algn="ctr">
                      <a:solidFill>
                        <a:schemeClr val="tx1"/>
                      </a:solidFill>
                      <a:prstDash val="solid"/>
                      <a:round/>
                      <a:headEnd type="none" w="med" len="med"/>
                      <a:tailEnd type="none" w="med" len="med"/>
                    </a:lnB>
                  </a:tcPr>
                </a:tc>
                <a:tc>
                  <a:txBody>
                    <a:bodyPr/>
                    <a:lstStyle/>
                    <a:p>
                      <a:pPr algn="ctr">
                        <a:spcAft>
                          <a:spcPts val="0"/>
                        </a:spcAft>
                        <a:tabLst>
                          <a:tab pos="4572000" algn="l"/>
                        </a:tabLst>
                      </a:pPr>
                      <a:r>
                        <a:rPr lang="en-US" sz="1800" dirty="0"/>
                        <a:t>100</a:t>
                      </a:r>
                      <a:endParaRPr lang="el-GR" sz="1800" dirty="0">
                        <a:latin typeface="Times New Roman"/>
                        <a:ea typeface="SimSun"/>
                      </a:endParaRPr>
                    </a:p>
                  </a:txBody>
                  <a:tcPr marL="68569" marR="68569"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Box 7"/>
          <p:cNvSpPr txBox="1">
            <a:spLocks noChangeArrowheads="1"/>
          </p:cNvSpPr>
          <p:nvPr/>
        </p:nvSpPr>
        <p:spPr bwMode="auto">
          <a:xfrm>
            <a:off x="4551051" y="6429374"/>
            <a:ext cx="385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1400" dirty="0">
                <a:latin typeface="+mn-lt"/>
              </a:rPr>
              <a:t>Πηγή: </a:t>
            </a:r>
            <a:r>
              <a:rPr lang="en-US" altLang="el-GR" sz="1400" dirty="0">
                <a:latin typeface="+mn-lt"/>
              </a:rPr>
              <a:t>Maniadaki, K. &amp; Kakouros, E. (2011)</a:t>
            </a:r>
            <a:endParaRPr lang="el-GR" altLang="el-GR" sz="1400" dirty="0">
              <a:latin typeface="+mn-lt"/>
            </a:endParaRPr>
          </a:p>
        </p:txBody>
      </p:sp>
    </p:spTree>
    <p:extLst>
      <p:ext uri="{BB962C8B-B14F-4D97-AF65-F5344CB8AC3E}">
        <p14:creationId xmlns:p14="http://schemas.microsoft.com/office/powerpoint/2010/main" val="1070628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Μαθησιακές δυσκολίες και νεανική παραβατικότητα </a:t>
            </a:r>
            <a:r>
              <a:rPr lang="el-GR" sz="3300" b="0" dirty="0"/>
              <a:t>3</a:t>
            </a:r>
            <a:r>
              <a:rPr lang="el-GR" sz="3300" b="0" dirty="0" smtClean="0"/>
              <a:t>/3</a:t>
            </a:r>
            <a:endParaRPr lang="el-GR" sz="3300" b="0" dirty="0"/>
          </a:p>
        </p:txBody>
      </p:sp>
      <p:sp>
        <p:nvSpPr>
          <p:cNvPr id="3" name="Θέση περιεχομένου 2"/>
          <p:cNvSpPr>
            <a:spLocks noGrp="1"/>
          </p:cNvSpPr>
          <p:nvPr>
            <p:ph idx="1"/>
          </p:nvPr>
        </p:nvSpPr>
        <p:spPr>
          <a:xfrm>
            <a:off x="611560" y="1484784"/>
            <a:ext cx="3240360" cy="4824536"/>
          </a:xfrm>
        </p:spPr>
        <p:txBody>
          <a:bodyPr>
            <a:normAutofit/>
          </a:bodyPr>
          <a:lstStyle/>
          <a:p>
            <a:r>
              <a:rPr lang="el-GR" dirty="0"/>
              <a:t>Επίσης, στους βασικούς ακαδημαϊκούς τομείς περισσότεροι από το 60% εκτιμούν πως οι επιδόσεις τους ήταν κακές ή πολύ κακές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5" name="TextBox 6"/>
          <p:cNvSpPr txBox="1">
            <a:spLocks noChangeArrowheads="1"/>
          </p:cNvSpPr>
          <p:nvPr/>
        </p:nvSpPr>
        <p:spPr bwMode="auto">
          <a:xfrm>
            <a:off x="533630" y="5517232"/>
            <a:ext cx="3312368" cy="1015663"/>
          </a:xfrm>
          <a:prstGeom prst="rect">
            <a:avLst/>
          </a:prstGeom>
          <a:noFill/>
          <a:ln w="9525">
            <a:noFill/>
            <a:miter lim="800000"/>
            <a:headEnd/>
            <a:tailEnd/>
          </a:ln>
        </p:spPr>
        <p:txBody>
          <a:bodyPr wrap="square">
            <a:spAutoFit/>
          </a:bodyPr>
          <a:lstStyle/>
          <a:p>
            <a:pPr marL="444500" indent="-444500">
              <a:defRPr/>
            </a:pPr>
            <a:r>
              <a:rPr lang="el-GR" sz="1200" dirty="0">
                <a:latin typeface="+mn-lt"/>
              </a:rPr>
              <a:t>Πηγή: </a:t>
            </a:r>
            <a:r>
              <a:rPr lang="en-US" sz="1200" dirty="0">
                <a:latin typeface="+mn-lt"/>
              </a:rPr>
              <a:t>Maniadaki, K. &amp; Kakouros, E. (2008)</a:t>
            </a:r>
            <a:r>
              <a:rPr lang="el-GR" sz="1200" dirty="0">
                <a:latin typeface="+mn-lt"/>
                <a:ea typeface="Times New Roman" pitchFamily="18" charset="0"/>
              </a:rPr>
              <a:t> ).</a:t>
            </a:r>
            <a:r>
              <a:rPr lang="el-GR" sz="1200" b="1" dirty="0">
                <a:latin typeface="+mn-lt"/>
                <a:ea typeface="Times New Roman" pitchFamily="18" charset="0"/>
              </a:rPr>
              <a:t> </a:t>
            </a:r>
            <a:r>
              <a:rPr lang="el-GR" sz="1200" dirty="0">
                <a:latin typeface="+mn-lt"/>
                <a:ea typeface="Times New Roman" pitchFamily="18" charset="0"/>
              </a:rPr>
              <a:t> </a:t>
            </a:r>
            <a:r>
              <a:rPr lang="en-US" sz="1200" dirty="0">
                <a:latin typeface="+mn-lt"/>
                <a:ea typeface="Times New Roman" pitchFamily="18" charset="0"/>
              </a:rPr>
              <a:t>Social profiles and mental health problems of young offenders in detention in Greece</a:t>
            </a:r>
            <a:r>
              <a:rPr lang="en-GB" sz="1200" dirty="0">
                <a:latin typeface="+mn-lt"/>
                <a:ea typeface="Times New Roman" pitchFamily="18" charset="0"/>
              </a:rPr>
              <a:t>. </a:t>
            </a:r>
            <a:r>
              <a:rPr lang="en-US" sz="1200" dirty="0">
                <a:latin typeface="+mn-lt"/>
                <a:ea typeface="Times New Roman" pitchFamily="18" charset="0"/>
              </a:rPr>
              <a:t>Journal of Criminal Behaviour and Mental Health</a:t>
            </a:r>
            <a:r>
              <a:rPr lang="el-GR" sz="1200" dirty="0">
                <a:latin typeface="+mn-lt"/>
                <a:ea typeface="Times New Roman" pitchFamily="18" charset="0"/>
              </a:rPr>
              <a:t>.  18 (4), </a:t>
            </a:r>
            <a:r>
              <a:rPr lang="en-US" sz="1200" dirty="0">
                <a:latin typeface="+mn-lt"/>
                <a:ea typeface="Times New Roman" pitchFamily="18" charset="0"/>
              </a:rPr>
              <a:t>pp</a:t>
            </a:r>
            <a:r>
              <a:rPr lang="el-GR" sz="1200" dirty="0">
                <a:latin typeface="+mn-lt"/>
                <a:ea typeface="Times New Roman" pitchFamily="18" charset="0"/>
              </a:rPr>
              <a:t> 207-215.</a:t>
            </a:r>
            <a:r>
              <a:rPr lang="el-GR" sz="1200" dirty="0">
                <a:latin typeface="+mn-lt"/>
              </a:rPr>
              <a:t> </a:t>
            </a:r>
          </a:p>
        </p:txBody>
      </p:sp>
      <p:sp>
        <p:nvSpPr>
          <p:cNvPr id="6" name="Text Placeholder 6"/>
          <p:cNvSpPr txBox="1">
            <a:spLocks/>
          </p:cNvSpPr>
          <p:nvPr/>
        </p:nvSpPr>
        <p:spPr>
          <a:xfrm>
            <a:off x="3851920" y="1268760"/>
            <a:ext cx="5184576" cy="895946"/>
          </a:xfrm>
          <a:prstGeom prst="rect">
            <a:avLst/>
          </a:prstGeom>
          <a:noFill/>
          <a:ln>
            <a:solidFill>
              <a:schemeClr val="accent5">
                <a:lumMod val="50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fontAlgn="auto">
              <a:spcAft>
                <a:spcPts val="0"/>
              </a:spcAft>
              <a:buFont typeface="Arial" charset="0"/>
              <a:buNone/>
              <a:defRPr/>
            </a:pPr>
            <a:r>
              <a:rPr lang="el-GR" sz="1800" dirty="0" smtClean="0"/>
              <a:t>Πιν. 3. Πως οι συμμετέχοντες αξιολογούν τις επιδόσεις τους (%) στους βασικούς ακαδημαϊκούς τομείς.</a:t>
            </a:r>
          </a:p>
        </p:txBody>
      </p:sp>
      <p:graphicFrame>
        <p:nvGraphicFramePr>
          <p:cNvPr id="8" name="Content Placeholder 8"/>
          <p:cNvGraphicFramePr>
            <a:graphicFrameLocks/>
          </p:cNvGraphicFramePr>
          <p:nvPr>
            <p:extLst>
              <p:ext uri="{D42A27DB-BD31-4B8C-83A1-F6EECF244321}">
                <p14:modId xmlns:p14="http://schemas.microsoft.com/office/powerpoint/2010/main" val="2465524816"/>
              </p:ext>
            </p:extLst>
          </p:nvPr>
        </p:nvGraphicFramePr>
        <p:xfrm>
          <a:off x="3855870" y="2241889"/>
          <a:ext cx="5180626" cy="4321174"/>
        </p:xfrm>
        <a:graphic>
          <a:graphicData uri="http://schemas.openxmlformats.org/drawingml/2006/table">
            <a:tbl>
              <a:tblPr firstRow="1" bandRow="1">
                <a:tableStyleId>{7DF18680-E054-41AD-8BC1-D1AEF772440D}</a:tableStyleId>
              </a:tblPr>
              <a:tblGrid>
                <a:gridCol w="1465146"/>
                <a:gridCol w="861850"/>
                <a:gridCol w="1039806"/>
                <a:gridCol w="903113"/>
                <a:gridCol w="910711"/>
              </a:tblGrid>
              <a:tr h="921890">
                <a:tc>
                  <a:txBody>
                    <a:bodyPr/>
                    <a:lstStyle/>
                    <a:p>
                      <a:pPr algn="ctr"/>
                      <a:r>
                        <a:rPr lang="el-GR" sz="1800" dirty="0" smtClean="0"/>
                        <a:t>Τομείς</a:t>
                      </a:r>
                      <a:endParaRPr lang="en-US" sz="1800" dirty="0" smtClean="0"/>
                    </a:p>
                    <a:p>
                      <a:pPr algn="ctr"/>
                      <a:r>
                        <a:rPr lang="el-GR" sz="1800" dirty="0" smtClean="0"/>
                        <a:t>ακαδημαϊκής επίδοσης</a:t>
                      </a:r>
                      <a:endParaRPr lang="el-GR" sz="1800" b="1" dirty="0"/>
                    </a:p>
                  </a:txBody>
                  <a:tcPr marL="91437" marR="91437" marT="45727" marB="4572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4">
                  <a:txBody>
                    <a:bodyPr/>
                    <a:lstStyle/>
                    <a:p>
                      <a:pPr algn="ctr"/>
                      <a:r>
                        <a:rPr lang="el-GR" sz="1800" dirty="0" smtClean="0"/>
                        <a:t>Σχολικές επιδόσεις</a:t>
                      </a:r>
                      <a:endParaRPr lang="el-GR" sz="1800" b="1" dirty="0"/>
                    </a:p>
                  </a:txBody>
                  <a:tcPr marL="91437" marR="91437" marT="45727" marB="4572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l-GR"/>
                    </a:p>
                  </a:txBody>
                  <a:tcPr/>
                </a:tc>
                <a:tc hMerge="1">
                  <a:txBody>
                    <a:bodyPr/>
                    <a:lstStyle/>
                    <a:p>
                      <a:endParaRPr lang="el-GR"/>
                    </a:p>
                  </a:txBody>
                  <a:tcPr/>
                </a:tc>
                <a:tc hMerge="1">
                  <a:txBody>
                    <a:bodyPr/>
                    <a:lstStyle/>
                    <a:p>
                      <a:endParaRPr lang="el-GR"/>
                    </a:p>
                  </a:txBody>
                  <a:tcPr/>
                </a:tc>
              </a:tr>
              <a:tr h="1156022">
                <a:tc>
                  <a:txBody>
                    <a:bodyPr/>
                    <a:lstStyle/>
                    <a:p>
                      <a:pPr algn="ctr"/>
                      <a:endParaRPr lang="el-GR" sz="1800" b="1" dirty="0"/>
                    </a:p>
                  </a:txBody>
                  <a:tcPr marL="91437" marR="91437" marT="45727" marB="45727" anchor="ctr">
                    <a:lnL w="12700" cap="flat" cmpd="sng" algn="ctr">
                      <a:solidFill>
                        <a:schemeClr val="tx1"/>
                      </a:solidFill>
                      <a:prstDash val="solid"/>
                      <a:round/>
                      <a:headEnd type="none" w="med" len="med"/>
                      <a:tailEnd type="none" w="med" len="med"/>
                    </a:lnL>
                  </a:tcPr>
                </a:tc>
                <a:tc>
                  <a:txBody>
                    <a:bodyPr/>
                    <a:lstStyle/>
                    <a:p>
                      <a:pPr algn="ctr"/>
                      <a:r>
                        <a:rPr lang="el-GR" sz="1800" dirty="0" smtClean="0"/>
                        <a:t>Πολύ καλή/ καλή</a:t>
                      </a:r>
                      <a:endParaRPr lang="el-GR" sz="1800" b="1" dirty="0"/>
                    </a:p>
                  </a:txBody>
                  <a:tcPr marL="91437" marR="91437" marT="45727" marB="45727" anchor="ctr"/>
                </a:tc>
                <a:tc>
                  <a:txBody>
                    <a:bodyPr/>
                    <a:lstStyle/>
                    <a:p>
                      <a:pPr algn="ctr"/>
                      <a:r>
                        <a:rPr lang="el-GR" sz="1800" dirty="0" smtClean="0"/>
                        <a:t>Μέτρια</a:t>
                      </a:r>
                      <a:endParaRPr lang="el-GR" sz="1800" b="1" dirty="0"/>
                    </a:p>
                  </a:txBody>
                  <a:tcPr marL="91437" marR="91437" marT="45727" marB="45727" anchor="ctr"/>
                </a:tc>
                <a:tc>
                  <a:txBody>
                    <a:bodyPr/>
                    <a:lstStyle/>
                    <a:p>
                      <a:pPr algn="ctr"/>
                      <a:r>
                        <a:rPr lang="el-GR" sz="1800" dirty="0" smtClean="0"/>
                        <a:t>Κακή/ πολύ κακή</a:t>
                      </a:r>
                      <a:endParaRPr lang="el-GR" sz="1800" b="1" dirty="0"/>
                    </a:p>
                  </a:txBody>
                  <a:tcPr marL="91437" marR="91437" marT="45727" marB="45727" anchor="ctr"/>
                </a:tc>
                <a:tc>
                  <a:txBody>
                    <a:bodyPr/>
                    <a:lstStyle/>
                    <a:p>
                      <a:pPr algn="ctr"/>
                      <a:r>
                        <a:rPr lang="el-GR" sz="1800" dirty="0" smtClean="0"/>
                        <a:t>Σύνολο</a:t>
                      </a:r>
                      <a:endParaRPr lang="el-GR" sz="1800" b="1" dirty="0"/>
                    </a:p>
                  </a:txBody>
                  <a:tcPr marL="91437" marR="91437" marT="45727" marB="45727" anchor="ctr">
                    <a:lnR w="12700" cap="flat" cmpd="sng" algn="ctr">
                      <a:solidFill>
                        <a:schemeClr val="tx1"/>
                      </a:solidFill>
                      <a:prstDash val="solid"/>
                      <a:round/>
                      <a:headEnd type="none" w="med" len="med"/>
                      <a:tailEnd type="none" w="med" len="med"/>
                    </a:lnR>
                  </a:tcPr>
                </a:tc>
              </a:tr>
              <a:tr h="747754">
                <a:tc>
                  <a:txBody>
                    <a:bodyPr/>
                    <a:lstStyle/>
                    <a:p>
                      <a:pPr algn="ctr"/>
                      <a:r>
                        <a:rPr lang="el-GR" sz="1800" dirty="0" smtClean="0"/>
                        <a:t>Γραφή</a:t>
                      </a:r>
                      <a:endParaRPr lang="el-GR" sz="1800" b="1" dirty="0"/>
                    </a:p>
                  </a:txBody>
                  <a:tcPr marL="91437" marR="91437" marT="45727" marB="45727"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800" dirty="0"/>
                        <a:t>4.3</a:t>
                      </a:r>
                      <a:endParaRPr lang="el-GR" sz="1800" b="1" dirty="0">
                        <a:latin typeface="Times New Roman"/>
                        <a:ea typeface="SimSun"/>
                        <a:cs typeface="Times New Roman"/>
                      </a:endParaRPr>
                    </a:p>
                  </a:txBody>
                  <a:tcPr marL="68578" marR="68578" marT="0" marB="0" anchor="ctr"/>
                </a:tc>
                <a:tc>
                  <a:txBody>
                    <a:bodyPr/>
                    <a:lstStyle/>
                    <a:p>
                      <a:pPr algn="ctr">
                        <a:spcAft>
                          <a:spcPts val="0"/>
                        </a:spcAft>
                      </a:pPr>
                      <a:r>
                        <a:rPr lang="en-US" sz="1800" dirty="0"/>
                        <a:t>22.8</a:t>
                      </a:r>
                      <a:endParaRPr lang="el-GR" sz="1800" b="1" dirty="0">
                        <a:latin typeface="Times New Roman"/>
                        <a:ea typeface="SimSun"/>
                        <a:cs typeface="Times New Roman"/>
                      </a:endParaRPr>
                    </a:p>
                  </a:txBody>
                  <a:tcPr marL="68578" marR="68578" marT="0" marB="0" anchor="ctr"/>
                </a:tc>
                <a:tc>
                  <a:txBody>
                    <a:bodyPr/>
                    <a:lstStyle/>
                    <a:p>
                      <a:pPr algn="ctr">
                        <a:spcAft>
                          <a:spcPts val="0"/>
                        </a:spcAft>
                      </a:pPr>
                      <a:r>
                        <a:rPr lang="en-US" sz="1800" b="1" dirty="0"/>
                        <a:t>72.9</a:t>
                      </a:r>
                      <a:endParaRPr lang="el-GR" sz="1800" b="1" dirty="0">
                        <a:solidFill>
                          <a:srgbClr val="FF0000"/>
                        </a:solidFill>
                        <a:latin typeface="Times New Roman"/>
                        <a:ea typeface="SimSun"/>
                        <a:cs typeface="Times New Roman"/>
                      </a:endParaRPr>
                    </a:p>
                  </a:txBody>
                  <a:tcPr marL="68578" marR="68578" marT="0" marB="0" anchor="ctr"/>
                </a:tc>
                <a:tc>
                  <a:txBody>
                    <a:bodyPr/>
                    <a:lstStyle/>
                    <a:p>
                      <a:pPr algn="ctr">
                        <a:spcAft>
                          <a:spcPts val="0"/>
                        </a:spcAft>
                      </a:pPr>
                      <a:r>
                        <a:rPr lang="en-US" sz="1800" dirty="0"/>
                        <a:t>100</a:t>
                      </a:r>
                      <a:endParaRPr lang="el-GR" sz="1800" b="1" dirty="0">
                        <a:latin typeface="Times New Roman"/>
                        <a:ea typeface="SimSun"/>
                        <a:cs typeface="Times New Roman"/>
                      </a:endParaRPr>
                    </a:p>
                  </a:txBody>
                  <a:tcPr marL="68578" marR="68578" marT="0" marB="0" anchor="ctr">
                    <a:lnR w="12700" cap="flat" cmpd="sng" algn="ctr">
                      <a:solidFill>
                        <a:schemeClr val="tx1"/>
                      </a:solidFill>
                      <a:prstDash val="solid"/>
                      <a:round/>
                      <a:headEnd type="none" w="med" len="med"/>
                      <a:tailEnd type="none" w="med" len="med"/>
                    </a:lnR>
                  </a:tcPr>
                </a:tc>
              </a:tr>
              <a:tr h="747754">
                <a:tc>
                  <a:txBody>
                    <a:bodyPr/>
                    <a:lstStyle/>
                    <a:p>
                      <a:pPr algn="ctr"/>
                      <a:r>
                        <a:rPr lang="el-GR" sz="1800" dirty="0" smtClean="0"/>
                        <a:t>Ανάγνωση</a:t>
                      </a:r>
                      <a:endParaRPr lang="el-GR" sz="1800" b="1" dirty="0"/>
                    </a:p>
                  </a:txBody>
                  <a:tcPr marL="91437" marR="91437" marT="45727" marB="45727"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GB" sz="1800" dirty="0"/>
                        <a:t>10.3</a:t>
                      </a:r>
                      <a:endParaRPr lang="el-GR" sz="1800" b="1" dirty="0">
                        <a:latin typeface="Times New Roman"/>
                        <a:ea typeface="SimSun"/>
                        <a:cs typeface="Times New Roman"/>
                      </a:endParaRPr>
                    </a:p>
                  </a:txBody>
                  <a:tcPr marL="68578" marR="68578" marT="0" marB="0" anchor="ctr"/>
                </a:tc>
                <a:tc>
                  <a:txBody>
                    <a:bodyPr/>
                    <a:lstStyle/>
                    <a:p>
                      <a:pPr algn="ctr">
                        <a:spcAft>
                          <a:spcPts val="0"/>
                        </a:spcAft>
                      </a:pPr>
                      <a:r>
                        <a:rPr lang="en-GB" sz="1800" dirty="0"/>
                        <a:t>29.4</a:t>
                      </a:r>
                      <a:endParaRPr lang="el-GR" sz="1800" b="1" dirty="0">
                        <a:latin typeface="Times New Roman"/>
                        <a:ea typeface="SimSun"/>
                        <a:cs typeface="Times New Roman"/>
                      </a:endParaRPr>
                    </a:p>
                  </a:txBody>
                  <a:tcPr marL="68578" marR="68578" marT="0" marB="0" anchor="ctr"/>
                </a:tc>
                <a:tc>
                  <a:txBody>
                    <a:bodyPr/>
                    <a:lstStyle/>
                    <a:p>
                      <a:pPr algn="ctr">
                        <a:spcAft>
                          <a:spcPts val="0"/>
                        </a:spcAft>
                      </a:pPr>
                      <a:r>
                        <a:rPr lang="en-GB" sz="1800" b="1" dirty="0"/>
                        <a:t>60.3</a:t>
                      </a:r>
                      <a:endParaRPr lang="el-GR" sz="1800" b="1" dirty="0">
                        <a:solidFill>
                          <a:srgbClr val="FF0000"/>
                        </a:solidFill>
                        <a:latin typeface="Times New Roman"/>
                        <a:ea typeface="SimSun"/>
                        <a:cs typeface="Times New Roman"/>
                      </a:endParaRPr>
                    </a:p>
                  </a:txBody>
                  <a:tcPr marL="68578" marR="68578" marT="0" marB="0" anchor="ctr"/>
                </a:tc>
                <a:tc>
                  <a:txBody>
                    <a:bodyPr/>
                    <a:lstStyle/>
                    <a:p>
                      <a:pPr algn="ctr">
                        <a:spcAft>
                          <a:spcPts val="0"/>
                        </a:spcAft>
                      </a:pPr>
                      <a:r>
                        <a:rPr lang="en-GB" sz="1800" dirty="0"/>
                        <a:t>100</a:t>
                      </a:r>
                      <a:endParaRPr lang="el-GR" sz="1800" b="1" dirty="0">
                        <a:latin typeface="Times New Roman"/>
                        <a:ea typeface="SimSun"/>
                        <a:cs typeface="Times New Roman"/>
                      </a:endParaRPr>
                    </a:p>
                  </a:txBody>
                  <a:tcPr marL="68578" marR="68578" marT="0" marB="0" anchor="ctr">
                    <a:lnR w="12700" cap="flat" cmpd="sng" algn="ctr">
                      <a:solidFill>
                        <a:schemeClr val="tx1"/>
                      </a:solidFill>
                      <a:prstDash val="solid"/>
                      <a:round/>
                      <a:headEnd type="none" w="med" len="med"/>
                      <a:tailEnd type="none" w="med" len="med"/>
                    </a:lnR>
                  </a:tcPr>
                </a:tc>
              </a:tr>
              <a:tr h="747754">
                <a:tc>
                  <a:txBody>
                    <a:bodyPr/>
                    <a:lstStyle/>
                    <a:p>
                      <a:pPr algn="ctr"/>
                      <a:r>
                        <a:rPr lang="el-GR" sz="1800" dirty="0" smtClean="0"/>
                        <a:t>Μαθηματικά</a:t>
                      </a:r>
                      <a:endParaRPr lang="el-GR" sz="1800" b="1" dirty="0"/>
                    </a:p>
                  </a:txBody>
                  <a:tcPr marL="91437" marR="91437" marT="45727" marB="45727"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t>8.7</a:t>
                      </a:r>
                      <a:endParaRPr lang="el-GR" sz="1800" b="1" dirty="0">
                        <a:latin typeface="Times New Roman"/>
                        <a:ea typeface="SimSun"/>
                        <a:cs typeface="Times New Roman"/>
                      </a:endParaRPr>
                    </a:p>
                  </a:txBody>
                  <a:tcPr marL="68578" marR="68578"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t>30.2</a:t>
                      </a:r>
                      <a:endParaRPr lang="el-GR" sz="1800" b="1" dirty="0">
                        <a:latin typeface="Times New Roman"/>
                        <a:ea typeface="SimSun"/>
                        <a:cs typeface="Times New Roman"/>
                      </a:endParaRPr>
                    </a:p>
                  </a:txBody>
                  <a:tcPr marL="68578" marR="68578"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b="1" dirty="0"/>
                        <a:t>61.1</a:t>
                      </a:r>
                      <a:endParaRPr lang="el-GR" sz="1800" b="1" dirty="0">
                        <a:solidFill>
                          <a:srgbClr val="FF0000"/>
                        </a:solidFill>
                        <a:latin typeface="Times New Roman"/>
                        <a:ea typeface="SimSun"/>
                        <a:cs typeface="Times New Roman"/>
                      </a:endParaRPr>
                    </a:p>
                  </a:txBody>
                  <a:tcPr marL="68578" marR="68578"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t>100</a:t>
                      </a:r>
                      <a:endParaRPr lang="el-GR" sz="1800" b="1" dirty="0">
                        <a:latin typeface="Times New Roman"/>
                        <a:ea typeface="SimSun"/>
                        <a:cs typeface="Times New Roman"/>
                      </a:endParaRPr>
                    </a:p>
                  </a:txBody>
                  <a:tcPr marL="68578" marR="6857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7796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204864"/>
            <a:ext cx="8013576" cy="1224136"/>
          </a:xfrm>
          <a:ln w="28575">
            <a:solidFill>
              <a:schemeClr val="accent5">
                <a:lumMod val="50000"/>
              </a:schemeClr>
            </a:solidFill>
          </a:ln>
        </p:spPr>
        <p:txBody>
          <a:bodyPr/>
          <a:lstStyle/>
          <a:p>
            <a:r>
              <a:rPr lang="el-GR" dirty="0"/>
              <a:t>Η αιτιολογία της ΔΕΠ-Υ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524464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αιτιολογία της </a:t>
            </a:r>
            <a:r>
              <a:rPr lang="el-GR" dirty="0" smtClean="0"/>
              <a:t>ΔΕΠ-Υ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Τα περισσότερα ερευνητικά δεδομένα στηρίζουν πλέον την εκτίμηση ότι, η αιτιολογία της ΔΕΠ-Υ είναι πολυπαραγοντική, και πως τον πρώτο λόγο έχουν οι γενετικοί και οι νευρολογικοί παράγοντες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420347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αιτιολογία της </a:t>
            </a:r>
            <a:r>
              <a:rPr lang="el-GR" dirty="0" smtClean="0"/>
              <a:t>ΔΕΠ-Υ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p:txBody>
          <a:bodyPr/>
          <a:lstStyle/>
          <a:p>
            <a:r>
              <a:rPr lang="el-GR" dirty="0" smtClean="0"/>
              <a:t>Η </a:t>
            </a:r>
            <a:r>
              <a:rPr lang="el-GR" dirty="0"/>
              <a:t>ΔΕΠ-Υ σχετίζεται με ανωμαλίες στην ανάπτυξη του εγκεφάλου, κυρίως στις προμετωπιαίες περιοχές. Αυτές οι ανωμαλίες ενδεχομένως δημιουργούνται κατά την εμβρυϊκή περίοδο. </a:t>
            </a:r>
          </a:p>
          <a:p>
            <a:r>
              <a:rPr lang="el-GR" dirty="0" smtClean="0"/>
              <a:t>Οι </a:t>
            </a:r>
            <a:r>
              <a:rPr lang="el-GR" dirty="0"/>
              <a:t>εκτιμήσεις ορισμένων ερευνητών, οι οποίοι κάνουν λόγο για ψυχοκοινωνικά αίτια, δεν έχουν τεκμηριωθεί </a:t>
            </a:r>
            <a:r>
              <a:rPr lang="el-GR" dirty="0" smtClean="0"/>
              <a:t>επιστημονικά. </a:t>
            </a:r>
            <a:r>
              <a:rPr lang="el-GR" sz="1800" dirty="0"/>
              <a:t>(Silverman &amp; Ragusa, 1992, Willis &amp; Lovaas, 1977</a:t>
            </a:r>
            <a:r>
              <a:rPr lang="el-GR" sz="18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5" name="Picture 7" descr="fg10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93096"/>
            <a:ext cx="2232498" cy="21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23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ΔΕΠ-Υ &amp; παραβατική συμπεριφορά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Ορθογώνιο 4"/>
          <p:cNvSpPr/>
          <p:nvPr/>
        </p:nvSpPr>
        <p:spPr>
          <a:xfrm>
            <a:off x="3563888" y="6447818"/>
            <a:ext cx="2232248" cy="276999"/>
          </a:xfrm>
          <a:prstGeom prst="rect">
            <a:avLst/>
          </a:prstGeom>
        </p:spPr>
        <p:txBody>
          <a:bodyPr wrap="square">
            <a:spAutoFit/>
          </a:bodyPr>
          <a:lstStyle/>
          <a:p>
            <a:pPr algn="ctr"/>
            <a:r>
              <a:rPr lang="en-US" sz="1200" dirty="0" smtClean="0">
                <a:latin typeface="+mn-lt"/>
                <a:hlinkClick r:id="rId2"/>
              </a:rPr>
              <a:t>arsi.gr</a:t>
            </a:r>
            <a:endParaRPr lang="el-GR" sz="1200" dirty="0">
              <a:latin typeface="+mn-lt"/>
            </a:endParaRPr>
          </a:p>
        </p:txBody>
      </p:sp>
      <p:pic>
        <p:nvPicPr>
          <p:cNvPr id="6" name="Picture 2" descr="C:\Data\Οι εικόνες μου\ΓΡΑΦΕΙΟ\book_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987824" y="980728"/>
            <a:ext cx="3384376" cy="5169480"/>
          </a:xfr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35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276872"/>
            <a:ext cx="7941568" cy="1080120"/>
          </a:xfrm>
          <a:ln w="28575">
            <a:solidFill>
              <a:schemeClr val="accent5">
                <a:lumMod val="50000"/>
              </a:schemeClr>
            </a:solidFill>
          </a:ln>
        </p:spPr>
        <p:txBody>
          <a:bodyPr/>
          <a:lstStyle/>
          <a:p>
            <a:r>
              <a:rPr lang="el-GR" dirty="0"/>
              <a:t>Η διάγνωση της ΔΕΠ-Υ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412316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smtClean="0"/>
              <a:t>H διάγνωση </a:t>
            </a:r>
            <a:r>
              <a:rPr lang="el-GR" dirty="0"/>
              <a:t>της ΔΕΠ-Υ σύμφωνα με το </a:t>
            </a:r>
            <a:r>
              <a:rPr lang="el-GR" dirty="0" smtClean="0"/>
              <a:t>DSM-IV-TR</a:t>
            </a:r>
            <a:endParaRPr lang="el-GR" dirty="0"/>
          </a:p>
        </p:txBody>
      </p:sp>
      <p:sp>
        <p:nvSpPr>
          <p:cNvPr id="3" name="Θέση περιεχομένου 2"/>
          <p:cNvSpPr>
            <a:spLocks noGrp="1"/>
          </p:cNvSpPr>
          <p:nvPr>
            <p:ph idx="1"/>
          </p:nvPr>
        </p:nvSpPr>
        <p:spPr>
          <a:xfrm>
            <a:off x="590872" y="1340768"/>
            <a:ext cx="8301608" cy="5040560"/>
          </a:xfrm>
        </p:spPr>
        <p:txBody>
          <a:bodyPr>
            <a:normAutofit/>
          </a:bodyPr>
          <a:lstStyle/>
          <a:p>
            <a:pPr marL="0" indent="0">
              <a:buNone/>
            </a:pPr>
            <a:r>
              <a:rPr lang="el-GR" b="1" dirty="0"/>
              <a:t>Σύμφωνα με  το DSM-IV-R</a:t>
            </a:r>
            <a:r>
              <a:rPr lang="el-GR" dirty="0"/>
              <a:t>, για   να  δοθεί   η διάγνωση   της    ΔΕΠ-Υ πρέπει:  </a:t>
            </a:r>
          </a:p>
          <a:p>
            <a:r>
              <a:rPr lang="el-GR" dirty="0"/>
              <a:t>Τα συμπτώματα να είναι παρόντα πριν από την ηλικία των 7 ετών,  να έχουν διάρκεια τουλάχιστον 6 μήνες, να μην αντιστοιχούν στο αναπτυξιακό επίπεδο του παιδιού  και  να  προκαλούν σημαντική έκπτωση στη</a:t>
            </a:r>
            <a:r>
              <a:rPr lang="el-GR" b="1" dirty="0"/>
              <a:t> λειτουργικότητά </a:t>
            </a:r>
            <a:r>
              <a:rPr lang="el-GR" dirty="0"/>
              <a:t>του σε δύο ή περισσότερα πλαίσια. </a:t>
            </a:r>
          </a:p>
          <a:p>
            <a:r>
              <a:rPr lang="el-GR" dirty="0"/>
              <a:t>Να πληρούνται τουλάχιστον έξι κριτήρια σε κάθε μία από  τις  δύο ομάδες κριτηρίων (Απροσεξία, Υπερκινητικότητα-Παρορμητικότητα).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43045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Τα κριτήρια για τη διάγνωση της ΔΕΠ-Υ σύμφωνα με το </a:t>
            </a:r>
            <a:r>
              <a:rPr lang="el-GR" dirty="0" smtClean="0"/>
              <a:t>DSM-IV-TR </a:t>
            </a:r>
            <a:r>
              <a:rPr lang="el-GR" sz="3300" b="0" dirty="0" smtClean="0"/>
              <a:t>1/5</a:t>
            </a:r>
            <a:endParaRPr lang="el-GR" sz="3300" b="0" dirty="0"/>
          </a:p>
        </p:txBody>
      </p:sp>
      <p:sp>
        <p:nvSpPr>
          <p:cNvPr id="3" name="Θέση περιεχομένου 2"/>
          <p:cNvSpPr>
            <a:spLocks noGrp="1"/>
          </p:cNvSpPr>
          <p:nvPr>
            <p:ph idx="1"/>
          </p:nvPr>
        </p:nvSpPr>
        <p:spPr>
          <a:xfrm>
            <a:off x="590872" y="1340768"/>
            <a:ext cx="8229600" cy="4896544"/>
          </a:xfrm>
        </p:spPr>
        <p:txBody>
          <a:bodyPr>
            <a:normAutofit fontScale="92500" lnSpcReduction="20000"/>
          </a:bodyPr>
          <a:lstStyle/>
          <a:p>
            <a:r>
              <a:rPr lang="el-GR" dirty="0" smtClean="0"/>
              <a:t>Είτε </a:t>
            </a:r>
            <a:r>
              <a:rPr lang="el-GR" dirty="0"/>
              <a:t>το (1) είτε το (2):</a:t>
            </a:r>
          </a:p>
          <a:p>
            <a:pPr marL="457200" indent="-457200">
              <a:buFont typeface="+mj-lt"/>
              <a:buAutoNum type="arabicPeriod"/>
            </a:pPr>
            <a:r>
              <a:rPr lang="el-GR" dirty="0" smtClean="0"/>
              <a:t>Έξι </a:t>
            </a:r>
            <a:r>
              <a:rPr lang="el-GR" dirty="0"/>
              <a:t>(ή περισσότερα) από τα ακόλουθα συμπτώματα απροσεξίας έχουν επιμείνει για τουλάχιστον 6 μήνες, σε βαθμό δυσπροσαρμοστικό και ασυνεπή σε σχέση με το αναπτυξιακό επίπεδο:</a:t>
            </a:r>
          </a:p>
          <a:p>
            <a:r>
              <a:rPr lang="el-GR" b="1" dirty="0"/>
              <a:t>Απροσεξία</a:t>
            </a:r>
          </a:p>
          <a:p>
            <a:pPr marL="514350" indent="-514350">
              <a:buFont typeface="+mj-lt"/>
              <a:buAutoNum type="romanLcPeriod"/>
            </a:pPr>
            <a:r>
              <a:rPr lang="el-GR" dirty="0" smtClean="0"/>
              <a:t>Συχνά </a:t>
            </a:r>
            <a:r>
              <a:rPr lang="el-GR" dirty="0"/>
              <a:t>αποτυγχάνει αν συγκεντρώσει την προσοχή σε λεπτομέρειες ή κάνει λάθη απροσεξίας στις σχολικές εργασίες, τη δουλειά ή άλλες δραστηριότητες.</a:t>
            </a:r>
          </a:p>
          <a:p>
            <a:pPr marL="514350" indent="-514350">
              <a:buFont typeface="+mj-lt"/>
              <a:buAutoNum type="romanLcPeriod"/>
            </a:pPr>
            <a:r>
              <a:rPr lang="el-GR" dirty="0" smtClean="0"/>
              <a:t>Συχνά </a:t>
            </a:r>
            <a:r>
              <a:rPr lang="el-GR" dirty="0"/>
              <a:t>δυσκολεύεται να διατηρήσει την προσοχή σε έργα ή δραστηριότητες παιχνιδιού.</a:t>
            </a:r>
          </a:p>
          <a:p>
            <a:pPr marL="514350" indent="-514350">
              <a:buFont typeface="+mj-lt"/>
              <a:buAutoNum type="romanLcPeriod"/>
            </a:pPr>
            <a:r>
              <a:rPr lang="el-GR" dirty="0" smtClean="0"/>
              <a:t>Συχνά </a:t>
            </a:r>
            <a:r>
              <a:rPr lang="el-GR" dirty="0"/>
              <a:t>φαίνεται να μην ακούει όταν του απευθύνεται ο λόγος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412572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Τα κριτήρια για τη διάγνωση της ΔΕΠ-Υ σύμφωνα με το </a:t>
            </a:r>
            <a:r>
              <a:rPr lang="el-GR" dirty="0" smtClean="0"/>
              <a:t>DSM-IV-TR </a:t>
            </a:r>
            <a:r>
              <a:rPr lang="el-GR" sz="3300" b="0" dirty="0" smtClean="0"/>
              <a:t>2/5</a:t>
            </a:r>
            <a:endParaRPr lang="el-GR" sz="3300" b="0" dirty="0"/>
          </a:p>
        </p:txBody>
      </p:sp>
      <p:sp>
        <p:nvSpPr>
          <p:cNvPr id="3" name="Θέση περιεχομένου 2"/>
          <p:cNvSpPr>
            <a:spLocks noGrp="1"/>
          </p:cNvSpPr>
          <p:nvPr>
            <p:ph idx="1"/>
          </p:nvPr>
        </p:nvSpPr>
        <p:spPr>
          <a:xfrm>
            <a:off x="590872" y="1268760"/>
            <a:ext cx="8517632" cy="5472608"/>
          </a:xfrm>
        </p:spPr>
        <p:txBody>
          <a:bodyPr>
            <a:normAutofit fontScale="85000" lnSpcReduction="10000"/>
          </a:bodyPr>
          <a:lstStyle/>
          <a:p>
            <a:pPr marL="514350" indent="-514350">
              <a:buFont typeface="+mj-lt"/>
              <a:buAutoNum type="romanLcPeriod" startAt="4"/>
            </a:pPr>
            <a:r>
              <a:rPr lang="el-GR" dirty="0"/>
              <a:t>Συχνά δεν ακολουθεί μέχρι τέλους οδηγίες και αποτυγχάνει να διεκπεραιώσει σχολικές εργασίες ή άλλα καθήκοντα που του ανατίθενται στην τάξη ή στο σπίτι (χωρίς αυτό να οφείλεται σε εναντιωτική συμπεριφορά ή σε αποτυχία κατανόησης των οδηγιών).</a:t>
            </a:r>
          </a:p>
          <a:p>
            <a:pPr marL="514350" indent="-514350">
              <a:buFont typeface="+mj-lt"/>
              <a:buAutoNum type="romanLcPeriod" startAt="4"/>
            </a:pPr>
            <a:r>
              <a:rPr lang="el-GR" dirty="0" smtClean="0"/>
              <a:t>Συχνά </a:t>
            </a:r>
            <a:r>
              <a:rPr lang="el-GR" dirty="0"/>
              <a:t>δυσκολεύεται να οργανώσει δουλειές και δραστηριότητες.</a:t>
            </a:r>
          </a:p>
          <a:p>
            <a:pPr marL="514350" indent="-514350">
              <a:buFont typeface="+mj-lt"/>
              <a:buAutoNum type="romanLcPeriod" startAt="4"/>
            </a:pPr>
            <a:r>
              <a:rPr lang="el-GR" dirty="0" smtClean="0"/>
              <a:t>Συχνά </a:t>
            </a:r>
            <a:r>
              <a:rPr lang="el-GR" dirty="0"/>
              <a:t>αποφεύγει, αποστρέφεται ή δείχνει απροθυμία να εμπλακεί σε έργα που απαιτούν σταθερή και διαρκή πνευματική προσπάθεια (όπως σχολική εργασία ή προπαρασκευή των μαθημάτων στο σπίτι).</a:t>
            </a:r>
          </a:p>
          <a:p>
            <a:pPr marL="514350" indent="-514350">
              <a:buFont typeface="+mj-lt"/>
              <a:buAutoNum type="romanLcPeriod" startAt="4"/>
            </a:pPr>
            <a:r>
              <a:rPr lang="el-GR" dirty="0" smtClean="0"/>
              <a:t>Συχνά </a:t>
            </a:r>
            <a:r>
              <a:rPr lang="el-GR" dirty="0"/>
              <a:t>χάνει αντικείμενα απαραίτητα για εργασίες ή δραστηριότητες (π.χ. παιχνίδια, σχολικές εργασίες που έχουν δοθεί για το σπίτι, μολύβια, βιβλία κ.λ.π.).</a:t>
            </a:r>
          </a:p>
          <a:p>
            <a:pPr marL="514350" indent="-514350">
              <a:buFont typeface="+mj-lt"/>
              <a:buAutoNum type="romanLcPeriod" startAt="4"/>
            </a:pPr>
            <a:r>
              <a:rPr lang="el-GR" dirty="0" smtClean="0"/>
              <a:t>Συχνά </a:t>
            </a:r>
            <a:r>
              <a:rPr lang="el-GR" dirty="0"/>
              <a:t>η προσοχή του διασπάται εύκολα από εξωτερικά ερεθίσματα.</a:t>
            </a:r>
          </a:p>
          <a:p>
            <a:pPr marL="514350" indent="-514350">
              <a:buFont typeface="+mj-lt"/>
              <a:buAutoNum type="romanLcPeriod" startAt="4"/>
            </a:pPr>
            <a:r>
              <a:rPr lang="el-GR" dirty="0" smtClean="0"/>
              <a:t>Συχνά </a:t>
            </a:r>
            <a:r>
              <a:rPr lang="el-GR" dirty="0"/>
              <a:t>ξεχνά καθημερινές δραστηριότητες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877254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Τα κριτήρια για τη διάγνωση της ΔΕΠ-Υ σύμφωνα με το </a:t>
            </a:r>
            <a:r>
              <a:rPr lang="el-GR" dirty="0" smtClean="0"/>
              <a:t>DSM-IV-TR </a:t>
            </a:r>
            <a:r>
              <a:rPr lang="el-GR" sz="3300" b="0" dirty="0" smtClean="0"/>
              <a:t>3/5</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a:bodyPr>
          <a:lstStyle/>
          <a:p>
            <a:pPr marL="457200" indent="-457200">
              <a:buFont typeface="+mj-lt"/>
              <a:buAutoNum type="arabicPeriod" startAt="2"/>
            </a:pPr>
            <a:r>
              <a:rPr lang="el-GR" sz="2200" dirty="0" smtClean="0"/>
              <a:t>Έξι </a:t>
            </a:r>
            <a:r>
              <a:rPr lang="el-GR" sz="2200" dirty="0"/>
              <a:t>(ή περισσότερα) από τα ακόλουθα συμπτώματα υπερκινητικότητας-παρορμητικότητας έχουν επιμείνει για τουλάχιστον 6 μήνες, σε βαθμό δυσπροσαρμοστικό και ασυνεπή σε σχέση με το αναπτυξιακό επίπεδο:</a:t>
            </a:r>
          </a:p>
          <a:p>
            <a:r>
              <a:rPr lang="el-GR" sz="2200" b="1" dirty="0"/>
              <a:t>Υπερκινητικότητα</a:t>
            </a:r>
          </a:p>
          <a:p>
            <a:pPr marL="514350" indent="-514350">
              <a:buFont typeface="+mj-lt"/>
              <a:buAutoNum type="romanLcPeriod"/>
            </a:pPr>
            <a:r>
              <a:rPr lang="el-GR" sz="2200" dirty="0" smtClean="0"/>
              <a:t>Συχνά </a:t>
            </a:r>
            <a:r>
              <a:rPr lang="el-GR" sz="2200" dirty="0"/>
              <a:t>κινεί νευρικά τα χέρια και τα πόδια ή στριφογυρίζει στη θέση του.</a:t>
            </a:r>
          </a:p>
          <a:p>
            <a:pPr marL="514350" indent="-514350">
              <a:buFont typeface="+mj-lt"/>
              <a:buAutoNum type="romanLcPeriod"/>
            </a:pPr>
            <a:r>
              <a:rPr lang="el-GR" sz="2200" dirty="0" smtClean="0"/>
              <a:t>Συχνά </a:t>
            </a:r>
            <a:r>
              <a:rPr lang="el-GR" sz="2200" dirty="0"/>
              <a:t>σηκώνεται από τη θέση του στην τάξη ή σε άλλες περιστάσεις, στις οποίες αναμένεται να παραμείνει στο ίδιο σημείο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490716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Τα κριτήρια για τη διάγνωση της ΔΕΠ-Υ σύμφωνα με το </a:t>
            </a:r>
            <a:r>
              <a:rPr lang="el-GR" dirty="0" smtClean="0"/>
              <a:t>DSM-IV-TR </a:t>
            </a:r>
            <a:r>
              <a:rPr lang="el-GR" sz="3300" b="0" dirty="0" smtClean="0"/>
              <a:t>4/5</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a:bodyPr>
          <a:lstStyle/>
          <a:p>
            <a:pPr marL="514350" indent="-514350">
              <a:buFont typeface="+mj-lt"/>
              <a:buAutoNum type="romanLcPeriod" startAt="3"/>
            </a:pPr>
            <a:r>
              <a:rPr lang="el-GR" sz="2200" dirty="0" smtClean="0"/>
              <a:t>Συχνά </a:t>
            </a:r>
            <a:r>
              <a:rPr lang="el-GR" sz="2200" dirty="0"/>
              <a:t>τρέχει εδώ κι εκεί, σκαρφαλώνει και στριφογυρίζει με τρόπο που δεν ταιριάζει στις περιστάσεις και σε χώρους που δεν προσφέρονται για ανάλογες δραστηριότητες (στους εφήβους και στους ενήλικες αυτό μπορεί να περιορίζεται σε υποκειμενικά αισθήματα ανησυχίας).</a:t>
            </a:r>
          </a:p>
          <a:p>
            <a:pPr marL="514350" indent="-514350">
              <a:buFont typeface="+mj-lt"/>
              <a:buAutoNum type="romanLcPeriod" startAt="3"/>
            </a:pPr>
            <a:r>
              <a:rPr lang="el-GR" sz="2200" dirty="0" smtClean="0"/>
              <a:t>Συχνά </a:t>
            </a:r>
            <a:r>
              <a:rPr lang="el-GR" sz="2200" dirty="0"/>
              <a:t>δυσκολεύεται να παίζει ή να συμμετέχει ήσυχα σε δραστηριότητες κατά τον ελεύθερο χρόνο του.</a:t>
            </a:r>
          </a:p>
          <a:p>
            <a:pPr marL="514350" indent="-514350">
              <a:buFont typeface="+mj-lt"/>
              <a:buAutoNum type="romanLcPeriod" startAt="3"/>
            </a:pPr>
            <a:r>
              <a:rPr lang="el-GR" sz="2200" dirty="0" smtClean="0"/>
              <a:t>Συχνά </a:t>
            </a:r>
            <a:r>
              <a:rPr lang="el-GR" sz="2200" dirty="0"/>
              <a:t>βρίσκεται σε διαρκή κίνηση και ενεργεί σαν «κινούμενη μηχανή».</a:t>
            </a:r>
          </a:p>
          <a:p>
            <a:pPr marL="514350" indent="-514350">
              <a:buFont typeface="+mj-lt"/>
              <a:buAutoNum type="romanLcPeriod" startAt="3"/>
            </a:pPr>
            <a:r>
              <a:rPr lang="el-GR" sz="2200" dirty="0" smtClean="0"/>
              <a:t>Συχνά </a:t>
            </a:r>
            <a:r>
              <a:rPr lang="el-GR" sz="2200" dirty="0"/>
              <a:t>μιλά πολύ και ακατάπαυστα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596601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Τα κριτήρια για τη διάγνωση της ΔΕΠ-Υ σύμφωνα με το </a:t>
            </a:r>
            <a:r>
              <a:rPr lang="el-GR" dirty="0" smtClean="0"/>
              <a:t>DSM-IV-TR </a:t>
            </a:r>
            <a:r>
              <a:rPr lang="el-GR" sz="3300" b="0" dirty="0" smtClean="0"/>
              <a:t>5/5</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a:bodyPr>
          <a:lstStyle/>
          <a:p>
            <a:r>
              <a:rPr lang="el-GR" b="1" dirty="0"/>
              <a:t>Παρορμητικότητα</a:t>
            </a:r>
          </a:p>
          <a:p>
            <a:pPr marL="514350" indent="-514350">
              <a:buFont typeface="+mj-lt"/>
              <a:buAutoNum type="romanLcPeriod"/>
            </a:pPr>
            <a:r>
              <a:rPr lang="el-GR" dirty="0" smtClean="0"/>
              <a:t>Συχνά </a:t>
            </a:r>
            <a:r>
              <a:rPr lang="el-GR" dirty="0"/>
              <a:t>απαντά απερίσκεπτα προτού ολοκληρωθεί η ερώτηση.</a:t>
            </a:r>
          </a:p>
          <a:p>
            <a:pPr marL="514350" indent="-514350">
              <a:buFont typeface="+mj-lt"/>
              <a:buAutoNum type="romanLcPeriod"/>
            </a:pPr>
            <a:r>
              <a:rPr lang="el-GR" dirty="0" smtClean="0"/>
              <a:t>Συχνά δυσκολεύεται να περιμένει τη σειρά του/της.</a:t>
            </a:r>
          </a:p>
          <a:p>
            <a:pPr marL="514350" indent="-514350">
              <a:buFont typeface="+mj-lt"/>
              <a:buAutoNum type="romanLcPeriod"/>
            </a:pPr>
            <a:r>
              <a:rPr lang="el-GR" dirty="0" smtClean="0"/>
              <a:t>Συχνά διακόπτει ή ενοχλεί με την παρουσία του/της τους άλλους (π.χ. παρεμβαίνει απρόσκλητα σε συζητήσεις ή παιχνίδια).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337582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2880" y="2348880"/>
            <a:ext cx="8085584" cy="1152128"/>
          </a:xfrm>
          <a:ln w="28575">
            <a:solidFill>
              <a:schemeClr val="accent5">
                <a:lumMod val="50000"/>
              </a:schemeClr>
            </a:solidFill>
          </a:ln>
        </p:spPr>
        <p:txBody>
          <a:bodyPr>
            <a:normAutofit/>
          </a:bodyPr>
          <a:lstStyle/>
          <a:p>
            <a:r>
              <a:rPr lang="el-GR" dirty="0"/>
              <a:t>Η αντιμετώπιση της </a:t>
            </a:r>
            <a:r>
              <a:rPr lang="el-GR" dirty="0" smtClean="0"/>
              <a:t>ΔΕΠ-Υ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431363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αντιμετώπιση της </a:t>
            </a:r>
            <a:r>
              <a:rPr lang="el-GR" dirty="0" smtClean="0"/>
              <a:t>ΔΕΠ-Υ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b="1" dirty="0" smtClean="0"/>
              <a:t>Φαρμακευτική </a:t>
            </a:r>
            <a:r>
              <a:rPr lang="el-GR" b="1" dirty="0"/>
              <a:t>αγωγή</a:t>
            </a:r>
          </a:p>
          <a:p>
            <a:pPr marL="444500" indent="0">
              <a:buNone/>
            </a:pPr>
            <a:r>
              <a:rPr lang="el-GR" dirty="0"/>
              <a:t>Με την αύξηση της διέγερσης του εγκεφάλου επιχειρείται ο περιορισμός της υπερκινητικότητας και η βελτίωση της ικανότητας συγκέντρωσης της </a:t>
            </a:r>
            <a:r>
              <a:rPr lang="el-GR" dirty="0" smtClean="0"/>
              <a:t>προσοχής.</a:t>
            </a:r>
            <a:endParaRPr lang="el-GR" dirty="0"/>
          </a:p>
          <a:p>
            <a:pPr marL="444500" indent="0"/>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39038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αντιμετώπιση της </a:t>
            </a:r>
            <a:r>
              <a:rPr lang="el-GR" dirty="0" smtClean="0"/>
              <a:t>ΔΕΠ-Υ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a:xfrm>
            <a:off x="590872" y="1196752"/>
            <a:ext cx="8301608" cy="5472608"/>
          </a:xfrm>
        </p:spPr>
        <p:txBody>
          <a:bodyPr>
            <a:normAutofit fontScale="92500" lnSpcReduction="10000"/>
          </a:bodyPr>
          <a:lstStyle/>
          <a:p>
            <a:pPr marL="355600" indent="-355600">
              <a:buFont typeface="+mj-lt"/>
              <a:buAutoNum type="arabicPeriod" startAt="2"/>
            </a:pPr>
            <a:r>
              <a:rPr lang="el-GR" b="1" dirty="0" smtClean="0"/>
              <a:t>Ειδικά </a:t>
            </a:r>
            <a:r>
              <a:rPr lang="el-GR" b="1" dirty="0"/>
              <a:t>προγράμματα γνωσιακής – συμπεριφορικής προσέγγισης  </a:t>
            </a:r>
          </a:p>
          <a:p>
            <a:r>
              <a:rPr lang="el-GR" dirty="0"/>
              <a:t>Στοχεύουν στην τροποποίηση της μη επιθυμητής συμπεριφοράς και των εσφαλμένων αντιλήψεων όχι μόνο του παιδιού αλλά και των γονέων και των </a:t>
            </a:r>
            <a:r>
              <a:rPr lang="el-GR" dirty="0" smtClean="0"/>
              <a:t>εκπαιδευτικών.</a:t>
            </a:r>
            <a:endParaRPr lang="el-GR" dirty="0"/>
          </a:p>
          <a:p>
            <a:r>
              <a:rPr lang="el-GR" dirty="0"/>
              <a:t>Η τροποποίηση της μη επιθυμητής συμπεριφοράς και των εσφαλμένων αντιλήψεων επιχειρείται μέσω </a:t>
            </a:r>
            <a:r>
              <a:rPr lang="el-GR" dirty="0" smtClean="0"/>
              <a:t>ενίσχυσης.</a:t>
            </a:r>
            <a:endParaRPr lang="el-GR" dirty="0"/>
          </a:p>
          <a:p>
            <a:r>
              <a:rPr lang="el-GR" dirty="0"/>
              <a:t>Βασίζονται κατ’ αρχήν στις δεξιότητες και όχι στα ελλείμματα του </a:t>
            </a:r>
            <a:r>
              <a:rPr lang="el-GR" dirty="0" smtClean="0"/>
              <a:t>παιδιού.</a:t>
            </a:r>
            <a:endParaRPr lang="el-GR" dirty="0"/>
          </a:p>
          <a:p>
            <a:r>
              <a:rPr lang="el-GR" dirty="0"/>
              <a:t>Σκοπός είναι το παιδί να βιώνει </a:t>
            </a:r>
            <a:r>
              <a:rPr lang="el-GR" dirty="0" smtClean="0"/>
              <a:t>επιτυχίες.</a:t>
            </a:r>
            <a:endParaRPr lang="el-GR" dirty="0"/>
          </a:p>
          <a:p>
            <a:r>
              <a:rPr lang="el-GR" dirty="0"/>
              <a:t>Εστιάζουν σε συμπεριφορικές, γνωστικές αλλά και συναισθηματικές </a:t>
            </a:r>
            <a:r>
              <a:rPr lang="el-GR" dirty="0" smtClean="0"/>
              <a:t>παραμέτρους.</a:t>
            </a:r>
            <a:endParaRPr lang="el-GR" dirty="0"/>
          </a:p>
          <a:p>
            <a:r>
              <a:rPr lang="el-GR" dirty="0"/>
              <a:t>Λαμβάνουν υπόψη το κοινωνικο-οικονομικό επίπεδο καθώς και τις διαπολιτισμικές </a:t>
            </a:r>
            <a:r>
              <a:rPr lang="el-GR" dirty="0" smtClean="0"/>
              <a:t>διαφορές.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997611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ΔΕΠ-Υ;</a:t>
            </a:r>
          </a:p>
        </p:txBody>
      </p:sp>
      <p:sp>
        <p:nvSpPr>
          <p:cNvPr id="3" name="Θέση περιεχομένου 2"/>
          <p:cNvSpPr>
            <a:spLocks noGrp="1"/>
          </p:cNvSpPr>
          <p:nvPr>
            <p:ph idx="1"/>
          </p:nvPr>
        </p:nvSpPr>
        <p:spPr/>
        <p:txBody>
          <a:bodyPr/>
          <a:lstStyle/>
          <a:p>
            <a:r>
              <a:rPr lang="el-GR" dirty="0"/>
              <a:t> Η ΔΕΠ-Υ αποτελεί μια αναπτυξιακή διαταραχή η οποία εμφανίζεται κατά τη νηπιακή ηλικία, επιμένει στο  χρόνο και στις διαφορετικές περιβαλλοντικές συνθήκες και έχει  νευρολογικό </a:t>
            </a:r>
            <a:r>
              <a:rPr lang="el-GR" dirty="0" smtClean="0"/>
              <a:t>υπόστρωμα. </a:t>
            </a:r>
            <a:r>
              <a:rPr lang="el-GR" sz="1800" dirty="0"/>
              <a:t>(Barkley, 1990; 1997</a:t>
            </a:r>
            <a:r>
              <a:rPr lang="el-GR" sz="18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48514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αποτελεσματικότητα της θεραπευτικής παρέμβασης</a:t>
            </a:r>
          </a:p>
        </p:txBody>
      </p:sp>
      <p:sp>
        <p:nvSpPr>
          <p:cNvPr id="3" name="Θέση περιεχομένου 2"/>
          <p:cNvSpPr>
            <a:spLocks noGrp="1"/>
          </p:cNvSpPr>
          <p:nvPr>
            <p:ph idx="1"/>
          </p:nvPr>
        </p:nvSpPr>
        <p:spPr>
          <a:xfrm>
            <a:off x="608620" y="2501591"/>
            <a:ext cx="4269160" cy="3240360"/>
          </a:xfrm>
        </p:spPr>
        <p:txBody>
          <a:bodyPr>
            <a:noAutofit/>
          </a:bodyPr>
          <a:lstStyle/>
          <a:p>
            <a:r>
              <a:rPr lang="el-GR" sz="2200" dirty="0" smtClean="0"/>
              <a:t>Η </a:t>
            </a:r>
            <a:r>
              <a:rPr lang="el-GR" sz="2200" dirty="0"/>
              <a:t>σχολική </a:t>
            </a:r>
            <a:r>
              <a:rPr lang="el-GR" sz="2200" dirty="0" smtClean="0"/>
              <a:t>αποτυχία.</a:t>
            </a:r>
            <a:endParaRPr lang="el-GR" sz="2200" dirty="0"/>
          </a:p>
          <a:p>
            <a:r>
              <a:rPr lang="el-GR" sz="2200" dirty="0" smtClean="0"/>
              <a:t>Οι </a:t>
            </a:r>
            <a:r>
              <a:rPr lang="el-GR" sz="2200" dirty="0"/>
              <a:t>Διαταραχές </a:t>
            </a:r>
            <a:r>
              <a:rPr lang="el-GR" sz="2200" dirty="0" smtClean="0"/>
              <a:t>Διαγωγής.</a:t>
            </a:r>
            <a:endParaRPr lang="el-GR" sz="2200" dirty="0"/>
          </a:p>
          <a:p>
            <a:r>
              <a:rPr lang="el-GR" sz="2200" dirty="0" smtClean="0"/>
              <a:t>Η </a:t>
            </a:r>
            <a:r>
              <a:rPr lang="el-GR" sz="2200" dirty="0"/>
              <a:t>Εναντιωτική Προκλητική </a:t>
            </a:r>
            <a:r>
              <a:rPr lang="el-GR" sz="2200" dirty="0" smtClean="0"/>
              <a:t>Διαταραχή.</a:t>
            </a:r>
            <a:endParaRPr lang="el-GR" sz="2200" dirty="0"/>
          </a:p>
          <a:p>
            <a:r>
              <a:rPr lang="el-GR" sz="2200" dirty="0" smtClean="0"/>
              <a:t>Τα </a:t>
            </a:r>
            <a:r>
              <a:rPr lang="el-GR" sz="2200" dirty="0"/>
              <a:t>προβλήματα </a:t>
            </a:r>
            <a:r>
              <a:rPr lang="el-GR" sz="2200" dirty="0" smtClean="0"/>
              <a:t>συμπεριφοράς.</a:t>
            </a:r>
            <a:endParaRPr lang="el-GR" sz="2200" dirty="0"/>
          </a:p>
          <a:p>
            <a:r>
              <a:rPr lang="el-GR" sz="2200" dirty="0" smtClean="0"/>
              <a:t>Η ανυπακοή.</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5" name="Ορθογώνιο 4"/>
          <p:cNvSpPr/>
          <p:nvPr/>
        </p:nvSpPr>
        <p:spPr>
          <a:xfrm>
            <a:off x="4791972" y="2351759"/>
            <a:ext cx="4320480" cy="3741537"/>
          </a:xfrm>
          <a:prstGeom prst="rect">
            <a:avLst/>
          </a:prstGeom>
        </p:spPr>
        <p:txBody>
          <a:bodyPr wrap="square">
            <a:spAutoFit/>
          </a:bodyPr>
          <a:lstStyle/>
          <a:p>
            <a:pPr marL="342900" lvl="0" indent="-342900" fontAlgn="auto">
              <a:lnSpc>
                <a:spcPct val="112000"/>
              </a:lnSpc>
              <a:spcBef>
                <a:spcPts val="1200"/>
              </a:spcBef>
              <a:spcAft>
                <a:spcPts val="0"/>
              </a:spcAft>
              <a:buClr>
                <a:srgbClr val="4BACC6">
                  <a:lumMod val="50000"/>
                </a:srgbClr>
              </a:buClr>
              <a:buFont typeface="Arial" pitchFamily="34" charset="0"/>
              <a:buChar char="•"/>
            </a:pPr>
            <a:r>
              <a:rPr lang="el-GR" sz="2200" dirty="0" smtClean="0">
                <a:solidFill>
                  <a:prstClr val="black"/>
                </a:solidFill>
                <a:latin typeface="Calibri"/>
              </a:rPr>
              <a:t>Η </a:t>
            </a:r>
            <a:r>
              <a:rPr lang="el-GR" sz="2200" dirty="0">
                <a:solidFill>
                  <a:prstClr val="black"/>
                </a:solidFill>
                <a:latin typeface="Calibri"/>
              </a:rPr>
              <a:t>επιθετικότητα, ιδιαίτερα στο πλαίσιο της  σχολικής </a:t>
            </a:r>
            <a:r>
              <a:rPr lang="el-GR" sz="2200" dirty="0" smtClean="0">
                <a:solidFill>
                  <a:prstClr val="black"/>
                </a:solidFill>
                <a:latin typeface="Calibri"/>
              </a:rPr>
              <a:t>τάξης.</a:t>
            </a:r>
            <a:endParaRPr lang="el-GR" sz="2200" dirty="0">
              <a:solidFill>
                <a:prstClr val="black"/>
              </a:solidFill>
              <a:latin typeface="Calibri"/>
            </a:endParaRPr>
          </a:p>
          <a:p>
            <a:pPr marL="342900" lvl="0" indent="-342900" fontAlgn="auto">
              <a:lnSpc>
                <a:spcPct val="112000"/>
              </a:lnSpc>
              <a:spcBef>
                <a:spcPts val="1200"/>
              </a:spcBef>
              <a:spcAft>
                <a:spcPts val="0"/>
              </a:spcAft>
              <a:buClr>
                <a:srgbClr val="4BACC6">
                  <a:lumMod val="50000"/>
                </a:srgbClr>
              </a:buClr>
              <a:buFont typeface="Arial" pitchFamily="34" charset="0"/>
              <a:buChar char="•"/>
            </a:pPr>
            <a:r>
              <a:rPr lang="el-GR" sz="2200" dirty="0" smtClean="0">
                <a:solidFill>
                  <a:prstClr val="black"/>
                </a:solidFill>
                <a:latin typeface="Calibri"/>
              </a:rPr>
              <a:t>Οι τραυματισμοί.</a:t>
            </a:r>
            <a:endParaRPr lang="el-GR" sz="2200" dirty="0">
              <a:solidFill>
                <a:prstClr val="black"/>
              </a:solidFill>
              <a:latin typeface="Calibri"/>
            </a:endParaRPr>
          </a:p>
          <a:p>
            <a:pPr marL="342900" lvl="0" indent="-342900" fontAlgn="auto">
              <a:lnSpc>
                <a:spcPct val="112000"/>
              </a:lnSpc>
              <a:spcBef>
                <a:spcPts val="1200"/>
              </a:spcBef>
              <a:spcAft>
                <a:spcPts val="0"/>
              </a:spcAft>
              <a:buClr>
                <a:srgbClr val="4BACC6">
                  <a:lumMod val="50000"/>
                </a:srgbClr>
              </a:buClr>
              <a:buFont typeface="Arial" pitchFamily="34" charset="0"/>
              <a:buChar char="•"/>
            </a:pPr>
            <a:r>
              <a:rPr lang="el-GR" sz="2200" dirty="0" smtClean="0">
                <a:solidFill>
                  <a:prstClr val="black"/>
                </a:solidFill>
                <a:latin typeface="Calibri"/>
              </a:rPr>
              <a:t>Η </a:t>
            </a:r>
            <a:r>
              <a:rPr lang="el-GR" sz="2200" dirty="0">
                <a:solidFill>
                  <a:prstClr val="black"/>
                </a:solidFill>
                <a:latin typeface="Calibri"/>
              </a:rPr>
              <a:t>παραβατικότητα (π.χ. κλοπές</a:t>
            </a:r>
            <a:r>
              <a:rPr lang="el-GR" sz="2200" dirty="0" smtClean="0">
                <a:solidFill>
                  <a:prstClr val="black"/>
                </a:solidFill>
                <a:latin typeface="Calibri"/>
              </a:rPr>
              <a:t>).</a:t>
            </a:r>
            <a:endParaRPr lang="el-GR" sz="2200" dirty="0">
              <a:solidFill>
                <a:prstClr val="black"/>
              </a:solidFill>
              <a:latin typeface="Calibri"/>
            </a:endParaRPr>
          </a:p>
          <a:p>
            <a:pPr marL="342900" lvl="0" indent="-342900" fontAlgn="auto">
              <a:lnSpc>
                <a:spcPct val="112000"/>
              </a:lnSpc>
              <a:spcBef>
                <a:spcPts val="1200"/>
              </a:spcBef>
              <a:spcAft>
                <a:spcPts val="0"/>
              </a:spcAft>
              <a:buClr>
                <a:srgbClr val="4BACC6">
                  <a:lumMod val="50000"/>
                </a:srgbClr>
              </a:buClr>
              <a:buFont typeface="Arial" pitchFamily="34" charset="0"/>
              <a:buChar char="•"/>
            </a:pPr>
            <a:r>
              <a:rPr lang="el-GR" sz="2200" dirty="0" smtClean="0">
                <a:solidFill>
                  <a:prstClr val="black"/>
                </a:solidFill>
                <a:latin typeface="Calibri"/>
              </a:rPr>
              <a:t>Η </a:t>
            </a:r>
            <a:r>
              <a:rPr lang="el-GR" sz="2200" dirty="0">
                <a:solidFill>
                  <a:prstClr val="black"/>
                </a:solidFill>
                <a:latin typeface="Calibri"/>
              </a:rPr>
              <a:t>χρήση αλκοόλ και ναρκωτικών </a:t>
            </a:r>
            <a:r>
              <a:rPr lang="el-GR" sz="2200" dirty="0" smtClean="0">
                <a:solidFill>
                  <a:prstClr val="black"/>
                </a:solidFill>
                <a:latin typeface="Calibri"/>
              </a:rPr>
              <a:t>ουσιών.</a:t>
            </a:r>
            <a:endParaRPr lang="el-GR" sz="2200" dirty="0">
              <a:solidFill>
                <a:prstClr val="black"/>
              </a:solidFill>
              <a:latin typeface="Calibri"/>
            </a:endParaRPr>
          </a:p>
          <a:p>
            <a:pPr marL="342900" lvl="0" indent="-342900" fontAlgn="auto">
              <a:lnSpc>
                <a:spcPct val="112000"/>
              </a:lnSpc>
              <a:spcBef>
                <a:spcPts val="1200"/>
              </a:spcBef>
              <a:spcAft>
                <a:spcPts val="0"/>
              </a:spcAft>
              <a:buClr>
                <a:srgbClr val="4BACC6">
                  <a:lumMod val="50000"/>
                </a:srgbClr>
              </a:buClr>
              <a:buFont typeface="Arial" pitchFamily="34" charset="0"/>
              <a:buChar char="•"/>
            </a:pPr>
            <a:r>
              <a:rPr lang="el-GR" sz="2200" dirty="0" smtClean="0">
                <a:solidFill>
                  <a:prstClr val="black"/>
                </a:solidFill>
                <a:latin typeface="Calibri"/>
              </a:rPr>
              <a:t>Η </a:t>
            </a:r>
            <a:r>
              <a:rPr lang="el-GR" sz="2200" dirty="0">
                <a:solidFill>
                  <a:prstClr val="black"/>
                </a:solidFill>
                <a:latin typeface="Calibri"/>
              </a:rPr>
              <a:t>εμπλοκή σε αντικοινωνικές </a:t>
            </a:r>
            <a:r>
              <a:rPr lang="el-GR" sz="2200" dirty="0" smtClean="0">
                <a:solidFill>
                  <a:prstClr val="black"/>
                </a:solidFill>
                <a:latin typeface="Calibri"/>
              </a:rPr>
              <a:t>ενέργειες.</a:t>
            </a:r>
            <a:endParaRPr lang="el-GR" sz="2200" dirty="0">
              <a:solidFill>
                <a:prstClr val="black"/>
              </a:solidFill>
              <a:latin typeface="Calibri"/>
            </a:endParaRPr>
          </a:p>
        </p:txBody>
      </p:sp>
      <p:sp>
        <p:nvSpPr>
          <p:cNvPr id="6" name="Ορθογώνιο 5"/>
          <p:cNvSpPr/>
          <p:nvPr/>
        </p:nvSpPr>
        <p:spPr>
          <a:xfrm>
            <a:off x="755576" y="1271639"/>
            <a:ext cx="8244408" cy="1229952"/>
          </a:xfrm>
          <a:prstGeom prst="rect">
            <a:avLst/>
          </a:prstGeom>
        </p:spPr>
        <p:txBody>
          <a:bodyPr wrap="square">
            <a:spAutoFit/>
          </a:bodyPr>
          <a:lstStyle/>
          <a:p>
            <a:pPr lvl="0" fontAlgn="auto">
              <a:lnSpc>
                <a:spcPct val="112000"/>
              </a:lnSpc>
              <a:spcBef>
                <a:spcPts val="1200"/>
              </a:spcBef>
              <a:spcAft>
                <a:spcPts val="0"/>
              </a:spcAft>
              <a:buClr>
                <a:srgbClr val="4BACC6">
                  <a:lumMod val="50000"/>
                </a:srgbClr>
              </a:buClr>
            </a:pPr>
            <a:r>
              <a:rPr lang="el-GR" sz="2200" dirty="0">
                <a:solidFill>
                  <a:prstClr val="black"/>
                </a:solidFill>
                <a:latin typeface="Calibri"/>
              </a:rPr>
              <a:t>Διαχρονικές μελέτες κατέδειξαν ότι η αντιμετώπιση της ΔΕΠ-Υ στην ηλικία 4 - 9 ετών είχε ως συνέπεια στην εφηβεία και την ενήλικη ζωή, να περιοριστούν:  </a:t>
            </a:r>
          </a:p>
        </p:txBody>
      </p:sp>
      <p:cxnSp>
        <p:nvCxnSpPr>
          <p:cNvPr id="8" name="Ευθεία γραμμή σύνδεσης 7"/>
          <p:cNvCxnSpPr/>
          <p:nvPr/>
        </p:nvCxnSpPr>
        <p:spPr>
          <a:xfrm>
            <a:off x="4716016" y="2501591"/>
            <a:ext cx="0" cy="3450568"/>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759531" y="6237312"/>
            <a:ext cx="6984776" cy="461665"/>
          </a:xfrm>
          <a:prstGeom prst="rect">
            <a:avLst/>
          </a:prstGeom>
        </p:spPr>
        <p:txBody>
          <a:bodyPr wrap="square">
            <a:spAutoFit/>
          </a:bodyPr>
          <a:lstStyle/>
          <a:p>
            <a:r>
              <a:rPr lang="el-GR" sz="1200" dirty="0">
                <a:latin typeface="+mn-lt"/>
              </a:rPr>
              <a:t>Πηγή:  </a:t>
            </a:r>
            <a:r>
              <a:rPr lang="en-US" sz="1200" dirty="0">
                <a:latin typeface="+mn-lt"/>
              </a:rPr>
              <a:t>Hawkins &amp; Weiss, 1985. Kellman </a:t>
            </a:r>
            <a:r>
              <a:rPr lang="el-GR" sz="1200" dirty="0">
                <a:latin typeface="+mn-lt"/>
              </a:rPr>
              <a:t>και συν., 1998. ,</a:t>
            </a:r>
            <a:r>
              <a:rPr lang="en-US" sz="1200" dirty="0">
                <a:latin typeface="+mn-lt"/>
              </a:rPr>
              <a:t>Peplar </a:t>
            </a:r>
            <a:r>
              <a:rPr lang="el-GR" sz="1200" dirty="0">
                <a:latin typeface="+mn-lt"/>
              </a:rPr>
              <a:t>και συν., 1995. </a:t>
            </a:r>
            <a:r>
              <a:rPr lang="en-US" sz="1200" dirty="0">
                <a:latin typeface="+mn-lt"/>
              </a:rPr>
              <a:t>Schweinhart &amp; Weikart, 1988. Szapocznik </a:t>
            </a:r>
            <a:r>
              <a:rPr lang="el-GR" sz="1200" dirty="0">
                <a:latin typeface="+mn-lt"/>
              </a:rPr>
              <a:t>και συν., 1989. </a:t>
            </a:r>
            <a:r>
              <a:rPr lang="en-US" sz="1200" dirty="0">
                <a:latin typeface="+mn-lt"/>
              </a:rPr>
              <a:t>Webster-Stratton &amp;Reid, 1999. Webster-Stratton </a:t>
            </a:r>
            <a:r>
              <a:rPr lang="el-GR" sz="1200" dirty="0">
                <a:latin typeface="+mn-lt"/>
              </a:rPr>
              <a:t>και συν., 2000</a:t>
            </a:r>
          </a:p>
        </p:txBody>
      </p:sp>
    </p:spTree>
    <p:extLst>
      <p:ext uri="{BB962C8B-B14F-4D97-AF65-F5344CB8AC3E}">
        <p14:creationId xmlns:p14="http://schemas.microsoft.com/office/powerpoint/2010/main" val="340469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7</a:t>
            </a:r>
            <a:r>
              <a:rPr lang="en-US" sz="2000" dirty="0" smtClean="0"/>
              <a:t>: </a:t>
            </a:r>
            <a:r>
              <a:rPr lang="el-GR" sz="2000" dirty="0"/>
              <a:t>Διαταραχή Ελλειμματικής Προσοχής – Υπερκινητικότητα (ΔΕΠ-Υ</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Γιατί μας απασχολεί η ΔΕΠ-Υ</a:t>
            </a:r>
            <a:r>
              <a:rPr lang="el-GR" dirty="0" smtClean="0"/>
              <a:t>;</a:t>
            </a:r>
            <a:endParaRPr lang="el-GR" dirty="0"/>
          </a:p>
        </p:txBody>
      </p:sp>
      <p:sp>
        <p:nvSpPr>
          <p:cNvPr id="3" name="Θέση περιεχομένου 2"/>
          <p:cNvSpPr>
            <a:spLocks noGrp="1"/>
          </p:cNvSpPr>
          <p:nvPr>
            <p:ph idx="1"/>
          </p:nvPr>
        </p:nvSpPr>
        <p:spPr>
          <a:xfrm>
            <a:off x="590872" y="1196752"/>
            <a:ext cx="8301608" cy="5328592"/>
          </a:xfrm>
        </p:spPr>
        <p:txBody>
          <a:bodyPr>
            <a:normAutofit/>
          </a:bodyPr>
          <a:lstStyle/>
          <a:p>
            <a:r>
              <a:rPr lang="el-GR" dirty="0"/>
              <a:t>Από τα παιδιά που παραπέμπονται σε Υπηρεσίες Ψυχικής Υγείας, ένα στα τρία με ένα στα δύο παρουσιάζουν </a:t>
            </a:r>
            <a:r>
              <a:rPr lang="el-GR" dirty="0" smtClean="0"/>
              <a:t>ΔΕΠ-Υ. </a:t>
            </a:r>
            <a:r>
              <a:rPr lang="el-GR" sz="1800" dirty="0" smtClean="0"/>
              <a:t>(Barkley</a:t>
            </a:r>
            <a:r>
              <a:rPr lang="el-GR" sz="1800" dirty="0"/>
              <a:t>, 1990, Κάκουρος και συν. 1995, Bell, 2011</a:t>
            </a:r>
            <a:r>
              <a:rPr lang="el-GR" sz="1800" dirty="0" smtClean="0"/>
              <a:t>)</a:t>
            </a:r>
            <a:endParaRPr lang="el-GR" sz="1800" dirty="0"/>
          </a:p>
          <a:p>
            <a:r>
              <a:rPr lang="el-GR" dirty="0"/>
              <a:t>Ποσοστό 6 - 7% των παιδιών σχολικής ηλικίας παρουσιάζει </a:t>
            </a:r>
            <a:r>
              <a:rPr lang="el-GR" dirty="0" smtClean="0"/>
              <a:t>ΔΕΠ-Υ. </a:t>
            </a:r>
            <a:r>
              <a:rPr lang="el-GR" sz="1800" dirty="0"/>
              <a:t>(ΑΡΑ, 2013</a:t>
            </a:r>
            <a:r>
              <a:rPr lang="el-GR" sz="1800" dirty="0" smtClean="0"/>
              <a:t>)</a:t>
            </a:r>
            <a:endParaRPr lang="el-GR" sz="1800" dirty="0"/>
          </a:p>
          <a:p>
            <a:r>
              <a:rPr lang="el-GR" dirty="0"/>
              <a:t>Στην Ελλάδα, διαπιστώθηκε ότι το ποσοστό των παιδιών με συμπτωματολογία ΔΕΠ-Υ ανέρχεται στο 10</a:t>
            </a:r>
            <a:r>
              <a:rPr lang="el-GR" dirty="0" smtClean="0"/>
              <a:t>%.</a:t>
            </a:r>
          </a:p>
          <a:p>
            <a:pPr marL="355600" indent="0">
              <a:spcBef>
                <a:spcPts val="0"/>
              </a:spcBef>
              <a:buNone/>
            </a:pPr>
            <a:r>
              <a:rPr lang="el-GR" sz="1800" dirty="0" smtClean="0"/>
              <a:t>(</a:t>
            </a:r>
            <a:r>
              <a:rPr lang="el-GR" sz="1800" dirty="0"/>
              <a:t>Κάκουρος &amp; Μανιαδάκη, 1996; 2002, Καλαντζή και συν. 2005, Palili et al. 2010</a:t>
            </a:r>
            <a:r>
              <a:rPr lang="el-GR" sz="1800" dirty="0" smtClean="0"/>
              <a:t>)</a:t>
            </a:r>
            <a:endParaRPr lang="el-GR" sz="1800" dirty="0"/>
          </a:p>
          <a:p>
            <a:r>
              <a:rPr lang="el-GR" dirty="0"/>
              <a:t>Πολλά από τα προβλήματα ομιλίας, μάθησης και συμπεριφοράς μπορεί να οφείλονται στη ΔΕΠ-Υ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95056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στοιχεία για τη ΔΕΠ-Υ</a:t>
            </a:r>
          </a:p>
        </p:txBody>
      </p:sp>
      <p:sp>
        <p:nvSpPr>
          <p:cNvPr id="3" name="Θέση περιεχομένου 2"/>
          <p:cNvSpPr>
            <a:spLocks noGrp="1"/>
          </p:cNvSpPr>
          <p:nvPr>
            <p:ph idx="1"/>
          </p:nvPr>
        </p:nvSpPr>
        <p:spPr/>
        <p:txBody>
          <a:bodyPr/>
          <a:lstStyle/>
          <a:p>
            <a:r>
              <a:rPr lang="el-GR" dirty="0"/>
              <a:t>Η ΔΕΠ-Υ παρουσιάζεται κατά μέσο όρο 4 - 6 φορές συχνότερα στα </a:t>
            </a:r>
            <a:r>
              <a:rPr lang="el-GR" dirty="0" smtClean="0"/>
              <a:t>αγόρια. </a:t>
            </a:r>
            <a:r>
              <a:rPr lang="el-GR" sz="1800" dirty="0"/>
              <a:t>(Szatmari et al., 1989</a:t>
            </a:r>
            <a:r>
              <a:rPr lang="el-GR" sz="1800" dirty="0" smtClean="0"/>
              <a:t>)</a:t>
            </a:r>
            <a:r>
              <a:rPr lang="el-GR" dirty="0" smtClean="0"/>
              <a:t> </a:t>
            </a:r>
            <a:endParaRPr lang="el-GR" dirty="0"/>
          </a:p>
          <a:p>
            <a:r>
              <a:rPr lang="el-GR" dirty="0"/>
              <a:t>Η ΔΕΠ-Υ σχετίζεται σε αρκετά μεγάλο βαθμό με παράγοντες κληρονομικούς.</a:t>
            </a:r>
          </a:p>
          <a:p>
            <a:r>
              <a:rPr lang="el-GR" dirty="0" smtClean="0"/>
              <a:t>Η </a:t>
            </a:r>
            <a:r>
              <a:rPr lang="el-GR" dirty="0"/>
              <a:t>ΔΕΠ-Υ δεν σχετίζεται με τη διατροφή των παιδιών.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82245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Επιδημιολογικά δεδομένα για τη ΔΕΠ-Υ</a:t>
            </a:r>
          </a:p>
        </p:txBody>
      </p:sp>
      <p:sp>
        <p:nvSpPr>
          <p:cNvPr id="3" name="Θέση περιεχομένου 2"/>
          <p:cNvSpPr>
            <a:spLocks noGrp="1"/>
          </p:cNvSpPr>
          <p:nvPr>
            <p:ph idx="1"/>
          </p:nvPr>
        </p:nvSpPr>
        <p:spPr>
          <a:xfrm>
            <a:off x="590872" y="1196752"/>
            <a:ext cx="8301608" cy="5184576"/>
          </a:xfrm>
        </p:spPr>
        <p:txBody>
          <a:bodyPr>
            <a:normAutofit/>
          </a:bodyPr>
          <a:lstStyle/>
          <a:p>
            <a:r>
              <a:rPr lang="el-GR" dirty="0"/>
              <a:t>Σύμφωνα με στοιχεία της American Psychiatric Association (2013) η ΔΕΠ-Υ εμφανίζεται με συχνότητα 6-7% στον παιδικό </a:t>
            </a:r>
            <a:r>
              <a:rPr lang="el-GR" dirty="0" smtClean="0"/>
              <a:t>πληθυσμό.</a:t>
            </a:r>
            <a:endParaRPr lang="el-GR" dirty="0"/>
          </a:p>
          <a:p>
            <a:r>
              <a:rPr lang="el-GR" dirty="0"/>
              <a:t>Σε έρευνα που έγινε στη Γερμανία με δείγμα 1077 παιδιά σχολικής ηλικίας, η συχνότητα της ΔΕΠ-Υ ήταν 10.9</a:t>
            </a:r>
            <a:r>
              <a:rPr lang="el-GR" dirty="0" smtClean="0"/>
              <a:t>%. </a:t>
            </a:r>
            <a:r>
              <a:rPr lang="el-GR" sz="1800" dirty="0" smtClean="0"/>
              <a:t>(</a:t>
            </a:r>
            <a:r>
              <a:rPr lang="el-GR" sz="1800" dirty="0"/>
              <a:t>Baumgartner, et al., 1995</a:t>
            </a:r>
            <a:r>
              <a:rPr lang="el-GR" sz="1800" dirty="0" smtClean="0"/>
              <a:t>)</a:t>
            </a:r>
            <a:endParaRPr lang="el-GR" sz="1800" dirty="0"/>
          </a:p>
          <a:p>
            <a:r>
              <a:rPr lang="el-GR" dirty="0"/>
              <a:t>Σε πληθυσμό παιδιών που φοιτούν στην α΄ δημοτικού το 10.4% παρουσιάζει </a:t>
            </a:r>
            <a:r>
              <a:rPr lang="el-GR" dirty="0" smtClean="0"/>
              <a:t>ΔΕΠ-Υ.</a:t>
            </a:r>
          </a:p>
          <a:p>
            <a:pPr marL="355600" indent="0">
              <a:spcBef>
                <a:spcPts val="0"/>
              </a:spcBef>
              <a:buNone/>
            </a:pPr>
            <a:r>
              <a:rPr lang="el-GR" sz="1800" dirty="0" smtClean="0"/>
              <a:t>(</a:t>
            </a:r>
            <a:r>
              <a:rPr lang="el-GR" sz="1800" dirty="0"/>
              <a:t>Κάκουρος, και συν. 2003</a:t>
            </a:r>
            <a:r>
              <a:rPr lang="el-GR" sz="1800" dirty="0" smtClean="0"/>
              <a:t>)</a:t>
            </a:r>
            <a:endParaRPr lang="el-GR" sz="1800" dirty="0"/>
          </a:p>
          <a:p>
            <a:r>
              <a:rPr lang="el-GR" dirty="0"/>
              <a:t>Σε έρευνα στις ΗΠΑ διαπιστώθηκε πως η παρουσία της ΔΕΠ-Υ στον πληθυσμό των ενηλίκων κυμαίνεται στο 4</a:t>
            </a:r>
            <a:r>
              <a:rPr lang="el-GR" dirty="0" smtClean="0"/>
              <a:t>%.</a:t>
            </a:r>
          </a:p>
          <a:p>
            <a:pPr marL="355600" indent="0">
              <a:spcBef>
                <a:spcPts val="0"/>
              </a:spcBef>
              <a:buNone/>
            </a:pPr>
            <a:r>
              <a:rPr lang="el-GR" sz="1800" dirty="0" smtClean="0"/>
              <a:t>(</a:t>
            </a:r>
            <a:r>
              <a:rPr lang="el-GR" sz="1800" dirty="0"/>
              <a:t>Kessler, et al. 2006</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33011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ΔΕΠ-Υ </a:t>
            </a:r>
            <a:r>
              <a:rPr lang="el-GR" dirty="0" smtClean="0"/>
              <a:t>και φύλο</a:t>
            </a:r>
            <a:endParaRPr lang="el-GR" dirty="0"/>
          </a:p>
        </p:txBody>
      </p:sp>
      <p:sp>
        <p:nvSpPr>
          <p:cNvPr id="3" name="Θέση περιεχομένου 2"/>
          <p:cNvSpPr>
            <a:spLocks noGrp="1"/>
          </p:cNvSpPr>
          <p:nvPr>
            <p:ph idx="1"/>
          </p:nvPr>
        </p:nvSpPr>
        <p:spPr/>
        <p:txBody>
          <a:bodyPr/>
          <a:lstStyle/>
          <a:p>
            <a:r>
              <a:rPr lang="el-GR" dirty="0" smtClean="0"/>
              <a:t>Σε </a:t>
            </a:r>
            <a:r>
              <a:rPr lang="el-GR" dirty="0"/>
              <a:t>κλινικό δείγμα η ΔΕΠ-Υ εμφανίζεται  έξι φορές συχνότερα στα </a:t>
            </a:r>
            <a:r>
              <a:rPr lang="el-GR" dirty="0" smtClean="0"/>
              <a:t>αγόρια. </a:t>
            </a:r>
            <a:r>
              <a:rPr lang="el-GR" sz="1800" dirty="0"/>
              <a:t>(Gadow &amp; Sprafkin, 1997</a:t>
            </a:r>
            <a:r>
              <a:rPr lang="el-GR" sz="1800" dirty="0" smtClean="0"/>
              <a:t>)</a:t>
            </a:r>
            <a:endParaRPr lang="el-GR" sz="1800" dirty="0"/>
          </a:p>
          <a:p>
            <a:r>
              <a:rPr lang="el-GR" dirty="0"/>
              <a:t>Σε </a:t>
            </a:r>
            <a:r>
              <a:rPr lang="el-GR" dirty="0" smtClean="0"/>
              <a:t>τυχαίο κοινοτικό </a:t>
            </a:r>
            <a:r>
              <a:rPr lang="el-GR" dirty="0"/>
              <a:t>δείγμα η ΔΕΠ-Υ εμφανίζεται τρις φορές συχνότερα στα </a:t>
            </a:r>
            <a:r>
              <a:rPr lang="el-GR" dirty="0" smtClean="0"/>
              <a:t>αγόρια. </a:t>
            </a:r>
            <a:r>
              <a:rPr lang="el-GR" sz="1800" dirty="0"/>
              <a:t>(Gadow &amp; Sprafkin, 1997</a:t>
            </a:r>
            <a:r>
              <a:rPr lang="el-GR" sz="1800"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776410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158</TotalTime>
  <Words>3333</Words>
  <Application>Microsoft Office PowerPoint</Application>
  <PresentationFormat>Προβολή στην οθόνη (4:3)</PresentationFormat>
  <Paragraphs>451</Paragraphs>
  <Slides>57</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3</vt:i4>
      </vt:variant>
      <vt:variant>
        <vt:lpstr>Τίτλοι διαφανειών</vt:lpstr>
      </vt:variant>
      <vt:variant>
        <vt:i4>57</vt:i4>
      </vt:variant>
    </vt:vector>
  </HeadingPairs>
  <TitlesOfParts>
    <vt:vector size="62" baseType="lpstr">
      <vt:lpstr>OC_template1</vt:lpstr>
      <vt:lpstr>OC_template_updated</vt:lpstr>
      <vt:lpstr>Φωτογραφία του Photo Editor</vt:lpstr>
      <vt:lpstr>Chart</vt:lpstr>
      <vt:lpstr>Γράφημα</vt:lpstr>
      <vt:lpstr>Αναπτυξιακή Ψυχοπαθολογία</vt:lpstr>
      <vt:lpstr>Βιβλία για τη ΔΕΠ-Υ 1/2</vt:lpstr>
      <vt:lpstr>Βιβλία για τη ΔΕΠ-Υ 2/2</vt:lpstr>
      <vt:lpstr>ΔΕΠ-Υ &amp; παραβατική συμπεριφορά</vt:lpstr>
      <vt:lpstr>Τι είναι η ΔΕΠ-Υ;</vt:lpstr>
      <vt:lpstr>Γιατί μας απασχολεί η ΔΕΠ-Υ;</vt:lpstr>
      <vt:lpstr>Άλλα στοιχεία για τη ΔΕΠ-Υ</vt:lpstr>
      <vt:lpstr>Επιδημιολογικά δεδομένα για τη ΔΕΠ-Υ</vt:lpstr>
      <vt:lpstr>ΔΕΠ-Υ και φύλο</vt:lpstr>
      <vt:lpstr>Η φύση της ΔΕΠ-Υ</vt:lpstr>
      <vt:lpstr>Τα πρωτογενή συμπτώματα της ΔΕΠ-Υ 1/3</vt:lpstr>
      <vt:lpstr>Τα πρωτογενή συμπτώματα της ΔΕΠ-Υ 2/3</vt:lpstr>
      <vt:lpstr>Τα πρωτογενή συμπτώματα της ΔΕΠ-Υ 3/3</vt:lpstr>
      <vt:lpstr>Σύγχρονες αντιλήψεις των ειδικών σχετικά με τη φύση της ΔΕΠ-Υ</vt:lpstr>
      <vt:lpstr>ΔΕΠ-Υ και αυτοέλεγχος 1/3</vt:lpstr>
      <vt:lpstr>ΔΕΠ-Υ και αυτοέλεγχος 2/3</vt:lpstr>
      <vt:lpstr>ΔΕΠ-Υ και αυτοέλεγχος 3/3</vt:lpstr>
      <vt:lpstr>Τα δευτερογενή &amp; συνοδά προβλήματα των παιδιών με ΔΕΠ-Υ</vt:lpstr>
      <vt:lpstr>Η συνεμφάνιση της ΔΕΠ-Υ με άλλα προβλήματα</vt:lpstr>
      <vt:lpstr>Η συννοσηρότητα στην περίπτωση της ΔΕΠ-Υ</vt:lpstr>
      <vt:lpstr>Η αναπτυξιακή πορεία των παιδιών με ΔΕΠ-Υ</vt:lpstr>
      <vt:lpstr>Η αναπτυξιακή πορεία των παιδιών με ΔΕΠ-Υ 1/5</vt:lpstr>
      <vt:lpstr>Η αναπτυξιακή πορεία των παιδιών με ΔΕΠ-Υ 2/5</vt:lpstr>
      <vt:lpstr>Η αναπτυξιακή πορεία των παιδιών με ΔΕΠ-Υ 3/5</vt:lpstr>
      <vt:lpstr>Η αναπτυξιακή πορεία των παιδιών με ΔΕΠ-Υ 4/5</vt:lpstr>
      <vt:lpstr>Η αναπτυξιακή πορεία των παιδιών με ΔΕΠ-Υ 5/5</vt:lpstr>
      <vt:lpstr>Η έκβαση της ΔΕΠ-Υ</vt:lpstr>
      <vt:lpstr>Η έκβαση της ΔΕΠ-Υ</vt:lpstr>
      <vt:lpstr>Προβλήματα παιδιών με ΔΕΠ-Υ στο δημοτικό</vt:lpstr>
      <vt:lpstr>ΔΕΠ-Υ και προβλήματα συμπεριφοράς</vt:lpstr>
      <vt:lpstr>Η συνεμφάνιση της ΔΕΠ-Υ και των προβλημάτων συμπεριφοράς</vt:lpstr>
      <vt:lpstr>Η έκβαση της ΔΕΠ-Υ στην ενηλικίωση 1/2</vt:lpstr>
      <vt:lpstr>Η έκβαση της ΔΕΠ-Υ στην ενηλικίωση 2/2</vt:lpstr>
      <vt:lpstr>Μαθησιακές δυσκολίες και νεανική παραβατικότητα 1/3</vt:lpstr>
      <vt:lpstr>Μαθησιακές δυσκολίες και νεανική παραβατικότητα 2/3</vt:lpstr>
      <vt:lpstr>Μαθησιακές δυσκολίες και νεανική παραβατικότητα 3/3</vt:lpstr>
      <vt:lpstr>Η αιτιολογία της ΔΕΠ-Υ</vt:lpstr>
      <vt:lpstr>Η αιτιολογία της ΔΕΠ-Υ 1/2</vt:lpstr>
      <vt:lpstr>Η αιτιολογία της ΔΕΠ-Υ 2/2</vt:lpstr>
      <vt:lpstr>Η διάγνωση της ΔΕΠ-Υ</vt:lpstr>
      <vt:lpstr>H διάγνωση της ΔΕΠ-Υ σύμφωνα με το DSM-IV-TR</vt:lpstr>
      <vt:lpstr>Τα κριτήρια για τη διάγνωση της ΔΕΠ-Υ σύμφωνα με το DSM-IV-TR 1/5</vt:lpstr>
      <vt:lpstr>Τα κριτήρια για τη διάγνωση της ΔΕΠ-Υ σύμφωνα με το DSM-IV-TR 2/5</vt:lpstr>
      <vt:lpstr>Τα κριτήρια για τη διάγνωση της ΔΕΠ-Υ σύμφωνα με το DSM-IV-TR 3/5</vt:lpstr>
      <vt:lpstr>Τα κριτήρια για τη διάγνωση της ΔΕΠ-Υ σύμφωνα με το DSM-IV-TR 4/5</vt:lpstr>
      <vt:lpstr>Τα κριτήρια για τη διάγνωση της ΔΕΠ-Υ σύμφωνα με το DSM-IV-TR 5/5</vt:lpstr>
      <vt:lpstr>Η αντιμετώπιση της ΔΕΠ-Υ</vt:lpstr>
      <vt:lpstr>Η αντιμετώπιση της ΔΕΠ-Υ 1/2</vt:lpstr>
      <vt:lpstr>Η αντιμετώπιση της ΔΕΠ-Υ 2/2</vt:lpstr>
      <vt:lpstr>Η αποτελεσματικότητα της θεραπευτικής παρέμβασης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24</cp:revision>
  <dcterms:created xsi:type="dcterms:W3CDTF">2015-01-16T11:54:01Z</dcterms:created>
  <dcterms:modified xsi:type="dcterms:W3CDTF">2015-04-15T11:54:15Z</dcterms:modified>
</cp:coreProperties>
</file>