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3" r:id="rId2"/>
    <p:sldMasterId id="2147483674" r:id="rId3"/>
  </p:sldMasterIdLst>
  <p:notesMasterIdLst>
    <p:notesMasterId r:id="rId48"/>
  </p:notesMasterIdLst>
  <p:sldIdLst>
    <p:sldId id="293" r:id="rId4"/>
    <p:sldId id="257" r:id="rId5"/>
    <p:sldId id="258" r:id="rId6"/>
    <p:sldId id="259" r:id="rId7"/>
    <p:sldId id="260" r:id="rId8"/>
    <p:sldId id="262" r:id="rId9"/>
    <p:sldId id="318" r:id="rId10"/>
    <p:sldId id="263" r:id="rId11"/>
    <p:sldId id="297" r:id="rId12"/>
    <p:sldId id="266" r:id="rId13"/>
    <p:sldId id="269" r:id="rId14"/>
    <p:sldId id="334" r:id="rId15"/>
    <p:sldId id="271" r:id="rId16"/>
    <p:sldId id="296" r:id="rId17"/>
    <p:sldId id="320" r:id="rId18"/>
    <p:sldId id="319" r:id="rId19"/>
    <p:sldId id="294" r:id="rId20"/>
    <p:sldId id="272" r:id="rId21"/>
    <p:sldId id="273" r:id="rId22"/>
    <p:sldId id="275" r:id="rId23"/>
    <p:sldId id="276" r:id="rId24"/>
    <p:sldId id="330" r:id="rId25"/>
    <p:sldId id="331" r:id="rId26"/>
    <p:sldId id="332" r:id="rId27"/>
    <p:sldId id="326" r:id="rId28"/>
    <p:sldId id="328" r:id="rId29"/>
    <p:sldId id="329" r:id="rId30"/>
    <p:sldId id="277" r:id="rId31"/>
    <p:sldId id="278" r:id="rId32"/>
    <p:sldId id="279" r:id="rId33"/>
    <p:sldId id="280" r:id="rId34"/>
    <p:sldId id="338" r:id="rId35"/>
    <p:sldId id="335" r:id="rId36"/>
    <p:sldId id="337" r:id="rId37"/>
    <p:sldId id="336" r:id="rId38"/>
    <p:sldId id="291" r:id="rId39"/>
    <p:sldId id="339" r:id="rId40"/>
    <p:sldId id="340" r:id="rId41"/>
    <p:sldId id="341" r:id="rId42"/>
    <p:sldId id="342" r:id="rId43"/>
    <p:sldId id="343" r:id="rId44"/>
    <p:sldId id="344" r:id="rId45"/>
    <p:sldId id="345" r:id="rId46"/>
    <p:sldId id="346" r:id="rId4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65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DD4474-5105-4572-B94F-B4F5E4782FD6}" type="doc">
      <dgm:prSet loTypeId="urn:microsoft.com/office/officeart/2005/8/layout/vList4" loCatId="list" qsTypeId="urn:microsoft.com/office/officeart/2005/8/quickstyle/simple2" qsCatId="simple" csTypeId="urn:microsoft.com/office/officeart/2005/8/colors/accent1_1" csCatId="accent1" phldr="1"/>
      <dgm:spPr/>
      <dgm:t>
        <a:bodyPr/>
        <a:lstStyle/>
        <a:p>
          <a:endParaRPr lang="en-US"/>
        </a:p>
      </dgm:t>
    </dgm:pt>
    <dgm:pt modelId="{2F9F6499-8A87-4895-8D43-E581613B5309}">
      <dgm:prSet phldrT="[Text]" custT="1"/>
      <dgm:spPr/>
      <dgm:t>
        <a:bodyPr lIns="216000"/>
        <a:lstStyle/>
        <a:p>
          <a:r>
            <a:rPr lang="el-GR" sz="2000" b="1" dirty="0" smtClean="0"/>
            <a:t>Τύπου </a:t>
          </a:r>
          <a:r>
            <a:rPr lang="en-US" sz="2000" b="1" dirty="0" smtClean="0"/>
            <a:t>I</a:t>
          </a:r>
          <a:r>
            <a:rPr lang="el-GR" sz="2000" b="1" dirty="0" smtClean="0"/>
            <a:t>: </a:t>
          </a:r>
          <a:r>
            <a:rPr lang="el-GR" sz="2000" dirty="0" smtClean="0"/>
            <a:t>Προκατασκευασμένοι νάρθηκες που διατίθενται στην ελεύθερη αγορά και δεν επιδέχονται καμία προσαρμογή.</a:t>
          </a:r>
          <a:endParaRPr lang="en-US" sz="2000" dirty="0"/>
        </a:p>
      </dgm:t>
    </dgm:pt>
    <dgm:pt modelId="{8BE1F363-58DE-4B33-B37E-0576AF4C4787}" type="parTrans" cxnId="{56033E77-E82D-4032-A015-87996624844C}">
      <dgm:prSet/>
      <dgm:spPr/>
      <dgm:t>
        <a:bodyPr/>
        <a:lstStyle/>
        <a:p>
          <a:endParaRPr lang="en-US"/>
        </a:p>
      </dgm:t>
    </dgm:pt>
    <dgm:pt modelId="{0A8B6C8B-4565-4C5E-8A04-DECBA3F46D66}" type="sibTrans" cxnId="{56033E77-E82D-4032-A015-87996624844C}">
      <dgm:prSet/>
      <dgm:spPr/>
      <dgm:t>
        <a:bodyPr/>
        <a:lstStyle/>
        <a:p>
          <a:endParaRPr lang="en-US"/>
        </a:p>
      </dgm:t>
    </dgm:pt>
    <dgm:pt modelId="{0271F4F0-5F5A-47C3-B389-0A268DAC8A8F}">
      <dgm:prSet phldrT="[Text]" custT="1"/>
      <dgm:spPr/>
      <dgm:t>
        <a:bodyPr lIns="216000"/>
        <a:lstStyle/>
        <a:p>
          <a:r>
            <a:rPr lang="el-GR" sz="2000" b="1" dirty="0" smtClean="0"/>
            <a:t>Τύπου ΙΙ: </a:t>
          </a:r>
          <a:r>
            <a:rPr lang="el-GR" sz="2000" dirty="0" smtClean="0"/>
            <a:t>Προκατασκευασμένοι νάρθηκες από θερμοπλαστικό υλικό που διατίθενται στην ελεύθερη αγορά και προσαρμόζονται στο στόμα μετά από τη θέρμανση του υλικού σε ζεστό νερό και με διαδοχικές εφαρμογές τους στα δόντια.</a:t>
          </a:r>
          <a:endParaRPr lang="en-US" sz="2000" dirty="0"/>
        </a:p>
      </dgm:t>
    </dgm:pt>
    <dgm:pt modelId="{B813AACA-9F16-49A8-9E63-661611B26DE3}" type="parTrans" cxnId="{817213B6-C95C-4C1D-A93D-DFCF721D3032}">
      <dgm:prSet/>
      <dgm:spPr/>
      <dgm:t>
        <a:bodyPr/>
        <a:lstStyle/>
        <a:p>
          <a:endParaRPr lang="en-US"/>
        </a:p>
      </dgm:t>
    </dgm:pt>
    <dgm:pt modelId="{38D60B73-0A26-40D5-B734-2D9E6C83CE35}" type="sibTrans" cxnId="{817213B6-C95C-4C1D-A93D-DFCF721D3032}">
      <dgm:prSet/>
      <dgm:spPr/>
      <dgm:t>
        <a:bodyPr/>
        <a:lstStyle/>
        <a:p>
          <a:endParaRPr lang="en-US"/>
        </a:p>
      </dgm:t>
    </dgm:pt>
    <dgm:pt modelId="{09BA1F44-AC19-4253-B684-D50C539E60F2}">
      <dgm:prSet phldrT="[Text]" custT="1"/>
      <dgm:spPr/>
      <dgm:t>
        <a:bodyPr/>
        <a:lstStyle/>
        <a:p>
          <a:r>
            <a:rPr lang="el-GR" sz="2000" b="1" dirty="0" smtClean="0"/>
            <a:t>Τύπου ΙΙΙ: </a:t>
          </a:r>
          <a:r>
            <a:rPr lang="el-GR" sz="2000" b="0" dirty="0" smtClean="0"/>
            <a:t>Ν</a:t>
          </a:r>
          <a:r>
            <a:rPr lang="el-GR" sz="2000" dirty="0" smtClean="0"/>
            <a:t>άρθηκες που κατασκευάζονται στο εργαστήριο μετά από τη λήψη αποτυπωμάτων των δοντιών στο οδοντιατρείο. Οι νάρθηκες αυτοί κατασκευάζονται με την προσαρμογή πλακών από διάφορα πολυμερή υλικά στα εκμαγεία σε συσκευές όπου χρησιμοποιείται θερμότητα και αρνητική πίεση, θετική πίεση ή και συνδυασμός τους. </a:t>
          </a:r>
          <a:endParaRPr lang="en-US" sz="2000" b="1" dirty="0"/>
        </a:p>
      </dgm:t>
    </dgm:pt>
    <dgm:pt modelId="{BFB4838E-67DF-49BD-834E-4A881DAE94C2}" type="parTrans" cxnId="{4917354A-09CC-414A-8825-F6D5D08BFE55}">
      <dgm:prSet/>
      <dgm:spPr/>
      <dgm:t>
        <a:bodyPr/>
        <a:lstStyle/>
        <a:p>
          <a:endParaRPr lang="en-US"/>
        </a:p>
      </dgm:t>
    </dgm:pt>
    <dgm:pt modelId="{2A1C411B-5511-4882-BFB9-3A75776FF245}" type="sibTrans" cxnId="{4917354A-09CC-414A-8825-F6D5D08BFE55}">
      <dgm:prSet/>
      <dgm:spPr/>
      <dgm:t>
        <a:bodyPr/>
        <a:lstStyle/>
        <a:p>
          <a:endParaRPr lang="en-US"/>
        </a:p>
      </dgm:t>
    </dgm:pt>
    <dgm:pt modelId="{1D3695F2-B921-404F-A9BF-A0254576FE1A}" type="pres">
      <dgm:prSet presAssocID="{EEDD4474-5105-4572-B94F-B4F5E4782FD6}" presName="linear" presStyleCnt="0">
        <dgm:presLayoutVars>
          <dgm:dir/>
          <dgm:resizeHandles val="exact"/>
        </dgm:presLayoutVars>
      </dgm:prSet>
      <dgm:spPr/>
      <dgm:t>
        <a:bodyPr/>
        <a:lstStyle/>
        <a:p>
          <a:endParaRPr lang="el-GR"/>
        </a:p>
      </dgm:t>
    </dgm:pt>
    <dgm:pt modelId="{0BF48B00-8BFB-4F4D-9CB0-4A9F4780A221}" type="pres">
      <dgm:prSet presAssocID="{2F9F6499-8A87-4895-8D43-E581613B5309}" presName="comp" presStyleCnt="0"/>
      <dgm:spPr/>
    </dgm:pt>
    <dgm:pt modelId="{D3309529-C44F-403A-9F0E-E1834A79706D}" type="pres">
      <dgm:prSet presAssocID="{2F9F6499-8A87-4895-8D43-E581613B5309}" presName="box" presStyleLbl="node1" presStyleIdx="0" presStyleCnt="3" custScaleY="82835" custLinFactNeighborY="-4805"/>
      <dgm:spPr/>
      <dgm:t>
        <a:bodyPr/>
        <a:lstStyle/>
        <a:p>
          <a:endParaRPr lang="el-GR"/>
        </a:p>
      </dgm:t>
    </dgm:pt>
    <dgm:pt modelId="{9329442D-C5C3-4CCD-9588-ABE2ACCEE027}" type="pres">
      <dgm:prSet presAssocID="{2F9F6499-8A87-4895-8D43-E581613B5309}" presName="img" presStyleLbl="fgImgPlace1" presStyleIdx="0" presStyleCnt="3" custScaleY="92874"/>
      <dgm:spPr>
        <a:blipFill rotWithShape="1">
          <a:blip xmlns:r="http://schemas.openxmlformats.org/officeDocument/2006/relationships" r:embed="rId1"/>
          <a:stretch>
            <a:fillRect/>
          </a:stretch>
        </a:blipFill>
        <a:ln w="6350"/>
      </dgm:spPr>
      <dgm:t>
        <a:bodyPr/>
        <a:lstStyle/>
        <a:p>
          <a:endParaRPr lang="el-GR"/>
        </a:p>
      </dgm:t>
    </dgm:pt>
    <dgm:pt modelId="{FB412D1A-DC8A-41AD-A2FD-7DD57737797C}" type="pres">
      <dgm:prSet presAssocID="{2F9F6499-8A87-4895-8D43-E581613B5309}" presName="text" presStyleLbl="node1" presStyleIdx="0" presStyleCnt="3">
        <dgm:presLayoutVars>
          <dgm:bulletEnabled val="1"/>
        </dgm:presLayoutVars>
      </dgm:prSet>
      <dgm:spPr/>
      <dgm:t>
        <a:bodyPr/>
        <a:lstStyle/>
        <a:p>
          <a:endParaRPr lang="el-GR"/>
        </a:p>
      </dgm:t>
    </dgm:pt>
    <dgm:pt modelId="{0434F199-CF9E-41CA-BD3D-D81665F76170}" type="pres">
      <dgm:prSet presAssocID="{0A8B6C8B-4565-4C5E-8A04-DECBA3F46D66}" presName="spacer" presStyleCnt="0"/>
      <dgm:spPr/>
    </dgm:pt>
    <dgm:pt modelId="{F4AAA65B-130A-42B1-B9D4-5249596DFB20}" type="pres">
      <dgm:prSet presAssocID="{0271F4F0-5F5A-47C3-B389-0A268DAC8A8F}" presName="comp" presStyleCnt="0"/>
      <dgm:spPr/>
    </dgm:pt>
    <dgm:pt modelId="{F99C00D3-1741-4DD0-9E9D-C7457744D601}" type="pres">
      <dgm:prSet presAssocID="{0271F4F0-5F5A-47C3-B389-0A268DAC8A8F}" presName="box" presStyleLbl="node1" presStyleIdx="1" presStyleCnt="3" custScaleY="90220" custLinFactNeighborX="908" custLinFactNeighborY="-4985"/>
      <dgm:spPr/>
      <dgm:t>
        <a:bodyPr/>
        <a:lstStyle/>
        <a:p>
          <a:endParaRPr lang="el-GR"/>
        </a:p>
      </dgm:t>
    </dgm:pt>
    <dgm:pt modelId="{3CD70D00-E7C6-49AF-B061-405A04122A94}" type="pres">
      <dgm:prSet presAssocID="{0271F4F0-5F5A-47C3-B389-0A268DAC8A8F}" presName="img" presStyleLbl="fgImgPlace1" presStyleIdx="1" presStyleCnt="3" custLinFactNeighborY="-4926"/>
      <dgm:spPr>
        <a:blipFill rotWithShape="1">
          <a:blip xmlns:r="http://schemas.openxmlformats.org/officeDocument/2006/relationships" r:embed="rId2"/>
          <a:stretch>
            <a:fillRect/>
          </a:stretch>
        </a:blipFill>
        <a:ln w="6350">
          <a:solidFill>
            <a:schemeClr val="tx1"/>
          </a:solidFill>
        </a:ln>
      </dgm:spPr>
      <dgm:t>
        <a:bodyPr/>
        <a:lstStyle/>
        <a:p>
          <a:endParaRPr lang="el-GR"/>
        </a:p>
      </dgm:t>
    </dgm:pt>
    <dgm:pt modelId="{6B635853-4506-4CC9-A036-044622FA2DDA}" type="pres">
      <dgm:prSet presAssocID="{0271F4F0-5F5A-47C3-B389-0A268DAC8A8F}" presName="text" presStyleLbl="node1" presStyleIdx="1" presStyleCnt="3">
        <dgm:presLayoutVars>
          <dgm:bulletEnabled val="1"/>
        </dgm:presLayoutVars>
      </dgm:prSet>
      <dgm:spPr/>
      <dgm:t>
        <a:bodyPr/>
        <a:lstStyle/>
        <a:p>
          <a:endParaRPr lang="el-GR"/>
        </a:p>
      </dgm:t>
    </dgm:pt>
    <dgm:pt modelId="{3114BC62-4198-4EC8-A1D4-BF1971BF57A1}" type="pres">
      <dgm:prSet presAssocID="{38D60B73-0A26-40D5-B734-2D9E6C83CE35}" presName="spacer" presStyleCnt="0"/>
      <dgm:spPr/>
    </dgm:pt>
    <dgm:pt modelId="{210B25AA-F62C-46E2-81B7-BCE4592915A6}" type="pres">
      <dgm:prSet presAssocID="{09BA1F44-AC19-4253-B684-D50C539E60F2}" presName="comp" presStyleCnt="0"/>
      <dgm:spPr/>
    </dgm:pt>
    <dgm:pt modelId="{7FFDAE43-709C-4F88-8E67-A95780EFFF34}" type="pres">
      <dgm:prSet presAssocID="{09BA1F44-AC19-4253-B684-D50C539E60F2}" presName="box" presStyleLbl="node1" presStyleIdx="2" presStyleCnt="3" custScaleY="110983"/>
      <dgm:spPr/>
      <dgm:t>
        <a:bodyPr/>
        <a:lstStyle/>
        <a:p>
          <a:endParaRPr lang="el-GR"/>
        </a:p>
      </dgm:t>
    </dgm:pt>
    <dgm:pt modelId="{C905D531-EAB1-45C6-92AE-0B4F04BF1DB0}" type="pres">
      <dgm:prSet presAssocID="{09BA1F44-AC19-4253-B684-D50C539E60F2}" presName="img" presStyleLbl="fgImgPlace1" presStyleIdx="2" presStyleCnt="3"/>
      <dgm:spPr>
        <a:blipFill rotWithShape="1">
          <a:blip xmlns:r="http://schemas.openxmlformats.org/officeDocument/2006/relationships" r:embed="rId3"/>
          <a:stretch>
            <a:fillRect/>
          </a:stretch>
        </a:blipFill>
        <a:ln w="9525">
          <a:solidFill>
            <a:schemeClr val="tx1"/>
          </a:solidFill>
        </a:ln>
      </dgm:spPr>
      <dgm:t>
        <a:bodyPr/>
        <a:lstStyle/>
        <a:p>
          <a:endParaRPr lang="el-GR"/>
        </a:p>
      </dgm:t>
    </dgm:pt>
    <dgm:pt modelId="{5DC2BDDA-1902-4C38-9F71-C7BADDB226AD}" type="pres">
      <dgm:prSet presAssocID="{09BA1F44-AC19-4253-B684-D50C539E60F2}" presName="text" presStyleLbl="node1" presStyleIdx="2" presStyleCnt="3">
        <dgm:presLayoutVars>
          <dgm:bulletEnabled val="1"/>
        </dgm:presLayoutVars>
      </dgm:prSet>
      <dgm:spPr/>
      <dgm:t>
        <a:bodyPr/>
        <a:lstStyle/>
        <a:p>
          <a:endParaRPr lang="el-GR"/>
        </a:p>
      </dgm:t>
    </dgm:pt>
  </dgm:ptLst>
  <dgm:cxnLst>
    <dgm:cxn modelId="{86374A39-432D-4C21-8D73-947C9AFA1697}" type="presOf" srcId="{0271F4F0-5F5A-47C3-B389-0A268DAC8A8F}" destId="{F99C00D3-1741-4DD0-9E9D-C7457744D601}" srcOrd="0" destOrd="0" presId="urn:microsoft.com/office/officeart/2005/8/layout/vList4"/>
    <dgm:cxn modelId="{5CA01A42-287E-4F5C-A37A-E02DD6C06CA4}" type="presOf" srcId="{2F9F6499-8A87-4895-8D43-E581613B5309}" destId="{FB412D1A-DC8A-41AD-A2FD-7DD57737797C}" srcOrd="1" destOrd="0" presId="urn:microsoft.com/office/officeart/2005/8/layout/vList4"/>
    <dgm:cxn modelId="{56033E77-E82D-4032-A015-87996624844C}" srcId="{EEDD4474-5105-4572-B94F-B4F5E4782FD6}" destId="{2F9F6499-8A87-4895-8D43-E581613B5309}" srcOrd="0" destOrd="0" parTransId="{8BE1F363-58DE-4B33-B37E-0576AF4C4787}" sibTransId="{0A8B6C8B-4565-4C5E-8A04-DECBA3F46D66}"/>
    <dgm:cxn modelId="{A741F014-877E-408C-B2CE-50627C708F75}" type="presOf" srcId="{09BA1F44-AC19-4253-B684-D50C539E60F2}" destId="{5DC2BDDA-1902-4C38-9F71-C7BADDB226AD}" srcOrd="1" destOrd="0" presId="urn:microsoft.com/office/officeart/2005/8/layout/vList4"/>
    <dgm:cxn modelId="{B0963B54-EEF0-4E4D-9F9F-CC648309B5E5}" type="presOf" srcId="{2F9F6499-8A87-4895-8D43-E581613B5309}" destId="{D3309529-C44F-403A-9F0E-E1834A79706D}" srcOrd="0" destOrd="0" presId="urn:microsoft.com/office/officeart/2005/8/layout/vList4"/>
    <dgm:cxn modelId="{F5561A0D-8FA3-43AA-A1BC-E8AB20332B98}" type="presOf" srcId="{09BA1F44-AC19-4253-B684-D50C539E60F2}" destId="{7FFDAE43-709C-4F88-8E67-A95780EFFF34}" srcOrd="0" destOrd="0" presId="urn:microsoft.com/office/officeart/2005/8/layout/vList4"/>
    <dgm:cxn modelId="{3BFAF2C2-CC34-4557-9D36-11E38FD88CF5}" type="presOf" srcId="{0271F4F0-5F5A-47C3-B389-0A268DAC8A8F}" destId="{6B635853-4506-4CC9-A036-044622FA2DDA}" srcOrd="1" destOrd="0" presId="urn:microsoft.com/office/officeart/2005/8/layout/vList4"/>
    <dgm:cxn modelId="{8B8AF9E7-6E8D-4A59-ABE0-A87B38BDE3A3}" type="presOf" srcId="{EEDD4474-5105-4572-B94F-B4F5E4782FD6}" destId="{1D3695F2-B921-404F-A9BF-A0254576FE1A}" srcOrd="0" destOrd="0" presId="urn:microsoft.com/office/officeart/2005/8/layout/vList4"/>
    <dgm:cxn modelId="{4917354A-09CC-414A-8825-F6D5D08BFE55}" srcId="{EEDD4474-5105-4572-B94F-B4F5E4782FD6}" destId="{09BA1F44-AC19-4253-B684-D50C539E60F2}" srcOrd="2" destOrd="0" parTransId="{BFB4838E-67DF-49BD-834E-4A881DAE94C2}" sibTransId="{2A1C411B-5511-4882-BFB9-3A75776FF245}"/>
    <dgm:cxn modelId="{817213B6-C95C-4C1D-A93D-DFCF721D3032}" srcId="{EEDD4474-5105-4572-B94F-B4F5E4782FD6}" destId="{0271F4F0-5F5A-47C3-B389-0A268DAC8A8F}" srcOrd="1" destOrd="0" parTransId="{B813AACA-9F16-49A8-9E63-661611B26DE3}" sibTransId="{38D60B73-0A26-40D5-B734-2D9E6C83CE35}"/>
    <dgm:cxn modelId="{A7D61CF4-426C-4183-8095-4256D2465C0D}" type="presParOf" srcId="{1D3695F2-B921-404F-A9BF-A0254576FE1A}" destId="{0BF48B00-8BFB-4F4D-9CB0-4A9F4780A221}" srcOrd="0" destOrd="0" presId="urn:microsoft.com/office/officeart/2005/8/layout/vList4"/>
    <dgm:cxn modelId="{0149E568-8AAC-4109-B79E-2EC418FC7008}" type="presParOf" srcId="{0BF48B00-8BFB-4F4D-9CB0-4A9F4780A221}" destId="{D3309529-C44F-403A-9F0E-E1834A79706D}" srcOrd="0" destOrd="0" presId="urn:microsoft.com/office/officeart/2005/8/layout/vList4"/>
    <dgm:cxn modelId="{55373A5E-5220-469D-8B38-DA2EDBF5B7EB}" type="presParOf" srcId="{0BF48B00-8BFB-4F4D-9CB0-4A9F4780A221}" destId="{9329442D-C5C3-4CCD-9588-ABE2ACCEE027}" srcOrd="1" destOrd="0" presId="urn:microsoft.com/office/officeart/2005/8/layout/vList4"/>
    <dgm:cxn modelId="{23A040E4-5DD6-4264-AA07-189DBED5F8D7}" type="presParOf" srcId="{0BF48B00-8BFB-4F4D-9CB0-4A9F4780A221}" destId="{FB412D1A-DC8A-41AD-A2FD-7DD57737797C}" srcOrd="2" destOrd="0" presId="urn:microsoft.com/office/officeart/2005/8/layout/vList4"/>
    <dgm:cxn modelId="{05C09396-E156-4FD0-B641-A8689EA1C698}" type="presParOf" srcId="{1D3695F2-B921-404F-A9BF-A0254576FE1A}" destId="{0434F199-CF9E-41CA-BD3D-D81665F76170}" srcOrd="1" destOrd="0" presId="urn:microsoft.com/office/officeart/2005/8/layout/vList4"/>
    <dgm:cxn modelId="{29EB42CB-5602-4048-B1DB-58051136FA58}" type="presParOf" srcId="{1D3695F2-B921-404F-A9BF-A0254576FE1A}" destId="{F4AAA65B-130A-42B1-B9D4-5249596DFB20}" srcOrd="2" destOrd="0" presId="urn:microsoft.com/office/officeart/2005/8/layout/vList4"/>
    <dgm:cxn modelId="{1CE3A268-B3D5-4C24-A22D-CCFC434902D9}" type="presParOf" srcId="{F4AAA65B-130A-42B1-B9D4-5249596DFB20}" destId="{F99C00D3-1741-4DD0-9E9D-C7457744D601}" srcOrd="0" destOrd="0" presId="urn:microsoft.com/office/officeart/2005/8/layout/vList4"/>
    <dgm:cxn modelId="{4C327F19-DCA2-4902-A97F-44E16E50C82B}" type="presParOf" srcId="{F4AAA65B-130A-42B1-B9D4-5249596DFB20}" destId="{3CD70D00-E7C6-49AF-B061-405A04122A94}" srcOrd="1" destOrd="0" presId="urn:microsoft.com/office/officeart/2005/8/layout/vList4"/>
    <dgm:cxn modelId="{6759DCBA-BF2F-4668-8F4C-26CBF9B707D4}" type="presParOf" srcId="{F4AAA65B-130A-42B1-B9D4-5249596DFB20}" destId="{6B635853-4506-4CC9-A036-044622FA2DDA}" srcOrd="2" destOrd="0" presId="urn:microsoft.com/office/officeart/2005/8/layout/vList4"/>
    <dgm:cxn modelId="{7C5A5771-9A04-4803-8466-05B49C1D69CE}" type="presParOf" srcId="{1D3695F2-B921-404F-A9BF-A0254576FE1A}" destId="{3114BC62-4198-4EC8-A1D4-BF1971BF57A1}" srcOrd="3" destOrd="0" presId="urn:microsoft.com/office/officeart/2005/8/layout/vList4"/>
    <dgm:cxn modelId="{775EA8E0-FD7E-4106-8C1A-3516C006A501}" type="presParOf" srcId="{1D3695F2-B921-404F-A9BF-A0254576FE1A}" destId="{210B25AA-F62C-46E2-81B7-BCE4592915A6}" srcOrd="4" destOrd="0" presId="urn:microsoft.com/office/officeart/2005/8/layout/vList4"/>
    <dgm:cxn modelId="{7AA40349-8B6C-430B-A3A5-BF04DBCD4FF0}" type="presParOf" srcId="{210B25AA-F62C-46E2-81B7-BCE4592915A6}" destId="{7FFDAE43-709C-4F88-8E67-A95780EFFF34}" srcOrd="0" destOrd="0" presId="urn:microsoft.com/office/officeart/2005/8/layout/vList4"/>
    <dgm:cxn modelId="{F771CCC7-DC78-4C2E-859A-019F03026E3E}" type="presParOf" srcId="{210B25AA-F62C-46E2-81B7-BCE4592915A6}" destId="{C905D531-EAB1-45C6-92AE-0B4F04BF1DB0}" srcOrd="1" destOrd="0" presId="urn:microsoft.com/office/officeart/2005/8/layout/vList4"/>
    <dgm:cxn modelId="{44925A37-086B-47B9-BB92-7299B977DA37}" type="presParOf" srcId="{210B25AA-F62C-46E2-81B7-BCE4592915A6}" destId="{5DC2BDDA-1902-4C38-9F71-C7BADDB226AD}" srcOrd="2" destOrd="0" presId="urn:microsoft.com/office/officeart/2005/8/layout/vList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099FCC-A5D7-4770-B19C-FDAFB66F2D3C}"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l-GR"/>
        </a:p>
      </dgm:t>
    </dgm:pt>
    <dgm:pt modelId="{D2E3D1CB-810E-4768-A474-7347F7646D1F}">
      <dgm:prSet phldrT="[Κείμενο]" custT="1"/>
      <dgm:spPr/>
      <dgm:t>
        <a:bodyPr/>
        <a:lstStyle/>
        <a:p>
          <a:r>
            <a:rPr lang="el-GR" sz="3200" u="none" dirty="0" smtClean="0"/>
            <a:t>ανύψωσης της μαλακής υπερώας </a:t>
          </a:r>
          <a:endParaRPr lang="el-GR" sz="3200" u="none" dirty="0"/>
        </a:p>
      </dgm:t>
    </dgm:pt>
    <dgm:pt modelId="{BA8F8ED2-428A-4958-900E-620657D5C2B9}" type="parTrans" cxnId="{7623336E-257F-4B81-B325-938CF79C812A}">
      <dgm:prSet/>
      <dgm:spPr/>
      <dgm:t>
        <a:bodyPr/>
        <a:lstStyle/>
        <a:p>
          <a:endParaRPr lang="el-GR"/>
        </a:p>
      </dgm:t>
    </dgm:pt>
    <dgm:pt modelId="{69029489-51E9-4954-9BE4-EDA1FAFCAE87}" type="sibTrans" cxnId="{7623336E-257F-4B81-B325-938CF79C812A}">
      <dgm:prSet/>
      <dgm:spPr/>
      <dgm:t>
        <a:bodyPr/>
        <a:lstStyle/>
        <a:p>
          <a:endParaRPr lang="el-GR"/>
        </a:p>
      </dgm:t>
    </dgm:pt>
    <dgm:pt modelId="{668AC8A5-AEA0-4EF6-8D0A-A08C370446C3}">
      <dgm:prSet phldrT="[Κείμενο]" custT="1"/>
      <dgm:spPr/>
      <dgm:t>
        <a:bodyPr/>
        <a:lstStyle/>
        <a:p>
          <a:r>
            <a:rPr lang="el-GR" sz="3200" dirty="0" smtClean="0"/>
            <a:t>συγκράτησης της γλώσσας </a:t>
          </a:r>
          <a:endParaRPr lang="el-GR" sz="3200" dirty="0"/>
        </a:p>
      </dgm:t>
    </dgm:pt>
    <dgm:pt modelId="{8400CBC5-7D70-4314-BEBE-0F1A9FA48DA4}" type="parTrans" cxnId="{C1418C4E-BAFE-4975-BC52-CDDD0CDCDD50}">
      <dgm:prSet/>
      <dgm:spPr/>
      <dgm:t>
        <a:bodyPr/>
        <a:lstStyle/>
        <a:p>
          <a:endParaRPr lang="el-GR"/>
        </a:p>
      </dgm:t>
    </dgm:pt>
    <dgm:pt modelId="{58137A74-6E24-4012-82F2-657FDE05BE4D}" type="sibTrans" cxnId="{C1418C4E-BAFE-4975-BC52-CDDD0CDCDD50}">
      <dgm:prSet/>
      <dgm:spPr/>
      <dgm:t>
        <a:bodyPr/>
        <a:lstStyle/>
        <a:p>
          <a:endParaRPr lang="el-GR"/>
        </a:p>
      </dgm:t>
    </dgm:pt>
    <dgm:pt modelId="{7D7EC9E9-3B47-4FF1-8A08-23A21F75D08A}">
      <dgm:prSet phldrT="[Κείμενο]" custT="1"/>
      <dgm:spPr/>
      <dgm:t>
        <a:bodyPr/>
        <a:lstStyle/>
        <a:p>
          <a:r>
            <a:rPr lang="el-GR" sz="3200" u="none" dirty="0" smtClean="0"/>
            <a:t>πρόσθιας μετατόπισης της κάτω γνάθου </a:t>
          </a:r>
          <a:endParaRPr lang="el-GR" sz="3200" u="none" dirty="0"/>
        </a:p>
      </dgm:t>
    </dgm:pt>
    <dgm:pt modelId="{62EED4D2-0AAF-4472-89F2-4F04C32BDF16}" type="parTrans" cxnId="{6AD6E081-A4C2-4EB3-8824-14872083CBAE}">
      <dgm:prSet/>
      <dgm:spPr/>
      <dgm:t>
        <a:bodyPr/>
        <a:lstStyle/>
        <a:p>
          <a:endParaRPr lang="el-GR"/>
        </a:p>
      </dgm:t>
    </dgm:pt>
    <dgm:pt modelId="{C8890708-1A66-47FA-BD78-2490DD0A7A8D}" type="sibTrans" cxnId="{6AD6E081-A4C2-4EB3-8824-14872083CBAE}">
      <dgm:prSet/>
      <dgm:spPr/>
      <dgm:t>
        <a:bodyPr/>
        <a:lstStyle/>
        <a:p>
          <a:endParaRPr lang="el-GR"/>
        </a:p>
      </dgm:t>
    </dgm:pt>
    <dgm:pt modelId="{C43DFBB9-006A-4546-BAE0-85E0578A0404}" type="pres">
      <dgm:prSet presAssocID="{9E099FCC-A5D7-4770-B19C-FDAFB66F2D3C}" presName="linear" presStyleCnt="0">
        <dgm:presLayoutVars>
          <dgm:dir/>
          <dgm:resizeHandles val="exact"/>
        </dgm:presLayoutVars>
      </dgm:prSet>
      <dgm:spPr/>
      <dgm:t>
        <a:bodyPr/>
        <a:lstStyle/>
        <a:p>
          <a:endParaRPr lang="el-GR"/>
        </a:p>
      </dgm:t>
    </dgm:pt>
    <dgm:pt modelId="{7A35F3CB-772E-47BD-BA69-61F57269EE75}" type="pres">
      <dgm:prSet presAssocID="{D2E3D1CB-810E-4768-A474-7347F7646D1F}" presName="comp" presStyleCnt="0"/>
      <dgm:spPr/>
    </dgm:pt>
    <dgm:pt modelId="{9772C720-BE0F-4E52-8AE0-DC275128CF2C}" type="pres">
      <dgm:prSet presAssocID="{D2E3D1CB-810E-4768-A474-7347F7646D1F}" presName="box" presStyleLbl="node1" presStyleIdx="0" presStyleCnt="3"/>
      <dgm:spPr/>
      <dgm:t>
        <a:bodyPr/>
        <a:lstStyle/>
        <a:p>
          <a:endParaRPr lang="el-GR"/>
        </a:p>
      </dgm:t>
    </dgm:pt>
    <dgm:pt modelId="{5AEAABA3-8101-4FD1-B9AC-53594BC0226E}" type="pres">
      <dgm:prSet presAssocID="{D2E3D1CB-810E-4768-A474-7347F7646D1F}" presName="img" presStyleLbl="fgImgPlace1" presStyleIdx="0" presStyleCnt="3"/>
      <dgm:spPr>
        <a:blipFill rotWithShape="0">
          <a:blip xmlns:r="http://schemas.openxmlformats.org/officeDocument/2006/relationships" r:embed="rId1"/>
          <a:stretch>
            <a:fillRect/>
          </a:stretch>
        </a:blipFill>
      </dgm:spPr>
    </dgm:pt>
    <dgm:pt modelId="{323D9677-7DFD-4BFE-98B5-C197E4470A0A}" type="pres">
      <dgm:prSet presAssocID="{D2E3D1CB-810E-4768-A474-7347F7646D1F}" presName="text" presStyleLbl="node1" presStyleIdx="0" presStyleCnt="3">
        <dgm:presLayoutVars>
          <dgm:bulletEnabled val="1"/>
        </dgm:presLayoutVars>
      </dgm:prSet>
      <dgm:spPr/>
      <dgm:t>
        <a:bodyPr/>
        <a:lstStyle/>
        <a:p>
          <a:endParaRPr lang="el-GR"/>
        </a:p>
      </dgm:t>
    </dgm:pt>
    <dgm:pt modelId="{2062BDC5-D055-44AF-A940-31335725A00E}" type="pres">
      <dgm:prSet presAssocID="{69029489-51E9-4954-9BE4-EDA1FAFCAE87}" presName="spacer" presStyleCnt="0"/>
      <dgm:spPr/>
    </dgm:pt>
    <dgm:pt modelId="{BB976411-655D-4B30-9BDB-338F58D36D47}" type="pres">
      <dgm:prSet presAssocID="{668AC8A5-AEA0-4EF6-8D0A-A08C370446C3}" presName="comp" presStyleCnt="0"/>
      <dgm:spPr/>
    </dgm:pt>
    <dgm:pt modelId="{EC319B1B-03A9-4AFF-99B8-3AC04C4A8E7D}" type="pres">
      <dgm:prSet presAssocID="{668AC8A5-AEA0-4EF6-8D0A-A08C370446C3}" presName="box" presStyleLbl="node1" presStyleIdx="1" presStyleCnt="3"/>
      <dgm:spPr/>
      <dgm:t>
        <a:bodyPr/>
        <a:lstStyle/>
        <a:p>
          <a:endParaRPr lang="el-GR"/>
        </a:p>
      </dgm:t>
    </dgm:pt>
    <dgm:pt modelId="{4250292A-E3EE-4850-B099-FC31FAE83D97}" type="pres">
      <dgm:prSet presAssocID="{668AC8A5-AEA0-4EF6-8D0A-A08C370446C3}" presName="img" presStyleLbl="fgImgPlace1" presStyleIdx="1" presStyleCnt="3"/>
      <dgm:spPr>
        <a:blipFill rotWithShape="0">
          <a:blip xmlns:r="http://schemas.openxmlformats.org/officeDocument/2006/relationships" r:embed="rId2"/>
          <a:stretch>
            <a:fillRect/>
          </a:stretch>
        </a:blipFill>
      </dgm:spPr>
      <dgm:t>
        <a:bodyPr/>
        <a:lstStyle/>
        <a:p>
          <a:endParaRPr lang="el-GR"/>
        </a:p>
      </dgm:t>
    </dgm:pt>
    <dgm:pt modelId="{E48F1C9C-7781-4CE8-8EDA-08F02E3BC56F}" type="pres">
      <dgm:prSet presAssocID="{668AC8A5-AEA0-4EF6-8D0A-A08C370446C3}" presName="text" presStyleLbl="node1" presStyleIdx="1" presStyleCnt="3">
        <dgm:presLayoutVars>
          <dgm:bulletEnabled val="1"/>
        </dgm:presLayoutVars>
      </dgm:prSet>
      <dgm:spPr/>
      <dgm:t>
        <a:bodyPr/>
        <a:lstStyle/>
        <a:p>
          <a:endParaRPr lang="el-GR"/>
        </a:p>
      </dgm:t>
    </dgm:pt>
    <dgm:pt modelId="{B0199E70-C08A-48F7-A470-51F8DA47D674}" type="pres">
      <dgm:prSet presAssocID="{58137A74-6E24-4012-82F2-657FDE05BE4D}" presName="spacer" presStyleCnt="0"/>
      <dgm:spPr/>
    </dgm:pt>
    <dgm:pt modelId="{51D36455-3703-4EFB-80E0-7A0477F12389}" type="pres">
      <dgm:prSet presAssocID="{7D7EC9E9-3B47-4FF1-8A08-23A21F75D08A}" presName="comp" presStyleCnt="0"/>
      <dgm:spPr/>
    </dgm:pt>
    <dgm:pt modelId="{93EE0376-5B1A-4452-A5BD-E726839CF07C}" type="pres">
      <dgm:prSet presAssocID="{7D7EC9E9-3B47-4FF1-8A08-23A21F75D08A}" presName="box" presStyleLbl="node1" presStyleIdx="2" presStyleCnt="3"/>
      <dgm:spPr/>
      <dgm:t>
        <a:bodyPr/>
        <a:lstStyle/>
        <a:p>
          <a:endParaRPr lang="el-GR"/>
        </a:p>
      </dgm:t>
    </dgm:pt>
    <dgm:pt modelId="{71E5CDEC-AE0C-4E79-A104-79EB476342FB}" type="pres">
      <dgm:prSet presAssocID="{7D7EC9E9-3B47-4FF1-8A08-23A21F75D08A}" presName="img" presStyleLbl="fgImgPlace1" presStyleIdx="2" presStyleCnt="3"/>
      <dgm:spPr>
        <a:blipFill rotWithShape="1">
          <a:blip xmlns:r="http://schemas.openxmlformats.org/officeDocument/2006/relationships" r:embed="rId3"/>
          <a:stretch>
            <a:fillRect/>
          </a:stretch>
        </a:blipFill>
      </dgm:spPr>
      <dgm:t>
        <a:bodyPr/>
        <a:lstStyle/>
        <a:p>
          <a:endParaRPr lang="el-GR"/>
        </a:p>
      </dgm:t>
    </dgm:pt>
    <dgm:pt modelId="{FFA20E72-B482-4BE9-B021-229A01198379}" type="pres">
      <dgm:prSet presAssocID="{7D7EC9E9-3B47-4FF1-8A08-23A21F75D08A}" presName="text" presStyleLbl="node1" presStyleIdx="2" presStyleCnt="3">
        <dgm:presLayoutVars>
          <dgm:bulletEnabled val="1"/>
        </dgm:presLayoutVars>
      </dgm:prSet>
      <dgm:spPr/>
      <dgm:t>
        <a:bodyPr/>
        <a:lstStyle/>
        <a:p>
          <a:endParaRPr lang="el-GR"/>
        </a:p>
      </dgm:t>
    </dgm:pt>
  </dgm:ptLst>
  <dgm:cxnLst>
    <dgm:cxn modelId="{B0B5D2AA-F688-407A-9522-28BFA1A4780A}" type="presOf" srcId="{7D7EC9E9-3B47-4FF1-8A08-23A21F75D08A}" destId="{93EE0376-5B1A-4452-A5BD-E726839CF07C}" srcOrd="0" destOrd="0" presId="urn:microsoft.com/office/officeart/2005/8/layout/vList4#1"/>
    <dgm:cxn modelId="{C1418C4E-BAFE-4975-BC52-CDDD0CDCDD50}" srcId="{9E099FCC-A5D7-4770-B19C-FDAFB66F2D3C}" destId="{668AC8A5-AEA0-4EF6-8D0A-A08C370446C3}" srcOrd="1" destOrd="0" parTransId="{8400CBC5-7D70-4314-BEBE-0F1A9FA48DA4}" sibTransId="{58137A74-6E24-4012-82F2-657FDE05BE4D}"/>
    <dgm:cxn modelId="{7623336E-257F-4B81-B325-938CF79C812A}" srcId="{9E099FCC-A5D7-4770-B19C-FDAFB66F2D3C}" destId="{D2E3D1CB-810E-4768-A474-7347F7646D1F}" srcOrd="0" destOrd="0" parTransId="{BA8F8ED2-428A-4958-900E-620657D5C2B9}" sibTransId="{69029489-51E9-4954-9BE4-EDA1FAFCAE87}"/>
    <dgm:cxn modelId="{603DD9FF-67CB-48C5-AAD1-6C575CA0A094}" type="presOf" srcId="{7D7EC9E9-3B47-4FF1-8A08-23A21F75D08A}" destId="{FFA20E72-B482-4BE9-B021-229A01198379}" srcOrd="1" destOrd="0" presId="urn:microsoft.com/office/officeart/2005/8/layout/vList4#1"/>
    <dgm:cxn modelId="{6AD6E081-A4C2-4EB3-8824-14872083CBAE}" srcId="{9E099FCC-A5D7-4770-B19C-FDAFB66F2D3C}" destId="{7D7EC9E9-3B47-4FF1-8A08-23A21F75D08A}" srcOrd="2" destOrd="0" parTransId="{62EED4D2-0AAF-4472-89F2-4F04C32BDF16}" sibTransId="{C8890708-1A66-47FA-BD78-2490DD0A7A8D}"/>
    <dgm:cxn modelId="{FC6FBD87-BA0E-433C-AAA8-D2ABC19AD023}" type="presOf" srcId="{D2E3D1CB-810E-4768-A474-7347F7646D1F}" destId="{9772C720-BE0F-4E52-8AE0-DC275128CF2C}" srcOrd="0" destOrd="0" presId="urn:microsoft.com/office/officeart/2005/8/layout/vList4#1"/>
    <dgm:cxn modelId="{75861126-426F-4B5F-895F-79DB8ADB8BA0}" type="presOf" srcId="{9E099FCC-A5D7-4770-B19C-FDAFB66F2D3C}" destId="{C43DFBB9-006A-4546-BAE0-85E0578A0404}" srcOrd="0" destOrd="0" presId="urn:microsoft.com/office/officeart/2005/8/layout/vList4#1"/>
    <dgm:cxn modelId="{18C6705D-995A-4EF1-A642-112FDF29FA20}" type="presOf" srcId="{668AC8A5-AEA0-4EF6-8D0A-A08C370446C3}" destId="{E48F1C9C-7781-4CE8-8EDA-08F02E3BC56F}" srcOrd="1" destOrd="0" presId="urn:microsoft.com/office/officeart/2005/8/layout/vList4#1"/>
    <dgm:cxn modelId="{F897DA31-88D4-42B1-94C2-F07C54A9CBCE}" type="presOf" srcId="{D2E3D1CB-810E-4768-A474-7347F7646D1F}" destId="{323D9677-7DFD-4BFE-98B5-C197E4470A0A}" srcOrd="1" destOrd="0" presId="urn:microsoft.com/office/officeart/2005/8/layout/vList4#1"/>
    <dgm:cxn modelId="{DDFDBC63-1462-4020-9394-08677FBE7400}" type="presOf" srcId="{668AC8A5-AEA0-4EF6-8D0A-A08C370446C3}" destId="{EC319B1B-03A9-4AFF-99B8-3AC04C4A8E7D}" srcOrd="0" destOrd="0" presId="urn:microsoft.com/office/officeart/2005/8/layout/vList4#1"/>
    <dgm:cxn modelId="{A9A8AA01-B64D-4995-AC75-3C027D7B7A79}" type="presParOf" srcId="{C43DFBB9-006A-4546-BAE0-85E0578A0404}" destId="{7A35F3CB-772E-47BD-BA69-61F57269EE75}" srcOrd="0" destOrd="0" presId="urn:microsoft.com/office/officeart/2005/8/layout/vList4#1"/>
    <dgm:cxn modelId="{DB3F4ADE-EDC2-4F16-8510-2432F20887E4}" type="presParOf" srcId="{7A35F3CB-772E-47BD-BA69-61F57269EE75}" destId="{9772C720-BE0F-4E52-8AE0-DC275128CF2C}" srcOrd="0" destOrd="0" presId="urn:microsoft.com/office/officeart/2005/8/layout/vList4#1"/>
    <dgm:cxn modelId="{48272488-BF0F-46B8-9345-FBC36DA9830A}" type="presParOf" srcId="{7A35F3CB-772E-47BD-BA69-61F57269EE75}" destId="{5AEAABA3-8101-4FD1-B9AC-53594BC0226E}" srcOrd="1" destOrd="0" presId="urn:microsoft.com/office/officeart/2005/8/layout/vList4#1"/>
    <dgm:cxn modelId="{09B1F65D-1190-4A33-8444-D051EFB9C64A}" type="presParOf" srcId="{7A35F3CB-772E-47BD-BA69-61F57269EE75}" destId="{323D9677-7DFD-4BFE-98B5-C197E4470A0A}" srcOrd="2" destOrd="0" presId="urn:microsoft.com/office/officeart/2005/8/layout/vList4#1"/>
    <dgm:cxn modelId="{C365A9C9-BC1D-40B0-959A-F2FA444E98F6}" type="presParOf" srcId="{C43DFBB9-006A-4546-BAE0-85E0578A0404}" destId="{2062BDC5-D055-44AF-A940-31335725A00E}" srcOrd="1" destOrd="0" presId="urn:microsoft.com/office/officeart/2005/8/layout/vList4#1"/>
    <dgm:cxn modelId="{C4E24454-C34D-42DD-83A6-F9E9DDC53B06}" type="presParOf" srcId="{C43DFBB9-006A-4546-BAE0-85E0578A0404}" destId="{BB976411-655D-4B30-9BDB-338F58D36D47}" srcOrd="2" destOrd="0" presId="urn:microsoft.com/office/officeart/2005/8/layout/vList4#1"/>
    <dgm:cxn modelId="{FDE99DFE-6CFF-4E25-820C-21EC2463E393}" type="presParOf" srcId="{BB976411-655D-4B30-9BDB-338F58D36D47}" destId="{EC319B1B-03A9-4AFF-99B8-3AC04C4A8E7D}" srcOrd="0" destOrd="0" presId="urn:microsoft.com/office/officeart/2005/8/layout/vList4#1"/>
    <dgm:cxn modelId="{6DD15AFE-FEFA-4EB7-A93B-E42C7EAA9AC1}" type="presParOf" srcId="{BB976411-655D-4B30-9BDB-338F58D36D47}" destId="{4250292A-E3EE-4850-B099-FC31FAE83D97}" srcOrd="1" destOrd="0" presId="urn:microsoft.com/office/officeart/2005/8/layout/vList4#1"/>
    <dgm:cxn modelId="{2B26069D-9E4A-4076-9958-E72E4C04B694}" type="presParOf" srcId="{BB976411-655D-4B30-9BDB-338F58D36D47}" destId="{E48F1C9C-7781-4CE8-8EDA-08F02E3BC56F}" srcOrd="2" destOrd="0" presId="urn:microsoft.com/office/officeart/2005/8/layout/vList4#1"/>
    <dgm:cxn modelId="{26589722-5480-4FE4-AE07-E99F90E65553}" type="presParOf" srcId="{C43DFBB9-006A-4546-BAE0-85E0578A0404}" destId="{B0199E70-C08A-48F7-A470-51F8DA47D674}" srcOrd="3" destOrd="0" presId="urn:microsoft.com/office/officeart/2005/8/layout/vList4#1"/>
    <dgm:cxn modelId="{75357978-DC6B-422D-BA8C-DD71C4A2D16C}" type="presParOf" srcId="{C43DFBB9-006A-4546-BAE0-85E0578A0404}" destId="{51D36455-3703-4EFB-80E0-7A0477F12389}" srcOrd="4" destOrd="0" presId="urn:microsoft.com/office/officeart/2005/8/layout/vList4#1"/>
    <dgm:cxn modelId="{E99AE475-133C-43FB-8DA7-37A4881D09DA}" type="presParOf" srcId="{51D36455-3703-4EFB-80E0-7A0477F12389}" destId="{93EE0376-5B1A-4452-A5BD-E726839CF07C}" srcOrd="0" destOrd="0" presId="urn:microsoft.com/office/officeart/2005/8/layout/vList4#1"/>
    <dgm:cxn modelId="{D1FEC176-B86C-4D5E-A801-C15DA38D775F}" type="presParOf" srcId="{51D36455-3703-4EFB-80E0-7A0477F12389}" destId="{71E5CDEC-AE0C-4E79-A104-79EB476342FB}" srcOrd="1" destOrd="0" presId="urn:microsoft.com/office/officeart/2005/8/layout/vList4#1"/>
    <dgm:cxn modelId="{DE4E8976-5E33-404E-B535-9619A8A65091}" type="presParOf" srcId="{51D36455-3703-4EFB-80E0-7A0477F12389}" destId="{FFA20E72-B482-4BE9-B021-229A01198379}"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309529-C44F-403A-9F0E-E1834A79706D}">
      <dsp:nvSpPr>
        <dsp:cNvPr id="0" name=""/>
        <dsp:cNvSpPr/>
      </dsp:nvSpPr>
      <dsp:spPr>
        <a:xfrm>
          <a:off x="0" y="0"/>
          <a:ext cx="8892000" cy="1597309"/>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6000" tIns="76200" rIns="76200" bIns="76200" numCol="1" spcCol="1270" anchor="ctr" anchorCtr="0">
          <a:noAutofit/>
        </a:bodyPr>
        <a:lstStyle/>
        <a:p>
          <a:pPr lvl="0" algn="l" defTabSz="889000">
            <a:lnSpc>
              <a:spcPct val="90000"/>
            </a:lnSpc>
            <a:spcBef>
              <a:spcPct val="0"/>
            </a:spcBef>
            <a:spcAft>
              <a:spcPct val="35000"/>
            </a:spcAft>
          </a:pPr>
          <a:r>
            <a:rPr lang="el-GR" sz="2000" b="1" kern="1200" dirty="0" smtClean="0"/>
            <a:t>Τύπου </a:t>
          </a:r>
          <a:r>
            <a:rPr lang="en-US" sz="2000" b="1" kern="1200" dirty="0" smtClean="0"/>
            <a:t>I</a:t>
          </a:r>
          <a:r>
            <a:rPr lang="el-GR" sz="2000" b="1" kern="1200" dirty="0" smtClean="0"/>
            <a:t>: </a:t>
          </a:r>
          <a:r>
            <a:rPr lang="el-GR" sz="2000" kern="1200" dirty="0" smtClean="0"/>
            <a:t>Προκατασκευασμένοι νάρθηκες που διατίθενται στην ελεύθερη αγορά και δεν επιδέχονται καμία προσαρμογή.</a:t>
          </a:r>
          <a:endParaRPr lang="en-US" sz="2000" kern="1200" dirty="0"/>
        </a:p>
      </dsp:txBody>
      <dsp:txXfrm>
        <a:off x="1971230" y="0"/>
        <a:ext cx="6920769" cy="1597309"/>
      </dsp:txXfrm>
    </dsp:sp>
    <dsp:sp modelId="{9329442D-C5C3-4CCD-9588-ABE2ACCEE027}">
      <dsp:nvSpPr>
        <dsp:cNvPr id="0" name=""/>
        <dsp:cNvSpPr/>
      </dsp:nvSpPr>
      <dsp:spPr>
        <a:xfrm>
          <a:off x="192830" y="82298"/>
          <a:ext cx="1778400" cy="1432713"/>
        </a:xfrm>
        <a:prstGeom prst="roundRect">
          <a:avLst>
            <a:gd name="adj" fmla="val 10000"/>
          </a:avLst>
        </a:prstGeom>
        <a:blipFill rotWithShape="1">
          <a:blip xmlns:r="http://schemas.openxmlformats.org/officeDocument/2006/relationships" r:embed="rId1"/>
          <a:stretch>
            <a:fillRect/>
          </a:stretch>
        </a:blipFill>
        <a:ln w="6350" cap="flat" cmpd="sng" algn="ctr">
          <a:solidFill>
            <a:scrgbClr r="0" g="0" b="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F99C00D3-1741-4DD0-9E9D-C7457744D601}">
      <dsp:nvSpPr>
        <dsp:cNvPr id="0" name=""/>
        <dsp:cNvSpPr/>
      </dsp:nvSpPr>
      <dsp:spPr>
        <a:xfrm>
          <a:off x="0" y="1694013"/>
          <a:ext cx="8892000" cy="1739714"/>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6000" tIns="76200" rIns="76200" bIns="76200" numCol="1" spcCol="1270" anchor="ctr" anchorCtr="0">
          <a:noAutofit/>
        </a:bodyPr>
        <a:lstStyle/>
        <a:p>
          <a:pPr lvl="0" algn="l" defTabSz="889000">
            <a:lnSpc>
              <a:spcPct val="90000"/>
            </a:lnSpc>
            <a:spcBef>
              <a:spcPct val="0"/>
            </a:spcBef>
            <a:spcAft>
              <a:spcPct val="35000"/>
            </a:spcAft>
          </a:pPr>
          <a:r>
            <a:rPr lang="el-GR" sz="2000" b="1" kern="1200" dirty="0" smtClean="0"/>
            <a:t>Τύπου ΙΙ: </a:t>
          </a:r>
          <a:r>
            <a:rPr lang="el-GR" sz="2000" kern="1200" dirty="0" smtClean="0"/>
            <a:t>Προκατασκευασμένοι νάρθηκες από θερμοπλαστικό υλικό που διατίθενται στην ελεύθερη αγορά και προσαρμόζονται στο στόμα μετά από τη θέρμανση του υλικού σε ζεστό νερό και με διαδοχικές εφαρμογές τους στα δόντια.</a:t>
          </a:r>
          <a:endParaRPr lang="en-US" sz="2000" kern="1200" dirty="0"/>
        </a:p>
      </dsp:txBody>
      <dsp:txXfrm>
        <a:off x="1971230" y="1694013"/>
        <a:ext cx="6920769" cy="1739714"/>
      </dsp:txXfrm>
    </dsp:sp>
    <dsp:sp modelId="{3CD70D00-E7C6-49AF-B061-405A04122A94}">
      <dsp:nvSpPr>
        <dsp:cNvPr id="0" name=""/>
        <dsp:cNvSpPr/>
      </dsp:nvSpPr>
      <dsp:spPr>
        <a:xfrm>
          <a:off x="192830" y="1812685"/>
          <a:ext cx="1778400" cy="1542642"/>
        </a:xfrm>
        <a:prstGeom prst="roundRect">
          <a:avLst>
            <a:gd name="adj" fmla="val 10000"/>
          </a:avLst>
        </a:prstGeom>
        <a:blipFill rotWithShape="1">
          <a:blip xmlns:r="http://schemas.openxmlformats.org/officeDocument/2006/relationships" r:embed="rId2"/>
          <a:stretch>
            <a:fillRect/>
          </a:stretch>
        </a:blipFill>
        <a:ln w="635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7FFDAE43-709C-4F88-8E67-A95780EFFF34}">
      <dsp:nvSpPr>
        <dsp:cNvPr id="0" name=""/>
        <dsp:cNvSpPr/>
      </dsp:nvSpPr>
      <dsp:spPr>
        <a:xfrm>
          <a:off x="0" y="3722684"/>
          <a:ext cx="8892000" cy="2140088"/>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l-GR" sz="2000" b="1" kern="1200" dirty="0" smtClean="0"/>
            <a:t>Τύπου ΙΙΙ: </a:t>
          </a:r>
          <a:r>
            <a:rPr lang="el-GR" sz="2000" b="0" kern="1200" dirty="0" smtClean="0"/>
            <a:t>Ν</a:t>
          </a:r>
          <a:r>
            <a:rPr lang="el-GR" sz="2000" kern="1200" dirty="0" smtClean="0"/>
            <a:t>άρθηκες που κατασκευάζονται στο εργαστήριο μετά από τη λήψη αποτυπωμάτων των δοντιών στο οδοντιατρείο. Οι νάρθηκες αυτοί κατασκευάζονται με την προσαρμογή πλακών από διάφορα πολυμερή υλικά στα εκμαγεία σε συσκευές όπου χρησιμοποιείται θερμότητα και αρνητική πίεση, θετική πίεση ή και συνδυασμός τους. </a:t>
          </a:r>
          <a:endParaRPr lang="en-US" sz="2000" b="1" kern="1200" dirty="0"/>
        </a:p>
      </dsp:txBody>
      <dsp:txXfrm>
        <a:off x="1971230" y="3722684"/>
        <a:ext cx="6920769" cy="2140088"/>
      </dsp:txXfrm>
    </dsp:sp>
    <dsp:sp modelId="{C905D531-EAB1-45C6-92AE-0B4F04BF1DB0}">
      <dsp:nvSpPr>
        <dsp:cNvPr id="0" name=""/>
        <dsp:cNvSpPr/>
      </dsp:nvSpPr>
      <dsp:spPr>
        <a:xfrm>
          <a:off x="192830" y="4021407"/>
          <a:ext cx="1778400" cy="1542642"/>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2C720-BE0F-4E52-8AE0-DC275128CF2C}">
      <dsp:nvSpPr>
        <dsp:cNvPr id="0" name=""/>
        <dsp:cNvSpPr/>
      </dsp:nvSpPr>
      <dsp:spPr>
        <a:xfrm>
          <a:off x="0" y="0"/>
          <a:ext cx="8388000" cy="16875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l-GR" sz="3200" u="none" kern="1200" dirty="0" smtClean="0"/>
            <a:t>ανύψωσης της μαλακής υπερώας </a:t>
          </a:r>
          <a:endParaRPr lang="el-GR" sz="3200" u="none" kern="1200" dirty="0"/>
        </a:p>
      </dsp:txBody>
      <dsp:txXfrm>
        <a:off x="1846350" y="0"/>
        <a:ext cx="6541650" cy="1687500"/>
      </dsp:txXfrm>
    </dsp:sp>
    <dsp:sp modelId="{5AEAABA3-8101-4FD1-B9AC-53594BC0226E}">
      <dsp:nvSpPr>
        <dsp:cNvPr id="0" name=""/>
        <dsp:cNvSpPr/>
      </dsp:nvSpPr>
      <dsp:spPr>
        <a:xfrm>
          <a:off x="168750" y="168750"/>
          <a:ext cx="1677600" cy="1350000"/>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319B1B-03A9-4AFF-99B8-3AC04C4A8E7D}">
      <dsp:nvSpPr>
        <dsp:cNvPr id="0" name=""/>
        <dsp:cNvSpPr/>
      </dsp:nvSpPr>
      <dsp:spPr>
        <a:xfrm>
          <a:off x="0" y="1856250"/>
          <a:ext cx="8388000" cy="16875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l-GR" sz="3200" kern="1200" dirty="0" smtClean="0"/>
            <a:t>συγκράτησης της γλώσσας </a:t>
          </a:r>
          <a:endParaRPr lang="el-GR" sz="3200" kern="1200" dirty="0"/>
        </a:p>
      </dsp:txBody>
      <dsp:txXfrm>
        <a:off x="1846350" y="1856250"/>
        <a:ext cx="6541650" cy="1687500"/>
      </dsp:txXfrm>
    </dsp:sp>
    <dsp:sp modelId="{4250292A-E3EE-4850-B099-FC31FAE83D97}">
      <dsp:nvSpPr>
        <dsp:cNvPr id="0" name=""/>
        <dsp:cNvSpPr/>
      </dsp:nvSpPr>
      <dsp:spPr>
        <a:xfrm>
          <a:off x="168750" y="2025000"/>
          <a:ext cx="1677600" cy="1350000"/>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EE0376-5B1A-4452-A5BD-E726839CF07C}">
      <dsp:nvSpPr>
        <dsp:cNvPr id="0" name=""/>
        <dsp:cNvSpPr/>
      </dsp:nvSpPr>
      <dsp:spPr>
        <a:xfrm>
          <a:off x="0" y="3712500"/>
          <a:ext cx="8388000" cy="16875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l-GR" sz="3200" u="none" kern="1200" dirty="0" smtClean="0"/>
            <a:t>πρόσθιας μετατόπισης της κάτω γνάθου </a:t>
          </a:r>
          <a:endParaRPr lang="el-GR" sz="3200" u="none" kern="1200" dirty="0"/>
        </a:p>
      </dsp:txBody>
      <dsp:txXfrm>
        <a:off x="1846350" y="3712500"/>
        <a:ext cx="6541650" cy="1687500"/>
      </dsp:txXfrm>
    </dsp:sp>
    <dsp:sp modelId="{71E5CDEC-AE0C-4E79-A104-79EB476342FB}">
      <dsp:nvSpPr>
        <dsp:cNvPr id="0" name=""/>
        <dsp:cNvSpPr/>
      </dsp:nvSpPr>
      <dsp:spPr>
        <a:xfrm>
          <a:off x="168750" y="3881250"/>
          <a:ext cx="1677600" cy="1350000"/>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6D4284-86E2-44BC-8618-F35558D3E68B}" type="datetimeFigureOut">
              <a:rPr lang="el-GR" smtClean="0"/>
              <a:t>26/11/2015</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D9DCD-96F2-44EB-A7A2-EF3DBA13CE96}" type="slidenum">
              <a:rPr lang="el-GR" smtClean="0"/>
              <a:t>‹#›</a:t>
            </a:fld>
            <a:endParaRPr lang="el-GR"/>
          </a:p>
        </p:txBody>
      </p:sp>
    </p:spTree>
    <p:extLst>
      <p:ext uri="{BB962C8B-B14F-4D97-AF65-F5344CB8AC3E}">
        <p14:creationId xmlns:p14="http://schemas.microsoft.com/office/powerpoint/2010/main" val="1775388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552D9DCD-96F2-44EB-A7A2-EF3DBA13CE96}" type="slidenum">
              <a:rPr lang="el-GR" smtClean="0"/>
              <a:t>13</a:t>
            </a:fld>
            <a:endParaRPr lang="el-GR"/>
          </a:p>
        </p:txBody>
      </p:sp>
    </p:spTree>
    <p:extLst>
      <p:ext uri="{BB962C8B-B14F-4D97-AF65-F5344CB8AC3E}">
        <p14:creationId xmlns:p14="http://schemas.microsoft.com/office/powerpoint/2010/main" val="1246350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552D9DCD-96F2-44EB-A7A2-EF3DBA13CE96}" type="slidenum">
              <a:rPr lang="el-GR" smtClean="0"/>
              <a:t>14</a:t>
            </a:fld>
            <a:endParaRPr lang="el-GR"/>
          </a:p>
        </p:txBody>
      </p:sp>
    </p:spTree>
    <p:extLst>
      <p:ext uri="{BB962C8B-B14F-4D97-AF65-F5344CB8AC3E}">
        <p14:creationId xmlns:p14="http://schemas.microsoft.com/office/powerpoint/2010/main" val="992324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384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fld id="{968E3EEA-BCCC-452F-B177-8B22FF296543}" type="slidenum">
              <a:rPr lang="el-GR" altLang="el-GR" sz="1200" smtClean="0"/>
              <a:pPr/>
              <a:t>17</a:t>
            </a:fld>
            <a:endParaRPr lang="el-GR" altLang="el-GR" sz="12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5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385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fld id="{D9335B6B-1546-4464-A589-796DB356859D}" type="slidenum">
              <a:rPr lang="el-GR" altLang="el-GR" sz="1200" smtClean="0"/>
              <a:pPr/>
              <a:t>18</a:t>
            </a:fld>
            <a:endParaRPr lang="el-GR" altLang="el-GR" sz="12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386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fld id="{DAD418D2-A19E-48C6-B00B-C9A2AB0B137C}" type="slidenum">
              <a:rPr lang="el-GR" altLang="el-GR" sz="1200" smtClean="0"/>
              <a:pPr/>
              <a:t>19</a:t>
            </a:fld>
            <a:endParaRPr lang="el-GR" altLang="el-GR" sz="12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smtClean="0"/>
          </a:p>
        </p:txBody>
      </p:sp>
      <p:sp>
        <p:nvSpPr>
          <p:cNvPr id="388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fld id="{8E8F95CE-E063-4D57-A9D4-79B6C2BF9572}" type="slidenum">
              <a:rPr lang="el-GR" altLang="el-GR" sz="1200" smtClean="0"/>
              <a:pPr/>
              <a:t>20</a:t>
            </a:fld>
            <a:endParaRPr lang="el-GR" altLang="el-GR" sz="1200"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smtClean="0"/>
          </a:p>
        </p:txBody>
      </p:sp>
      <p:sp>
        <p:nvSpPr>
          <p:cNvPr id="389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fld id="{BA56DC7C-D983-4F97-B558-54F26D99B5E4}" type="slidenum">
              <a:rPr lang="el-GR" altLang="el-GR" sz="1200" smtClean="0"/>
              <a:pPr/>
              <a:t>21</a:t>
            </a:fld>
            <a:endParaRPr lang="el-GR" altLang="el-GR" sz="1200"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33794"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3795"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54E8FF3-4B1C-4D20-B1B0-1594500AFB3F}" type="slidenum">
              <a:rPr lang="el-GR"/>
              <a:pPr fontAlgn="base">
                <a:spcBef>
                  <a:spcPct val="0"/>
                </a:spcBef>
                <a:spcAft>
                  <a:spcPct val="0"/>
                </a:spcAft>
              </a:pPr>
              <a:t>24</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399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fld id="{ECBDE8CA-E7DF-4C08-AD5D-BB665E75F18D}" type="slidenum">
              <a:rPr lang="el-GR" altLang="el-GR" sz="1200" smtClean="0"/>
              <a:pPr/>
              <a:t>25</a:t>
            </a:fld>
            <a:endParaRPr lang="el-GR" altLang="el-GR"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1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smtClean="0"/>
          </a:p>
        </p:txBody>
      </p:sp>
      <p:sp>
        <p:nvSpPr>
          <p:cNvPr id="401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fld id="{E9B6AF10-1F96-48F0-8171-F2C775940722}" type="slidenum">
              <a:rPr lang="el-GR" altLang="el-GR" sz="1200" smtClean="0"/>
              <a:pPr/>
              <a:t>26</a:t>
            </a:fld>
            <a:endParaRPr lang="el-GR" altLang="el-GR" sz="120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smtClean="0"/>
          </a:p>
        </p:txBody>
      </p:sp>
      <p:sp>
        <p:nvSpPr>
          <p:cNvPr id="379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fld id="{3A8CDA0A-0E55-4F66-B866-234239C81AAF}" type="slidenum">
              <a:rPr lang="el-GR" altLang="el-GR" sz="1200" smtClean="0"/>
              <a:pPr/>
              <a:t>2</a:t>
            </a:fld>
            <a:endParaRPr lang="el-GR" altLang="el-GR" sz="1200"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2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smtClean="0"/>
          </a:p>
        </p:txBody>
      </p:sp>
      <p:sp>
        <p:nvSpPr>
          <p:cNvPr id="402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fld id="{26FA96CC-77BB-48BC-9600-F508091E4AEA}" type="slidenum">
              <a:rPr lang="el-GR" altLang="el-GR" sz="1200" smtClean="0"/>
              <a:pPr/>
              <a:t>27</a:t>
            </a:fld>
            <a:endParaRPr lang="el-GR" altLang="el-GR" sz="1200"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smtClean="0"/>
          </a:p>
        </p:txBody>
      </p:sp>
      <p:sp>
        <p:nvSpPr>
          <p:cNvPr id="390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fld id="{CE3883D3-29A8-45D0-B135-453C3BF8007D}" type="slidenum">
              <a:rPr lang="el-GR" altLang="el-GR" sz="1200" smtClean="0"/>
              <a:pPr/>
              <a:t>28</a:t>
            </a:fld>
            <a:endParaRPr lang="el-GR" altLang="el-GR" sz="1200"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1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smtClean="0"/>
          </a:p>
        </p:txBody>
      </p:sp>
      <p:sp>
        <p:nvSpPr>
          <p:cNvPr id="391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fld id="{E567E490-BBE4-4927-AB01-E36A5B090465}" type="slidenum">
              <a:rPr lang="el-GR" altLang="el-GR" sz="1200" smtClean="0"/>
              <a:pPr/>
              <a:t>29</a:t>
            </a:fld>
            <a:endParaRPr lang="el-GR" altLang="el-GR" sz="1200"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smtClean="0"/>
          </a:p>
        </p:txBody>
      </p:sp>
      <p:sp>
        <p:nvSpPr>
          <p:cNvPr id="392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fld id="{CDE3370E-2E35-4820-AD2A-39ED0A5F11E5}" type="slidenum">
              <a:rPr lang="el-GR" altLang="el-GR" sz="1200" smtClean="0"/>
              <a:pPr/>
              <a:t>30</a:t>
            </a:fld>
            <a:endParaRPr lang="el-GR" altLang="el-GR" sz="1200"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3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smtClean="0"/>
          </a:p>
        </p:txBody>
      </p:sp>
      <p:sp>
        <p:nvSpPr>
          <p:cNvPr id="393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fld id="{803E0444-9314-48EF-9A2D-5570A974AADF}" type="slidenum">
              <a:rPr lang="el-GR" altLang="el-GR" sz="1200" smtClean="0"/>
              <a:pPr/>
              <a:t>31</a:t>
            </a:fld>
            <a:endParaRPr lang="el-GR" altLang="el-GR" sz="1200"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552D9DCD-96F2-44EB-A7A2-EF3DBA13CE96}" type="slidenum">
              <a:rPr lang="el-GR" smtClean="0"/>
              <a:t>33</a:t>
            </a:fld>
            <a:endParaRPr lang="el-GR"/>
          </a:p>
        </p:txBody>
      </p:sp>
    </p:spTree>
    <p:extLst>
      <p:ext uri="{BB962C8B-B14F-4D97-AF65-F5344CB8AC3E}">
        <p14:creationId xmlns:p14="http://schemas.microsoft.com/office/powerpoint/2010/main" val="1003123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404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fld id="{DBD43DD9-649C-4930-B6AF-8AFC643690A7}" type="slidenum">
              <a:rPr lang="el-GR" altLang="el-GR" sz="1200" smtClean="0"/>
              <a:pPr/>
              <a:t>36</a:t>
            </a:fld>
            <a:endParaRPr lang="el-GR" altLang="el-GR" sz="120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38</a:t>
            </a:fld>
            <a:endParaRPr lang="el-GR">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39</a:t>
            </a:fld>
            <a:endParaRPr lang="el-GR">
              <a:solidFill>
                <a:prstClr val="black"/>
              </a:solidFill>
            </a:endParaRPr>
          </a:p>
        </p:txBody>
      </p:sp>
    </p:spTree>
    <p:extLst>
      <p:ext uri="{BB962C8B-B14F-4D97-AF65-F5344CB8AC3E}">
        <p14:creationId xmlns:p14="http://schemas.microsoft.com/office/powerpoint/2010/main" val="27497211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40</a:t>
            </a:fld>
            <a:endParaRPr lang="el-GR">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0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380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fld id="{39A6F645-67C6-4121-B621-F3FDB221D7C2}" type="slidenum">
              <a:rPr lang="el-GR" altLang="el-GR" sz="1200" smtClean="0"/>
              <a:pPr/>
              <a:t>3</a:t>
            </a:fld>
            <a:endParaRPr lang="el-GR" altLang="el-GR" sz="120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41</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43</a:t>
            </a:fld>
            <a:endParaRPr lang="el-GR">
              <a:solidFill>
                <a:prstClr val="black"/>
              </a:solidFill>
            </a:endParaRPr>
          </a:p>
        </p:txBody>
      </p:sp>
    </p:spTree>
    <p:extLst>
      <p:ext uri="{BB962C8B-B14F-4D97-AF65-F5344CB8AC3E}">
        <p14:creationId xmlns:p14="http://schemas.microsoft.com/office/powerpoint/2010/main" val="4075370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44</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381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fld id="{BF85D72E-9683-470F-9CBA-DFCA410F3D3D}" type="slidenum">
              <a:rPr lang="el-GR" altLang="el-GR" sz="1200" smtClean="0"/>
              <a:pPr/>
              <a:t>4</a:t>
            </a:fld>
            <a:endParaRPr lang="el-GR" altLang="el-GR"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2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382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fld id="{A10088CF-38A2-473E-94F5-6D16F39CCFB8}" type="slidenum">
              <a:rPr lang="el-GR" altLang="el-GR" sz="1200" smtClean="0"/>
              <a:pPr/>
              <a:t>5</a:t>
            </a:fld>
            <a:endParaRPr lang="el-GR" altLang="el-GR" sz="12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552D9DCD-96F2-44EB-A7A2-EF3DBA13CE96}" type="slidenum">
              <a:rPr lang="el-GR" smtClean="0"/>
              <a:t>8</a:t>
            </a:fld>
            <a:endParaRPr lang="el-GR"/>
          </a:p>
        </p:txBody>
      </p:sp>
    </p:spTree>
    <p:extLst>
      <p:ext uri="{BB962C8B-B14F-4D97-AF65-F5344CB8AC3E}">
        <p14:creationId xmlns:p14="http://schemas.microsoft.com/office/powerpoint/2010/main" val="1697803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552D9DCD-96F2-44EB-A7A2-EF3DBA13CE96}" type="slidenum">
              <a:rPr lang="el-GR" smtClean="0"/>
              <a:t>10</a:t>
            </a:fld>
            <a:endParaRPr lang="el-GR"/>
          </a:p>
        </p:txBody>
      </p:sp>
    </p:spTree>
    <p:extLst>
      <p:ext uri="{BB962C8B-B14F-4D97-AF65-F5344CB8AC3E}">
        <p14:creationId xmlns:p14="http://schemas.microsoft.com/office/powerpoint/2010/main" val="4086915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552D9DCD-96F2-44EB-A7A2-EF3DBA13CE96}" type="slidenum">
              <a:rPr lang="el-GR" smtClean="0"/>
              <a:t>11</a:t>
            </a:fld>
            <a:endParaRPr lang="el-GR"/>
          </a:p>
        </p:txBody>
      </p:sp>
    </p:spTree>
    <p:extLst>
      <p:ext uri="{BB962C8B-B14F-4D97-AF65-F5344CB8AC3E}">
        <p14:creationId xmlns:p14="http://schemas.microsoft.com/office/powerpoint/2010/main" val="2145025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552D9DCD-96F2-44EB-A7A2-EF3DBA13CE96}" type="slidenum">
              <a:rPr lang="el-GR" smtClean="0"/>
              <a:t>12</a:t>
            </a:fld>
            <a:endParaRPr lang="el-GR"/>
          </a:p>
        </p:txBody>
      </p:sp>
    </p:spTree>
    <p:extLst>
      <p:ext uri="{BB962C8B-B14F-4D97-AF65-F5344CB8AC3E}">
        <p14:creationId xmlns:p14="http://schemas.microsoft.com/office/powerpoint/2010/main" val="2493022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E3744AD9-AC93-4560-9135-83E0E73CEAD2}" type="datetime1">
              <a:rPr lang="el-GR" smtClean="0"/>
              <a:t>26/11/2015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535093D-D179-44E1-AA04-3B47579EB235}" type="slidenum">
              <a:rPr lang="el-GR" smtClean="0"/>
              <a:t>‹#›</a:t>
            </a:fld>
            <a:endParaRPr lang="el-GR"/>
          </a:p>
        </p:txBody>
      </p:sp>
    </p:spTree>
    <p:extLst>
      <p:ext uri="{BB962C8B-B14F-4D97-AF65-F5344CB8AC3E}">
        <p14:creationId xmlns:p14="http://schemas.microsoft.com/office/powerpoint/2010/main" val="4092878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9B733175-0950-4C62-B367-49639AFCB70D}" type="datetime1">
              <a:rPr lang="el-GR" smtClean="0"/>
              <a:t>26/11/2015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535093D-D179-44E1-AA04-3B47579EB235}" type="slidenum">
              <a:rPr lang="el-GR" smtClean="0"/>
              <a:t>‹#›</a:t>
            </a:fld>
            <a:endParaRPr lang="el-GR"/>
          </a:p>
        </p:txBody>
      </p:sp>
    </p:spTree>
    <p:extLst>
      <p:ext uri="{BB962C8B-B14F-4D97-AF65-F5344CB8AC3E}">
        <p14:creationId xmlns:p14="http://schemas.microsoft.com/office/powerpoint/2010/main" val="808042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C162D70E-40A8-4FC5-BE1F-2C1160255D98}" type="datetime1">
              <a:rPr lang="el-GR" smtClean="0"/>
              <a:t>26/11/2015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535093D-D179-44E1-AA04-3B47579EB235}" type="slidenum">
              <a:rPr lang="el-GR" smtClean="0"/>
              <a:t>‹#›</a:t>
            </a:fld>
            <a:endParaRPr lang="el-GR"/>
          </a:p>
        </p:txBody>
      </p:sp>
    </p:spTree>
    <p:extLst>
      <p:ext uri="{BB962C8B-B14F-4D97-AF65-F5344CB8AC3E}">
        <p14:creationId xmlns:p14="http://schemas.microsoft.com/office/powerpoint/2010/main" val="3241856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l-GR"/>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a:xfrm>
            <a:off x="457200" y="6245225"/>
            <a:ext cx="2133600" cy="476250"/>
          </a:xfrm>
        </p:spPr>
        <p:txBody>
          <a:bodyPr/>
          <a:lstStyle>
            <a:lvl1pPr>
              <a:defRPr/>
            </a:lvl1pPr>
          </a:lstStyle>
          <a:p>
            <a:pPr>
              <a:defRPr/>
            </a:pPr>
            <a:fld id="{71087E73-8231-4592-A7A4-2D31EFE35299}" type="datetime1">
              <a:rPr lang="el-GR" smtClean="0"/>
              <a:t>26/11/2015</a:t>
            </a:fld>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a:defRPr/>
            </a:pPr>
            <a:fld id="{120AC071-8F8D-4FD9-B28A-4F052C076BAB}" type="slidenum">
              <a:rPr lang="en-US"/>
              <a:pPr>
                <a:defRPr/>
              </a:pPr>
              <a:t>‹#›</a:t>
            </a:fld>
            <a:endParaRPr lang="en-US" dirty="0"/>
          </a:p>
        </p:txBody>
      </p:sp>
    </p:spTree>
    <p:extLst>
      <p:ext uri="{BB962C8B-B14F-4D97-AF65-F5344CB8AC3E}">
        <p14:creationId xmlns:p14="http://schemas.microsoft.com/office/powerpoint/2010/main" val="2703427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863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6863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5"/>
          <p:cNvSpPr>
            <a:spLocks noGrp="1"/>
          </p:cNvSpPr>
          <p:nvPr>
            <p:ph type="dt" sz="half" idx="10"/>
          </p:nvPr>
        </p:nvSpPr>
        <p:spPr>
          <a:xfrm>
            <a:off x="533400" y="6248400"/>
            <a:ext cx="2057400" cy="457200"/>
          </a:xfrm>
        </p:spPr>
        <p:txBody>
          <a:bodyPr/>
          <a:lstStyle>
            <a:lvl1pPr>
              <a:defRPr/>
            </a:lvl1pPr>
          </a:lstStyle>
          <a:p>
            <a:pPr>
              <a:defRPr/>
            </a:pPr>
            <a:fld id="{5B39F830-60DF-43BE-A513-9E07CB7AE31E}" type="datetime1">
              <a:rPr lang="el-GR" smtClean="0"/>
              <a:t>26/11/2015</a:t>
            </a:fld>
            <a:endParaRPr lang="en-US"/>
          </a:p>
        </p:txBody>
      </p:sp>
      <p:sp>
        <p:nvSpPr>
          <p:cNvPr id="7" name="Footer Placeholder 6"/>
          <p:cNvSpPr>
            <a:spLocks noGrp="1"/>
          </p:cNvSpPr>
          <p:nvPr>
            <p:ph type="ftr" sz="quarter" idx="11"/>
          </p:nvPr>
        </p:nvSpPr>
        <p:spPr>
          <a:xfrm>
            <a:off x="3238500" y="6248400"/>
            <a:ext cx="2895600" cy="45720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781800" y="6248400"/>
            <a:ext cx="1905000" cy="457200"/>
          </a:xfrm>
        </p:spPr>
        <p:txBody>
          <a:bodyPr/>
          <a:lstStyle>
            <a:lvl1pPr>
              <a:defRPr/>
            </a:lvl1pPr>
          </a:lstStyle>
          <a:p>
            <a:pPr>
              <a:defRPr/>
            </a:pPr>
            <a:fld id="{ED1F4049-623B-407C-9ACD-C35877349DFC}" type="slidenum">
              <a:rPr lang="en-US"/>
              <a:pPr>
                <a:defRPr/>
              </a:pPr>
              <a:t>‹#›</a:t>
            </a:fld>
            <a:endParaRPr lang="en-US" dirty="0"/>
          </a:p>
        </p:txBody>
      </p:sp>
    </p:spTree>
    <p:extLst>
      <p:ext uri="{BB962C8B-B14F-4D97-AF65-F5344CB8AC3E}">
        <p14:creationId xmlns:p14="http://schemas.microsoft.com/office/powerpoint/2010/main" val="3636758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fld id="{3B8F7BFB-7621-488A-848B-80F9A5649CB5}" type="datetime1">
              <a:rPr lang="el-GR" smtClean="0"/>
              <a:t>26/11/2015</a:t>
            </a:fld>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111DCA42-6457-4B0B-8D20-8479D6115E14}" type="slidenum">
              <a:rPr lang="en-US"/>
              <a:pPr>
                <a:defRPr/>
              </a:pPr>
              <a:t>‹#›</a:t>
            </a:fld>
            <a:endParaRPr lang="en-US" dirty="0"/>
          </a:p>
        </p:txBody>
      </p:sp>
    </p:spTree>
    <p:extLst>
      <p:ext uri="{BB962C8B-B14F-4D97-AF65-F5344CB8AC3E}">
        <p14:creationId xmlns:p14="http://schemas.microsoft.com/office/powerpoint/2010/main" val="1833839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fld id="{E9A6A9E6-79A9-4E7A-AFDC-BD8E417137E9}" type="datetime1">
              <a:rPr lang="el-GR" smtClean="0">
                <a:solidFill>
                  <a:prstClr val="black">
                    <a:tint val="75000"/>
                  </a:prstClr>
                </a:solidFill>
              </a:rPr>
              <a:t>26/11/2015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53002208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04A82"/>
                </a:solidFill>
              </a:defRPr>
            </a:lvl1pPr>
          </a:lstStyle>
          <a:p>
            <a:r>
              <a:rPr lang="el-GR" smtClean="0"/>
              <a:t>Στυλ κύριου τίτλου</a:t>
            </a:r>
            <a:endParaRPr lang="el-GR" dirty="0"/>
          </a:p>
        </p:txBody>
      </p:sp>
      <p:sp>
        <p:nvSpPr>
          <p:cNvPr id="3" name="Content Placeholder 2"/>
          <p:cNvSpPr>
            <a:spLocks noGrp="1"/>
          </p:cNvSpPr>
          <p:nvPr>
            <p:ph idx="1"/>
          </p:nvPr>
        </p:nvSpPr>
        <p:spPr>
          <a:xfrm>
            <a:off x="457200" y="1268760"/>
            <a:ext cx="8229600" cy="4968552"/>
          </a:xfrm>
        </p:spPr>
        <p:txBody>
          <a:bodyPr>
            <a:normAutofit/>
          </a:bodyPr>
          <a:lstStyle>
            <a:lvl1pPr>
              <a:lnSpc>
                <a:spcPct val="110000"/>
              </a:lnSpc>
              <a:spcBef>
                <a:spcPts val="1200"/>
              </a:spcBef>
              <a:defRPr sz="2200"/>
            </a:lvl1pPr>
            <a:lvl2pPr marL="742950" indent="-382588">
              <a:lnSpc>
                <a:spcPct val="110000"/>
              </a:lnSpc>
              <a:spcBef>
                <a:spcPts val="1200"/>
              </a:spcBef>
              <a:buFont typeface="Courier New" panose="02070309020205020404" pitchFamily="49" charset="0"/>
              <a:buChar char="o"/>
              <a:defRPr sz="2200"/>
            </a:lvl2pPr>
            <a:lvl3pPr marL="914400" indent="0">
              <a:buNone/>
              <a:defRPr sz="2200"/>
            </a:lvl3pPr>
            <a:lvl4pPr marL="1257300" indent="-228600">
              <a:defRPr sz="2200"/>
            </a:lvl4pPr>
            <a:lvl5pPr marL="1168400" indent="-271463">
              <a:lnSpc>
                <a:spcPct val="110000"/>
              </a:lnSpc>
              <a:spcBef>
                <a:spcPts val="1200"/>
              </a:spcBef>
              <a:defRPr sz="22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p:txBody>
      </p:sp>
      <p:sp>
        <p:nvSpPr>
          <p:cNvPr id="4" name="Date Placeholder 3"/>
          <p:cNvSpPr>
            <a:spLocks noGrp="1"/>
          </p:cNvSpPr>
          <p:nvPr>
            <p:ph type="dt" sz="half" idx="10"/>
          </p:nvPr>
        </p:nvSpPr>
        <p:spPr/>
        <p:txBody>
          <a:bodyPr/>
          <a:lstStyle/>
          <a:p>
            <a:pPr>
              <a:defRPr/>
            </a:pPr>
            <a:fld id="{3ECBDA8A-3E38-4B4C-8473-6B7E2E17633F}" type="datetime1">
              <a:rPr lang="el-GR" smtClean="0">
                <a:solidFill>
                  <a:prstClr val="black">
                    <a:tint val="75000"/>
                  </a:prstClr>
                </a:solidFill>
              </a:rPr>
              <a:t>26/11/2015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32316899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fld id="{732811AE-0F0C-4975-A962-BD77DA8DFAFC}" type="datetime1">
              <a:rPr lang="el-GR" smtClean="0">
                <a:solidFill>
                  <a:prstClr val="black">
                    <a:tint val="75000"/>
                  </a:prstClr>
                </a:solidFill>
              </a:rPr>
              <a:t>26/11/2015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22282174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04A82"/>
                </a:solidFill>
              </a:defRPr>
            </a:lvl1p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normAutofit/>
          </a:bodyPr>
          <a:lstStyle>
            <a:lvl1pPr>
              <a:lnSpc>
                <a:spcPct val="110000"/>
              </a:lnSpc>
              <a:spcBef>
                <a:spcPts val="1200"/>
              </a:spcBef>
              <a:defRPr sz="2200"/>
            </a:lvl1pPr>
            <a:lvl2pPr marL="742950" indent="-382588">
              <a:lnSpc>
                <a:spcPct val="110000"/>
              </a:lnSpc>
              <a:spcBef>
                <a:spcPts val="1200"/>
              </a:spcBef>
              <a:buFont typeface="Courier New" panose="02070309020205020404" pitchFamily="49" charset="0"/>
              <a:buChar char="o"/>
              <a:defRPr sz="2200"/>
            </a:lvl2pPr>
            <a:lvl3pPr>
              <a:defRPr sz="2200"/>
            </a:lvl3pPr>
            <a:lvl4pPr>
              <a:defRPr sz="2200"/>
            </a:lvl4pPr>
            <a:lvl5pPr marL="1168400" indent="-271463">
              <a:lnSpc>
                <a:spcPct val="110000"/>
              </a:lnSpc>
              <a:spcBef>
                <a:spcPts val="1200"/>
              </a:spcBef>
              <a:defRPr sz="22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p:txBody>
      </p:sp>
      <p:sp>
        <p:nvSpPr>
          <p:cNvPr id="4" name="Content Placeholder 3"/>
          <p:cNvSpPr>
            <a:spLocks noGrp="1"/>
          </p:cNvSpPr>
          <p:nvPr>
            <p:ph sz="half" idx="2"/>
          </p:nvPr>
        </p:nvSpPr>
        <p:spPr>
          <a:xfrm>
            <a:off x="4648200" y="1196752"/>
            <a:ext cx="4038600" cy="5040560"/>
          </a:xfrm>
        </p:spPr>
        <p:txBody>
          <a:bodyPr>
            <a:normAutofit/>
          </a:bodyPr>
          <a:lstStyle>
            <a:lvl1pPr>
              <a:lnSpc>
                <a:spcPct val="110000"/>
              </a:lnSpc>
              <a:spcBef>
                <a:spcPts val="1200"/>
              </a:spcBef>
              <a:defRPr sz="2200"/>
            </a:lvl1pPr>
            <a:lvl2pPr marL="742950" indent="-382588">
              <a:lnSpc>
                <a:spcPct val="110000"/>
              </a:lnSpc>
              <a:spcBef>
                <a:spcPts val="1200"/>
              </a:spcBef>
              <a:buFont typeface="Courier New" panose="02070309020205020404" pitchFamily="49" charset="0"/>
              <a:buChar char="o"/>
              <a:defRPr sz="2200"/>
            </a:lvl2pPr>
            <a:lvl3pPr>
              <a:defRPr sz="2200"/>
            </a:lvl3pPr>
            <a:lvl4pPr>
              <a:defRPr sz="2200"/>
            </a:lvl4pPr>
            <a:lvl5pPr marL="1168400" indent="-271463">
              <a:lnSpc>
                <a:spcPct val="110000"/>
              </a:lnSpc>
              <a:spcBef>
                <a:spcPts val="1200"/>
              </a:spcBef>
              <a:defRPr sz="22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p:txBody>
      </p:sp>
      <p:sp>
        <p:nvSpPr>
          <p:cNvPr id="5" name="Date Placeholder 4"/>
          <p:cNvSpPr>
            <a:spLocks noGrp="1"/>
          </p:cNvSpPr>
          <p:nvPr>
            <p:ph type="dt" sz="half" idx="10"/>
          </p:nvPr>
        </p:nvSpPr>
        <p:spPr/>
        <p:txBody>
          <a:bodyPr/>
          <a:lstStyle/>
          <a:p>
            <a:pPr>
              <a:defRPr/>
            </a:pPr>
            <a:fld id="{5D9F2749-203A-4E1B-B082-FB4C56AF1E9C}" type="datetime1">
              <a:rPr lang="el-GR" smtClean="0">
                <a:solidFill>
                  <a:prstClr val="black">
                    <a:tint val="75000"/>
                  </a:prstClr>
                </a:solidFill>
              </a:rPr>
              <a:t>26/11/2015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17360729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fld id="{B938D2FC-A661-4ED5-B496-ECB58B97A641}" type="datetime1">
              <a:rPr lang="el-GR" smtClean="0">
                <a:solidFill>
                  <a:prstClr val="black">
                    <a:tint val="75000"/>
                  </a:prstClr>
                </a:solidFill>
              </a:rPr>
              <a:t>26/11/2015</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2905471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F2D7ABB5-B3E8-4B09-9AF8-6CA524D69D75}" type="datetime1">
              <a:rPr lang="el-GR" smtClean="0"/>
              <a:t>26/11/2015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535093D-D179-44E1-AA04-3B47579EB235}" type="slidenum">
              <a:rPr lang="el-GR" smtClean="0"/>
              <a:t>‹#›</a:t>
            </a:fld>
            <a:endParaRPr lang="el-GR"/>
          </a:p>
        </p:txBody>
      </p:sp>
    </p:spTree>
    <p:extLst>
      <p:ext uri="{BB962C8B-B14F-4D97-AF65-F5344CB8AC3E}">
        <p14:creationId xmlns:p14="http://schemas.microsoft.com/office/powerpoint/2010/main" val="1610599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fld id="{3A09F92D-637B-4B3E-9B5C-2A945E6BC2A3}" type="datetime1">
              <a:rPr lang="el-GR" smtClean="0">
                <a:solidFill>
                  <a:prstClr val="black">
                    <a:tint val="75000"/>
                  </a:prstClr>
                </a:solidFill>
              </a:rPr>
              <a:t>26/11/2015</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37010155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fld id="{F1DB73FA-F15F-4AD8-A7F9-28319B785000}" type="datetime1">
              <a:rPr lang="el-GR" smtClean="0">
                <a:solidFill>
                  <a:prstClr val="black">
                    <a:tint val="75000"/>
                  </a:prstClr>
                </a:solidFill>
              </a:rPr>
              <a:t>26/11/2015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89396048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fld id="{40FB79A2-72BA-4D06-8A3A-677AB679B16F}" type="datetime1">
              <a:rPr lang="el-GR" smtClean="0">
                <a:solidFill>
                  <a:prstClr val="black">
                    <a:tint val="75000"/>
                  </a:prstClr>
                </a:solidFill>
              </a:rPr>
              <a:t>26/11/2015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07608313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fld id="{81950E37-27CA-447C-8DEA-076337A24C0B}" type="datetime1">
              <a:rPr lang="el-GR" smtClean="0">
                <a:solidFill>
                  <a:prstClr val="black">
                    <a:tint val="75000"/>
                  </a:prstClr>
                </a:solidFill>
              </a:rPr>
              <a:t>26/11/2015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40046462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fld id="{AEBF3CF7-7963-4DA9-8D18-13EFC435F2DA}" type="datetime1">
              <a:rPr lang="el-GR" smtClean="0">
                <a:solidFill>
                  <a:prstClr val="black">
                    <a:tint val="75000"/>
                  </a:prstClr>
                </a:solidFill>
              </a:rPr>
              <a:t>26/11/2015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79309040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fld id="{58FBE2A0-AABE-47BE-A6EF-FCD76C0FB8A7}" type="datetime1">
              <a:rPr lang="el-GR" smtClean="0">
                <a:solidFill>
                  <a:prstClr val="black">
                    <a:tint val="75000"/>
                  </a:prstClr>
                </a:solidFill>
              </a:rPr>
              <a:t>26/11/2015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57708162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fld id="{27CCBB39-C637-463D-BB94-5E3484163CC4}" type="datetime1">
              <a:rPr lang="el-GR" smtClean="0">
                <a:solidFill>
                  <a:prstClr val="black">
                    <a:tint val="75000"/>
                  </a:prstClr>
                </a:solidFill>
              </a:rPr>
              <a:t>26/11/2015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62067646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0E38368-882C-46F0-9F15-C85847538D25}" type="datetime1">
              <a:rPr lang="el-GR" smtClean="0">
                <a:solidFill>
                  <a:prstClr val="black">
                    <a:tint val="75000"/>
                  </a:prstClr>
                </a:solidFill>
              </a:rPr>
              <a:t>26/11/2015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41819410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fld id="{52AA3E1D-6810-464A-B8E6-9320AD7132FB}" type="datetime1">
              <a:rPr lang="el-GR" smtClean="0">
                <a:solidFill>
                  <a:prstClr val="black">
                    <a:tint val="75000"/>
                  </a:prstClr>
                </a:solidFill>
              </a:rPr>
              <a:t>26/11/2015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18803668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fld id="{FFCF0429-0A15-4AB4-80B7-96805168E57C}" type="datetime1">
              <a:rPr lang="el-GR" smtClean="0">
                <a:solidFill>
                  <a:prstClr val="black">
                    <a:tint val="75000"/>
                  </a:prstClr>
                </a:solidFill>
              </a:rPr>
              <a:t>26/11/2015</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5172493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D80D6F-3ED8-4680-A058-AE8AA95C6691}" type="datetime1">
              <a:rPr lang="el-GR" smtClean="0"/>
              <a:t>26/11/2015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535093D-D179-44E1-AA04-3B47579EB235}" type="slidenum">
              <a:rPr lang="el-GR" smtClean="0"/>
              <a:t>‹#›</a:t>
            </a:fld>
            <a:endParaRPr lang="el-GR"/>
          </a:p>
        </p:txBody>
      </p:sp>
    </p:spTree>
    <p:extLst>
      <p:ext uri="{BB962C8B-B14F-4D97-AF65-F5344CB8AC3E}">
        <p14:creationId xmlns:p14="http://schemas.microsoft.com/office/powerpoint/2010/main" val="6037081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fld id="{0C812BC8-905A-4AB2-B0E4-12D21B4C4580}" type="datetime1">
              <a:rPr lang="el-GR" smtClean="0">
                <a:solidFill>
                  <a:prstClr val="black">
                    <a:tint val="75000"/>
                  </a:prstClr>
                </a:solidFill>
              </a:rPr>
              <a:t>26/11/2015</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78794836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63BE8816-07BB-4BE6-B099-E3CF6D5F1797}" type="datetime1">
              <a:rPr lang="el-GR" smtClean="0">
                <a:solidFill>
                  <a:prstClr val="black">
                    <a:tint val="75000"/>
                  </a:prstClr>
                </a:solidFill>
              </a:rPr>
              <a:t>26/11/2015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5258717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8D83B25C-4241-4D3E-A39B-9D3F4D0C54A8}" type="datetime1">
              <a:rPr lang="el-GR" smtClean="0">
                <a:solidFill>
                  <a:prstClr val="black">
                    <a:tint val="75000"/>
                  </a:prstClr>
                </a:solidFill>
              </a:rPr>
              <a:t>26/11/2015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124752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fld id="{AFD81BE1-2524-47D7-BB94-0A8682932BBE}" type="datetime1">
              <a:rPr lang="el-GR" smtClean="0">
                <a:solidFill>
                  <a:prstClr val="black">
                    <a:tint val="75000"/>
                  </a:prstClr>
                </a:solidFill>
              </a:rPr>
              <a:t>26/11/2015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62302091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fld id="{3A11BBCD-ACE2-4490-BD64-4532304A5239}" type="datetime1">
              <a:rPr lang="el-GR" smtClean="0">
                <a:solidFill>
                  <a:prstClr val="black">
                    <a:tint val="75000"/>
                  </a:prstClr>
                </a:solidFill>
              </a:rPr>
              <a:t>26/11/2015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45037681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ADE629BC-0DCE-4B5F-830B-3B2F2C54B5C1}" type="datetime1">
              <a:rPr lang="el-GR" smtClean="0"/>
              <a:t>26/11/2015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535093D-D179-44E1-AA04-3B47579EB235}" type="slidenum">
              <a:rPr lang="el-GR" smtClean="0"/>
              <a:t>‹#›</a:t>
            </a:fld>
            <a:endParaRPr lang="el-GR"/>
          </a:p>
        </p:txBody>
      </p:sp>
    </p:spTree>
    <p:extLst>
      <p:ext uri="{BB962C8B-B14F-4D97-AF65-F5344CB8AC3E}">
        <p14:creationId xmlns:p14="http://schemas.microsoft.com/office/powerpoint/2010/main" val="2082313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D3A95035-359D-492E-BA4F-F79A20084CB9}" type="datetime1">
              <a:rPr lang="el-GR" smtClean="0"/>
              <a:t>26/11/2015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F535093D-D179-44E1-AA04-3B47579EB235}" type="slidenum">
              <a:rPr lang="el-GR" smtClean="0"/>
              <a:t>‹#›</a:t>
            </a:fld>
            <a:endParaRPr lang="el-GR"/>
          </a:p>
        </p:txBody>
      </p:sp>
    </p:spTree>
    <p:extLst>
      <p:ext uri="{BB962C8B-B14F-4D97-AF65-F5344CB8AC3E}">
        <p14:creationId xmlns:p14="http://schemas.microsoft.com/office/powerpoint/2010/main" val="3450239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872FE7F1-A316-4FE8-B9A2-803CD1DF8FFA}" type="datetime1">
              <a:rPr lang="el-GR" smtClean="0"/>
              <a:t>26/11/2015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F535093D-D179-44E1-AA04-3B47579EB235}" type="slidenum">
              <a:rPr lang="el-GR" smtClean="0"/>
              <a:t>‹#›</a:t>
            </a:fld>
            <a:endParaRPr lang="el-GR"/>
          </a:p>
        </p:txBody>
      </p:sp>
    </p:spTree>
    <p:extLst>
      <p:ext uri="{BB962C8B-B14F-4D97-AF65-F5344CB8AC3E}">
        <p14:creationId xmlns:p14="http://schemas.microsoft.com/office/powerpoint/2010/main" val="4226723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460317-75F8-4D6D-BB21-FF641D8313D6}" type="datetime1">
              <a:rPr lang="el-GR" smtClean="0"/>
              <a:t>26/11/2015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F535093D-D179-44E1-AA04-3B47579EB235}" type="slidenum">
              <a:rPr lang="el-GR" smtClean="0"/>
              <a:t>‹#›</a:t>
            </a:fld>
            <a:endParaRPr lang="el-GR"/>
          </a:p>
        </p:txBody>
      </p:sp>
    </p:spTree>
    <p:extLst>
      <p:ext uri="{BB962C8B-B14F-4D97-AF65-F5344CB8AC3E}">
        <p14:creationId xmlns:p14="http://schemas.microsoft.com/office/powerpoint/2010/main" val="1651042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6B00C2-211D-40F7-B17E-5051F4AB5997}" type="datetime1">
              <a:rPr lang="el-GR" smtClean="0"/>
              <a:t>26/11/2015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535093D-D179-44E1-AA04-3B47579EB235}" type="slidenum">
              <a:rPr lang="el-GR" smtClean="0"/>
              <a:t>‹#›</a:t>
            </a:fld>
            <a:endParaRPr lang="el-GR"/>
          </a:p>
        </p:txBody>
      </p:sp>
    </p:spTree>
    <p:extLst>
      <p:ext uri="{BB962C8B-B14F-4D97-AF65-F5344CB8AC3E}">
        <p14:creationId xmlns:p14="http://schemas.microsoft.com/office/powerpoint/2010/main" val="1689211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C7AB8D-7061-4118-9935-C9540E9DB98C}" type="datetime1">
              <a:rPr lang="el-GR" smtClean="0"/>
              <a:t>26/11/2015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535093D-D179-44E1-AA04-3B47579EB235}" type="slidenum">
              <a:rPr lang="el-GR" smtClean="0"/>
              <a:t>‹#›</a:t>
            </a:fld>
            <a:endParaRPr lang="el-GR"/>
          </a:p>
        </p:txBody>
      </p:sp>
    </p:spTree>
    <p:extLst>
      <p:ext uri="{BB962C8B-B14F-4D97-AF65-F5344CB8AC3E}">
        <p14:creationId xmlns:p14="http://schemas.microsoft.com/office/powerpoint/2010/main" val="83310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8ACB9E-599F-4829-B53B-407EEFD75675}" type="datetime1">
              <a:rPr lang="el-GR" smtClean="0"/>
              <a:t>26/11/2015</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35093D-D179-44E1-AA04-3B47579EB235}" type="slidenum">
              <a:rPr lang="el-GR" smtClean="0"/>
              <a:t>‹#›</a:t>
            </a:fld>
            <a:endParaRPr lang="el-GR"/>
          </a:p>
        </p:txBody>
      </p:sp>
    </p:spTree>
    <p:extLst>
      <p:ext uri="{BB962C8B-B14F-4D97-AF65-F5344CB8AC3E}">
        <p14:creationId xmlns:p14="http://schemas.microsoft.com/office/powerpoint/2010/main" val="257580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21F6045E-5A2F-4587-AFC8-B5128299E69B}" type="datetime1">
              <a:rPr lang="el-GR" smtClean="0">
                <a:solidFill>
                  <a:prstClr val="black">
                    <a:tint val="75000"/>
                  </a:prstClr>
                </a:solidFill>
                <a:latin typeface="Arial" charset="0"/>
              </a:rPr>
              <a:t>26/11/2015</a:t>
            </a:fld>
            <a:endParaRPr lang="el-GR">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fontAlgn="base">
              <a:spcBef>
                <a:spcPct val="0"/>
              </a:spcBef>
              <a:spcAft>
                <a:spcPct val="0"/>
              </a:spcAft>
              <a:defRPr/>
            </a:pPr>
            <a:fld id="{7E55E3B3-0445-4CFC-BED8-763D4409E61F}" type="slidenum">
              <a:rPr lang="el-GR" smtClean="0">
                <a:solidFill>
                  <a:prstClr val="black"/>
                </a:solidFill>
                <a:latin typeface="Arial" charset="0"/>
              </a:rPr>
              <a:pPr fontAlgn="base">
                <a:spcBef>
                  <a:spcPct val="0"/>
                </a:spcBef>
                <a:spcAft>
                  <a:spcPct val="0"/>
                </a:spcAft>
                <a:defRPr/>
              </a:pPr>
              <a:t>‹#›</a:t>
            </a:fld>
            <a:endParaRPr lang="el-GR">
              <a:solidFill>
                <a:prstClr val="black"/>
              </a:solidFill>
              <a:latin typeface="Arial" charset="0"/>
            </a:endParaRPr>
          </a:p>
        </p:txBody>
      </p:sp>
    </p:spTree>
    <p:extLst>
      <p:ext uri="{BB962C8B-B14F-4D97-AF65-F5344CB8AC3E}">
        <p14:creationId xmlns:p14="http://schemas.microsoft.com/office/powerpoint/2010/main" val="389518593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920EE1EF-D38A-40EE-AD10-BFB63B0E9D6A}" type="datetime1">
              <a:rPr lang="el-GR" smtClean="0">
                <a:solidFill>
                  <a:prstClr val="black">
                    <a:tint val="75000"/>
                  </a:prstClr>
                </a:solidFill>
                <a:latin typeface="Arial" charset="0"/>
              </a:rPr>
              <a:t>26/11/2015</a:t>
            </a:fld>
            <a:endParaRPr lang="el-GR">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fontAlgn="base">
              <a:spcBef>
                <a:spcPct val="0"/>
              </a:spcBef>
              <a:spcAft>
                <a:spcPct val="0"/>
              </a:spcAft>
              <a:defRPr/>
            </a:pPr>
            <a:fld id="{7E55E3B3-0445-4CFC-BED8-763D4409E61F}" type="slidenum">
              <a:rPr lang="el-GR" smtClean="0">
                <a:solidFill>
                  <a:prstClr val="black"/>
                </a:solidFill>
                <a:latin typeface="Arial" charset="0"/>
              </a:rPr>
              <a:pPr fontAlgn="base">
                <a:spcBef>
                  <a:spcPct val="0"/>
                </a:spcBef>
                <a:spcAft>
                  <a:spcPct val="0"/>
                </a:spcAft>
                <a:defRPr/>
              </a:pPr>
              <a:t>‹#›</a:t>
            </a:fld>
            <a:endParaRPr lang="el-GR">
              <a:solidFill>
                <a:prstClr val="black"/>
              </a:solidFill>
              <a:latin typeface="Arial" charset="0"/>
            </a:endParaRPr>
          </a:p>
        </p:txBody>
      </p:sp>
    </p:spTree>
    <p:extLst>
      <p:ext uri="{BB962C8B-B14F-4D97-AF65-F5344CB8AC3E}">
        <p14:creationId xmlns:p14="http://schemas.microsoft.com/office/powerpoint/2010/main" val="326654522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6.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youtube.com/watch?v=qW874PF31jI"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youtube.com/watch?v=qW874PF31jI"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youtube.com/watch?v=qW874PF31jI"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youtube.com/watch?v=qW874PF31jI"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qW874PF31jI" TargetMode="External"/><Relationship Id="rId2" Type="http://schemas.openxmlformats.org/officeDocument/2006/relationships/image" Target="../media/image47.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a:solidFill>
                  <a:schemeClr val="tx1"/>
                </a:solidFill>
                <a:latin typeface="+mn-lt"/>
              </a:rPr>
              <a:t>Αποκατάσταση</a:t>
            </a:r>
            <a:br>
              <a:rPr lang="el-GR" sz="3600" b="1" dirty="0">
                <a:solidFill>
                  <a:schemeClr val="tx1"/>
                </a:solidFill>
                <a:latin typeface="+mn-lt"/>
              </a:rPr>
            </a:br>
            <a:r>
              <a:rPr lang="el-GR" sz="3600" b="1" dirty="0">
                <a:solidFill>
                  <a:schemeClr val="tx1"/>
                </a:solidFill>
                <a:latin typeface="+mn-lt"/>
              </a:rPr>
              <a:t>Δυσλειτουργιών Σύγκλεισης</a:t>
            </a:r>
          </a:p>
        </p:txBody>
      </p:sp>
      <p:sp>
        <p:nvSpPr>
          <p:cNvPr id="3" name="Υπότιτλος 2"/>
          <p:cNvSpPr>
            <a:spLocks noGrp="1"/>
          </p:cNvSpPr>
          <p:nvPr>
            <p:ph type="subTitle" idx="1"/>
          </p:nvPr>
        </p:nvSpPr>
        <p:spPr>
          <a:xfrm>
            <a:off x="0" y="2996952"/>
            <a:ext cx="9144000" cy="2160239"/>
          </a:xfrm>
        </p:spPr>
        <p:txBody>
          <a:bodyPr>
            <a:noAutofit/>
          </a:bodyPr>
          <a:lstStyle/>
          <a:p>
            <a:pPr lvl="0">
              <a:spcBef>
                <a:spcPts val="600"/>
              </a:spcBef>
            </a:pPr>
            <a:r>
              <a:rPr lang="el-GR" sz="2400" b="1" dirty="0">
                <a:solidFill>
                  <a:schemeClr val="tx1"/>
                </a:solidFill>
              </a:rPr>
              <a:t>Ενότητα </a:t>
            </a:r>
            <a:r>
              <a:rPr lang="en-GB" sz="2400" b="1" dirty="0">
                <a:solidFill>
                  <a:schemeClr val="tx1"/>
                </a:solidFill>
              </a:rPr>
              <a:t>4</a:t>
            </a:r>
            <a:r>
              <a:rPr lang="el-GR" sz="2400" dirty="0" smtClean="0">
                <a:solidFill>
                  <a:schemeClr val="tx1"/>
                </a:solidFill>
              </a:rPr>
              <a:t>:</a:t>
            </a:r>
            <a:r>
              <a:rPr lang="en-US" sz="2400" dirty="0" smtClean="0">
                <a:solidFill>
                  <a:schemeClr val="tx1"/>
                </a:solidFill>
              </a:rPr>
              <a:t> </a:t>
            </a:r>
            <a:r>
              <a:rPr lang="el-GR" sz="2400" dirty="0" smtClean="0">
                <a:solidFill>
                  <a:schemeClr val="tx1"/>
                </a:solidFill>
              </a:rPr>
              <a:t>Ενδοστοματικοί Νάρθηκες</a:t>
            </a:r>
            <a:endParaRPr lang="en-US" sz="2400" dirty="0">
              <a:solidFill>
                <a:schemeClr val="tx1"/>
              </a:solidFill>
            </a:endParaRPr>
          </a:p>
          <a:p>
            <a:pPr>
              <a:lnSpc>
                <a:spcPct val="110000"/>
              </a:lnSpc>
              <a:spcBef>
                <a:spcPts val="1200"/>
              </a:spcBef>
            </a:pPr>
            <a:r>
              <a:rPr lang="el-GR" sz="2000" dirty="0">
                <a:solidFill>
                  <a:schemeClr val="tx1"/>
                </a:solidFill>
              </a:rPr>
              <a:t>Δρ. Παναγιώτα Τσόλκα, Αναπληρώτρια Καθηγήτρια</a:t>
            </a:r>
            <a:endParaRPr lang="en-US" sz="2000" dirty="0">
              <a:solidFill>
                <a:schemeClr val="tx1"/>
              </a:solidFill>
            </a:endParaRPr>
          </a:p>
          <a:p>
            <a:pPr>
              <a:lnSpc>
                <a:spcPct val="110000"/>
              </a:lnSpc>
              <a:spcBef>
                <a:spcPts val="300"/>
              </a:spcBef>
            </a:pPr>
            <a:r>
              <a:rPr lang="el-GR" sz="2000" dirty="0">
                <a:solidFill>
                  <a:schemeClr val="tx1"/>
                </a:solidFill>
              </a:rPr>
              <a:t>Τμήμα Οδοντικής Τεχνολογίας</a:t>
            </a:r>
          </a:p>
        </p:txBody>
      </p:sp>
      <p:pic>
        <p:nvPicPr>
          <p:cNvPr id="6" name="Picture 5" descr="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9" y="476672"/>
            <a:ext cx="854197" cy="648072"/>
          </a:xfrm>
          <a:prstGeom prst="rect">
            <a:avLst/>
          </a:prstGeom>
        </p:spPr>
      </p:pic>
      <p:pic>
        <p:nvPicPr>
          <p:cNvPr id="1027" name="Picture 3" descr="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1"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6" y="631431"/>
            <a:ext cx="6661150" cy="338546"/>
          </a:xfrm>
          <a:prstGeom prst="rect">
            <a:avLst/>
          </a:prstGeom>
        </p:spPr>
        <p:txBody>
          <a:bodyPr lIns="91432" tIns="45716" rIns="91432" bIns="45716">
            <a:spAutoFit/>
          </a:bodyPr>
          <a:lstStyle/>
          <a:p>
            <a:pPr algn="ctr"/>
            <a:r>
              <a:rPr lang="el-GR" sz="1600" dirty="0"/>
              <a:t>Ανοικτά Ακαδημαϊκά </a:t>
            </a:r>
            <a:r>
              <a:rPr lang="el-GR" sz="1600" dirty="0" smtClean="0"/>
              <a:t>Μαθήματα στο ΤΕΙ Αθήνας</a:t>
            </a:r>
            <a:endParaRPr lang="el-GR" sz="1600" dirty="0"/>
          </a:p>
        </p:txBody>
      </p:sp>
      <p:graphicFrame>
        <p:nvGraphicFramePr>
          <p:cNvPr id="4" name="Table 3"/>
          <p:cNvGraphicFramePr>
            <a:graphicFrameLocks noGrp="1"/>
          </p:cNvGraphicFramePr>
          <p:nvPr>
            <p:extLst>
              <p:ext uri="{D42A27DB-BD31-4B8C-83A1-F6EECF244321}">
                <p14:modId xmlns:p14="http://schemas.microsoft.com/office/powerpoint/2010/main" val="3630122661"/>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3793"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214"/>
          <a:stretch/>
        </p:blipFill>
        <p:spPr bwMode="auto">
          <a:xfrm>
            <a:off x="4045866" y="5368484"/>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2587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0"/>
            <a:ext cx="8229600" cy="1371600"/>
          </a:xfrm>
        </p:spPr>
        <p:txBody>
          <a:bodyPr>
            <a:normAutofit/>
          </a:bodyPr>
          <a:lstStyle/>
          <a:p>
            <a:pPr eaLnBrk="1" hangingPunct="1">
              <a:defRPr/>
            </a:pPr>
            <a:r>
              <a:rPr lang="el-GR" sz="3600" b="1" dirty="0" smtClean="0">
                <a:solidFill>
                  <a:schemeClr val="tx2"/>
                </a:solidFill>
                <a:effectLst/>
              </a:rPr>
              <a:t>Πλάκα του </a:t>
            </a:r>
            <a:r>
              <a:rPr lang="en-GB" sz="3600" b="1" dirty="0" smtClean="0">
                <a:solidFill>
                  <a:schemeClr val="tx2"/>
                </a:solidFill>
                <a:effectLst/>
              </a:rPr>
              <a:t>Shore</a:t>
            </a:r>
            <a:endParaRPr lang="en-US" sz="3600" b="1" dirty="0" smtClean="0">
              <a:solidFill>
                <a:schemeClr val="tx2"/>
              </a:solidFill>
              <a:effectLst/>
            </a:endParaRPr>
          </a:p>
        </p:txBody>
      </p:sp>
      <p:sp>
        <p:nvSpPr>
          <p:cNvPr id="148483" name="Rectangle 4"/>
          <p:cNvSpPr>
            <a:spLocks noGrp="1" noChangeArrowheads="1"/>
          </p:cNvSpPr>
          <p:nvPr>
            <p:ph type="body" sz="half" idx="1"/>
          </p:nvPr>
        </p:nvSpPr>
        <p:spPr>
          <a:xfrm>
            <a:off x="539552" y="1495109"/>
            <a:ext cx="4320480" cy="4525963"/>
          </a:xfrm>
        </p:spPr>
        <p:txBody>
          <a:bodyPr>
            <a:normAutofit lnSpcReduction="10000"/>
          </a:bodyPr>
          <a:lstStyle/>
          <a:p>
            <a:pPr eaLnBrk="1" hangingPunct="1">
              <a:spcBef>
                <a:spcPts val="600"/>
              </a:spcBef>
              <a:spcAft>
                <a:spcPts val="600"/>
              </a:spcAft>
            </a:pPr>
            <a:r>
              <a:rPr lang="el-GR" altLang="el-GR" sz="2400" dirty="0" smtClean="0"/>
              <a:t>Τροποποιημένη μορφή του νάρθηκα Σταθεροποιήσης.</a:t>
            </a:r>
          </a:p>
          <a:p>
            <a:pPr eaLnBrk="1" hangingPunct="1">
              <a:spcBef>
                <a:spcPts val="600"/>
              </a:spcBef>
              <a:spcAft>
                <a:spcPts val="600"/>
              </a:spcAft>
            </a:pPr>
            <a:r>
              <a:rPr lang="el-GR" altLang="el-GR" sz="2400" dirty="0" smtClean="0"/>
              <a:t>Επεκτείνεται στην υπερώα, και συγκρατείται με τη βοήθεια αγκίστρων.</a:t>
            </a:r>
          </a:p>
          <a:p>
            <a:pPr eaLnBrk="1" hangingPunct="1">
              <a:spcBef>
                <a:spcPts val="600"/>
              </a:spcBef>
              <a:spcAft>
                <a:spcPts val="600"/>
              </a:spcAft>
            </a:pPr>
            <a:r>
              <a:rPr lang="el-GR" altLang="el-GR" sz="2400" dirty="0" smtClean="0"/>
              <a:t>Μπορεί να φορεθεί και κατά τη διάρκεια της ημέρας, επειδή είναι δύσκολα ορατός.</a:t>
            </a:r>
          </a:p>
          <a:p>
            <a:pPr eaLnBrk="1" hangingPunct="1">
              <a:spcBef>
                <a:spcPts val="600"/>
              </a:spcBef>
              <a:spcAft>
                <a:spcPts val="600"/>
              </a:spcAft>
            </a:pPr>
            <a:r>
              <a:rPr lang="el-GR" altLang="el-GR" sz="2400" dirty="0" smtClean="0"/>
              <a:t>Ενδείκνυται  για τη συγκλεισιακή </a:t>
            </a:r>
            <a:r>
              <a:rPr lang="el-GR" altLang="el-GR" sz="2400" b="1" dirty="0" smtClean="0"/>
              <a:t>Τάξη ΙΙ</a:t>
            </a:r>
            <a:r>
              <a:rPr lang="el-GR" altLang="el-GR" sz="2400" dirty="0" smtClean="0"/>
              <a:t>, σε μεγάλη κάθετη πρόταξη ή έντονη οριζόντια πρόταξη.</a:t>
            </a:r>
            <a:endParaRPr lang="en-US" altLang="el-GR" sz="2400" dirty="0" smtClean="0"/>
          </a:p>
        </p:txBody>
      </p:sp>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543690" y="1628800"/>
            <a:ext cx="2628710" cy="2190476"/>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572069" y="4077072"/>
            <a:ext cx="3197062" cy="194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4" name="Straight Connector 3"/>
          <p:cNvCxnSpPr/>
          <p:nvPr/>
        </p:nvCxnSpPr>
        <p:spPr>
          <a:xfrm flipH="1">
            <a:off x="5724129" y="5229200"/>
            <a:ext cx="792087" cy="216024"/>
          </a:xfrm>
          <a:prstGeom prst="line">
            <a:avLst/>
          </a:prstGeom>
          <a:ln>
            <a:prstDash val="sysDash"/>
          </a:ln>
        </p:spPr>
        <p:style>
          <a:lnRef idx="3">
            <a:schemeClr val="dk1"/>
          </a:lnRef>
          <a:fillRef idx="0">
            <a:schemeClr val="dk1"/>
          </a:fillRef>
          <a:effectRef idx="2">
            <a:schemeClr val="dk1"/>
          </a:effectRef>
          <a:fontRef idx="minor">
            <a:schemeClr val="tx1"/>
          </a:fontRef>
        </p:style>
      </p:cxnSp>
      <p:sp>
        <p:nvSpPr>
          <p:cNvPr id="2" name="Θέση αριθμού διαφάνειας 1"/>
          <p:cNvSpPr>
            <a:spLocks noGrp="1"/>
          </p:cNvSpPr>
          <p:nvPr>
            <p:ph type="sldNum" sz="quarter" idx="12"/>
          </p:nvPr>
        </p:nvSpPr>
        <p:spPr/>
        <p:txBody>
          <a:bodyPr/>
          <a:lstStyle/>
          <a:p>
            <a:pPr>
              <a:defRPr/>
            </a:pPr>
            <a:fld id="{111DCA42-6457-4B0B-8D20-8479D6115E14}" type="slidenum">
              <a:rPr lang="en-US" smtClean="0"/>
              <a:pPr>
                <a:defRPr/>
              </a:pPr>
              <a:t>10</a:t>
            </a:fld>
            <a:endParaRPr lang="en-US" dirty="0"/>
          </a:p>
        </p:txBody>
      </p:sp>
      <p:sp>
        <p:nvSpPr>
          <p:cNvPr id="8" name="Ορθογώνιο 7"/>
          <p:cNvSpPr/>
          <p:nvPr/>
        </p:nvSpPr>
        <p:spPr>
          <a:xfrm>
            <a:off x="5508104" y="6077128"/>
            <a:ext cx="2934072" cy="461665"/>
          </a:xfrm>
          <a:prstGeom prst="rect">
            <a:avLst/>
          </a:prstGeom>
        </p:spPr>
        <p:txBody>
          <a:bodyPr wrap="square">
            <a:spAutoFit/>
          </a:bodyPr>
          <a:lstStyle/>
          <a:p>
            <a:r>
              <a:rPr lang="el-GR" sz="1200" i="1" dirty="0" smtClean="0">
                <a:latin typeface="Calibri"/>
              </a:rPr>
              <a:t>©</a:t>
            </a:r>
            <a:r>
              <a:rPr lang="el-GR" sz="1200" i="1" dirty="0" err="1" smtClean="0"/>
              <a:t>Δρούκα</a:t>
            </a:r>
            <a:r>
              <a:rPr lang="el-GR" sz="1200" i="1" dirty="0" smtClean="0"/>
              <a:t> </a:t>
            </a:r>
            <a:r>
              <a:rPr lang="el-GR" sz="1200" i="1" dirty="0"/>
              <a:t>Β</a:t>
            </a:r>
            <a:r>
              <a:rPr lang="el-GR" sz="1200" i="1" dirty="0" smtClean="0"/>
              <a:t>., Λειτουργία </a:t>
            </a:r>
            <a:r>
              <a:rPr lang="el-GR" sz="1200" i="1" dirty="0"/>
              <a:t>και </a:t>
            </a:r>
            <a:r>
              <a:rPr lang="el-GR" sz="1200" i="1" dirty="0" smtClean="0"/>
              <a:t>Δυσλειτουργία στοματογναθικού συστήματος</a:t>
            </a:r>
            <a:endParaRPr lang="el-GR" sz="1200" i="1" dirty="0"/>
          </a:p>
        </p:txBody>
      </p:sp>
    </p:spTree>
    <p:extLst>
      <p:ext uri="{BB962C8B-B14F-4D97-AF65-F5344CB8AC3E}">
        <p14:creationId xmlns:p14="http://schemas.microsoft.com/office/powerpoint/2010/main" val="3306054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Rectangle 4"/>
          <p:cNvSpPr>
            <a:spLocks noGrp="1" noChangeArrowheads="1"/>
          </p:cNvSpPr>
          <p:nvPr>
            <p:ph type="title"/>
          </p:nvPr>
        </p:nvSpPr>
        <p:spPr>
          <a:xfrm>
            <a:off x="457200" y="0"/>
            <a:ext cx="8229600" cy="1143000"/>
          </a:xfrm>
        </p:spPr>
        <p:txBody>
          <a:bodyPr anchor="t">
            <a:normAutofit fontScale="90000"/>
          </a:bodyPr>
          <a:lstStyle/>
          <a:p>
            <a:pPr>
              <a:defRPr/>
            </a:pPr>
            <a:r>
              <a:rPr lang="el-GR" sz="4000" b="1" dirty="0" smtClean="0">
                <a:solidFill>
                  <a:schemeClr val="tx2"/>
                </a:solidFill>
                <a:effectLst/>
              </a:rPr>
              <a:t>Νάρθηκας ανάπαυσης </a:t>
            </a:r>
            <a:br>
              <a:rPr lang="el-GR" sz="4000" b="1" dirty="0" smtClean="0">
                <a:solidFill>
                  <a:schemeClr val="tx2"/>
                </a:solidFill>
                <a:effectLst/>
              </a:rPr>
            </a:br>
            <a:r>
              <a:rPr lang="en-GB" sz="3600" dirty="0">
                <a:solidFill>
                  <a:schemeClr val="tx2"/>
                </a:solidFill>
              </a:rPr>
              <a:t>Hawley </a:t>
            </a:r>
            <a:r>
              <a:rPr lang="en-GB" sz="3600" dirty="0" smtClean="0">
                <a:solidFill>
                  <a:schemeClr val="tx2"/>
                </a:solidFill>
              </a:rPr>
              <a:t>or </a:t>
            </a:r>
            <a:r>
              <a:rPr lang="en-GB" sz="3600" dirty="0" err="1" smtClean="0">
                <a:solidFill>
                  <a:schemeClr val="tx2"/>
                </a:solidFill>
              </a:rPr>
              <a:t>Sved</a:t>
            </a:r>
            <a:r>
              <a:rPr lang="en-GB" sz="3600" dirty="0" smtClean="0">
                <a:solidFill>
                  <a:schemeClr val="tx2"/>
                </a:solidFill>
              </a:rPr>
              <a:t> or </a:t>
            </a:r>
            <a:r>
              <a:rPr lang="en-GB" sz="3600" dirty="0" err="1" smtClean="0">
                <a:solidFill>
                  <a:schemeClr val="tx2"/>
                </a:solidFill>
              </a:rPr>
              <a:t>Dessner</a:t>
            </a:r>
            <a:r>
              <a:rPr lang="en-GB" sz="3600" dirty="0" smtClean="0">
                <a:solidFill>
                  <a:schemeClr val="tx2"/>
                </a:solidFill>
              </a:rPr>
              <a:t> splint</a:t>
            </a:r>
            <a:endParaRPr lang="en-US" sz="3600" b="1" dirty="0" smtClean="0">
              <a:solidFill>
                <a:schemeClr val="tx2"/>
              </a:solidFill>
              <a:effectLst/>
            </a:endParaRPr>
          </a:p>
        </p:txBody>
      </p:sp>
      <p:pic>
        <p:nvPicPr>
          <p:cNvPr id="151556" name="Picture 6"/>
          <p:cNvPicPr>
            <a:picLocks noGrp="1" noChangeAspect="1" noChangeArrowheads="1"/>
          </p:cNvPicPr>
          <p:nvPr>
            <p:ph sz="half" idx="1"/>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710" t="1484"/>
          <a:stretch/>
        </p:blipFill>
        <p:spPr>
          <a:xfrm>
            <a:off x="323533" y="1628800"/>
            <a:ext cx="3411291" cy="2088000"/>
          </a:xfrm>
          <a:ln>
            <a:solidFill>
              <a:schemeClr val="tx1"/>
            </a:solidFill>
          </a:ln>
        </p:spPr>
      </p:pic>
      <p:sp>
        <p:nvSpPr>
          <p:cNvPr id="151555" name="Rectangle 5"/>
          <p:cNvSpPr>
            <a:spLocks noGrp="1" noChangeArrowheads="1"/>
          </p:cNvSpPr>
          <p:nvPr>
            <p:ph sz="half" idx="2"/>
          </p:nvPr>
        </p:nvSpPr>
        <p:spPr>
          <a:xfrm>
            <a:off x="4362270" y="1600200"/>
            <a:ext cx="4602218" cy="5169425"/>
          </a:xfrm>
        </p:spPr>
        <p:txBody>
          <a:bodyPr>
            <a:normAutofit lnSpcReduction="10000"/>
          </a:bodyPr>
          <a:lstStyle/>
          <a:p>
            <a:pPr eaLnBrk="1" hangingPunct="1">
              <a:spcBef>
                <a:spcPts val="600"/>
              </a:spcBef>
              <a:spcAft>
                <a:spcPts val="600"/>
              </a:spcAft>
            </a:pPr>
            <a:r>
              <a:rPr lang="el-GR" altLang="el-GR" sz="2200" dirty="0" smtClean="0"/>
              <a:t>Παρόμοιος με τη πλάκα του </a:t>
            </a:r>
            <a:r>
              <a:rPr lang="en-GB" altLang="el-GR" sz="2200" dirty="0" smtClean="0"/>
              <a:t>Shore, </a:t>
            </a:r>
            <a:r>
              <a:rPr lang="el-GR" altLang="el-GR" sz="2200" dirty="0" smtClean="0"/>
              <a:t>καλύπτει την υπερώα και συγκρατείται με άγκιστρα.</a:t>
            </a:r>
          </a:p>
          <a:p>
            <a:pPr eaLnBrk="1" hangingPunct="1">
              <a:spcBef>
                <a:spcPts val="600"/>
              </a:spcBef>
              <a:spcAft>
                <a:spcPts val="600"/>
              </a:spcAft>
            </a:pPr>
            <a:r>
              <a:rPr lang="el-GR" altLang="el-GR" sz="2200" dirty="0" smtClean="0"/>
              <a:t>Έχει συγκλεισιακές επαφές μόνο με τους τομείς και τους κυνόδοντες της κάτω γνάθου</a:t>
            </a:r>
            <a:r>
              <a:rPr lang="en-GB" altLang="el-GR" sz="2200" dirty="0" smtClean="0"/>
              <a:t> </a:t>
            </a:r>
            <a:r>
              <a:rPr lang="el-GR" altLang="el-GR" sz="2200" dirty="0" smtClean="0"/>
              <a:t>ενώ οι προγόμφιοι και γομφίοι δεν έχουν επαφές με τους ανταγωνιστές τους (μερικής επικάλυψης νάρθηκας).</a:t>
            </a:r>
          </a:p>
          <a:p>
            <a:pPr eaLnBrk="1" hangingPunct="1">
              <a:spcBef>
                <a:spcPts val="600"/>
              </a:spcBef>
              <a:spcAft>
                <a:spcPts val="600"/>
              </a:spcAft>
            </a:pPr>
            <a:r>
              <a:rPr lang="el-GR" altLang="el-GR" sz="2200" dirty="0" smtClean="0"/>
              <a:t>Η χρήση του δεν ξεπερνά τις 8-10 ώρες την ημέρα, συνεχής έλεγχος της σύγκλεισης ενέχει το κίνδυνο </a:t>
            </a:r>
            <a:r>
              <a:rPr lang="el-GR" altLang="el-GR" sz="2200" dirty="0" err="1" smtClean="0"/>
              <a:t>υπερέκφυσης</a:t>
            </a:r>
            <a:r>
              <a:rPr lang="el-GR" altLang="el-GR" sz="2200" dirty="0" smtClean="0"/>
              <a:t> των πίσω δοντιών της κάτω γνάθου και </a:t>
            </a:r>
            <a:r>
              <a:rPr lang="el-GR" altLang="el-GR" sz="2200" dirty="0" err="1" smtClean="0"/>
              <a:t>εμβύθισης</a:t>
            </a:r>
            <a:r>
              <a:rPr lang="el-GR" altLang="el-GR" sz="2200" dirty="0" smtClean="0"/>
              <a:t> των τομέων και κυνοδόντων.</a:t>
            </a:r>
            <a:endParaRPr lang="en-US" altLang="el-GR" sz="2200" dirty="0" smtClean="0"/>
          </a:p>
        </p:txBody>
      </p:sp>
      <p:pic>
        <p:nvPicPr>
          <p:cNvPr id="3074" name="Picture 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51520" y="4293312"/>
            <a:ext cx="4110750" cy="194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4" name="Straight Arrow Connector 3"/>
          <p:cNvCxnSpPr/>
          <p:nvPr/>
        </p:nvCxnSpPr>
        <p:spPr>
          <a:xfrm>
            <a:off x="1187624" y="5589240"/>
            <a:ext cx="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6" name="Oval 5"/>
          <p:cNvSpPr/>
          <p:nvPr/>
        </p:nvSpPr>
        <p:spPr>
          <a:xfrm>
            <a:off x="1763688" y="5445232"/>
            <a:ext cx="72000" cy="72000"/>
          </a:xfrm>
          <a:prstGeom prst="ellipse">
            <a:avLst/>
          </a:prstGeom>
          <a:solidFill>
            <a:srgbClr val="FF0000"/>
          </a:solidFill>
          <a:ln w="9525">
            <a:noFill/>
          </a:ln>
        </p:spPr>
        <p:style>
          <a:lnRef idx="3">
            <a:schemeClr val="lt1"/>
          </a:lnRef>
          <a:fillRef idx="1">
            <a:schemeClr val="dk1"/>
          </a:fillRef>
          <a:effectRef idx="1">
            <a:schemeClr val="dk1"/>
          </a:effectRef>
          <a:fontRef idx="minor">
            <a:schemeClr val="lt1"/>
          </a:fontRef>
        </p:style>
        <p:txBody>
          <a:bodyPr rtlCol="0" anchor="ctr"/>
          <a:lstStyle/>
          <a:p>
            <a:pPr algn="ctr"/>
            <a:endParaRPr lang="el-GR" dirty="0"/>
          </a:p>
        </p:txBody>
      </p:sp>
      <p:sp>
        <p:nvSpPr>
          <p:cNvPr id="12" name="Oval 11"/>
          <p:cNvSpPr/>
          <p:nvPr/>
        </p:nvSpPr>
        <p:spPr>
          <a:xfrm>
            <a:off x="1475656" y="5445224"/>
            <a:ext cx="72000" cy="72000"/>
          </a:xfrm>
          <a:prstGeom prst="ellipse">
            <a:avLst/>
          </a:prstGeom>
          <a:solidFill>
            <a:srgbClr val="FF0000"/>
          </a:solidFill>
          <a:ln w="9525">
            <a:noFill/>
          </a:ln>
        </p:spPr>
        <p:style>
          <a:lnRef idx="3">
            <a:schemeClr val="lt1"/>
          </a:lnRef>
          <a:fillRef idx="1">
            <a:schemeClr val="dk1"/>
          </a:fillRef>
          <a:effectRef idx="1">
            <a:schemeClr val="dk1"/>
          </a:effectRef>
          <a:fontRef idx="minor">
            <a:schemeClr val="lt1"/>
          </a:fontRef>
        </p:style>
        <p:txBody>
          <a:bodyPr rtlCol="0" anchor="ctr"/>
          <a:lstStyle/>
          <a:p>
            <a:pPr algn="ctr"/>
            <a:endParaRPr lang="el-GR" dirty="0"/>
          </a:p>
        </p:txBody>
      </p:sp>
      <p:sp>
        <p:nvSpPr>
          <p:cNvPr id="13" name="Oval 12"/>
          <p:cNvSpPr/>
          <p:nvPr/>
        </p:nvSpPr>
        <p:spPr>
          <a:xfrm>
            <a:off x="2123736" y="5373216"/>
            <a:ext cx="72000" cy="72000"/>
          </a:xfrm>
          <a:prstGeom prst="ellipse">
            <a:avLst/>
          </a:prstGeom>
          <a:solidFill>
            <a:srgbClr val="FF0000"/>
          </a:solidFill>
          <a:ln w="9525">
            <a:noFill/>
          </a:ln>
        </p:spPr>
        <p:style>
          <a:lnRef idx="3">
            <a:schemeClr val="lt1"/>
          </a:lnRef>
          <a:fillRef idx="1">
            <a:schemeClr val="dk1"/>
          </a:fillRef>
          <a:effectRef idx="1">
            <a:schemeClr val="dk1"/>
          </a:effectRef>
          <a:fontRef idx="minor">
            <a:schemeClr val="lt1"/>
          </a:fontRef>
        </p:style>
        <p:txBody>
          <a:bodyPr rtlCol="0" anchor="ctr"/>
          <a:lstStyle/>
          <a:p>
            <a:pPr algn="ctr"/>
            <a:endParaRPr lang="el-GR" dirty="0"/>
          </a:p>
        </p:txBody>
      </p:sp>
      <p:sp>
        <p:nvSpPr>
          <p:cNvPr id="15" name="Oval 14"/>
          <p:cNvSpPr/>
          <p:nvPr/>
        </p:nvSpPr>
        <p:spPr>
          <a:xfrm>
            <a:off x="3203856" y="5301208"/>
            <a:ext cx="72000" cy="72000"/>
          </a:xfrm>
          <a:prstGeom prst="ellipse">
            <a:avLst/>
          </a:prstGeom>
          <a:solidFill>
            <a:srgbClr val="FF0000"/>
          </a:solidFill>
          <a:ln w="9525">
            <a:noFill/>
          </a:ln>
        </p:spPr>
        <p:style>
          <a:lnRef idx="3">
            <a:schemeClr val="lt1"/>
          </a:lnRef>
          <a:fillRef idx="1">
            <a:schemeClr val="dk1"/>
          </a:fillRef>
          <a:effectRef idx="1">
            <a:schemeClr val="dk1"/>
          </a:effectRef>
          <a:fontRef idx="minor">
            <a:schemeClr val="lt1"/>
          </a:fontRef>
        </p:style>
        <p:txBody>
          <a:bodyPr rtlCol="0" anchor="ctr"/>
          <a:lstStyle/>
          <a:p>
            <a:pPr algn="ctr"/>
            <a:endParaRPr lang="el-GR" dirty="0"/>
          </a:p>
        </p:txBody>
      </p:sp>
      <p:sp>
        <p:nvSpPr>
          <p:cNvPr id="16" name="Oval 15"/>
          <p:cNvSpPr/>
          <p:nvPr/>
        </p:nvSpPr>
        <p:spPr>
          <a:xfrm>
            <a:off x="2915824" y="5301208"/>
            <a:ext cx="72000" cy="72000"/>
          </a:xfrm>
          <a:prstGeom prst="ellipse">
            <a:avLst/>
          </a:prstGeom>
          <a:solidFill>
            <a:srgbClr val="FF0000"/>
          </a:solidFill>
          <a:ln w="9525">
            <a:noFill/>
          </a:ln>
        </p:spPr>
        <p:style>
          <a:lnRef idx="3">
            <a:schemeClr val="lt1"/>
          </a:lnRef>
          <a:fillRef idx="1">
            <a:schemeClr val="dk1"/>
          </a:fillRef>
          <a:effectRef idx="1">
            <a:schemeClr val="dk1"/>
          </a:effectRef>
          <a:fontRef idx="minor">
            <a:schemeClr val="lt1"/>
          </a:fontRef>
        </p:style>
        <p:txBody>
          <a:bodyPr rtlCol="0" anchor="ctr"/>
          <a:lstStyle/>
          <a:p>
            <a:pPr algn="ctr"/>
            <a:endParaRPr lang="el-GR" dirty="0"/>
          </a:p>
        </p:txBody>
      </p:sp>
      <p:sp>
        <p:nvSpPr>
          <p:cNvPr id="17" name="Oval 16"/>
          <p:cNvSpPr/>
          <p:nvPr/>
        </p:nvSpPr>
        <p:spPr>
          <a:xfrm>
            <a:off x="2483776" y="5373216"/>
            <a:ext cx="72000" cy="72000"/>
          </a:xfrm>
          <a:prstGeom prst="ellipse">
            <a:avLst/>
          </a:prstGeom>
          <a:solidFill>
            <a:srgbClr val="FF0000"/>
          </a:solidFill>
          <a:ln w="9525">
            <a:noFill/>
          </a:ln>
        </p:spPr>
        <p:style>
          <a:lnRef idx="3">
            <a:schemeClr val="lt1"/>
          </a:lnRef>
          <a:fillRef idx="1">
            <a:schemeClr val="dk1"/>
          </a:fillRef>
          <a:effectRef idx="1">
            <a:schemeClr val="dk1"/>
          </a:effectRef>
          <a:fontRef idx="minor">
            <a:schemeClr val="lt1"/>
          </a:fontRef>
        </p:style>
        <p:txBody>
          <a:bodyPr rtlCol="0" anchor="ctr"/>
          <a:lstStyle/>
          <a:p>
            <a:pPr algn="ctr"/>
            <a:endParaRPr lang="el-GR" dirty="0"/>
          </a:p>
        </p:txBody>
      </p:sp>
      <p:sp>
        <p:nvSpPr>
          <p:cNvPr id="2" name="Θέση αριθμού διαφάνειας 1"/>
          <p:cNvSpPr>
            <a:spLocks noGrp="1"/>
          </p:cNvSpPr>
          <p:nvPr>
            <p:ph type="sldNum" sz="quarter" idx="12"/>
          </p:nvPr>
        </p:nvSpPr>
        <p:spPr/>
        <p:txBody>
          <a:bodyPr/>
          <a:lstStyle/>
          <a:p>
            <a:fld id="{F535093D-D179-44E1-AA04-3B47579EB235}" type="slidenum">
              <a:rPr lang="el-GR" smtClean="0"/>
              <a:t>11</a:t>
            </a:fld>
            <a:endParaRPr lang="el-GR"/>
          </a:p>
        </p:txBody>
      </p:sp>
      <p:sp>
        <p:nvSpPr>
          <p:cNvPr id="14" name="Ορθογώνιο 13"/>
          <p:cNvSpPr/>
          <p:nvPr/>
        </p:nvSpPr>
        <p:spPr>
          <a:xfrm>
            <a:off x="220597" y="6307960"/>
            <a:ext cx="2934072" cy="461665"/>
          </a:xfrm>
          <a:prstGeom prst="rect">
            <a:avLst/>
          </a:prstGeom>
        </p:spPr>
        <p:txBody>
          <a:bodyPr wrap="square">
            <a:spAutoFit/>
          </a:bodyPr>
          <a:lstStyle/>
          <a:p>
            <a:r>
              <a:rPr lang="el-GR" sz="1200" i="1" dirty="0" smtClean="0">
                <a:latin typeface="Calibri"/>
              </a:rPr>
              <a:t>©</a:t>
            </a:r>
            <a:r>
              <a:rPr lang="el-GR" sz="1200" i="1" dirty="0" err="1" smtClean="0"/>
              <a:t>Δρούκα</a:t>
            </a:r>
            <a:r>
              <a:rPr lang="el-GR" sz="1200" i="1" dirty="0" smtClean="0"/>
              <a:t> </a:t>
            </a:r>
            <a:r>
              <a:rPr lang="el-GR" sz="1200" i="1" dirty="0"/>
              <a:t>Β</a:t>
            </a:r>
            <a:r>
              <a:rPr lang="el-GR" sz="1200" i="1" dirty="0" smtClean="0"/>
              <a:t>., Λειτουργία </a:t>
            </a:r>
            <a:r>
              <a:rPr lang="el-GR" sz="1200" i="1" dirty="0"/>
              <a:t>και </a:t>
            </a:r>
            <a:r>
              <a:rPr lang="el-GR" sz="1200" i="1" dirty="0" smtClean="0"/>
              <a:t>Δυσλειτουργία στοματογναθικού συστήματος</a:t>
            </a:r>
            <a:endParaRPr lang="el-GR" sz="1200" i="1" dirty="0"/>
          </a:p>
        </p:txBody>
      </p:sp>
    </p:spTree>
    <p:extLst>
      <p:ext uri="{BB962C8B-B14F-4D97-AF65-F5344CB8AC3E}">
        <p14:creationId xmlns:p14="http://schemas.microsoft.com/office/powerpoint/2010/main" val="9703583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ln w="28575">
            <a:noFill/>
          </a:ln>
        </p:spPr>
        <p:txBody>
          <a:bodyPr>
            <a:normAutofit fontScale="90000"/>
          </a:bodyPr>
          <a:lstStyle/>
          <a:p>
            <a:pPr eaLnBrk="1" hangingPunct="1">
              <a:defRPr/>
            </a:pPr>
            <a:r>
              <a:rPr lang="el-GR" sz="3600" b="1" dirty="0" smtClean="0">
                <a:solidFill>
                  <a:schemeClr val="tx2"/>
                </a:solidFill>
              </a:rPr>
              <a:t>Νάρθηκας μετατόπισης</a:t>
            </a:r>
            <a:br>
              <a:rPr lang="el-GR" sz="3600" b="1" dirty="0" smtClean="0">
                <a:solidFill>
                  <a:schemeClr val="tx2"/>
                </a:solidFill>
              </a:rPr>
            </a:br>
            <a:r>
              <a:rPr lang="en-GB" sz="3600" dirty="0" smtClean="0">
                <a:solidFill>
                  <a:schemeClr val="tx2"/>
                </a:solidFill>
              </a:rPr>
              <a:t>(anterior positioning splints) </a:t>
            </a:r>
            <a:endParaRPr lang="en-US" sz="3600" dirty="0" smtClean="0">
              <a:solidFill>
                <a:schemeClr val="tx2"/>
              </a:solidFill>
            </a:endParaRPr>
          </a:p>
        </p:txBody>
      </p:sp>
      <p:sp>
        <p:nvSpPr>
          <p:cNvPr id="3" name="Content Placeholder 2"/>
          <p:cNvSpPr>
            <a:spLocks noGrp="1"/>
          </p:cNvSpPr>
          <p:nvPr>
            <p:ph sz="half" idx="2"/>
          </p:nvPr>
        </p:nvSpPr>
        <p:spPr>
          <a:xfrm>
            <a:off x="4011479" y="1600200"/>
            <a:ext cx="5097025" cy="5257800"/>
          </a:xfrm>
        </p:spPr>
        <p:txBody>
          <a:bodyPr>
            <a:normAutofit fontScale="92500" lnSpcReduction="10000"/>
          </a:bodyPr>
          <a:lstStyle/>
          <a:p>
            <a:r>
              <a:rPr lang="el-GR" sz="2400" dirty="0" smtClean="0"/>
              <a:t>Ενδείκνυται σε περιπτώσεις με μετατόπιση του διαρθρίου δίσκου με επαναφορά. Για την επανατοποθέτηση του δίσκου σε φυσιολογική θέση η κάτω γνάθος πρέπει να τοποθετηθεί σε πρόσθια θέση.</a:t>
            </a:r>
          </a:p>
          <a:p>
            <a:r>
              <a:rPr lang="el-GR" sz="2400" dirty="0"/>
              <a:t>Η πρόσθια θέση της κάτω γνάθου επιτυγχάνεται με την βοήθεια ενός επικλινούς επιπέδου ή οδοντοειδών προεξοχών στην επιφάνεια του νάρθηκα που συγκλείνει </a:t>
            </a:r>
            <a:r>
              <a:rPr lang="el-GR" sz="2400" dirty="0" smtClean="0"/>
              <a:t>. </a:t>
            </a:r>
          </a:p>
          <a:p>
            <a:r>
              <a:rPr lang="el-GR" sz="2400" dirty="0" smtClean="0"/>
              <a:t>Κατά </a:t>
            </a:r>
            <a:r>
              <a:rPr lang="el-GR" sz="2400" dirty="0"/>
              <a:t>τη διάρκεια του ύπνου η παρεμπόδιση της μετατόπισης γίνεται με τη βοήθεια </a:t>
            </a:r>
            <a:r>
              <a:rPr lang="el-GR" sz="2400" dirty="0" smtClean="0"/>
              <a:t>του </a:t>
            </a:r>
            <a:r>
              <a:rPr lang="el-GR" sz="2400" dirty="0"/>
              <a:t>αντίστροφου επικλινούς επιπέδου στην πρόσθια περιοχή του νάρθηκα. </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979"/>
          <a:stretch>
            <a:fillRect/>
          </a:stretch>
        </p:blipFill>
        <p:spPr>
          <a:xfrm>
            <a:off x="467548" y="4077312"/>
            <a:ext cx="3543931" cy="1872000"/>
          </a:xfrm>
          <a:prstGeom prst="rect">
            <a:avLst/>
          </a:prstGeom>
          <a:ln w="76200">
            <a:noFill/>
          </a:ln>
        </p:spPr>
      </p:pic>
      <p:pic>
        <p:nvPicPr>
          <p:cNvPr id="5122" name="Picture 2"/>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2710"/>
          <a:stretch/>
        </p:blipFill>
        <p:spPr bwMode="auto">
          <a:xfrm>
            <a:off x="467544" y="1700808"/>
            <a:ext cx="3534498" cy="23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55576" y="1772816"/>
            <a:ext cx="2805576" cy="369332"/>
          </a:xfrm>
          <a:prstGeom prst="rect">
            <a:avLst/>
          </a:prstGeom>
          <a:noFill/>
        </p:spPr>
        <p:txBody>
          <a:bodyPr wrap="none" rtlCol="0">
            <a:spAutoFit/>
          </a:bodyPr>
          <a:lstStyle/>
          <a:p>
            <a:r>
              <a:rPr lang="el-GR" b="1" dirty="0" smtClean="0"/>
              <a:t>Πρόσθιο επικλινές επίπεδο</a:t>
            </a:r>
            <a:endParaRPr lang="el-GR" b="1" dirty="0"/>
          </a:p>
        </p:txBody>
      </p:sp>
      <p:cxnSp>
        <p:nvCxnSpPr>
          <p:cNvPr id="9" name="Straight Arrow Connector 8"/>
          <p:cNvCxnSpPr>
            <a:stCxn id="7" idx="2"/>
          </p:cNvCxnSpPr>
          <p:nvPr/>
        </p:nvCxnSpPr>
        <p:spPr>
          <a:xfrm>
            <a:off x="2158364" y="2142148"/>
            <a:ext cx="613436" cy="56677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 name="Θέση αριθμού διαφάνειας 1"/>
          <p:cNvSpPr>
            <a:spLocks noGrp="1"/>
          </p:cNvSpPr>
          <p:nvPr>
            <p:ph type="sldNum" sz="quarter" idx="12"/>
          </p:nvPr>
        </p:nvSpPr>
        <p:spPr/>
        <p:txBody>
          <a:bodyPr/>
          <a:lstStyle/>
          <a:p>
            <a:fld id="{F535093D-D179-44E1-AA04-3B47579EB235}" type="slidenum">
              <a:rPr lang="el-GR" smtClean="0"/>
              <a:t>12</a:t>
            </a:fld>
            <a:endParaRPr lang="el-GR"/>
          </a:p>
        </p:txBody>
      </p:sp>
      <p:sp>
        <p:nvSpPr>
          <p:cNvPr id="10" name="Ορθογώνιο 9"/>
          <p:cNvSpPr/>
          <p:nvPr/>
        </p:nvSpPr>
        <p:spPr>
          <a:xfrm>
            <a:off x="454555" y="6062721"/>
            <a:ext cx="2934072" cy="461665"/>
          </a:xfrm>
          <a:prstGeom prst="rect">
            <a:avLst/>
          </a:prstGeom>
        </p:spPr>
        <p:txBody>
          <a:bodyPr wrap="square">
            <a:spAutoFit/>
          </a:bodyPr>
          <a:lstStyle/>
          <a:p>
            <a:r>
              <a:rPr lang="el-GR" sz="1200" i="1" dirty="0" smtClean="0">
                <a:latin typeface="Calibri"/>
              </a:rPr>
              <a:t>©</a:t>
            </a:r>
            <a:r>
              <a:rPr lang="el-GR" sz="1200" i="1" dirty="0" err="1" smtClean="0"/>
              <a:t>Δρούκα</a:t>
            </a:r>
            <a:r>
              <a:rPr lang="el-GR" sz="1200" i="1" dirty="0" smtClean="0"/>
              <a:t> </a:t>
            </a:r>
            <a:r>
              <a:rPr lang="el-GR" sz="1200" i="1" dirty="0"/>
              <a:t>Β</a:t>
            </a:r>
            <a:r>
              <a:rPr lang="el-GR" sz="1200" i="1" dirty="0" smtClean="0"/>
              <a:t>., Λειτουργία </a:t>
            </a:r>
            <a:r>
              <a:rPr lang="el-GR" sz="1200" i="1" dirty="0"/>
              <a:t>και </a:t>
            </a:r>
            <a:r>
              <a:rPr lang="el-GR" sz="1200" i="1" dirty="0" smtClean="0"/>
              <a:t>Δυσλειτουργία στοματογναθικού συστήματος</a:t>
            </a:r>
            <a:endParaRPr lang="el-GR" sz="1200" i="1" dirty="0"/>
          </a:p>
        </p:txBody>
      </p:sp>
    </p:spTree>
    <p:extLst>
      <p:ext uri="{BB962C8B-B14F-4D97-AF65-F5344CB8AC3E}">
        <p14:creationId xmlns:p14="http://schemas.microsoft.com/office/powerpoint/2010/main" val="14288373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457200" y="0"/>
            <a:ext cx="8229600" cy="1143000"/>
          </a:xfrm>
        </p:spPr>
        <p:txBody>
          <a:bodyPr anchor="t">
            <a:normAutofit fontScale="90000"/>
          </a:bodyPr>
          <a:lstStyle/>
          <a:p>
            <a:pPr eaLnBrk="1" hangingPunct="1">
              <a:defRPr/>
            </a:pPr>
            <a:r>
              <a:rPr lang="el-GR" sz="4000" b="1" dirty="0" smtClean="0">
                <a:solidFill>
                  <a:schemeClr val="tx2"/>
                </a:solidFill>
              </a:rPr>
              <a:t>Μαλακοί νάρθηκες</a:t>
            </a:r>
            <a:br>
              <a:rPr lang="el-GR" sz="4000" b="1" dirty="0" smtClean="0">
                <a:solidFill>
                  <a:schemeClr val="tx2"/>
                </a:solidFill>
              </a:rPr>
            </a:br>
            <a:r>
              <a:rPr lang="el-GR" sz="3200" dirty="0" smtClean="0">
                <a:solidFill>
                  <a:schemeClr val="tx2"/>
                </a:solidFill>
              </a:rPr>
              <a:t>προστατευτικός νάρθηκας βρυγμού</a:t>
            </a:r>
            <a:r>
              <a:rPr lang="el-GR" sz="3600" b="1" dirty="0" smtClean="0">
                <a:solidFill>
                  <a:schemeClr val="tx2"/>
                </a:solidFill>
              </a:rPr>
              <a:t/>
            </a:r>
            <a:br>
              <a:rPr lang="el-GR" sz="3600" b="1" dirty="0" smtClean="0">
                <a:solidFill>
                  <a:schemeClr val="tx2"/>
                </a:solidFill>
              </a:rPr>
            </a:br>
            <a:endParaRPr lang="en-US" sz="3600" b="1" dirty="0" smtClean="0">
              <a:solidFill>
                <a:schemeClr val="tx2"/>
              </a:solidFill>
            </a:endParaRPr>
          </a:p>
        </p:txBody>
      </p:sp>
      <p:pic>
        <p:nvPicPr>
          <p:cNvPr id="153603"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79512" y="2169104"/>
            <a:ext cx="4068145" cy="2484000"/>
          </a:xfrm>
          <a:prstGeom prst="ellipse">
            <a:avLst/>
          </a:prstGeom>
          <a:ln>
            <a:solidFill>
              <a:schemeClr val="tx1"/>
            </a:solidFill>
          </a:ln>
        </p:spPr>
      </p:pic>
      <p:sp>
        <p:nvSpPr>
          <p:cNvPr id="2" name="Content Placeholder 1"/>
          <p:cNvSpPr>
            <a:spLocks noGrp="1"/>
          </p:cNvSpPr>
          <p:nvPr>
            <p:ph sz="half" idx="2"/>
          </p:nvPr>
        </p:nvSpPr>
        <p:spPr>
          <a:xfrm>
            <a:off x="4391472" y="1307901"/>
            <a:ext cx="4717032" cy="5550099"/>
          </a:xfrm>
        </p:spPr>
        <p:txBody>
          <a:bodyPr>
            <a:noAutofit/>
          </a:bodyPr>
          <a:lstStyle/>
          <a:p>
            <a:pPr>
              <a:spcBef>
                <a:spcPts val="0"/>
              </a:spcBef>
              <a:buFont typeface="Courier New" panose="02070309020205020404" pitchFamily="49" charset="0"/>
              <a:buChar char="o"/>
              <a:defRPr/>
            </a:pPr>
            <a:r>
              <a:rPr lang="el-GR" sz="2200" dirty="0" smtClean="0"/>
              <a:t>Είναι κατασκευασμένοι από μαλακό υλικό</a:t>
            </a:r>
            <a:r>
              <a:rPr lang="el-GR" sz="2000" dirty="0" smtClean="0"/>
              <a:t>.</a:t>
            </a:r>
            <a:endParaRPr lang="el-GR" sz="2000" dirty="0"/>
          </a:p>
          <a:p>
            <a:pPr>
              <a:spcBef>
                <a:spcPts val="0"/>
              </a:spcBef>
              <a:buFont typeface="Courier New" panose="02070309020205020404" pitchFamily="49" charset="0"/>
              <a:buChar char="o"/>
              <a:defRPr/>
            </a:pPr>
            <a:r>
              <a:rPr lang="el-GR" sz="2200" dirty="0" smtClean="0"/>
              <a:t>Τοποθετείται στη κάτω γνάθο</a:t>
            </a:r>
            <a:r>
              <a:rPr lang="el-GR" sz="2000" dirty="0" smtClean="0"/>
              <a:t>. </a:t>
            </a:r>
          </a:p>
          <a:p>
            <a:pPr marL="0" indent="0">
              <a:spcBef>
                <a:spcPts val="0"/>
              </a:spcBef>
              <a:buNone/>
              <a:defRPr/>
            </a:pPr>
            <a:r>
              <a:rPr lang="el-GR" sz="2000" dirty="0" smtClean="0"/>
              <a:t>Θα πρέπει να εκτείνεται όσο το δυνατόν βαθύτερα στο γλωσσικό έδαφος για να </a:t>
            </a:r>
            <a:r>
              <a:rPr lang="el-GR" sz="2000" dirty="0"/>
              <a:t>μην </a:t>
            </a:r>
            <a:r>
              <a:rPr lang="el-GR" sz="2000" dirty="0" smtClean="0"/>
              <a:t>εμποδίζει </a:t>
            </a:r>
            <a:r>
              <a:rPr lang="el-GR" sz="2000" dirty="0"/>
              <a:t>τη </a:t>
            </a:r>
            <a:r>
              <a:rPr lang="el-GR" sz="2000" dirty="0" smtClean="0"/>
              <a:t>γλώσσα.</a:t>
            </a:r>
            <a:endParaRPr lang="el-GR" sz="2000" dirty="0"/>
          </a:p>
          <a:p>
            <a:pPr lvl="0">
              <a:spcBef>
                <a:spcPts val="0"/>
              </a:spcBef>
              <a:buFont typeface="Courier New" panose="02070309020205020404" pitchFamily="49" charset="0"/>
              <a:buChar char="o"/>
            </a:pPr>
            <a:r>
              <a:rPr lang="el-GR" sz="2200" dirty="0" smtClean="0"/>
              <a:t>Νάρθηκας εκλογής:</a:t>
            </a:r>
          </a:p>
          <a:p>
            <a:pPr marL="0" lvl="0" indent="0" defTabSz="288000">
              <a:spcBef>
                <a:spcPts val="0"/>
              </a:spcBef>
              <a:buNone/>
            </a:pPr>
            <a:r>
              <a:rPr lang="el-GR" sz="2000" dirty="0" smtClean="0"/>
              <a:t>α. Στα </a:t>
            </a:r>
            <a:r>
              <a:rPr lang="el-GR" sz="2000" dirty="0"/>
              <a:t>παιδιά με </a:t>
            </a:r>
            <a:r>
              <a:rPr lang="el-GR" sz="2000" dirty="0" smtClean="0"/>
              <a:t>νεογιλή ή μεικτή οδοντοφυΐα. </a:t>
            </a:r>
            <a:endParaRPr lang="el-GR" sz="2000" dirty="0"/>
          </a:p>
          <a:p>
            <a:pPr marL="0" lvl="0" indent="0" defTabSz="288000">
              <a:spcBef>
                <a:spcPts val="0"/>
              </a:spcBef>
              <a:buNone/>
            </a:pPr>
            <a:r>
              <a:rPr lang="el-GR" sz="2000" dirty="0"/>
              <a:t>β</a:t>
            </a:r>
            <a:r>
              <a:rPr lang="el-GR" sz="2000" dirty="0" smtClean="0"/>
              <a:t>. Σε ασθενείς που υποφέρουν από ημερήσιο βρυγμό. </a:t>
            </a:r>
          </a:p>
          <a:p>
            <a:pPr marL="0" lvl="0" indent="0">
              <a:spcBef>
                <a:spcPts val="0"/>
              </a:spcBef>
              <a:buNone/>
            </a:pPr>
            <a:r>
              <a:rPr lang="el-GR" sz="2000" dirty="0"/>
              <a:t>γ</a:t>
            </a:r>
            <a:r>
              <a:rPr lang="el-GR" sz="2000" dirty="0" smtClean="0"/>
              <a:t>. Σε </a:t>
            </a:r>
            <a:r>
              <a:rPr lang="el-GR" sz="2000" dirty="0"/>
              <a:t>ασθενείς </a:t>
            </a:r>
            <a:r>
              <a:rPr lang="el-GR" sz="2000" dirty="0" smtClean="0"/>
              <a:t>με ολικές οδοντοστοιχίες </a:t>
            </a:r>
            <a:r>
              <a:rPr lang="el-GR" sz="2000" dirty="0"/>
              <a:t>και </a:t>
            </a:r>
            <a:r>
              <a:rPr lang="el-GR" sz="2000" dirty="0" smtClean="0"/>
              <a:t>με επιεμφυτευματικές προσθέσεις για την προστασία τους. </a:t>
            </a:r>
            <a:endParaRPr lang="el-GR" sz="2000" dirty="0"/>
          </a:p>
          <a:p>
            <a:pPr>
              <a:spcBef>
                <a:spcPts val="0"/>
              </a:spcBef>
              <a:buFont typeface="Courier New" panose="02070309020205020404" pitchFamily="49" charset="0"/>
              <a:buChar char="o"/>
              <a:defRPr/>
            </a:pPr>
            <a:r>
              <a:rPr lang="el-GR" sz="2200" dirty="0"/>
              <a:t>Φθείρεται σχετικά γρήγορα </a:t>
            </a:r>
          </a:p>
        </p:txBody>
      </p:sp>
      <p:sp>
        <p:nvSpPr>
          <p:cNvPr id="3" name="Θέση αριθμού διαφάνειας 2"/>
          <p:cNvSpPr>
            <a:spLocks noGrp="1"/>
          </p:cNvSpPr>
          <p:nvPr>
            <p:ph type="sldNum" sz="quarter" idx="12"/>
          </p:nvPr>
        </p:nvSpPr>
        <p:spPr/>
        <p:txBody>
          <a:bodyPr/>
          <a:lstStyle/>
          <a:p>
            <a:fld id="{F535093D-D179-44E1-AA04-3B47579EB235}" type="slidenum">
              <a:rPr lang="el-GR" smtClean="0"/>
              <a:t>13</a:t>
            </a:fld>
            <a:endParaRPr lang="el-GR"/>
          </a:p>
        </p:txBody>
      </p:sp>
      <p:sp>
        <p:nvSpPr>
          <p:cNvPr id="6" name="Ορθογώνιο 5"/>
          <p:cNvSpPr/>
          <p:nvPr/>
        </p:nvSpPr>
        <p:spPr>
          <a:xfrm>
            <a:off x="323528" y="4869160"/>
            <a:ext cx="2934072" cy="461665"/>
          </a:xfrm>
          <a:prstGeom prst="rect">
            <a:avLst/>
          </a:prstGeom>
        </p:spPr>
        <p:txBody>
          <a:bodyPr wrap="square">
            <a:spAutoFit/>
          </a:bodyPr>
          <a:lstStyle/>
          <a:p>
            <a:r>
              <a:rPr lang="el-GR" sz="1200" i="1" dirty="0" smtClean="0">
                <a:latin typeface="Calibri"/>
              </a:rPr>
              <a:t>©</a:t>
            </a:r>
            <a:r>
              <a:rPr lang="el-GR" sz="1200" i="1" dirty="0" err="1" smtClean="0"/>
              <a:t>Δρούκα</a:t>
            </a:r>
            <a:r>
              <a:rPr lang="el-GR" sz="1200" i="1" dirty="0" smtClean="0"/>
              <a:t> </a:t>
            </a:r>
            <a:r>
              <a:rPr lang="el-GR" sz="1200" i="1" dirty="0"/>
              <a:t>Β</a:t>
            </a:r>
            <a:r>
              <a:rPr lang="el-GR" sz="1200" i="1" dirty="0" smtClean="0"/>
              <a:t>., Λειτουργία </a:t>
            </a:r>
            <a:r>
              <a:rPr lang="el-GR" sz="1200" i="1" dirty="0"/>
              <a:t>και </a:t>
            </a:r>
            <a:r>
              <a:rPr lang="el-GR" sz="1200" i="1" dirty="0" smtClean="0"/>
              <a:t>Δυσλειτουργία στοματογναθικού συστήματος</a:t>
            </a:r>
            <a:endParaRPr lang="el-GR" sz="1200" i="1" dirty="0"/>
          </a:p>
        </p:txBody>
      </p:sp>
    </p:spTree>
    <p:extLst>
      <p:ext uri="{BB962C8B-B14F-4D97-AF65-F5344CB8AC3E}">
        <p14:creationId xmlns:p14="http://schemas.microsoft.com/office/powerpoint/2010/main" val="9048559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l-GR" sz="3600" b="1" dirty="0" smtClean="0">
                <a:solidFill>
                  <a:schemeClr val="tx2"/>
                </a:solidFill>
              </a:rPr>
              <a:t>Αθλητικοί </a:t>
            </a:r>
            <a:endParaRPr lang="el-GR" sz="3600" b="1" dirty="0">
              <a:solidFill>
                <a:schemeClr val="tx2"/>
              </a:solidFill>
            </a:endParaRPr>
          </a:p>
        </p:txBody>
      </p:sp>
      <p:pic>
        <p:nvPicPr>
          <p:cNvPr id="4" name="Picture 5" descr="53"/>
          <p:cNvPicPr>
            <a:picLocks noGrp="1" noChangeAspect="1" noChangeArrowheads="1"/>
          </p:cNvPicPr>
          <p:nvPr>
            <p:ph sz="half" idx="1"/>
          </p:nvPr>
        </p:nvPicPr>
        <p:blipFill>
          <a:blip r:embed="rId3" cstate="print"/>
          <a:stretch>
            <a:fillRect/>
          </a:stretch>
        </p:blipFill>
        <p:spPr bwMode="auto">
          <a:xfrm>
            <a:off x="251520" y="2204864"/>
            <a:ext cx="4038600" cy="2645439"/>
          </a:xfrm>
          <a:prstGeom prst="rect">
            <a:avLst/>
          </a:prstGeom>
          <a:noFill/>
          <a:ln w="28575">
            <a:solidFill>
              <a:schemeClr val="accent1">
                <a:lumMod val="60000"/>
                <a:lumOff val="40000"/>
              </a:schemeClr>
            </a:solidFill>
            <a:miter lim="800000"/>
            <a:headEnd/>
            <a:tailEnd/>
          </a:ln>
        </p:spPr>
      </p:pic>
      <p:sp>
        <p:nvSpPr>
          <p:cNvPr id="5" name="Content Placeholder 4"/>
          <p:cNvSpPr>
            <a:spLocks noGrp="1"/>
          </p:cNvSpPr>
          <p:nvPr>
            <p:ph sz="half" idx="2"/>
          </p:nvPr>
        </p:nvSpPr>
        <p:spPr>
          <a:xfrm>
            <a:off x="4648200" y="1600200"/>
            <a:ext cx="4316288" cy="4525963"/>
          </a:xfrm>
        </p:spPr>
        <p:txBody>
          <a:bodyPr>
            <a:normAutofit fontScale="92500"/>
          </a:bodyPr>
          <a:lstStyle/>
          <a:p>
            <a:r>
              <a:rPr lang="el-GR" sz="2400" dirty="0"/>
              <a:t>Ως αθλητικός νάρθηκας </a:t>
            </a:r>
            <a:r>
              <a:rPr lang="el-GR" sz="2400" dirty="0" smtClean="0"/>
              <a:t>ορίζεται κάθε </a:t>
            </a:r>
            <a:r>
              <a:rPr lang="el-GR" sz="2400" dirty="0"/>
              <a:t>κινητό </a:t>
            </a:r>
            <a:r>
              <a:rPr lang="el-GR" sz="2400" dirty="0" smtClean="0"/>
              <a:t>μηχάνημα </a:t>
            </a:r>
            <a:r>
              <a:rPr lang="el-GR" sz="2400" dirty="0"/>
              <a:t>που είναι </a:t>
            </a:r>
            <a:r>
              <a:rPr lang="el-GR" sz="2400" dirty="0" smtClean="0"/>
              <a:t>κατασκευασμένο </a:t>
            </a:r>
            <a:r>
              <a:rPr lang="el-GR" sz="2400" dirty="0"/>
              <a:t>από ελαστικό και ιδιαίτερα ανθεκτικό σε παραμόρφωση υλικό, η εφαρμογή του οποίου εξυπηρετεί τον περιορισμό των τραυματισμών των δοντιών και των ενδοστοματικών και </a:t>
            </a:r>
            <a:r>
              <a:rPr lang="el-GR" sz="2400" dirty="0" err="1"/>
              <a:t>περιστοματικών</a:t>
            </a:r>
            <a:r>
              <a:rPr lang="el-GR" sz="2400" dirty="0"/>
              <a:t> ιστών που μπορούν να συμβούν στα πλαίσια αθλητικών δραστηριοτήτων.</a:t>
            </a:r>
          </a:p>
        </p:txBody>
      </p:sp>
      <p:sp>
        <p:nvSpPr>
          <p:cNvPr id="3" name="Θέση αριθμού διαφάνειας 2"/>
          <p:cNvSpPr>
            <a:spLocks noGrp="1"/>
          </p:cNvSpPr>
          <p:nvPr>
            <p:ph type="sldNum" sz="quarter" idx="12"/>
          </p:nvPr>
        </p:nvSpPr>
        <p:spPr/>
        <p:txBody>
          <a:bodyPr/>
          <a:lstStyle/>
          <a:p>
            <a:fld id="{F535093D-D179-44E1-AA04-3B47579EB235}" type="slidenum">
              <a:rPr lang="el-GR" smtClean="0"/>
              <a:t>14</a:t>
            </a:fld>
            <a:endParaRPr lang="el-GR"/>
          </a:p>
        </p:txBody>
      </p:sp>
      <p:sp>
        <p:nvSpPr>
          <p:cNvPr id="6" name="Ορθογώνιο 5"/>
          <p:cNvSpPr/>
          <p:nvPr/>
        </p:nvSpPr>
        <p:spPr>
          <a:xfrm>
            <a:off x="179512" y="4926359"/>
            <a:ext cx="4464496" cy="461665"/>
          </a:xfrm>
          <a:prstGeom prst="rect">
            <a:avLst/>
          </a:prstGeom>
        </p:spPr>
        <p:txBody>
          <a:bodyPr wrap="square">
            <a:spAutoFit/>
          </a:bodyPr>
          <a:lstStyle/>
          <a:p>
            <a:r>
              <a:rPr lang="en-US" sz="1200" i="1" dirty="0"/>
              <a:t>Padilla R. A technique for fabricating modern athletic </a:t>
            </a:r>
            <a:r>
              <a:rPr lang="en-US" sz="1200" i="1" dirty="0" err="1"/>
              <a:t>mouthguards</a:t>
            </a:r>
            <a:r>
              <a:rPr lang="en-US" sz="1200" i="1" dirty="0"/>
              <a:t>. CDA. Journal 2005; 33(5): 399-407</a:t>
            </a:r>
            <a:endParaRPr lang="el-GR" sz="1200" i="1" dirty="0"/>
          </a:p>
        </p:txBody>
      </p:sp>
    </p:spTree>
    <p:extLst>
      <p:ext uri="{BB962C8B-B14F-4D97-AF65-F5344CB8AC3E}">
        <p14:creationId xmlns:p14="http://schemas.microsoft.com/office/powerpoint/2010/main" val="14388503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0"/>
            <a:ext cx="8229600" cy="1143000"/>
          </a:xfrm>
        </p:spPr>
        <p:txBody>
          <a:bodyPr anchor="t">
            <a:normAutofit/>
          </a:bodyPr>
          <a:lstStyle/>
          <a:p>
            <a:r>
              <a:rPr lang="el-GR" sz="3600" b="1" dirty="0" smtClean="0">
                <a:solidFill>
                  <a:schemeClr val="tx2"/>
                </a:solidFill>
              </a:rPr>
              <a:t>Τύποι  αθλητικών ναρθήκων</a:t>
            </a:r>
            <a:endParaRPr lang="el-GR" sz="3600" b="1" dirty="0">
              <a:solidFill>
                <a:schemeClr val="tx2"/>
              </a:solidFill>
            </a:endParaRPr>
          </a:p>
        </p:txBody>
      </p:sp>
      <p:graphicFrame>
        <p:nvGraphicFramePr>
          <p:cNvPr id="4" name="Diagram 2"/>
          <p:cNvGraphicFramePr>
            <a:graphicFrameLocks noGrp="1"/>
          </p:cNvGraphicFramePr>
          <p:nvPr>
            <p:ph idx="1"/>
            <p:extLst>
              <p:ext uri="{D42A27DB-BD31-4B8C-83A1-F6EECF244321}">
                <p14:modId xmlns:p14="http://schemas.microsoft.com/office/powerpoint/2010/main" val="1851892692"/>
              </p:ext>
            </p:extLst>
          </p:nvPr>
        </p:nvGraphicFramePr>
        <p:xfrm>
          <a:off x="126000" y="801360"/>
          <a:ext cx="8892000" cy="586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Θέση αριθμού διαφάνειας 1"/>
          <p:cNvSpPr>
            <a:spLocks noGrp="1"/>
          </p:cNvSpPr>
          <p:nvPr>
            <p:ph type="sldNum" sz="quarter" idx="12"/>
          </p:nvPr>
        </p:nvSpPr>
        <p:spPr/>
        <p:txBody>
          <a:bodyPr/>
          <a:lstStyle/>
          <a:p>
            <a:fld id="{F535093D-D179-44E1-AA04-3B47579EB235}" type="slidenum">
              <a:rPr lang="el-GR" smtClean="0"/>
              <a:t>15</a:t>
            </a:fld>
            <a:endParaRPr lang="el-GR"/>
          </a:p>
        </p:txBody>
      </p:sp>
    </p:spTree>
    <p:extLst>
      <p:ext uri="{BB962C8B-B14F-4D97-AF65-F5344CB8AC3E}">
        <p14:creationId xmlns:p14="http://schemas.microsoft.com/office/powerpoint/2010/main" val="2492607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143000"/>
          </a:xfrm>
        </p:spPr>
        <p:txBody>
          <a:bodyPr>
            <a:normAutofit/>
          </a:bodyPr>
          <a:lstStyle/>
          <a:p>
            <a:pPr algn="ctr"/>
            <a:r>
              <a:rPr lang="el-GR" sz="3600" b="1" dirty="0" smtClean="0">
                <a:solidFill>
                  <a:schemeClr val="tx2"/>
                </a:solidFill>
              </a:rPr>
              <a:t>Νάρθηκες </a:t>
            </a:r>
            <a:r>
              <a:rPr lang="el-GR" sz="3600" b="1" dirty="0">
                <a:solidFill>
                  <a:schemeClr val="tx2"/>
                </a:solidFill>
              </a:rPr>
              <a:t>ά</a:t>
            </a:r>
            <a:r>
              <a:rPr lang="el-GR" sz="3600" b="1" dirty="0" smtClean="0">
                <a:solidFill>
                  <a:schemeClr val="tx2"/>
                </a:solidFill>
              </a:rPr>
              <a:t>πνοιας</a:t>
            </a:r>
            <a:r>
              <a:rPr lang="el-GR" sz="3600" dirty="0">
                <a:solidFill>
                  <a:schemeClr val="tx2"/>
                </a:solidFill>
              </a:rPr>
              <a:t/>
            </a:r>
            <a:br>
              <a:rPr lang="el-GR" sz="3600" dirty="0">
                <a:solidFill>
                  <a:schemeClr val="tx2"/>
                </a:solidFill>
              </a:rPr>
            </a:br>
            <a:r>
              <a:rPr lang="el-GR" sz="3200" dirty="0" smtClean="0">
                <a:solidFill>
                  <a:schemeClr val="tx2"/>
                </a:solidFill>
              </a:rPr>
              <a:t>τύποι</a:t>
            </a:r>
            <a:endParaRPr lang="el-GR" sz="3200" dirty="0">
              <a:solidFill>
                <a:schemeClr val="tx2"/>
              </a:solidFill>
            </a:endParaRPr>
          </a:p>
        </p:txBody>
      </p:sp>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3359859619"/>
              </p:ext>
            </p:extLst>
          </p:nvPr>
        </p:nvGraphicFramePr>
        <p:xfrm>
          <a:off x="457200" y="1269360"/>
          <a:ext cx="8388000" cy="54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Θέση αριθμού διαφάνειας 2"/>
          <p:cNvSpPr>
            <a:spLocks noGrp="1"/>
          </p:cNvSpPr>
          <p:nvPr>
            <p:ph type="sldNum" sz="quarter" idx="12"/>
          </p:nvPr>
        </p:nvSpPr>
        <p:spPr/>
        <p:txBody>
          <a:bodyPr/>
          <a:lstStyle/>
          <a:p>
            <a:fld id="{F535093D-D179-44E1-AA04-3B47579EB235}" type="slidenum">
              <a:rPr lang="el-GR" smtClean="0"/>
              <a:t>16</a:t>
            </a:fld>
            <a:endParaRPr lang="el-GR"/>
          </a:p>
        </p:txBody>
      </p:sp>
    </p:spTree>
    <p:extLst>
      <p:ext uri="{BB962C8B-B14F-4D97-AF65-F5344CB8AC3E}">
        <p14:creationId xmlns:p14="http://schemas.microsoft.com/office/powerpoint/2010/main" val="2997817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88640"/>
            <a:ext cx="8229600" cy="1008112"/>
          </a:xfrm>
        </p:spPr>
        <p:txBody>
          <a:bodyPr>
            <a:noAutofit/>
          </a:bodyPr>
          <a:lstStyle/>
          <a:p>
            <a:pPr>
              <a:defRPr/>
            </a:pPr>
            <a:r>
              <a:rPr lang="el-GR" sz="3200" b="1" dirty="0" smtClean="0">
                <a:solidFill>
                  <a:schemeClr val="tx2"/>
                </a:solidFill>
                <a:effectLst/>
              </a:rPr>
              <a:t>Γενικές προδιαγραφές κατασκευής</a:t>
            </a:r>
            <a:br>
              <a:rPr lang="el-GR" sz="3200" b="1" dirty="0" smtClean="0">
                <a:solidFill>
                  <a:schemeClr val="tx2"/>
                </a:solidFill>
                <a:effectLst/>
              </a:rPr>
            </a:br>
            <a:r>
              <a:rPr lang="el-GR" sz="3200" b="1" dirty="0" smtClean="0">
                <a:solidFill>
                  <a:schemeClr val="tx2"/>
                </a:solidFill>
                <a:effectLst/>
              </a:rPr>
              <a:t> ενδοστοματικών ναρθήκων σταθεροποίησης</a:t>
            </a:r>
            <a:endParaRPr lang="el-GR" sz="3200" b="1" dirty="0">
              <a:solidFill>
                <a:schemeClr val="tx2"/>
              </a:solidFill>
              <a:effectLst/>
            </a:endParaRPr>
          </a:p>
        </p:txBody>
      </p:sp>
      <p:sp>
        <p:nvSpPr>
          <p:cNvPr id="143363" name="2 - Θέση περιεχομένου"/>
          <p:cNvSpPr>
            <a:spLocks noGrp="1"/>
          </p:cNvSpPr>
          <p:nvPr>
            <p:ph idx="1"/>
          </p:nvPr>
        </p:nvSpPr>
        <p:spPr>
          <a:xfrm>
            <a:off x="457200" y="1500188"/>
            <a:ext cx="8229600" cy="4652962"/>
          </a:xfrm>
        </p:spPr>
        <p:txBody>
          <a:bodyPr>
            <a:normAutofit lnSpcReduction="10000"/>
          </a:bodyPr>
          <a:lstStyle/>
          <a:p>
            <a:pPr>
              <a:lnSpc>
                <a:spcPct val="110000"/>
              </a:lnSpc>
              <a:spcBef>
                <a:spcPts val="0"/>
              </a:spcBef>
            </a:pPr>
            <a:r>
              <a:rPr lang="el-GR" altLang="el-GR" sz="2400" b="1" dirty="0" smtClean="0"/>
              <a:t>Επιλογή της γνάθου τοποθέτησης </a:t>
            </a:r>
          </a:p>
          <a:p>
            <a:pPr marL="0" indent="0">
              <a:lnSpc>
                <a:spcPct val="110000"/>
              </a:lnSpc>
              <a:spcBef>
                <a:spcPts val="0"/>
              </a:spcBef>
              <a:buNone/>
            </a:pPr>
            <a:r>
              <a:rPr lang="el-GR" altLang="el-GR" sz="2200" dirty="0" smtClean="0"/>
              <a:t>Προτιμάται συνήθως η άνω γνάθος λόγω μεγαλύτερης σταθερότητας και άνεσης.</a:t>
            </a:r>
          </a:p>
          <a:p>
            <a:pPr marL="0" indent="0">
              <a:lnSpc>
                <a:spcPct val="110000"/>
              </a:lnSpc>
              <a:spcBef>
                <a:spcPts val="0"/>
              </a:spcBef>
              <a:buNone/>
            </a:pPr>
            <a:endParaRPr lang="el-GR" altLang="el-GR" sz="2200" dirty="0" smtClean="0"/>
          </a:p>
          <a:p>
            <a:pPr>
              <a:lnSpc>
                <a:spcPct val="110000"/>
              </a:lnSpc>
              <a:spcBef>
                <a:spcPts val="0"/>
              </a:spcBef>
            </a:pPr>
            <a:r>
              <a:rPr lang="el-GR" altLang="el-GR" sz="2400" b="1" dirty="0" smtClean="0"/>
              <a:t>Καλυπτόμενη περιοχή</a:t>
            </a:r>
            <a:endParaRPr lang="el-GR" altLang="el-GR" sz="2400" b="1" dirty="0"/>
          </a:p>
          <a:p>
            <a:pPr marL="0" indent="0">
              <a:lnSpc>
                <a:spcPct val="110000"/>
              </a:lnSpc>
              <a:spcBef>
                <a:spcPts val="0"/>
              </a:spcBef>
              <a:buNone/>
            </a:pPr>
            <a:r>
              <a:rPr lang="el-GR" altLang="el-GR" sz="2200" dirty="0" smtClean="0"/>
              <a:t>Ο νάρθηκας θα πρέπει να καλύπτει όλα τα δόντια του φραγμού καθώς επίσης και τις νωδές περιοχές εξασφαλίζοντας συγκλεισιακή σταθερότητα.</a:t>
            </a:r>
          </a:p>
          <a:p>
            <a:pPr>
              <a:lnSpc>
                <a:spcPct val="110000"/>
              </a:lnSpc>
              <a:spcBef>
                <a:spcPts val="0"/>
              </a:spcBef>
              <a:buFont typeface="Wingdings 2" pitchFamily="18" charset="2"/>
              <a:buNone/>
            </a:pPr>
            <a:endParaRPr lang="el-GR" altLang="el-GR" sz="2200" dirty="0" smtClean="0"/>
          </a:p>
          <a:p>
            <a:pPr>
              <a:lnSpc>
                <a:spcPct val="110000"/>
              </a:lnSpc>
              <a:spcBef>
                <a:spcPts val="0"/>
              </a:spcBef>
            </a:pPr>
            <a:r>
              <a:rPr lang="el-GR" altLang="el-GR" sz="2400" b="1" dirty="0" smtClean="0"/>
              <a:t>Τα υλικά κατασκευής</a:t>
            </a:r>
          </a:p>
          <a:p>
            <a:pPr marL="0" indent="0">
              <a:lnSpc>
                <a:spcPct val="110000"/>
              </a:lnSpc>
              <a:spcBef>
                <a:spcPts val="0"/>
              </a:spcBef>
              <a:buNone/>
            </a:pPr>
            <a:r>
              <a:rPr lang="el-GR" altLang="el-GR" sz="2200" dirty="0" smtClean="0"/>
              <a:t>Προτιμάται η εν </a:t>
            </a:r>
            <a:r>
              <a:rPr lang="el-GR" altLang="el-GR" sz="2200" dirty="0" err="1" smtClean="0"/>
              <a:t>θερμώ</a:t>
            </a:r>
            <a:r>
              <a:rPr lang="el-GR" altLang="el-GR" sz="2200" dirty="0" smtClean="0"/>
              <a:t> </a:t>
            </a:r>
            <a:r>
              <a:rPr lang="el-GR" altLang="el-GR" sz="2200" dirty="0" err="1" smtClean="0"/>
              <a:t>πολυμεριζόμενη</a:t>
            </a:r>
            <a:r>
              <a:rPr lang="el-GR" altLang="el-GR" sz="2200" dirty="0" smtClean="0"/>
              <a:t> διαφανής ακρυλική ρητίνη λόγω των ιδιοτήτων της (σκληρότερη, περισσότερο ομοιογενής σταθερή και ακριβής).</a:t>
            </a:r>
          </a:p>
          <a:p>
            <a:pPr>
              <a:lnSpc>
                <a:spcPct val="110000"/>
              </a:lnSpc>
              <a:spcBef>
                <a:spcPts val="0"/>
              </a:spcBef>
            </a:pPr>
            <a:endParaRPr lang="el-GR" altLang="el-GR" sz="2200" dirty="0" smtClean="0"/>
          </a:p>
        </p:txBody>
      </p:sp>
      <p:sp>
        <p:nvSpPr>
          <p:cNvPr id="3" name="Θέση αριθμού διαφάνειας 2"/>
          <p:cNvSpPr>
            <a:spLocks noGrp="1"/>
          </p:cNvSpPr>
          <p:nvPr>
            <p:ph type="sldNum" sz="quarter" idx="12"/>
          </p:nvPr>
        </p:nvSpPr>
        <p:spPr/>
        <p:txBody>
          <a:bodyPr/>
          <a:lstStyle/>
          <a:p>
            <a:fld id="{F535093D-D179-44E1-AA04-3B47579EB235}" type="slidenum">
              <a:rPr lang="el-GR" smtClean="0"/>
              <a:t>17</a:t>
            </a:fld>
            <a:endParaRPr lang="el-GR"/>
          </a:p>
        </p:txBody>
      </p:sp>
    </p:spTree>
    <p:extLst>
      <p:ext uri="{BB962C8B-B14F-4D97-AF65-F5344CB8AC3E}">
        <p14:creationId xmlns:p14="http://schemas.microsoft.com/office/powerpoint/2010/main" val="6582563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2 - Θέση περιεχομένου"/>
          <p:cNvSpPr>
            <a:spLocks noGrp="1"/>
          </p:cNvSpPr>
          <p:nvPr>
            <p:ph idx="1"/>
          </p:nvPr>
        </p:nvSpPr>
        <p:spPr>
          <a:xfrm>
            <a:off x="179512" y="1412776"/>
            <a:ext cx="8795320" cy="2736551"/>
          </a:xfrm>
        </p:spPr>
        <p:txBody>
          <a:bodyPr>
            <a:normAutofit/>
          </a:bodyPr>
          <a:lstStyle/>
          <a:p>
            <a:pPr>
              <a:lnSpc>
                <a:spcPct val="110000"/>
              </a:lnSpc>
              <a:spcBef>
                <a:spcPts val="0"/>
              </a:spcBef>
              <a:spcAft>
                <a:spcPts val="600"/>
              </a:spcAft>
            </a:pPr>
            <a:r>
              <a:rPr lang="el-GR" altLang="el-GR" sz="2400" b="1" dirty="0"/>
              <a:t>Σ</a:t>
            </a:r>
            <a:r>
              <a:rPr lang="el-GR" altLang="el-GR" sz="2400" b="1" dirty="0" smtClean="0"/>
              <a:t>υγκράτηση</a:t>
            </a:r>
          </a:p>
          <a:p>
            <a:pPr>
              <a:lnSpc>
                <a:spcPct val="110000"/>
              </a:lnSpc>
              <a:spcBef>
                <a:spcPts val="0"/>
              </a:spcBef>
              <a:buFontTx/>
              <a:buChar char="-"/>
            </a:pPr>
            <a:r>
              <a:rPr lang="el-GR" altLang="el-GR" sz="2200" dirty="0" smtClean="0"/>
              <a:t>Η καλή συγκράτηση ενός νάρθηκα απορρέει από την σωστή σχεδίαση αυτού και έχει σαν αποτέλεσμα την καλή λειτουργία του.</a:t>
            </a:r>
          </a:p>
          <a:p>
            <a:pPr>
              <a:lnSpc>
                <a:spcPct val="110000"/>
              </a:lnSpc>
              <a:spcBef>
                <a:spcPts val="0"/>
              </a:spcBef>
              <a:buFontTx/>
              <a:buChar char="-"/>
            </a:pPr>
            <a:r>
              <a:rPr lang="el-GR" sz="2200" dirty="0" smtClean="0"/>
              <a:t>Η </a:t>
            </a:r>
            <a:r>
              <a:rPr lang="el-GR" sz="2200" dirty="0"/>
              <a:t>συγκράτηση επιτυγχάνεται με την επέκταση του ακρυλικού </a:t>
            </a:r>
            <a:r>
              <a:rPr lang="el-GR" sz="2200" dirty="0" smtClean="0"/>
              <a:t>0,5-1 </a:t>
            </a:r>
            <a:r>
              <a:rPr lang="en-GB" sz="2200" dirty="0" smtClean="0"/>
              <a:t>mm</a:t>
            </a:r>
            <a:r>
              <a:rPr lang="el-GR" sz="2200" dirty="0" smtClean="0"/>
              <a:t> </a:t>
            </a:r>
            <a:r>
              <a:rPr lang="el-GR" sz="2200" dirty="0"/>
              <a:t>κάτω από την μέγιστη περιφέρεια των </a:t>
            </a:r>
            <a:r>
              <a:rPr lang="el-GR" sz="2200" dirty="0" smtClean="0"/>
              <a:t>πίσω δοντιών. </a:t>
            </a:r>
          </a:p>
          <a:p>
            <a:pPr>
              <a:lnSpc>
                <a:spcPct val="110000"/>
              </a:lnSpc>
              <a:spcBef>
                <a:spcPts val="0"/>
              </a:spcBef>
              <a:buFontTx/>
              <a:buChar char="-"/>
            </a:pPr>
            <a:r>
              <a:rPr lang="el-GR" altLang="el-GR" sz="2200" dirty="0" smtClean="0"/>
              <a:t>Πολλές φορές για καλύτερη συγκράτηση απαιτείται η χρήση αγκίστρων.</a:t>
            </a:r>
          </a:p>
          <a:p>
            <a:pPr>
              <a:lnSpc>
                <a:spcPct val="110000"/>
              </a:lnSpc>
              <a:spcBef>
                <a:spcPts val="0"/>
              </a:spcBef>
            </a:pPr>
            <a:endParaRPr lang="el-GR" altLang="el-GR" dirty="0" smtClean="0"/>
          </a:p>
        </p:txBody>
      </p:sp>
      <p:sp>
        <p:nvSpPr>
          <p:cNvPr id="4" name="1 - Τίτλος"/>
          <p:cNvSpPr>
            <a:spLocks noGrp="1"/>
          </p:cNvSpPr>
          <p:nvPr>
            <p:ph type="title"/>
          </p:nvPr>
        </p:nvSpPr>
        <p:spPr>
          <a:xfrm>
            <a:off x="457200" y="0"/>
            <a:ext cx="8229600" cy="1008000"/>
          </a:xfrm>
        </p:spPr>
        <p:txBody>
          <a:bodyPr>
            <a:noAutofit/>
          </a:bodyPr>
          <a:lstStyle/>
          <a:p>
            <a:pPr>
              <a:defRPr/>
            </a:pPr>
            <a:r>
              <a:rPr lang="el-GR" sz="3200" b="1" dirty="0" smtClean="0">
                <a:solidFill>
                  <a:schemeClr val="tx2"/>
                </a:solidFill>
                <a:effectLst/>
              </a:rPr>
              <a:t>Γενικές προδιαγραφές κατασκευής</a:t>
            </a:r>
            <a:br>
              <a:rPr lang="el-GR" sz="3200" b="1" dirty="0" smtClean="0">
                <a:solidFill>
                  <a:schemeClr val="tx2"/>
                </a:solidFill>
                <a:effectLst/>
              </a:rPr>
            </a:br>
            <a:r>
              <a:rPr lang="el-GR" sz="3200" b="1" dirty="0" smtClean="0">
                <a:solidFill>
                  <a:schemeClr val="tx2"/>
                </a:solidFill>
                <a:effectLst/>
              </a:rPr>
              <a:t> ενδοστοματικών ναρθήκων σταθεροποίησης</a:t>
            </a:r>
            <a:endParaRPr lang="el-GR" sz="3200" b="1" dirty="0">
              <a:solidFill>
                <a:schemeClr val="tx2"/>
              </a:solidFill>
              <a:effectLst/>
            </a:endParaRPr>
          </a:p>
        </p:txBody>
      </p:sp>
      <p:pic>
        <p:nvPicPr>
          <p:cNvPr id="6" name="Picture 4"/>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3681" r="4691"/>
          <a:stretch/>
        </p:blipFill>
        <p:spPr bwMode="auto">
          <a:xfrm>
            <a:off x="3948568" y="4149328"/>
            <a:ext cx="3264610" cy="2232000"/>
          </a:xfrm>
          <a:prstGeom prst="rect">
            <a:avLst/>
          </a:prstGeom>
          <a:noFill/>
          <a:ln w="28575">
            <a:solidFill>
              <a:schemeClr val="tx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Freeform 1"/>
          <p:cNvSpPr/>
          <p:nvPr/>
        </p:nvSpPr>
        <p:spPr>
          <a:xfrm>
            <a:off x="4133133" y="4649090"/>
            <a:ext cx="2886059" cy="1700889"/>
          </a:xfrm>
          <a:custGeom>
            <a:avLst/>
            <a:gdLst>
              <a:gd name="connsiteX0" fmla="*/ 13864 w 2886059"/>
              <a:gd name="connsiteY0" fmla="*/ 850189 h 1700889"/>
              <a:gd name="connsiteX1" fmla="*/ 985 w 2886059"/>
              <a:gd name="connsiteY1" fmla="*/ 592611 h 1700889"/>
              <a:gd name="connsiteX2" fmla="*/ 39622 w 2886059"/>
              <a:gd name="connsiteY2" fmla="*/ 425186 h 1700889"/>
              <a:gd name="connsiteX3" fmla="*/ 168411 w 2886059"/>
              <a:gd name="connsiteY3" fmla="*/ 206245 h 1700889"/>
              <a:gd name="connsiteX4" fmla="*/ 374473 w 2886059"/>
              <a:gd name="connsiteY4" fmla="*/ 51699 h 1700889"/>
              <a:gd name="connsiteX5" fmla="*/ 670687 w 2886059"/>
              <a:gd name="connsiteY5" fmla="*/ 38820 h 1700889"/>
              <a:gd name="connsiteX6" fmla="*/ 1018416 w 2886059"/>
              <a:gd name="connsiteY6" fmla="*/ 77456 h 1700889"/>
              <a:gd name="connsiteX7" fmla="*/ 1263115 w 2886059"/>
              <a:gd name="connsiteY7" fmla="*/ 103214 h 1700889"/>
              <a:gd name="connsiteX8" fmla="*/ 1494935 w 2886059"/>
              <a:gd name="connsiteY8" fmla="*/ 103214 h 1700889"/>
              <a:gd name="connsiteX9" fmla="*/ 1791149 w 2886059"/>
              <a:gd name="connsiteY9" fmla="*/ 64578 h 1700889"/>
              <a:gd name="connsiteX10" fmla="*/ 2087363 w 2886059"/>
              <a:gd name="connsiteY10" fmla="*/ 25941 h 1700889"/>
              <a:gd name="connsiteX11" fmla="*/ 2267667 w 2886059"/>
              <a:gd name="connsiteY11" fmla="*/ 183 h 1700889"/>
              <a:gd name="connsiteX12" fmla="*/ 2525244 w 2886059"/>
              <a:gd name="connsiteY12" fmla="*/ 38820 h 1700889"/>
              <a:gd name="connsiteX13" fmla="*/ 2718428 w 2886059"/>
              <a:gd name="connsiteY13" fmla="*/ 180487 h 1700889"/>
              <a:gd name="connsiteX14" fmla="*/ 2821459 w 2886059"/>
              <a:gd name="connsiteY14" fmla="*/ 360792 h 1700889"/>
              <a:gd name="connsiteX15" fmla="*/ 2847216 w 2886059"/>
              <a:gd name="connsiteY15" fmla="*/ 399428 h 1700889"/>
              <a:gd name="connsiteX16" fmla="*/ 2885853 w 2886059"/>
              <a:gd name="connsiteY16" fmla="*/ 579733 h 1700889"/>
              <a:gd name="connsiteX17" fmla="*/ 2860095 w 2886059"/>
              <a:gd name="connsiteY17" fmla="*/ 888825 h 1700889"/>
              <a:gd name="connsiteX18" fmla="*/ 2808580 w 2886059"/>
              <a:gd name="connsiteY18" fmla="*/ 1442617 h 1700889"/>
              <a:gd name="connsiteX19" fmla="*/ 2782822 w 2886059"/>
              <a:gd name="connsiteY19" fmla="*/ 1610042 h 1700889"/>
              <a:gd name="connsiteX20" fmla="*/ 2744185 w 2886059"/>
              <a:gd name="connsiteY20" fmla="*/ 1622921 h 1700889"/>
              <a:gd name="connsiteX21" fmla="*/ 2563881 w 2886059"/>
              <a:gd name="connsiteY21" fmla="*/ 1507011 h 1700889"/>
              <a:gd name="connsiteX22" fmla="*/ 2293425 w 2886059"/>
              <a:gd name="connsiteY22" fmla="*/ 1442617 h 1700889"/>
              <a:gd name="connsiteX23" fmla="*/ 1894180 w 2886059"/>
              <a:gd name="connsiteY23" fmla="*/ 1429738 h 1700889"/>
              <a:gd name="connsiteX24" fmla="*/ 1597966 w 2886059"/>
              <a:gd name="connsiteY24" fmla="*/ 1429738 h 1700889"/>
              <a:gd name="connsiteX25" fmla="*/ 1172963 w 2886059"/>
              <a:gd name="connsiteY25" fmla="*/ 1429738 h 1700889"/>
              <a:gd name="connsiteX26" fmla="*/ 760839 w 2886059"/>
              <a:gd name="connsiteY26" fmla="*/ 1481254 h 1700889"/>
              <a:gd name="connsiteX27" fmla="*/ 387352 w 2886059"/>
              <a:gd name="connsiteY27" fmla="*/ 1558527 h 1700889"/>
              <a:gd name="connsiteX28" fmla="*/ 155532 w 2886059"/>
              <a:gd name="connsiteY28" fmla="*/ 1700195 h 1700889"/>
              <a:gd name="connsiteX29" fmla="*/ 155532 w 2886059"/>
              <a:gd name="connsiteY29" fmla="*/ 1597164 h 1700889"/>
              <a:gd name="connsiteX30" fmla="*/ 91137 w 2886059"/>
              <a:gd name="connsiteY30" fmla="*/ 1275192 h 1700889"/>
              <a:gd name="connsiteX31" fmla="*/ 39622 w 2886059"/>
              <a:gd name="connsiteY31" fmla="*/ 966099 h 1700889"/>
              <a:gd name="connsiteX32" fmla="*/ 13864 w 2886059"/>
              <a:gd name="connsiteY32" fmla="*/ 850189 h 170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86059" h="1700889">
                <a:moveTo>
                  <a:pt x="13864" y="850189"/>
                </a:moveTo>
                <a:cubicBezTo>
                  <a:pt x="7424" y="787941"/>
                  <a:pt x="-3308" y="663445"/>
                  <a:pt x="985" y="592611"/>
                </a:cubicBezTo>
                <a:cubicBezTo>
                  <a:pt x="5278" y="521777"/>
                  <a:pt x="11718" y="489580"/>
                  <a:pt x="39622" y="425186"/>
                </a:cubicBezTo>
                <a:cubicBezTo>
                  <a:pt x="67526" y="360792"/>
                  <a:pt x="112603" y="268493"/>
                  <a:pt x="168411" y="206245"/>
                </a:cubicBezTo>
                <a:cubicBezTo>
                  <a:pt x="224220" y="143997"/>
                  <a:pt x="290760" y="79603"/>
                  <a:pt x="374473" y="51699"/>
                </a:cubicBezTo>
                <a:cubicBezTo>
                  <a:pt x="458186" y="23795"/>
                  <a:pt x="563363" y="34527"/>
                  <a:pt x="670687" y="38820"/>
                </a:cubicBezTo>
                <a:cubicBezTo>
                  <a:pt x="778011" y="43113"/>
                  <a:pt x="1018416" y="77456"/>
                  <a:pt x="1018416" y="77456"/>
                </a:cubicBezTo>
                <a:cubicBezTo>
                  <a:pt x="1117154" y="88188"/>
                  <a:pt x="1183695" y="98921"/>
                  <a:pt x="1263115" y="103214"/>
                </a:cubicBezTo>
                <a:cubicBezTo>
                  <a:pt x="1342535" y="107507"/>
                  <a:pt x="1406929" y="109653"/>
                  <a:pt x="1494935" y="103214"/>
                </a:cubicBezTo>
                <a:cubicBezTo>
                  <a:pt x="1582941" y="96775"/>
                  <a:pt x="1791149" y="64578"/>
                  <a:pt x="1791149" y="64578"/>
                </a:cubicBezTo>
                <a:lnTo>
                  <a:pt x="2087363" y="25941"/>
                </a:lnTo>
                <a:cubicBezTo>
                  <a:pt x="2166783" y="15209"/>
                  <a:pt x="2194687" y="-1963"/>
                  <a:pt x="2267667" y="183"/>
                </a:cubicBezTo>
                <a:cubicBezTo>
                  <a:pt x="2340647" y="2329"/>
                  <a:pt x="2450117" y="8769"/>
                  <a:pt x="2525244" y="38820"/>
                </a:cubicBezTo>
                <a:cubicBezTo>
                  <a:pt x="2600371" y="68871"/>
                  <a:pt x="2669059" y="126825"/>
                  <a:pt x="2718428" y="180487"/>
                </a:cubicBezTo>
                <a:cubicBezTo>
                  <a:pt x="2767797" y="234149"/>
                  <a:pt x="2799994" y="324302"/>
                  <a:pt x="2821459" y="360792"/>
                </a:cubicBezTo>
                <a:cubicBezTo>
                  <a:pt x="2842924" y="397282"/>
                  <a:pt x="2836484" y="362938"/>
                  <a:pt x="2847216" y="399428"/>
                </a:cubicBezTo>
                <a:cubicBezTo>
                  <a:pt x="2857948" y="435918"/>
                  <a:pt x="2883707" y="498167"/>
                  <a:pt x="2885853" y="579733"/>
                </a:cubicBezTo>
                <a:cubicBezTo>
                  <a:pt x="2887999" y="661299"/>
                  <a:pt x="2872974" y="745011"/>
                  <a:pt x="2860095" y="888825"/>
                </a:cubicBezTo>
                <a:cubicBezTo>
                  <a:pt x="2847216" y="1032639"/>
                  <a:pt x="2821459" y="1322414"/>
                  <a:pt x="2808580" y="1442617"/>
                </a:cubicBezTo>
                <a:cubicBezTo>
                  <a:pt x="2795701" y="1562820"/>
                  <a:pt x="2793555" y="1579991"/>
                  <a:pt x="2782822" y="1610042"/>
                </a:cubicBezTo>
                <a:cubicBezTo>
                  <a:pt x="2772090" y="1640093"/>
                  <a:pt x="2780675" y="1640093"/>
                  <a:pt x="2744185" y="1622921"/>
                </a:cubicBezTo>
                <a:cubicBezTo>
                  <a:pt x="2707695" y="1605749"/>
                  <a:pt x="2639008" y="1537062"/>
                  <a:pt x="2563881" y="1507011"/>
                </a:cubicBezTo>
                <a:cubicBezTo>
                  <a:pt x="2488754" y="1476960"/>
                  <a:pt x="2405042" y="1455496"/>
                  <a:pt x="2293425" y="1442617"/>
                </a:cubicBezTo>
                <a:cubicBezTo>
                  <a:pt x="2181808" y="1429738"/>
                  <a:pt x="2010090" y="1431884"/>
                  <a:pt x="1894180" y="1429738"/>
                </a:cubicBezTo>
                <a:cubicBezTo>
                  <a:pt x="1778270" y="1427592"/>
                  <a:pt x="1597966" y="1429738"/>
                  <a:pt x="1597966" y="1429738"/>
                </a:cubicBezTo>
                <a:cubicBezTo>
                  <a:pt x="1477763" y="1429738"/>
                  <a:pt x="1312484" y="1421152"/>
                  <a:pt x="1172963" y="1429738"/>
                </a:cubicBezTo>
                <a:cubicBezTo>
                  <a:pt x="1033442" y="1438324"/>
                  <a:pt x="891774" y="1459789"/>
                  <a:pt x="760839" y="1481254"/>
                </a:cubicBezTo>
                <a:cubicBezTo>
                  <a:pt x="629904" y="1502719"/>
                  <a:pt x="488236" y="1522037"/>
                  <a:pt x="387352" y="1558527"/>
                </a:cubicBezTo>
                <a:cubicBezTo>
                  <a:pt x="286468" y="1595017"/>
                  <a:pt x="194169" y="1693756"/>
                  <a:pt x="155532" y="1700195"/>
                </a:cubicBezTo>
                <a:cubicBezTo>
                  <a:pt x="116895" y="1706635"/>
                  <a:pt x="166264" y="1667998"/>
                  <a:pt x="155532" y="1597164"/>
                </a:cubicBezTo>
                <a:cubicBezTo>
                  <a:pt x="144800" y="1526330"/>
                  <a:pt x="110455" y="1380370"/>
                  <a:pt x="91137" y="1275192"/>
                </a:cubicBezTo>
                <a:cubicBezTo>
                  <a:pt x="71819" y="1170015"/>
                  <a:pt x="52501" y="1039079"/>
                  <a:pt x="39622" y="966099"/>
                </a:cubicBezTo>
                <a:cubicBezTo>
                  <a:pt x="26743" y="893119"/>
                  <a:pt x="20304" y="912437"/>
                  <a:pt x="13864" y="850189"/>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Freeform 2"/>
          <p:cNvSpPr/>
          <p:nvPr/>
        </p:nvSpPr>
        <p:spPr>
          <a:xfrm>
            <a:off x="3948568" y="4149328"/>
            <a:ext cx="3264609" cy="1439890"/>
          </a:xfrm>
          <a:custGeom>
            <a:avLst/>
            <a:gdLst>
              <a:gd name="connsiteX0" fmla="*/ 185550 w 3264609"/>
              <a:gd name="connsiteY0" fmla="*/ 1339818 h 1345541"/>
              <a:gd name="connsiteX1" fmla="*/ 82519 w 3264609"/>
              <a:gd name="connsiteY1" fmla="*/ 1236787 h 1345541"/>
              <a:gd name="connsiteX2" fmla="*/ 5246 w 3264609"/>
              <a:gd name="connsiteY2" fmla="*/ 747389 h 1345541"/>
              <a:gd name="connsiteX3" fmla="*/ 18125 w 3264609"/>
              <a:gd name="connsiteY3" fmla="*/ 489812 h 1345541"/>
              <a:gd name="connsiteX4" fmla="*/ 108277 w 3264609"/>
              <a:gd name="connsiteY4" fmla="*/ 257992 h 1345541"/>
              <a:gd name="connsiteX5" fmla="*/ 275702 w 3264609"/>
              <a:gd name="connsiteY5" fmla="*/ 90567 h 1345541"/>
              <a:gd name="connsiteX6" fmla="*/ 597674 w 3264609"/>
              <a:gd name="connsiteY6" fmla="*/ 64809 h 1345541"/>
              <a:gd name="connsiteX7" fmla="*/ 1112829 w 3264609"/>
              <a:gd name="connsiteY7" fmla="*/ 51930 h 1345541"/>
              <a:gd name="connsiteX8" fmla="*/ 2091624 w 3264609"/>
              <a:gd name="connsiteY8" fmla="*/ 13294 h 1345541"/>
              <a:gd name="connsiteX9" fmla="*/ 2632536 w 3264609"/>
              <a:gd name="connsiteY9" fmla="*/ 415 h 1345541"/>
              <a:gd name="connsiteX10" fmla="*/ 2799962 w 3264609"/>
              <a:gd name="connsiteY10" fmla="*/ 26173 h 1345541"/>
              <a:gd name="connsiteX11" fmla="*/ 2915871 w 3264609"/>
              <a:gd name="connsiteY11" fmla="*/ 39051 h 1345541"/>
              <a:gd name="connsiteX12" fmla="*/ 3096176 w 3264609"/>
              <a:gd name="connsiteY12" fmla="*/ 154961 h 1345541"/>
              <a:gd name="connsiteX13" fmla="*/ 3186328 w 3264609"/>
              <a:gd name="connsiteY13" fmla="*/ 270871 h 1345541"/>
              <a:gd name="connsiteX14" fmla="*/ 3263601 w 3264609"/>
              <a:gd name="connsiteY14" fmla="*/ 631480 h 1345541"/>
              <a:gd name="connsiteX15" fmla="*/ 3224964 w 3264609"/>
              <a:gd name="connsiteY15" fmla="*/ 1069361 h 1345541"/>
              <a:gd name="connsiteX16" fmla="*/ 3147691 w 3264609"/>
              <a:gd name="connsiteY16" fmla="*/ 1249666 h 1345541"/>
              <a:gd name="connsiteX17" fmla="*/ 3044660 w 3264609"/>
              <a:gd name="connsiteY17" fmla="*/ 1301181 h 1345541"/>
              <a:gd name="connsiteX18" fmla="*/ 3070418 w 3264609"/>
              <a:gd name="connsiteY18" fmla="*/ 1004967 h 1345541"/>
              <a:gd name="connsiteX19" fmla="*/ 3031781 w 3264609"/>
              <a:gd name="connsiteY19" fmla="*/ 863299 h 1345541"/>
              <a:gd name="connsiteX20" fmla="*/ 2877235 w 3264609"/>
              <a:gd name="connsiteY20" fmla="*/ 592843 h 1345541"/>
              <a:gd name="connsiteX21" fmla="*/ 2606778 w 3264609"/>
              <a:gd name="connsiteY21" fmla="*/ 476933 h 1345541"/>
              <a:gd name="connsiteX22" fmla="*/ 2400717 w 3264609"/>
              <a:gd name="connsiteY22" fmla="*/ 464054 h 1345541"/>
              <a:gd name="connsiteX23" fmla="*/ 1898440 w 3264609"/>
              <a:gd name="connsiteY23" fmla="*/ 554206 h 1345541"/>
              <a:gd name="connsiteX24" fmla="*/ 1602226 w 3264609"/>
              <a:gd name="connsiteY24" fmla="*/ 592843 h 1345541"/>
              <a:gd name="connsiteX25" fmla="*/ 1460559 w 3264609"/>
              <a:gd name="connsiteY25" fmla="*/ 579964 h 1345541"/>
              <a:gd name="connsiteX26" fmla="*/ 1048435 w 3264609"/>
              <a:gd name="connsiteY26" fmla="*/ 502691 h 1345541"/>
              <a:gd name="connsiteX27" fmla="*/ 726463 w 3264609"/>
              <a:gd name="connsiteY27" fmla="*/ 489812 h 1345541"/>
              <a:gd name="connsiteX28" fmla="*/ 507522 w 3264609"/>
              <a:gd name="connsiteY28" fmla="*/ 528449 h 1345541"/>
              <a:gd name="connsiteX29" fmla="*/ 365855 w 3264609"/>
              <a:gd name="connsiteY29" fmla="*/ 670116 h 1345541"/>
              <a:gd name="connsiteX30" fmla="*/ 211308 w 3264609"/>
              <a:gd name="connsiteY30" fmla="*/ 927694 h 1345541"/>
              <a:gd name="connsiteX31" fmla="*/ 198429 w 3264609"/>
              <a:gd name="connsiteY31" fmla="*/ 1288302 h 1345541"/>
              <a:gd name="connsiteX32" fmla="*/ 185550 w 3264609"/>
              <a:gd name="connsiteY32" fmla="*/ 1339818 h 134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64609" h="1345541">
                <a:moveTo>
                  <a:pt x="185550" y="1339818"/>
                </a:moveTo>
                <a:cubicBezTo>
                  <a:pt x="166232" y="1331232"/>
                  <a:pt x="112570" y="1335525"/>
                  <a:pt x="82519" y="1236787"/>
                </a:cubicBezTo>
                <a:cubicBezTo>
                  <a:pt x="52468" y="1138049"/>
                  <a:pt x="15978" y="871885"/>
                  <a:pt x="5246" y="747389"/>
                </a:cubicBezTo>
                <a:cubicBezTo>
                  <a:pt x="-5486" y="622893"/>
                  <a:pt x="953" y="571378"/>
                  <a:pt x="18125" y="489812"/>
                </a:cubicBezTo>
                <a:cubicBezTo>
                  <a:pt x="35297" y="408246"/>
                  <a:pt x="65348" y="324533"/>
                  <a:pt x="108277" y="257992"/>
                </a:cubicBezTo>
                <a:cubicBezTo>
                  <a:pt x="151206" y="191451"/>
                  <a:pt x="194136" y="122764"/>
                  <a:pt x="275702" y="90567"/>
                </a:cubicBezTo>
                <a:cubicBezTo>
                  <a:pt x="357268" y="58370"/>
                  <a:pt x="458153" y="71248"/>
                  <a:pt x="597674" y="64809"/>
                </a:cubicBezTo>
                <a:cubicBezTo>
                  <a:pt x="737195" y="58370"/>
                  <a:pt x="1112829" y="51930"/>
                  <a:pt x="1112829" y="51930"/>
                </a:cubicBezTo>
                <a:lnTo>
                  <a:pt x="2091624" y="13294"/>
                </a:lnTo>
                <a:cubicBezTo>
                  <a:pt x="2344908" y="4708"/>
                  <a:pt x="2514480" y="-1731"/>
                  <a:pt x="2632536" y="415"/>
                </a:cubicBezTo>
                <a:cubicBezTo>
                  <a:pt x="2750592" y="2561"/>
                  <a:pt x="2752740" y="19734"/>
                  <a:pt x="2799962" y="26173"/>
                </a:cubicBezTo>
                <a:cubicBezTo>
                  <a:pt x="2847185" y="32612"/>
                  <a:pt x="2866502" y="17586"/>
                  <a:pt x="2915871" y="39051"/>
                </a:cubicBezTo>
                <a:cubicBezTo>
                  <a:pt x="2965240" y="60516"/>
                  <a:pt x="3051100" y="116324"/>
                  <a:pt x="3096176" y="154961"/>
                </a:cubicBezTo>
                <a:cubicBezTo>
                  <a:pt x="3141252" y="193598"/>
                  <a:pt x="3158424" y="191451"/>
                  <a:pt x="3186328" y="270871"/>
                </a:cubicBezTo>
                <a:cubicBezTo>
                  <a:pt x="3214232" y="350291"/>
                  <a:pt x="3257162" y="498398"/>
                  <a:pt x="3263601" y="631480"/>
                </a:cubicBezTo>
                <a:cubicBezTo>
                  <a:pt x="3270040" y="764562"/>
                  <a:pt x="3244282" y="966330"/>
                  <a:pt x="3224964" y="1069361"/>
                </a:cubicBezTo>
                <a:cubicBezTo>
                  <a:pt x="3205646" y="1172392"/>
                  <a:pt x="3177742" y="1211029"/>
                  <a:pt x="3147691" y="1249666"/>
                </a:cubicBezTo>
                <a:cubicBezTo>
                  <a:pt x="3117640" y="1288303"/>
                  <a:pt x="3057539" y="1341964"/>
                  <a:pt x="3044660" y="1301181"/>
                </a:cubicBezTo>
                <a:cubicBezTo>
                  <a:pt x="3031781" y="1260398"/>
                  <a:pt x="3072564" y="1077947"/>
                  <a:pt x="3070418" y="1004967"/>
                </a:cubicBezTo>
                <a:cubicBezTo>
                  <a:pt x="3068272" y="931987"/>
                  <a:pt x="3063978" y="931986"/>
                  <a:pt x="3031781" y="863299"/>
                </a:cubicBezTo>
                <a:cubicBezTo>
                  <a:pt x="2999584" y="794612"/>
                  <a:pt x="2948069" y="657237"/>
                  <a:pt x="2877235" y="592843"/>
                </a:cubicBezTo>
                <a:cubicBezTo>
                  <a:pt x="2806401" y="528449"/>
                  <a:pt x="2686198" y="498398"/>
                  <a:pt x="2606778" y="476933"/>
                </a:cubicBezTo>
                <a:cubicBezTo>
                  <a:pt x="2527358" y="455468"/>
                  <a:pt x="2518773" y="451175"/>
                  <a:pt x="2400717" y="464054"/>
                </a:cubicBezTo>
                <a:cubicBezTo>
                  <a:pt x="2282661" y="476933"/>
                  <a:pt x="2031522" y="532741"/>
                  <a:pt x="1898440" y="554206"/>
                </a:cubicBezTo>
                <a:cubicBezTo>
                  <a:pt x="1765358" y="575671"/>
                  <a:pt x="1675206" y="588550"/>
                  <a:pt x="1602226" y="592843"/>
                </a:cubicBezTo>
                <a:cubicBezTo>
                  <a:pt x="1529246" y="597136"/>
                  <a:pt x="1552858" y="594989"/>
                  <a:pt x="1460559" y="579964"/>
                </a:cubicBezTo>
                <a:cubicBezTo>
                  <a:pt x="1368261" y="564939"/>
                  <a:pt x="1170784" y="517716"/>
                  <a:pt x="1048435" y="502691"/>
                </a:cubicBezTo>
                <a:cubicBezTo>
                  <a:pt x="926086" y="487666"/>
                  <a:pt x="816615" y="485519"/>
                  <a:pt x="726463" y="489812"/>
                </a:cubicBezTo>
                <a:cubicBezTo>
                  <a:pt x="636311" y="494105"/>
                  <a:pt x="567623" y="498398"/>
                  <a:pt x="507522" y="528449"/>
                </a:cubicBezTo>
                <a:cubicBezTo>
                  <a:pt x="447421" y="558500"/>
                  <a:pt x="415224" y="603575"/>
                  <a:pt x="365855" y="670116"/>
                </a:cubicBezTo>
                <a:cubicBezTo>
                  <a:pt x="316486" y="736657"/>
                  <a:pt x="239212" y="824663"/>
                  <a:pt x="211308" y="927694"/>
                </a:cubicBezTo>
                <a:cubicBezTo>
                  <a:pt x="183404" y="1030725"/>
                  <a:pt x="196283" y="1219615"/>
                  <a:pt x="198429" y="1288302"/>
                </a:cubicBezTo>
                <a:cubicBezTo>
                  <a:pt x="200575" y="1356989"/>
                  <a:pt x="204868" y="1348404"/>
                  <a:pt x="185550" y="1339818"/>
                </a:cubicBezTo>
                <a:close/>
              </a:path>
            </a:pathLst>
          </a:cu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 name="Straight Connector 6"/>
          <p:cNvCxnSpPr/>
          <p:nvPr/>
        </p:nvCxnSpPr>
        <p:spPr>
          <a:xfrm flipV="1">
            <a:off x="4134118" y="5373216"/>
            <a:ext cx="2859110" cy="966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275786" y="6078588"/>
            <a:ext cx="2736915" cy="309333"/>
          </a:xfrm>
          <a:custGeom>
            <a:avLst/>
            <a:gdLst>
              <a:gd name="connsiteX0" fmla="*/ 0 w 2736915"/>
              <a:gd name="connsiteY0" fmla="*/ 283575 h 309333"/>
              <a:gd name="connsiteX1" fmla="*/ 167425 w 2736915"/>
              <a:gd name="connsiteY1" fmla="*/ 193423 h 309333"/>
              <a:gd name="connsiteX2" fmla="*/ 257577 w 2736915"/>
              <a:gd name="connsiteY2" fmla="*/ 154787 h 309333"/>
              <a:gd name="connsiteX3" fmla="*/ 360608 w 2736915"/>
              <a:gd name="connsiteY3" fmla="*/ 103271 h 309333"/>
              <a:gd name="connsiteX4" fmla="*/ 695459 w 2736915"/>
              <a:gd name="connsiteY4" fmla="*/ 38877 h 309333"/>
              <a:gd name="connsiteX5" fmla="*/ 940158 w 2736915"/>
              <a:gd name="connsiteY5" fmla="*/ 25998 h 309333"/>
              <a:gd name="connsiteX6" fmla="*/ 1236372 w 2736915"/>
              <a:gd name="connsiteY6" fmla="*/ 240 h 309333"/>
              <a:gd name="connsiteX7" fmla="*/ 1635617 w 2736915"/>
              <a:gd name="connsiteY7" fmla="*/ 13119 h 309333"/>
              <a:gd name="connsiteX8" fmla="*/ 2150772 w 2736915"/>
              <a:gd name="connsiteY8" fmla="*/ 13119 h 309333"/>
              <a:gd name="connsiteX9" fmla="*/ 2562896 w 2736915"/>
              <a:gd name="connsiteY9" fmla="*/ 167666 h 309333"/>
              <a:gd name="connsiteX10" fmla="*/ 2717442 w 2736915"/>
              <a:gd name="connsiteY10" fmla="*/ 283575 h 309333"/>
              <a:gd name="connsiteX11" fmla="*/ 2678806 w 2736915"/>
              <a:gd name="connsiteY11" fmla="*/ 296454 h 309333"/>
              <a:gd name="connsiteX12" fmla="*/ 2215166 w 2736915"/>
              <a:gd name="connsiteY12" fmla="*/ 309333 h 309333"/>
              <a:gd name="connsiteX13" fmla="*/ 0 w 2736915"/>
              <a:gd name="connsiteY13" fmla="*/ 283575 h 30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36915" h="309333">
                <a:moveTo>
                  <a:pt x="0" y="283575"/>
                </a:moveTo>
                <a:cubicBezTo>
                  <a:pt x="55808" y="253524"/>
                  <a:pt x="124496" y="214888"/>
                  <a:pt x="167425" y="193423"/>
                </a:cubicBezTo>
                <a:cubicBezTo>
                  <a:pt x="210354" y="171958"/>
                  <a:pt x="225380" y="169812"/>
                  <a:pt x="257577" y="154787"/>
                </a:cubicBezTo>
                <a:cubicBezTo>
                  <a:pt x="289774" y="139762"/>
                  <a:pt x="287628" y="122589"/>
                  <a:pt x="360608" y="103271"/>
                </a:cubicBezTo>
                <a:cubicBezTo>
                  <a:pt x="433588" y="83953"/>
                  <a:pt x="598867" y="51756"/>
                  <a:pt x="695459" y="38877"/>
                </a:cubicBezTo>
                <a:cubicBezTo>
                  <a:pt x="792051" y="25998"/>
                  <a:pt x="850006" y="32437"/>
                  <a:pt x="940158" y="25998"/>
                </a:cubicBezTo>
                <a:cubicBezTo>
                  <a:pt x="1030310" y="19558"/>
                  <a:pt x="1120462" y="2386"/>
                  <a:pt x="1236372" y="240"/>
                </a:cubicBezTo>
                <a:cubicBezTo>
                  <a:pt x="1352282" y="-1906"/>
                  <a:pt x="1483217" y="10972"/>
                  <a:pt x="1635617" y="13119"/>
                </a:cubicBezTo>
                <a:cubicBezTo>
                  <a:pt x="1788017" y="15265"/>
                  <a:pt x="1996226" y="-12639"/>
                  <a:pt x="2150772" y="13119"/>
                </a:cubicBezTo>
                <a:cubicBezTo>
                  <a:pt x="2305318" y="38877"/>
                  <a:pt x="2468451" y="122590"/>
                  <a:pt x="2562896" y="167666"/>
                </a:cubicBezTo>
                <a:cubicBezTo>
                  <a:pt x="2657341" y="212742"/>
                  <a:pt x="2698124" y="262110"/>
                  <a:pt x="2717442" y="283575"/>
                </a:cubicBezTo>
                <a:cubicBezTo>
                  <a:pt x="2736760" y="305040"/>
                  <a:pt x="2762519" y="292161"/>
                  <a:pt x="2678806" y="296454"/>
                </a:cubicBezTo>
                <a:cubicBezTo>
                  <a:pt x="2595093" y="300747"/>
                  <a:pt x="2215166" y="309333"/>
                  <a:pt x="2215166" y="309333"/>
                </a:cubicBezTo>
                <a:lnTo>
                  <a:pt x="0" y="283575"/>
                </a:ln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Oval 14"/>
          <p:cNvSpPr/>
          <p:nvPr/>
        </p:nvSpPr>
        <p:spPr>
          <a:xfrm>
            <a:off x="4134118" y="5499534"/>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Oval 16"/>
          <p:cNvSpPr/>
          <p:nvPr/>
        </p:nvSpPr>
        <p:spPr>
          <a:xfrm>
            <a:off x="6948264" y="5517232"/>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Θέση αριθμού διαφάνειας 4"/>
          <p:cNvSpPr>
            <a:spLocks noGrp="1"/>
          </p:cNvSpPr>
          <p:nvPr>
            <p:ph type="sldNum" sz="quarter" idx="12"/>
          </p:nvPr>
        </p:nvSpPr>
        <p:spPr/>
        <p:txBody>
          <a:bodyPr/>
          <a:lstStyle/>
          <a:p>
            <a:fld id="{F535093D-D179-44E1-AA04-3B47579EB235}" type="slidenum">
              <a:rPr lang="el-GR" smtClean="0"/>
              <a:t>18</a:t>
            </a:fld>
            <a:endParaRPr lang="el-GR"/>
          </a:p>
        </p:txBody>
      </p:sp>
    </p:spTree>
    <p:extLst>
      <p:ext uri="{BB962C8B-B14F-4D97-AF65-F5344CB8AC3E}">
        <p14:creationId xmlns:p14="http://schemas.microsoft.com/office/powerpoint/2010/main" val="18066168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2 - Θέση περιεχομένου"/>
          <p:cNvSpPr>
            <a:spLocks noGrp="1"/>
          </p:cNvSpPr>
          <p:nvPr>
            <p:ph idx="1"/>
          </p:nvPr>
        </p:nvSpPr>
        <p:spPr>
          <a:xfrm>
            <a:off x="467544" y="1268760"/>
            <a:ext cx="8291512" cy="5328592"/>
          </a:xfrm>
        </p:spPr>
        <p:txBody>
          <a:bodyPr/>
          <a:lstStyle/>
          <a:p>
            <a:r>
              <a:rPr lang="el-GR" altLang="el-GR" sz="2400" b="1" dirty="0" smtClean="0"/>
              <a:t>Πάχος και </a:t>
            </a:r>
            <a:r>
              <a:rPr lang="el-GR" altLang="el-GR" sz="2400" b="1" dirty="0"/>
              <a:t>ύ</a:t>
            </a:r>
            <a:r>
              <a:rPr lang="el-GR" altLang="el-GR" sz="2400" b="1" dirty="0" smtClean="0"/>
              <a:t>ψος του νάρθηκα</a:t>
            </a:r>
            <a:endParaRPr lang="el-GR" altLang="el-GR" sz="2400" b="1" dirty="0"/>
          </a:p>
          <a:p>
            <a:pPr>
              <a:spcBef>
                <a:spcPts val="600"/>
              </a:spcBef>
              <a:buFontTx/>
              <a:buChar char="-"/>
            </a:pPr>
            <a:r>
              <a:rPr lang="el-GR" sz="2200" dirty="0" smtClean="0"/>
              <a:t>Για λόγους άνεσης ο νάρθηκας πρέπει να είναι όσο το δυνατόν λεπτότερος. </a:t>
            </a:r>
          </a:p>
          <a:p>
            <a:pPr>
              <a:spcBef>
                <a:spcPts val="600"/>
              </a:spcBef>
              <a:buFontTx/>
              <a:buChar char="-"/>
            </a:pPr>
            <a:r>
              <a:rPr lang="el-GR" sz="2200" dirty="0" smtClean="0"/>
              <a:t>Το ύψος σύγκλεισης του νάρθηκα θα πρέπει να είναι </a:t>
            </a:r>
            <a:r>
              <a:rPr lang="el-GR" sz="2200" b="1" dirty="0" smtClean="0">
                <a:solidFill>
                  <a:schemeClr val="tx2"/>
                </a:solidFill>
              </a:rPr>
              <a:t>2</a:t>
            </a:r>
            <a:r>
              <a:rPr lang="en-US" sz="2200" b="1" dirty="0">
                <a:solidFill>
                  <a:schemeClr val="tx2"/>
                </a:solidFill>
              </a:rPr>
              <a:t>mm </a:t>
            </a:r>
            <a:r>
              <a:rPr lang="el-GR" sz="2200" b="1" dirty="0">
                <a:solidFill>
                  <a:schemeClr val="tx2"/>
                </a:solidFill>
              </a:rPr>
              <a:t>στα οπίσθια </a:t>
            </a:r>
            <a:r>
              <a:rPr lang="el-GR" sz="2200" b="1" dirty="0" smtClean="0">
                <a:solidFill>
                  <a:schemeClr val="tx2"/>
                </a:solidFill>
              </a:rPr>
              <a:t>δόντια και  </a:t>
            </a:r>
            <a:r>
              <a:rPr lang="el-GR" sz="2200" b="1" dirty="0">
                <a:solidFill>
                  <a:schemeClr val="tx2"/>
                </a:solidFill>
              </a:rPr>
              <a:t>3-4</a:t>
            </a:r>
            <a:r>
              <a:rPr lang="en-US" sz="2200" b="1" dirty="0">
                <a:solidFill>
                  <a:schemeClr val="tx2"/>
                </a:solidFill>
              </a:rPr>
              <a:t>mm </a:t>
            </a:r>
            <a:r>
              <a:rPr lang="el-GR" sz="2200" b="1" dirty="0">
                <a:solidFill>
                  <a:schemeClr val="tx2"/>
                </a:solidFill>
              </a:rPr>
              <a:t>στα πρόσθια </a:t>
            </a:r>
            <a:r>
              <a:rPr lang="el-GR" sz="2200" b="1" dirty="0" smtClean="0">
                <a:solidFill>
                  <a:schemeClr val="tx2"/>
                </a:solidFill>
              </a:rPr>
              <a:t>δόντια. </a:t>
            </a:r>
            <a:r>
              <a:rPr lang="el-GR" sz="2200" dirty="0"/>
              <a:t>Σ</a:t>
            </a:r>
            <a:r>
              <a:rPr lang="el-GR" sz="2200" dirty="0" smtClean="0"/>
              <a:t>ε </a:t>
            </a:r>
            <a:r>
              <a:rPr lang="el-GR" sz="2200" dirty="0"/>
              <a:t>περιπτώσεις σοβαρού </a:t>
            </a:r>
            <a:r>
              <a:rPr lang="el-GR" sz="2200" dirty="0" smtClean="0"/>
              <a:t>βρυγμού  το ύψος του νάρθηκα μπορεί να είναι αυξημένο κατά 1-2</a:t>
            </a:r>
            <a:r>
              <a:rPr lang="en-US" sz="2200" dirty="0"/>
              <a:t>mm </a:t>
            </a:r>
            <a:r>
              <a:rPr lang="el-GR" sz="2200" dirty="0" smtClean="0"/>
              <a:t>επιπλέον.</a:t>
            </a:r>
          </a:p>
          <a:p>
            <a:pPr marL="0" indent="0">
              <a:spcBef>
                <a:spcPts val="600"/>
              </a:spcBef>
              <a:buNone/>
            </a:pPr>
            <a:endParaRPr lang="el-GR" altLang="el-GR" sz="2200" dirty="0" smtClean="0"/>
          </a:p>
          <a:p>
            <a:r>
              <a:rPr lang="el-GR" altLang="el-GR" sz="2400" b="1" dirty="0"/>
              <a:t>Δ</a:t>
            </a:r>
            <a:r>
              <a:rPr lang="el-GR" altLang="el-GR" sz="2400" b="1" dirty="0" smtClean="0"/>
              <a:t>ιαμόρφωση της μασητικής επιφάνειας</a:t>
            </a:r>
          </a:p>
          <a:p>
            <a:pPr>
              <a:spcBef>
                <a:spcPts val="600"/>
              </a:spcBef>
              <a:buFontTx/>
              <a:buChar char="-"/>
            </a:pPr>
            <a:r>
              <a:rPr lang="el-GR" altLang="el-GR" sz="2200" dirty="0" smtClean="0"/>
              <a:t>Η </a:t>
            </a:r>
            <a:r>
              <a:rPr lang="el-GR" altLang="el-GR" sz="2200" b="1" dirty="0" smtClean="0"/>
              <a:t>λεία</a:t>
            </a:r>
            <a:r>
              <a:rPr lang="el-GR" altLang="el-GR" sz="2200" dirty="0" smtClean="0"/>
              <a:t> και </a:t>
            </a:r>
            <a:r>
              <a:rPr lang="el-GR" altLang="el-GR" sz="2200" b="1" dirty="0" smtClean="0"/>
              <a:t>επίπεδη </a:t>
            </a:r>
            <a:r>
              <a:rPr lang="el-GR" altLang="el-GR" sz="2200" dirty="0" smtClean="0"/>
              <a:t>μασητική επιφάνεια εξασφαλίζει σταθερή σύγκλειση και ταυτόχρονη επαφή όλων των ανταγωνιστών δοντιών στον νάρθηκα. </a:t>
            </a:r>
          </a:p>
          <a:p>
            <a:pPr>
              <a:buFontTx/>
              <a:buChar char="-"/>
            </a:pPr>
            <a:r>
              <a:rPr lang="el-GR" altLang="el-GR" sz="2200" dirty="0" smtClean="0"/>
              <a:t>Όταν η μασητική επιφάνεια του νάρθηκα φέρει </a:t>
            </a:r>
            <a:r>
              <a:rPr lang="el-GR" altLang="el-GR" sz="2200" dirty="0" err="1" smtClean="0"/>
              <a:t>εντυπώματα</a:t>
            </a:r>
            <a:r>
              <a:rPr lang="el-GR" altLang="el-GR" sz="2200" dirty="0" smtClean="0"/>
              <a:t> τότε προορίζεται για να αλλάξει θέση στην κάτω γνάθο.</a:t>
            </a:r>
          </a:p>
          <a:p>
            <a:endParaRPr lang="el-GR" altLang="el-GR" sz="2200" dirty="0" smtClean="0"/>
          </a:p>
        </p:txBody>
      </p:sp>
      <p:sp>
        <p:nvSpPr>
          <p:cNvPr id="5" name="1 - Τίτλος"/>
          <p:cNvSpPr>
            <a:spLocks noGrp="1"/>
          </p:cNvSpPr>
          <p:nvPr>
            <p:ph type="title"/>
          </p:nvPr>
        </p:nvSpPr>
        <p:spPr>
          <a:xfrm>
            <a:off x="457200" y="0"/>
            <a:ext cx="8229600" cy="1143000"/>
          </a:xfrm>
        </p:spPr>
        <p:txBody>
          <a:bodyPr>
            <a:noAutofit/>
          </a:bodyPr>
          <a:lstStyle/>
          <a:p>
            <a:pPr>
              <a:defRPr/>
            </a:pPr>
            <a:r>
              <a:rPr lang="el-GR" sz="3200" b="1" dirty="0" smtClean="0">
                <a:solidFill>
                  <a:schemeClr val="tx2"/>
                </a:solidFill>
                <a:effectLst/>
              </a:rPr>
              <a:t>Γενικές προδιαγραφές κατασκευής</a:t>
            </a:r>
            <a:br>
              <a:rPr lang="el-GR" sz="3200" b="1" dirty="0" smtClean="0">
                <a:solidFill>
                  <a:schemeClr val="tx2"/>
                </a:solidFill>
                <a:effectLst/>
              </a:rPr>
            </a:br>
            <a:r>
              <a:rPr lang="el-GR" sz="3200" b="1" dirty="0" smtClean="0">
                <a:solidFill>
                  <a:schemeClr val="tx2"/>
                </a:solidFill>
                <a:effectLst/>
              </a:rPr>
              <a:t> ενδοστοματικών ναρθήκων σταθεροποίησης</a:t>
            </a:r>
            <a:endParaRPr lang="el-GR" sz="3200" b="1" dirty="0">
              <a:solidFill>
                <a:schemeClr val="tx2"/>
              </a:solidFill>
              <a:effectLst/>
            </a:endParaRPr>
          </a:p>
        </p:txBody>
      </p:sp>
      <p:sp>
        <p:nvSpPr>
          <p:cNvPr id="2" name="Θέση αριθμού διαφάνειας 1"/>
          <p:cNvSpPr>
            <a:spLocks noGrp="1"/>
          </p:cNvSpPr>
          <p:nvPr>
            <p:ph type="sldNum" sz="quarter" idx="12"/>
          </p:nvPr>
        </p:nvSpPr>
        <p:spPr/>
        <p:txBody>
          <a:bodyPr/>
          <a:lstStyle/>
          <a:p>
            <a:fld id="{F535093D-D179-44E1-AA04-3B47579EB235}" type="slidenum">
              <a:rPr lang="el-GR" smtClean="0"/>
              <a:t>19</a:t>
            </a:fld>
            <a:endParaRPr lang="el-GR"/>
          </a:p>
        </p:txBody>
      </p:sp>
    </p:spTree>
    <p:extLst>
      <p:ext uri="{BB962C8B-B14F-4D97-AF65-F5344CB8AC3E}">
        <p14:creationId xmlns:p14="http://schemas.microsoft.com/office/powerpoint/2010/main" val="428677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3 - Τίτλος"/>
          <p:cNvSpPr>
            <a:spLocks noGrp="1"/>
          </p:cNvSpPr>
          <p:nvPr>
            <p:ph type="title"/>
          </p:nvPr>
        </p:nvSpPr>
        <p:spPr>
          <a:noFill/>
        </p:spPr>
        <p:txBody>
          <a:bodyPr anchor="t">
            <a:normAutofit/>
          </a:bodyPr>
          <a:lstStyle/>
          <a:p>
            <a:pPr fontAlgn="auto">
              <a:spcAft>
                <a:spcPts val="0"/>
              </a:spcAft>
              <a:defRPr/>
            </a:pPr>
            <a:r>
              <a:rPr lang="el-GR" sz="3600" b="1" dirty="0" smtClean="0">
                <a:solidFill>
                  <a:schemeClr val="tx2"/>
                </a:solidFill>
              </a:rPr>
              <a:t>Ενδοστοματικοί νάρθηκες</a:t>
            </a:r>
            <a:endParaRPr lang="el-GR" sz="3600" b="1" dirty="0">
              <a:solidFill>
                <a:schemeClr val="tx2"/>
              </a:solidFill>
            </a:endParaRPr>
          </a:p>
        </p:txBody>
      </p:sp>
      <p:sp>
        <p:nvSpPr>
          <p:cNvPr id="139267" name="Content Placeholder 8"/>
          <p:cNvSpPr>
            <a:spLocks noGrp="1"/>
          </p:cNvSpPr>
          <p:nvPr>
            <p:ph sz="half" idx="1"/>
          </p:nvPr>
        </p:nvSpPr>
        <p:spPr>
          <a:xfrm>
            <a:off x="457200" y="1600200"/>
            <a:ext cx="4690864" cy="4925144"/>
          </a:xfrm>
        </p:spPr>
        <p:txBody>
          <a:bodyPr>
            <a:noAutofit/>
          </a:bodyPr>
          <a:lstStyle/>
          <a:p>
            <a:pPr>
              <a:spcBef>
                <a:spcPts val="1200"/>
              </a:spcBef>
              <a:buFont typeface="Wingdings 2" pitchFamily="18" charset="2"/>
              <a:buNone/>
            </a:pPr>
            <a:r>
              <a:rPr lang="el-GR" altLang="el-GR" sz="2400" b="1" dirty="0" smtClean="0"/>
              <a:t>Ενδοστοματικοί Νάρθηκες </a:t>
            </a:r>
          </a:p>
          <a:p>
            <a:pPr>
              <a:spcBef>
                <a:spcPts val="1200"/>
              </a:spcBef>
              <a:buFont typeface="Wingdings 2" pitchFamily="18" charset="2"/>
              <a:buNone/>
            </a:pPr>
            <a:r>
              <a:rPr lang="el-GR" altLang="el-GR" sz="2400" dirty="0" smtClean="0"/>
              <a:t>(</a:t>
            </a:r>
            <a:r>
              <a:rPr lang="en-US" altLang="el-GR" sz="2400" dirty="0" smtClean="0"/>
              <a:t>occlusal </a:t>
            </a:r>
            <a:r>
              <a:rPr lang="en-US" altLang="el-GR" sz="2400" dirty="0"/>
              <a:t>appliances or </a:t>
            </a:r>
            <a:r>
              <a:rPr lang="en-GB" altLang="el-GR" sz="2400" dirty="0" smtClean="0"/>
              <a:t>oral </a:t>
            </a:r>
            <a:r>
              <a:rPr lang="en-US" altLang="el-GR" sz="2400" dirty="0" smtClean="0"/>
              <a:t>splints</a:t>
            </a:r>
            <a:r>
              <a:rPr lang="el-GR" altLang="el-GR" sz="2400" dirty="0" smtClean="0"/>
              <a:t>)</a:t>
            </a:r>
            <a:endParaRPr lang="en-US" altLang="el-GR" sz="2400" dirty="0" smtClean="0"/>
          </a:p>
          <a:p>
            <a:pPr>
              <a:spcBef>
                <a:spcPts val="1200"/>
              </a:spcBef>
            </a:pPr>
            <a:r>
              <a:rPr lang="el-GR" altLang="el-GR" sz="2200" dirty="0" smtClean="0"/>
              <a:t>είναι μια κινητή κατασκευή, κατασκευασμένη συνήθως από σκληρό ακρυλικό, που εφαρμόζει στις μασητικές και κοπτικές επιφάνειες των δοντιών ενός οδοντικού τόξου, αποδίδοντας ακριβείς συγκλεισιακές επαφές με τα δόντια του αντίθετου οδοντικού φραγμού.</a:t>
            </a:r>
          </a:p>
        </p:txBody>
      </p:sp>
      <p:pic>
        <p:nvPicPr>
          <p:cNvPr id="11" name="Picture 6"/>
          <p:cNvPicPr>
            <a:picLocks noGrp="1" noChangeAspect="1" noChangeArrowheads="1"/>
          </p:cNvPicPr>
          <p:nvPr>
            <p:ph sz="half" idx="2"/>
          </p:nvPr>
        </p:nvPicPr>
        <p:blipFill rotWithShape="1">
          <a:blip r:embed="rId3">
            <a:extLst/>
          </a:blip>
          <a:srcRect l="4110" t="4035" r="2939" b="1"/>
          <a:stretch/>
        </p:blipFill>
        <p:spPr>
          <a:xfrm>
            <a:off x="5778710" y="1403795"/>
            <a:ext cx="2897746" cy="2124000"/>
          </a:xfrm>
          <a:prstGeom prst="roundRect">
            <a:avLst/>
          </a:prstGeom>
          <a:noFill/>
          <a:ln>
            <a:noFill/>
          </a:ln>
        </p:spPr>
      </p:pic>
      <p:pic>
        <p:nvPicPr>
          <p:cNvPr id="5" name="Εικόνα 19"/>
          <p:cNvPicPr>
            <a:picLocks noChangeAspect="1" noChangeArrowheads="1"/>
          </p:cNvPicPr>
          <p:nvPr/>
        </p:nvPicPr>
        <p:blipFill rotWithShape="1">
          <a:blip r:embed="rId4">
            <a:extLst>
              <a:ext uri="{28A0092B-C50C-407E-A947-70E740481C1C}">
                <a14:useLocalDpi xmlns:a14="http://schemas.microsoft.com/office/drawing/2010/main" val="0"/>
              </a:ext>
            </a:extLst>
          </a:blip>
          <a:srcRect l="14132" t="2849" r="2332" b="3585"/>
          <a:stretch/>
        </p:blipFill>
        <p:spPr>
          <a:xfrm>
            <a:off x="5760447" y="3744338"/>
            <a:ext cx="2922752" cy="2340000"/>
          </a:xfrm>
          <a:prstGeom prst="round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Θέση αριθμού διαφάνειας 1"/>
          <p:cNvSpPr>
            <a:spLocks noGrp="1"/>
          </p:cNvSpPr>
          <p:nvPr>
            <p:ph type="sldNum" sz="quarter" idx="12"/>
          </p:nvPr>
        </p:nvSpPr>
        <p:spPr/>
        <p:txBody>
          <a:bodyPr/>
          <a:lstStyle/>
          <a:p>
            <a:fld id="{F535093D-D179-44E1-AA04-3B47579EB235}" type="slidenum">
              <a:rPr lang="el-GR" smtClean="0"/>
              <a:t>2</a:t>
            </a:fld>
            <a:endParaRPr lang="el-GR"/>
          </a:p>
        </p:txBody>
      </p:sp>
      <p:sp>
        <p:nvSpPr>
          <p:cNvPr id="8" name="TextBox 7"/>
          <p:cNvSpPr txBox="1"/>
          <p:nvPr/>
        </p:nvSpPr>
        <p:spPr>
          <a:xfrm>
            <a:off x="5553979" y="6135687"/>
            <a:ext cx="3410509" cy="461665"/>
          </a:xfrm>
          <a:prstGeom prst="rect">
            <a:avLst/>
          </a:prstGeom>
          <a:noFill/>
        </p:spPr>
        <p:txBody>
          <a:bodyPr wrap="square" rtlCol="0">
            <a:spAutoFit/>
          </a:bodyPr>
          <a:lstStyle/>
          <a:p>
            <a:r>
              <a:rPr lang="el-GR" sz="1200" dirty="0" smtClean="0"/>
              <a:t>Ο νάρθηκας</a:t>
            </a:r>
            <a:r>
              <a:rPr lang="el-GR" sz="1200" dirty="0" smtClean="0"/>
              <a:t> </a:t>
            </a:r>
            <a:r>
              <a:rPr lang="el-GR" sz="1200" dirty="0" smtClean="0"/>
              <a:t>έγινε από </a:t>
            </a:r>
            <a:r>
              <a:rPr lang="el-GR" sz="1200" dirty="0" smtClean="0"/>
              <a:t>την </a:t>
            </a:r>
            <a:r>
              <a:rPr lang="el-GR" sz="1200" dirty="0" err="1" smtClean="0"/>
              <a:t>Ράνια</a:t>
            </a:r>
            <a:r>
              <a:rPr lang="el-GR" sz="1200" dirty="0" smtClean="0"/>
              <a:t> </a:t>
            </a:r>
            <a:r>
              <a:rPr lang="el-GR" sz="1200" dirty="0" err="1" smtClean="0"/>
              <a:t>Βανάκα</a:t>
            </a:r>
            <a:r>
              <a:rPr lang="el-GR" sz="1200" dirty="0" smtClean="0"/>
              <a:t> φοιτήτρια </a:t>
            </a:r>
            <a:r>
              <a:rPr lang="el-GR" sz="1200" dirty="0" smtClean="0"/>
              <a:t>του </a:t>
            </a:r>
            <a:r>
              <a:rPr lang="el-GR" sz="1200" dirty="0" smtClean="0"/>
              <a:t>τμήματος στο πλαίσιο του μαθήματος</a:t>
            </a:r>
            <a:endParaRPr lang="el-GR" sz="1200" dirty="0"/>
          </a:p>
        </p:txBody>
      </p:sp>
    </p:spTree>
    <p:extLst>
      <p:ext uri="{BB962C8B-B14F-4D97-AF65-F5344CB8AC3E}">
        <p14:creationId xmlns:p14="http://schemas.microsoft.com/office/powerpoint/2010/main" val="13989834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2 - Θέση περιεχομένου"/>
          <p:cNvSpPr>
            <a:spLocks noGrp="1"/>
          </p:cNvSpPr>
          <p:nvPr>
            <p:ph idx="1"/>
          </p:nvPr>
        </p:nvSpPr>
        <p:spPr>
          <a:xfrm>
            <a:off x="457200" y="1600200"/>
            <a:ext cx="8229600" cy="5141168"/>
          </a:xfrm>
        </p:spPr>
        <p:txBody>
          <a:bodyPr/>
          <a:lstStyle/>
          <a:p>
            <a:r>
              <a:rPr lang="el-GR" altLang="el-GR" sz="2400" b="1" dirty="0" smtClean="0"/>
              <a:t>Άνεση  και αισθητική </a:t>
            </a:r>
          </a:p>
          <a:p>
            <a:pPr>
              <a:buFontTx/>
              <a:buChar char="-"/>
            </a:pPr>
            <a:r>
              <a:rPr lang="el-GR" altLang="el-GR" sz="2200" dirty="0" smtClean="0"/>
              <a:t>Ένας </a:t>
            </a:r>
            <a:r>
              <a:rPr lang="el-GR" altLang="el-GR" sz="2200" dirty="0"/>
              <a:t>νάρθηκας μεγάλου όγκου, μη επαρκούς </a:t>
            </a:r>
            <a:r>
              <a:rPr lang="el-GR" altLang="el-GR" sz="2200" dirty="0" smtClean="0"/>
              <a:t>συγκράτησης, με επιφάνειες αδρές ή οξύαιχμες και άγκιστρα </a:t>
            </a:r>
            <a:r>
              <a:rPr lang="el-GR" altLang="el-GR" sz="2200" dirty="0"/>
              <a:t>που πληγώνουν </a:t>
            </a:r>
            <a:r>
              <a:rPr lang="el-GR" altLang="el-GR" sz="2200" dirty="0" smtClean="0"/>
              <a:t>μαλακά μόρια (γλώσσα, χείλη παρειές, ούλα) θα </a:t>
            </a:r>
            <a:r>
              <a:rPr lang="el-GR" altLang="el-GR" sz="2200" dirty="0"/>
              <a:t>δημιουργήσει μεγάλη ενόχληση </a:t>
            </a:r>
            <a:r>
              <a:rPr lang="el-GR" altLang="el-GR" sz="2200" dirty="0" smtClean="0"/>
              <a:t>και δυσανεξία στον </a:t>
            </a:r>
            <a:r>
              <a:rPr lang="el-GR" altLang="el-GR" sz="2200" dirty="0"/>
              <a:t>ασθενή και πιθανότατα θα σταματήσει να τον </a:t>
            </a:r>
            <a:r>
              <a:rPr lang="el-GR" altLang="el-GR" sz="2200" dirty="0" smtClean="0"/>
              <a:t>χρησιμοποιεί.</a:t>
            </a:r>
          </a:p>
          <a:p>
            <a:pPr>
              <a:buFontTx/>
              <a:buChar char="-"/>
            </a:pPr>
            <a:r>
              <a:rPr lang="el-GR" altLang="el-GR" sz="2200" dirty="0" smtClean="0"/>
              <a:t>Στην αισθητική </a:t>
            </a:r>
            <a:r>
              <a:rPr lang="el-GR" altLang="el-GR" sz="2200" dirty="0"/>
              <a:t>κ</a:t>
            </a:r>
            <a:r>
              <a:rPr lang="el-GR" altLang="el-GR" sz="2200" dirty="0" smtClean="0"/>
              <a:t>αθοριστικό ρόλο διαδραματίζει το πόσο ορατός είναι ο νάρθηκας</a:t>
            </a:r>
            <a:r>
              <a:rPr lang="el-GR" altLang="el-GR" sz="2200" dirty="0"/>
              <a:t>.</a:t>
            </a:r>
            <a:r>
              <a:rPr lang="el-GR" altLang="el-GR" sz="2200" dirty="0" smtClean="0"/>
              <a:t> Η σωστή επιλογή του υλικού, ο όγκος του, η επιφάνεια έκτασης του, το χρώμα του ή η διαφάνεια του, αποτελούν σημαντικούς παράγοντες του τελικού αισθητικού αποτελέσματος.</a:t>
            </a:r>
          </a:p>
          <a:p>
            <a:endParaRPr lang="el-GR" altLang="el-GR" dirty="0" smtClean="0"/>
          </a:p>
        </p:txBody>
      </p:sp>
      <p:sp>
        <p:nvSpPr>
          <p:cNvPr id="4" name="1 - Τίτλος"/>
          <p:cNvSpPr>
            <a:spLocks noGrp="1"/>
          </p:cNvSpPr>
          <p:nvPr>
            <p:ph type="title"/>
          </p:nvPr>
        </p:nvSpPr>
        <p:spPr>
          <a:xfrm>
            <a:off x="457200" y="0"/>
            <a:ext cx="8229600" cy="1143000"/>
          </a:xfrm>
        </p:spPr>
        <p:txBody>
          <a:bodyPr>
            <a:noAutofit/>
          </a:bodyPr>
          <a:lstStyle/>
          <a:p>
            <a:pPr>
              <a:defRPr/>
            </a:pPr>
            <a:r>
              <a:rPr lang="el-GR" sz="3200" b="1" dirty="0" smtClean="0">
                <a:solidFill>
                  <a:schemeClr val="tx2"/>
                </a:solidFill>
                <a:effectLst/>
              </a:rPr>
              <a:t>Γενικές προδιαγραφές κατασκευής</a:t>
            </a:r>
            <a:br>
              <a:rPr lang="el-GR" sz="3200" b="1" dirty="0" smtClean="0">
                <a:solidFill>
                  <a:schemeClr val="tx2"/>
                </a:solidFill>
                <a:effectLst/>
              </a:rPr>
            </a:br>
            <a:r>
              <a:rPr lang="el-GR" sz="3200" b="1" dirty="0" smtClean="0">
                <a:solidFill>
                  <a:schemeClr val="tx2"/>
                </a:solidFill>
                <a:effectLst/>
              </a:rPr>
              <a:t> ενδοστοματικών ναρθήκων σταθεροποίησης</a:t>
            </a:r>
            <a:endParaRPr lang="el-GR" sz="3200" b="1" dirty="0">
              <a:solidFill>
                <a:schemeClr val="tx2"/>
              </a:solidFill>
              <a:effectLst/>
            </a:endParaRPr>
          </a:p>
        </p:txBody>
      </p:sp>
      <p:sp>
        <p:nvSpPr>
          <p:cNvPr id="2" name="Θέση αριθμού διαφάνειας 1"/>
          <p:cNvSpPr>
            <a:spLocks noGrp="1"/>
          </p:cNvSpPr>
          <p:nvPr>
            <p:ph type="sldNum" sz="quarter" idx="12"/>
          </p:nvPr>
        </p:nvSpPr>
        <p:spPr/>
        <p:txBody>
          <a:bodyPr/>
          <a:lstStyle/>
          <a:p>
            <a:fld id="{F535093D-D179-44E1-AA04-3B47579EB235}" type="slidenum">
              <a:rPr lang="el-GR" smtClean="0"/>
              <a:t>20</a:t>
            </a:fld>
            <a:endParaRPr lang="el-GR"/>
          </a:p>
        </p:txBody>
      </p:sp>
    </p:spTree>
    <p:extLst>
      <p:ext uri="{BB962C8B-B14F-4D97-AF65-F5344CB8AC3E}">
        <p14:creationId xmlns:p14="http://schemas.microsoft.com/office/powerpoint/2010/main" val="16853751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496" y="0"/>
            <a:ext cx="9001000" cy="1058460"/>
          </a:xfrm>
        </p:spPr>
        <p:txBody>
          <a:bodyPr>
            <a:noAutofit/>
          </a:bodyPr>
          <a:lstStyle/>
          <a:p>
            <a:pPr>
              <a:defRPr/>
            </a:pPr>
            <a:r>
              <a:rPr lang="el-GR" sz="3200" b="1" dirty="0" smtClean="0">
                <a:solidFill>
                  <a:schemeClr val="tx2"/>
                </a:solidFill>
              </a:rPr>
              <a:t>Μέθοδοι κατασκευής </a:t>
            </a:r>
            <a:r>
              <a:rPr lang="el-GR" sz="3200" b="1" dirty="0">
                <a:solidFill>
                  <a:schemeClr val="tx2"/>
                </a:solidFill>
              </a:rPr>
              <a:t>ν</a:t>
            </a:r>
            <a:r>
              <a:rPr lang="el-GR" sz="3200" b="1" dirty="0" smtClean="0">
                <a:solidFill>
                  <a:schemeClr val="tx2"/>
                </a:solidFill>
              </a:rPr>
              <a:t>άρθηκα </a:t>
            </a:r>
            <a:r>
              <a:rPr lang="el-GR" sz="3200" b="1" dirty="0">
                <a:solidFill>
                  <a:schemeClr val="tx2"/>
                </a:solidFill>
              </a:rPr>
              <a:t>σ</a:t>
            </a:r>
            <a:r>
              <a:rPr lang="el-GR" sz="3200" b="1" dirty="0" smtClean="0">
                <a:solidFill>
                  <a:schemeClr val="tx2"/>
                </a:solidFill>
              </a:rPr>
              <a:t>ταθεροποίησης </a:t>
            </a:r>
            <a:br>
              <a:rPr lang="el-GR" sz="3200" b="1" dirty="0" smtClean="0">
                <a:solidFill>
                  <a:schemeClr val="tx2"/>
                </a:solidFill>
              </a:rPr>
            </a:br>
            <a:r>
              <a:rPr lang="el-GR" sz="3200" b="1" dirty="0" smtClean="0">
                <a:solidFill>
                  <a:schemeClr val="tx2"/>
                </a:solidFill>
              </a:rPr>
              <a:t>στο εργαστήριο</a:t>
            </a:r>
            <a:endParaRPr lang="el-GR" sz="3200" b="1" dirty="0">
              <a:solidFill>
                <a:schemeClr val="tx2"/>
              </a:solidFill>
            </a:endParaRPr>
          </a:p>
        </p:txBody>
      </p:sp>
      <p:sp>
        <p:nvSpPr>
          <p:cNvPr id="3" name="2 - Θέση περιεχομένου"/>
          <p:cNvSpPr>
            <a:spLocks noGrp="1"/>
          </p:cNvSpPr>
          <p:nvPr>
            <p:ph idx="1"/>
          </p:nvPr>
        </p:nvSpPr>
        <p:spPr>
          <a:xfrm>
            <a:off x="457200" y="1571625"/>
            <a:ext cx="8229600" cy="4868863"/>
          </a:xfrm>
        </p:spPr>
        <p:txBody>
          <a:bodyPr>
            <a:noAutofit/>
          </a:bodyPr>
          <a:lstStyle/>
          <a:p>
            <a:pPr>
              <a:buFont typeface="Wingdings 2" pitchFamily="18" charset="2"/>
              <a:buNone/>
              <a:defRPr/>
            </a:pPr>
            <a:endParaRPr lang="el-GR" sz="2800" b="1" dirty="0" smtClean="0"/>
          </a:p>
          <a:p>
            <a:pPr marL="635508" indent="-571500">
              <a:buFont typeface="+mj-lt"/>
              <a:buAutoNum type="romanUcPeriod"/>
              <a:defRPr/>
            </a:pPr>
            <a:r>
              <a:rPr lang="el-GR" sz="2800" b="1" dirty="0"/>
              <a:t>Με κέρωμα </a:t>
            </a:r>
            <a:endParaRPr lang="el-GR" sz="2800" b="1" dirty="0" smtClean="0"/>
          </a:p>
          <a:p>
            <a:pPr marL="635508" indent="-571500">
              <a:buFont typeface="+mj-lt"/>
              <a:buAutoNum type="romanUcPeriod"/>
              <a:defRPr/>
            </a:pPr>
            <a:r>
              <a:rPr lang="el-GR" sz="2800" b="1" dirty="0" smtClean="0"/>
              <a:t>Με την βοήθεια θερμοπλαστικής πλάκας </a:t>
            </a:r>
          </a:p>
          <a:p>
            <a:pPr marL="635508" indent="-571500">
              <a:buFont typeface="+mj-lt"/>
              <a:buAutoNum type="romanUcPeriod"/>
              <a:defRPr/>
            </a:pPr>
            <a:r>
              <a:rPr lang="el-GR" sz="2800" b="1" dirty="0" smtClean="0"/>
              <a:t>Με την βοήθεια Η/Υ</a:t>
            </a:r>
            <a:endParaRPr lang="el-GR" sz="2800" b="1" dirty="0"/>
          </a:p>
        </p:txBody>
      </p:sp>
      <p:sp>
        <p:nvSpPr>
          <p:cNvPr id="4" name="Θέση αριθμού διαφάνειας 3"/>
          <p:cNvSpPr>
            <a:spLocks noGrp="1"/>
          </p:cNvSpPr>
          <p:nvPr>
            <p:ph type="sldNum" sz="quarter" idx="12"/>
          </p:nvPr>
        </p:nvSpPr>
        <p:spPr/>
        <p:txBody>
          <a:bodyPr/>
          <a:lstStyle/>
          <a:p>
            <a:fld id="{F535093D-D179-44E1-AA04-3B47579EB235}" type="slidenum">
              <a:rPr lang="el-GR" smtClean="0"/>
              <a:t>21</a:t>
            </a:fld>
            <a:endParaRPr lang="el-GR"/>
          </a:p>
        </p:txBody>
      </p:sp>
    </p:spTree>
    <p:extLst>
      <p:ext uri="{BB962C8B-B14F-4D97-AF65-F5344CB8AC3E}">
        <p14:creationId xmlns:p14="http://schemas.microsoft.com/office/powerpoint/2010/main" val="7843652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429250" y="1500188"/>
            <a:ext cx="2895600" cy="1924050"/>
          </a:xfrm>
          <a:prstGeom prst="rect">
            <a:avLst/>
          </a:prstGeom>
          <a:noFill/>
          <a:ln w="9525">
            <a:noFill/>
            <a:miter lim="800000"/>
            <a:headEnd/>
            <a:tailEnd/>
          </a:ln>
        </p:spPr>
      </p:pic>
      <p:sp>
        <p:nvSpPr>
          <p:cNvPr id="4" name="3 - TextBox"/>
          <p:cNvSpPr txBox="1">
            <a:spLocks noChangeArrowheads="1"/>
          </p:cNvSpPr>
          <p:nvPr/>
        </p:nvSpPr>
        <p:spPr bwMode="auto">
          <a:xfrm>
            <a:off x="285750" y="2143125"/>
            <a:ext cx="4286250" cy="830997"/>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spAutoFit/>
          </a:bodyPr>
          <a:lstStyle/>
          <a:p>
            <a:pPr algn="ctr"/>
            <a:r>
              <a:rPr lang="el-GR" sz="2400" dirty="0" smtClean="0">
                <a:cs typeface="Consolas" panose="020B0609020204030204" pitchFamily="49" charset="0"/>
              </a:rPr>
              <a:t>Κατασκευή εκμαγείων άνω και κάτω γνάθου. </a:t>
            </a:r>
            <a:endParaRPr lang="el-GR" sz="2400" dirty="0">
              <a:cs typeface="Consolas" panose="020B0609020204030204" pitchFamily="49" charset="0"/>
            </a:endParaRPr>
          </a:p>
        </p:txBody>
      </p:sp>
      <p:sp>
        <p:nvSpPr>
          <p:cNvPr id="5" name="4 - TextBox"/>
          <p:cNvSpPr txBox="1">
            <a:spLocks noChangeArrowheads="1"/>
          </p:cNvSpPr>
          <p:nvPr/>
        </p:nvSpPr>
        <p:spPr bwMode="auto">
          <a:xfrm>
            <a:off x="107504" y="4365104"/>
            <a:ext cx="4248472" cy="830997"/>
          </a:xfrm>
          <a:prstGeom prst="rect">
            <a:avLst/>
          </a:prstGeom>
          <a:noFill/>
          <a:ln w="9525">
            <a:noFill/>
            <a:miter lim="800000"/>
            <a:headEnd/>
            <a:tailEnd/>
          </a:ln>
        </p:spPr>
        <p:txBody>
          <a:bodyPr wrap="square">
            <a:spAutoFit/>
          </a:bodyPr>
          <a:lstStyle/>
          <a:p>
            <a:pPr algn="ctr"/>
            <a:r>
              <a:rPr lang="el-GR" sz="2400" dirty="0" smtClean="0"/>
              <a:t>Παραλληλογράφηση </a:t>
            </a:r>
          </a:p>
          <a:p>
            <a:pPr algn="ctr"/>
            <a:r>
              <a:rPr lang="el-GR" sz="2400" dirty="0" smtClean="0"/>
              <a:t> άνω εκμαγείου</a:t>
            </a:r>
            <a:endParaRPr lang="el-GR" sz="2400" dirty="0"/>
          </a:p>
        </p:txBody>
      </p:sp>
      <p:sp>
        <p:nvSpPr>
          <p:cNvPr id="7" name="1 - Τίτλος"/>
          <p:cNvSpPr>
            <a:spLocks noGrp="1"/>
          </p:cNvSpPr>
          <p:nvPr>
            <p:ph type="title"/>
          </p:nvPr>
        </p:nvSpPr>
        <p:spPr>
          <a:xfrm>
            <a:off x="0" y="44624"/>
            <a:ext cx="9144000" cy="1455564"/>
          </a:xfrm>
        </p:spPr>
        <p:txBody>
          <a:bodyPr>
            <a:noAutofit/>
          </a:bodyPr>
          <a:lstStyle/>
          <a:p>
            <a:pPr>
              <a:defRPr/>
            </a:pPr>
            <a:r>
              <a:rPr lang="el-GR" sz="2800" b="1" dirty="0" smtClean="0">
                <a:solidFill>
                  <a:schemeClr val="tx2"/>
                </a:solidFill>
              </a:rPr>
              <a:t>Εργαστηριακά στάδια κατασκευής  </a:t>
            </a:r>
            <a:br>
              <a:rPr lang="el-GR" sz="2800" b="1" dirty="0" smtClean="0">
                <a:solidFill>
                  <a:schemeClr val="tx2"/>
                </a:solidFill>
              </a:rPr>
            </a:br>
            <a:r>
              <a:rPr lang="el-GR" sz="2800" b="1" dirty="0" smtClean="0">
                <a:solidFill>
                  <a:schemeClr val="tx2"/>
                </a:solidFill>
              </a:rPr>
              <a:t>νάρθηκα σταθεροποίησης</a:t>
            </a:r>
            <a:br>
              <a:rPr lang="el-GR" sz="2800" b="1" dirty="0" smtClean="0">
                <a:solidFill>
                  <a:schemeClr val="tx2"/>
                </a:solidFill>
              </a:rPr>
            </a:br>
            <a:r>
              <a:rPr lang="el-GR" sz="3600" dirty="0" smtClean="0">
                <a:solidFill>
                  <a:schemeClr val="tx2"/>
                </a:solidFill>
                <a:effectLst/>
              </a:rPr>
              <a:t>Με κέρωμα</a:t>
            </a:r>
            <a:endParaRPr lang="el-GR" sz="3600" dirty="0">
              <a:solidFill>
                <a:schemeClr val="tx2"/>
              </a:solidFill>
              <a:effectLst/>
            </a:endParaRPr>
          </a:p>
        </p:txBody>
      </p:sp>
      <p:pic>
        <p:nvPicPr>
          <p:cNvPr id="4098" name="Picture 2" descr="Description: IMG_14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5432" y="3756372"/>
            <a:ext cx="3175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4572000" y="2276872"/>
            <a:ext cx="828000" cy="484632"/>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l-GR"/>
          </a:p>
        </p:txBody>
      </p:sp>
      <p:sp>
        <p:nvSpPr>
          <p:cNvPr id="10" name="Right Arrow 9"/>
          <p:cNvSpPr/>
          <p:nvPr/>
        </p:nvSpPr>
        <p:spPr>
          <a:xfrm>
            <a:off x="4355976" y="4581128"/>
            <a:ext cx="828000" cy="484632"/>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l-GR"/>
          </a:p>
        </p:txBody>
      </p:sp>
      <p:sp>
        <p:nvSpPr>
          <p:cNvPr id="2" name="Θέση αριθμού διαφάνειας 1"/>
          <p:cNvSpPr>
            <a:spLocks noGrp="1"/>
          </p:cNvSpPr>
          <p:nvPr>
            <p:ph type="sldNum" sz="quarter" idx="12"/>
          </p:nvPr>
        </p:nvSpPr>
        <p:spPr/>
        <p:txBody>
          <a:bodyPr/>
          <a:lstStyle/>
          <a:p>
            <a:fld id="{F535093D-D179-44E1-AA04-3B47579EB235}" type="slidenum">
              <a:rPr lang="el-GR" smtClean="0"/>
              <a:t>22</a:t>
            </a:fld>
            <a:endParaRPr lang="el-GR"/>
          </a:p>
        </p:txBody>
      </p:sp>
    </p:spTree>
    <p:extLst>
      <p:ext uri="{BB962C8B-B14F-4D97-AF65-F5344CB8AC3E}">
        <p14:creationId xmlns:p14="http://schemas.microsoft.com/office/powerpoint/2010/main" val="33266993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a:spLocks noChangeArrowheads="1"/>
          </p:cNvSpPr>
          <p:nvPr/>
        </p:nvSpPr>
        <p:spPr bwMode="auto">
          <a:xfrm>
            <a:off x="285750" y="1014561"/>
            <a:ext cx="4714875" cy="830997"/>
          </a:xfrm>
          <a:prstGeom prst="rect">
            <a:avLst/>
          </a:prstGeom>
          <a:noFill/>
          <a:ln w="9525">
            <a:noFill/>
            <a:miter lim="800000"/>
            <a:headEnd/>
            <a:tailEnd/>
          </a:ln>
        </p:spPr>
        <p:txBody>
          <a:bodyPr>
            <a:spAutoFit/>
          </a:bodyPr>
          <a:lstStyle/>
          <a:p>
            <a:r>
              <a:rPr lang="el-GR" sz="2400" dirty="0" smtClean="0"/>
              <a:t> </a:t>
            </a:r>
            <a:r>
              <a:rPr lang="el-GR" sz="2400" dirty="0"/>
              <a:t>Ανάρτηση εκμαγείων σε ημιπροσαρμοζόμενο αρθρωτήρα</a:t>
            </a:r>
          </a:p>
        </p:txBody>
      </p:sp>
      <p:pic>
        <p:nvPicPr>
          <p:cNvPr id="2050" name="Picture 2"/>
          <p:cNvPicPr>
            <a:picLocks noChangeAspect="1" noChangeArrowheads="1"/>
          </p:cNvPicPr>
          <p:nvPr/>
        </p:nvPicPr>
        <p:blipFill>
          <a:blip r:embed="rId2"/>
          <a:srcRect/>
          <a:stretch>
            <a:fillRect/>
          </a:stretch>
        </p:blipFill>
        <p:spPr bwMode="auto">
          <a:xfrm>
            <a:off x="5786438" y="571500"/>
            <a:ext cx="2765425" cy="2006600"/>
          </a:xfrm>
          <a:prstGeom prst="rect">
            <a:avLst/>
          </a:prstGeom>
          <a:noFill/>
          <a:ln w="9525">
            <a:noFill/>
            <a:miter lim="800000"/>
            <a:headEnd/>
            <a:tailEnd/>
          </a:ln>
        </p:spPr>
      </p:pic>
      <p:sp>
        <p:nvSpPr>
          <p:cNvPr id="5" name="4 - TextBox"/>
          <p:cNvSpPr txBox="1">
            <a:spLocks noChangeArrowheads="1"/>
          </p:cNvSpPr>
          <p:nvPr/>
        </p:nvSpPr>
        <p:spPr bwMode="auto">
          <a:xfrm>
            <a:off x="323528" y="2660719"/>
            <a:ext cx="8266113" cy="1200329"/>
          </a:xfrm>
          <a:prstGeom prst="rect">
            <a:avLst/>
          </a:prstGeom>
          <a:noFill/>
          <a:ln w="9525">
            <a:solidFill>
              <a:schemeClr val="tx1"/>
            </a:solidFill>
            <a:miter lim="800000"/>
            <a:headEnd/>
            <a:tailEnd/>
          </a:ln>
        </p:spPr>
        <p:txBody>
          <a:bodyPr wrap="square">
            <a:spAutoFit/>
          </a:bodyPr>
          <a:lstStyle/>
          <a:p>
            <a:r>
              <a:rPr lang="el-GR" sz="2400" dirty="0" smtClean="0"/>
              <a:t>Διαμόρφωση </a:t>
            </a:r>
            <a:r>
              <a:rPr lang="el-GR" sz="2400" dirty="0"/>
              <a:t>κέρινου </a:t>
            </a:r>
            <a:r>
              <a:rPr lang="el-GR" sz="2400" dirty="0" smtClean="0"/>
              <a:t>προπλάσματος-</a:t>
            </a:r>
          </a:p>
          <a:p>
            <a:r>
              <a:rPr lang="el-GR" sz="2400" dirty="0" smtClean="0"/>
              <a:t>Απόδοση κατασκευαστικών χαρακτηριστικών και συγκλεισιακού σχήματος.</a:t>
            </a:r>
            <a:endParaRPr lang="el-GR" sz="2400" dirty="0"/>
          </a:p>
        </p:txBody>
      </p:sp>
      <p:pic>
        <p:nvPicPr>
          <p:cNvPr id="2051" name="Picture 3"/>
          <p:cNvPicPr>
            <a:picLocks noChangeAspect="1" noChangeArrowheads="1"/>
          </p:cNvPicPr>
          <p:nvPr/>
        </p:nvPicPr>
        <p:blipFill>
          <a:blip r:embed="rId3"/>
          <a:srcRect/>
          <a:stretch>
            <a:fillRect/>
          </a:stretch>
        </p:blipFill>
        <p:spPr bwMode="auto">
          <a:xfrm>
            <a:off x="489223" y="4221088"/>
            <a:ext cx="2714625" cy="1901825"/>
          </a:xfrm>
          <a:prstGeom prst="rect">
            <a:avLst/>
          </a:prstGeom>
          <a:noFill/>
          <a:ln w="9525">
            <a:noFill/>
            <a:miter lim="800000"/>
            <a:headEnd/>
            <a:tailEnd/>
          </a:ln>
        </p:spPr>
      </p:pic>
      <p:pic>
        <p:nvPicPr>
          <p:cNvPr id="2052" name="Picture 4"/>
          <p:cNvPicPr>
            <a:picLocks noChangeAspect="1" noChangeArrowheads="1"/>
          </p:cNvPicPr>
          <p:nvPr/>
        </p:nvPicPr>
        <p:blipFill>
          <a:blip r:embed="rId4"/>
          <a:srcRect/>
          <a:stretch>
            <a:fillRect/>
          </a:stretch>
        </p:blipFill>
        <p:spPr bwMode="auto">
          <a:xfrm>
            <a:off x="3261519" y="4221088"/>
            <a:ext cx="2620963" cy="1897063"/>
          </a:xfrm>
          <a:prstGeom prst="rect">
            <a:avLst/>
          </a:prstGeom>
          <a:noFill/>
          <a:ln w="9525">
            <a:noFill/>
            <a:miter lim="800000"/>
            <a:headEnd/>
            <a:tailEnd/>
          </a:ln>
        </p:spPr>
      </p:pic>
      <p:pic>
        <p:nvPicPr>
          <p:cNvPr id="2053" name="Picture 5"/>
          <p:cNvPicPr>
            <a:picLocks noChangeAspect="1" noChangeArrowheads="1"/>
          </p:cNvPicPr>
          <p:nvPr/>
        </p:nvPicPr>
        <p:blipFill>
          <a:blip r:embed="rId5"/>
          <a:srcRect/>
          <a:stretch>
            <a:fillRect/>
          </a:stretch>
        </p:blipFill>
        <p:spPr bwMode="auto">
          <a:xfrm>
            <a:off x="5940152" y="4235921"/>
            <a:ext cx="2714625" cy="1857375"/>
          </a:xfrm>
          <a:prstGeom prst="rect">
            <a:avLst/>
          </a:prstGeom>
          <a:noFill/>
          <a:ln w="9525">
            <a:noFill/>
            <a:miter lim="800000"/>
            <a:headEnd/>
            <a:tailEnd/>
          </a:ln>
        </p:spPr>
      </p:pic>
      <p:sp>
        <p:nvSpPr>
          <p:cNvPr id="2" name="Right Arrow 1"/>
          <p:cNvSpPr/>
          <p:nvPr/>
        </p:nvSpPr>
        <p:spPr>
          <a:xfrm>
            <a:off x="4860120" y="1360192"/>
            <a:ext cx="792000" cy="484632"/>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l-GR"/>
          </a:p>
        </p:txBody>
      </p:sp>
      <p:sp>
        <p:nvSpPr>
          <p:cNvPr id="4" name="Down Arrow 3"/>
          <p:cNvSpPr/>
          <p:nvPr/>
        </p:nvSpPr>
        <p:spPr>
          <a:xfrm>
            <a:off x="4329684" y="3861048"/>
            <a:ext cx="484632" cy="359968"/>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l-GR"/>
          </a:p>
        </p:txBody>
      </p:sp>
      <p:sp>
        <p:nvSpPr>
          <p:cNvPr id="6" name="Θέση αριθμού διαφάνειας 5"/>
          <p:cNvSpPr>
            <a:spLocks noGrp="1"/>
          </p:cNvSpPr>
          <p:nvPr>
            <p:ph type="sldNum" sz="quarter" idx="12"/>
          </p:nvPr>
        </p:nvSpPr>
        <p:spPr/>
        <p:txBody>
          <a:bodyPr/>
          <a:lstStyle/>
          <a:p>
            <a:fld id="{F535093D-D179-44E1-AA04-3B47579EB235}" type="slidenum">
              <a:rPr lang="el-GR" smtClean="0"/>
              <a:t>23</a:t>
            </a:fld>
            <a:endParaRPr lang="el-GR"/>
          </a:p>
        </p:txBody>
      </p:sp>
    </p:spTree>
    <p:extLst>
      <p:ext uri="{BB962C8B-B14F-4D97-AF65-F5344CB8AC3E}">
        <p14:creationId xmlns:p14="http://schemas.microsoft.com/office/powerpoint/2010/main" val="18066868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540" y="836712"/>
            <a:ext cx="3506788"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367000" y="4005065"/>
            <a:ext cx="4060538" cy="2520280"/>
          </a:xfrm>
          <a:prstGeom prst="rect">
            <a:avLst/>
          </a:prstGeom>
        </p:spPr>
      </p:pic>
      <p:pic>
        <p:nvPicPr>
          <p:cNvPr id="11" name="Εικόνα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836712"/>
            <a:ext cx="348932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4005982"/>
            <a:ext cx="3671887"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4 - Ορθογώνιο"/>
          <p:cNvSpPr>
            <a:spLocks noChangeArrowheads="1"/>
          </p:cNvSpPr>
          <p:nvPr/>
        </p:nvSpPr>
        <p:spPr bwMode="auto">
          <a:xfrm>
            <a:off x="539551" y="404664"/>
            <a:ext cx="69847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pPr eaLnBrk="1" hangingPunct="1"/>
            <a:r>
              <a:rPr lang="el-GR" altLang="el-GR" b="0" dirty="0">
                <a:latin typeface="Calibri" pitchFamily="34" charset="0"/>
              </a:rPr>
              <a:t>Μεταφορά κέρινου προτύπου στα </a:t>
            </a:r>
            <a:r>
              <a:rPr lang="el-GR" altLang="el-GR" b="0" dirty="0" err="1">
                <a:latin typeface="Calibri" pitchFamily="34" charset="0"/>
              </a:rPr>
              <a:t>έγκλειστρα</a:t>
            </a:r>
            <a:endParaRPr lang="el-GR" altLang="el-GR" b="0" dirty="0">
              <a:latin typeface="Calibri" pitchFamily="34" charset="0"/>
            </a:endParaRPr>
          </a:p>
        </p:txBody>
      </p:sp>
      <p:sp>
        <p:nvSpPr>
          <p:cNvPr id="14" name="4 - Ορθογώνιο"/>
          <p:cNvSpPr>
            <a:spLocks noChangeArrowheads="1"/>
          </p:cNvSpPr>
          <p:nvPr/>
        </p:nvSpPr>
        <p:spPr bwMode="auto">
          <a:xfrm>
            <a:off x="179512" y="3573016"/>
            <a:ext cx="85686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pPr eaLnBrk="1" hangingPunct="1"/>
            <a:r>
              <a:rPr lang="el-GR" altLang="el-GR" b="0" dirty="0" err="1">
                <a:latin typeface="Calibri" pitchFamily="34" charset="0"/>
              </a:rPr>
              <a:t>Αποκήρωση</a:t>
            </a:r>
            <a:r>
              <a:rPr lang="el-GR" altLang="el-GR" b="0" dirty="0">
                <a:latin typeface="Calibri" pitchFamily="34" charset="0"/>
              </a:rPr>
              <a:t> κέρινου προτύπου και </a:t>
            </a:r>
            <a:r>
              <a:rPr lang="el-GR" altLang="el-GR" b="0" dirty="0" err="1">
                <a:latin typeface="Calibri" pitchFamily="34" charset="0"/>
              </a:rPr>
              <a:t>στοιβαγμός</a:t>
            </a:r>
            <a:r>
              <a:rPr lang="el-GR" altLang="el-GR" b="0" dirty="0">
                <a:latin typeface="Calibri" pitchFamily="34" charset="0"/>
              </a:rPr>
              <a:t> ακρυλικής ρητίνης.</a:t>
            </a:r>
            <a:endParaRPr lang="el-GR" altLang="el-GR" b="0" dirty="0"/>
          </a:p>
        </p:txBody>
      </p:sp>
      <p:sp>
        <p:nvSpPr>
          <p:cNvPr id="2" name="Θέση αριθμού διαφάνειας 1"/>
          <p:cNvSpPr>
            <a:spLocks noGrp="1"/>
          </p:cNvSpPr>
          <p:nvPr>
            <p:ph type="sldNum" sz="quarter" idx="12"/>
          </p:nvPr>
        </p:nvSpPr>
        <p:spPr/>
        <p:txBody>
          <a:bodyPr/>
          <a:lstStyle/>
          <a:p>
            <a:fld id="{F535093D-D179-44E1-AA04-3B47579EB235}" type="slidenum">
              <a:rPr lang="el-GR" smtClean="0"/>
              <a:t>24</a:t>
            </a:fld>
            <a:endParaRPr lang="el-GR"/>
          </a:p>
        </p:txBody>
      </p:sp>
      <p:sp>
        <p:nvSpPr>
          <p:cNvPr id="3" name="TextBox 2"/>
          <p:cNvSpPr txBox="1"/>
          <p:nvPr/>
        </p:nvSpPr>
        <p:spPr>
          <a:xfrm>
            <a:off x="2227764" y="6581001"/>
            <a:ext cx="4396203" cy="276999"/>
          </a:xfrm>
          <a:prstGeom prst="rect">
            <a:avLst/>
          </a:prstGeom>
          <a:noFill/>
        </p:spPr>
        <p:txBody>
          <a:bodyPr wrap="none" rtlCol="0">
            <a:spAutoFit/>
          </a:bodyPr>
          <a:lstStyle/>
          <a:p>
            <a:r>
              <a:rPr lang="el-GR" sz="1200" dirty="0" smtClean="0"/>
              <a:t>Τα στάδια κατασκευής νάρθηκα έγιναν από φοιτητές του τμήματος</a:t>
            </a:r>
            <a:endParaRPr lang="el-GR" sz="1200" dirty="0"/>
          </a:p>
        </p:txBody>
      </p:sp>
    </p:spTree>
    <p:extLst>
      <p:ext uri="{BB962C8B-B14F-4D97-AF65-F5344CB8AC3E}">
        <p14:creationId xmlns:p14="http://schemas.microsoft.com/office/powerpoint/2010/main" val="182358035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23856" y="1412776"/>
            <a:ext cx="3401059" cy="2088000"/>
          </a:xfrm>
        </p:spPr>
      </p:pic>
      <p:pic>
        <p:nvPicPr>
          <p:cNvPr id="16896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9344" y="1412776"/>
            <a:ext cx="3343167" cy="20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4" name="4 - Ορθογώνιο"/>
          <p:cNvSpPr>
            <a:spLocks noChangeArrowheads="1"/>
          </p:cNvSpPr>
          <p:nvPr/>
        </p:nvSpPr>
        <p:spPr bwMode="auto">
          <a:xfrm>
            <a:off x="251520" y="404664"/>
            <a:ext cx="8569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pPr eaLnBrk="1" hangingPunct="1"/>
            <a:r>
              <a:rPr lang="el-GR" altLang="el-GR" b="0" dirty="0">
                <a:latin typeface="Calibri" pitchFamily="34" charset="0"/>
              </a:rPr>
              <a:t>Επανατοποθέτηση </a:t>
            </a:r>
            <a:r>
              <a:rPr lang="el-GR" altLang="el-GR" b="0" dirty="0" err="1">
                <a:latin typeface="Calibri" pitchFamily="34" charset="0"/>
              </a:rPr>
              <a:t>εγκλείστρου</a:t>
            </a:r>
            <a:r>
              <a:rPr lang="el-GR" altLang="el-GR" b="0" dirty="0">
                <a:latin typeface="Calibri" pitchFamily="34" charset="0"/>
              </a:rPr>
              <a:t> σε πίεση και όπτηση ακρυλικής ρητίνης</a:t>
            </a:r>
            <a:endParaRPr lang="el-GR" altLang="el-GR" b="0" dirty="0"/>
          </a:p>
        </p:txBody>
      </p:sp>
      <p:sp>
        <p:nvSpPr>
          <p:cNvPr id="5" name="TextBox 2"/>
          <p:cNvSpPr txBox="1">
            <a:spLocks noChangeArrowheads="1"/>
          </p:cNvSpPr>
          <p:nvPr/>
        </p:nvSpPr>
        <p:spPr bwMode="auto">
          <a:xfrm>
            <a:off x="251520" y="3645024"/>
            <a:ext cx="84969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ts val="1000"/>
              </a:spcBef>
              <a:buClr>
                <a:schemeClr val="accent1"/>
              </a:buClr>
              <a:buFont typeface="Wingdings 3" pitchFamily="18" charset="2"/>
              <a:buChar char=""/>
              <a:defRPr>
                <a:solidFill>
                  <a:srgbClr val="404040"/>
                </a:solidFill>
                <a:latin typeface="Century Gothic" pitchFamily="34" charset="0"/>
              </a:defRPr>
            </a:lvl1pPr>
            <a:lvl2pPr marL="742950" indent="-285750">
              <a:spcBef>
                <a:spcPts val="1000"/>
              </a:spcBef>
              <a:buClr>
                <a:schemeClr val="accent1"/>
              </a:buClr>
              <a:buFont typeface="Wingdings 3" pitchFamily="18" charset="2"/>
              <a:buChar char=""/>
              <a:defRPr sz="1600">
                <a:solidFill>
                  <a:srgbClr val="404040"/>
                </a:solidFill>
                <a:latin typeface="Century Gothic" pitchFamily="34" charset="0"/>
              </a:defRPr>
            </a:lvl2pPr>
            <a:lvl3pPr marL="1143000" indent="-228600">
              <a:spcBef>
                <a:spcPts val="1000"/>
              </a:spcBef>
              <a:buClr>
                <a:schemeClr val="accent1"/>
              </a:buClr>
              <a:buFont typeface="Wingdings 3" pitchFamily="18" charset="2"/>
              <a:buChar char=""/>
              <a:defRPr sz="1400">
                <a:solidFill>
                  <a:srgbClr val="404040"/>
                </a:solidFill>
                <a:latin typeface="Century Gothic" pitchFamily="34" charset="0"/>
              </a:defRPr>
            </a:lvl3pPr>
            <a:lvl4pPr marL="1600200" indent="-228600">
              <a:spcBef>
                <a:spcPts val="1000"/>
              </a:spcBef>
              <a:buClr>
                <a:schemeClr val="accent1"/>
              </a:buClr>
              <a:buFont typeface="Wingdings 3" pitchFamily="18" charset="2"/>
              <a:buChar char=""/>
              <a:defRPr sz="1200">
                <a:solidFill>
                  <a:srgbClr val="404040"/>
                </a:solidFill>
                <a:latin typeface="Century Gothic" pitchFamily="34" charset="0"/>
              </a:defRPr>
            </a:lvl4pPr>
            <a:lvl5pPr marL="2057400" indent="-228600">
              <a:spcBef>
                <a:spcPts val="1000"/>
              </a:spcBef>
              <a:buClr>
                <a:schemeClr val="accent1"/>
              </a:buClr>
              <a:buFont typeface="Wingdings 3" pitchFamily="18" charset="2"/>
              <a:buChar char=""/>
              <a:defRPr sz="1200">
                <a:solidFill>
                  <a:srgbClr val="404040"/>
                </a:solidFill>
                <a:latin typeface="Century Gothic" pitchFamily="34" charset="0"/>
              </a:defRPr>
            </a:lvl5pPr>
            <a:lvl6pPr marL="2514600" indent="-228600" eaLnBrk="0" fontAlgn="base" hangingPunct="0">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6pPr>
            <a:lvl7pPr marL="2971800" indent="-228600" eaLnBrk="0" fontAlgn="base" hangingPunct="0">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7pPr>
            <a:lvl8pPr marL="3429000" indent="-228600" eaLnBrk="0" fontAlgn="base" hangingPunct="0">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8pPr>
            <a:lvl9pPr marL="3886200" indent="-228600" eaLnBrk="0" fontAlgn="base" hangingPunct="0">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9pPr>
          </a:lstStyle>
          <a:p>
            <a:pPr marL="0" indent="0" eaLnBrk="1" hangingPunct="1">
              <a:spcBef>
                <a:spcPct val="0"/>
              </a:spcBef>
              <a:buClrTx/>
              <a:buNone/>
            </a:pPr>
            <a:r>
              <a:rPr lang="el-GR" altLang="el-GR" sz="2400" dirty="0" smtClean="0">
                <a:solidFill>
                  <a:schemeClr val="tx1"/>
                </a:solidFill>
                <a:latin typeface="+mn-lt"/>
              </a:rPr>
              <a:t>Απεγκλείστρωση και καθαρισμός νάρθηκα από υπολείμματα γύψου</a:t>
            </a:r>
            <a:endParaRPr lang="el-GR" altLang="el-GR" sz="2400" dirty="0">
              <a:solidFill>
                <a:schemeClr val="tx1"/>
              </a:solidFill>
              <a:latin typeface="+mn-lt"/>
            </a:endParaRPr>
          </a:p>
        </p:txBody>
      </p:sp>
      <p:pic>
        <p:nvPicPr>
          <p:cNvPr id="6" name="Εικόνα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3714" y="4365104"/>
            <a:ext cx="2882262"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4499992" y="4365104"/>
            <a:ext cx="2912431" cy="2160000"/>
          </a:xfrm>
          <a:prstGeom prst="rect">
            <a:avLst/>
          </a:prstGeom>
        </p:spPr>
      </p:pic>
      <p:sp>
        <p:nvSpPr>
          <p:cNvPr id="2" name="Θέση αριθμού διαφάνειας 1"/>
          <p:cNvSpPr>
            <a:spLocks noGrp="1"/>
          </p:cNvSpPr>
          <p:nvPr>
            <p:ph type="sldNum" sz="quarter" idx="12"/>
          </p:nvPr>
        </p:nvSpPr>
        <p:spPr/>
        <p:txBody>
          <a:bodyPr/>
          <a:lstStyle/>
          <a:p>
            <a:fld id="{F535093D-D179-44E1-AA04-3B47579EB235}" type="slidenum">
              <a:rPr lang="el-GR" smtClean="0"/>
              <a:t>25</a:t>
            </a:fld>
            <a:endParaRPr lang="el-GR"/>
          </a:p>
        </p:txBody>
      </p:sp>
      <p:sp>
        <p:nvSpPr>
          <p:cNvPr id="9" name="TextBox 8"/>
          <p:cNvSpPr txBox="1"/>
          <p:nvPr/>
        </p:nvSpPr>
        <p:spPr>
          <a:xfrm>
            <a:off x="2227764" y="6581001"/>
            <a:ext cx="4396203" cy="276999"/>
          </a:xfrm>
          <a:prstGeom prst="rect">
            <a:avLst/>
          </a:prstGeom>
          <a:noFill/>
        </p:spPr>
        <p:txBody>
          <a:bodyPr wrap="none" rtlCol="0">
            <a:spAutoFit/>
          </a:bodyPr>
          <a:lstStyle/>
          <a:p>
            <a:r>
              <a:rPr lang="el-GR" sz="1200" dirty="0" smtClean="0"/>
              <a:t>Τα στάδια κατασκευής νάρθηκα έγιναν από φοιτητές του τμήματος</a:t>
            </a:r>
            <a:endParaRPr lang="el-GR" sz="1200" dirty="0"/>
          </a:p>
        </p:txBody>
      </p:sp>
    </p:spTree>
    <p:extLst>
      <p:ext uri="{BB962C8B-B14F-4D97-AF65-F5344CB8AC3E}">
        <p14:creationId xmlns:p14="http://schemas.microsoft.com/office/powerpoint/2010/main" val="40042958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1643063"/>
            <a:ext cx="4038600" cy="2984500"/>
          </a:xfrm>
        </p:spPr>
      </p:pic>
      <p:sp>
        <p:nvSpPr>
          <p:cNvPr id="171011" name="Content Placeholder 14"/>
          <p:cNvSpPr>
            <a:spLocks noGrp="1"/>
          </p:cNvSpPr>
          <p:nvPr>
            <p:ph sz="half" idx="2"/>
          </p:nvPr>
        </p:nvSpPr>
        <p:spPr>
          <a:xfrm>
            <a:off x="4648200" y="1500188"/>
            <a:ext cx="4038600" cy="4525962"/>
          </a:xfrm>
          <a:ln>
            <a:solidFill>
              <a:srgbClr val="002060"/>
            </a:solidFill>
            <a:miter lim="800000"/>
            <a:headEnd/>
            <a:tailEnd/>
          </a:ln>
        </p:spPr>
        <p:txBody>
          <a:bodyPr>
            <a:normAutofit/>
          </a:bodyPr>
          <a:lstStyle/>
          <a:p>
            <a:r>
              <a:rPr lang="el-GR" altLang="el-GR" sz="2000" dirty="0" smtClean="0"/>
              <a:t>Ο νάρθηκας </a:t>
            </a:r>
            <a:r>
              <a:rPr lang="el-GR" altLang="el-GR" sz="2000" dirty="0"/>
              <a:t>τοποθετείται </a:t>
            </a:r>
            <a:r>
              <a:rPr lang="el-GR" altLang="el-GR" sz="2000" dirty="0" smtClean="0"/>
              <a:t> επί του άνω εκμαγείου όπου στερεώνεται με συγκολλητικό κερί. Γίνεται εκ νέου ανάρτηση των εκμαγείων στον αρθρωτήρα. </a:t>
            </a:r>
            <a:endParaRPr lang="el-GR" altLang="el-GR" sz="2000" dirty="0"/>
          </a:p>
          <a:p>
            <a:r>
              <a:rPr lang="el-GR" altLang="el-GR" sz="2000" dirty="0" smtClean="0"/>
              <a:t>Ρυθμίζεται ο νάρθηκας για να αποκτήσει όσο το δυνατόν πιο επίπεδη επιφάνεια και να πραγματοποιηθούν σημειακές επαφές σε όλη την έκταση του και να αποδοθεί το κατάλληλο συγκλεισιακό σχήμα κατά τις πλαγιολισθήσεις και προολίσθηση.</a:t>
            </a:r>
          </a:p>
        </p:txBody>
      </p:sp>
      <p:sp>
        <p:nvSpPr>
          <p:cNvPr id="4" name="4 - Ορθογώνιο"/>
          <p:cNvSpPr>
            <a:spLocks noChangeArrowheads="1"/>
          </p:cNvSpPr>
          <p:nvPr/>
        </p:nvSpPr>
        <p:spPr bwMode="auto">
          <a:xfrm>
            <a:off x="251520" y="404664"/>
            <a:ext cx="8569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pPr eaLnBrk="1" hangingPunct="1"/>
            <a:r>
              <a:rPr lang="el-GR" altLang="el-GR" b="0" dirty="0" smtClean="0">
                <a:latin typeface="Calibri" pitchFamily="34" charset="0"/>
              </a:rPr>
              <a:t>Επανατοποθέτηση  του νάρθηκα στα αναρτημένα εκμαγεία στον αρθρωτήρα- Ρ</a:t>
            </a:r>
            <a:r>
              <a:rPr lang="el-GR" altLang="el-GR" b="0" dirty="0">
                <a:latin typeface="Calibri" pitchFamily="34" charset="0"/>
              </a:rPr>
              <a:t>ύ</a:t>
            </a:r>
            <a:r>
              <a:rPr lang="el-GR" altLang="el-GR" b="0" dirty="0" smtClean="0">
                <a:latin typeface="Calibri" pitchFamily="34" charset="0"/>
              </a:rPr>
              <a:t>θμιση συγκλεισιακών επαφών.</a:t>
            </a:r>
            <a:endParaRPr lang="el-GR" altLang="el-GR" b="0" dirty="0"/>
          </a:p>
        </p:txBody>
      </p:sp>
      <p:sp>
        <p:nvSpPr>
          <p:cNvPr id="2" name="Θέση αριθμού διαφάνειας 1"/>
          <p:cNvSpPr>
            <a:spLocks noGrp="1"/>
          </p:cNvSpPr>
          <p:nvPr>
            <p:ph type="sldNum" sz="quarter" idx="12"/>
          </p:nvPr>
        </p:nvSpPr>
        <p:spPr/>
        <p:txBody>
          <a:bodyPr/>
          <a:lstStyle/>
          <a:p>
            <a:fld id="{F535093D-D179-44E1-AA04-3B47579EB235}" type="slidenum">
              <a:rPr lang="el-GR" smtClean="0"/>
              <a:t>26</a:t>
            </a:fld>
            <a:endParaRPr lang="el-GR"/>
          </a:p>
        </p:txBody>
      </p:sp>
    </p:spTree>
    <p:extLst>
      <p:ext uri="{BB962C8B-B14F-4D97-AF65-F5344CB8AC3E}">
        <p14:creationId xmlns:p14="http://schemas.microsoft.com/office/powerpoint/2010/main" val="30664515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9530" t="18462" r="45750" b="49503"/>
          <a:stretch>
            <a:fillRect/>
          </a:stretch>
        </p:blipFill>
        <p:spPr>
          <a:xfrm>
            <a:off x="569171" y="1268760"/>
            <a:ext cx="3210741" cy="2160000"/>
          </a:xfrm>
          <a:prstGeom prst="roundRect">
            <a:avLst/>
          </a:prstGeom>
        </p:spPr>
      </p:pic>
      <p:pic>
        <p:nvPicPr>
          <p:cNvPr id="172035" name="Picture 2" descr="C:\Users\Xenia\Desktop\Νέος φάκελος (4)\Νέος φάκελος (3)\PC290019.JPG"/>
          <p:cNvPicPr>
            <a:picLocks noChangeAspect="1" noChangeArrowheads="1"/>
          </p:cNvPicPr>
          <p:nvPr/>
        </p:nvPicPr>
        <p:blipFill>
          <a:blip r:embed="rId4" cstate="print">
            <a:extLst>
              <a:ext uri="{28A0092B-C50C-407E-A947-70E740481C1C}">
                <a14:useLocalDpi xmlns:a14="http://schemas.microsoft.com/office/drawing/2010/main" val="0"/>
              </a:ext>
            </a:extLst>
          </a:blip>
          <a:srcRect l="12509" r="12509"/>
          <a:stretch>
            <a:fillRect/>
          </a:stretch>
        </p:blipFill>
        <p:spPr bwMode="auto">
          <a:xfrm>
            <a:off x="4716463" y="1269000"/>
            <a:ext cx="3301930" cy="21600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6" name="5 - Ορθογώνιο"/>
          <p:cNvSpPr>
            <a:spLocks noChangeArrowheads="1"/>
          </p:cNvSpPr>
          <p:nvPr/>
        </p:nvSpPr>
        <p:spPr bwMode="auto">
          <a:xfrm>
            <a:off x="684212" y="476672"/>
            <a:ext cx="79200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pPr eaLnBrk="1" hangingPunct="1"/>
            <a:r>
              <a:rPr lang="el-GR" altLang="el-GR" sz="3200" dirty="0">
                <a:solidFill>
                  <a:schemeClr val="tx2"/>
                </a:solidFill>
                <a:latin typeface="Calibri" pitchFamily="34" charset="0"/>
              </a:rPr>
              <a:t>Λείανση </a:t>
            </a:r>
            <a:r>
              <a:rPr lang="el-GR" altLang="el-GR" sz="3200" dirty="0" smtClean="0">
                <a:solidFill>
                  <a:schemeClr val="tx2"/>
                </a:solidFill>
                <a:latin typeface="Calibri" pitchFamily="34" charset="0"/>
              </a:rPr>
              <a:t>και στίλβωση τελικής κατασκευής</a:t>
            </a:r>
            <a:endParaRPr lang="el-GR" altLang="el-GR" sz="3200" dirty="0">
              <a:solidFill>
                <a:schemeClr val="tx2"/>
              </a:solidFill>
              <a:latin typeface="Calibri" pitchFamily="34" charset="0"/>
            </a:endParaRPr>
          </a:p>
        </p:txBody>
      </p:sp>
      <p:pic>
        <p:nvPicPr>
          <p:cNvPr id="5" name="Εικόνα 19"/>
          <p:cNvPicPr>
            <a:picLocks noChangeAspect="1" noChangeArrowheads="1"/>
          </p:cNvPicPr>
          <p:nvPr/>
        </p:nvPicPr>
        <p:blipFill rotWithShape="1">
          <a:blip r:embed="rId5">
            <a:extLst>
              <a:ext uri="{28A0092B-C50C-407E-A947-70E740481C1C}">
                <a14:useLocalDpi xmlns:a14="http://schemas.microsoft.com/office/drawing/2010/main" val="0"/>
              </a:ext>
            </a:extLst>
          </a:blip>
          <a:srcRect l="10283"/>
          <a:stretch/>
        </p:blipFill>
        <p:spPr>
          <a:xfrm>
            <a:off x="611560" y="3645304"/>
            <a:ext cx="3163011" cy="2520000"/>
          </a:xfrm>
          <a:prstGeom prst="round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3443" r="14454"/>
          <a:stretch/>
        </p:blipFill>
        <p:spPr bwMode="auto">
          <a:xfrm rot="5400000">
            <a:off x="5119023" y="3349775"/>
            <a:ext cx="2650722" cy="3168000"/>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Θέση αριθμού διαφάνειας 1"/>
          <p:cNvSpPr>
            <a:spLocks noGrp="1"/>
          </p:cNvSpPr>
          <p:nvPr>
            <p:ph type="sldNum" sz="quarter" idx="12"/>
          </p:nvPr>
        </p:nvSpPr>
        <p:spPr/>
        <p:txBody>
          <a:bodyPr/>
          <a:lstStyle/>
          <a:p>
            <a:fld id="{F535093D-D179-44E1-AA04-3B47579EB235}" type="slidenum">
              <a:rPr lang="el-GR" smtClean="0"/>
              <a:t>27</a:t>
            </a:fld>
            <a:endParaRPr lang="el-GR"/>
          </a:p>
        </p:txBody>
      </p:sp>
      <p:sp>
        <p:nvSpPr>
          <p:cNvPr id="8" name="TextBox 7"/>
          <p:cNvSpPr txBox="1"/>
          <p:nvPr/>
        </p:nvSpPr>
        <p:spPr>
          <a:xfrm>
            <a:off x="2227764" y="6525344"/>
            <a:ext cx="4396203" cy="276999"/>
          </a:xfrm>
          <a:prstGeom prst="rect">
            <a:avLst/>
          </a:prstGeom>
          <a:noFill/>
        </p:spPr>
        <p:txBody>
          <a:bodyPr wrap="none" rtlCol="0">
            <a:spAutoFit/>
          </a:bodyPr>
          <a:lstStyle/>
          <a:p>
            <a:r>
              <a:rPr lang="el-GR" sz="1200" dirty="0" smtClean="0"/>
              <a:t>Τα στάδια κατασκευής νάρθηκα έγιναν από φοιτητές του τμήματος</a:t>
            </a:r>
            <a:endParaRPr lang="el-GR" sz="1200" dirty="0"/>
          </a:p>
        </p:txBody>
      </p:sp>
    </p:spTree>
    <p:extLst>
      <p:ext uri="{BB962C8B-B14F-4D97-AF65-F5344CB8AC3E}">
        <p14:creationId xmlns:p14="http://schemas.microsoft.com/office/powerpoint/2010/main" val="31374752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defRPr/>
            </a:pPr>
            <a:r>
              <a:rPr lang="el-GR" sz="3200" b="1" dirty="0" smtClean="0">
                <a:solidFill>
                  <a:schemeClr val="tx2"/>
                </a:solidFill>
                <a:effectLst/>
              </a:rPr>
              <a:t>Κατασκευή Νάρθηκα με θερμοπλαστική πλάκα</a:t>
            </a:r>
            <a:endParaRPr lang="el-GR" sz="3200" b="1" dirty="0">
              <a:solidFill>
                <a:schemeClr val="tx2"/>
              </a:solidFill>
              <a:effectLst/>
            </a:endParaRPr>
          </a:p>
        </p:txBody>
      </p:sp>
      <p:pic>
        <p:nvPicPr>
          <p:cNvPr id="15974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36000" y="1628799"/>
            <a:ext cx="7272000" cy="3076997"/>
          </a:xfrm>
        </p:spPr>
      </p:pic>
      <p:sp>
        <p:nvSpPr>
          <p:cNvPr id="159748" name="4 - Ορθογώνιο"/>
          <p:cNvSpPr>
            <a:spLocks noChangeArrowheads="1"/>
          </p:cNvSpPr>
          <p:nvPr/>
        </p:nvSpPr>
        <p:spPr bwMode="auto">
          <a:xfrm>
            <a:off x="936000" y="5013176"/>
            <a:ext cx="727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pPr eaLnBrk="1" hangingPunct="1"/>
            <a:r>
              <a:rPr lang="el-GR" altLang="el-GR" dirty="0" smtClean="0">
                <a:latin typeface="Calibri" pitchFamily="34" charset="0"/>
              </a:rPr>
              <a:t>Παραλληλογράφηση του άνω εκμαγείου και καταγραφή των ορίων έκτασης του νάρθηκα</a:t>
            </a:r>
            <a:endParaRPr lang="el-GR" altLang="el-GR" dirty="0">
              <a:latin typeface="Calibri" pitchFamily="34" charset="0"/>
            </a:endParaRPr>
          </a:p>
        </p:txBody>
      </p:sp>
      <p:sp>
        <p:nvSpPr>
          <p:cNvPr id="3" name="Θέση αριθμού διαφάνειας 2"/>
          <p:cNvSpPr>
            <a:spLocks noGrp="1"/>
          </p:cNvSpPr>
          <p:nvPr>
            <p:ph type="sldNum" sz="quarter" idx="12"/>
          </p:nvPr>
        </p:nvSpPr>
        <p:spPr/>
        <p:txBody>
          <a:bodyPr/>
          <a:lstStyle/>
          <a:p>
            <a:fld id="{F535093D-D179-44E1-AA04-3B47579EB235}" type="slidenum">
              <a:rPr lang="el-GR" smtClean="0"/>
              <a:t>28</a:t>
            </a:fld>
            <a:endParaRPr lang="el-GR"/>
          </a:p>
        </p:txBody>
      </p:sp>
      <p:sp>
        <p:nvSpPr>
          <p:cNvPr id="6" name="Ορθογώνιο 5"/>
          <p:cNvSpPr/>
          <p:nvPr/>
        </p:nvSpPr>
        <p:spPr>
          <a:xfrm>
            <a:off x="936000" y="4736177"/>
            <a:ext cx="4572000" cy="276999"/>
          </a:xfrm>
          <a:prstGeom prst="rect">
            <a:avLst/>
          </a:prstGeom>
        </p:spPr>
        <p:txBody>
          <a:bodyPr>
            <a:spAutoFit/>
          </a:bodyPr>
          <a:lstStyle/>
          <a:p>
            <a:r>
              <a:rPr lang="en-US" sz="1200" dirty="0"/>
              <a:t>“</a:t>
            </a:r>
            <a:r>
              <a:rPr lang="en-US" sz="1200" dirty="0">
                <a:hlinkClick r:id="rId4"/>
              </a:rPr>
              <a:t>Bite Splint Fabrication</a:t>
            </a:r>
            <a:r>
              <a:rPr lang="en-US" sz="1200" dirty="0"/>
              <a:t>”, </a:t>
            </a:r>
            <a:r>
              <a:rPr lang="en-US" sz="1200" dirty="0" err="1"/>
              <a:t>Glidewell</a:t>
            </a:r>
            <a:r>
              <a:rPr lang="en-US" sz="1200" dirty="0"/>
              <a:t> Dental Lab Education</a:t>
            </a:r>
            <a:endParaRPr lang="el-GR" sz="1200" dirty="0"/>
          </a:p>
        </p:txBody>
      </p:sp>
    </p:spTree>
    <p:extLst>
      <p:ext uri="{BB962C8B-B14F-4D97-AF65-F5344CB8AC3E}">
        <p14:creationId xmlns:p14="http://schemas.microsoft.com/office/powerpoint/2010/main" val="30352538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936013" y="1298512"/>
            <a:ext cx="5283797" cy="3096000"/>
          </a:xfrm>
        </p:spPr>
      </p:pic>
      <p:sp>
        <p:nvSpPr>
          <p:cNvPr id="160771" name="4 - Ορθογώνιο"/>
          <p:cNvSpPr>
            <a:spLocks noChangeArrowheads="1"/>
          </p:cNvSpPr>
          <p:nvPr/>
        </p:nvSpPr>
        <p:spPr bwMode="auto">
          <a:xfrm>
            <a:off x="905412" y="4797152"/>
            <a:ext cx="7272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pPr marL="342900" indent="-342900" eaLnBrk="1" hangingPunct="1">
              <a:buFont typeface="Arial" panose="020B0604020202020204" pitchFamily="34" charset="0"/>
              <a:buChar char="•"/>
            </a:pPr>
            <a:r>
              <a:rPr lang="el-GR" altLang="el-GR" sz="2000" dirty="0" smtClean="0">
                <a:latin typeface="+mn-lt"/>
              </a:rPr>
              <a:t>Κάλυψη των μεσοδοντίων εσοχών με ρητίνη.</a:t>
            </a:r>
          </a:p>
          <a:p>
            <a:pPr marL="342900" indent="-342900" eaLnBrk="1" hangingPunct="1">
              <a:buFont typeface="Arial" panose="020B0604020202020204" pitchFamily="34" charset="0"/>
              <a:buChar char="•"/>
            </a:pPr>
            <a:r>
              <a:rPr lang="el-GR" altLang="el-GR" sz="2000" dirty="0" smtClean="0">
                <a:latin typeface="+mn-lt"/>
              </a:rPr>
              <a:t>Τοποθέτηση του εκμαγείου στο δοχείο της ειδικής συσκευής θετικής πίεσης </a:t>
            </a:r>
          </a:p>
          <a:p>
            <a:pPr marL="342900" indent="-342900" eaLnBrk="1" hangingPunct="1">
              <a:buFont typeface="Arial" panose="020B0604020202020204" pitchFamily="34" charset="0"/>
              <a:buChar char="•"/>
            </a:pPr>
            <a:r>
              <a:rPr lang="el-GR" sz="2000" dirty="0" smtClean="0">
                <a:latin typeface="+mn-lt"/>
              </a:rPr>
              <a:t>Το δοχείο </a:t>
            </a:r>
            <a:r>
              <a:rPr lang="el-GR" sz="2000" dirty="0">
                <a:latin typeface="+mn-lt"/>
              </a:rPr>
              <a:t>γεμίζεται με κόκκους </a:t>
            </a:r>
            <a:r>
              <a:rPr lang="el-GR" sz="2000" dirty="0" smtClean="0">
                <a:latin typeface="+mn-lt"/>
              </a:rPr>
              <a:t>από ατσάλι </a:t>
            </a:r>
            <a:r>
              <a:rPr lang="el-GR" sz="2000" dirty="0">
                <a:latin typeface="+mn-lt"/>
              </a:rPr>
              <a:t>μέχρι τη γραμμή των ορίων </a:t>
            </a:r>
            <a:r>
              <a:rPr lang="el-GR" sz="2000" dirty="0" smtClean="0">
                <a:latin typeface="+mn-lt"/>
              </a:rPr>
              <a:t> του.</a:t>
            </a:r>
            <a:endParaRPr lang="el-GR" altLang="el-GR" sz="2000" dirty="0">
              <a:latin typeface="+mn-lt"/>
            </a:endParaRPr>
          </a:p>
        </p:txBody>
      </p:sp>
      <p:sp>
        <p:nvSpPr>
          <p:cNvPr id="5" name="1 - Τίτλος"/>
          <p:cNvSpPr>
            <a:spLocks noGrp="1"/>
          </p:cNvSpPr>
          <p:nvPr>
            <p:ph type="title"/>
          </p:nvPr>
        </p:nvSpPr>
        <p:spPr/>
        <p:txBody>
          <a:bodyPr anchor="t">
            <a:normAutofit/>
          </a:bodyPr>
          <a:lstStyle/>
          <a:p>
            <a:pPr>
              <a:defRPr/>
            </a:pPr>
            <a:r>
              <a:rPr lang="el-GR" sz="3200" b="1" dirty="0" smtClean="0">
                <a:solidFill>
                  <a:schemeClr val="tx2"/>
                </a:solidFill>
                <a:effectLst/>
              </a:rPr>
              <a:t>Κατασκευή Νάρθηκα με θερμοπλαστική πλάκα</a:t>
            </a:r>
            <a:endParaRPr lang="el-GR" sz="3200" b="1" dirty="0">
              <a:solidFill>
                <a:schemeClr val="tx2"/>
              </a:solidFill>
              <a:effectLst/>
            </a:endParaRPr>
          </a:p>
        </p:txBody>
      </p:sp>
      <p:sp>
        <p:nvSpPr>
          <p:cNvPr id="2" name="Θέση αριθμού διαφάνειας 1"/>
          <p:cNvSpPr>
            <a:spLocks noGrp="1"/>
          </p:cNvSpPr>
          <p:nvPr>
            <p:ph type="sldNum" sz="quarter" idx="12"/>
          </p:nvPr>
        </p:nvSpPr>
        <p:spPr/>
        <p:txBody>
          <a:bodyPr/>
          <a:lstStyle/>
          <a:p>
            <a:fld id="{F535093D-D179-44E1-AA04-3B47579EB235}" type="slidenum">
              <a:rPr lang="el-GR" smtClean="0"/>
              <a:t>29</a:t>
            </a:fld>
            <a:endParaRPr lang="el-GR"/>
          </a:p>
        </p:txBody>
      </p:sp>
      <p:sp>
        <p:nvSpPr>
          <p:cNvPr id="6" name="Ορθογώνιο 5"/>
          <p:cNvSpPr/>
          <p:nvPr/>
        </p:nvSpPr>
        <p:spPr>
          <a:xfrm>
            <a:off x="936000" y="4370620"/>
            <a:ext cx="4572000" cy="276999"/>
          </a:xfrm>
          <a:prstGeom prst="rect">
            <a:avLst/>
          </a:prstGeom>
        </p:spPr>
        <p:txBody>
          <a:bodyPr>
            <a:spAutoFit/>
          </a:bodyPr>
          <a:lstStyle/>
          <a:p>
            <a:r>
              <a:rPr lang="en-US" sz="1200" dirty="0"/>
              <a:t>“</a:t>
            </a:r>
            <a:r>
              <a:rPr lang="en-US" sz="1200" dirty="0">
                <a:hlinkClick r:id="rId4"/>
              </a:rPr>
              <a:t>Bite Splint Fabrication</a:t>
            </a:r>
            <a:r>
              <a:rPr lang="en-US" sz="1200" dirty="0"/>
              <a:t>”, </a:t>
            </a:r>
            <a:r>
              <a:rPr lang="en-US" sz="1200" dirty="0" err="1"/>
              <a:t>Glidewell</a:t>
            </a:r>
            <a:r>
              <a:rPr lang="en-US" sz="1200" dirty="0"/>
              <a:t> Dental Lab Education</a:t>
            </a:r>
            <a:endParaRPr lang="el-GR" sz="1200" dirty="0"/>
          </a:p>
        </p:txBody>
      </p:sp>
    </p:spTree>
    <p:extLst>
      <p:ext uri="{BB962C8B-B14F-4D97-AF65-F5344CB8AC3E}">
        <p14:creationId xmlns:p14="http://schemas.microsoft.com/office/powerpoint/2010/main" val="6407894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 Τίτλος"/>
          <p:cNvSpPr>
            <a:spLocks noGrp="1"/>
          </p:cNvSpPr>
          <p:nvPr>
            <p:ph type="title"/>
          </p:nvPr>
        </p:nvSpPr>
        <p:spPr>
          <a:xfrm>
            <a:off x="457200" y="0"/>
            <a:ext cx="8229600" cy="1143000"/>
          </a:xfrm>
          <a:noFill/>
        </p:spPr>
        <p:txBody>
          <a:bodyPr>
            <a:normAutofit/>
          </a:bodyPr>
          <a:lstStyle/>
          <a:p>
            <a:pPr fontAlgn="auto">
              <a:spcAft>
                <a:spcPts val="0"/>
              </a:spcAft>
              <a:defRPr/>
            </a:pPr>
            <a:r>
              <a:rPr lang="el-GR" sz="3600" b="1" dirty="0" smtClean="0">
                <a:solidFill>
                  <a:schemeClr val="tx2"/>
                </a:solidFill>
              </a:rPr>
              <a:t>Ενδοστοματικοί νάρθηκες</a:t>
            </a:r>
            <a:br>
              <a:rPr lang="el-GR" sz="3600" b="1" dirty="0" smtClean="0">
                <a:solidFill>
                  <a:schemeClr val="tx2"/>
                </a:solidFill>
              </a:rPr>
            </a:br>
            <a:r>
              <a:rPr lang="en-GB" sz="3200" dirty="0">
                <a:solidFill>
                  <a:schemeClr val="tx2"/>
                </a:solidFill>
              </a:rPr>
              <a:t>X</a:t>
            </a:r>
            <a:r>
              <a:rPr lang="el-GR" sz="3200" dirty="0" smtClean="0">
                <a:solidFill>
                  <a:schemeClr val="tx2"/>
                </a:solidFill>
              </a:rPr>
              <a:t>ρήση ενδοστοματικού νάρθηκα</a:t>
            </a:r>
            <a:endParaRPr lang="el-GR" sz="3600" b="1" dirty="0">
              <a:solidFill>
                <a:schemeClr val="tx2"/>
              </a:solidFill>
            </a:endParaRPr>
          </a:p>
        </p:txBody>
      </p:sp>
      <p:sp>
        <p:nvSpPr>
          <p:cNvPr id="2" name="Content Placeholder 1"/>
          <p:cNvSpPr>
            <a:spLocks noGrp="1"/>
          </p:cNvSpPr>
          <p:nvPr>
            <p:ph idx="1"/>
          </p:nvPr>
        </p:nvSpPr>
        <p:spPr>
          <a:xfrm>
            <a:off x="126000" y="1340768"/>
            <a:ext cx="8892000" cy="5184576"/>
          </a:xfrm>
        </p:spPr>
        <p:txBody>
          <a:bodyPr>
            <a:normAutofit fontScale="70000" lnSpcReduction="20000"/>
          </a:bodyPr>
          <a:lstStyle/>
          <a:p>
            <a:pPr marL="288000" indent="-288000">
              <a:lnSpc>
                <a:spcPct val="120000"/>
              </a:lnSpc>
              <a:spcBef>
                <a:spcPts val="1200"/>
              </a:spcBef>
            </a:pPr>
            <a:r>
              <a:rPr lang="el-GR" altLang="el-GR" dirty="0"/>
              <a:t>Σταθεροποίηση σύγκλεισης</a:t>
            </a:r>
            <a:r>
              <a:rPr lang="el-GR" altLang="el-GR" dirty="0" smtClean="0"/>
              <a:t>.</a:t>
            </a:r>
          </a:p>
          <a:p>
            <a:pPr marL="288000" indent="-288000">
              <a:lnSpc>
                <a:spcPct val="120000"/>
              </a:lnSpc>
              <a:spcBef>
                <a:spcPts val="1200"/>
              </a:spcBef>
            </a:pPr>
            <a:r>
              <a:rPr lang="el-GR" altLang="el-GR" dirty="0" smtClean="0"/>
              <a:t> </a:t>
            </a:r>
            <a:r>
              <a:rPr lang="el-GR" altLang="el-GR" dirty="0"/>
              <a:t>Ελάττωση και καταμερισμός φορτίων στις ΚΓΔ</a:t>
            </a:r>
            <a:r>
              <a:rPr lang="el-GR" altLang="el-GR" dirty="0" smtClean="0"/>
              <a:t>.</a:t>
            </a:r>
          </a:p>
          <a:p>
            <a:pPr marL="288000" indent="-288000">
              <a:lnSpc>
                <a:spcPct val="120000"/>
              </a:lnSpc>
              <a:spcBef>
                <a:spcPts val="1200"/>
              </a:spcBef>
            </a:pPr>
            <a:r>
              <a:rPr lang="el-GR" altLang="el-GR" dirty="0" smtClean="0"/>
              <a:t> </a:t>
            </a:r>
            <a:r>
              <a:rPr lang="el-GR" altLang="el-GR" dirty="0"/>
              <a:t>Χαλάρωση μυών περιοχής,  μείωση ή εξάλειψη </a:t>
            </a:r>
            <a:r>
              <a:rPr lang="el-GR" altLang="el-GR" dirty="0" smtClean="0"/>
              <a:t>μυϊκής </a:t>
            </a:r>
            <a:r>
              <a:rPr lang="el-GR" altLang="el-GR" dirty="0" err="1" smtClean="0"/>
              <a:t>υπερλειτουργίας</a:t>
            </a:r>
            <a:r>
              <a:rPr lang="el-GR" altLang="el-GR" dirty="0" smtClean="0"/>
              <a:t>.</a:t>
            </a:r>
          </a:p>
          <a:p>
            <a:pPr marL="288000" indent="-288000">
              <a:lnSpc>
                <a:spcPct val="120000"/>
              </a:lnSpc>
              <a:spcBef>
                <a:spcPts val="1200"/>
              </a:spcBef>
            </a:pPr>
            <a:r>
              <a:rPr lang="el-GR" altLang="el-GR" dirty="0" smtClean="0"/>
              <a:t>Διόρθωση </a:t>
            </a:r>
            <a:r>
              <a:rPr lang="el-GR" altLang="el-GR" dirty="0"/>
              <a:t>σχέσης κονδύλου-</a:t>
            </a:r>
            <a:r>
              <a:rPr lang="el-GR" altLang="el-GR" dirty="0" err="1"/>
              <a:t>διάρθριου</a:t>
            </a:r>
            <a:r>
              <a:rPr lang="el-GR" altLang="el-GR" dirty="0"/>
              <a:t> </a:t>
            </a:r>
            <a:r>
              <a:rPr lang="el-GR" altLang="el-GR" dirty="0" smtClean="0"/>
              <a:t>δίσκου.</a:t>
            </a:r>
          </a:p>
          <a:p>
            <a:pPr marL="288000" indent="-288000">
              <a:lnSpc>
                <a:spcPct val="120000"/>
              </a:lnSpc>
              <a:spcBef>
                <a:spcPts val="1200"/>
              </a:spcBef>
            </a:pPr>
            <a:r>
              <a:rPr lang="el-GR" altLang="el-GR" dirty="0" smtClean="0"/>
              <a:t>Σταθεροποίηση </a:t>
            </a:r>
            <a:r>
              <a:rPr lang="el-GR" altLang="el-GR" dirty="0"/>
              <a:t>αδύναμων/ανυποστήρικτων </a:t>
            </a:r>
            <a:r>
              <a:rPr lang="el-GR" altLang="el-GR" dirty="0" smtClean="0"/>
              <a:t>δοντιών.</a:t>
            </a:r>
          </a:p>
          <a:p>
            <a:pPr marL="288000" indent="-288000">
              <a:lnSpc>
                <a:spcPct val="120000"/>
              </a:lnSpc>
              <a:spcBef>
                <a:spcPts val="1200"/>
              </a:spcBef>
            </a:pPr>
            <a:r>
              <a:rPr lang="el-GR" altLang="el-GR" dirty="0" smtClean="0"/>
              <a:t> </a:t>
            </a:r>
            <a:r>
              <a:rPr lang="el-GR" altLang="el-GR" dirty="0"/>
              <a:t>Εξάλειψη πρόωρων </a:t>
            </a:r>
            <a:r>
              <a:rPr lang="el-GR" altLang="el-GR" dirty="0" smtClean="0"/>
              <a:t>επαφών.</a:t>
            </a:r>
          </a:p>
          <a:p>
            <a:pPr marL="288000" indent="-288000">
              <a:lnSpc>
                <a:spcPct val="120000"/>
              </a:lnSpc>
              <a:spcBef>
                <a:spcPts val="1200"/>
              </a:spcBef>
            </a:pPr>
            <a:r>
              <a:rPr lang="el-GR" altLang="el-GR" dirty="0" smtClean="0"/>
              <a:t>Προστασία </a:t>
            </a:r>
            <a:r>
              <a:rPr lang="el-GR" altLang="el-GR" dirty="0"/>
              <a:t>δοντιών </a:t>
            </a:r>
            <a:r>
              <a:rPr lang="el-GR" altLang="el-GR" dirty="0" smtClean="0"/>
              <a:t>και </a:t>
            </a:r>
            <a:r>
              <a:rPr lang="el-GR" altLang="el-GR" dirty="0"/>
              <a:t>προσθετικών αποκαταστάσεων  από </a:t>
            </a:r>
            <a:r>
              <a:rPr lang="el-GR" altLang="el-GR" dirty="0" smtClean="0"/>
              <a:t>φθορά/φόρτιση/αποτριβή </a:t>
            </a:r>
            <a:r>
              <a:rPr lang="el-GR" altLang="el-GR" dirty="0"/>
              <a:t>από τον </a:t>
            </a:r>
            <a:r>
              <a:rPr lang="el-GR" altLang="el-GR" dirty="0" smtClean="0"/>
              <a:t>βρυγμό.</a:t>
            </a:r>
          </a:p>
          <a:p>
            <a:pPr marL="288000" indent="-288000">
              <a:lnSpc>
                <a:spcPct val="120000"/>
              </a:lnSpc>
              <a:spcBef>
                <a:spcPts val="1200"/>
              </a:spcBef>
            </a:pPr>
            <a:r>
              <a:rPr lang="el-GR" altLang="el-GR" dirty="0" smtClean="0"/>
              <a:t>Προστασία μαλακών και σκληρών ιστών Στοματογναθικού συστήματος από </a:t>
            </a:r>
            <a:r>
              <a:rPr lang="el-GR" altLang="el-GR" dirty="0"/>
              <a:t>βίαιες </a:t>
            </a:r>
            <a:r>
              <a:rPr lang="el-GR" altLang="el-GR" dirty="0" smtClean="0"/>
              <a:t>καταστάσεις.</a:t>
            </a:r>
          </a:p>
          <a:p>
            <a:pPr marL="288000" indent="-288000">
              <a:lnSpc>
                <a:spcPct val="120000"/>
              </a:lnSpc>
              <a:spcBef>
                <a:spcPts val="1200"/>
              </a:spcBef>
            </a:pPr>
            <a:r>
              <a:rPr lang="el-GR" altLang="el-GR" dirty="0" smtClean="0"/>
              <a:t>Θεραπεία συνδρόμου Αποφρακτικής Άπνοιας Ύπνου.</a:t>
            </a:r>
            <a:endParaRPr lang="el-GR" altLang="el-GR" dirty="0"/>
          </a:p>
          <a:p>
            <a:pPr marL="288000" indent="-288000">
              <a:lnSpc>
                <a:spcPct val="120000"/>
              </a:lnSpc>
              <a:spcBef>
                <a:spcPts val="1200"/>
              </a:spcBef>
            </a:pPr>
            <a:endParaRPr lang="el-GR" dirty="0"/>
          </a:p>
        </p:txBody>
      </p:sp>
      <p:sp>
        <p:nvSpPr>
          <p:cNvPr id="3" name="Θέση αριθμού διαφάνειας 2"/>
          <p:cNvSpPr>
            <a:spLocks noGrp="1"/>
          </p:cNvSpPr>
          <p:nvPr>
            <p:ph type="sldNum" sz="quarter" idx="12"/>
          </p:nvPr>
        </p:nvSpPr>
        <p:spPr/>
        <p:txBody>
          <a:bodyPr/>
          <a:lstStyle/>
          <a:p>
            <a:fld id="{F535093D-D179-44E1-AA04-3B47579EB235}" type="slidenum">
              <a:rPr lang="el-GR" smtClean="0"/>
              <a:t>3</a:t>
            </a:fld>
            <a:endParaRPr lang="el-GR"/>
          </a:p>
        </p:txBody>
      </p:sp>
    </p:spTree>
    <p:extLst>
      <p:ext uri="{BB962C8B-B14F-4D97-AF65-F5344CB8AC3E}">
        <p14:creationId xmlns:p14="http://schemas.microsoft.com/office/powerpoint/2010/main" val="35102046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4"/>
          <p:cNvPicPr preferRelativeResize="0">
            <a:picLocks noGrp="1" noChangeArrowheads="1"/>
          </p:cNvPicPr>
          <p:nvPr>
            <p:ph idx="1"/>
          </p:nvPr>
        </p:nvPicPr>
        <p:blipFill>
          <a:blip r:embed="rId3">
            <a:extLst>
              <a:ext uri="{28A0092B-C50C-407E-A947-70E740481C1C}">
                <a14:useLocalDpi xmlns:a14="http://schemas.microsoft.com/office/drawing/2010/main" val="0"/>
              </a:ext>
            </a:extLst>
          </a:blip>
          <a:srcRect l="19518" t="19931" r="45738" b="48462"/>
          <a:stretch>
            <a:fillRect/>
          </a:stretch>
        </p:blipFill>
        <p:spPr>
          <a:xfrm>
            <a:off x="2519363" y="1772816"/>
            <a:ext cx="4237037" cy="2519362"/>
          </a:xfrm>
        </p:spPr>
      </p:pic>
      <p:sp>
        <p:nvSpPr>
          <p:cNvPr id="161795" name="4 - Ορθογώνιο"/>
          <p:cNvSpPr>
            <a:spLocks noChangeArrowheads="1"/>
          </p:cNvSpPr>
          <p:nvPr/>
        </p:nvSpPr>
        <p:spPr bwMode="auto">
          <a:xfrm>
            <a:off x="899593" y="4941888"/>
            <a:ext cx="73448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pPr eaLnBrk="1" hangingPunct="1"/>
            <a:r>
              <a:rPr lang="el-GR" altLang="el-GR" dirty="0">
                <a:latin typeface="Calibri" pitchFamily="34" charset="0"/>
              </a:rPr>
              <a:t>Εφαρμογή της θερμοπλαστικής </a:t>
            </a:r>
            <a:r>
              <a:rPr lang="el-GR" altLang="el-GR" dirty="0" smtClean="0">
                <a:latin typeface="Calibri" pitchFamily="34" charset="0"/>
              </a:rPr>
              <a:t>πλάκας πάχους 2</a:t>
            </a:r>
            <a:r>
              <a:rPr lang="en-GB" altLang="el-GR" dirty="0" smtClean="0">
                <a:latin typeface="Calibri" pitchFamily="34" charset="0"/>
              </a:rPr>
              <a:t>mm.</a:t>
            </a:r>
            <a:endParaRPr lang="el-GR" altLang="el-GR" dirty="0">
              <a:latin typeface="Calibri" pitchFamily="34" charset="0"/>
            </a:endParaRPr>
          </a:p>
        </p:txBody>
      </p:sp>
      <p:sp>
        <p:nvSpPr>
          <p:cNvPr id="4" name="1 - Τίτλος"/>
          <p:cNvSpPr>
            <a:spLocks noGrp="1"/>
          </p:cNvSpPr>
          <p:nvPr>
            <p:ph type="title"/>
          </p:nvPr>
        </p:nvSpPr>
        <p:spPr>
          <a:xfrm>
            <a:off x="457200" y="274638"/>
            <a:ext cx="8229600" cy="1143000"/>
          </a:xfrm>
        </p:spPr>
        <p:txBody>
          <a:bodyPr anchor="t">
            <a:normAutofit/>
          </a:bodyPr>
          <a:lstStyle/>
          <a:p>
            <a:pPr>
              <a:defRPr/>
            </a:pPr>
            <a:r>
              <a:rPr lang="el-GR" sz="3200" b="1" dirty="0" smtClean="0">
                <a:solidFill>
                  <a:schemeClr val="tx2"/>
                </a:solidFill>
                <a:effectLst/>
              </a:rPr>
              <a:t>Κατασκευή Νάρθηκα με θερμοπλαστική πλάκα</a:t>
            </a:r>
            <a:endParaRPr lang="el-GR" sz="3200" b="1" dirty="0">
              <a:solidFill>
                <a:schemeClr val="tx2"/>
              </a:solidFill>
              <a:effectLst/>
            </a:endParaRPr>
          </a:p>
        </p:txBody>
      </p:sp>
      <p:sp>
        <p:nvSpPr>
          <p:cNvPr id="2" name="Θέση αριθμού διαφάνειας 1"/>
          <p:cNvSpPr>
            <a:spLocks noGrp="1"/>
          </p:cNvSpPr>
          <p:nvPr>
            <p:ph type="sldNum" sz="quarter" idx="12"/>
          </p:nvPr>
        </p:nvSpPr>
        <p:spPr/>
        <p:txBody>
          <a:bodyPr/>
          <a:lstStyle/>
          <a:p>
            <a:fld id="{F535093D-D179-44E1-AA04-3B47579EB235}" type="slidenum">
              <a:rPr lang="el-GR" smtClean="0"/>
              <a:t>30</a:t>
            </a:fld>
            <a:endParaRPr lang="el-GR"/>
          </a:p>
        </p:txBody>
      </p:sp>
      <p:sp>
        <p:nvSpPr>
          <p:cNvPr id="6" name="Ορθογώνιο 5"/>
          <p:cNvSpPr/>
          <p:nvPr/>
        </p:nvSpPr>
        <p:spPr>
          <a:xfrm>
            <a:off x="2520280" y="4304129"/>
            <a:ext cx="4572000" cy="276999"/>
          </a:xfrm>
          <a:prstGeom prst="rect">
            <a:avLst/>
          </a:prstGeom>
        </p:spPr>
        <p:txBody>
          <a:bodyPr>
            <a:spAutoFit/>
          </a:bodyPr>
          <a:lstStyle/>
          <a:p>
            <a:r>
              <a:rPr lang="en-US" sz="1200" dirty="0"/>
              <a:t>“</a:t>
            </a:r>
            <a:r>
              <a:rPr lang="en-US" sz="1200" dirty="0">
                <a:hlinkClick r:id="rId4"/>
              </a:rPr>
              <a:t>Bite Splint Fabrication</a:t>
            </a:r>
            <a:r>
              <a:rPr lang="en-US" sz="1200" dirty="0"/>
              <a:t>”, </a:t>
            </a:r>
            <a:r>
              <a:rPr lang="en-US" sz="1200" dirty="0" err="1"/>
              <a:t>Glidewell</a:t>
            </a:r>
            <a:r>
              <a:rPr lang="en-US" sz="1200" dirty="0"/>
              <a:t> Dental Lab Education</a:t>
            </a:r>
            <a:endParaRPr lang="el-GR" sz="1200" dirty="0"/>
          </a:p>
        </p:txBody>
      </p:sp>
    </p:spTree>
    <p:extLst>
      <p:ext uri="{BB962C8B-B14F-4D97-AF65-F5344CB8AC3E}">
        <p14:creationId xmlns:p14="http://schemas.microsoft.com/office/powerpoint/2010/main" val="37496859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7360" t="17526" r="45750" b="48657"/>
          <a:stretch>
            <a:fillRect/>
          </a:stretch>
        </p:blipFill>
        <p:spPr>
          <a:xfrm>
            <a:off x="2519363" y="1268760"/>
            <a:ext cx="4008437" cy="2951162"/>
          </a:xfrm>
        </p:spPr>
      </p:pic>
      <p:sp>
        <p:nvSpPr>
          <p:cNvPr id="162819" name="4 - Ορθογώνιο"/>
          <p:cNvSpPr>
            <a:spLocks noChangeArrowheads="1"/>
          </p:cNvSpPr>
          <p:nvPr/>
        </p:nvSpPr>
        <p:spPr bwMode="auto">
          <a:xfrm>
            <a:off x="611561" y="4790762"/>
            <a:ext cx="792087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pPr marL="342900" indent="-342900" eaLnBrk="1" hangingPunct="1">
              <a:buFont typeface="Arial" panose="020B0604020202020204" pitchFamily="34" charset="0"/>
              <a:buChar char="•"/>
            </a:pPr>
            <a:r>
              <a:rPr lang="el-GR" sz="2200" dirty="0">
                <a:latin typeface="+mn-lt"/>
              </a:rPr>
              <a:t>Αφού ολοκληρωθεί η διαδικασία </a:t>
            </a:r>
            <a:r>
              <a:rPr lang="el-GR" sz="2200" dirty="0" smtClean="0">
                <a:latin typeface="+mn-lt"/>
              </a:rPr>
              <a:t>σύμφωνα </a:t>
            </a:r>
            <a:r>
              <a:rPr lang="el-GR" sz="2200" dirty="0">
                <a:latin typeface="+mn-lt"/>
              </a:rPr>
              <a:t>με τις οδηγίες του κάθε μηχανήματος, το </a:t>
            </a:r>
            <a:r>
              <a:rPr lang="el-GR" sz="2200" dirty="0" smtClean="0">
                <a:latin typeface="+mn-lt"/>
              </a:rPr>
              <a:t>εκμαγείο </a:t>
            </a:r>
            <a:r>
              <a:rPr lang="el-GR" sz="2200" dirty="0">
                <a:latin typeface="+mn-lt"/>
              </a:rPr>
              <a:t>με τη διαμορφωμένη πλάκα </a:t>
            </a:r>
            <a:r>
              <a:rPr lang="el-GR" sz="2200" dirty="0" smtClean="0">
                <a:latin typeface="+mn-lt"/>
              </a:rPr>
              <a:t> απομακρύνεται</a:t>
            </a:r>
            <a:r>
              <a:rPr lang="en-GB" sz="2200" dirty="0" smtClean="0">
                <a:latin typeface="+mn-lt"/>
              </a:rPr>
              <a:t>.</a:t>
            </a:r>
            <a:r>
              <a:rPr lang="el-GR" sz="2200" dirty="0" smtClean="0">
                <a:latin typeface="+mn-lt"/>
              </a:rPr>
              <a:t> </a:t>
            </a:r>
            <a:endParaRPr lang="en-GB" sz="2200" dirty="0" smtClean="0">
              <a:latin typeface="+mn-lt"/>
            </a:endParaRPr>
          </a:p>
          <a:p>
            <a:pPr marL="342900" indent="-342900" eaLnBrk="1" hangingPunct="1">
              <a:buFont typeface="Arial" panose="020B0604020202020204" pitchFamily="34" charset="0"/>
              <a:buChar char="•"/>
            </a:pPr>
            <a:r>
              <a:rPr lang="el-GR" altLang="el-GR" sz="2200" dirty="0" smtClean="0">
                <a:latin typeface="+mn-lt"/>
              </a:rPr>
              <a:t>Η </a:t>
            </a:r>
            <a:r>
              <a:rPr lang="el-GR" altLang="el-GR" sz="2200" dirty="0">
                <a:latin typeface="+mn-lt"/>
              </a:rPr>
              <a:t>πλάκα κόβεται </a:t>
            </a:r>
            <a:r>
              <a:rPr lang="el-GR" altLang="el-GR" sz="2200" dirty="0" smtClean="0">
                <a:latin typeface="+mn-lt"/>
              </a:rPr>
              <a:t>περιφερικά</a:t>
            </a:r>
            <a:r>
              <a:rPr lang="en-GB" altLang="el-GR" sz="2200" dirty="0" smtClean="0">
                <a:latin typeface="+mn-lt"/>
              </a:rPr>
              <a:t>.</a:t>
            </a:r>
            <a:endParaRPr lang="el-GR" altLang="el-GR" sz="2200" dirty="0">
              <a:latin typeface="+mn-lt"/>
            </a:endParaRPr>
          </a:p>
        </p:txBody>
      </p:sp>
      <p:sp>
        <p:nvSpPr>
          <p:cNvPr id="4" name="1 - Τίτλος"/>
          <p:cNvSpPr>
            <a:spLocks noGrp="1"/>
          </p:cNvSpPr>
          <p:nvPr>
            <p:ph type="title"/>
          </p:nvPr>
        </p:nvSpPr>
        <p:spPr>
          <a:xfrm>
            <a:off x="457200" y="274638"/>
            <a:ext cx="8229600" cy="1143000"/>
          </a:xfrm>
        </p:spPr>
        <p:txBody>
          <a:bodyPr anchor="t">
            <a:normAutofit/>
          </a:bodyPr>
          <a:lstStyle/>
          <a:p>
            <a:pPr>
              <a:defRPr/>
            </a:pPr>
            <a:r>
              <a:rPr lang="el-GR" sz="3200" b="1" dirty="0" smtClean="0">
                <a:solidFill>
                  <a:schemeClr val="tx2"/>
                </a:solidFill>
                <a:effectLst/>
              </a:rPr>
              <a:t>Κατασκευή Νάρθηκα με θερμοπλαστική πλάκα</a:t>
            </a:r>
            <a:endParaRPr lang="el-GR" sz="3200" b="1" dirty="0">
              <a:solidFill>
                <a:schemeClr val="tx2"/>
              </a:solidFill>
              <a:effectLst/>
            </a:endParaRPr>
          </a:p>
        </p:txBody>
      </p:sp>
      <p:sp>
        <p:nvSpPr>
          <p:cNvPr id="2" name="Θέση αριθμού διαφάνειας 1"/>
          <p:cNvSpPr>
            <a:spLocks noGrp="1"/>
          </p:cNvSpPr>
          <p:nvPr>
            <p:ph type="sldNum" sz="quarter" idx="12"/>
          </p:nvPr>
        </p:nvSpPr>
        <p:spPr/>
        <p:txBody>
          <a:bodyPr/>
          <a:lstStyle/>
          <a:p>
            <a:fld id="{F535093D-D179-44E1-AA04-3B47579EB235}" type="slidenum">
              <a:rPr lang="el-GR" smtClean="0"/>
              <a:t>31</a:t>
            </a:fld>
            <a:endParaRPr lang="el-GR"/>
          </a:p>
        </p:txBody>
      </p:sp>
      <p:sp>
        <p:nvSpPr>
          <p:cNvPr id="3" name="Ορθογώνιο 2"/>
          <p:cNvSpPr/>
          <p:nvPr/>
        </p:nvSpPr>
        <p:spPr>
          <a:xfrm>
            <a:off x="2520280" y="4304129"/>
            <a:ext cx="4572000" cy="276999"/>
          </a:xfrm>
          <a:prstGeom prst="rect">
            <a:avLst/>
          </a:prstGeom>
        </p:spPr>
        <p:txBody>
          <a:bodyPr>
            <a:spAutoFit/>
          </a:bodyPr>
          <a:lstStyle/>
          <a:p>
            <a:r>
              <a:rPr lang="en-US" sz="1200" dirty="0"/>
              <a:t>“</a:t>
            </a:r>
            <a:r>
              <a:rPr lang="en-US" sz="1200" dirty="0">
                <a:hlinkClick r:id="rId4"/>
              </a:rPr>
              <a:t>Bite Splint Fabrication</a:t>
            </a:r>
            <a:r>
              <a:rPr lang="en-US" sz="1200" dirty="0"/>
              <a:t>”, </a:t>
            </a:r>
            <a:r>
              <a:rPr lang="en-US" sz="1200" dirty="0" err="1"/>
              <a:t>Glidewell</a:t>
            </a:r>
            <a:r>
              <a:rPr lang="en-US" sz="1200" dirty="0"/>
              <a:t> Dental Lab Education</a:t>
            </a:r>
            <a:endParaRPr lang="el-GR" sz="1200" dirty="0"/>
          </a:p>
        </p:txBody>
      </p:sp>
    </p:spTree>
    <p:extLst>
      <p:ext uri="{BB962C8B-B14F-4D97-AF65-F5344CB8AC3E}">
        <p14:creationId xmlns:p14="http://schemas.microsoft.com/office/powerpoint/2010/main" val="16761900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457200" y="1600200"/>
            <a:ext cx="4474840" cy="5257800"/>
          </a:xfrm>
        </p:spPr>
        <p:txBody>
          <a:bodyPr>
            <a:normAutofit/>
          </a:bodyPr>
          <a:lstStyle/>
          <a:p>
            <a:r>
              <a:rPr lang="el-GR" sz="2400" dirty="0"/>
              <a:t>Το εκμαγείο με το νάρθηκα </a:t>
            </a:r>
            <a:r>
              <a:rPr lang="el-GR" sz="2400" dirty="0" smtClean="0"/>
              <a:t>αναρτάται </a:t>
            </a:r>
            <a:r>
              <a:rPr lang="el-GR" sz="2400" dirty="0"/>
              <a:t>πάλι στον </a:t>
            </a:r>
            <a:r>
              <a:rPr lang="el-GR" sz="2400" dirty="0" smtClean="0"/>
              <a:t>αρθρωτήρα</a:t>
            </a:r>
            <a:r>
              <a:rPr lang="en-GB" sz="2400" dirty="0" smtClean="0"/>
              <a:t> </a:t>
            </a:r>
            <a:r>
              <a:rPr lang="el-GR" sz="2400" dirty="0" smtClean="0"/>
              <a:t>για να ρυθμιστεί η σύγκλειση του. </a:t>
            </a:r>
            <a:endParaRPr lang="en-GB" sz="2400" dirty="0" smtClean="0"/>
          </a:p>
          <a:p>
            <a:r>
              <a:rPr lang="el-GR" sz="2400" dirty="0" smtClean="0"/>
              <a:t> </a:t>
            </a:r>
            <a:r>
              <a:rPr lang="el-GR" sz="2400" dirty="0"/>
              <a:t>Όταν ολοκληρωθεί η ρύθμιση, ο νάρθηκας μπορεί να αφαιρεθεί από το εκμαγείο και με </a:t>
            </a:r>
            <a:r>
              <a:rPr lang="el-GR" sz="2400" dirty="0" err="1"/>
              <a:t>τροχόλιθους</a:t>
            </a:r>
            <a:r>
              <a:rPr lang="el-GR" sz="2400" dirty="0"/>
              <a:t> για ακρυλική ρητίνη διαμορφώνονται τα όρια του. Επίσης, εξαλείφονται οι εσοχές, λειαίνεται και στιλβώνεται.</a:t>
            </a:r>
          </a:p>
          <a:p>
            <a:endParaRPr lang="el-GR" sz="2400"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r="51399" b="5920"/>
          <a:stretch>
            <a:fillRect/>
          </a:stretch>
        </p:blipFill>
        <p:spPr bwMode="auto">
          <a:xfrm>
            <a:off x="5148064" y="2132856"/>
            <a:ext cx="2816532" cy="31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1 - Τίτλος"/>
          <p:cNvSpPr>
            <a:spLocks noGrp="1"/>
          </p:cNvSpPr>
          <p:nvPr>
            <p:ph type="title"/>
          </p:nvPr>
        </p:nvSpPr>
        <p:spPr/>
        <p:txBody>
          <a:bodyPr anchor="t">
            <a:normAutofit/>
          </a:bodyPr>
          <a:lstStyle/>
          <a:p>
            <a:pPr>
              <a:defRPr/>
            </a:pPr>
            <a:r>
              <a:rPr lang="el-GR" sz="3200" b="1" dirty="0" smtClean="0">
                <a:solidFill>
                  <a:schemeClr val="tx2"/>
                </a:solidFill>
                <a:effectLst/>
              </a:rPr>
              <a:t>Κατασκευή Νάρθηκα με θερμοπλαστική πλάκα</a:t>
            </a:r>
            <a:endParaRPr lang="el-GR" sz="3200" b="1" dirty="0">
              <a:solidFill>
                <a:schemeClr val="tx2"/>
              </a:solidFill>
              <a:effectLst/>
            </a:endParaRPr>
          </a:p>
        </p:txBody>
      </p:sp>
      <p:sp>
        <p:nvSpPr>
          <p:cNvPr id="2" name="Θέση αριθμού διαφάνειας 1"/>
          <p:cNvSpPr>
            <a:spLocks noGrp="1"/>
          </p:cNvSpPr>
          <p:nvPr>
            <p:ph type="sldNum" sz="quarter" idx="12"/>
          </p:nvPr>
        </p:nvSpPr>
        <p:spPr/>
        <p:txBody>
          <a:bodyPr/>
          <a:lstStyle/>
          <a:p>
            <a:fld id="{F535093D-D179-44E1-AA04-3B47579EB235}" type="slidenum">
              <a:rPr lang="el-GR" smtClean="0"/>
              <a:t>32</a:t>
            </a:fld>
            <a:endParaRPr lang="el-GR"/>
          </a:p>
        </p:txBody>
      </p:sp>
      <p:sp>
        <p:nvSpPr>
          <p:cNvPr id="6" name="Ορθογώνιο 5"/>
          <p:cNvSpPr/>
          <p:nvPr/>
        </p:nvSpPr>
        <p:spPr>
          <a:xfrm>
            <a:off x="5220072" y="5373216"/>
            <a:ext cx="3923928" cy="276999"/>
          </a:xfrm>
          <a:prstGeom prst="rect">
            <a:avLst/>
          </a:prstGeom>
        </p:spPr>
        <p:txBody>
          <a:bodyPr wrap="square">
            <a:spAutoFit/>
          </a:bodyPr>
          <a:lstStyle/>
          <a:p>
            <a:r>
              <a:rPr lang="en-US" sz="1200" dirty="0"/>
              <a:t>“</a:t>
            </a:r>
            <a:r>
              <a:rPr lang="en-US" sz="1200" dirty="0">
                <a:hlinkClick r:id="rId3"/>
              </a:rPr>
              <a:t>Bite Splint Fabrication</a:t>
            </a:r>
            <a:r>
              <a:rPr lang="en-US" sz="1200" dirty="0"/>
              <a:t>”, </a:t>
            </a:r>
            <a:r>
              <a:rPr lang="en-US" sz="1200" dirty="0" err="1"/>
              <a:t>Glidewell</a:t>
            </a:r>
            <a:r>
              <a:rPr lang="en-US" sz="1200" dirty="0"/>
              <a:t> Dental Lab Education</a:t>
            </a:r>
            <a:endParaRPr lang="el-GR" sz="1200" dirty="0"/>
          </a:p>
        </p:txBody>
      </p:sp>
    </p:spTree>
    <p:extLst>
      <p:ext uri="{BB962C8B-B14F-4D97-AF65-F5344CB8AC3E}">
        <p14:creationId xmlns:p14="http://schemas.microsoft.com/office/powerpoint/2010/main" val="40002904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a:spLocks noChangeArrowheads="1"/>
          </p:cNvSpPr>
          <p:nvPr/>
        </p:nvSpPr>
        <p:spPr bwMode="auto">
          <a:xfrm>
            <a:off x="357188" y="1949931"/>
            <a:ext cx="8103244" cy="830997"/>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l-GR" sz="2400" dirty="0" smtClean="0"/>
              <a:t> </a:t>
            </a:r>
            <a:r>
              <a:rPr lang="el-GR" sz="2400" dirty="0"/>
              <a:t>Ο</a:t>
            </a:r>
            <a:r>
              <a:rPr lang="el-GR" sz="2400" dirty="0" smtClean="0"/>
              <a:t>πτική σάρωση των εκμαγείων </a:t>
            </a:r>
            <a:r>
              <a:rPr lang="el-GR" sz="2400" dirty="0"/>
              <a:t>με </a:t>
            </a:r>
            <a:r>
              <a:rPr lang="el-GR" sz="2400" dirty="0" smtClean="0"/>
              <a:t>χρήση σαρωτή </a:t>
            </a:r>
            <a:r>
              <a:rPr lang="en-US" sz="2400" dirty="0" smtClean="0"/>
              <a:t>laser</a:t>
            </a:r>
            <a:r>
              <a:rPr lang="el-GR" sz="2400" dirty="0" smtClean="0"/>
              <a:t>.</a:t>
            </a:r>
          </a:p>
          <a:p>
            <a:endParaRPr lang="el-GR" sz="2400" dirty="0"/>
          </a:p>
        </p:txBody>
      </p:sp>
      <p:pic>
        <p:nvPicPr>
          <p:cNvPr id="1026" name="Picture 2"/>
          <p:cNvPicPr>
            <a:picLocks noChangeAspect="1" noChangeArrowheads="1"/>
          </p:cNvPicPr>
          <p:nvPr/>
        </p:nvPicPr>
        <p:blipFill>
          <a:blip r:embed="rId3"/>
          <a:srcRect/>
          <a:stretch>
            <a:fillRect/>
          </a:stretch>
        </p:blipFill>
        <p:spPr bwMode="auto">
          <a:xfrm>
            <a:off x="4644008" y="2889248"/>
            <a:ext cx="3468248" cy="2772000"/>
          </a:xfrm>
          <a:prstGeom prst="rect">
            <a:avLst/>
          </a:prstGeom>
          <a:noFill/>
          <a:ln w="9525">
            <a:noFill/>
            <a:miter lim="800000"/>
            <a:headEnd/>
            <a:tailEnd/>
          </a:ln>
        </p:spPr>
      </p:pic>
      <p:sp>
        <p:nvSpPr>
          <p:cNvPr id="8" name="1 - Τίτλος"/>
          <p:cNvSpPr>
            <a:spLocks noGrp="1"/>
          </p:cNvSpPr>
          <p:nvPr>
            <p:ph type="title"/>
          </p:nvPr>
        </p:nvSpPr>
        <p:spPr>
          <a:xfrm>
            <a:off x="53752" y="0"/>
            <a:ext cx="9036496" cy="1143000"/>
          </a:xfrm>
        </p:spPr>
        <p:txBody>
          <a:bodyPr>
            <a:normAutofit/>
          </a:bodyPr>
          <a:lstStyle/>
          <a:p>
            <a:pPr>
              <a:defRPr/>
            </a:pPr>
            <a:r>
              <a:rPr lang="el-GR" sz="3200" b="1" dirty="0" smtClean="0">
                <a:solidFill>
                  <a:schemeClr val="tx2"/>
                </a:solidFill>
              </a:rPr>
              <a:t>Κατασκευή νάρθηκα σταθεροποίησης με </a:t>
            </a:r>
            <a:r>
              <a:rPr lang="en-GB" sz="3200" b="1" dirty="0">
                <a:solidFill>
                  <a:schemeClr val="tx2"/>
                </a:solidFill>
              </a:rPr>
              <a:t>CAD-CAM</a:t>
            </a:r>
            <a:r>
              <a:rPr lang="el-GR" sz="3200" b="1" dirty="0">
                <a:solidFill>
                  <a:schemeClr val="tx2"/>
                </a:solidFill>
              </a:rPr>
              <a:t> </a:t>
            </a:r>
            <a:endParaRPr lang="el-GR" sz="3200" b="1" dirty="0">
              <a:solidFill>
                <a:schemeClr val="tx2"/>
              </a:solidFill>
              <a:effectLst/>
            </a:endParaRPr>
          </a:p>
        </p:txBody>
      </p:sp>
      <p:pic>
        <p:nvPicPr>
          <p:cNvPr id="9" name="Picture 1"/>
          <p:cNvPicPr>
            <a:picLocks noChangeAspect="1" noChangeArrowheads="1"/>
          </p:cNvPicPr>
          <p:nvPr/>
        </p:nvPicPr>
        <p:blipFill>
          <a:blip r:embed="rId4">
            <a:extLst>
              <a:ext uri="{28A0092B-C50C-407E-A947-70E740481C1C}">
                <a14:useLocalDpi xmlns:a14="http://schemas.microsoft.com/office/drawing/2010/main" val="0"/>
              </a:ext>
            </a:extLst>
          </a:blip>
          <a:srcRect l="17360" t="21719" r="45750" b="51131"/>
          <a:stretch>
            <a:fillRect/>
          </a:stretch>
        </p:blipFill>
        <p:spPr bwMode="auto">
          <a:xfrm>
            <a:off x="395536" y="2852961"/>
            <a:ext cx="335280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43386" y="6396335"/>
            <a:ext cx="4518248" cy="461665"/>
          </a:xfrm>
          <a:prstGeom prst="rect">
            <a:avLst/>
          </a:prstGeom>
        </p:spPr>
        <p:txBody>
          <a:bodyPr wrap="square">
            <a:spAutoFit/>
          </a:bodyPr>
          <a:lstStyle/>
          <a:p>
            <a:pPr lvl="0">
              <a:defRPr/>
            </a:pPr>
            <a:r>
              <a:rPr lang="en-GB" sz="1200" i="1" dirty="0"/>
              <a:t>Dunn D. B., Lewis M. B.: CAD/CAM Occlusal splints: A new paradigm. Australasian Dental Practice</a:t>
            </a:r>
            <a:r>
              <a:rPr lang="en-US" sz="1200" i="1" dirty="0"/>
              <a:t> 2011:130-134</a:t>
            </a:r>
            <a:endParaRPr lang="el-GR" sz="1200" i="1" dirty="0"/>
          </a:p>
        </p:txBody>
      </p:sp>
      <p:sp>
        <p:nvSpPr>
          <p:cNvPr id="3" name="Θέση αριθμού διαφάνειας 2"/>
          <p:cNvSpPr>
            <a:spLocks noGrp="1"/>
          </p:cNvSpPr>
          <p:nvPr>
            <p:ph type="sldNum" sz="quarter" idx="12"/>
          </p:nvPr>
        </p:nvSpPr>
        <p:spPr/>
        <p:txBody>
          <a:bodyPr/>
          <a:lstStyle/>
          <a:p>
            <a:fld id="{F535093D-D179-44E1-AA04-3B47579EB235}" type="slidenum">
              <a:rPr lang="el-GR" smtClean="0"/>
              <a:t>33</a:t>
            </a:fld>
            <a:endParaRPr lang="el-GR"/>
          </a:p>
        </p:txBody>
      </p:sp>
    </p:spTree>
    <p:extLst>
      <p:ext uri="{BB962C8B-B14F-4D97-AF65-F5344CB8AC3E}">
        <p14:creationId xmlns:p14="http://schemas.microsoft.com/office/powerpoint/2010/main" val="12493639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3514508"/>
            <a:ext cx="8229600" cy="27228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3528" y="2206605"/>
            <a:ext cx="8424936" cy="769441"/>
          </a:xfrm>
          <a:prstGeom prst="rect">
            <a:avLst/>
          </a:prstGeom>
        </p:spPr>
        <p:txBody>
          <a:bodyPr wrap="square">
            <a:spAutoFit/>
          </a:bodyPr>
          <a:lstStyle/>
          <a:p>
            <a:pPr marL="342900" indent="-342900">
              <a:buFont typeface="Arial" panose="020B0604020202020204" pitchFamily="34" charset="0"/>
              <a:buChar char="•"/>
            </a:pPr>
            <a:r>
              <a:rPr lang="el-GR" sz="2200" dirty="0"/>
              <a:t>Τοποθέτηση ψηφιακών εκμαγείων σε κεντρική σχέση και σύγκλειση</a:t>
            </a:r>
            <a:r>
              <a:rPr lang="el-GR" sz="2200" dirty="0" smtClean="0"/>
              <a:t>.</a:t>
            </a:r>
          </a:p>
          <a:p>
            <a:pPr marL="342900" indent="-342900">
              <a:buFont typeface="Arial" panose="020B0604020202020204" pitchFamily="34" charset="0"/>
              <a:buChar char="•"/>
            </a:pPr>
            <a:r>
              <a:rPr lang="el-GR" sz="2200" dirty="0" smtClean="0"/>
              <a:t>Ψηφιακός σχεδιασμός του νάρθηκα επί του ψηφιακού εκμαγείου.</a:t>
            </a:r>
            <a:endParaRPr lang="el-GR" sz="2200" dirty="0"/>
          </a:p>
        </p:txBody>
      </p:sp>
      <p:sp>
        <p:nvSpPr>
          <p:cNvPr id="5" name="1 - Τίτλος"/>
          <p:cNvSpPr>
            <a:spLocks noGrp="1"/>
          </p:cNvSpPr>
          <p:nvPr>
            <p:ph type="title"/>
          </p:nvPr>
        </p:nvSpPr>
        <p:spPr>
          <a:xfrm>
            <a:off x="107504" y="274638"/>
            <a:ext cx="8928992" cy="1143000"/>
          </a:xfrm>
        </p:spPr>
        <p:txBody>
          <a:bodyPr>
            <a:normAutofit/>
          </a:bodyPr>
          <a:lstStyle/>
          <a:p>
            <a:pPr>
              <a:defRPr/>
            </a:pPr>
            <a:r>
              <a:rPr lang="el-GR" sz="3200" b="1" dirty="0" smtClean="0">
                <a:solidFill>
                  <a:schemeClr val="tx2"/>
                </a:solidFill>
              </a:rPr>
              <a:t>Κατασκευή νάρθηκα σταθεροποίησης με </a:t>
            </a:r>
            <a:r>
              <a:rPr lang="en-GB" sz="3200" b="1" dirty="0">
                <a:solidFill>
                  <a:schemeClr val="tx2"/>
                </a:solidFill>
              </a:rPr>
              <a:t>CAD-CAM</a:t>
            </a:r>
            <a:r>
              <a:rPr lang="el-GR" sz="3200" b="1" dirty="0">
                <a:solidFill>
                  <a:schemeClr val="tx2"/>
                </a:solidFill>
              </a:rPr>
              <a:t> </a:t>
            </a:r>
            <a:endParaRPr lang="el-GR" sz="3200" b="1" dirty="0">
              <a:solidFill>
                <a:schemeClr val="tx2"/>
              </a:solidFill>
              <a:effectLst/>
            </a:endParaRPr>
          </a:p>
        </p:txBody>
      </p:sp>
      <p:sp>
        <p:nvSpPr>
          <p:cNvPr id="2" name="Rectangle 1"/>
          <p:cNvSpPr/>
          <p:nvPr/>
        </p:nvSpPr>
        <p:spPr>
          <a:xfrm>
            <a:off x="467544" y="6237312"/>
            <a:ext cx="4536504" cy="461665"/>
          </a:xfrm>
          <a:prstGeom prst="rect">
            <a:avLst/>
          </a:prstGeom>
        </p:spPr>
        <p:txBody>
          <a:bodyPr wrap="square">
            <a:spAutoFit/>
          </a:bodyPr>
          <a:lstStyle/>
          <a:p>
            <a:pPr lvl="0"/>
            <a:r>
              <a:rPr lang="en-GB" sz="1200" i="1" dirty="0"/>
              <a:t>Dunn D. B., Lewis M. B.: CAD/CAM Occlusal splints: A new paradigm. Australasian Dental Practice</a:t>
            </a:r>
            <a:r>
              <a:rPr lang="en-US" sz="1200" i="1" dirty="0"/>
              <a:t> 2011:130-134</a:t>
            </a:r>
            <a:endParaRPr lang="el-GR" sz="1200" i="1" dirty="0"/>
          </a:p>
        </p:txBody>
      </p:sp>
      <p:sp>
        <p:nvSpPr>
          <p:cNvPr id="4" name="Θέση αριθμού διαφάνειας 3"/>
          <p:cNvSpPr>
            <a:spLocks noGrp="1"/>
          </p:cNvSpPr>
          <p:nvPr>
            <p:ph type="sldNum" sz="quarter" idx="12"/>
          </p:nvPr>
        </p:nvSpPr>
        <p:spPr/>
        <p:txBody>
          <a:bodyPr/>
          <a:lstStyle/>
          <a:p>
            <a:fld id="{F535093D-D179-44E1-AA04-3B47579EB235}" type="slidenum">
              <a:rPr lang="el-GR" smtClean="0"/>
              <a:t>34</a:t>
            </a:fld>
            <a:endParaRPr lang="el-GR"/>
          </a:p>
        </p:txBody>
      </p:sp>
    </p:spTree>
    <p:extLst>
      <p:ext uri="{BB962C8B-B14F-4D97-AF65-F5344CB8AC3E}">
        <p14:creationId xmlns:p14="http://schemas.microsoft.com/office/powerpoint/2010/main" val="1786335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285750" y="2148260"/>
            <a:ext cx="2557463" cy="1928812"/>
          </a:xfrm>
          <a:prstGeom prst="rect">
            <a:avLst/>
          </a:prstGeom>
          <a:noFill/>
          <a:ln w="9525">
            <a:noFill/>
            <a:miter lim="800000"/>
            <a:headEnd/>
            <a:tailEnd/>
          </a:ln>
        </p:spPr>
      </p:pic>
      <p:pic>
        <p:nvPicPr>
          <p:cNvPr id="2051" name="Picture 3"/>
          <p:cNvPicPr>
            <a:picLocks noChangeAspect="1" noChangeArrowheads="1"/>
          </p:cNvPicPr>
          <p:nvPr/>
        </p:nvPicPr>
        <p:blipFill>
          <a:blip r:embed="rId3"/>
          <a:srcRect/>
          <a:stretch>
            <a:fillRect/>
          </a:stretch>
        </p:blipFill>
        <p:spPr bwMode="auto">
          <a:xfrm>
            <a:off x="3071813" y="2148260"/>
            <a:ext cx="2746375" cy="1928812"/>
          </a:xfrm>
          <a:prstGeom prst="rect">
            <a:avLst/>
          </a:prstGeom>
          <a:noFill/>
          <a:ln w="9525">
            <a:noFill/>
            <a:miter lim="800000"/>
            <a:headEnd/>
            <a:tailEnd/>
          </a:ln>
        </p:spPr>
      </p:pic>
      <p:pic>
        <p:nvPicPr>
          <p:cNvPr id="2052" name="Picture 4"/>
          <p:cNvPicPr>
            <a:picLocks noChangeAspect="1" noChangeArrowheads="1"/>
          </p:cNvPicPr>
          <p:nvPr/>
        </p:nvPicPr>
        <p:blipFill>
          <a:blip r:embed="rId4"/>
          <a:srcRect/>
          <a:stretch>
            <a:fillRect/>
          </a:stretch>
        </p:blipFill>
        <p:spPr bwMode="auto">
          <a:xfrm>
            <a:off x="6072188" y="2148260"/>
            <a:ext cx="2524125" cy="1928812"/>
          </a:xfrm>
          <a:prstGeom prst="rect">
            <a:avLst/>
          </a:prstGeom>
          <a:noFill/>
          <a:ln w="9525">
            <a:noFill/>
            <a:miter lim="800000"/>
            <a:headEnd/>
            <a:tailEnd/>
          </a:ln>
        </p:spPr>
      </p:pic>
      <p:sp>
        <p:nvSpPr>
          <p:cNvPr id="13" name="1 - TextBox"/>
          <p:cNvSpPr txBox="1">
            <a:spLocks noChangeArrowheads="1"/>
          </p:cNvSpPr>
          <p:nvPr/>
        </p:nvSpPr>
        <p:spPr bwMode="auto">
          <a:xfrm>
            <a:off x="357188" y="4182913"/>
            <a:ext cx="8358187" cy="830263"/>
          </a:xfrm>
          <a:prstGeom prst="rect">
            <a:avLst/>
          </a:prstGeom>
          <a:noFill/>
          <a:ln w="9525">
            <a:noFill/>
            <a:miter lim="800000"/>
            <a:headEnd/>
            <a:tailEnd/>
          </a:ln>
        </p:spPr>
        <p:txBody>
          <a:bodyPr>
            <a:spAutoFit/>
          </a:bodyPr>
          <a:lstStyle/>
          <a:p>
            <a:r>
              <a:rPr lang="el-GR" sz="2400" dirty="0" smtClean="0"/>
              <a:t>Σχεδιασμός εικονικού νάρθηκα</a:t>
            </a:r>
            <a:r>
              <a:rPr lang="en-GB" sz="2400" dirty="0" smtClean="0">
                <a:sym typeface="Wingdings" pitchFamily="2" charset="2"/>
              </a:rPr>
              <a:t>,</a:t>
            </a:r>
            <a:r>
              <a:rPr lang="el-GR" sz="2400" dirty="0" smtClean="0">
                <a:sym typeface="Wingdings" pitchFamily="2" charset="2"/>
              </a:rPr>
              <a:t> </a:t>
            </a:r>
            <a:r>
              <a:rPr lang="el-GR" sz="2400" dirty="0">
                <a:sym typeface="Wingdings" pitchFamily="2" charset="2"/>
              </a:rPr>
              <a:t>εξασφάλιση του μικρότερου δυνατού πάχους</a:t>
            </a:r>
            <a:endParaRPr lang="el-GR" sz="2400" dirty="0"/>
          </a:p>
        </p:txBody>
      </p:sp>
      <p:sp>
        <p:nvSpPr>
          <p:cNvPr id="8" name="1 - Τίτλος"/>
          <p:cNvSpPr>
            <a:spLocks noGrp="1"/>
          </p:cNvSpPr>
          <p:nvPr>
            <p:ph type="title"/>
          </p:nvPr>
        </p:nvSpPr>
        <p:spPr>
          <a:xfrm>
            <a:off x="0" y="188913"/>
            <a:ext cx="9144000" cy="1143000"/>
          </a:xfrm>
        </p:spPr>
        <p:txBody>
          <a:bodyPr>
            <a:normAutofit/>
          </a:bodyPr>
          <a:lstStyle/>
          <a:p>
            <a:pPr>
              <a:defRPr/>
            </a:pPr>
            <a:r>
              <a:rPr lang="el-GR" sz="3200" b="1" dirty="0" smtClean="0">
                <a:solidFill>
                  <a:schemeClr val="tx2"/>
                </a:solidFill>
              </a:rPr>
              <a:t>Κατασκευή νάρθηκα σταθεροποίησης με </a:t>
            </a:r>
            <a:r>
              <a:rPr lang="en-GB" sz="3200" b="1" dirty="0">
                <a:solidFill>
                  <a:schemeClr val="tx2"/>
                </a:solidFill>
              </a:rPr>
              <a:t>CAD-CAM</a:t>
            </a:r>
            <a:r>
              <a:rPr lang="el-GR" sz="3200" b="1" dirty="0">
                <a:solidFill>
                  <a:schemeClr val="tx2"/>
                </a:solidFill>
              </a:rPr>
              <a:t> </a:t>
            </a:r>
            <a:endParaRPr lang="el-GR" sz="3200" b="1" dirty="0">
              <a:solidFill>
                <a:schemeClr val="tx2"/>
              </a:solidFill>
              <a:effectLst/>
            </a:endParaRPr>
          </a:p>
        </p:txBody>
      </p:sp>
      <p:sp>
        <p:nvSpPr>
          <p:cNvPr id="2" name="Θέση αριθμού διαφάνειας 1"/>
          <p:cNvSpPr>
            <a:spLocks noGrp="1"/>
          </p:cNvSpPr>
          <p:nvPr>
            <p:ph type="sldNum" sz="quarter" idx="12"/>
          </p:nvPr>
        </p:nvSpPr>
        <p:spPr/>
        <p:txBody>
          <a:bodyPr/>
          <a:lstStyle/>
          <a:p>
            <a:fld id="{F535093D-D179-44E1-AA04-3B47579EB235}" type="slidenum">
              <a:rPr lang="el-GR" smtClean="0"/>
              <a:t>35</a:t>
            </a:fld>
            <a:endParaRPr lang="el-GR"/>
          </a:p>
        </p:txBody>
      </p:sp>
      <p:sp>
        <p:nvSpPr>
          <p:cNvPr id="10" name="Rectangle 1"/>
          <p:cNvSpPr/>
          <p:nvPr/>
        </p:nvSpPr>
        <p:spPr>
          <a:xfrm>
            <a:off x="307439" y="6242500"/>
            <a:ext cx="4536504" cy="461665"/>
          </a:xfrm>
          <a:prstGeom prst="rect">
            <a:avLst/>
          </a:prstGeom>
        </p:spPr>
        <p:txBody>
          <a:bodyPr wrap="square">
            <a:spAutoFit/>
          </a:bodyPr>
          <a:lstStyle/>
          <a:p>
            <a:pPr lvl="0"/>
            <a:r>
              <a:rPr lang="en-GB" sz="1200" i="1" dirty="0"/>
              <a:t>Dunn D. B., Lewis M. B.: CAD/CAM Occlusal splints: A new paradigm. Australasian Dental Practice</a:t>
            </a:r>
            <a:r>
              <a:rPr lang="en-US" sz="1200" i="1" dirty="0"/>
              <a:t> 2011:130-134</a:t>
            </a:r>
            <a:endParaRPr lang="el-GR" sz="1200" i="1" dirty="0"/>
          </a:p>
        </p:txBody>
      </p:sp>
    </p:spTree>
    <p:extLst>
      <p:ext uri="{BB962C8B-B14F-4D97-AF65-F5344CB8AC3E}">
        <p14:creationId xmlns:p14="http://schemas.microsoft.com/office/powerpoint/2010/main" val="18835281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6"/>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971600" y="2132856"/>
            <a:ext cx="2842617" cy="2916000"/>
          </a:xfrm>
        </p:spPr>
      </p:pic>
      <p:sp>
        <p:nvSpPr>
          <p:cNvPr id="174083" name="4 - Ορθογώνιο"/>
          <p:cNvSpPr>
            <a:spLocks noChangeArrowheads="1"/>
          </p:cNvSpPr>
          <p:nvPr/>
        </p:nvSpPr>
        <p:spPr bwMode="auto">
          <a:xfrm>
            <a:off x="251520" y="5262299"/>
            <a:ext cx="40324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pPr algn="ctr" eaLnBrk="1" hangingPunct="1"/>
            <a:r>
              <a:rPr lang="el-GR" altLang="el-GR" dirty="0" smtClean="0">
                <a:latin typeface="Calibri" pitchFamily="34" charset="0"/>
              </a:rPr>
              <a:t>Εικονικός </a:t>
            </a:r>
            <a:r>
              <a:rPr lang="el-GR" altLang="el-GR" dirty="0">
                <a:latin typeface="Calibri" pitchFamily="34" charset="0"/>
              </a:rPr>
              <a:t>νάρθηκας </a:t>
            </a:r>
            <a:endParaRPr lang="en-GB" altLang="el-GR" dirty="0" smtClean="0">
              <a:latin typeface="Calibri" pitchFamily="34" charset="0"/>
            </a:endParaRPr>
          </a:p>
          <a:p>
            <a:pPr algn="ctr" eaLnBrk="1" hangingPunct="1"/>
            <a:r>
              <a:rPr lang="el-GR" altLang="el-GR" dirty="0" smtClean="0">
                <a:latin typeface="Calibri" pitchFamily="34" charset="0"/>
              </a:rPr>
              <a:t>με </a:t>
            </a:r>
            <a:r>
              <a:rPr lang="el-GR" altLang="el-GR" dirty="0">
                <a:latin typeface="Calibri" pitchFamily="34" charset="0"/>
              </a:rPr>
              <a:t>τις περιοχές επαφής</a:t>
            </a:r>
          </a:p>
        </p:txBody>
      </p:sp>
      <p:pic>
        <p:nvPicPr>
          <p:cNvPr id="7"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648200" y="2132856"/>
            <a:ext cx="4038600" cy="31892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3 - TextBox"/>
          <p:cNvSpPr txBox="1">
            <a:spLocks noChangeArrowheads="1"/>
          </p:cNvSpPr>
          <p:nvPr/>
        </p:nvSpPr>
        <p:spPr bwMode="auto">
          <a:xfrm>
            <a:off x="4601096" y="5517232"/>
            <a:ext cx="4147368" cy="1107996"/>
          </a:xfrm>
          <a:prstGeom prst="rect">
            <a:avLst/>
          </a:prstGeom>
          <a:noFill/>
          <a:ln w="9525">
            <a:noFill/>
            <a:miter lim="800000"/>
            <a:headEnd/>
            <a:tailEnd/>
          </a:ln>
        </p:spPr>
        <p:txBody>
          <a:bodyPr wrap="square">
            <a:spAutoFit/>
          </a:bodyPr>
          <a:lstStyle/>
          <a:p>
            <a:pPr algn="ctr"/>
            <a:r>
              <a:rPr lang="el-GR" sz="2200" b="1" dirty="0">
                <a:latin typeface="Franklin Gothic Book" pitchFamily="34" charset="0"/>
              </a:rPr>
              <a:t>Ο</a:t>
            </a:r>
            <a:r>
              <a:rPr lang="el-GR" sz="2200" b="1" dirty="0" smtClean="0">
                <a:latin typeface="Franklin Gothic Book" pitchFamily="34" charset="0"/>
              </a:rPr>
              <a:t>λοκλήρωση σχεδιασμού</a:t>
            </a:r>
            <a:r>
              <a:rPr lang="el-GR" sz="2200" b="1" dirty="0" smtClean="0">
                <a:latin typeface="Franklin Gothic Book" pitchFamily="34" charset="0"/>
                <a:sym typeface="Wingdings" pitchFamily="2" charset="2"/>
              </a:rPr>
              <a:t> </a:t>
            </a:r>
            <a:r>
              <a:rPr lang="en-GB" sz="2200" b="1" dirty="0" smtClean="0">
                <a:latin typeface="Franklin Gothic Book" pitchFamily="34" charset="0"/>
                <a:sym typeface="Wingdings" pitchFamily="2" charset="2"/>
              </a:rPr>
              <a:t>(CAD) </a:t>
            </a:r>
            <a:r>
              <a:rPr lang="el-GR" sz="2200" b="1" dirty="0" smtClean="0">
                <a:latin typeface="Franklin Gothic Book" pitchFamily="34" charset="0"/>
              </a:rPr>
              <a:t>30 </a:t>
            </a:r>
            <a:r>
              <a:rPr lang="en-GB" sz="2200" b="1" dirty="0" smtClean="0">
                <a:latin typeface="Franklin Gothic Book" pitchFamily="34" charset="0"/>
              </a:rPr>
              <a:t>min</a:t>
            </a:r>
            <a:endParaRPr lang="en-US" sz="2200" b="1" dirty="0">
              <a:latin typeface="Franklin Gothic Book" pitchFamily="34" charset="0"/>
            </a:endParaRPr>
          </a:p>
          <a:p>
            <a:pPr algn="ctr"/>
            <a:endParaRPr lang="el-GR" sz="2200" b="1" dirty="0">
              <a:latin typeface="Franklin Gothic Book" pitchFamily="34" charset="0"/>
            </a:endParaRPr>
          </a:p>
        </p:txBody>
      </p:sp>
      <p:sp>
        <p:nvSpPr>
          <p:cNvPr id="9" name="1 - Τίτλος"/>
          <p:cNvSpPr>
            <a:spLocks noGrp="1"/>
          </p:cNvSpPr>
          <p:nvPr>
            <p:ph type="title"/>
          </p:nvPr>
        </p:nvSpPr>
        <p:spPr>
          <a:xfrm>
            <a:off x="0" y="274638"/>
            <a:ext cx="9036496" cy="1143000"/>
          </a:xfrm>
        </p:spPr>
        <p:txBody>
          <a:bodyPr>
            <a:normAutofit/>
          </a:bodyPr>
          <a:lstStyle/>
          <a:p>
            <a:pPr>
              <a:defRPr/>
            </a:pPr>
            <a:r>
              <a:rPr lang="el-GR" sz="3200" b="1" dirty="0" smtClean="0">
                <a:solidFill>
                  <a:schemeClr val="tx2"/>
                </a:solidFill>
              </a:rPr>
              <a:t>Κατασκευή νάρθηκα σταθεροποίησης με </a:t>
            </a:r>
            <a:r>
              <a:rPr lang="en-GB" sz="3200" b="1" dirty="0">
                <a:solidFill>
                  <a:schemeClr val="tx2"/>
                </a:solidFill>
              </a:rPr>
              <a:t>CAD-CAM</a:t>
            </a:r>
            <a:r>
              <a:rPr lang="el-GR" sz="3200" b="1" dirty="0">
                <a:solidFill>
                  <a:schemeClr val="tx2"/>
                </a:solidFill>
              </a:rPr>
              <a:t> </a:t>
            </a:r>
            <a:endParaRPr lang="el-GR" sz="3200" b="1" dirty="0">
              <a:solidFill>
                <a:schemeClr val="tx2"/>
              </a:solidFill>
              <a:effectLst/>
            </a:endParaRPr>
          </a:p>
        </p:txBody>
      </p:sp>
      <p:sp>
        <p:nvSpPr>
          <p:cNvPr id="2" name="Θέση αριθμού διαφάνειας 1"/>
          <p:cNvSpPr>
            <a:spLocks noGrp="1"/>
          </p:cNvSpPr>
          <p:nvPr>
            <p:ph type="sldNum" sz="quarter" idx="12"/>
          </p:nvPr>
        </p:nvSpPr>
        <p:spPr/>
        <p:txBody>
          <a:bodyPr/>
          <a:lstStyle/>
          <a:p>
            <a:fld id="{F535093D-D179-44E1-AA04-3B47579EB235}" type="slidenum">
              <a:rPr lang="el-GR" smtClean="0"/>
              <a:t>36</a:t>
            </a:fld>
            <a:endParaRPr lang="el-GR"/>
          </a:p>
        </p:txBody>
      </p:sp>
      <p:sp>
        <p:nvSpPr>
          <p:cNvPr id="10" name="Rectangle 1"/>
          <p:cNvSpPr/>
          <p:nvPr/>
        </p:nvSpPr>
        <p:spPr>
          <a:xfrm>
            <a:off x="4758523" y="6387990"/>
            <a:ext cx="3832513" cy="461665"/>
          </a:xfrm>
          <a:prstGeom prst="rect">
            <a:avLst/>
          </a:prstGeom>
        </p:spPr>
        <p:txBody>
          <a:bodyPr wrap="square">
            <a:spAutoFit/>
          </a:bodyPr>
          <a:lstStyle/>
          <a:p>
            <a:pPr lvl="0"/>
            <a:r>
              <a:rPr lang="en-GB" sz="1200" i="1" dirty="0"/>
              <a:t>Dunn D. B., Lewis M. B.: CAD/CAM Occlusal splints: A new paradigm. Australasian Dental Practice</a:t>
            </a:r>
            <a:r>
              <a:rPr lang="en-US" sz="1200" i="1" dirty="0"/>
              <a:t> 2011:130-134</a:t>
            </a:r>
            <a:endParaRPr lang="el-GR" sz="1200" i="1" dirty="0"/>
          </a:p>
        </p:txBody>
      </p:sp>
    </p:spTree>
    <p:extLst>
      <p:ext uri="{BB962C8B-B14F-4D97-AF65-F5344CB8AC3E}">
        <p14:creationId xmlns:p14="http://schemas.microsoft.com/office/powerpoint/2010/main" val="32538363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a:srcRect/>
          <a:stretch>
            <a:fillRect/>
          </a:stretch>
        </p:blipFill>
        <p:spPr bwMode="auto">
          <a:xfrm>
            <a:off x="6286500" y="3284984"/>
            <a:ext cx="2297113" cy="1806575"/>
          </a:xfrm>
          <a:prstGeom prst="rect">
            <a:avLst/>
          </a:prstGeom>
          <a:noFill/>
          <a:ln w="9525">
            <a:noFill/>
            <a:miter lim="800000"/>
            <a:headEnd/>
            <a:tailEnd/>
          </a:ln>
        </p:spPr>
      </p:pic>
      <p:pic>
        <p:nvPicPr>
          <p:cNvPr id="6" name="Picture 7"/>
          <p:cNvPicPr>
            <a:picLocks noChangeAspect="1" noChangeArrowheads="1"/>
          </p:cNvPicPr>
          <p:nvPr/>
        </p:nvPicPr>
        <p:blipFill>
          <a:blip r:embed="rId3"/>
          <a:srcRect/>
          <a:stretch>
            <a:fillRect/>
          </a:stretch>
        </p:blipFill>
        <p:spPr bwMode="auto">
          <a:xfrm>
            <a:off x="428625" y="3284984"/>
            <a:ext cx="2676525" cy="1843087"/>
          </a:xfrm>
          <a:prstGeom prst="rect">
            <a:avLst/>
          </a:prstGeom>
          <a:noFill/>
          <a:ln w="9525">
            <a:noFill/>
            <a:miter lim="800000"/>
            <a:headEnd/>
            <a:tailEnd/>
          </a:ln>
        </p:spPr>
      </p:pic>
      <p:pic>
        <p:nvPicPr>
          <p:cNvPr id="7" name="Picture 8"/>
          <p:cNvPicPr>
            <a:picLocks noChangeAspect="1" noChangeArrowheads="1"/>
          </p:cNvPicPr>
          <p:nvPr/>
        </p:nvPicPr>
        <p:blipFill>
          <a:blip r:embed="rId4"/>
          <a:srcRect/>
          <a:stretch>
            <a:fillRect/>
          </a:stretch>
        </p:blipFill>
        <p:spPr bwMode="auto">
          <a:xfrm>
            <a:off x="3357563" y="3284984"/>
            <a:ext cx="2624137" cy="1812925"/>
          </a:xfrm>
          <a:prstGeom prst="rect">
            <a:avLst/>
          </a:prstGeom>
          <a:noFill/>
          <a:ln w="9525">
            <a:noFill/>
            <a:miter lim="800000"/>
            <a:headEnd/>
            <a:tailEnd/>
          </a:ln>
        </p:spPr>
      </p:pic>
      <p:sp>
        <p:nvSpPr>
          <p:cNvPr id="8" name="Rectangle 7"/>
          <p:cNvSpPr/>
          <p:nvPr/>
        </p:nvSpPr>
        <p:spPr>
          <a:xfrm>
            <a:off x="428625" y="2206605"/>
            <a:ext cx="8247831" cy="830997"/>
          </a:xfrm>
          <a:prstGeom prst="rect">
            <a:avLst/>
          </a:prstGeom>
        </p:spPr>
        <p:txBody>
          <a:bodyPr wrap="square">
            <a:spAutoFit/>
          </a:bodyPr>
          <a:lstStyle/>
          <a:p>
            <a:r>
              <a:rPr lang="el-GR" sz="2400" dirty="0"/>
              <a:t>Τοποθέτηση και κατεργασία ακρυλικής ρητίνης σε μηχάνημα κοπής </a:t>
            </a:r>
            <a:r>
              <a:rPr lang="en-GB" sz="2400" dirty="0"/>
              <a:t>CAM</a:t>
            </a:r>
            <a:endParaRPr lang="el-GR" sz="2400" dirty="0"/>
          </a:p>
        </p:txBody>
      </p:sp>
      <p:sp>
        <p:nvSpPr>
          <p:cNvPr id="9" name="Rectangle 8"/>
          <p:cNvSpPr/>
          <p:nvPr/>
        </p:nvSpPr>
        <p:spPr>
          <a:xfrm>
            <a:off x="683568" y="5301208"/>
            <a:ext cx="6174432" cy="769441"/>
          </a:xfrm>
          <a:prstGeom prst="rect">
            <a:avLst/>
          </a:prstGeom>
        </p:spPr>
        <p:txBody>
          <a:bodyPr wrap="square">
            <a:spAutoFit/>
          </a:bodyPr>
          <a:lstStyle/>
          <a:p>
            <a:r>
              <a:rPr lang="el-GR" sz="2200" b="1" dirty="0">
                <a:solidFill>
                  <a:schemeClr val="tx2"/>
                </a:solidFill>
              </a:rPr>
              <a:t>Διαδικασία κοπής </a:t>
            </a:r>
            <a:r>
              <a:rPr lang="el-GR" sz="2200" b="1" dirty="0" smtClean="0">
                <a:solidFill>
                  <a:schemeClr val="tx2"/>
                </a:solidFill>
              </a:rPr>
              <a:t>και διαμόρφωσης του νάρθηκα</a:t>
            </a:r>
            <a:r>
              <a:rPr lang="el-GR" sz="2200" b="1" dirty="0" smtClean="0">
                <a:solidFill>
                  <a:schemeClr val="tx2"/>
                </a:solidFill>
                <a:sym typeface="Wingdings" pitchFamily="2" charset="2"/>
              </a:rPr>
              <a:t> </a:t>
            </a:r>
            <a:r>
              <a:rPr lang="el-GR" sz="2200" b="1" dirty="0">
                <a:solidFill>
                  <a:schemeClr val="tx2"/>
                </a:solidFill>
              </a:rPr>
              <a:t>90 </a:t>
            </a:r>
            <a:r>
              <a:rPr lang="en-GB" sz="2200" b="1" dirty="0" smtClean="0">
                <a:solidFill>
                  <a:schemeClr val="tx2"/>
                </a:solidFill>
              </a:rPr>
              <a:t>min.</a:t>
            </a:r>
            <a:endParaRPr lang="el-GR" sz="2200" b="1" dirty="0">
              <a:solidFill>
                <a:schemeClr val="tx2"/>
              </a:solidFill>
            </a:endParaRPr>
          </a:p>
        </p:txBody>
      </p:sp>
      <p:sp>
        <p:nvSpPr>
          <p:cNvPr id="10" name="1 - Τίτλος"/>
          <p:cNvSpPr>
            <a:spLocks noGrp="1"/>
          </p:cNvSpPr>
          <p:nvPr>
            <p:ph type="title"/>
          </p:nvPr>
        </p:nvSpPr>
        <p:spPr>
          <a:xfrm>
            <a:off x="0" y="274638"/>
            <a:ext cx="9144000" cy="1143000"/>
          </a:xfrm>
        </p:spPr>
        <p:txBody>
          <a:bodyPr>
            <a:normAutofit/>
          </a:bodyPr>
          <a:lstStyle/>
          <a:p>
            <a:pPr>
              <a:defRPr/>
            </a:pPr>
            <a:r>
              <a:rPr lang="el-GR" sz="3200" b="1" dirty="0" smtClean="0">
                <a:solidFill>
                  <a:schemeClr val="tx2"/>
                </a:solidFill>
              </a:rPr>
              <a:t>Κατασκευή νάρθηκα σταθεροποίησης με </a:t>
            </a:r>
            <a:r>
              <a:rPr lang="en-GB" sz="3200" b="1" dirty="0">
                <a:solidFill>
                  <a:schemeClr val="tx2"/>
                </a:solidFill>
              </a:rPr>
              <a:t>CAD-CAM</a:t>
            </a:r>
            <a:r>
              <a:rPr lang="el-GR" sz="3200" b="1" dirty="0">
                <a:solidFill>
                  <a:schemeClr val="tx2"/>
                </a:solidFill>
              </a:rPr>
              <a:t> </a:t>
            </a:r>
            <a:endParaRPr lang="el-GR" sz="3200" b="1" dirty="0">
              <a:solidFill>
                <a:schemeClr val="tx2"/>
              </a:solidFill>
              <a:effectLst/>
            </a:endParaRPr>
          </a:p>
        </p:txBody>
      </p:sp>
      <p:sp>
        <p:nvSpPr>
          <p:cNvPr id="2" name="Θέση αριθμού διαφάνειας 1"/>
          <p:cNvSpPr>
            <a:spLocks noGrp="1"/>
          </p:cNvSpPr>
          <p:nvPr>
            <p:ph type="sldNum" sz="quarter" idx="12"/>
          </p:nvPr>
        </p:nvSpPr>
        <p:spPr/>
        <p:txBody>
          <a:bodyPr/>
          <a:lstStyle/>
          <a:p>
            <a:fld id="{F535093D-D179-44E1-AA04-3B47579EB235}" type="slidenum">
              <a:rPr lang="el-GR" smtClean="0"/>
              <a:t>37</a:t>
            </a:fld>
            <a:endParaRPr lang="el-GR"/>
          </a:p>
        </p:txBody>
      </p:sp>
      <p:sp>
        <p:nvSpPr>
          <p:cNvPr id="11" name="Rectangle 1"/>
          <p:cNvSpPr/>
          <p:nvPr/>
        </p:nvSpPr>
        <p:spPr>
          <a:xfrm>
            <a:off x="434238" y="6385741"/>
            <a:ext cx="4536504" cy="461665"/>
          </a:xfrm>
          <a:prstGeom prst="rect">
            <a:avLst/>
          </a:prstGeom>
        </p:spPr>
        <p:txBody>
          <a:bodyPr wrap="square">
            <a:spAutoFit/>
          </a:bodyPr>
          <a:lstStyle/>
          <a:p>
            <a:pPr lvl="0"/>
            <a:r>
              <a:rPr lang="en-GB" sz="1200" i="1" dirty="0"/>
              <a:t>Dunn D. B., Lewis M. B.: CAD/CAM Occlusal splints: A new paradigm. Australasian Dental Practice</a:t>
            </a:r>
            <a:r>
              <a:rPr lang="en-US" sz="1200" i="1" dirty="0"/>
              <a:t> 2011:130-134</a:t>
            </a:r>
            <a:endParaRPr lang="el-GR" sz="1200" i="1" dirty="0"/>
          </a:p>
        </p:txBody>
      </p:sp>
    </p:spTree>
    <p:extLst>
      <p:ext uri="{BB962C8B-B14F-4D97-AF65-F5344CB8AC3E}">
        <p14:creationId xmlns:p14="http://schemas.microsoft.com/office/powerpoint/2010/main" val="15029597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3" name="Ομάδα 2"/>
          <p:cNvGrpSpPr/>
          <p:nvPr/>
        </p:nvGrpSpPr>
        <p:grpSpPr>
          <a:xfrm>
            <a:off x="1767633" y="5931169"/>
            <a:ext cx="5828703" cy="768532"/>
            <a:chOff x="1767633" y="5931169"/>
            <a:chExt cx="5828703" cy="768532"/>
          </a:xfrm>
        </p:grpSpPr>
        <p:pic>
          <p:nvPicPr>
            <p:cNvPr id="9"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10"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120718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1000881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title"/>
          </p:nvPr>
        </p:nvSpPr>
        <p:spPr>
          <a:xfrm>
            <a:off x="457200" y="188913"/>
            <a:ext cx="8229600" cy="1139825"/>
          </a:xfrm>
        </p:spPr>
        <p:txBody>
          <a:bodyPr/>
          <a:lstStyle/>
          <a:p>
            <a:pPr eaLnBrk="1" hangingPunct="1">
              <a:defRPr/>
            </a:pPr>
            <a:r>
              <a:rPr lang="el-GR" sz="3600" b="1" dirty="0" smtClean="0">
                <a:solidFill>
                  <a:schemeClr val="tx2"/>
                </a:solidFill>
                <a:effectLst/>
              </a:rPr>
              <a:t>Μηχανισμοί δράσης των ναρθήκων</a:t>
            </a:r>
            <a:endParaRPr lang="en-US" sz="3600" b="1" dirty="0" smtClean="0">
              <a:solidFill>
                <a:schemeClr val="tx2"/>
              </a:solidFill>
              <a:effectLst/>
            </a:endParaRPr>
          </a:p>
        </p:txBody>
      </p:sp>
      <p:sp>
        <p:nvSpPr>
          <p:cNvPr id="141315" name="Rectangle 4"/>
          <p:cNvSpPr>
            <a:spLocks noGrp="1" noChangeArrowheads="1"/>
          </p:cNvSpPr>
          <p:nvPr>
            <p:ph type="body" idx="1"/>
          </p:nvPr>
        </p:nvSpPr>
        <p:spPr>
          <a:xfrm>
            <a:off x="539750" y="1600200"/>
            <a:ext cx="8229600" cy="4525963"/>
          </a:xfrm>
        </p:spPr>
        <p:txBody>
          <a:bodyPr/>
          <a:lstStyle/>
          <a:p>
            <a:pPr eaLnBrk="1" hangingPunct="1">
              <a:lnSpc>
                <a:spcPct val="90000"/>
              </a:lnSpc>
            </a:pPr>
            <a:r>
              <a:rPr lang="el-GR" altLang="el-GR" sz="2400" dirty="0" smtClean="0"/>
              <a:t>Προσωρινά </a:t>
            </a:r>
            <a:r>
              <a:rPr lang="el-GR" altLang="el-GR" sz="2400" dirty="0" smtClean="0"/>
              <a:t>αποδίδει πιο σταθερή θέση</a:t>
            </a:r>
            <a:r>
              <a:rPr lang="en-GB" altLang="el-GR" sz="2400" dirty="0" smtClean="0"/>
              <a:t> </a:t>
            </a:r>
            <a:r>
              <a:rPr lang="el-GR" altLang="el-GR" sz="2400" dirty="0" smtClean="0"/>
              <a:t>των στοιχείων της ΚΓΔ</a:t>
            </a:r>
            <a:r>
              <a:rPr lang="en-GB" altLang="el-GR" sz="2400" dirty="0" smtClean="0"/>
              <a:t>.</a:t>
            </a:r>
            <a:endParaRPr lang="el-GR" altLang="el-GR" sz="2400" dirty="0" smtClean="0"/>
          </a:p>
          <a:p>
            <a:pPr eaLnBrk="1" hangingPunct="1">
              <a:lnSpc>
                <a:spcPct val="90000"/>
              </a:lnSpc>
            </a:pPr>
            <a:r>
              <a:rPr lang="el-GR" altLang="el-GR" sz="2400" dirty="0" smtClean="0"/>
              <a:t>Δημιουργεί </a:t>
            </a:r>
            <a:r>
              <a:rPr lang="el-GR" altLang="el-GR" sz="2400" dirty="0" smtClean="0"/>
              <a:t>μια βελτιωμένη συγκλεισιακή σχέση, κατάργηση των συγκλεισιακών παρεμβολών</a:t>
            </a:r>
            <a:r>
              <a:rPr lang="en-GB" altLang="el-GR" sz="2400" dirty="0" smtClean="0"/>
              <a:t>.</a:t>
            </a:r>
            <a:endParaRPr lang="el-GR" altLang="el-GR" sz="2400" dirty="0" smtClean="0"/>
          </a:p>
          <a:p>
            <a:pPr eaLnBrk="1" hangingPunct="1">
              <a:lnSpc>
                <a:spcPct val="90000"/>
              </a:lnSpc>
            </a:pPr>
            <a:r>
              <a:rPr lang="el-GR" altLang="el-GR" sz="2400" dirty="0" smtClean="0"/>
              <a:t>Ελάττωση </a:t>
            </a:r>
            <a:r>
              <a:rPr lang="el-GR" altLang="el-GR" sz="2400" dirty="0" smtClean="0"/>
              <a:t>της ηλεκτρομυογραφικής δραστηριότητας των ανασπόντων μυών κατά τη διάρκεια του ύπνου</a:t>
            </a:r>
            <a:r>
              <a:rPr lang="en-GB" altLang="el-GR" sz="2400" dirty="0" smtClean="0"/>
              <a:t>.</a:t>
            </a:r>
            <a:endParaRPr lang="el-GR" altLang="el-GR" sz="2400" dirty="0" smtClean="0"/>
          </a:p>
          <a:p>
            <a:pPr eaLnBrk="1" hangingPunct="1">
              <a:lnSpc>
                <a:spcPct val="90000"/>
              </a:lnSpc>
            </a:pPr>
            <a:r>
              <a:rPr lang="el-GR" altLang="el-GR" sz="2400" dirty="0" smtClean="0"/>
              <a:t>Αύξηση </a:t>
            </a:r>
            <a:r>
              <a:rPr lang="el-GR" altLang="el-GR" sz="2400" dirty="0" smtClean="0"/>
              <a:t>της κάθετης διάστασης και ορθοπεδική επίδραση στις ΚΓΔ</a:t>
            </a:r>
            <a:r>
              <a:rPr lang="en-GB" altLang="el-GR" sz="2400" dirty="0" smtClean="0"/>
              <a:t>.</a:t>
            </a:r>
            <a:endParaRPr lang="el-GR" altLang="el-GR" sz="2400" dirty="0" smtClean="0"/>
          </a:p>
          <a:p>
            <a:pPr eaLnBrk="1" hangingPunct="1">
              <a:lnSpc>
                <a:spcPct val="90000"/>
              </a:lnSpc>
            </a:pPr>
            <a:r>
              <a:rPr lang="el-GR" altLang="el-GR" sz="2400" dirty="0" smtClean="0"/>
              <a:t>Προστατεύει </a:t>
            </a:r>
            <a:r>
              <a:rPr lang="el-GR" altLang="el-GR" sz="2400" dirty="0" smtClean="0"/>
              <a:t>τα δόντια και τους  περιβάλλοντες ιστούς από μη ελεγχόμενες  δυνάμεις</a:t>
            </a:r>
            <a:r>
              <a:rPr lang="en-GB" altLang="el-GR" sz="2400" dirty="0" smtClean="0"/>
              <a:t>.</a:t>
            </a:r>
            <a:endParaRPr lang="el-GR" altLang="el-GR" sz="2400" dirty="0" smtClean="0"/>
          </a:p>
          <a:p>
            <a:pPr eaLnBrk="1" hangingPunct="1">
              <a:lnSpc>
                <a:spcPct val="90000"/>
              </a:lnSpc>
            </a:pPr>
            <a:r>
              <a:rPr lang="en-GB" altLang="el-GR" sz="2400" dirty="0" smtClean="0"/>
              <a:t>Placebo </a:t>
            </a:r>
            <a:r>
              <a:rPr lang="el-GR" altLang="el-GR" sz="2400" dirty="0" smtClean="0"/>
              <a:t>επίδραση</a:t>
            </a:r>
            <a:r>
              <a:rPr lang="en-GB" altLang="el-GR" sz="2400" dirty="0" smtClean="0"/>
              <a:t>.</a:t>
            </a:r>
            <a:endParaRPr lang="en-US" altLang="el-GR" sz="2400" dirty="0" smtClean="0"/>
          </a:p>
        </p:txBody>
      </p:sp>
      <p:sp>
        <p:nvSpPr>
          <p:cNvPr id="2" name="Θέση αριθμού διαφάνειας 1"/>
          <p:cNvSpPr>
            <a:spLocks noGrp="1"/>
          </p:cNvSpPr>
          <p:nvPr>
            <p:ph type="sldNum" sz="quarter" idx="12"/>
          </p:nvPr>
        </p:nvSpPr>
        <p:spPr/>
        <p:txBody>
          <a:bodyPr/>
          <a:lstStyle/>
          <a:p>
            <a:fld id="{F535093D-D179-44E1-AA04-3B47579EB235}" type="slidenum">
              <a:rPr lang="el-GR" smtClean="0"/>
              <a:t>4</a:t>
            </a:fld>
            <a:endParaRPr lang="el-GR"/>
          </a:p>
        </p:txBody>
      </p:sp>
    </p:spTree>
    <p:extLst>
      <p:ext uri="{BB962C8B-B14F-4D97-AF65-F5344CB8AC3E}">
        <p14:creationId xmlns:p14="http://schemas.microsoft.com/office/powerpoint/2010/main" val="13289024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Σημείωμα </a:t>
            </a:r>
            <a:r>
              <a:rPr lang="el-GR" dirty="0" smtClean="0">
                <a:solidFill>
                  <a:schemeClr val="tx1"/>
                </a:solidFill>
              </a:rPr>
              <a:t>Αναφοράς</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smtClean="0"/>
              <a:t>Παναγιώτα </a:t>
            </a:r>
            <a:r>
              <a:rPr lang="el-GR" sz="2000" dirty="0" err="1" smtClean="0"/>
              <a:t>Τσόλκα</a:t>
            </a:r>
            <a:r>
              <a:rPr lang="el-GR" sz="2000" dirty="0" smtClean="0"/>
              <a:t> 2014. </a:t>
            </a:r>
            <a:r>
              <a:rPr lang="el-GR" sz="2000" dirty="0"/>
              <a:t>Παναγιώτα </a:t>
            </a:r>
            <a:r>
              <a:rPr lang="el-GR" sz="2000" dirty="0" err="1"/>
              <a:t>Τσόλκα</a:t>
            </a:r>
            <a:r>
              <a:rPr lang="el-GR" sz="2000" dirty="0"/>
              <a:t>. «</a:t>
            </a:r>
            <a:r>
              <a:rPr lang="el-GR" sz="2000" dirty="0" smtClean="0"/>
              <a:t>Αποκατάσταση</a:t>
            </a:r>
            <a:r>
              <a:rPr lang="en-US" sz="2000" dirty="0" smtClean="0"/>
              <a:t> </a:t>
            </a:r>
            <a:r>
              <a:rPr lang="el-GR" sz="2000" dirty="0" smtClean="0"/>
              <a:t>Δυσλειτουργιών </a:t>
            </a:r>
            <a:r>
              <a:rPr lang="el-GR" sz="2000" dirty="0"/>
              <a:t>Σύγκλεισης. </a:t>
            </a:r>
            <a:r>
              <a:rPr lang="el-GR" sz="2000" dirty="0" smtClean="0"/>
              <a:t>Ενότητα 4</a:t>
            </a:r>
            <a:r>
              <a:rPr lang="en-US" sz="2000" dirty="0" smtClean="0"/>
              <a:t>:</a:t>
            </a:r>
            <a:r>
              <a:rPr lang="el-GR" sz="2000"/>
              <a:t> Ενδοστοματικοί Νάρθηκες».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3138303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fontAlgn="base">
              <a:spcBef>
                <a:spcPts val="600"/>
              </a:spcBef>
              <a:spcAft>
                <a:spcPct val="0"/>
              </a:spcAft>
            </a:pPr>
            <a:r>
              <a:rPr lang="el-GR" dirty="0">
                <a:solidFill>
                  <a:prstClr val="black"/>
                </a:solidFill>
              </a:rPr>
              <a:t>[1] http://creativecommons.org/licenses/by-nc-sa/4.0/ </a:t>
            </a:r>
            <a:endParaRPr lang="en-US" dirty="0" smtClean="0">
              <a:solidFill>
                <a:prstClr val="black"/>
              </a:solidFill>
            </a:endParaRPr>
          </a:p>
          <a:p>
            <a:pPr fontAlgn="base">
              <a:spcBef>
                <a:spcPts val="600"/>
              </a:spcBef>
              <a:spcAft>
                <a:spcPct val="0"/>
              </a:spcAft>
            </a:pPr>
            <a:r>
              <a:rPr lang="el-GR" dirty="0" smtClean="0">
                <a:solidFill>
                  <a:prstClr val="black"/>
                </a:solidFill>
              </a:rPr>
              <a:t>Ως </a:t>
            </a:r>
            <a:r>
              <a:rPr lang="el-GR" b="1" dirty="0">
                <a:solidFill>
                  <a:prstClr val="black"/>
                </a:solidFill>
              </a:rPr>
              <a:t>Μη Εμπορική</a:t>
            </a:r>
            <a:r>
              <a:rPr lang="el-GR" dirty="0">
                <a:solidFill>
                  <a:prstClr val="black"/>
                </a:solidFill>
              </a:rPr>
              <a:t> ορίζεται η χρήση:</a:t>
            </a:r>
          </a:p>
          <a:p>
            <a:pPr marL="342900" indent="-342900" fontAlgn="base">
              <a:spcBef>
                <a:spcPts val="600"/>
              </a:spcBef>
              <a:spcAft>
                <a:spcPct val="0"/>
              </a:spcAft>
              <a:buFont typeface="Arial" panose="020B0604020202020204" pitchFamily="34" charset="0"/>
              <a:buChar char="•"/>
            </a:pPr>
            <a:r>
              <a:rPr lang="el-GR" dirty="0">
                <a:solidFill>
                  <a:prstClr val="black"/>
                </a:solidFill>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rPr>
              <a:t>αδειοδόχο</a:t>
            </a:r>
            <a:endParaRPr lang="el-GR" dirty="0">
              <a:solidFill>
                <a:prstClr val="black"/>
              </a:solidFill>
            </a:endParaRPr>
          </a:p>
          <a:p>
            <a:pPr marL="342900" indent="-342900" fontAlgn="base">
              <a:spcBef>
                <a:spcPts val="600"/>
              </a:spcBef>
              <a:spcAft>
                <a:spcPct val="0"/>
              </a:spcAft>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περιλαμβάνει οικονομική συναλλαγή ως προϋπόθεση για τη χρήση ή πρόσβαση στο έργο</a:t>
            </a:r>
          </a:p>
          <a:p>
            <a:pPr marL="342900" indent="-342900" fontAlgn="base">
              <a:spcBef>
                <a:spcPts val="600"/>
              </a:spcBef>
              <a:spcAft>
                <a:spcPct val="0"/>
              </a:spcAft>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προσπορίζει στο διανομέα του έργου και</a:t>
            </a:r>
            <a:r>
              <a:rPr lang="en-GB" dirty="0">
                <a:solidFill>
                  <a:prstClr val="black"/>
                </a:solidFill>
              </a:rPr>
              <a:t> </a:t>
            </a:r>
            <a:r>
              <a:rPr lang="el-GR" dirty="0" err="1">
                <a:solidFill>
                  <a:prstClr val="black"/>
                </a:solidFill>
              </a:rPr>
              <a:t>αδειοδόχο</a:t>
            </a:r>
            <a:r>
              <a:rPr lang="en-GB" dirty="0">
                <a:solidFill>
                  <a:prstClr val="black"/>
                </a:solidFill>
              </a:rPr>
              <a:t> </a:t>
            </a:r>
            <a:r>
              <a:rPr lang="el-GR" dirty="0">
                <a:solidFill>
                  <a:prstClr val="black"/>
                </a:solidFill>
              </a:rPr>
              <a:t>έμμεσο οικονομικό όφελος (π.χ. διαφημίσεις) από την προβολή του έργου σε διαδικτυακό </a:t>
            </a:r>
            <a:r>
              <a:rPr lang="el-GR" dirty="0" smtClean="0">
                <a:solidFill>
                  <a:prstClr val="black"/>
                </a:solidFill>
              </a:rPr>
              <a:t>τόπο</a:t>
            </a:r>
            <a:endParaRPr lang="en-US" dirty="0" smtClean="0">
              <a:solidFill>
                <a:prstClr val="black"/>
              </a:solidFill>
            </a:endParaRPr>
          </a:p>
          <a:p>
            <a:pPr fontAlgn="base">
              <a:spcBef>
                <a:spcPts val="600"/>
              </a:spcBef>
              <a:spcAft>
                <a:spcPct val="0"/>
              </a:spcAft>
            </a:pPr>
            <a:r>
              <a:rPr lang="el-GR" dirty="0" smtClean="0">
                <a:solidFill>
                  <a:prstClr val="black"/>
                </a:solidFill>
              </a:rPr>
              <a:t>Ο </a:t>
            </a:r>
            <a:r>
              <a:rPr lang="el-GR" dirty="0">
                <a:solidFill>
                  <a:prstClr val="black"/>
                </a:solidFill>
              </a:rPr>
              <a:t>δικαιούχος μπορεί να παρέχει στον </a:t>
            </a:r>
            <a:r>
              <a:rPr lang="el-GR" dirty="0" err="1">
                <a:solidFill>
                  <a:prstClr val="black"/>
                </a:solidFill>
              </a:rPr>
              <a:t>αδειοδόχο</a:t>
            </a:r>
            <a:r>
              <a:rPr lang="el-GR" dirty="0">
                <a:solidFill>
                  <a:prstClr val="black"/>
                </a:solidFill>
              </a:rPr>
              <a:t> ξεχωριστή άδεια να χρησιμοποιεί το έργο για εμπορική χρήση, εφόσον αυτό του ζητηθεί</a:t>
            </a:r>
            <a:r>
              <a:rPr lang="el-GR" dirty="0" smtClean="0">
                <a:solidFill>
                  <a:prstClr val="black"/>
                </a:solidFill>
              </a:rPr>
              <a:t>.</a:t>
            </a:r>
            <a:endParaRPr lang="el-GR" dirty="0">
              <a:solidFill>
                <a:prstClr val="black"/>
              </a:solidFill>
            </a:endParaRPr>
          </a:p>
        </p:txBody>
      </p:sp>
    </p:spTree>
    <p:extLst>
      <p:ext uri="{BB962C8B-B14F-4D97-AF65-F5344CB8AC3E}">
        <p14:creationId xmlns:p14="http://schemas.microsoft.com/office/powerpoint/2010/main" val="26173487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Δεν επιτρέπεται η επαναχρησιμοποίηση του έργου</a:t>
            </a:r>
            <a:r>
              <a:rPr lang="en-US" sz="1400" dirty="0" smtClean="0">
                <a:solidFill>
                  <a:prstClr val="black">
                    <a:lumMod val="75000"/>
                    <a:lumOff val="25000"/>
                  </a:prstClr>
                </a:solidFill>
              </a:rPr>
              <a:t>, </a:t>
            </a:r>
            <a:r>
              <a:rPr lang="el-GR" sz="1400" dirty="0" smtClean="0">
                <a:solidFill>
                  <a:prstClr val="black">
                    <a:lumMod val="75000"/>
                    <a:lumOff val="25000"/>
                  </a:prstClr>
                </a:solidFill>
              </a:rPr>
              <a:t>παρά μόνο εάν ζητηθεί εκ νέου άδεια από το δημιουργό.</a:t>
            </a:r>
            <a:endParaRPr lang="el-GR" sz="3200" dirty="0">
              <a:solidFill>
                <a:prstClr val="black"/>
              </a:solidFill>
            </a:endParaRPr>
          </a:p>
        </p:txBody>
      </p:sp>
      <p:sp>
        <p:nvSpPr>
          <p:cNvPr id="7" name="Rectangle 6"/>
          <p:cNvSpPr/>
          <p:nvPr/>
        </p:nvSpPr>
        <p:spPr>
          <a:xfrm>
            <a:off x="1688763" y="914631"/>
            <a:ext cx="399468" cy="400110"/>
          </a:xfrm>
          <a:prstGeom prst="rect">
            <a:avLst/>
          </a:prstGeom>
        </p:spPr>
        <p:txBody>
          <a:bodyPr wrap="none">
            <a:spAutoFit/>
          </a:bodyPr>
          <a:lstStyle/>
          <a:p>
            <a:pPr algn="r" fontAlgn="base">
              <a:spcBef>
                <a:spcPct val="0"/>
              </a:spcBef>
              <a:spcAft>
                <a:spcPct val="0"/>
              </a:spcAft>
            </a:pPr>
            <a:r>
              <a:rPr lang="en-US" sz="2000" dirty="0">
                <a:solidFill>
                  <a:prstClr val="black">
                    <a:lumMod val="75000"/>
                    <a:lumOff val="25000"/>
                  </a:prstClr>
                </a:solidFill>
              </a:rPr>
              <a:t>©</a:t>
            </a:r>
            <a:endParaRPr lang="el-GR" sz="2000" dirty="0">
              <a:solidFill>
                <a:prstClr val="black">
                  <a:lumMod val="75000"/>
                  <a:lumOff val="25000"/>
                </a:prstClr>
              </a:solidFill>
            </a:endParaRPr>
          </a:p>
        </p:txBody>
      </p:sp>
      <p:sp>
        <p:nvSpPr>
          <p:cNvPr id="8" name="Rectangle 7"/>
          <p:cNvSpPr/>
          <p:nvPr/>
        </p:nvSpPr>
        <p:spPr>
          <a:xfrm>
            <a:off x="666552" y="1360947"/>
            <a:ext cx="1421679"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endParaRPr lang="el-GR" dirty="0">
              <a:solidFill>
                <a:prstClr val="black">
                  <a:lumMod val="75000"/>
                  <a:lumOff val="25000"/>
                </a:prstClr>
              </a:solidFill>
            </a:endParaRPr>
          </a:p>
        </p:txBody>
      </p:sp>
      <p:sp>
        <p:nvSpPr>
          <p:cNvPr id="9" name="Rectangle 8"/>
          <p:cNvSpPr/>
          <p:nvPr/>
        </p:nvSpPr>
        <p:spPr>
          <a:xfrm>
            <a:off x="293932" y="1945722"/>
            <a:ext cx="1794299"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CC-BY-SA</a:t>
            </a:r>
            <a:endParaRPr lang="el-GR" dirty="0">
              <a:solidFill>
                <a:prstClr val="black">
                  <a:lumMod val="75000"/>
                  <a:lumOff val="25000"/>
                </a:prstClr>
              </a:solidFill>
            </a:endParaRPr>
          </a:p>
        </p:txBody>
      </p:sp>
      <p:sp>
        <p:nvSpPr>
          <p:cNvPr id="10" name="Rectangle 9"/>
          <p:cNvSpPr/>
          <p:nvPr/>
        </p:nvSpPr>
        <p:spPr>
          <a:xfrm>
            <a:off x="206220" y="3829842"/>
            <a:ext cx="1882011"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NC-SA</a:t>
            </a:r>
            <a:endParaRPr lang="el-GR" dirty="0">
              <a:solidFill>
                <a:prstClr val="black">
                  <a:lumMod val="75000"/>
                  <a:lumOff val="25000"/>
                </a:prstClr>
              </a:solidFill>
            </a:endParaRPr>
          </a:p>
        </p:txBody>
      </p:sp>
      <p:sp>
        <p:nvSpPr>
          <p:cNvPr id="12" name="Rectangle 11"/>
          <p:cNvSpPr/>
          <p:nvPr/>
        </p:nvSpPr>
        <p:spPr>
          <a:xfrm>
            <a:off x="261245" y="3132000"/>
            <a:ext cx="1826986"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a:t>
            </a:r>
            <a:endParaRPr lang="el-GR" dirty="0">
              <a:solidFill>
                <a:prstClr val="black">
                  <a:lumMod val="75000"/>
                  <a:lumOff val="25000"/>
                </a:prstClr>
              </a:solidFill>
            </a:endParaRPr>
          </a:p>
        </p:txBody>
      </p:sp>
      <p:sp>
        <p:nvSpPr>
          <p:cNvPr id="15" name="Rectangle 14"/>
          <p:cNvSpPr/>
          <p:nvPr/>
        </p:nvSpPr>
        <p:spPr>
          <a:xfrm>
            <a:off x="2088000" y="1404000"/>
            <a:ext cx="6624736"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endParaRPr>
          </a:p>
        </p:txBody>
      </p:sp>
      <p:sp>
        <p:nvSpPr>
          <p:cNvPr id="16" name="Rectangle 15"/>
          <p:cNvSpPr/>
          <p:nvPr/>
        </p:nvSpPr>
        <p:spPr>
          <a:xfrm>
            <a:off x="2088000" y="1980000"/>
            <a:ext cx="6624736"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endParaRPr>
          </a:p>
        </p:txBody>
      </p:sp>
      <p:sp>
        <p:nvSpPr>
          <p:cNvPr id="17" name="Rectangle 16"/>
          <p:cNvSpPr/>
          <p:nvPr/>
        </p:nvSpPr>
        <p:spPr>
          <a:xfrm>
            <a:off x="2088000" y="3168000"/>
            <a:ext cx="6624736"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με αναφορά του δημιουργού</a:t>
            </a:r>
            <a:r>
              <a:rPr lang="en-US" sz="1400" dirty="0" smtClean="0">
                <a:solidFill>
                  <a:prstClr val="black">
                    <a:lumMod val="75000"/>
                    <a:lumOff val="25000"/>
                  </a:prstClr>
                </a:solidFill>
              </a:rPr>
              <a:t>.</a:t>
            </a:r>
            <a:r>
              <a:rPr lang="el-GR" sz="1400" dirty="0" smtClean="0">
                <a:solidFill>
                  <a:prstClr val="black">
                    <a:lumMod val="75000"/>
                    <a:lumOff val="25000"/>
                  </a:prstClr>
                </a:solidFill>
              </a:rPr>
              <a:t> </a:t>
            </a:r>
            <a:endParaRPr lang="el-GR" sz="1400" dirty="0">
              <a:solidFill>
                <a:prstClr val="black">
                  <a:lumMod val="75000"/>
                  <a:lumOff val="25000"/>
                </a:prstClr>
              </a:solidFill>
            </a:endParaRPr>
          </a:p>
          <a:p>
            <a:pPr fontAlgn="base">
              <a:spcBef>
                <a:spcPct val="0"/>
              </a:spcBef>
              <a:spcAft>
                <a:spcPct val="0"/>
              </a:spcAft>
            </a:pPr>
            <a:r>
              <a:rPr lang="el-GR" sz="1400" dirty="0" smtClean="0">
                <a:solidFill>
                  <a:prstClr val="black">
                    <a:lumMod val="75000"/>
                    <a:lumOff val="25000"/>
                  </a:prstClr>
                </a:solidFill>
              </a:rPr>
              <a:t>Δεν επιτρέπεται η εμπορική χρήση του έργου.</a:t>
            </a:r>
            <a:endParaRPr lang="el-GR" sz="3200" dirty="0">
              <a:solidFill>
                <a:prstClr val="black"/>
              </a:solidFill>
            </a:endParaRPr>
          </a:p>
        </p:txBody>
      </p:sp>
      <p:sp>
        <p:nvSpPr>
          <p:cNvPr id="18" name="Rectangle 17"/>
          <p:cNvSpPr/>
          <p:nvPr/>
        </p:nvSpPr>
        <p:spPr>
          <a:xfrm>
            <a:off x="2088230" y="3752897"/>
            <a:ext cx="6624736" cy="738664"/>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με αναφορά του δημιουργού</a:t>
            </a:r>
            <a:endParaRPr lang="en-US" sz="1400" dirty="0" smtClean="0">
              <a:solidFill>
                <a:prstClr val="black">
                  <a:lumMod val="75000"/>
                  <a:lumOff val="25000"/>
                </a:prstClr>
              </a:solidFill>
            </a:endParaRPr>
          </a:p>
          <a:p>
            <a:pPr fontAlgn="base">
              <a:spcBef>
                <a:spcPct val="0"/>
              </a:spcBef>
              <a:spcAft>
                <a:spcPct val="0"/>
              </a:spcAft>
            </a:pPr>
            <a:r>
              <a:rPr lang="el-GR" sz="1400" dirty="0">
                <a:solidFill>
                  <a:prstClr val="black">
                    <a:lumMod val="75000"/>
                    <a:lumOff val="25000"/>
                  </a:prstClr>
                </a:solidFill>
              </a:rPr>
              <a:t>και διάθεση του έργου ή του παράγωγου αυτού με την ίδια </a:t>
            </a:r>
            <a:r>
              <a:rPr lang="el-GR" sz="1400" dirty="0" smtClean="0">
                <a:solidFill>
                  <a:prstClr val="black">
                    <a:lumMod val="75000"/>
                    <a:lumOff val="25000"/>
                  </a:prstClr>
                </a:solidFill>
              </a:rPr>
              <a:t>άδεια</a:t>
            </a:r>
            <a:r>
              <a:rPr lang="en-US" sz="1400" dirty="0" smtClean="0">
                <a:solidFill>
                  <a:prstClr val="black">
                    <a:lumMod val="75000"/>
                    <a:lumOff val="25000"/>
                  </a:prstClr>
                </a:solidFill>
              </a:rPr>
              <a:t>.</a:t>
            </a:r>
            <a:endParaRPr lang="el-GR" sz="1400" dirty="0">
              <a:solidFill>
                <a:prstClr val="black">
                  <a:lumMod val="75000"/>
                  <a:lumOff val="25000"/>
                </a:prstClr>
              </a:solidFill>
            </a:endParaRPr>
          </a:p>
          <a:p>
            <a:pPr fontAlgn="base">
              <a:spcBef>
                <a:spcPct val="0"/>
              </a:spcBef>
              <a:spcAft>
                <a:spcPct val="0"/>
              </a:spcAft>
            </a:pPr>
            <a:r>
              <a:rPr lang="el-GR" sz="1400" dirty="0" smtClean="0">
                <a:solidFill>
                  <a:prstClr val="black">
                    <a:lumMod val="75000"/>
                    <a:lumOff val="25000"/>
                  </a:prstClr>
                </a:solidFill>
              </a:rPr>
              <a:t>Δεν επιτρέπεται η εμπορική χρήση του έργου.</a:t>
            </a:r>
            <a:endParaRPr lang="el-GR" sz="3200" dirty="0">
              <a:solidFill>
                <a:prstClr val="black"/>
              </a:solidFill>
            </a:endParaRPr>
          </a:p>
        </p:txBody>
      </p:sp>
      <p:sp>
        <p:nvSpPr>
          <p:cNvPr id="20" name="Rectangle 19"/>
          <p:cNvSpPr/>
          <p:nvPr/>
        </p:nvSpPr>
        <p:spPr>
          <a:xfrm>
            <a:off x="293932" y="2530497"/>
            <a:ext cx="1794299"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CC-BY-ND</a:t>
            </a:r>
            <a:endParaRPr lang="el-GR" dirty="0">
              <a:solidFill>
                <a:prstClr val="black">
                  <a:lumMod val="75000"/>
                  <a:lumOff val="25000"/>
                </a:prstClr>
              </a:solidFill>
            </a:endParaRPr>
          </a:p>
        </p:txBody>
      </p:sp>
      <p:sp>
        <p:nvSpPr>
          <p:cNvPr id="21" name="Rectangle 20"/>
          <p:cNvSpPr/>
          <p:nvPr/>
        </p:nvSpPr>
        <p:spPr>
          <a:xfrm>
            <a:off x="2088230" y="2561274"/>
            <a:ext cx="6624736" cy="523220"/>
          </a:xfrm>
          <a:prstGeom prst="rect">
            <a:avLst/>
          </a:prstGeom>
        </p:spPr>
        <p:txBody>
          <a:bodyPr wrap="square">
            <a:spAutoFit/>
          </a:bodyPr>
          <a:lstStyle/>
          <a:p>
            <a:pPr fontAlgn="base">
              <a:spcBef>
                <a:spcPct val="0"/>
              </a:spcBef>
              <a:spcAft>
                <a:spcPct val="0"/>
              </a:spcAft>
            </a:pPr>
            <a:r>
              <a:rPr lang="el-GR" sz="1400" dirty="0">
                <a:solidFill>
                  <a:prstClr val="black">
                    <a:lumMod val="75000"/>
                    <a:lumOff val="25000"/>
                  </a:prstClr>
                </a:solidFill>
              </a:rPr>
              <a:t>Επιτρέπεται η επαναχρησιμοποίηση του έργου με αναφορά του </a:t>
            </a:r>
            <a:r>
              <a:rPr lang="el-GR" sz="1400" dirty="0" smtClean="0">
                <a:solidFill>
                  <a:prstClr val="black">
                    <a:lumMod val="75000"/>
                    <a:lumOff val="25000"/>
                  </a:prstClr>
                </a:solidFill>
              </a:rPr>
              <a:t>δημιουργού. </a:t>
            </a:r>
          </a:p>
          <a:p>
            <a:pPr fontAlgn="base">
              <a:spcBef>
                <a:spcPct val="0"/>
              </a:spcBef>
              <a:spcAft>
                <a:spcPct val="0"/>
              </a:spcAft>
            </a:pPr>
            <a:r>
              <a:rPr lang="el-GR" sz="1400" dirty="0" smtClean="0">
                <a:solidFill>
                  <a:prstClr val="black">
                    <a:lumMod val="75000"/>
                    <a:lumOff val="25000"/>
                  </a:prstClr>
                </a:solidFill>
              </a:rPr>
              <a:t>Δεν </a:t>
            </a:r>
            <a:r>
              <a:rPr lang="el-GR" sz="1400" dirty="0">
                <a:solidFill>
                  <a:prstClr val="black">
                    <a:lumMod val="75000"/>
                    <a:lumOff val="25000"/>
                  </a:prstClr>
                </a:solidFill>
              </a:rPr>
              <a:t>επιτρέπεται η </a:t>
            </a:r>
            <a:r>
              <a:rPr lang="el-GR" sz="1400" dirty="0" smtClean="0">
                <a:solidFill>
                  <a:prstClr val="black">
                    <a:lumMod val="75000"/>
                    <a:lumOff val="25000"/>
                  </a:prstClr>
                </a:solidFill>
              </a:rPr>
              <a:t>δημιουργία παραγώγων του έργου.</a:t>
            </a:r>
            <a:endParaRPr lang="el-GR" sz="1400" dirty="0">
              <a:solidFill>
                <a:prstClr val="black">
                  <a:lumMod val="75000"/>
                  <a:lumOff val="25000"/>
                </a:prstClr>
              </a:solidFill>
            </a:endParaRPr>
          </a:p>
        </p:txBody>
      </p:sp>
      <p:sp>
        <p:nvSpPr>
          <p:cNvPr id="22" name="Rectangle 21"/>
          <p:cNvSpPr/>
          <p:nvPr/>
        </p:nvSpPr>
        <p:spPr>
          <a:xfrm>
            <a:off x="405954" y="4513900"/>
            <a:ext cx="1682277"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NC-ND</a:t>
            </a:r>
            <a:endParaRPr lang="el-GR" dirty="0">
              <a:solidFill>
                <a:prstClr val="black">
                  <a:lumMod val="75000"/>
                  <a:lumOff val="25000"/>
                </a:prstClr>
              </a:solidFill>
            </a:endParaRPr>
          </a:p>
        </p:txBody>
      </p:sp>
      <p:sp>
        <p:nvSpPr>
          <p:cNvPr id="23" name="Rectangle 22"/>
          <p:cNvSpPr/>
          <p:nvPr/>
        </p:nvSpPr>
        <p:spPr>
          <a:xfrm>
            <a:off x="2088230" y="4544678"/>
            <a:ext cx="7062962"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με αναφορά του δημιουργού</a:t>
            </a:r>
            <a:r>
              <a:rPr lang="en-US" sz="1400" dirty="0" smtClean="0">
                <a:solidFill>
                  <a:prstClr val="black">
                    <a:lumMod val="75000"/>
                    <a:lumOff val="25000"/>
                  </a:prstClr>
                </a:solidFill>
              </a:rPr>
              <a:t>.</a:t>
            </a:r>
          </a:p>
          <a:p>
            <a:pPr fontAlgn="base">
              <a:spcBef>
                <a:spcPct val="0"/>
              </a:spcBef>
              <a:spcAft>
                <a:spcPct val="0"/>
              </a:spcAft>
            </a:pPr>
            <a:r>
              <a:rPr lang="el-GR" sz="1400" dirty="0" smtClean="0">
                <a:solidFill>
                  <a:prstClr val="black">
                    <a:lumMod val="75000"/>
                    <a:lumOff val="25000"/>
                  </a:prstClr>
                </a:solidFill>
              </a:rPr>
              <a:t>Δεν επιτρέπεται η εμπορική χρήση του έργου</a:t>
            </a:r>
            <a:r>
              <a:rPr lang="en-US" sz="1400" dirty="0" smtClean="0">
                <a:solidFill>
                  <a:prstClr val="black">
                    <a:lumMod val="75000"/>
                    <a:lumOff val="25000"/>
                  </a:prstClr>
                </a:solidFill>
              </a:rPr>
              <a:t> </a:t>
            </a:r>
            <a:r>
              <a:rPr lang="el-GR" sz="1400" dirty="0" smtClean="0">
                <a:solidFill>
                  <a:prstClr val="black">
                    <a:lumMod val="75000"/>
                    <a:lumOff val="25000"/>
                  </a:prstClr>
                </a:solidFill>
              </a:rPr>
              <a:t>και η δημιουργία παραγώγων του.</a:t>
            </a:r>
            <a:endParaRPr lang="el-GR" sz="3200" dirty="0">
              <a:solidFill>
                <a:prstClr val="black"/>
              </a:solidFill>
            </a:endParaRPr>
          </a:p>
        </p:txBody>
      </p:sp>
      <p:sp>
        <p:nvSpPr>
          <p:cNvPr id="24" name="Rectangle 23"/>
          <p:cNvSpPr/>
          <p:nvPr/>
        </p:nvSpPr>
        <p:spPr>
          <a:xfrm>
            <a:off x="0" y="5112000"/>
            <a:ext cx="2088231" cy="584775"/>
          </a:xfrm>
          <a:prstGeom prst="rect">
            <a:avLst/>
          </a:prstGeom>
        </p:spPr>
        <p:txBody>
          <a:bodyPr wrap="square">
            <a:spAutoFit/>
          </a:bodyPr>
          <a:lstStyle/>
          <a:p>
            <a:pPr algn="r" fontAlgn="base">
              <a:spcBef>
                <a:spcPct val="0"/>
              </a:spcBef>
              <a:spcAft>
                <a:spcPct val="0"/>
              </a:spcAft>
            </a:pPr>
            <a:r>
              <a:rPr lang="el-GR" sz="1400" dirty="0">
                <a:solidFill>
                  <a:prstClr val="black">
                    <a:lumMod val="75000"/>
                    <a:lumOff val="25000"/>
                  </a:prstClr>
                </a:solidFill>
              </a:rPr>
              <a:t>διαθέσιμο με </a:t>
            </a:r>
            <a:r>
              <a:rPr lang="el-GR" sz="1400" dirty="0" smtClean="0">
                <a:solidFill>
                  <a:prstClr val="black">
                    <a:lumMod val="75000"/>
                    <a:lumOff val="25000"/>
                  </a:prstClr>
                </a:solidFill>
              </a:rPr>
              <a:t>άδεια </a:t>
            </a:r>
          </a:p>
          <a:p>
            <a:pPr algn="r" fontAlgn="base">
              <a:spcBef>
                <a:spcPct val="0"/>
              </a:spcBef>
              <a:spcAft>
                <a:spcPct val="0"/>
              </a:spcAft>
            </a:pPr>
            <a:r>
              <a:rPr lang="en-US" dirty="0" smtClean="0">
                <a:solidFill>
                  <a:prstClr val="black">
                    <a:lumMod val="75000"/>
                    <a:lumOff val="25000"/>
                  </a:prstClr>
                </a:solidFill>
              </a:rPr>
              <a:t>CC0 </a:t>
            </a:r>
            <a:r>
              <a:rPr lang="en-US" dirty="0">
                <a:solidFill>
                  <a:prstClr val="black">
                    <a:lumMod val="75000"/>
                    <a:lumOff val="25000"/>
                  </a:prstClr>
                </a:solidFill>
              </a:rPr>
              <a:t>Public Domain</a:t>
            </a:r>
            <a:endParaRPr lang="el-GR" dirty="0">
              <a:solidFill>
                <a:prstClr val="black">
                  <a:lumMod val="75000"/>
                  <a:lumOff val="25000"/>
                </a:prstClr>
              </a:solidFill>
            </a:endParaRPr>
          </a:p>
        </p:txBody>
      </p:sp>
      <p:sp>
        <p:nvSpPr>
          <p:cNvPr id="25" name="Rectangle 24"/>
          <p:cNvSpPr/>
          <p:nvPr/>
        </p:nvSpPr>
        <p:spPr>
          <a:xfrm>
            <a:off x="0" y="5791105"/>
            <a:ext cx="2088231" cy="307777"/>
          </a:xfrm>
          <a:prstGeom prst="rect">
            <a:avLst/>
          </a:prstGeom>
        </p:spPr>
        <p:txBody>
          <a:bodyPr wrap="square">
            <a:spAutoFit/>
          </a:bodyPr>
          <a:lstStyle/>
          <a:p>
            <a:pPr algn="r" fontAlgn="base">
              <a:spcBef>
                <a:spcPct val="0"/>
              </a:spcBef>
              <a:spcAft>
                <a:spcPct val="0"/>
              </a:spcAft>
            </a:pPr>
            <a:r>
              <a:rPr lang="el-GR" sz="1400" dirty="0">
                <a:solidFill>
                  <a:prstClr val="black">
                    <a:lumMod val="75000"/>
                    <a:lumOff val="25000"/>
                  </a:prstClr>
                </a:solidFill>
              </a:rPr>
              <a:t>διαθέσιμο </a:t>
            </a:r>
            <a:r>
              <a:rPr lang="el-GR" sz="1400" dirty="0" smtClean="0">
                <a:solidFill>
                  <a:prstClr val="black">
                    <a:lumMod val="75000"/>
                    <a:lumOff val="25000"/>
                  </a:prstClr>
                </a:solidFill>
              </a:rPr>
              <a:t>ως κοινό κτήμα</a:t>
            </a:r>
            <a:endParaRPr lang="el-GR" dirty="0">
              <a:solidFill>
                <a:prstClr val="black">
                  <a:lumMod val="75000"/>
                  <a:lumOff val="25000"/>
                </a:prstClr>
              </a:solidFill>
            </a:endParaRPr>
          </a:p>
        </p:txBody>
      </p:sp>
      <p:sp>
        <p:nvSpPr>
          <p:cNvPr id="26" name="Rectangle 25"/>
          <p:cNvSpPr/>
          <p:nvPr/>
        </p:nvSpPr>
        <p:spPr>
          <a:xfrm>
            <a:off x="2088000" y="5112000"/>
            <a:ext cx="7062962"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endParaRPr>
          </a:p>
        </p:txBody>
      </p:sp>
      <p:sp>
        <p:nvSpPr>
          <p:cNvPr id="27" name="Rectangle 26"/>
          <p:cNvSpPr/>
          <p:nvPr/>
        </p:nvSpPr>
        <p:spPr>
          <a:xfrm>
            <a:off x="2088231" y="5688000"/>
            <a:ext cx="7062962"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endParaRPr>
          </a:p>
        </p:txBody>
      </p:sp>
      <p:sp>
        <p:nvSpPr>
          <p:cNvPr id="28" name="Rectangle 27"/>
          <p:cNvSpPr/>
          <p:nvPr/>
        </p:nvSpPr>
        <p:spPr>
          <a:xfrm>
            <a:off x="0" y="6334511"/>
            <a:ext cx="2088231" cy="307777"/>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χωρίς σήμανση</a:t>
            </a:r>
            <a:endParaRPr lang="el-GR" dirty="0">
              <a:solidFill>
                <a:prstClr val="black">
                  <a:lumMod val="75000"/>
                  <a:lumOff val="25000"/>
                </a:prstClr>
              </a:solidFill>
            </a:endParaRPr>
          </a:p>
        </p:txBody>
      </p:sp>
      <p:sp>
        <p:nvSpPr>
          <p:cNvPr id="29" name="Rectangle 28"/>
          <p:cNvSpPr/>
          <p:nvPr/>
        </p:nvSpPr>
        <p:spPr>
          <a:xfrm>
            <a:off x="2088231" y="6334512"/>
            <a:ext cx="7062962" cy="307777"/>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Συνήθως δεν επιτρέπεται η επαναχρησιμοποίηση του έργου.</a:t>
            </a:r>
            <a:endParaRPr lang="en-US" sz="1400" dirty="0" smtClean="0">
              <a:solidFill>
                <a:prstClr val="black">
                  <a:lumMod val="75000"/>
                  <a:lumOff val="25000"/>
                </a:prstClr>
              </a:solidFill>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7416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Διατήρηση </a:t>
            </a:r>
            <a:r>
              <a:rPr lang="el-GR" dirty="0" smtClean="0">
                <a:solidFill>
                  <a:schemeClr val="tx1"/>
                </a:solidFill>
              </a:rPr>
              <a:t>Σημειωμάτων</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2560205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solidFill>
              </a:rPr>
              <a:t>Χρηματοδότηση</a:t>
            </a:r>
            <a:endParaRPr lang="el-GR" dirty="0">
              <a:solidFill>
                <a:schemeClr val="tx1"/>
              </a:solidFill>
            </a:endParaRPr>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Αθηνών</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391713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2"/>
          <p:cNvSpPr txBox="1">
            <a:spLocks noChangeArrowheads="1"/>
          </p:cNvSpPr>
          <p:nvPr/>
        </p:nvSpPr>
        <p:spPr bwMode="auto">
          <a:xfrm>
            <a:off x="1481138" y="809625"/>
            <a:ext cx="8223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pPr eaLnBrk="1" hangingPunct="1"/>
            <a:r>
              <a:rPr lang="el-GR" altLang="el-GR" sz="2800"/>
              <a:t>    </a:t>
            </a:r>
            <a:endParaRPr lang="el-GR" altLang="el-GR" sz="2800">
              <a:solidFill>
                <a:schemeClr val="hlink"/>
              </a:solidFill>
            </a:endParaRPr>
          </a:p>
          <a:p>
            <a:pPr eaLnBrk="1" hangingPunct="1"/>
            <a:r>
              <a:rPr lang="el-GR" altLang="el-GR" sz="2800">
                <a:solidFill>
                  <a:schemeClr val="accent1"/>
                </a:solidFill>
              </a:rPr>
              <a:t>      </a:t>
            </a:r>
            <a:endParaRPr lang="el-GR" altLang="el-GR" sz="2800"/>
          </a:p>
        </p:txBody>
      </p:sp>
      <p:sp>
        <p:nvSpPr>
          <p:cNvPr id="32771" name="Rectangle 3"/>
          <p:cNvSpPr>
            <a:spLocks noGrp="1" noChangeArrowheads="1"/>
          </p:cNvSpPr>
          <p:nvPr>
            <p:ph type="title"/>
          </p:nvPr>
        </p:nvSpPr>
        <p:spPr>
          <a:xfrm>
            <a:off x="539750" y="277813"/>
            <a:ext cx="8229600" cy="1139825"/>
          </a:xfrm>
        </p:spPr>
        <p:txBody>
          <a:bodyPr anchor="t">
            <a:normAutofit/>
          </a:bodyPr>
          <a:lstStyle/>
          <a:p>
            <a:pPr eaLnBrk="1" hangingPunct="1">
              <a:defRPr/>
            </a:pPr>
            <a:r>
              <a:rPr lang="el-GR" sz="3600" b="1" dirty="0" smtClean="0">
                <a:solidFill>
                  <a:schemeClr val="tx2"/>
                </a:solidFill>
              </a:rPr>
              <a:t>Τύποι ενδοστοματικών ναρθήκων</a:t>
            </a:r>
            <a:endParaRPr lang="en-US" sz="3600" b="1" dirty="0" smtClean="0">
              <a:solidFill>
                <a:schemeClr val="tx2"/>
              </a:solidFill>
              <a:effectLst/>
            </a:endParaRPr>
          </a:p>
        </p:txBody>
      </p:sp>
      <p:sp>
        <p:nvSpPr>
          <p:cNvPr id="142340" name="Rectangle 4"/>
          <p:cNvSpPr>
            <a:spLocks noGrp="1" noChangeArrowheads="1"/>
          </p:cNvSpPr>
          <p:nvPr>
            <p:ph type="body" idx="1"/>
          </p:nvPr>
        </p:nvSpPr>
        <p:spPr>
          <a:xfrm>
            <a:off x="354360" y="1340768"/>
            <a:ext cx="8435280" cy="4852988"/>
          </a:xfrm>
        </p:spPr>
        <p:txBody>
          <a:bodyPr>
            <a:normAutofit/>
          </a:bodyPr>
          <a:lstStyle/>
          <a:p>
            <a:pPr eaLnBrk="1" hangingPunct="1">
              <a:lnSpc>
                <a:spcPct val="90000"/>
              </a:lnSpc>
              <a:buFont typeface="Wingdings" pitchFamily="2" charset="2"/>
              <a:buNone/>
            </a:pPr>
            <a:r>
              <a:rPr lang="el-GR" altLang="el-GR" sz="2400" dirty="0" smtClean="0">
                <a:solidFill>
                  <a:srgbClr val="FFFF00"/>
                </a:solidFill>
              </a:rPr>
              <a:t>	</a:t>
            </a:r>
            <a:r>
              <a:rPr lang="el-GR" altLang="el-GR" sz="2800" b="1" dirty="0" smtClean="0">
                <a:solidFill>
                  <a:schemeClr val="tx2"/>
                </a:solidFill>
              </a:rPr>
              <a:t>Μερικής κάλυψης</a:t>
            </a:r>
          </a:p>
          <a:p>
            <a:pPr eaLnBrk="1" hangingPunct="1">
              <a:lnSpc>
                <a:spcPct val="90000"/>
              </a:lnSpc>
            </a:pPr>
            <a:r>
              <a:rPr lang="el-GR" altLang="el-GR" sz="2400" dirty="0" smtClean="0"/>
              <a:t>Πρόσθιος αποπρογραμματιστής ή πρόσθιο επίπεδο δήξης</a:t>
            </a:r>
          </a:p>
          <a:p>
            <a:pPr eaLnBrk="1" hangingPunct="1">
              <a:lnSpc>
                <a:spcPct val="90000"/>
              </a:lnSpc>
            </a:pPr>
            <a:r>
              <a:rPr lang="el-GR" altLang="el-GR" sz="2400" dirty="0" smtClean="0"/>
              <a:t>Οπίσθιο επίπεδο δήξης, νάρθηκας ανάπαυσης</a:t>
            </a:r>
          </a:p>
          <a:p>
            <a:pPr eaLnBrk="1" hangingPunct="1">
              <a:lnSpc>
                <a:spcPct val="90000"/>
              </a:lnSpc>
              <a:buFont typeface="Wingdings" pitchFamily="2" charset="2"/>
              <a:buNone/>
            </a:pPr>
            <a:r>
              <a:rPr lang="el-GR" altLang="el-GR" sz="2400" dirty="0" smtClean="0">
                <a:solidFill>
                  <a:schemeClr val="accent1"/>
                </a:solidFill>
              </a:rPr>
              <a:t>      </a:t>
            </a:r>
            <a:r>
              <a:rPr lang="el-GR" altLang="el-GR" sz="2800" b="1" dirty="0" smtClean="0">
                <a:solidFill>
                  <a:schemeClr val="tx2"/>
                </a:solidFill>
              </a:rPr>
              <a:t>Ολικής κάλυψης</a:t>
            </a:r>
          </a:p>
          <a:p>
            <a:pPr eaLnBrk="1" hangingPunct="1">
              <a:lnSpc>
                <a:spcPct val="90000"/>
              </a:lnSpc>
            </a:pPr>
            <a:r>
              <a:rPr lang="el-GR" altLang="el-GR" sz="2400" dirty="0" smtClean="0"/>
              <a:t>Νάρθηκας μυϊκής χαλάρωσης:</a:t>
            </a:r>
            <a:r>
              <a:rPr lang="en-GB" altLang="el-GR" sz="2400" dirty="0" smtClean="0"/>
              <a:t> </a:t>
            </a:r>
            <a:r>
              <a:rPr lang="el-GR" altLang="el-GR" sz="2400" dirty="0" smtClean="0"/>
              <a:t>σταθεροποίησης</a:t>
            </a:r>
            <a:r>
              <a:rPr lang="en-GB" altLang="el-GR" sz="2400" dirty="0" smtClean="0"/>
              <a:t> </a:t>
            </a:r>
            <a:r>
              <a:rPr lang="el-GR" altLang="el-GR" sz="2400" dirty="0" smtClean="0"/>
              <a:t>(</a:t>
            </a:r>
            <a:r>
              <a:rPr lang="en-GB" altLang="el-GR" sz="2400" dirty="0" smtClean="0"/>
              <a:t>stabilization)</a:t>
            </a:r>
            <a:r>
              <a:rPr lang="el-GR" altLang="el-GR" sz="2400" dirty="0" smtClean="0"/>
              <a:t>.</a:t>
            </a:r>
          </a:p>
          <a:p>
            <a:pPr eaLnBrk="1" hangingPunct="1">
              <a:lnSpc>
                <a:spcPct val="90000"/>
              </a:lnSpc>
            </a:pPr>
            <a:r>
              <a:rPr lang="el-GR" altLang="el-GR" sz="2400" dirty="0" smtClean="0"/>
              <a:t>Νάρθηκας επανατοποθέτησης (ορθοπεδικός)</a:t>
            </a:r>
          </a:p>
          <a:p>
            <a:pPr eaLnBrk="1" hangingPunct="1">
              <a:lnSpc>
                <a:spcPct val="90000"/>
              </a:lnSpc>
            </a:pPr>
            <a:r>
              <a:rPr lang="el-GR" altLang="el-GR" sz="2400" dirty="0" smtClean="0"/>
              <a:t>Νάρθηκες αναπήδησης (</a:t>
            </a:r>
            <a:r>
              <a:rPr lang="en-US" altLang="el-GR" sz="2400" dirty="0" smtClean="0"/>
              <a:t>pivoting)</a:t>
            </a:r>
            <a:endParaRPr lang="el-GR" altLang="el-GR" sz="2400" dirty="0" smtClean="0"/>
          </a:p>
          <a:p>
            <a:pPr eaLnBrk="1" hangingPunct="1">
              <a:lnSpc>
                <a:spcPct val="90000"/>
              </a:lnSpc>
            </a:pPr>
            <a:r>
              <a:rPr lang="el-GR" altLang="el-GR" sz="2400" dirty="0" smtClean="0"/>
              <a:t>Νάρθηκες άπνοιας</a:t>
            </a:r>
            <a:endParaRPr lang="en-US" altLang="el-GR" sz="2400" dirty="0" smtClean="0"/>
          </a:p>
          <a:p>
            <a:pPr eaLnBrk="1" hangingPunct="1">
              <a:lnSpc>
                <a:spcPct val="90000"/>
              </a:lnSpc>
              <a:buFont typeface="Wingdings" pitchFamily="2" charset="2"/>
              <a:buNone/>
            </a:pPr>
            <a:r>
              <a:rPr lang="el-GR" altLang="el-GR" sz="2400" dirty="0" smtClean="0">
                <a:solidFill>
                  <a:srgbClr val="C00000"/>
                </a:solidFill>
              </a:rPr>
              <a:t>      </a:t>
            </a:r>
            <a:r>
              <a:rPr lang="el-GR" altLang="el-GR" sz="2400" b="1" dirty="0" smtClean="0">
                <a:solidFill>
                  <a:schemeClr val="tx2"/>
                </a:solidFill>
              </a:rPr>
              <a:t>Μαλακοί νάρθηκες</a:t>
            </a:r>
          </a:p>
          <a:p>
            <a:pPr eaLnBrk="1" hangingPunct="1">
              <a:lnSpc>
                <a:spcPct val="90000"/>
              </a:lnSpc>
            </a:pPr>
            <a:r>
              <a:rPr lang="el-GR" altLang="el-GR" sz="2400" dirty="0" smtClean="0"/>
              <a:t>Προστατευτικοί (βρυγμού)</a:t>
            </a:r>
          </a:p>
          <a:p>
            <a:pPr eaLnBrk="1" hangingPunct="1">
              <a:lnSpc>
                <a:spcPct val="90000"/>
              </a:lnSpc>
            </a:pPr>
            <a:r>
              <a:rPr lang="el-GR" altLang="el-GR" sz="2400" dirty="0" smtClean="0"/>
              <a:t>Αθλητικοί </a:t>
            </a:r>
            <a:endParaRPr lang="en-US" altLang="el-GR" sz="2400" dirty="0" smtClean="0"/>
          </a:p>
          <a:p>
            <a:pPr eaLnBrk="1" hangingPunct="1">
              <a:lnSpc>
                <a:spcPct val="90000"/>
              </a:lnSpc>
            </a:pPr>
            <a:endParaRPr lang="el-GR" altLang="el-GR" sz="2400" dirty="0" smtClean="0"/>
          </a:p>
          <a:p>
            <a:pPr eaLnBrk="1" hangingPunct="1">
              <a:lnSpc>
                <a:spcPct val="90000"/>
              </a:lnSpc>
            </a:pPr>
            <a:endParaRPr lang="en-US" altLang="el-GR" sz="2400" dirty="0" smtClean="0"/>
          </a:p>
        </p:txBody>
      </p:sp>
      <p:sp>
        <p:nvSpPr>
          <p:cNvPr id="2" name="Θέση αριθμού διαφάνειας 1"/>
          <p:cNvSpPr>
            <a:spLocks noGrp="1"/>
          </p:cNvSpPr>
          <p:nvPr>
            <p:ph type="sldNum" sz="quarter" idx="12"/>
          </p:nvPr>
        </p:nvSpPr>
        <p:spPr/>
        <p:txBody>
          <a:bodyPr/>
          <a:lstStyle/>
          <a:p>
            <a:fld id="{F535093D-D179-44E1-AA04-3B47579EB235}" type="slidenum">
              <a:rPr lang="el-GR" smtClean="0"/>
              <a:t>5</a:t>
            </a:fld>
            <a:endParaRPr lang="el-GR"/>
          </a:p>
        </p:txBody>
      </p:sp>
    </p:spTree>
    <p:extLst>
      <p:ext uri="{BB962C8B-B14F-4D97-AF65-F5344CB8AC3E}">
        <p14:creationId xmlns:p14="http://schemas.microsoft.com/office/powerpoint/2010/main" val="11903021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396000" y="274638"/>
            <a:ext cx="8352000" cy="1143000"/>
          </a:xfrm>
        </p:spPr>
        <p:txBody>
          <a:bodyPr>
            <a:noAutofit/>
          </a:bodyPr>
          <a:lstStyle/>
          <a:p>
            <a:pPr>
              <a:defRPr/>
            </a:pPr>
            <a:r>
              <a:rPr lang="el-GR" sz="3600" b="1" dirty="0" smtClean="0">
                <a:solidFill>
                  <a:schemeClr val="tx2"/>
                </a:solidFill>
                <a:latin typeface="+mn-lt"/>
              </a:rPr>
              <a:t>Ενδοστοματικοί </a:t>
            </a:r>
            <a:r>
              <a:rPr lang="el-GR" sz="3600" b="1" dirty="0" smtClean="0">
                <a:solidFill>
                  <a:schemeClr val="tx2"/>
                </a:solidFill>
              </a:rPr>
              <a:t>νάρθηκες </a:t>
            </a:r>
            <a:r>
              <a:rPr lang="el-GR" sz="3600" b="1" dirty="0" smtClean="0">
                <a:solidFill>
                  <a:schemeClr val="tx2"/>
                </a:solidFill>
                <a:latin typeface="+mn-lt"/>
              </a:rPr>
              <a:t>ολικής κάλυψης</a:t>
            </a:r>
            <a:endParaRPr lang="en-US" sz="3600" b="1" dirty="0" smtClean="0">
              <a:solidFill>
                <a:schemeClr val="tx2"/>
              </a:solidFill>
              <a:latin typeface="+mn-lt"/>
            </a:endParaRPr>
          </a:p>
        </p:txBody>
      </p:sp>
      <p:sp>
        <p:nvSpPr>
          <p:cNvPr id="144387" name="Rectangle 3"/>
          <p:cNvSpPr>
            <a:spLocks noGrp="1" noChangeArrowheads="1"/>
          </p:cNvSpPr>
          <p:nvPr>
            <p:ph type="body" idx="1"/>
          </p:nvPr>
        </p:nvSpPr>
        <p:spPr/>
        <p:txBody>
          <a:bodyPr>
            <a:normAutofit/>
          </a:bodyPr>
          <a:lstStyle/>
          <a:p>
            <a:pPr eaLnBrk="1" hangingPunct="1">
              <a:spcBef>
                <a:spcPts val="600"/>
              </a:spcBef>
              <a:spcAft>
                <a:spcPts val="600"/>
              </a:spcAft>
              <a:buClrTx/>
            </a:pPr>
            <a:r>
              <a:rPr lang="el-GR" altLang="el-GR" sz="2800" dirty="0" smtClean="0"/>
              <a:t>Σταθεροποίησης</a:t>
            </a:r>
            <a:r>
              <a:rPr lang="el-GR" altLang="el-GR" sz="2800" dirty="0" smtClean="0"/>
              <a:t>, Πλάκα του </a:t>
            </a:r>
            <a:r>
              <a:rPr lang="en-GB" altLang="el-GR" sz="2800" dirty="0" smtClean="0"/>
              <a:t>Shore</a:t>
            </a:r>
          </a:p>
          <a:p>
            <a:pPr eaLnBrk="1" hangingPunct="1">
              <a:spcBef>
                <a:spcPts val="600"/>
              </a:spcBef>
              <a:spcAft>
                <a:spcPts val="600"/>
              </a:spcAft>
              <a:buClrTx/>
            </a:pPr>
            <a:r>
              <a:rPr lang="el-GR" altLang="el-GR" sz="2800" dirty="0" smtClean="0"/>
              <a:t>Ανάπαυσης </a:t>
            </a:r>
            <a:r>
              <a:rPr lang="en-GB" altLang="el-GR" sz="2800" dirty="0" smtClean="0"/>
              <a:t>Hawley- </a:t>
            </a:r>
            <a:r>
              <a:rPr lang="en-GB" altLang="el-GR" sz="2800" dirty="0" err="1" smtClean="0"/>
              <a:t>Dessner</a:t>
            </a:r>
            <a:endParaRPr lang="el-GR" altLang="el-GR" sz="2800" dirty="0" smtClean="0"/>
          </a:p>
          <a:p>
            <a:pPr eaLnBrk="1" hangingPunct="1">
              <a:spcBef>
                <a:spcPts val="600"/>
              </a:spcBef>
              <a:spcAft>
                <a:spcPts val="600"/>
              </a:spcAft>
              <a:buClrTx/>
            </a:pPr>
            <a:r>
              <a:rPr lang="el-GR" altLang="el-GR" sz="2800" dirty="0" smtClean="0"/>
              <a:t>Μετατόπισης</a:t>
            </a:r>
            <a:r>
              <a:rPr lang="en-GB" altLang="el-GR" sz="2800" dirty="0" smtClean="0"/>
              <a:t> F</a:t>
            </a:r>
            <a:r>
              <a:rPr lang="el-GR" altLang="el-GR" sz="2800" dirty="0" smtClean="0"/>
              <a:t>α</a:t>
            </a:r>
            <a:r>
              <a:rPr lang="en-GB" altLang="el-GR" sz="2800" dirty="0" err="1" smtClean="0"/>
              <a:t>rrar</a:t>
            </a:r>
            <a:endParaRPr lang="el-GR" altLang="el-GR" sz="2800" dirty="0" smtClean="0"/>
          </a:p>
          <a:p>
            <a:pPr eaLnBrk="1" hangingPunct="1">
              <a:spcBef>
                <a:spcPts val="600"/>
              </a:spcBef>
              <a:spcAft>
                <a:spcPts val="600"/>
              </a:spcAft>
              <a:buClrTx/>
            </a:pPr>
            <a:r>
              <a:rPr lang="el-GR" altLang="el-GR" sz="2800" dirty="0" smtClean="0"/>
              <a:t>Μαλακοί</a:t>
            </a:r>
          </a:p>
          <a:p>
            <a:pPr eaLnBrk="1" hangingPunct="1">
              <a:spcBef>
                <a:spcPts val="600"/>
              </a:spcBef>
              <a:spcAft>
                <a:spcPts val="600"/>
              </a:spcAft>
              <a:buClrTx/>
            </a:pPr>
            <a:r>
              <a:rPr lang="el-GR" altLang="el-GR" sz="2800" dirty="0" smtClean="0"/>
              <a:t>Αθλητικοί</a:t>
            </a:r>
          </a:p>
          <a:p>
            <a:pPr eaLnBrk="1" hangingPunct="1">
              <a:spcBef>
                <a:spcPts val="600"/>
              </a:spcBef>
              <a:spcAft>
                <a:spcPts val="600"/>
              </a:spcAft>
              <a:buClrTx/>
            </a:pPr>
            <a:r>
              <a:rPr lang="el-GR" altLang="el-GR" sz="2800" dirty="0" smtClean="0"/>
              <a:t>Νάρθηκες άπνοιας</a:t>
            </a:r>
          </a:p>
          <a:p>
            <a:pPr eaLnBrk="1" hangingPunct="1">
              <a:spcBef>
                <a:spcPts val="600"/>
              </a:spcBef>
              <a:spcAft>
                <a:spcPts val="600"/>
              </a:spcAft>
              <a:buClrTx/>
            </a:pPr>
            <a:endParaRPr lang="en-US" altLang="el-GR" sz="2800" dirty="0" smtClean="0"/>
          </a:p>
        </p:txBody>
      </p:sp>
      <p:sp>
        <p:nvSpPr>
          <p:cNvPr id="2" name="Θέση αριθμού διαφάνειας 1"/>
          <p:cNvSpPr>
            <a:spLocks noGrp="1"/>
          </p:cNvSpPr>
          <p:nvPr>
            <p:ph type="sldNum" sz="quarter" idx="12"/>
          </p:nvPr>
        </p:nvSpPr>
        <p:spPr/>
        <p:txBody>
          <a:bodyPr/>
          <a:lstStyle/>
          <a:p>
            <a:fld id="{F535093D-D179-44E1-AA04-3B47579EB235}" type="slidenum">
              <a:rPr lang="el-GR" smtClean="0"/>
              <a:t>6</a:t>
            </a:fld>
            <a:endParaRPr lang="el-GR"/>
          </a:p>
        </p:txBody>
      </p:sp>
    </p:spTree>
    <p:extLst>
      <p:ext uri="{BB962C8B-B14F-4D97-AF65-F5344CB8AC3E}">
        <p14:creationId xmlns:p14="http://schemas.microsoft.com/office/powerpoint/2010/main" val="25425968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0"/>
            <a:ext cx="8229600" cy="1143000"/>
          </a:xfrm>
        </p:spPr>
        <p:txBody>
          <a:bodyPr>
            <a:normAutofit/>
          </a:bodyPr>
          <a:lstStyle/>
          <a:p>
            <a:pPr lvl="4" algn="ctr" rtl="0">
              <a:spcBef>
                <a:spcPct val="0"/>
              </a:spcBef>
              <a:defRPr/>
            </a:pPr>
            <a:r>
              <a:rPr lang="el-GR" sz="3600" b="1" dirty="0" smtClean="0">
                <a:solidFill>
                  <a:schemeClr val="tx2"/>
                </a:solidFill>
                <a:effectLst/>
                <a:latin typeface="+mj-lt"/>
              </a:rPr>
              <a:t>Νάρθηκας σταθεροποίησης</a:t>
            </a:r>
            <a:r>
              <a:rPr lang="el-GR" sz="3200" b="1" dirty="0" smtClean="0">
                <a:solidFill>
                  <a:schemeClr val="tx2"/>
                </a:solidFill>
                <a:effectLst/>
              </a:rPr>
              <a:t/>
            </a:r>
            <a:br>
              <a:rPr lang="el-GR" sz="3200" b="1" dirty="0" smtClean="0">
                <a:solidFill>
                  <a:schemeClr val="tx2"/>
                </a:solidFill>
                <a:effectLst/>
              </a:rPr>
            </a:br>
            <a:r>
              <a:rPr lang="el-GR" altLang="el-GR" sz="3200" dirty="0" smtClean="0">
                <a:solidFill>
                  <a:schemeClr val="tx2"/>
                </a:solidFill>
                <a:latin typeface="+mj-lt"/>
              </a:rPr>
              <a:t>Ενδείξεις</a:t>
            </a:r>
            <a:endParaRPr lang="en-US" sz="3200" b="1" dirty="0" smtClean="0">
              <a:solidFill>
                <a:schemeClr val="tx2"/>
              </a:solidFill>
              <a:effectLst/>
              <a:latin typeface="+mj-lt"/>
            </a:endParaRPr>
          </a:p>
        </p:txBody>
      </p:sp>
      <p:sp>
        <p:nvSpPr>
          <p:cNvPr id="146435" name="Rectangle 3"/>
          <p:cNvSpPr>
            <a:spLocks noGrp="1" noChangeArrowheads="1"/>
          </p:cNvSpPr>
          <p:nvPr>
            <p:ph type="body" idx="1"/>
          </p:nvPr>
        </p:nvSpPr>
        <p:spPr/>
        <p:txBody>
          <a:bodyPr>
            <a:normAutofit/>
          </a:bodyPr>
          <a:lstStyle/>
          <a:p>
            <a:pPr eaLnBrk="1" hangingPunct="1">
              <a:spcBef>
                <a:spcPts val="600"/>
              </a:spcBef>
              <a:spcAft>
                <a:spcPts val="600"/>
              </a:spcAft>
            </a:pPr>
            <a:r>
              <a:rPr lang="el-GR" altLang="el-GR" sz="2400" dirty="0" smtClean="0"/>
              <a:t>Ασθενείς με οξέα η χρόνια συμπτώματα από τα δόντια, τους μασητήριους μύες και τις κροταφογναθικές διαρθρώσεις, τα οποία να οφείλονται σε δυσλειτουργία </a:t>
            </a:r>
            <a:r>
              <a:rPr lang="el-GR" altLang="el-GR" sz="2400" dirty="0"/>
              <a:t> </a:t>
            </a:r>
            <a:r>
              <a:rPr lang="el-GR" altLang="el-GR" sz="2400" dirty="0" smtClean="0"/>
              <a:t>στοματογναθικού συστήματος.</a:t>
            </a:r>
          </a:p>
          <a:p>
            <a:pPr eaLnBrk="1" hangingPunct="1">
              <a:spcBef>
                <a:spcPts val="600"/>
              </a:spcBef>
              <a:spcAft>
                <a:spcPts val="600"/>
              </a:spcAft>
            </a:pPr>
            <a:r>
              <a:rPr lang="el-GR" altLang="el-GR" sz="2400" dirty="0" smtClean="0"/>
              <a:t>Ασθενείς με σοβαρό βρυγμό, με σκοπό την αποφυγή περαιτέρω απώλειας οδοντικής ουσίας και προστασία προσθετικών αποκαταστάσεων.</a:t>
            </a:r>
          </a:p>
          <a:p>
            <a:pPr marL="0" indent="0" eaLnBrk="1" hangingPunct="1">
              <a:spcBef>
                <a:spcPts val="600"/>
              </a:spcBef>
              <a:spcAft>
                <a:spcPts val="600"/>
              </a:spcAft>
              <a:buNone/>
            </a:pPr>
            <a:endParaRPr lang="en-US" altLang="el-GR" sz="2400" dirty="0" smtClean="0"/>
          </a:p>
        </p:txBody>
      </p:sp>
      <p:sp>
        <p:nvSpPr>
          <p:cNvPr id="2" name="Θέση αριθμού διαφάνειας 1"/>
          <p:cNvSpPr>
            <a:spLocks noGrp="1"/>
          </p:cNvSpPr>
          <p:nvPr>
            <p:ph type="sldNum" sz="quarter" idx="12"/>
          </p:nvPr>
        </p:nvSpPr>
        <p:spPr/>
        <p:txBody>
          <a:bodyPr/>
          <a:lstStyle/>
          <a:p>
            <a:fld id="{F535093D-D179-44E1-AA04-3B47579EB235}" type="slidenum">
              <a:rPr lang="el-GR" smtClean="0"/>
              <a:t>7</a:t>
            </a:fld>
            <a:endParaRPr lang="el-GR"/>
          </a:p>
        </p:txBody>
      </p:sp>
    </p:spTree>
    <p:extLst>
      <p:ext uri="{BB962C8B-B14F-4D97-AF65-F5344CB8AC3E}">
        <p14:creationId xmlns:p14="http://schemas.microsoft.com/office/powerpoint/2010/main" val="3290019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57200" y="0"/>
            <a:ext cx="8229600" cy="1371600"/>
          </a:xfrm>
        </p:spPr>
        <p:txBody>
          <a:bodyPr>
            <a:normAutofit/>
          </a:bodyPr>
          <a:lstStyle/>
          <a:p>
            <a:pPr eaLnBrk="1" hangingPunct="1">
              <a:defRPr/>
            </a:pPr>
            <a:r>
              <a:rPr lang="el-GR" sz="3600" b="1" dirty="0" smtClean="0">
                <a:solidFill>
                  <a:schemeClr val="tx2"/>
                </a:solidFill>
                <a:effectLst/>
              </a:rPr>
              <a:t>Νάρθηκας σταθεροποίησης</a:t>
            </a:r>
            <a:r>
              <a:rPr lang="en-GB" sz="3600" b="1" dirty="0" smtClean="0">
                <a:solidFill>
                  <a:schemeClr val="tx2"/>
                </a:solidFill>
                <a:effectLst/>
              </a:rPr>
              <a:t/>
            </a:r>
            <a:br>
              <a:rPr lang="en-GB" sz="3600" b="1" dirty="0" smtClean="0">
                <a:solidFill>
                  <a:schemeClr val="tx2"/>
                </a:solidFill>
                <a:effectLst/>
              </a:rPr>
            </a:br>
            <a:r>
              <a:rPr lang="el-GR" sz="3600" dirty="0">
                <a:solidFill>
                  <a:schemeClr val="tx2"/>
                </a:solidFill>
              </a:rPr>
              <a:t>(</a:t>
            </a:r>
            <a:r>
              <a:rPr lang="en-GB" sz="3200" dirty="0" smtClean="0">
                <a:solidFill>
                  <a:schemeClr val="tx2"/>
                </a:solidFill>
              </a:rPr>
              <a:t>stabilization splint</a:t>
            </a:r>
            <a:r>
              <a:rPr lang="el-GR" sz="3200" dirty="0" smtClean="0">
                <a:solidFill>
                  <a:schemeClr val="tx2"/>
                </a:solidFill>
              </a:rPr>
              <a:t>)</a:t>
            </a:r>
            <a:endParaRPr lang="en-US" sz="3200" dirty="0" smtClean="0">
              <a:solidFill>
                <a:schemeClr val="tx2"/>
              </a:solidFill>
              <a:effectLst/>
            </a:endParaRPr>
          </a:p>
        </p:txBody>
      </p:sp>
      <p:sp>
        <p:nvSpPr>
          <p:cNvPr id="145411" name="Rectangle 4"/>
          <p:cNvSpPr>
            <a:spLocks noGrp="1" noChangeArrowheads="1"/>
          </p:cNvSpPr>
          <p:nvPr>
            <p:ph type="body" sz="half" idx="1"/>
          </p:nvPr>
        </p:nvSpPr>
        <p:spPr>
          <a:xfrm>
            <a:off x="467544" y="1628800"/>
            <a:ext cx="4464496" cy="4536504"/>
          </a:xfrm>
        </p:spPr>
        <p:txBody>
          <a:bodyPr anchor="t">
            <a:normAutofit/>
          </a:bodyPr>
          <a:lstStyle/>
          <a:p>
            <a:pPr eaLnBrk="1" hangingPunct="1">
              <a:spcBef>
                <a:spcPts val="600"/>
              </a:spcBef>
              <a:spcAft>
                <a:spcPts val="600"/>
              </a:spcAft>
            </a:pPr>
            <a:r>
              <a:rPr lang="el-GR" altLang="el-GR" sz="2400" dirty="0" smtClean="0"/>
              <a:t>Είναι επίσης γνωστός και με διαφορετικά ονόματα όπως </a:t>
            </a:r>
            <a:r>
              <a:rPr lang="el-GR" altLang="el-GR" sz="2400" dirty="0"/>
              <a:t>ν</a:t>
            </a:r>
            <a:r>
              <a:rPr lang="el-GR" altLang="el-GR" sz="2400" dirty="0" smtClean="0"/>
              <a:t>άρθηκας ολικής επικάλυψης ή επίπεδος νάρθηκας ή συγκλεισιακό επίπεδο δήξης ή νάρθηκας </a:t>
            </a:r>
            <a:r>
              <a:rPr lang="en-GB" altLang="el-GR" sz="2400" dirty="0" smtClean="0"/>
              <a:t>Michigan</a:t>
            </a:r>
            <a:r>
              <a:rPr lang="el-GR" altLang="el-GR" sz="2400" dirty="0" smtClean="0"/>
              <a:t>.</a:t>
            </a:r>
            <a:endParaRPr lang="en-GB" altLang="el-GR" sz="2400" dirty="0" smtClean="0"/>
          </a:p>
          <a:p>
            <a:pPr eaLnBrk="1" hangingPunct="1">
              <a:spcBef>
                <a:spcPts val="600"/>
              </a:spcBef>
              <a:spcAft>
                <a:spcPts val="600"/>
              </a:spcAft>
            </a:pPr>
            <a:r>
              <a:rPr lang="el-GR" altLang="el-GR" sz="2400" b="1" dirty="0" smtClean="0">
                <a:solidFill>
                  <a:schemeClr val="tx2"/>
                </a:solidFill>
              </a:rPr>
              <a:t>Τοποθετείται στην άνω γνάθο </a:t>
            </a:r>
            <a:r>
              <a:rPr lang="el-GR" altLang="el-GR" sz="2400" dirty="0" smtClean="0"/>
              <a:t>για λόγους μεγαλύτερης άνεσης, στη </a:t>
            </a:r>
            <a:r>
              <a:rPr lang="el-GR" altLang="el-GR" sz="2400" i="1" dirty="0" smtClean="0"/>
              <a:t>κάτω γνάθο </a:t>
            </a:r>
            <a:r>
              <a:rPr lang="el-GR" altLang="el-GR" sz="2400" dirty="0" smtClean="0"/>
              <a:t>μόνο αν υπάρχει ανοδοντία πίσω δοντιών ή σε σκελετική Τάξη ΙΙΙ.</a:t>
            </a:r>
            <a:endParaRPr lang="en-US" altLang="el-GR" sz="2400" dirty="0" smtClean="0"/>
          </a:p>
        </p:txBody>
      </p:sp>
      <p:pic>
        <p:nvPicPr>
          <p:cNvPr id="145412" name="Picture 5"/>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5395" t="3447" r="6328" b="6103"/>
          <a:stretch/>
        </p:blipFill>
        <p:spPr>
          <a:xfrm>
            <a:off x="5508104" y="1557024"/>
            <a:ext cx="3172254" cy="2088000"/>
          </a:xfrm>
          <a:noFill/>
          <a:ln w="12700">
            <a:solidFill>
              <a:srgbClr val="FF99CC"/>
            </a:solidFill>
            <a:miter lim="800000"/>
            <a:headEnd/>
            <a:tailEnd/>
          </a:ln>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508104" y="3789280"/>
            <a:ext cx="3171329"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Θέση αριθμού διαφάνειας 1"/>
          <p:cNvSpPr>
            <a:spLocks noGrp="1"/>
          </p:cNvSpPr>
          <p:nvPr>
            <p:ph type="sldNum" sz="quarter" idx="12"/>
          </p:nvPr>
        </p:nvSpPr>
        <p:spPr/>
        <p:txBody>
          <a:bodyPr/>
          <a:lstStyle/>
          <a:p>
            <a:pPr>
              <a:defRPr/>
            </a:pPr>
            <a:fld id="{111DCA42-6457-4B0B-8D20-8479D6115E14}" type="slidenum">
              <a:rPr lang="en-US" smtClean="0"/>
              <a:pPr>
                <a:defRPr/>
              </a:pPr>
              <a:t>8</a:t>
            </a:fld>
            <a:endParaRPr lang="en-US" dirty="0"/>
          </a:p>
        </p:txBody>
      </p:sp>
      <p:sp>
        <p:nvSpPr>
          <p:cNvPr id="3" name="Ορθογώνιο 2"/>
          <p:cNvSpPr/>
          <p:nvPr/>
        </p:nvSpPr>
        <p:spPr>
          <a:xfrm>
            <a:off x="5508104" y="6077128"/>
            <a:ext cx="2934072" cy="461665"/>
          </a:xfrm>
          <a:prstGeom prst="rect">
            <a:avLst/>
          </a:prstGeom>
        </p:spPr>
        <p:txBody>
          <a:bodyPr wrap="square">
            <a:spAutoFit/>
          </a:bodyPr>
          <a:lstStyle/>
          <a:p>
            <a:r>
              <a:rPr lang="el-GR" sz="1200" i="1" dirty="0" smtClean="0">
                <a:latin typeface="Calibri"/>
              </a:rPr>
              <a:t>©</a:t>
            </a:r>
            <a:r>
              <a:rPr lang="el-GR" sz="1200" i="1" dirty="0" err="1" smtClean="0"/>
              <a:t>Δρούκα</a:t>
            </a:r>
            <a:r>
              <a:rPr lang="el-GR" sz="1200" i="1" dirty="0" smtClean="0"/>
              <a:t> </a:t>
            </a:r>
            <a:r>
              <a:rPr lang="el-GR" sz="1200" i="1" dirty="0"/>
              <a:t>Β</a:t>
            </a:r>
            <a:r>
              <a:rPr lang="el-GR" sz="1200" i="1" dirty="0" smtClean="0"/>
              <a:t>., Λειτουργία </a:t>
            </a:r>
            <a:r>
              <a:rPr lang="el-GR" sz="1200" i="1" dirty="0"/>
              <a:t>και </a:t>
            </a:r>
            <a:r>
              <a:rPr lang="el-GR" sz="1200" i="1" dirty="0" smtClean="0"/>
              <a:t>Δυσλειτουργία στοματογναθικού συστήματος</a:t>
            </a:r>
            <a:endParaRPr lang="el-GR" sz="1200" i="1" dirty="0"/>
          </a:p>
        </p:txBody>
      </p:sp>
    </p:spTree>
    <p:extLst>
      <p:ext uri="{BB962C8B-B14F-4D97-AF65-F5344CB8AC3E}">
        <p14:creationId xmlns:p14="http://schemas.microsoft.com/office/powerpoint/2010/main" val="27763825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ln w="28575">
            <a:noFill/>
          </a:ln>
        </p:spPr>
        <p:txBody>
          <a:bodyPr>
            <a:normAutofit fontScale="90000"/>
          </a:bodyPr>
          <a:lstStyle/>
          <a:p>
            <a:pPr>
              <a:defRPr/>
            </a:pPr>
            <a:r>
              <a:rPr lang="el-GR" sz="4000" b="1" dirty="0">
                <a:solidFill>
                  <a:schemeClr val="tx2"/>
                </a:solidFill>
              </a:rPr>
              <a:t>Νάρθηκας σταθεροποίησης </a:t>
            </a:r>
            <a:r>
              <a:rPr lang="el-GR" sz="3200" b="1" dirty="0" smtClean="0">
                <a:solidFill>
                  <a:schemeClr val="tx2"/>
                </a:solidFill>
              </a:rPr>
              <a:t/>
            </a:r>
            <a:br>
              <a:rPr lang="el-GR" sz="3200" b="1" dirty="0" smtClean="0">
                <a:solidFill>
                  <a:schemeClr val="tx2"/>
                </a:solidFill>
              </a:rPr>
            </a:br>
            <a:r>
              <a:rPr lang="el-GR" sz="3200" dirty="0" smtClean="0">
                <a:solidFill>
                  <a:schemeClr val="tx2"/>
                </a:solidFill>
              </a:rPr>
              <a:t>Συγκλεισιακές σχέσεις</a:t>
            </a:r>
            <a:r>
              <a:rPr lang="en-GB" sz="2400" b="0" dirty="0" smtClean="0">
                <a:solidFill>
                  <a:srgbClr val="C00000"/>
                </a:solidFill>
                <a:effectLst/>
              </a:rPr>
              <a:t/>
            </a:r>
            <a:br>
              <a:rPr lang="en-GB" sz="2400" b="0" dirty="0" smtClean="0">
                <a:solidFill>
                  <a:srgbClr val="C00000"/>
                </a:solidFill>
                <a:effectLst/>
              </a:rPr>
            </a:br>
            <a:endParaRPr lang="en-US" sz="2000" b="0" dirty="0" smtClean="0">
              <a:solidFill>
                <a:srgbClr val="C00000"/>
              </a:solidFill>
              <a:effectLst/>
            </a:endParaRPr>
          </a:p>
        </p:txBody>
      </p:sp>
      <p:sp>
        <p:nvSpPr>
          <p:cNvPr id="3" name="Content Placeholder 2"/>
          <p:cNvSpPr>
            <a:spLocks noGrp="1"/>
          </p:cNvSpPr>
          <p:nvPr>
            <p:ph sz="half" idx="1"/>
          </p:nvPr>
        </p:nvSpPr>
        <p:spPr>
          <a:xfrm>
            <a:off x="457200" y="1600200"/>
            <a:ext cx="4834880" cy="4525963"/>
          </a:xfrm>
        </p:spPr>
        <p:txBody>
          <a:bodyPr>
            <a:normAutofit fontScale="92500" lnSpcReduction="20000"/>
          </a:bodyPr>
          <a:lstStyle/>
          <a:p>
            <a:pPr>
              <a:lnSpc>
                <a:spcPct val="110000"/>
              </a:lnSpc>
              <a:spcBef>
                <a:spcPts val="600"/>
              </a:spcBef>
              <a:spcAft>
                <a:spcPts val="600"/>
              </a:spcAft>
            </a:pPr>
            <a:r>
              <a:rPr lang="el-GR" sz="2400" dirty="0" smtClean="0"/>
              <a:t>Σε θέση ΜΣ με τα κάτω δόντια σημειακές επαφές των </a:t>
            </a:r>
            <a:r>
              <a:rPr lang="el-GR" sz="2400" i="1" dirty="0" smtClean="0"/>
              <a:t>κορυφών </a:t>
            </a:r>
            <a:r>
              <a:rPr lang="el-GR" sz="2400" i="1" dirty="0"/>
              <a:t>των παρειακών </a:t>
            </a:r>
            <a:r>
              <a:rPr lang="el-GR" sz="2400" i="1" dirty="0" smtClean="0"/>
              <a:t>λειτουργικών φυμάτων </a:t>
            </a:r>
            <a:r>
              <a:rPr lang="el-GR" sz="2400" i="1" dirty="0"/>
              <a:t>της </a:t>
            </a:r>
            <a:r>
              <a:rPr lang="el-GR" sz="2400" i="1" dirty="0" smtClean="0"/>
              <a:t>κάτω γνάθου.</a:t>
            </a:r>
          </a:p>
          <a:p>
            <a:pPr>
              <a:lnSpc>
                <a:spcPct val="110000"/>
              </a:lnSpc>
              <a:spcBef>
                <a:spcPts val="600"/>
              </a:spcBef>
              <a:spcAft>
                <a:spcPts val="600"/>
              </a:spcAft>
            </a:pPr>
            <a:r>
              <a:rPr lang="el-GR" sz="2400" dirty="0" smtClean="0"/>
              <a:t>Ο νάρθηκας ρυθμίζεται στην κεντρική σχέση, με </a:t>
            </a:r>
            <a:r>
              <a:rPr lang="el-GR" sz="2400" i="1" dirty="0" smtClean="0"/>
              <a:t>βαθμό </a:t>
            </a:r>
            <a:r>
              <a:rPr lang="el-GR" sz="2400" i="1" dirty="0"/>
              <a:t>ελευθερίας μεταξύ ΚΣ και μέγιστης συγγόμφωσης </a:t>
            </a:r>
            <a:r>
              <a:rPr lang="el-GR" sz="2400" dirty="0" smtClean="0"/>
              <a:t>της τάξεως του 0.5-1.0</a:t>
            </a:r>
            <a:r>
              <a:rPr lang="en-GB" sz="2400" dirty="0" smtClean="0"/>
              <a:t>mm</a:t>
            </a:r>
            <a:r>
              <a:rPr lang="el-GR" sz="2400" dirty="0" smtClean="0"/>
              <a:t>. </a:t>
            </a:r>
          </a:p>
          <a:p>
            <a:pPr>
              <a:lnSpc>
                <a:spcPct val="110000"/>
              </a:lnSpc>
              <a:spcBef>
                <a:spcPts val="600"/>
              </a:spcBef>
              <a:spcAft>
                <a:spcPts val="600"/>
              </a:spcAft>
            </a:pPr>
            <a:r>
              <a:rPr lang="el-GR" sz="2400" dirty="0" smtClean="0"/>
              <a:t>Κατά τις πλαγιολισθήσεις και προολίσθηση προτείνεται να αποδίδεται </a:t>
            </a:r>
            <a:r>
              <a:rPr lang="el-GR" sz="2400" dirty="0"/>
              <a:t>στο νάρθηκα </a:t>
            </a:r>
            <a:r>
              <a:rPr lang="el-GR" sz="2400" dirty="0" smtClean="0"/>
              <a:t>το συγκλεισιακό σχήμα της </a:t>
            </a:r>
            <a:r>
              <a:rPr lang="el-GR" sz="2400" i="1" dirty="0" smtClean="0"/>
              <a:t>κυνοδοντικής προστασίας .</a:t>
            </a:r>
          </a:p>
        </p:txBody>
      </p:sp>
      <p:pic>
        <p:nvPicPr>
          <p:cNvPr id="6" name="Picture 6"/>
          <p:cNvPicPr>
            <a:picLocks noGrp="1" noChangeAspect="1" noChangeArrowheads="1"/>
          </p:cNvPicPr>
          <p:nvPr>
            <p:ph sz="half" idx="2"/>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l="3292" t="4369" r="3316" b="-2541"/>
          <a:stretch/>
        </p:blipFill>
        <p:spPr>
          <a:xfrm>
            <a:off x="5580112" y="1700808"/>
            <a:ext cx="3196091" cy="2592288"/>
          </a:xfrm>
          <a:prstGeom prst="rect">
            <a:avLst/>
          </a:prstGeom>
          <a:noFill/>
        </p:spPr>
      </p:pic>
      <p:sp>
        <p:nvSpPr>
          <p:cNvPr id="4" name="TextBox 3"/>
          <p:cNvSpPr txBox="1"/>
          <p:nvPr/>
        </p:nvSpPr>
        <p:spPr>
          <a:xfrm>
            <a:off x="6196472" y="4438853"/>
            <a:ext cx="1862369" cy="646331"/>
          </a:xfrm>
          <a:prstGeom prst="rect">
            <a:avLst/>
          </a:prstGeom>
          <a:noFill/>
        </p:spPr>
        <p:txBody>
          <a:bodyPr wrap="none" rtlCol="0">
            <a:spAutoFit/>
          </a:bodyPr>
          <a:lstStyle/>
          <a:p>
            <a:pPr marL="285750" indent="-285750">
              <a:buClr>
                <a:schemeClr val="accent2">
                  <a:lumMod val="75000"/>
                </a:schemeClr>
              </a:buClr>
              <a:buSzPct val="120000"/>
              <a:buFont typeface="Arial" panose="020B0604020202020204" pitchFamily="34" charset="0"/>
              <a:buChar char="•"/>
            </a:pPr>
            <a:r>
              <a:rPr lang="el-GR" dirty="0" smtClean="0"/>
              <a:t>Επαφές σε ΜΣ</a:t>
            </a:r>
          </a:p>
          <a:p>
            <a:pPr marL="285750" indent="-285750">
              <a:buClr>
                <a:schemeClr val="tx1"/>
              </a:buClr>
              <a:buSzPct val="120000"/>
              <a:buFont typeface="Arial" panose="020B0604020202020204" pitchFamily="34" charset="0"/>
              <a:buChar char="•"/>
            </a:pPr>
            <a:r>
              <a:rPr lang="el-GR" dirty="0" smtClean="0"/>
              <a:t>Επαφές σε ΚΣ</a:t>
            </a:r>
            <a:endParaRPr lang="el-GR" dirty="0"/>
          </a:p>
        </p:txBody>
      </p:sp>
      <p:sp>
        <p:nvSpPr>
          <p:cNvPr id="2" name="Θέση αριθμού διαφάνειας 1"/>
          <p:cNvSpPr>
            <a:spLocks noGrp="1"/>
          </p:cNvSpPr>
          <p:nvPr>
            <p:ph type="sldNum" sz="quarter" idx="12"/>
          </p:nvPr>
        </p:nvSpPr>
        <p:spPr/>
        <p:txBody>
          <a:bodyPr/>
          <a:lstStyle/>
          <a:p>
            <a:fld id="{F535093D-D179-44E1-AA04-3B47579EB235}" type="slidenum">
              <a:rPr lang="el-GR" smtClean="0"/>
              <a:t>9</a:t>
            </a:fld>
            <a:endParaRPr lang="el-GR"/>
          </a:p>
        </p:txBody>
      </p:sp>
    </p:spTree>
    <p:extLst>
      <p:ext uri="{BB962C8B-B14F-4D97-AF65-F5344CB8AC3E}">
        <p14:creationId xmlns:p14="http://schemas.microsoft.com/office/powerpoint/2010/main" val="42610103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Προσαρμοσμένο 3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plate">
  <a:themeElements>
    <a:clrScheme name="Προσαρμοσμένο 1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915</TotalTime>
  <Words>2416</Words>
  <Application>Microsoft Office PowerPoint</Application>
  <PresentationFormat>Προβολή στην οθόνη (4:3)</PresentationFormat>
  <Paragraphs>307</Paragraphs>
  <Slides>44</Slides>
  <Notes>32</Notes>
  <HiddenSlides>0</HiddenSlides>
  <MMClips>0</MMClips>
  <ScaleCrop>false</ScaleCrop>
  <HeadingPairs>
    <vt:vector size="4" baseType="variant">
      <vt:variant>
        <vt:lpstr>Θέμα</vt:lpstr>
      </vt:variant>
      <vt:variant>
        <vt:i4>3</vt:i4>
      </vt:variant>
      <vt:variant>
        <vt:lpstr>Τίτλοι διαφανειών</vt:lpstr>
      </vt:variant>
      <vt:variant>
        <vt:i4>44</vt:i4>
      </vt:variant>
    </vt:vector>
  </HeadingPairs>
  <TitlesOfParts>
    <vt:vector size="47" baseType="lpstr">
      <vt:lpstr>Office Theme</vt:lpstr>
      <vt:lpstr>template</vt:lpstr>
      <vt:lpstr>OC_template_updated</vt:lpstr>
      <vt:lpstr>Αποκατάσταση Δυσλειτουργιών Σύγκλεισης</vt:lpstr>
      <vt:lpstr>Ενδοστοματικοί νάρθηκες</vt:lpstr>
      <vt:lpstr>Ενδοστοματικοί νάρθηκες Xρήση ενδοστοματικού νάρθηκα</vt:lpstr>
      <vt:lpstr>Μηχανισμοί δράσης των ναρθήκων</vt:lpstr>
      <vt:lpstr>Τύποι ενδοστοματικών ναρθήκων</vt:lpstr>
      <vt:lpstr>Ενδοστοματικοί νάρθηκες ολικής κάλυψης</vt:lpstr>
      <vt:lpstr>Νάρθηκας σταθεροποίησης Ενδείξεις</vt:lpstr>
      <vt:lpstr>Νάρθηκας σταθεροποίησης (stabilization splint)</vt:lpstr>
      <vt:lpstr>Νάρθηκας σταθεροποίησης  Συγκλεισιακές σχέσεις </vt:lpstr>
      <vt:lpstr>Πλάκα του Shore</vt:lpstr>
      <vt:lpstr>Νάρθηκας ανάπαυσης  Hawley or Sved or Dessner splint</vt:lpstr>
      <vt:lpstr>Νάρθηκας μετατόπισης (anterior positioning splints) </vt:lpstr>
      <vt:lpstr>Μαλακοί νάρθηκες προστατευτικός νάρθηκας βρυγμού </vt:lpstr>
      <vt:lpstr>Αθλητικοί </vt:lpstr>
      <vt:lpstr>Τύποι  αθλητικών ναρθήκων</vt:lpstr>
      <vt:lpstr>Νάρθηκες άπνοιας τύποι</vt:lpstr>
      <vt:lpstr>Γενικές προδιαγραφές κατασκευής  ενδοστοματικών ναρθήκων σταθεροποίησης</vt:lpstr>
      <vt:lpstr>Γενικές προδιαγραφές κατασκευής  ενδοστοματικών ναρθήκων σταθεροποίησης</vt:lpstr>
      <vt:lpstr>Γενικές προδιαγραφές κατασκευής  ενδοστοματικών ναρθήκων σταθεροποίησης</vt:lpstr>
      <vt:lpstr>Γενικές προδιαγραφές κατασκευής  ενδοστοματικών ναρθήκων σταθεροποίησης</vt:lpstr>
      <vt:lpstr>Μέθοδοι κατασκευής νάρθηκα σταθεροποίησης  στο εργαστήριο</vt:lpstr>
      <vt:lpstr>Εργαστηριακά στάδια κατασκευής   νάρθηκα σταθεροποίησης Με κέρωμα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Κατασκευή Νάρθηκα με θερμοπλαστική πλάκα</vt:lpstr>
      <vt:lpstr>Κατασκευή Νάρθηκα με θερμοπλαστική πλάκα</vt:lpstr>
      <vt:lpstr>Κατασκευή Νάρθηκα με θερμοπλαστική πλάκα</vt:lpstr>
      <vt:lpstr>Κατασκευή Νάρθηκα με θερμοπλαστική πλάκα</vt:lpstr>
      <vt:lpstr>Κατασκευή Νάρθηκα με θερμοπλαστική πλάκα</vt:lpstr>
      <vt:lpstr>Κατασκευή νάρθηκα σταθεροποίησης με CAD-CAM </vt:lpstr>
      <vt:lpstr>Κατασκευή νάρθηκα σταθεροποίησης με CAD-CAM </vt:lpstr>
      <vt:lpstr>Κατασκευή νάρθηκα σταθεροποίησης με CAD-CAM </vt:lpstr>
      <vt:lpstr>Κατασκευή νάρθηκα σταθεροποίησης με CAD-CAM </vt:lpstr>
      <vt:lpstr>Κατασκευή νάρθηκα σταθεροποίησης με CAD-CAM </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Αποκατάσταση Δυσλειτουργιών Σύγκλεισης</dc:title>
  <dc:creator>opencourses@teiath.gr; Dimos</dc:creator>
  <cp:lastModifiedBy>fkaram2</cp:lastModifiedBy>
  <cp:revision>80</cp:revision>
  <dcterms:created xsi:type="dcterms:W3CDTF">2015-10-27T08:05:15Z</dcterms:created>
  <dcterms:modified xsi:type="dcterms:W3CDTF">2015-11-26T08:00:46Z</dcterms:modified>
</cp:coreProperties>
</file>