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7"/>
  </p:notesMasterIdLst>
  <p:handoutMasterIdLst>
    <p:handoutMasterId r:id="rId28"/>
  </p:handoutMasterIdLst>
  <p:sldIdLst>
    <p:sldId id="256" r:id="rId3"/>
    <p:sldId id="268" r:id="rId4"/>
    <p:sldId id="269" r:id="rId5"/>
    <p:sldId id="270" r:id="rId6"/>
    <p:sldId id="279" r:id="rId7"/>
    <p:sldId id="271" r:id="rId8"/>
    <p:sldId id="272" r:id="rId9"/>
    <p:sldId id="273" r:id="rId10"/>
    <p:sldId id="274" r:id="rId11"/>
    <p:sldId id="280" r:id="rId12"/>
    <p:sldId id="275" r:id="rId13"/>
    <p:sldId id="276" r:id="rId14"/>
    <p:sldId id="281" r:id="rId15"/>
    <p:sldId id="277" r:id="rId16"/>
    <p:sldId id="282" r:id="rId17"/>
    <p:sldId id="278" r:id="rId18"/>
    <p:sldId id="283" r:id="rId19"/>
    <p:sldId id="284" r:id="rId20"/>
    <p:sldId id="285" r:id="rId21"/>
    <p:sldId id="286" r:id="rId22"/>
    <p:sldId id="287" r:id="rId23"/>
    <p:sldId id="288" r:id="rId24"/>
    <p:sldId id="289" r:id="rId25"/>
    <p:sldId id="290" r:id="rId26"/>
  </p:sldIdLst>
  <p:sldSz cx="9144000" cy="6858000" type="screen4x3"/>
  <p:notesSz cx="7104063" cy="10234613"/>
  <p:custDataLst>
    <p:tags r:id="rId2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23/7/2015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23/7/2015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18</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183421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529328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680860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542590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1772311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1393357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132737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967303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788761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605203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792728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Παθολογική και Χειρουργική Νοσηλευτική ΙΙ (Ε)</a:t>
            </a:r>
            <a:endParaRPr lang="el-GR" sz="3600" b="1" dirty="0">
              <a:solidFill>
                <a:schemeClr val="tx1"/>
              </a:solidFill>
              <a:latin typeface="+mn-lt"/>
            </a:endParaRPr>
          </a:p>
        </p:txBody>
      </p:sp>
      <p:sp>
        <p:nvSpPr>
          <p:cNvPr id="3" name="Υπότιτλος 2"/>
          <p:cNvSpPr>
            <a:spLocks noGrp="1"/>
          </p:cNvSpPr>
          <p:nvPr>
            <p:ph type="subTitle" idx="1"/>
          </p:nvPr>
        </p:nvSpPr>
        <p:spPr>
          <a:xfrm>
            <a:off x="932856" y="3044759"/>
            <a:ext cx="7523112" cy="1752600"/>
          </a:xfrm>
        </p:spPr>
        <p:txBody>
          <a:bodyPr>
            <a:normAutofit fontScale="92500" lnSpcReduction="10000"/>
          </a:bodyPr>
          <a:lstStyle/>
          <a:p>
            <a:pPr>
              <a:spcBef>
                <a:spcPts val="0"/>
              </a:spcBef>
              <a:spcAft>
                <a:spcPts val="1200"/>
              </a:spcAft>
            </a:pPr>
            <a:r>
              <a:rPr lang="el-GR" sz="2800" b="1" dirty="0" smtClean="0"/>
              <a:t>Ενότητα </a:t>
            </a:r>
            <a:r>
              <a:rPr lang="en-US" sz="2800" b="1" dirty="0" smtClean="0"/>
              <a:t>5</a:t>
            </a:r>
            <a:r>
              <a:rPr lang="el-GR" sz="2800" dirty="0" smtClean="0"/>
              <a:t>:</a:t>
            </a:r>
            <a:r>
              <a:rPr lang="en-US" sz="2800" dirty="0" smtClean="0"/>
              <a:t> </a:t>
            </a:r>
            <a:r>
              <a:rPr lang="el-GR" sz="2800" dirty="0" smtClean="0"/>
              <a:t>Μέτρηση Κεντρικής Φλεβικής Πίεσης</a:t>
            </a:r>
          </a:p>
          <a:p>
            <a:pPr>
              <a:spcBef>
                <a:spcPts val="0"/>
              </a:spcBef>
              <a:spcAft>
                <a:spcPts val="1200"/>
              </a:spcAft>
            </a:pPr>
            <a:r>
              <a:rPr lang="el-GR" sz="2800" dirty="0" smtClean="0"/>
              <a:t>Ερωτήσεις Εργαστηρίου</a:t>
            </a:r>
            <a:endParaRPr lang="en-US" sz="2800" dirty="0" smtClean="0"/>
          </a:p>
          <a:p>
            <a:pPr>
              <a:spcBef>
                <a:spcPts val="0"/>
              </a:spcBef>
            </a:pPr>
            <a:r>
              <a:rPr lang="el-GR" sz="2400" dirty="0" smtClean="0"/>
              <a:t>Θεόδωρος Καπάδοχος</a:t>
            </a:r>
            <a:endParaRPr lang="el-GR" sz="2400" dirty="0"/>
          </a:p>
          <a:p>
            <a:pPr>
              <a:spcBef>
                <a:spcPts val="0"/>
              </a:spcBef>
            </a:pPr>
            <a:r>
              <a:rPr lang="el-GR" sz="2400" dirty="0"/>
              <a:t>Τμήμα </a:t>
            </a:r>
            <a:r>
              <a:rPr lang="el-GR" sz="2400" dirty="0" smtClean="0"/>
              <a:t>Νοσηλευτικής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88640"/>
            <a:ext cx="9144000" cy="1080120"/>
          </a:xfrm>
        </p:spPr>
        <p:txBody>
          <a:bodyPr>
            <a:normAutofit fontScale="90000"/>
          </a:bodyPr>
          <a:lstStyle/>
          <a:p>
            <a:r>
              <a:rPr lang="en-US" sz="3600" dirty="0"/>
              <a:t>7. </a:t>
            </a:r>
            <a:r>
              <a:rPr lang="el-GR" sz="3600" dirty="0"/>
              <a:t>Ποιες είναι οι επιπλοκές - σημεία και συμπτώματα από κεντρικούς φλεβικούς καθετήρες;</a:t>
            </a:r>
            <a:r>
              <a:rPr lang="el-GR" dirty="0"/>
              <a:t/>
            </a:r>
            <a:br>
              <a:rPr lang="el-GR" dirty="0"/>
            </a:br>
            <a:r>
              <a:rPr lang="el-GR" sz="3100" b="0" dirty="0" smtClean="0"/>
              <a:t>(</a:t>
            </a:r>
            <a:r>
              <a:rPr lang="en-US" sz="3100" b="0" dirty="0" smtClean="0"/>
              <a:t>2</a:t>
            </a:r>
            <a:r>
              <a:rPr lang="el-GR" sz="3100" b="0" dirty="0" smtClean="0"/>
              <a:t> </a:t>
            </a:r>
            <a:r>
              <a:rPr lang="el-GR" sz="3100" b="0" dirty="0"/>
              <a:t>από 2)</a:t>
            </a:r>
            <a:endParaRPr lang="el-GR" sz="3100" dirty="0"/>
          </a:p>
        </p:txBody>
      </p:sp>
      <p:sp>
        <p:nvSpPr>
          <p:cNvPr id="3" name="Θέση περιεχομένου 2"/>
          <p:cNvSpPr>
            <a:spLocks noGrp="1"/>
          </p:cNvSpPr>
          <p:nvPr>
            <p:ph idx="1"/>
          </p:nvPr>
        </p:nvSpPr>
        <p:spPr>
          <a:xfrm>
            <a:off x="457200" y="1412776"/>
            <a:ext cx="8229600" cy="4104456"/>
          </a:xfrm>
        </p:spPr>
        <p:txBody>
          <a:bodyPr/>
          <a:lstStyle/>
          <a:p>
            <a:pPr lvl="0"/>
            <a:r>
              <a:rPr lang="el-GR" dirty="0"/>
              <a:t>σημεία της φλεγμονής (οίδημα, πόνος, ερυθρότητα, θερμότητα και ενίοτε με εκροή πύου). Ακολουθεί καλλιέργεια των τμημάτων του καθετήρα για επιβεβαίωση και καθορισμό των μικροοργανισμών.</a:t>
            </a:r>
          </a:p>
          <a:p>
            <a:pPr lvl="0"/>
            <a:r>
              <a:rPr lang="el-GR" dirty="0"/>
              <a:t>Βακτηριαιμία είναι το φυσικό επακόλουθο του αποικισμού, ο ίδιος μικροοργανισμός ο οποίος βρέθηκε στο τμήμα του καθετήρα απομονώνεται και στις θετικές καλλιέργειες του αίματος μπορεί να υπάρχουν συνοδά συμπτώματα λοίμωξης, τα οποία πολλές φορές υποχωρούν με την αφαίρεση του καθετήρα.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459896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pPr lvl="0"/>
            <a:r>
              <a:rPr lang="el-GR" sz="3200" dirty="0"/>
              <a:t>Ποιοι είναι οι παράγοντες που επηρεάζουν την επιμόλυνση ενός Κεντρικού Φλεβικού Καθετήρα</a:t>
            </a:r>
            <a:r>
              <a:rPr lang="el-GR" sz="3200" dirty="0" smtClean="0"/>
              <a:t>;</a:t>
            </a:r>
            <a:endParaRPr lang="el-GR" sz="3200" dirty="0"/>
          </a:p>
        </p:txBody>
      </p:sp>
      <p:sp>
        <p:nvSpPr>
          <p:cNvPr id="3" name="Content Placeholder 2"/>
          <p:cNvSpPr>
            <a:spLocks noGrp="1"/>
          </p:cNvSpPr>
          <p:nvPr>
            <p:ph idx="1"/>
          </p:nvPr>
        </p:nvSpPr>
        <p:spPr/>
        <p:txBody>
          <a:bodyPr>
            <a:normAutofit/>
          </a:bodyPr>
          <a:lstStyle/>
          <a:p>
            <a:pPr marL="0" indent="0">
              <a:buNone/>
            </a:pPr>
            <a:r>
              <a:rPr lang="el-GR" dirty="0"/>
              <a:t>Παράγοντες που σχετίζονται με τον ασθενή:</a:t>
            </a:r>
          </a:p>
          <a:p>
            <a:pPr lvl="0"/>
            <a:r>
              <a:rPr lang="el-GR" dirty="0"/>
              <a:t>Η </a:t>
            </a:r>
            <a:r>
              <a:rPr lang="el-GR" dirty="0" smtClean="0"/>
              <a:t>ηλικία,</a:t>
            </a:r>
            <a:endParaRPr lang="el-GR" dirty="0"/>
          </a:p>
          <a:p>
            <a:pPr lvl="0"/>
            <a:r>
              <a:rPr lang="el-GR" dirty="0" smtClean="0"/>
              <a:t>Ανοσοκαταστολή,</a:t>
            </a:r>
            <a:endParaRPr lang="el-GR" dirty="0"/>
          </a:p>
          <a:p>
            <a:pPr lvl="0"/>
            <a:r>
              <a:rPr lang="el-GR" dirty="0"/>
              <a:t>Η υποκείμενη </a:t>
            </a:r>
            <a:r>
              <a:rPr lang="el-GR" dirty="0" smtClean="0"/>
              <a:t>νόσος,</a:t>
            </a:r>
            <a:endParaRPr lang="el-GR" dirty="0"/>
          </a:p>
          <a:p>
            <a:pPr lvl="0"/>
            <a:r>
              <a:rPr lang="el-GR" dirty="0"/>
              <a:t>Η διάρκεια παραμονής στο </a:t>
            </a:r>
            <a:r>
              <a:rPr lang="el-GR" dirty="0" smtClean="0"/>
              <a:t>νοσοκομείο,</a:t>
            </a:r>
            <a:endParaRPr lang="el-GR" dirty="0"/>
          </a:p>
          <a:p>
            <a:pPr lvl="0"/>
            <a:r>
              <a:rPr lang="el-GR" dirty="0"/>
              <a:t>Ο αριθμός των </a:t>
            </a:r>
            <a:r>
              <a:rPr lang="el-GR" dirty="0" smtClean="0"/>
              <a:t>καθετήρων,</a:t>
            </a:r>
            <a:endParaRPr lang="el-GR" dirty="0"/>
          </a:p>
          <a:p>
            <a:pPr lvl="0"/>
            <a:r>
              <a:rPr lang="el-GR" dirty="0"/>
              <a:t>Η πλημμελής θρεπτική </a:t>
            </a:r>
            <a:r>
              <a:rPr lang="el-GR" dirty="0" smtClean="0"/>
              <a:t>υποστήριξη,</a:t>
            </a:r>
            <a:endParaRPr lang="el-GR" dirty="0"/>
          </a:p>
          <a:p>
            <a:pPr lvl="0"/>
            <a:r>
              <a:rPr lang="el-GR" dirty="0"/>
              <a:t>Ο χώρος νοσηλείας (Μ. Ε. Θ., μονάδα εγκαυμάτων</a:t>
            </a:r>
            <a:r>
              <a:rPr lang="el-GR" dirty="0" smtClean="0"/>
              <a:t>),</a:t>
            </a:r>
            <a:endParaRPr lang="el-GR" dirty="0"/>
          </a:p>
          <a:p>
            <a:pPr lvl="0"/>
            <a:r>
              <a:rPr lang="el-GR" dirty="0"/>
              <a:t>Η μικροβιακή χλωρίδα του δέρματος του </a:t>
            </a:r>
            <a:r>
              <a:rPr lang="el-GR" dirty="0" smtClean="0"/>
              <a:t>ασθενούς.</a:t>
            </a:r>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4200755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224136"/>
          </a:xfrm>
        </p:spPr>
        <p:txBody>
          <a:bodyPr>
            <a:noAutofit/>
          </a:bodyPr>
          <a:lstStyle/>
          <a:p>
            <a:pPr lvl="0"/>
            <a:r>
              <a:rPr lang="en-US" sz="3200" dirty="0" smtClean="0"/>
              <a:t>8. </a:t>
            </a:r>
            <a:r>
              <a:rPr lang="el-GR" sz="3200" dirty="0"/>
              <a:t>Ποιοι είναι οι παράγοντες που επηρεάζουν την επιμόλυνση ενός Κεντρικού Φλεβικού Καθετήρα</a:t>
            </a:r>
            <a:r>
              <a:rPr lang="el-GR" sz="3200" dirty="0" smtClean="0"/>
              <a:t>;</a:t>
            </a:r>
            <a:br>
              <a:rPr lang="el-GR" sz="3200" dirty="0" smtClean="0"/>
            </a:br>
            <a:r>
              <a:rPr lang="el-GR" sz="2800" b="0" dirty="0" smtClean="0"/>
              <a:t>(1 από 2)</a:t>
            </a:r>
            <a:endParaRPr lang="el-GR" sz="2800" b="0" dirty="0"/>
          </a:p>
        </p:txBody>
      </p:sp>
      <p:sp>
        <p:nvSpPr>
          <p:cNvPr id="3" name="Content Placeholder 2"/>
          <p:cNvSpPr>
            <a:spLocks noGrp="1"/>
          </p:cNvSpPr>
          <p:nvPr>
            <p:ph idx="1"/>
          </p:nvPr>
        </p:nvSpPr>
        <p:spPr>
          <a:xfrm>
            <a:off x="457200" y="1700808"/>
            <a:ext cx="8229600" cy="3240360"/>
          </a:xfrm>
        </p:spPr>
        <p:txBody>
          <a:bodyPr>
            <a:normAutofit/>
          </a:bodyPr>
          <a:lstStyle/>
          <a:p>
            <a:pPr marL="0" indent="0">
              <a:buNone/>
            </a:pPr>
            <a:r>
              <a:rPr lang="el-GR" dirty="0"/>
              <a:t>Εξωγενείς παράγοντες:</a:t>
            </a:r>
          </a:p>
          <a:p>
            <a:pPr lvl="0"/>
            <a:r>
              <a:rPr lang="el-GR" dirty="0"/>
              <a:t>Πλημμελής εφαρμογή ασηψίας, </a:t>
            </a:r>
            <a:r>
              <a:rPr lang="el-GR" dirty="0" smtClean="0"/>
              <a:t>αντισηψίας,</a:t>
            </a:r>
            <a:endParaRPr lang="el-GR" dirty="0"/>
          </a:p>
          <a:p>
            <a:pPr lvl="0"/>
            <a:r>
              <a:rPr lang="el-GR" dirty="0"/>
              <a:t>Η διάρκεια του </a:t>
            </a:r>
            <a:r>
              <a:rPr lang="el-GR" dirty="0" smtClean="0"/>
              <a:t>καθετηριασμού,</a:t>
            </a:r>
            <a:endParaRPr lang="el-GR" dirty="0"/>
          </a:p>
          <a:p>
            <a:pPr lvl="0"/>
            <a:r>
              <a:rPr lang="el-GR" dirty="0"/>
              <a:t>Επιμόλυνση του υγρού </a:t>
            </a:r>
            <a:r>
              <a:rPr lang="el-GR" dirty="0" smtClean="0"/>
              <a:t>έγχυσης,</a:t>
            </a:r>
            <a:endParaRPr lang="el-GR" dirty="0"/>
          </a:p>
          <a:p>
            <a:pPr lvl="0"/>
            <a:r>
              <a:rPr lang="el-GR" dirty="0"/>
              <a:t>Επιμόλυνση του σημείου σύνδεσης με τη συσκευή </a:t>
            </a:r>
            <a:r>
              <a:rPr lang="el-GR" dirty="0" smtClean="0"/>
              <a:t>έγχυσης.</a:t>
            </a:r>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584016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60648"/>
            <a:ext cx="9144000" cy="1080120"/>
          </a:xfrm>
        </p:spPr>
        <p:txBody>
          <a:bodyPr>
            <a:normAutofit fontScale="90000"/>
          </a:bodyPr>
          <a:lstStyle/>
          <a:p>
            <a:r>
              <a:rPr lang="en-US" sz="3600" dirty="0"/>
              <a:t>8. </a:t>
            </a:r>
            <a:r>
              <a:rPr lang="el-GR" sz="3600" dirty="0"/>
              <a:t>Ποιοι είναι οι παράγοντες που επηρεάζουν την επιμόλυνση ενός Κεντρικού Φλεβικού Καθετήρα;</a:t>
            </a:r>
            <a:r>
              <a:rPr lang="el-GR" dirty="0"/>
              <a:t/>
            </a:r>
            <a:br>
              <a:rPr lang="el-GR" dirty="0"/>
            </a:br>
            <a:r>
              <a:rPr lang="el-GR" sz="3100" b="0" dirty="0" smtClean="0"/>
              <a:t>(2 </a:t>
            </a:r>
            <a:r>
              <a:rPr lang="el-GR" sz="3100" b="0" dirty="0"/>
              <a:t>από </a:t>
            </a:r>
            <a:r>
              <a:rPr lang="el-GR" sz="3100" b="0" dirty="0" smtClean="0"/>
              <a:t>2)</a:t>
            </a:r>
            <a:endParaRPr lang="el-GR" sz="3100" dirty="0"/>
          </a:p>
        </p:txBody>
      </p:sp>
      <p:sp>
        <p:nvSpPr>
          <p:cNvPr id="3" name="Θέση περιεχομένου 2"/>
          <p:cNvSpPr>
            <a:spLocks noGrp="1"/>
          </p:cNvSpPr>
          <p:nvPr>
            <p:ph idx="1"/>
          </p:nvPr>
        </p:nvSpPr>
        <p:spPr>
          <a:xfrm>
            <a:off x="457200" y="1700808"/>
            <a:ext cx="8229600" cy="3960440"/>
          </a:xfrm>
        </p:spPr>
        <p:txBody>
          <a:bodyPr/>
          <a:lstStyle/>
          <a:p>
            <a:pPr lvl="0"/>
            <a:r>
              <a:rPr lang="el-GR" dirty="0"/>
              <a:t>Η επανατοποθέτηση καθετήρα στο ίδιο σημείο εισόδου με </a:t>
            </a:r>
            <a:r>
              <a:rPr lang="el-GR" dirty="0" smtClean="0"/>
              <a:t>οδηγό,</a:t>
            </a:r>
            <a:endParaRPr lang="el-GR" dirty="0"/>
          </a:p>
          <a:p>
            <a:pPr lvl="0"/>
            <a:r>
              <a:rPr lang="el-GR" dirty="0"/>
              <a:t>Η χρήση του </a:t>
            </a:r>
            <a:r>
              <a:rPr lang="el-GR" dirty="0" smtClean="0"/>
              <a:t>επικαλύμματος,</a:t>
            </a:r>
            <a:endParaRPr lang="el-GR" dirty="0"/>
          </a:p>
          <a:p>
            <a:pPr lvl="0"/>
            <a:r>
              <a:rPr lang="el-GR" dirty="0"/>
              <a:t>Επιμόλυνση από απομακρυσμένο σημείο </a:t>
            </a:r>
            <a:r>
              <a:rPr lang="el-GR" dirty="0" smtClean="0"/>
              <a:t>λοίμωξης,</a:t>
            </a:r>
            <a:endParaRPr lang="el-GR" dirty="0"/>
          </a:p>
          <a:p>
            <a:pPr lvl="0"/>
            <a:r>
              <a:rPr lang="el-GR" dirty="0"/>
              <a:t>Ανατομική θέση τοποθέτησης του </a:t>
            </a:r>
            <a:r>
              <a:rPr lang="el-GR" dirty="0" smtClean="0"/>
              <a:t>καθετήρα,</a:t>
            </a:r>
            <a:endParaRPr lang="el-GR" dirty="0"/>
          </a:p>
          <a:p>
            <a:pPr lvl="0"/>
            <a:r>
              <a:rPr lang="el-GR" dirty="0"/>
              <a:t>Οι αυλοί του καθετήρα (οι πολλαπλών αυλών ενοχοποιούνται περισσότερο</a:t>
            </a:r>
            <a:r>
              <a:rPr lang="el-GR" dirty="0" smtClean="0"/>
              <a:t>),</a:t>
            </a:r>
            <a:endParaRPr lang="el-GR" dirty="0"/>
          </a:p>
          <a:p>
            <a:pPr lvl="0"/>
            <a:r>
              <a:rPr lang="el-GR" dirty="0"/>
              <a:t>Το υλικό του </a:t>
            </a:r>
            <a:r>
              <a:rPr lang="el-GR" dirty="0" smtClean="0"/>
              <a:t>καθετήρα.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2327747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p:spPr>
        <p:txBody>
          <a:bodyPr>
            <a:noAutofit/>
          </a:bodyPr>
          <a:lstStyle/>
          <a:p>
            <a:pPr lvl="0"/>
            <a:r>
              <a:rPr lang="en-US" sz="2800" dirty="0" smtClean="0"/>
              <a:t>9. </a:t>
            </a:r>
            <a:r>
              <a:rPr lang="el-GR" sz="2800" dirty="0"/>
              <a:t>Ποια είναι η Νοσηλευτική φροντίδα – μέριμνα για την πρόληψη των επιπλοκών από Κεντρικούς Φλεβικούς Καθετήρες (ΚΦΚ</a:t>
            </a:r>
            <a:r>
              <a:rPr lang="el-GR" sz="2800" dirty="0" smtClean="0"/>
              <a:t>); </a:t>
            </a:r>
            <a:r>
              <a:rPr lang="el-GR" sz="2800" b="0" dirty="0" smtClean="0"/>
              <a:t>(1 από 4)</a:t>
            </a:r>
            <a:endParaRPr lang="el-GR" sz="2800" b="0" dirty="0"/>
          </a:p>
        </p:txBody>
      </p:sp>
      <p:sp>
        <p:nvSpPr>
          <p:cNvPr id="3" name="Content Placeholder 2"/>
          <p:cNvSpPr>
            <a:spLocks noGrp="1"/>
          </p:cNvSpPr>
          <p:nvPr>
            <p:ph idx="1"/>
          </p:nvPr>
        </p:nvSpPr>
        <p:spPr>
          <a:xfrm>
            <a:off x="457200" y="1628800"/>
            <a:ext cx="8229600" cy="4608512"/>
          </a:xfrm>
        </p:spPr>
        <p:txBody>
          <a:bodyPr>
            <a:normAutofit/>
          </a:bodyPr>
          <a:lstStyle/>
          <a:p>
            <a:pPr lvl="0"/>
            <a:r>
              <a:rPr lang="el-GR" dirty="0"/>
              <a:t>Αντισηψία χεριών και άσηπτη τεχνική εφαρμογή με αποστειρωμένα γάντια και άσηπτο πεδίο στην περιοχή εισόδου του </a:t>
            </a:r>
            <a:r>
              <a:rPr lang="el-GR" dirty="0" smtClean="0"/>
              <a:t>καθετήρα.</a:t>
            </a:r>
            <a:endParaRPr lang="el-GR" dirty="0"/>
          </a:p>
          <a:p>
            <a:pPr lvl="0"/>
            <a:r>
              <a:rPr lang="el-GR" dirty="0"/>
              <a:t>Το είδος του αντισηπτικού διαλύματος που χρησιμοποιείται για την αντισηψία του δέρματος στο σημείο εισόδου του καθετήρα, αλλά και για την αντισηψία των χεριών των νοσηλευτών. Το διάλυμα της χλωρεξιδίνης 2% παρουσιάζει μεγαλύτερη αποτελεσματικότητα έναντι των άλλων ουσιών και ακολουθεί το διάλυμα της αλκοόλης.</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477470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p:spPr>
        <p:txBody>
          <a:bodyPr>
            <a:noAutofit/>
          </a:bodyPr>
          <a:lstStyle/>
          <a:p>
            <a:pPr lvl="0"/>
            <a:r>
              <a:rPr lang="en-US" sz="2800" dirty="0" smtClean="0"/>
              <a:t>9. </a:t>
            </a:r>
            <a:r>
              <a:rPr lang="el-GR" sz="2800" dirty="0"/>
              <a:t>Ποια είναι η Νοσηλευτική φροντίδα – μέριμνα για την πρόληψη των επιπλοκών από Κεντρικούς Φλεβικούς Καθετήρες (ΚΦΚ</a:t>
            </a:r>
            <a:r>
              <a:rPr lang="el-GR" sz="2800" dirty="0" smtClean="0"/>
              <a:t>); </a:t>
            </a:r>
            <a:r>
              <a:rPr lang="el-GR" sz="2800" b="0" dirty="0" smtClean="0"/>
              <a:t>(2 από 4)</a:t>
            </a:r>
            <a:endParaRPr lang="el-GR" sz="2800" b="0" dirty="0"/>
          </a:p>
        </p:txBody>
      </p:sp>
      <p:sp>
        <p:nvSpPr>
          <p:cNvPr id="3" name="Content Placeholder 2"/>
          <p:cNvSpPr>
            <a:spLocks noGrp="1"/>
          </p:cNvSpPr>
          <p:nvPr>
            <p:ph idx="1"/>
          </p:nvPr>
        </p:nvSpPr>
        <p:spPr>
          <a:xfrm>
            <a:off x="457200" y="1628800"/>
            <a:ext cx="8229600" cy="4608512"/>
          </a:xfrm>
        </p:spPr>
        <p:txBody>
          <a:bodyPr>
            <a:normAutofit/>
          </a:bodyPr>
          <a:lstStyle/>
          <a:p>
            <a:pPr lvl="0"/>
            <a:r>
              <a:rPr lang="el-GR" dirty="0" smtClean="0"/>
              <a:t>Η </a:t>
            </a:r>
            <a:r>
              <a:rPr lang="el-GR" dirty="0"/>
              <a:t>συχνή και άμεση παρακολούθηση του σημείου εισόδου για σημεία φλεγμονής. Σε περίπτωση σημείων φλεγμονής ή πυώδους εκροής, γίνεται αφαίρεση του ΚΦΚ και τοποθέτηση νέου σε άλλη θέση.</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4289525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68152"/>
          </a:xfrm>
        </p:spPr>
        <p:txBody>
          <a:bodyPr>
            <a:noAutofit/>
          </a:bodyPr>
          <a:lstStyle/>
          <a:p>
            <a:pPr lvl="0"/>
            <a:r>
              <a:rPr lang="en-US" sz="2800" dirty="0" smtClean="0"/>
              <a:t>9. </a:t>
            </a:r>
            <a:r>
              <a:rPr lang="el-GR" sz="2800" dirty="0"/>
              <a:t>Ποια είναι η Νοσηλευτική φροντίδα – μέριμνα για την πρόληψη των επιπλοκών από Κεντρικούς Φλεβικούς Καθετήρες (ΚΦΚ</a:t>
            </a:r>
            <a:r>
              <a:rPr lang="el-GR" sz="2800" dirty="0" smtClean="0"/>
              <a:t>); </a:t>
            </a:r>
            <a:r>
              <a:rPr lang="el-GR" sz="2800" b="0" dirty="0" smtClean="0"/>
              <a:t>(3 από 4)</a:t>
            </a:r>
            <a:endParaRPr lang="el-GR" sz="2800" b="0" dirty="0"/>
          </a:p>
        </p:txBody>
      </p:sp>
      <p:sp>
        <p:nvSpPr>
          <p:cNvPr id="3" name="Content Placeholder 2"/>
          <p:cNvSpPr>
            <a:spLocks noGrp="1"/>
          </p:cNvSpPr>
          <p:nvPr>
            <p:ph idx="1"/>
          </p:nvPr>
        </p:nvSpPr>
        <p:spPr>
          <a:xfrm>
            <a:off x="457200" y="1556792"/>
            <a:ext cx="8229600" cy="4680520"/>
          </a:xfrm>
        </p:spPr>
        <p:txBody>
          <a:bodyPr>
            <a:normAutofit/>
          </a:bodyPr>
          <a:lstStyle/>
          <a:p>
            <a:pPr lvl="0"/>
            <a:r>
              <a:rPr lang="el-GR" dirty="0"/>
              <a:t>Ο τύπος του επιθέματος που χρησιμοποιείται για κάλυψη του σημείου εισόδου του καθετήρα και ο χρόνος παραμονής του. Οι διαφανείς μεμβράνες ενοχοποιούνται, σε μεγαλύτερο ποσοστό, απ' ότι οι γάζες για αυξημένο ποσοστό αποικισμού και λοιμώξεων των ΚΦΚ. Το επικάλυμμα μπορεί να παραμείνει μέχρι την αλλαγή του καθετήρα, αλλά αφαιρείται αν έχει υγρανθεί ή δεν εφαρμόζει καλά. Μελέτες  υποστηρίζουν ότι οι αλλαγές πρέπει να γίνονται τρεις φορές την εβδομάδα και ότι, αλλαγή κάθε 72 ώρες περιορίζει πολύ τις επιμολύνσεις της περιοχής</a:t>
            </a:r>
            <a:r>
              <a:rPr lang="el-GR"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3117880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68152"/>
          </a:xfrm>
        </p:spPr>
        <p:txBody>
          <a:bodyPr>
            <a:noAutofit/>
          </a:bodyPr>
          <a:lstStyle/>
          <a:p>
            <a:pPr lvl="0"/>
            <a:r>
              <a:rPr lang="en-US" sz="2800" dirty="0" smtClean="0"/>
              <a:t>9. </a:t>
            </a:r>
            <a:r>
              <a:rPr lang="el-GR" sz="2800" dirty="0"/>
              <a:t>Ποια είναι η Νοσηλευτική φροντίδα – μέριμνα για την πρόληψη των επιπλοκών από Κεντρικούς Φλεβικούς Καθετήρες (ΚΦΚ</a:t>
            </a:r>
            <a:r>
              <a:rPr lang="el-GR" sz="2800" dirty="0" smtClean="0"/>
              <a:t>); </a:t>
            </a:r>
            <a:r>
              <a:rPr lang="el-GR" sz="2800" b="0" dirty="0" smtClean="0"/>
              <a:t>(4 από 4)</a:t>
            </a:r>
            <a:endParaRPr lang="el-GR" sz="2800" b="0" dirty="0"/>
          </a:p>
        </p:txBody>
      </p:sp>
      <p:sp>
        <p:nvSpPr>
          <p:cNvPr id="3" name="Content Placeholder 2"/>
          <p:cNvSpPr>
            <a:spLocks noGrp="1"/>
          </p:cNvSpPr>
          <p:nvPr>
            <p:ph idx="1"/>
          </p:nvPr>
        </p:nvSpPr>
        <p:spPr>
          <a:xfrm>
            <a:off x="457200" y="1556792"/>
            <a:ext cx="8229600" cy="4680520"/>
          </a:xfrm>
        </p:spPr>
        <p:txBody>
          <a:bodyPr>
            <a:normAutofit/>
          </a:bodyPr>
          <a:lstStyle/>
          <a:p>
            <a:pPr lvl="0"/>
            <a:r>
              <a:rPr lang="el-GR" dirty="0" smtClean="0"/>
              <a:t>Τα </a:t>
            </a:r>
            <a:r>
              <a:rPr lang="el-GR" dirty="0"/>
              <a:t>διαλύματα τα οποία χορηγούνται στον ασθενή. Τα λιποειδή διαλύματα, τα διαλύματα γλυκόζης και το αίμα ή τα παράγωγά του, φαίνεται να αποτελούν εξαιρετικό θρεπτικό υλικό ανάπτυξης μικροβίων, αν επιμολυνθούν, και προτείνεται να γίνεται αλλαγή των συσκευών έγχυσης σε καθημερινή βάση. Γενικότερα ως ασφαλής χρόνος για την αλλαγή των συσκευών έγχυσης, θεωρείται αυτός των 72 ωρών.</a:t>
            </a:r>
          </a:p>
          <a:p>
            <a:pPr lvl="0"/>
            <a:r>
              <a:rPr lang="el-GR" dirty="0"/>
              <a:t>Η έκπλυση του καθετήρα με φυσιολογικό ορό NaCl 0,9% για την διατήρηση της βατότητας του αυλού</a:t>
            </a:r>
            <a:r>
              <a:rPr lang="el-GR"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158821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311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802542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a:bodyPr>
          <a:lstStyle/>
          <a:p>
            <a:r>
              <a:rPr lang="el-GR" sz="3200" dirty="0" smtClean="0"/>
              <a:t>1.Τι </a:t>
            </a:r>
            <a:r>
              <a:rPr lang="el-GR" sz="3200" dirty="0"/>
              <a:t>είναι η Κεντρική Φλεβική Πίεση (ΚΦΠ);</a:t>
            </a:r>
          </a:p>
        </p:txBody>
      </p:sp>
      <p:sp>
        <p:nvSpPr>
          <p:cNvPr id="3" name="Content Placeholder 2"/>
          <p:cNvSpPr>
            <a:spLocks noGrp="1"/>
          </p:cNvSpPr>
          <p:nvPr>
            <p:ph idx="1"/>
          </p:nvPr>
        </p:nvSpPr>
        <p:spPr/>
        <p:txBody>
          <a:bodyPr>
            <a:normAutofit/>
          </a:bodyPr>
          <a:lstStyle/>
          <a:p>
            <a:r>
              <a:rPr lang="el-GR" dirty="0"/>
              <a:t>Είναι η υδροστατική πίεση των μεγάλων φλεβών που είναι πλησιέστερα στην καρδιά, στο επίπεδο του δεξιού κόλπου (Άνω και Κάτω Κοίλη Φλέβα). </a:t>
            </a:r>
            <a:endParaRPr lang="en-US" dirty="0" smtClean="0"/>
          </a:p>
          <a:p>
            <a:r>
              <a:rPr lang="el-GR" dirty="0" smtClean="0"/>
              <a:t>Η </a:t>
            </a:r>
            <a:r>
              <a:rPr lang="el-GR" dirty="0"/>
              <a:t>ΚΦΠ αντανακλά τον όγκο του αίματος που επιστρέφει στην καρδιά καθώς και τη δυνατότητα της καρδιάς να προωθεί το αίμα στο αρτηριακό σκέλος της κυκλοφορίας. </a:t>
            </a:r>
            <a:endParaRPr lang="en-US" dirty="0" smtClean="0"/>
          </a:p>
          <a:p>
            <a:r>
              <a:rPr lang="el-GR" dirty="0" smtClean="0"/>
              <a:t>Προσεγγίζει </a:t>
            </a:r>
            <a:r>
              <a:rPr lang="el-GR" dirty="0"/>
              <a:t>ιδιαίτερα στην πίεση του δεξιού κόλπου καθώς και της τελοδιαστολικής πίεσης της δεξιάς κοιλίας. </a:t>
            </a:r>
            <a:endParaRPr lang="en-US" dirty="0" smtClean="0"/>
          </a:p>
          <a:p>
            <a:r>
              <a:rPr lang="el-GR" dirty="0" smtClean="0"/>
              <a:t>Η </a:t>
            </a:r>
            <a:r>
              <a:rPr lang="el-GR" dirty="0"/>
              <a:t>ΚΦΠ αντιπροσωπεύει το προφορτίο της δεξιάς κοιλίας και αλλαγές στην τιμή της, καθοδηγούν την χορήγηση ενδοφλέβιων υγρών και την ανταπόκριση στη αναπλήρωση του όγκου. </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802625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Copyright Τεχνολογικό Εκπαιδευτικό Ίδρυμα Αθήνας, Θεόδωρος Καπάδοχος 2014. Θεόδωρος Καπάδοχος. «Παθολογική και Χειρουργική Νοσηλευτική ΙΙ (Ε). </a:t>
            </a:r>
            <a:r>
              <a:rPr lang="el-GR" sz="2000"/>
              <a:t>Ενότητα </a:t>
            </a:r>
            <a:r>
              <a:rPr lang="el-GR" sz="2000" smtClean="0"/>
              <a:t>5: </a:t>
            </a:r>
            <a:r>
              <a:rPr lang="el-GR" sz="2000" dirty="0"/>
              <a:t>Μέτρηση Κεντρικής Φλεβικής Πίεσης, Ερωτήσεις Εργαστηρίου». Έκδοση: 1.0. Αθήνα 2014. Διαθέσιμο από τη δικτυακή διεύθυνση: ocp.teiath.gr.</a:t>
            </a:r>
          </a:p>
          <a:p>
            <a:pPr marL="0" indent="0">
              <a:buNone/>
            </a:pPr>
            <a:endParaRPr lang="el-GR" sz="2000" dirty="0"/>
          </a:p>
        </p:txBody>
      </p:sp>
    </p:spTree>
    <p:extLst>
      <p:ext uri="{BB962C8B-B14F-4D97-AF65-F5344CB8AC3E}">
        <p14:creationId xmlns:p14="http://schemas.microsoft.com/office/powerpoint/2010/main" val="19329767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2665072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552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1966305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434831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a:bodyPr>
          <a:lstStyle/>
          <a:p>
            <a:r>
              <a:rPr lang="el-GR" sz="3200" dirty="0" smtClean="0"/>
              <a:t>2.Πότε </a:t>
            </a:r>
            <a:r>
              <a:rPr lang="el-GR" sz="3200" dirty="0"/>
              <a:t>ενδείκνυται η μέτρηση της ΚΦΠ; </a:t>
            </a:r>
          </a:p>
        </p:txBody>
      </p:sp>
      <p:sp>
        <p:nvSpPr>
          <p:cNvPr id="3" name="Content Placeholder 2"/>
          <p:cNvSpPr>
            <a:spLocks noGrp="1"/>
          </p:cNvSpPr>
          <p:nvPr>
            <p:ph idx="1"/>
          </p:nvPr>
        </p:nvSpPr>
        <p:spPr/>
        <p:txBody>
          <a:bodyPr>
            <a:normAutofit lnSpcReduction="10000"/>
          </a:bodyPr>
          <a:lstStyle/>
          <a:p>
            <a:pPr lvl="0"/>
            <a:r>
              <a:rPr lang="el-GR" dirty="0"/>
              <a:t>Σε αιμορραγικές καταστάσεις</a:t>
            </a:r>
          </a:p>
          <a:p>
            <a:pPr lvl="0"/>
            <a:r>
              <a:rPr lang="el-GR" dirty="0"/>
              <a:t>Μεγάλες επεμβάσεις</a:t>
            </a:r>
          </a:p>
          <a:p>
            <a:pPr lvl="0"/>
            <a:r>
              <a:rPr lang="el-GR" dirty="0"/>
              <a:t>Εγκαύματα</a:t>
            </a:r>
          </a:p>
          <a:p>
            <a:pPr lvl="0"/>
            <a:r>
              <a:rPr lang="el-GR" dirty="0"/>
              <a:t>Σοβαρούς τραυματισμούς</a:t>
            </a:r>
          </a:p>
          <a:p>
            <a:pPr lvl="0"/>
            <a:r>
              <a:rPr lang="el-GR" dirty="0"/>
              <a:t>Καταστάσεις </a:t>
            </a:r>
            <a:r>
              <a:rPr lang="en-US" dirty="0"/>
              <a:t>Shock</a:t>
            </a:r>
            <a:endParaRPr lang="el-GR" dirty="0"/>
          </a:p>
          <a:p>
            <a:pPr lvl="0"/>
            <a:r>
              <a:rPr lang="el-GR" dirty="0"/>
              <a:t>Όταν χρειάζεται ρύθμιση της ποσότητας των χορηγούμενων υγρών του ασθενή</a:t>
            </a:r>
          </a:p>
          <a:p>
            <a:pPr lvl="0"/>
            <a:r>
              <a:rPr lang="el-GR" dirty="0"/>
              <a:t>Όταν θέλουμε να προλάβουμε την υπερφόρτωση του κυκλοφορικού συστήματος</a:t>
            </a:r>
          </a:p>
          <a:p>
            <a:pPr lvl="0"/>
            <a:r>
              <a:rPr lang="el-GR" dirty="0"/>
              <a:t>Όταν θέλουμε έγκαιρα να αναγνωρίσουμε σημεία αιμορραγίας, καρδιακής κάμψης κ.α.</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111324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pPr lvl="0"/>
            <a:r>
              <a:rPr lang="en-US" sz="3200" dirty="0" smtClean="0"/>
              <a:t>3. </a:t>
            </a:r>
            <a:r>
              <a:rPr lang="el-GR" sz="3200" dirty="0" smtClean="0"/>
              <a:t>Ποιοι </a:t>
            </a:r>
            <a:r>
              <a:rPr lang="el-GR" sz="3200" dirty="0"/>
              <a:t>παράγοντες επηρεάζουν την τιμή της ΚΦΠ</a:t>
            </a:r>
            <a:r>
              <a:rPr lang="el-GR" sz="3200" dirty="0" smtClean="0"/>
              <a:t>;</a:t>
            </a:r>
            <a:br>
              <a:rPr lang="el-GR" sz="3200" dirty="0" smtClean="0"/>
            </a:br>
            <a:r>
              <a:rPr lang="el-GR" sz="3200" b="0" dirty="0" smtClean="0"/>
              <a:t>(1 από 2)</a:t>
            </a:r>
            <a:endParaRPr lang="el-GR" sz="3200" b="0" dirty="0"/>
          </a:p>
        </p:txBody>
      </p:sp>
      <p:sp>
        <p:nvSpPr>
          <p:cNvPr id="3" name="Content Placeholder 2"/>
          <p:cNvSpPr>
            <a:spLocks noGrp="1"/>
          </p:cNvSpPr>
          <p:nvPr>
            <p:ph idx="1"/>
          </p:nvPr>
        </p:nvSpPr>
        <p:spPr>
          <a:xfrm>
            <a:off x="457200" y="1196752"/>
            <a:ext cx="8229600" cy="5328592"/>
          </a:xfrm>
        </p:spPr>
        <p:txBody>
          <a:bodyPr>
            <a:normAutofit lnSpcReduction="10000"/>
          </a:bodyPr>
          <a:lstStyle/>
          <a:p>
            <a:pPr lvl="0"/>
            <a:r>
              <a:rPr lang="el-GR" dirty="0"/>
              <a:t>Ο όγκος και η ροή του κυκλοφορούντος </a:t>
            </a:r>
            <a:r>
              <a:rPr lang="el-GR" dirty="0" smtClean="0"/>
              <a:t>αίματος,</a:t>
            </a:r>
            <a:endParaRPr lang="el-GR" sz="2800" dirty="0"/>
          </a:p>
          <a:p>
            <a:pPr lvl="0"/>
            <a:r>
              <a:rPr lang="el-GR" dirty="0"/>
              <a:t>Η συσταλτικότητα και διασταλτικότητα της </a:t>
            </a:r>
            <a:r>
              <a:rPr lang="el-GR" dirty="0" smtClean="0"/>
              <a:t>καρδιάς,</a:t>
            </a:r>
            <a:endParaRPr lang="el-GR" sz="2800" dirty="0"/>
          </a:p>
          <a:p>
            <a:pPr lvl="0"/>
            <a:r>
              <a:rPr lang="el-GR" dirty="0"/>
              <a:t>Ο τόνος των </a:t>
            </a:r>
            <a:r>
              <a:rPr lang="el-GR" dirty="0" smtClean="0"/>
              <a:t>φλεβών,</a:t>
            </a:r>
            <a:endParaRPr lang="el-GR" sz="2800" dirty="0"/>
          </a:p>
          <a:p>
            <a:pPr lvl="0"/>
            <a:r>
              <a:rPr lang="el-GR" dirty="0"/>
              <a:t>Καταστάσεις που αυξάνουν την ΚΦΠ:</a:t>
            </a:r>
            <a:endParaRPr lang="el-GR" sz="2800" dirty="0"/>
          </a:p>
          <a:p>
            <a:pPr lvl="1"/>
            <a:r>
              <a:rPr lang="el-GR" dirty="0" smtClean="0"/>
              <a:t>Υπερογκαιμία,</a:t>
            </a:r>
            <a:endParaRPr lang="el-GR" sz="2400" dirty="0"/>
          </a:p>
          <a:p>
            <a:pPr lvl="1"/>
            <a:r>
              <a:rPr lang="el-GR" dirty="0" smtClean="0"/>
              <a:t>Βήχας,</a:t>
            </a:r>
            <a:endParaRPr lang="el-GR" sz="2400" dirty="0"/>
          </a:p>
          <a:p>
            <a:pPr lvl="1"/>
            <a:r>
              <a:rPr lang="el-GR" dirty="0"/>
              <a:t>Πνευμοθώρακας υπό </a:t>
            </a:r>
            <a:r>
              <a:rPr lang="el-GR" dirty="0" smtClean="0"/>
              <a:t>τάση,</a:t>
            </a:r>
            <a:endParaRPr lang="el-GR" sz="2400" dirty="0"/>
          </a:p>
          <a:p>
            <a:pPr lvl="1"/>
            <a:r>
              <a:rPr lang="el-GR" dirty="0"/>
              <a:t>Καρδιακή </a:t>
            </a:r>
            <a:r>
              <a:rPr lang="el-GR" dirty="0" smtClean="0"/>
              <a:t>ανεπάρκεια,</a:t>
            </a:r>
            <a:endParaRPr lang="el-GR" sz="2400" dirty="0"/>
          </a:p>
          <a:p>
            <a:pPr lvl="1"/>
            <a:r>
              <a:rPr lang="el-GR" dirty="0"/>
              <a:t>Υπεζωκοτική </a:t>
            </a:r>
            <a:r>
              <a:rPr lang="el-GR" dirty="0" smtClean="0"/>
              <a:t>συλλογή,</a:t>
            </a:r>
            <a:endParaRPr lang="el-GR" sz="2400" dirty="0"/>
          </a:p>
          <a:p>
            <a:pPr lvl="1"/>
            <a:r>
              <a:rPr lang="el-GR" dirty="0"/>
              <a:t>Μειωμένη καρδιακή </a:t>
            </a:r>
            <a:r>
              <a:rPr lang="el-GR" dirty="0" smtClean="0"/>
              <a:t>παροχή,</a:t>
            </a:r>
            <a:endParaRPr lang="el-GR" sz="2400" dirty="0"/>
          </a:p>
          <a:p>
            <a:pPr lvl="1"/>
            <a:r>
              <a:rPr lang="el-GR" dirty="0"/>
              <a:t>Καρδιακός </a:t>
            </a:r>
            <a:r>
              <a:rPr lang="el-GR" dirty="0" smtClean="0"/>
              <a:t>επιπωματισμός,</a:t>
            </a:r>
            <a:endParaRPr lang="el-GR" sz="2400" dirty="0"/>
          </a:p>
          <a:p>
            <a:pPr lvl="1"/>
            <a:r>
              <a:rPr lang="el-GR" dirty="0"/>
              <a:t>Μηχανική υποστήριξη της αναπνοή και εφαρμογή θετικής </a:t>
            </a:r>
            <a:r>
              <a:rPr lang="el-GR" dirty="0" smtClean="0"/>
              <a:t>τελοεκπνευστικής </a:t>
            </a:r>
            <a:r>
              <a:rPr lang="el-GR" dirty="0"/>
              <a:t>πίεσης (</a:t>
            </a:r>
            <a:r>
              <a:rPr lang="en-US" dirty="0"/>
              <a:t>PEEP</a:t>
            </a:r>
            <a:r>
              <a:rPr lang="el-GR" dirty="0" smtClean="0"/>
              <a:t>).</a:t>
            </a:r>
            <a:endParaRPr lang="el-GR" sz="2400"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708898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n-US" sz="3600" dirty="0"/>
              <a:t>3. </a:t>
            </a:r>
            <a:r>
              <a:rPr lang="el-GR" sz="3600" dirty="0"/>
              <a:t>Ποιοι παράγοντες επηρεάζουν την τιμή της ΚΦΠ;</a:t>
            </a:r>
            <a:r>
              <a:rPr lang="el-GR" dirty="0"/>
              <a:t/>
            </a:r>
            <a:br>
              <a:rPr lang="el-GR" dirty="0"/>
            </a:br>
            <a:r>
              <a:rPr lang="el-GR" sz="3200" b="0" dirty="0" smtClean="0"/>
              <a:t>(2 </a:t>
            </a:r>
            <a:r>
              <a:rPr lang="el-GR" sz="3200" b="0" dirty="0"/>
              <a:t>από 2)</a:t>
            </a:r>
            <a:endParaRPr lang="el-GR" sz="3200" dirty="0"/>
          </a:p>
        </p:txBody>
      </p:sp>
      <p:sp>
        <p:nvSpPr>
          <p:cNvPr id="3" name="Θέση περιεχομένου 2"/>
          <p:cNvSpPr>
            <a:spLocks noGrp="1"/>
          </p:cNvSpPr>
          <p:nvPr>
            <p:ph idx="1"/>
          </p:nvPr>
        </p:nvSpPr>
        <p:spPr/>
        <p:txBody>
          <a:bodyPr>
            <a:normAutofit/>
          </a:bodyPr>
          <a:lstStyle/>
          <a:p>
            <a:pPr lvl="0"/>
            <a:r>
              <a:rPr lang="el-GR" dirty="0" smtClean="0"/>
              <a:t>Καταστάσεις </a:t>
            </a:r>
            <a:r>
              <a:rPr lang="el-GR" dirty="0"/>
              <a:t>που μειώνουν την ΚΦΠ:</a:t>
            </a:r>
            <a:endParaRPr lang="el-GR" sz="2800" dirty="0"/>
          </a:p>
          <a:p>
            <a:pPr lvl="1"/>
            <a:r>
              <a:rPr lang="el-GR" dirty="0" smtClean="0"/>
              <a:t>Υπογκαιμία,</a:t>
            </a:r>
            <a:endParaRPr lang="el-GR" sz="2400" dirty="0"/>
          </a:p>
          <a:p>
            <a:pPr lvl="1"/>
            <a:r>
              <a:rPr lang="el-GR" dirty="0"/>
              <a:t>Βαθειά </a:t>
            </a:r>
            <a:r>
              <a:rPr lang="el-GR" dirty="0" smtClean="0"/>
              <a:t>εισπνοή,</a:t>
            </a:r>
            <a:endParaRPr lang="el-GR" sz="2400" dirty="0"/>
          </a:p>
          <a:p>
            <a:pPr lvl="1"/>
            <a:r>
              <a:rPr lang="el-GR" dirty="0"/>
              <a:t>Διάχυτο </a:t>
            </a:r>
            <a:r>
              <a:rPr lang="en-US" dirty="0"/>
              <a:t>shock</a:t>
            </a:r>
            <a:r>
              <a:rPr lang="el-GR" dirty="0"/>
              <a:t> (εκ κατανομής</a:t>
            </a:r>
            <a:r>
              <a:rPr lang="el-GR" dirty="0" smtClean="0"/>
              <a:t>).</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724097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12168"/>
          </a:xfrm>
        </p:spPr>
        <p:txBody>
          <a:bodyPr>
            <a:normAutofit/>
          </a:bodyPr>
          <a:lstStyle/>
          <a:p>
            <a:pPr lvl="0"/>
            <a:r>
              <a:rPr lang="en-US" sz="2800" dirty="0" smtClean="0"/>
              <a:t>4. </a:t>
            </a:r>
            <a:r>
              <a:rPr lang="el-GR" sz="2800" dirty="0" smtClean="0"/>
              <a:t>Ποιες </a:t>
            </a:r>
            <a:r>
              <a:rPr lang="el-GR" sz="2800" dirty="0"/>
              <a:t>είναι οι φυσιολογικές τιμές της ΚΦΠ και πως μετατρέπουμε την τιμή από </a:t>
            </a:r>
            <a:r>
              <a:rPr lang="en-US" sz="2800" dirty="0"/>
              <a:t>cm</a:t>
            </a:r>
            <a:r>
              <a:rPr lang="el-GR" sz="2800" dirty="0"/>
              <a:t> στήλης ύδατος σε </a:t>
            </a:r>
            <a:r>
              <a:rPr lang="en-US" sz="2800" dirty="0"/>
              <a:t>mm</a:t>
            </a:r>
            <a:r>
              <a:rPr lang="el-GR" sz="2800" dirty="0"/>
              <a:t> στήλης υδραργύρου</a:t>
            </a:r>
            <a:r>
              <a:rPr lang="el-GR" sz="2800" dirty="0" smtClean="0"/>
              <a:t>;</a:t>
            </a:r>
            <a:endParaRPr lang="el-GR" sz="2800" dirty="0"/>
          </a:p>
        </p:txBody>
      </p:sp>
      <p:sp>
        <p:nvSpPr>
          <p:cNvPr id="3" name="Content Placeholder 2"/>
          <p:cNvSpPr>
            <a:spLocks noGrp="1"/>
          </p:cNvSpPr>
          <p:nvPr>
            <p:ph idx="1"/>
          </p:nvPr>
        </p:nvSpPr>
        <p:spPr>
          <a:xfrm>
            <a:off x="457200" y="1772816"/>
            <a:ext cx="8229600" cy="4464496"/>
          </a:xfrm>
        </p:spPr>
        <p:txBody>
          <a:bodyPr/>
          <a:lstStyle/>
          <a:p>
            <a:r>
              <a:rPr lang="el-GR" dirty="0"/>
              <a:t>Φυσιολογικές τιμές: 8-15cm H</a:t>
            </a:r>
            <a:r>
              <a:rPr lang="el-GR" baseline="-25000" dirty="0"/>
              <a:t>2</a:t>
            </a:r>
            <a:r>
              <a:rPr lang="el-GR" dirty="0"/>
              <a:t>O ή 3-8mm Hg.</a:t>
            </a:r>
          </a:p>
          <a:p>
            <a:pPr lvl="0"/>
            <a:r>
              <a:rPr lang="el-GR" dirty="0"/>
              <a:t>Για την μετατροπή </a:t>
            </a:r>
            <a:r>
              <a:rPr lang="en-US" dirty="0"/>
              <a:t>cm </a:t>
            </a:r>
            <a:r>
              <a:rPr lang="el-GR" dirty="0"/>
              <a:t>Η</a:t>
            </a:r>
            <a:r>
              <a:rPr lang="el-GR" baseline="-25000" dirty="0"/>
              <a:t>2</a:t>
            </a:r>
            <a:r>
              <a:rPr lang="el-GR" dirty="0"/>
              <a:t>Ο σε </a:t>
            </a:r>
            <a:r>
              <a:rPr lang="en-US" dirty="0"/>
              <a:t>mm Hg</a:t>
            </a:r>
            <a:r>
              <a:rPr lang="el-GR" dirty="0"/>
              <a:t>, διαιρούμε με το 1,36.</a:t>
            </a:r>
          </a:p>
          <a:p>
            <a:pPr lvl="0"/>
            <a:r>
              <a:rPr lang="el-GR" dirty="0"/>
              <a:t>Για την μετατροπή </a:t>
            </a:r>
            <a:r>
              <a:rPr lang="en-US" dirty="0"/>
              <a:t>mm Hg</a:t>
            </a:r>
            <a:r>
              <a:rPr lang="el-GR" dirty="0"/>
              <a:t> σε </a:t>
            </a:r>
            <a:r>
              <a:rPr lang="en-US" dirty="0"/>
              <a:t>cm </a:t>
            </a:r>
            <a:r>
              <a:rPr lang="el-GR" dirty="0"/>
              <a:t>Η</a:t>
            </a:r>
            <a:r>
              <a:rPr lang="el-GR" baseline="-25000" dirty="0"/>
              <a:t>2</a:t>
            </a:r>
            <a:r>
              <a:rPr lang="el-GR" dirty="0"/>
              <a:t>Ο, πολλαπλασιάζουμε  με το </a:t>
            </a:r>
            <a:r>
              <a:rPr lang="el-GR" dirty="0" smtClean="0"/>
              <a:t>1,36.</a:t>
            </a:r>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925872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dirty="0" smtClean="0"/>
              <a:t>5. </a:t>
            </a:r>
            <a:r>
              <a:rPr lang="el-GR" sz="3200" dirty="0" smtClean="0"/>
              <a:t>Μικρή </a:t>
            </a:r>
            <a:r>
              <a:rPr lang="el-GR" sz="3200" dirty="0"/>
              <a:t>και Μεγάλη Κυκλοφορία;</a:t>
            </a:r>
          </a:p>
        </p:txBody>
      </p:sp>
      <p:sp>
        <p:nvSpPr>
          <p:cNvPr id="3" name="Content Placeholder 2"/>
          <p:cNvSpPr>
            <a:spLocks noGrp="1"/>
          </p:cNvSpPr>
          <p:nvPr>
            <p:ph idx="1"/>
          </p:nvPr>
        </p:nvSpPr>
        <p:spPr/>
        <p:txBody>
          <a:bodyPr>
            <a:normAutofit lnSpcReduction="10000"/>
          </a:bodyPr>
          <a:lstStyle/>
          <a:p>
            <a:pPr marL="0" indent="0">
              <a:buNone/>
            </a:pPr>
            <a:r>
              <a:rPr lang="el-GR" dirty="0"/>
              <a:t>Μικρή κυκλοφορία:</a:t>
            </a:r>
          </a:p>
          <a:p>
            <a:pPr lvl="0"/>
            <a:r>
              <a:rPr lang="el-GR" dirty="0"/>
              <a:t>Άνω και Κάτω Κοίλη </a:t>
            </a:r>
            <a:r>
              <a:rPr lang="el-GR" dirty="0" smtClean="0"/>
              <a:t>Φλέβα,</a:t>
            </a:r>
            <a:endParaRPr lang="el-GR" dirty="0"/>
          </a:p>
          <a:p>
            <a:pPr lvl="0"/>
            <a:r>
              <a:rPr lang="el-GR" dirty="0"/>
              <a:t>Δεξιός κόλπος – Τριγλώχινα Βαλβίδα – Δεξιά </a:t>
            </a:r>
            <a:r>
              <a:rPr lang="el-GR" dirty="0" smtClean="0"/>
              <a:t>Κοιλία,</a:t>
            </a:r>
            <a:endParaRPr lang="el-GR" dirty="0"/>
          </a:p>
          <a:p>
            <a:pPr lvl="0"/>
            <a:r>
              <a:rPr lang="el-GR" dirty="0"/>
              <a:t>Πνευμονική βαλβίδα – Πνευμονική </a:t>
            </a:r>
            <a:r>
              <a:rPr lang="el-GR" dirty="0" smtClean="0"/>
              <a:t>Αρτηρία,</a:t>
            </a:r>
            <a:endParaRPr lang="el-GR" dirty="0"/>
          </a:p>
          <a:p>
            <a:pPr lvl="0"/>
            <a:r>
              <a:rPr lang="el-GR" dirty="0" smtClean="0"/>
              <a:t>Πνεύμονες,</a:t>
            </a:r>
            <a:endParaRPr lang="el-GR" dirty="0"/>
          </a:p>
          <a:p>
            <a:pPr marL="0" indent="0">
              <a:buNone/>
            </a:pPr>
            <a:r>
              <a:rPr lang="el-GR" dirty="0"/>
              <a:t>Μεγάλη κυκλοφορία:</a:t>
            </a:r>
          </a:p>
          <a:p>
            <a:pPr lvl="0"/>
            <a:r>
              <a:rPr lang="el-GR" dirty="0"/>
              <a:t>Πνευμονικές </a:t>
            </a:r>
            <a:r>
              <a:rPr lang="el-GR" dirty="0" smtClean="0"/>
              <a:t>φλέβες,</a:t>
            </a:r>
            <a:endParaRPr lang="el-GR" dirty="0"/>
          </a:p>
          <a:p>
            <a:pPr lvl="0"/>
            <a:r>
              <a:rPr lang="el-GR" dirty="0"/>
              <a:t>Αριστερός κόλπος – Μιτροειδής βαλβίδα – Αριστερή </a:t>
            </a:r>
            <a:r>
              <a:rPr lang="el-GR" dirty="0" smtClean="0"/>
              <a:t>Κοιλία,</a:t>
            </a:r>
            <a:endParaRPr lang="el-GR" dirty="0"/>
          </a:p>
          <a:p>
            <a:pPr lvl="0"/>
            <a:r>
              <a:rPr lang="el-GR" dirty="0"/>
              <a:t>Αορτική βαλβίδα – </a:t>
            </a:r>
            <a:r>
              <a:rPr lang="el-GR" dirty="0" smtClean="0"/>
              <a:t>Αορτή,</a:t>
            </a:r>
            <a:endParaRPr lang="el-GR" dirty="0"/>
          </a:p>
          <a:p>
            <a:pPr lvl="0"/>
            <a:r>
              <a:rPr lang="el-GR" dirty="0" smtClean="0"/>
              <a:t>Σώμα.</a:t>
            </a:r>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942569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6144"/>
          </a:xfrm>
        </p:spPr>
        <p:txBody>
          <a:bodyPr>
            <a:normAutofit/>
          </a:bodyPr>
          <a:lstStyle/>
          <a:p>
            <a:pPr lvl="0"/>
            <a:r>
              <a:rPr lang="en-US" sz="3200" dirty="0" smtClean="0"/>
              <a:t>6. </a:t>
            </a:r>
            <a:r>
              <a:rPr lang="el-GR" sz="3200" dirty="0" smtClean="0"/>
              <a:t>Φυσιολογικές </a:t>
            </a:r>
            <a:r>
              <a:rPr lang="el-GR" sz="3200" dirty="0"/>
              <a:t>τιμές πιέσεων στις κοιλότητες της καρδιάς και στα βασικά αγγεία πλησίον αυτής:</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53067565"/>
              </p:ext>
            </p:extLst>
          </p:nvPr>
        </p:nvGraphicFramePr>
        <p:xfrm>
          <a:off x="1115616" y="1700808"/>
          <a:ext cx="6912768" cy="3855720"/>
        </p:xfrm>
        <a:graphic>
          <a:graphicData uri="http://schemas.openxmlformats.org/drawingml/2006/table">
            <a:tbl>
              <a:tblPr firstRow="1" firstCol="1" bandRow="1">
                <a:tableStyleId>{5940675A-B579-460E-94D1-54222C63F5DA}</a:tableStyleId>
              </a:tblPr>
              <a:tblGrid>
                <a:gridCol w="3168352"/>
                <a:gridCol w="1421076"/>
                <a:gridCol w="2323340"/>
              </a:tblGrid>
              <a:tr h="0">
                <a:tc>
                  <a:txBody>
                    <a:bodyPr/>
                    <a:lstStyle/>
                    <a:p>
                      <a:pPr algn="ctr">
                        <a:lnSpc>
                          <a:spcPct val="115000"/>
                        </a:lnSpc>
                        <a:spcBef>
                          <a:spcPts val="600"/>
                        </a:spcBef>
                        <a:spcAft>
                          <a:spcPts val="600"/>
                        </a:spcAft>
                      </a:pPr>
                      <a:r>
                        <a:rPr lang="el-GR" sz="2200" b="1" dirty="0">
                          <a:solidFill>
                            <a:srgbClr val="004A82"/>
                          </a:solidFill>
                          <a:effectLst/>
                        </a:rPr>
                        <a:t>Σημείο</a:t>
                      </a:r>
                      <a:endParaRPr lang="el-GR" sz="2200" b="1" dirty="0">
                        <a:solidFill>
                          <a:srgbClr val="004A82"/>
                        </a:solidFill>
                        <a:effectLst/>
                        <a:latin typeface="Calibri"/>
                        <a:ea typeface="Calibri"/>
                        <a:cs typeface="Times New Roman"/>
                      </a:endParaRPr>
                    </a:p>
                  </a:txBody>
                  <a:tcPr marL="68580" marR="68580" marT="0" marB="0" anchor="ctr"/>
                </a:tc>
                <a:tc gridSpan="2">
                  <a:txBody>
                    <a:bodyPr/>
                    <a:lstStyle/>
                    <a:p>
                      <a:pPr algn="ctr">
                        <a:lnSpc>
                          <a:spcPct val="115000"/>
                        </a:lnSpc>
                        <a:spcBef>
                          <a:spcPts val="600"/>
                        </a:spcBef>
                        <a:spcAft>
                          <a:spcPts val="600"/>
                        </a:spcAft>
                      </a:pPr>
                      <a:r>
                        <a:rPr lang="el-GR" sz="2200" b="1" dirty="0">
                          <a:solidFill>
                            <a:srgbClr val="004A82"/>
                          </a:solidFill>
                          <a:effectLst/>
                        </a:rPr>
                        <a:t>Τιμές σε </a:t>
                      </a:r>
                      <a:r>
                        <a:rPr lang="en-US" sz="2200" b="1" dirty="0">
                          <a:solidFill>
                            <a:srgbClr val="004A82"/>
                          </a:solidFill>
                          <a:effectLst/>
                        </a:rPr>
                        <a:t>mm Hg</a:t>
                      </a:r>
                      <a:endParaRPr lang="el-GR" sz="2200" b="1" dirty="0">
                        <a:solidFill>
                          <a:srgbClr val="004A82"/>
                        </a:solidFill>
                        <a:effectLst/>
                        <a:latin typeface="Calibri"/>
                        <a:ea typeface="Calibri"/>
                        <a:cs typeface="Times New Roman"/>
                      </a:endParaRPr>
                    </a:p>
                  </a:txBody>
                  <a:tcPr marL="68580" marR="68580" marT="0" marB="0" anchor="ctr"/>
                </a:tc>
                <a:tc hMerge="1">
                  <a:txBody>
                    <a:bodyPr/>
                    <a:lstStyle/>
                    <a:p>
                      <a:endParaRPr lang="el-GR"/>
                    </a:p>
                  </a:txBody>
                  <a:tcPr/>
                </a:tc>
              </a:tr>
              <a:tr h="0">
                <a:tc>
                  <a:txBody>
                    <a:bodyPr/>
                    <a:lstStyle/>
                    <a:p>
                      <a:pPr algn="ctr">
                        <a:lnSpc>
                          <a:spcPct val="115000"/>
                        </a:lnSpc>
                        <a:spcBef>
                          <a:spcPts val="600"/>
                        </a:spcBef>
                        <a:spcAft>
                          <a:spcPts val="600"/>
                        </a:spcAft>
                      </a:pPr>
                      <a:r>
                        <a:rPr lang="el-GR" sz="2200" b="1" dirty="0">
                          <a:solidFill>
                            <a:srgbClr val="004A82"/>
                          </a:solidFill>
                          <a:effectLst/>
                        </a:rPr>
                        <a:t>Κεντρική Φλεβική Πίεση</a:t>
                      </a:r>
                      <a:endParaRPr lang="el-GR" sz="2200" b="1" dirty="0">
                        <a:solidFill>
                          <a:srgbClr val="004A82"/>
                        </a:solidFill>
                        <a:effectLst/>
                        <a:latin typeface="Calibri"/>
                        <a:ea typeface="Calibri"/>
                        <a:cs typeface="Times New Roman"/>
                      </a:endParaRPr>
                    </a:p>
                  </a:txBody>
                  <a:tcPr marL="68580" marR="68580" marT="0" marB="0" anchor="ctr"/>
                </a:tc>
                <a:tc gridSpan="2">
                  <a:txBody>
                    <a:bodyPr/>
                    <a:lstStyle/>
                    <a:p>
                      <a:pPr algn="ctr">
                        <a:lnSpc>
                          <a:spcPct val="115000"/>
                        </a:lnSpc>
                        <a:spcBef>
                          <a:spcPts val="600"/>
                        </a:spcBef>
                        <a:spcAft>
                          <a:spcPts val="600"/>
                        </a:spcAft>
                      </a:pPr>
                      <a:r>
                        <a:rPr lang="el-GR" sz="2200" dirty="0">
                          <a:effectLst/>
                        </a:rPr>
                        <a:t>3-8</a:t>
                      </a:r>
                      <a:endParaRPr lang="el-GR" sz="2200" dirty="0">
                        <a:effectLst/>
                        <a:latin typeface="Calibri"/>
                        <a:ea typeface="Calibri"/>
                        <a:cs typeface="Times New Roman"/>
                      </a:endParaRPr>
                    </a:p>
                  </a:txBody>
                  <a:tcPr marL="68580" marR="68580" marT="0" marB="0" anchor="ctr"/>
                </a:tc>
                <a:tc hMerge="1">
                  <a:txBody>
                    <a:bodyPr/>
                    <a:lstStyle/>
                    <a:p>
                      <a:endParaRPr lang="el-GR"/>
                    </a:p>
                  </a:txBody>
                  <a:tcPr/>
                </a:tc>
              </a:tr>
              <a:tr h="0">
                <a:tc rowSpan="2">
                  <a:txBody>
                    <a:bodyPr/>
                    <a:lstStyle/>
                    <a:p>
                      <a:pPr algn="ctr">
                        <a:lnSpc>
                          <a:spcPct val="115000"/>
                        </a:lnSpc>
                        <a:spcBef>
                          <a:spcPts val="600"/>
                        </a:spcBef>
                        <a:spcAft>
                          <a:spcPts val="600"/>
                        </a:spcAft>
                      </a:pPr>
                      <a:r>
                        <a:rPr lang="el-GR" sz="2200" b="1" dirty="0">
                          <a:solidFill>
                            <a:srgbClr val="004A82"/>
                          </a:solidFill>
                          <a:effectLst/>
                        </a:rPr>
                        <a:t>Πίεση Δεξιάς Κοιλίας</a:t>
                      </a:r>
                      <a:endParaRPr lang="el-GR" sz="2200" b="1" dirty="0">
                        <a:solidFill>
                          <a:srgbClr val="004A82"/>
                        </a:solidFill>
                        <a:effectLst/>
                        <a:latin typeface="Calibri"/>
                        <a:ea typeface="Calibri"/>
                        <a:cs typeface="Times New Roman"/>
                      </a:endParaRPr>
                    </a:p>
                  </a:txBody>
                  <a:tcPr marL="68580" marR="68580" marT="0" marB="0" anchor="ctr"/>
                </a:tc>
                <a:tc>
                  <a:txBody>
                    <a:bodyPr/>
                    <a:lstStyle/>
                    <a:p>
                      <a:pPr algn="ctr">
                        <a:lnSpc>
                          <a:spcPct val="115000"/>
                        </a:lnSpc>
                        <a:spcBef>
                          <a:spcPts val="600"/>
                        </a:spcBef>
                        <a:spcAft>
                          <a:spcPts val="600"/>
                        </a:spcAft>
                      </a:pPr>
                      <a:r>
                        <a:rPr lang="el-GR" sz="2200" dirty="0">
                          <a:effectLst/>
                        </a:rPr>
                        <a:t>Συστολική</a:t>
                      </a:r>
                      <a:endParaRPr lang="el-GR" sz="2200" dirty="0">
                        <a:effectLst/>
                        <a:latin typeface="Calibri"/>
                        <a:ea typeface="Calibri"/>
                        <a:cs typeface="Times New Roman"/>
                      </a:endParaRPr>
                    </a:p>
                  </a:txBody>
                  <a:tcPr marL="68580" marR="68580" marT="0" marB="0" anchor="ctr"/>
                </a:tc>
                <a:tc>
                  <a:txBody>
                    <a:bodyPr/>
                    <a:lstStyle/>
                    <a:p>
                      <a:pPr algn="ctr">
                        <a:lnSpc>
                          <a:spcPct val="115000"/>
                        </a:lnSpc>
                        <a:spcBef>
                          <a:spcPts val="600"/>
                        </a:spcBef>
                        <a:spcAft>
                          <a:spcPts val="600"/>
                        </a:spcAft>
                      </a:pPr>
                      <a:r>
                        <a:rPr lang="el-GR" sz="2200" dirty="0">
                          <a:effectLst/>
                        </a:rPr>
                        <a:t>15-30</a:t>
                      </a:r>
                      <a:endParaRPr lang="el-GR" sz="2200" dirty="0">
                        <a:effectLst/>
                        <a:latin typeface="Calibri"/>
                        <a:ea typeface="Calibri"/>
                        <a:cs typeface="Times New Roman"/>
                      </a:endParaRPr>
                    </a:p>
                  </a:txBody>
                  <a:tcPr marL="68580" marR="68580" marT="0" marB="0" anchor="ctr"/>
                </a:tc>
              </a:tr>
              <a:tr h="0">
                <a:tc vMerge="1">
                  <a:txBody>
                    <a:bodyPr/>
                    <a:lstStyle/>
                    <a:p>
                      <a:endParaRPr lang="el-GR"/>
                    </a:p>
                  </a:txBody>
                  <a:tcPr/>
                </a:tc>
                <a:tc>
                  <a:txBody>
                    <a:bodyPr/>
                    <a:lstStyle/>
                    <a:p>
                      <a:pPr algn="ctr">
                        <a:lnSpc>
                          <a:spcPct val="115000"/>
                        </a:lnSpc>
                        <a:spcBef>
                          <a:spcPts val="600"/>
                        </a:spcBef>
                        <a:spcAft>
                          <a:spcPts val="600"/>
                        </a:spcAft>
                      </a:pPr>
                      <a:r>
                        <a:rPr lang="el-GR" sz="2200" dirty="0">
                          <a:effectLst/>
                        </a:rPr>
                        <a:t>Διαστολική</a:t>
                      </a:r>
                      <a:endParaRPr lang="el-GR" sz="2200" dirty="0">
                        <a:effectLst/>
                        <a:latin typeface="Calibri"/>
                        <a:ea typeface="Calibri"/>
                        <a:cs typeface="Times New Roman"/>
                      </a:endParaRPr>
                    </a:p>
                  </a:txBody>
                  <a:tcPr marL="68580" marR="68580" marT="0" marB="0" anchor="ctr"/>
                </a:tc>
                <a:tc>
                  <a:txBody>
                    <a:bodyPr/>
                    <a:lstStyle/>
                    <a:p>
                      <a:pPr algn="ctr">
                        <a:lnSpc>
                          <a:spcPct val="115000"/>
                        </a:lnSpc>
                        <a:spcBef>
                          <a:spcPts val="600"/>
                        </a:spcBef>
                        <a:spcAft>
                          <a:spcPts val="600"/>
                        </a:spcAft>
                      </a:pPr>
                      <a:r>
                        <a:rPr lang="el-GR" sz="2200" dirty="0">
                          <a:effectLst/>
                        </a:rPr>
                        <a:t>3-8</a:t>
                      </a:r>
                      <a:endParaRPr lang="el-GR" sz="2200" dirty="0">
                        <a:effectLst/>
                        <a:latin typeface="Calibri"/>
                        <a:ea typeface="Calibri"/>
                        <a:cs typeface="Times New Roman"/>
                      </a:endParaRPr>
                    </a:p>
                  </a:txBody>
                  <a:tcPr marL="68580" marR="68580" marT="0" marB="0" anchor="ctr"/>
                </a:tc>
              </a:tr>
              <a:tr h="0">
                <a:tc rowSpan="2">
                  <a:txBody>
                    <a:bodyPr/>
                    <a:lstStyle/>
                    <a:p>
                      <a:pPr algn="ctr">
                        <a:lnSpc>
                          <a:spcPct val="115000"/>
                        </a:lnSpc>
                        <a:spcBef>
                          <a:spcPts val="600"/>
                        </a:spcBef>
                        <a:spcAft>
                          <a:spcPts val="600"/>
                        </a:spcAft>
                      </a:pPr>
                      <a:r>
                        <a:rPr lang="el-GR" sz="2200" b="1" dirty="0">
                          <a:solidFill>
                            <a:srgbClr val="004A82"/>
                          </a:solidFill>
                          <a:effectLst/>
                        </a:rPr>
                        <a:t>Πίεση Πνευμονικής Αρτηρίας</a:t>
                      </a:r>
                      <a:endParaRPr lang="el-GR" sz="2200" b="1" dirty="0">
                        <a:solidFill>
                          <a:srgbClr val="004A82"/>
                        </a:solidFill>
                        <a:effectLst/>
                        <a:latin typeface="Calibri"/>
                        <a:ea typeface="Calibri"/>
                        <a:cs typeface="Times New Roman"/>
                      </a:endParaRPr>
                    </a:p>
                  </a:txBody>
                  <a:tcPr marL="68580" marR="68580" marT="0" marB="0" anchor="ctr"/>
                </a:tc>
                <a:tc>
                  <a:txBody>
                    <a:bodyPr/>
                    <a:lstStyle/>
                    <a:p>
                      <a:pPr algn="ctr">
                        <a:lnSpc>
                          <a:spcPct val="115000"/>
                        </a:lnSpc>
                        <a:spcBef>
                          <a:spcPts val="600"/>
                        </a:spcBef>
                        <a:spcAft>
                          <a:spcPts val="600"/>
                        </a:spcAft>
                      </a:pPr>
                      <a:r>
                        <a:rPr lang="el-GR" sz="2200" dirty="0">
                          <a:effectLst/>
                        </a:rPr>
                        <a:t>Συστολική</a:t>
                      </a:r>
                      <a:endParaRPr lang="el-GR" sz="2200" dirty="0">
                        <a:effectLst/>
                        <a:latin typeface="Calibri"/>
                        <a:ea typeface="Calibri"/>
                        <a:cs typeface="Times New Roman"/>
                      </a:endParaRPr>
                    </a:p>
                  </a:txBody>
                  <a:tcPr marL="68580" marR="68580" marT="0" marB="0" anchor="ctr"/>
                </a:tc>
                <a:tc>
                  <a:txBody>
                    <a:bodyPr/>
                    <a:lstStyle/>
                    <a:p>
                      <a:pPr algn="ctr">
                        <a:lnSpc>
                          <a:spcPct val="115000"/>
                        </a:lnSpc>
                        <a:spcBef>
                          <a:spcPts val="600"/>
                        </a:spcBef>
                        <a:spcAft>
                          <a:spcPts val="600"/>
                        </a:spcAft>
                      </a:pPr>
                      <a:r>
                        <a:rPr lang="el-GR" sz="2200" dirty="0">
                          <a:effectLst/>
                        </a:rPr>
                        <a:t>15-30</a:t>
                      </a:r>
                      <a:endParaRPr lang="el-GR" sz="2200" dirty="0">
                        <a:effectLst/>
                        <a:latin typeface="Calibri"/>
                        <a:ea typeface="Calibri"/>
                        <a:cs typeface="Times New Roman"/>
                      </a:endParaRPr>
                    </a:p>
                  </a:txBody>
                  <a:tcPr marL="68580" marR="68580" marT="0" marB="0" anchor="ctr"/>
                </a:tc>
              </a:tr>
              <a:tr h="0">
                <a:tc vMerge="1">
                  <a:txBody>
                    <a:bodyPr/>
                    <a:lstStyle/>
                    <a:p>
                      <a:endParaRPr lang="el-GR"/>
                    </a:p>
                  </a:txBody>
                  <a:tcPr/>
                </a:tc>
                <a:tc>
                  <a:txBody>
                    <a:bodyPr/>
                    <a:lstStyle/>
                    <a:p>
                      <a:pPr algn="ctr">
                        <a:lnSpc>
                          <a:spcPct val="115000"/>
                        </a:lnSpc>
                        <a:spcBef>
                          <a:spcPts val="600"/>
                        </a:spcBef>
                        <a:spcAft>
                          <a:spcPts val="600"/>
                        </a:spcAft>
                      </a:pPr>
                      <a:r>
                        <a:rPr lang="el-GR" sz="2200" dirty="0">
                          <a:effectLst/>
                        </a:rPr>
                        <a:t>Διαστολική</a:t>
                      </a:r>
                      <a:endParaRPr lang="el-GR" sz="2200" dirty="0">
                        <a:effectLst/>
                        <a:latin typeface="Calibri"/>
                        <a:ea typeface="Calibri"/>
                        <a:cs typeface="Times New Roman"/>
                      </a:endParaRPr>
                    </a:p>
                  </a:txBody>
                  <a:tcPr marL="68580" marR="68580" marT="0" marB="0" anchor="ctr"/>
                </a:tc>
                <a:tc>
                  <a:txBody>
                    <a:bodyPr/>
                    <a:lstStyle/>
                    <a:p>
                      <a:pPr algn="ctr">
                        <a:lnSpc>
                          <a:spcPct val="115000"/>
                        </a:lnSpc>
                        <a:spcBef>
                          <a:spcPts val="600"/>
                        </a:spcBef>
                        <a:spcAft>
                          <a:spcPts val="600"/>
                        </a:spcAft>
                      </a:pPr>
                      <a:r>
                        <a:rPr lang="el-GR" sz="2200" dirty="0">
                          <a:effectLst/>
                        </a:rPr>
                        <a:t>4-12</a:t>
                      </a:r>
                      <a:endParaRPr lang="el-GR" sz="2200" dirty="0">
                        <a:effectLst/>
                        <a:latin typeface="Calibri"/>
                        <a:ea typeface="Calibri"/>
                        <a:cs typeface="Times New Roman"/>
                      </a:endParaRPr>
                    </a:p>
                  </a:txBody>
                  <a:tcPr marL="68580" marR="68580" marT="0" marB="0" anchor="ctr"/>
                </a:tc>
              </a:tr>
              <a:tr h="0">
                <a:tc>
                  <a:txBody>
                    <a:bodyPr/>
                    <a:lstStyle/>
                    <a:p>
                      <a:pPr algn="ctr">
                        <a:lnSpc>
                          <a:spcPct val="115000"/>
                        </a:lnSpc>
                        <a:spcBef>
                          <a:spcPts val="600"/>
                        </a:spcBef>
                        <a:spcAft>
                          <a:spcPts val="600"/>
                        </a:spcAft>
                      </a:pPr>
                      <a:r>
                        <a:rPr lang="el-GR" sz="2200" b="1" dirty="0">
                          <a:solidFill>
                            <a:srgbClr val="004A82"/>
                          </a:solidFill>
                          <a:effectLst/>
                        </a:rPr>
                        <a:t>Πίεση ενσφήνωσης πνευμονικών τριχοειδών</a:t>
                      </a:r>
                      <a:endParaRPr lang="el-GR" sz="2200" b="1" dirty="0">
                        <a:solidFill>
                          <a:srgbClr val="004A82"/>
                        </a:solidFill>
                        <a:effectLst/>
                        <a:latin typeface="Calibri"/>
                        <a:ea typeface="Calibri"/>
                        <a:cs typeface="Times New Roman"/>
                      </a:endParaRPr>
                    </a:p>
                  </a:txBody>
                  <a:tcPr marL="68580" marR="68580" marT="0" marB="0" anchor="ctr"/>
                </a:tc>
                <a:tc gridSpan="2">
                  <a:txBody>
                    <a:bodyPr/>
                    <a:lstStyle/>
                    <a:p>
                      <a:pPr algn="ctr">
                        <a:lnSpc>
                          <a:spcPct val="115000"/>
                        </a:lnSpc>
                        <a:spcBef>
                          <a:spcPts val="600"/>
                        </a:spcBef>
                        <a:spcAft>
                          <a:spcPts val="600"/>
                        </a:spcAft>
                      </a:pPr>
                      <a:r>
                        <a:rPr lang="el-GR" sz="2200" dirty="0">
                          <a:effectLst/>
                        </a:rPr>
                        <a:t>2-15</a:t>
                      </a:r>
                      <a:endParaRPr lang="el-GR" sz="2200" dirty="0">
                        <a:effectLst/>
                        <a:latin typeface="Calibri"/>
                        <a:ea typeface="Calibri"/>
                        <a:cs typeface="Times New Roman"/>
                      </a:endParaRPr>
                    </a:p>
                  </a:txBody>
                  <a:tcPr marL="68580" marR="68580" marT="0" marB="0" anchor="ctr"/>
                </a:tc>
                <a:tc hMerge="1">
                  <a:txBody>
                    <a:bodyPr/>
                    <a:lstStyle/>
                    <a:p>
                      <a:endParaRPr lang="el-GR"/>
                    </a:p>
                  </a:txBody>
                  <a:tcPr/>
                </a:tc>
              </a:tr>
              <a:tr h="0">
                <a:tc rowSpan="2">
                  <a:txBody>
                    <a:bodyPr/>
                    <a:lstStyle/>
                    <a:p>
                      <a:pPr algn="ctr">
                        <a:lnSpc>
                          <a:spcPct val="115000"/>
                        </a:lnSpc>
                        <a:spcBef>
                          <a:spcPts val="600"/>
                        </a:spcBef>
                        <a:spcAft>
                          <a:spcPts val="600"/>
                        </a:spcAft>
                      </a:pPr>
                      <a:r>
                        <a:rPr lang="el-GR" sz="2200" b="1" dirty="0">
                          <a:solidFill>
                            <a:srgbClr val="004A82"/>
                          </a:solidFill>
                          <a:effectLst/>
                        </a:rPr>
                        <a:t>Πίεση Αριστερής Κοιλίας</a:t>
                      </a:r>
                      <a:endParaRPr lang="el-GR" sz="2200" b="1" dirty="0">
                        <a:solidFill>
                          <a:srgbClr val="004A82"/>
                        </a:solidFill>
                        <a:effectLst/>
                        <a:latin typeface="Calibri"/>
                        <a:ea typeface="Calibri"/>
                        <a:cs typeface="Times New Roman"/>
                      </a:endParaRPr>
                    </a:p>
                  </a:txBody>
                  <a:tcPr marL="68580" marR="68580" marT="0" marB="0" anchor="ctr"/>
                </a:tc>
                <a:tc>
                  <a:txBody>
                    <a:bodyPr/>
                    <a:lstStyle/>
                    <a:p>
                      <a:pPr algn="ctr">
                        <a:lnSpc>
                          <a:spcPct val="115000"/>
                        </a:lnSpc>
                        <a:spcBef>
                          <a:spcPts val="600"/>
                        </a:spcBef>
                        <a:spcAft>
                          <a:spcPts val="600"/>
                        </a:spcAft>
                      </a:pPr>
                      <a:r>
                        <a:rPr lang="el-GR" sz="2200" dirty="0">
                          <a:effectLst/>
                        </a:rPr>
                        <a:t>Συστολική</a:t>
                      </a:r>
                      <a:endParaRPr lang="el-GR" sz="2200" dirty="0">
                        <a:effectLst/>
                        <a:latin typeface="Calibri"/>
                        <a:ea typeface="Calibri"/>
                        <a:cs typeface="Times New Roman"/>
                      </a:endParaRPr>
                    </a:p>
                  </a:txBody>
                  <a:tcPr marL="68580" marR="68580" marT="0" marB="0" anchor="ctr"/>
                </a:tc>
                <a:tc>
                  <a:txBody>
                    <a:bodyPr/>
                    <a:lstStyle/>
                    <a:p>
                      <a:pPr algn="ctr">
                        <a:lnSpc>
                          <a:spcPct val="115000"/>
                        </a:lnSpc>
                        <a:spcBef>
                          <a:spcPts val="600"/>
                        </a:spcBef>
                        <a:spcAft>
                          <a:spcPts val="600"/>
                        </a:spcAft>
                      </a:pPr>
                      <a:r>
                        <a:rPr lang="el-GR" sz="2200" dirty="0">
                          <a:effectLst/>
                        </a:rPr>
                        <a:t>100-140</a:t>
                      </a:r>
                      <a:endParaRPr lang="el-GR" sz="2200" dirty="0">
                        <a:effectLst/>
                        <a:latin typeface="Calibri"/>
                        <a:ea typeface="Calibri"/>
                        <a:cs typeface="Times New Roman"/>
                      </a:endParaRPr>
                    </a:p>
                  </a:txBody>
                  <a:tcPr marL="68580" marR="68580" marT="0" marB="0" anchor="ctr"/>
                </a:tc>
              </a:tr>
              <a:tr h="0">
                <a:tc vMerge="1">
                  <a:txBody>
                    <a:bodyPr/>
                    <a:lstStyle/>
                    <a:p>
                      <a:endParaRPr lang="el-GR"/>
                    </a:p>
                  </a:txBody>
                  <a:tcPr/>
                </a:tc>
                <a:tc>
                  <a:txBody>
                    <a:bodyPr/>
                    <a:lstStyle/>
                    <a:p>
                      <a:pPr algn="ctr">
                        <a:lnSpc>
                          <a:spcPct val="115000"/>
                        </a:lnSpc>
                        <a:spcBef>
                          <a:spcPts val="600"/>
                        </a:spcBef>
                        <a:spcAft>
                          <a:spcPts val="600"/>
                        </a:spcAft>
                      </a:pPr>
                      <a:r>
                        <a:rPr lang="el-GR" sz="2200" dirty="0">
                          <a:effectLst/>
                        </a:rPr>
                        <a:t>Διαστολική</a:t>
                      </a:r>
                      <a:endParaRPr lang="el-GR" sz="2200" dirty="0">
                        <a:effectLst/>
                        <a:latin typeface="Calibri"/>
                        <a:ea typeface="Calibri"/>
                        <a:cs typeface="Times New Roman"/>
                      </a:endParaRPr>
                    </a:p>
                  </a:txBody>
                  <a:tcPr marL="68580" marR="68580" marT="0" marB="0" anchor="ctr"/>
                </a:tc>
                <a:tc>
                  <a:txBody>
                    <a:bodyPr/>
                    <a:lstStyle/>
                    <a:p>
                      <a:pPr algn="ctr">
                        <a:lnSpc>
                          <a:spcPct val="115000"/>
                        </a:lnSpc>
                        <a:spcBef>
                          <a:spcPts val="600"/>
                        </a:spcBef>
                        <a:spcAft>
                          <a:spcPts val="600"/>
                        </a:spcAft>
                      </a:pPr>
                      <a:r>
                        <a:rPr lang="el-GR" sz="2200" dirty="0">
                          <a:effectLst/>
                        </a:rPr>
                        <a:t>3-12</a:t>
                      </a:r>
                      <a:endParaRPr lang="el-GR" sz="2200" dirty="0">
                        <a:effectLst/>
                        <a:latin typeface="Calibri"/>
                        <a:ea typeface="Calibri"/>
                        <a:cs typeface="Times New Roman"/>
                      </a:endParaRPr>
                    </a:p>
                  </a:txBody>
                  <a:tcPr marL="68580" marR="68580" marT="0" marB="0" anchor="ctr"/>
                </a:tc>
              </a:tr>
            </a:tbl>
          </a:graphicData>
        </a:graphic>
      </p:graphicFrame>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478037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2" y="116632"/>
            <a:ext cx="9144000" cy="1152899"/>
          </a:xfrm>
        </p:spPr>
        <p:txBody>
          <a:bodyPr>
            <a:noAutofit/>
          </a:bodyPr>
          <a:lstStyle/>
          <a:p>
            <a:pPr lvl="0"/>
            <a:r>
              <a:rPr lang="en-US" sz="3200" dirty="0" smtClean="0"/>
              <a:t>7. </a:t>
            </a:r>
            <a:r>
              <a:rPr lang="el-GR" sz="3200" dirty="0"/>
              <a:t>Ποιες είναι οι επιπλοκές - σημεία και συμπτώματα από κεντρικούς φλεβικούς καθετήρες</a:t>
            </a:r>
            <a:r>
              <a:rPr lang="el-GR" sz="3200" dirty="0" smtClean="0"/>
              <a:t>;</a:t>
            </a:r>
            <a:br>
              <a:rPr lang="el-GR" sz="3200" dirty="0" smtClean="0"/>
            </a:br>
            <a:r>
              <a:rPr lang="el-GR" sz="2800" b="0" dirty="0" smtClean="0"/>
              <a:t>(1 από 2)</a:t>
            </a:r>
            <a:endParaRPr lang="el-GR" sz="2800" b="0" dirty="0"/>
          </a:p>
        </p:txBody>
      </p:sp>
      <p:sp>
        <p:nvSpPr>
          <p:cNvPr id="3" name="Content Placeholder 2"/>
          <p:cNvSpPr>
            <a:spLocks noGrp="1"/>
          </p:cNvSpPr>
          <p:nvPr>
            <p:ph idx="1"/>
          </p:nvPr>
        </p:nvSpPr>
        <p:spPr>
          <a:xfrm>
            <a:off x="457200" y="1412776"/>
            <a:ext cx="8229600" cy="4824536"/>
          </a:xfrm>
        </p:spPr>
        <p:txBody>
          <a:bodyPr>
            <a:noAutofit/>
          </a:bodyPr>
          <a:lstStyle/>
          <a:p>
            <a:pPr lvl="0"/>
            <a:r>
              <a:rPr lang="el-GR" dirty="0"/>
              <a:t>Επιμόλυνση του καθετήρα: Προσκόλληση μικροοργανισμών στην επιφάνειά του.</a:t>
            </a:r>
          </a:p>
          <a:p>
            <a:pPr lvl="0"/>
            <a:r>
              <a:rPr lang="el-GR" dirty="0"/>
              <a:t>Αποικισμός του καθετήρα: Παρουσία μικροοργανισμών στο περιφερικό ή κεντρικό τμήμα του καθετήρα και επιβεβαιώνεται μετά από μικροσκοπική εξέταση ή καλλιέργεια των τμημάτων του καθετήρα. Δεν υπάρχουν συνοδά κλινικά σημεία.</a:t>
            </a:r>
          </a:p>
          <a:p>
            <a:pPr lvl="0"/>
            <a:r>
              <a:rPr lang="el-GR" dirty="0"/>
              <a:t>Φλεγμονή στο σημείο εισόδου του καθετήρα, με τα </a:t>
            </a:r>
            <a:r>
              <a:rPr lang="el-GR" dirty="0" smtClean="0"/>
              <a:t>χαρακτηριστικά</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1003624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a66815b46f93866063b7b1c8d5be88ee1e9d9"/>
</p:tagLst>
</file>

<file path=ppt/theme/theme1.xml><?xml version="1.0" encoding="utf-8"?>
<a:theme xmlns:a="http://schemas.openxmlformats.org/drawingml/2006/main" name="OC_template_updated">
  <a:themeElements>
    <a:clrScheme name="Προσαρμοσμένο 13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TotalTime>
  <Words>1727</Words>
  <Application>Microsoft Office PowerPoint</Application>
  <PresentationFormat>Προβολή στην οθόνη (4:3)</PresentationFormat>
  <Paragraphs>191</Paragraphs>
  <Slides>24</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24</vt:i4>
      </vt:variant>
    </vt:vector>
  </HeadingPairs>
  <TitlesOfParts>
    <vt:vector size="26" baseType="lpstr">
      <vt:lpstr>OC_template_updated</vt:lpstr>
      <vt:lpstr>1_OC_template_updated</vt:lpstr>
      <vt:lpstr>Παθολογική και Χειρουργική Νοσηλευτική ΙΙ (Ε)</vt:lpstr>
      <vt:lpstr>1.Τι είναι η Κεντρική Φλεβική Πίεση (ΚΦΠ);</vt:lpstr>
      <vt:lpstr>2.Πότε ενδείκνυται η μέτρηση της ΚΦΠ; </vt:lpstr>
      <vt:lpstr>3. Ποιοι παράγοντες επηρεάζουν την τιμή της ΚΦΠ; (1 από 2)</vt:lpstr>
      <vt:lpstr>3. Ποιοι παράγοντες επηρεάζουν την τιμή της ΚΦΠ; (2 από 2)</vt:lpstr>
      <vt:lpstr>4. Ποιες είναι οι φυσιολογικές τιμές της ΚΦΠ και πως μετατρέπουμε την τιμή από cm στήλης ύδατος σε mm στήλης υδραργύρου;</vt:lpstr>
      <vt:lpstr>5. Μικρή και Μεγάλη Κυκλοφορία;</vt:lpstr>
      <vt:lpstr>6. Φυσιολογικές τιμές πιέσεων στις κοιλότητες της καρδιάς και στα βασικά αγγεία πλησίον αυτής:</vt:lpstr>
      <vt:lpstr>7. Ποιες είναι οι επιπλοκές - σημεία και συμπτώματα από κεντρικούς φλεβικούς καθετήρες; (1 από 2)</vt:lpstr>
      <vt:lpstr>7. Ποιες είναι οι επιπλοκές - σημεία και συμπτώματα από κεντρικούς φλεβικούς καθετήρες; (2 από 2)</vt:lpstr>
      <vt:lpstr>Ποιοι είναι οι παράγοντες που επηρεάζουν την επιμόλυνση ενός Κεντρικού Φλεβικού Καθετήρα;</vt:lpstr>
      <vt:lpstr>8. Ποιοι είναι οι παράγοντες που επηρεάζουν την επιμόλυνση ενός Κεντρικού Φλεβικού Καθετήρα; (1 από 2)</vt:lpstr>
      <vt:lpstr>8. Ποιοι είναι οι παράγοντες που επηρεάζουν την επιμόλυνση ενός Κεντρικού Φλεβικού Καθετήρα; (2 από 2)</vt:lpstr>
      <vt:lpstr>9. Ποια είναι η Νοσηλευτική φροντίδα – μέριμνα για την πρόληψη των επιπλοκών από Κεντρικούς Φλεβικούς Καθετήρες (ΚΦΚ); (1 από 4)</vt:lpstr>
      <vt:lpstr>9. Ποια είναι η Νοσηλευτική φροντίδα – μέριμνα για την πρόληψη των επιπλοκών από Κεντρικούς Φλεβικούς Καθετήρες (ΚΦΚ); (2 από 4)</vt:lpstr>
      <vt:lpstr>9. Ποια είναι η Νοσηλευτική φροντίδα – μέριμνα για την πρόληψη των επιπλοκών από Κεντρικούς Φλεβικούς Καθετήρες (ΚΦΚ); (3 από 4)</vt:lpstr>
      <vt:lpstr>9. Ποια είναι η Νοσηλευτική φροντίδα – μέριμνα για την πρόληψη των επιπλοκών από Κεντρικούς Φλεβικούς Καθετήρες (ΚΦΚ); (4 από 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51</cp:revision>
  <dcterms:created xsi:type="dcterms:W3CDTF">2013-03-04T13:35:19Z</dcterms:created>
  <dcterms:modified xsi:type="dcterms:W3CDTF">2015-07-23T05:55:31Z</dcterms:modified>
</cp:coreProperties>
</file>