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1"/>
  </p:notesMasterIdLst>
  <p:handoutMasterIdLst>
    <p:handoutMasterId r:id="rId42"/>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57" r:id="rId34"/>
    <p:sldId id="262" r:id="rId35"/>
    <p:sldId id="264" r:id="rId36"/>
    <p:sldId id="297" r:id="rId37"/>
    <p:sldId id="298" r:id="rId38"/>
    <p:sldId id="299" r:id="rId39"/>
    <p:sldId id="300" r:id="rId40"/>
  </p:sldIdLst>
  <p:sldSz cx="9144000" cy="6858000" type="screen4x3"/>
  <p:notesSz cx="7104063" cy="10234613"/>
  <p:custDataLst>
    <p:tags r:id="rId4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707" autoAdjust="0"/>
  </p:normalViewPr>
  <p:slideViewPr>
    <p:cSldViewPr>
      <p:cViewPr varScale="1">
        <p:scale>
          <a:sx n="111" d="100"/>
          <a:sy n="111" d="100"/>
        </p:scale>
        <p:origin x="-178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370141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879302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290434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710633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663072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164316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601738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568509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653046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790083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966009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Οικονομοτεχνική Ανάλυση και Διαχείριση</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85000" lnSpcReduction="20000"/>
          </a:bodyPr>
          <a:lstStyle/>
          <a:p>
            <a:pPr>
              <a:spcBef>
                <a:spcPts val="0"/>
              </a:spcBef>
              <a:spcAft>
                <a:spcPts val="1200"/>
              </a:spcAft>
            </a:pPr>
            <a:r>
              <a:rPr lang="el-GR" sz="2800" b="1" dirty="0" smtClean="0"/>
              <a:t>Ενότητα </a:t>
            </a:r>
            <a:r>
              <a:rPr lang="el-GR" sz="2800" b="1" dirty="0"/>
              <a:t>3</a:t>
            </a:r>
            <a:r>
              <a:rPr lang="el-GR" sz="2800" dirty="0" smtClean="0"/>
              <a:t>:</a:t>
            </a:r>
            <a:r>
              <a:rPr lang="en-US" sz="2800" dirty="0" smtClean="0"/>
              <a:t> </a:t>
            </a:r>
            <a:r>
              <a:rPr lang="el-GR" sz="2800" dirty="0"/>
              <a:t>Κριτήρια </a:t>
            </a:r>
            <a:r>
              <a:rPr lang="el-GR" sz="2800" dirty="0" smtClean="0"/>
              <a:t>αξιολόγησης </a:t>
            </a:r>
            <a:r>
              <a:rPr lang="el-GR" sz="2800" dirty="0"/>
              <a:t>(Appraisal) και </a:t>
            </a:r>
            <a:r>
              <a:rPr lang="el-GR" sz="2800" dirty="0"/>
              <a:t>α</a:t>
            </a:r>
            <a:r>
              <a:rPr lang="el-GR" sz="2800" dirty="0" smtClean="0"/>
              <a:t>ποφάσεις</a:t>
            </a:r>
            <a:endParaRPr lang="el-GR" sz="2800" dirty="0" smtClean="0"/>
          </a:p>
          <a:p>
            <a:pPr>
              <a:spcBef>
                <a:spcPts val="0"/>
              </a:spcBef>
              <a:spcAft>
                <a:spcPts val="1200"/>
              </a:spcAft>
            </a:pPr>
            <a:r>
              <a:rPr lang="el-GR" sz="2400" dirty="0" smtClean="0"/>
              <a:t>Βασίλης Μούσας</a:t>
            </a:r>
            <a:endParaRPr lang="el-GR" sz="2400" dirty="0"/>
          </a:p>
          <a:p>
            <a:pPr>
              <a:spcBef>
                <a:spcPts val="0"/>
              </a:spcBef>
            </a:pPr>
            <a:r>
              <a:rPr lang="el-GR" sz="2400" dirty="0"/>
              <a:t>Τμήμα </a:t>
            </a:r>
            <a:r>
              <a:rPr lang="el-GR" sz="2400" dirty="0" smtClean="0"/>
              <a:t>Πολιτικών Μηχανικών ΤΕ και Μηχανικών Τοπογραφίας και Γεωπληροφορικής ΤΕ</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Καθαρή Παρούσα Αξία (ΚΠΑ – </a:t>
            </a:r>
            <a:r>
              <a:rPr lang="en-US" dirty="0"/>
              <a:t>Net Present Value, NPV) </a:t>
            </a:r>
            <a:r>
              <a:rPr lang="en-US" sz="3600" b="0" dirty="0" smtClean="0"/>
              <a:t>(</a:t>
            </a:r>
            <a:r>
              <a:rPr lang="el-GR" sz="3600" b="0" dirty="0" smtClean="0"/>
              <a:t>5</a:t>
            </a:r>
            <a:r>
              <a:rPr lang="en-US" sz="3600" b="0" dirty="0" smtClean="0"/>
              <a:t>/</a:t>
            </a:r>
            <a:r>
              <a:rPr lang="el-GR" sz="3600" b="0" dirty="0" smtClean="0"/>
              <a:t>5</a:t>
            </a:r>
            <a:r>
              <a:rPr lang="en-US" sz="3600" b="0" dirty="0" smtClean="0"/>
              <a:t>)</a:t>
            </a:r>
            <a:endParaRPr lang="el-GR" dirty="0"/>
          </a:p>
        </p:txBody>
      </p:sp>
      <p:sp>
        <p:nvSpPr>
          <p:cNvPr id="3" name="Θέση περιεχομένου 2"/>
          <p:cNvSpPr>
            <a:spLocks noGrp="1"/>
          </p:cNvSpPr>
          <p:nvPr>
            <p:ph idx="1"/>
          </p:nvPr>
        </p:nvSpPr>
        <p:spPr/>
        <p:txBody>
          <a:bodyPr>
            <a:normAutofit fontScale="92500" lnSpcReduction="20000"/>
          </a:bodyPr>
          <a:lstStyle/>
          <a:p>
            <a:pPr marL="457200" indent="-457200">
              <a:buFont typeface="+mj-lt"/>
              <a:buAutoNum type="alphaUcPeriod" startAt="2"/>
            </a:pPr>
            <a:r>
              <a:rPr lang="el-GR" b="1" dirty="0">
                <a:solidFill>
                  <a:srgbClr val="820000"/>
                </a:solidFill>
              </a:rPr>
              <a:t>Με επιτόκιο 5%</a:t>
            </a:r>
          </a:p>
          <a:p>
            <a:r>
              <a:rPr lang="el-GR" dirty="0"/>
              <a:t>Η Καθαρή Παρούσα Αξία για τη λύση Α βρίσκεται προεξοφλώντας όλα τα ποσά: </a:t>
            </a:r>
          </a:p>
          <a:p>
            <a:pPr marL="0" indent="0">
              <a:buNone/>
            </a:pPr>
            <a:r>
              <a:rPr lang="el-GR" dirty="0"/>
              <a:t>ΚΠΑ(Α) = – 200 + (20–200)*(Π/Μ,5%,10) + (20–200)*(Π/Μ,5%,20) </a:t>
            </a:r>
            <a:r>
              <a:rPr lang="el-GR" dirty="0" smtClean="0"/>
              <a:t>+ </a:t>
            </a:r>
            <a:r>
              <a:rPr lang="el-GR" dirty="0"/>
              <a:t>20*(Π/Μ,5%,30)+ 60*(Π/Ε,5%,30) = 	(από τους συντελεστές προεξόφλησης</a:t>
            </a:r>
            <a:r>
              <a:rPr lang="el-GR" dirty="0" smtClean="0"/>
              <a:t>) = </a:t>
            </a:r>
            <a:r>
              <a:rPr lang="el-GR" dirty="0"/>
              <a:t>– 200 – 180*(0.6139) – 180*(0.3769) + 20*(0.2314) + 60*(15.37245) = </a:t>
            </a:r>
            <a:r>
              <a:rPr lang="el-GR" dirty="0" smtClean="0"/>
              <a:t>– </a:t>
            </a:r>
            <a:r>
              <a:rPr lang="el-GR" dirty="0"/>
              <a:t>200 – 110.5 –67.8 + 4.63 + 922.35 = 548.70 (χιλ. €).</a:t>
            </a:r>
          </a:p>
          <a:p>
            <a:r>
              <a:rPr lang="el-GR" dirty="0"/>
              <a:t>Η Καθαρή Παρούσα Αξία για τη λύση Β βρίσκεται προεξοφλώντας όλα τα ποσά: </a:t>
            </a:r>
          </a:p>
          <a:p>
            <a:pPr marL="0" indent="0">
              <a:buNone/>
            </a:pPr>
            <a:r>
              <a:rPr lang="el-GR" dirty="0"/>
              <a:t>ΚΠΑ(Β) = – 5000 + 50*(Π/Μ,5%,30) + 700*(Π/Ε,5%,30) = </a:t>
            </a:r>
            <a:r>
              <a:rPr lang="el-GR" dirty="0" smtClean="0"/>
              <a:t>– </a:t>
            </a:r>
            <a:r>
              <a:rPr lang="el-GR" dirty="0"/>
              <a:t>5000 + 50*(0.2314) + 700*(15.37245) = </a:t>
            </a:r>
            <a:r>
              <a:rPr lang="el-GR" dirty="0" smtClean="0"/>
              <a:t>– </a:t>
            </a:r>
            <a:r>
              <a:rPr lang="el-GR" dirty="0"/>
              <a:t>5000 + 348.7 + 10760.7 = 6109.4 (χιλ. €).</a:t>
            </a:r>
          </a:p>
          <a:p>
            <a:pPr marL="0" indent="0" algn="ctr">
              <a:buNone/>
            </a:pPr>
            <a:r>
              <a:rPr lang="el-GR" dirty="0"/>
              <a:t>Επομένως θα επιλέγαμε τη λύση Β.</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941375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Εσωτερικός Συντελεστής Απόδοσης (ΕΣΑ – Internal Rate of Return, IRR) </a:t>
            </a:r>
            <a:r>
              <a:rPr lang="el-GR" sz="3600" b="0" dirty="0"/>
              <a:t>(</a:t>
            </a:r>
            <a:r>
              <a:rPr lang="el-GR" sz="3600" b="0" dirty="0" smtClean="0"/>
              <a:t>1/4)</a:t>
            </a:r>
            <a:endParaRPr lang="el-GR" sz="3600" b="0" dirty="0"/>
          </a:p>
        </p:txBody>
      </p:sp>
      <p:sp>
        <p:nvSpPr>
          <p:cNvPr id="3" name="Θέση περιεχομένου 2"/>
          <p:cNvSpPr>
            <a:spLocks noGrp="1"/>
          </p:cNvSpPr>
          <p:nvPr>
            <p:ph idx="1"/>
          </p:nvPr>
        </p:nvSpPr>
        <p:spPr/>
        <p:txBody>
          <a:bodyPr/>
          <a:lstStyle/>
          <a:p>
            <a:r>
              <a:rPr lang="el-GR" dirty="0"/>
              <a:t>Βασίζεται στην ίδια λογική με το κριτήριο της ΚΠΑ και υπολογίζει το επιτόκιο προεξόφλησης για το οποίο η ΚΠΑ = 0. </a:t>
            </a:r>
          </a:p>
          <a:p>
            <a:r>
              <a:rPr lang="el-GR" dirty="0"/>
              <a:t>Το επιτόκιο αυτό (IRR) συγκρίνεται με το ισχύον επιτόκιο προεξόφλησης και αν IRR &gt; i τότε το έργο εγκρίνεται, αν IRR &lt; i τότε το έργο απορρίπτεται, και αν IRR = i τότε το έργο είναι οριακό οπότε θα πρέπει να γίνουν αναλύσεις ευαισθησίας και μελέτη των μη οικονομικών επιπτώσεων.</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918613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Εσωτερικός Συντελεστής Απόδοσης (ΕΣΑ – Internal Rate of Return, IRR) </a:t>
            </a:r>
            <a:r>
              <a:rPr lang="el-GR" sz="3600" b="0" dirty="0" smtClean="0"/>
              <a:t>(2/4)</a:t>
            </a:r>
            <a:endParaRPr lang="el-GR" dirty="0"/>
          </a:p>
        </p:txBody>
      </p:sp>
      <p:sp>
        <p:nvSpPr>
          <p:cNvPr id="3" name="Θέση περιεχομένου 2"/>
          <p:cNvSpPr>
            <a:spLocks noGrp="1"/>
          </p:cNvSpPr>
          <p:nvPr>
            <p:ph idx="1"/>
          </p:nvPr>
        </p:nvSpPr>
        <p:spPr>
          <a:xfrm>
            <a:off x="457200" y="1196752"/>
            <a:ext cx="8229600" cy="3672408"/>
          </a:xfrm>
        </p:spPr>
        <p:txBody>
          <a:bodyPr>
            <a:normAutofit/>
          </a:bodyPr>
          <a:lstStyle/>
          <a:p>
            <a:r>
              <a:rPr lang="el-GR" dirty="0"/>
              <a:t>Παράδειγμα 1: Μια εταιρεία πρόκειται να αγοράσει ένα μηχάνημα και εξετάζει δυο εναλλακτικές λύσεις. Το πρώτο μηχάνημα κοστίζει 200.000 €, θα έχει καθαρά οφέλη 33.000 € για 10 έτη και αξία μεταπώλησης 40.000 €. Το δεύτερο κοστίζει 300.000 €, θα έχει καθαρά οφέλη 50.000 € για 10 έτη και αξία μεταπώλησης 70.000 €. Ποια εναλλακτική πρέπει να επιλεγεί με τη μέθοδο ΕΣΑ-IRR όταν το επιτόκιο είναι Α) 10% και Β) 15</a:t>
            </a:r>
            <a:r>
              <a:rPr lang="el-GR" dirty="0" smtClean="0"/>
              <a:t>%;</a:t>
            </a:r>
          </a:p>
          <a:p>
            <a:r>
              <a:rPr lang="el-GR" dirty="0"/>
              <a:t>Οι χρηματοροές για τις δυο λύσεις (σε χιλ. €) είναι: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2529605023"/>
              </p:ext>
            </p:extLst>
          </p:nvPr>
        </p:nvGraphicFramePr>
        <p:xfrm>
          <a:off x="2511624" y="4894088"/>
          <a:ext cx="4141440" cy="1462262"/>
        </p:xfrm>
        <a:graphic>
          <a:graphicData uri="http://schemas.openxmlformats.org/presentationml/2006/ole">
            <mc:AlternateContent xmlns:mc="http://schemas.openxmlformats.org/markup-compatibility/2006">
              <mc:Choice xmlns:v="urn:schemas-microsoft-com:vml" Requires="v">
                <p:oleObj spid="_x0000_s3091" r:id="rId3" imgW="5212440" imgH="1836720" progId="Visio.Drawing.6">
                  <p:embed/>
                </p:oleObj>
              </mc:Choice>
              <mc:Fallback>
                <p:oleObj r:id="rId3" imgW="5212440" imgH="1836720" progId="Visio.Drawing.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624" y="4894088"/>
                        <a:ext cx="4141440" cy="1462262"/>
                      </a:xfrm>
                      <a:prstGeom prst="rect">
                        <a:avLst/>
                      </a:prstGeom>
                      <a:noFill/>
                    </p:spPr>
                  </p:pic>
                </p:oleObj>
              </mc:Fallback>
            </mc:AlternateContent>
          </a:graphicData>
        </a:graphic>
      </p:graphicFrame>
    </p:spTree>
    <p:extLst>
      <p:ext uri="{BB962C8B-B14F-4D97-AF65-F5344CB8AC3E}">
        <p14:creationId xmlns:p14="http://schemas.microsoft.com/office/powerpoint/2010/main" val="2328828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Εσωτερικός Συντελεστής Απόδοσης (ΕΣΑ – Internal Rate of Return, IRR) </a:t>
            </a:r>
            <a:r>
              <a:rPr lang="el-GR" sz="3600" b="0" dirty="0" smtClean="0"/>
              <a:t>(3/4)</a:t>
            </a:r>
            <a:endParaRPr lang="el-GR" dirty="0"/>
          </a:p>
        </p:txBody>
      </p:sp>
      <p:sp>
        <p:nvSpPr>
          <p:cNvPr id="3" name="Θέση περιεχομένου 2"/>
          <p:cNvSpPr>
            <a:spLocks noGrp="1"/>
          </p:cNvSpPr>
          <p:nvPr>
            <p:ph idx="1"/>
          </p:nvPr>
        </p:nvSpPr>
        <p:spPr/>
        <p:txBody>
          <a:bodyPr/>
          <a:lstStyle/>
          <a:p>
            <a:r>
              <a:rPr lang="el-GR" dirty="0"/>
              <a:t>Για να είναι η Καθαρή Παρούσα Αξία για τη λύση Α ίση με μηδέν (0) το επιτόκιο  i % (IRR) θα πρέπει να είναι:</a:t>
            </a:r>
          </a:p>
          <a:p>
            <a:pPr marL="0" indent="0">
              <a:buNone/>
            </a:pPr>
            <a:r>
              <a:rPr lang="el-GR" dirty="0" smtClean="0"/>
              <a:t>ΚΠΑ(Α</a:t>
            </a:r>
            <a:r>
              <a:rPr lang="el-GR" dirty="0"/>
              <a:t>) = 0 = -200 + 33*(Π/Ε, i %,10) + 40*(Π/Μ, i %,10) </a:t>
            </a:r>
            <a:r>
              <a:rPr lang="el-GR" dirty="0" smtClean="0">
                <a:latin typeface="Cambria Math" panose="02040503050406030204" pitchFamily="18" charset="0"/>
                <a:ea typeface="Cambria Math" panose="02040503050406030204" pitchFamily="18" charset="0"/>
              </a:rPr>
              <a:t>⟹</a:t>
            </a:r>
            <a:r>
              <a:rPr lang="el-GR" dirty="0" smtClean="0"/>
              <a:t> </a:t>
            </a:r>
            <a:r>
              <a:rPr lang="el-GR" dirty="0"/>
              <a:t>i % = 12 %</a:t>
            </a:r>
          </a:p>
          <a:p>
            <a:pPr marL="0" indent="0" algn="ctr">
              <a:buNone/>
            </a:pPr>
            <a:r>
              <a:rPr lang="el-GR" dirty="0"/>
              <a:t>Άρα, IRR(A) = 12</a:t>
            </a:r>
            <a:r>
              <a:rPr lang="el-GR" dirty="0" smtClean="0"/>
              <a:t>%</a:t>
            </a:r>
            <a:endParaRPr lang="el-GR" dirty="0"/>
          </a:p>
          <a:p>
            <a:r>
              <a:rPr lang="el-GR" dirty="0"/>
              <a:t>Για να είναι η Καθαρή Παρούσα Αξία για τη λύση Β ίση με μηδέν (0) το επιτόκιο  i % (IRR) θα πρέπει να είναι:  </a:t>
            </a:r>
          </a:p>
          <a:p>
            <a:pPr marL="0" indent="0">
              <a:buNone/>
            </a:pPr>
            <a:r>
              <a:rPr lang="el-GR" dirty="0" smtClean="0"/>
              <a:t>ΚΠΑ(Β</a:t>
            </a:r>
            <a:r>
              <a:rPr lang="el-GR" dirty="0"/>
              <a:t>) = -300 + 50*(Π/Ε, i %,10) + 70*(Π/Μ, i %,10) = 0   </a:t>
            </a:r>
            <a:r>
              <a:rPr lang="el-GR" dirty="0" smtClean="0">
                <a:latin typeface="Cambria Math" panose="02040503050406030204" pitchFamily="18" charset="0"/>
                <a:ea typeface="Cambria Math" panose="02040503050406030204" pitchFamily="18" charset="0"/>
              </a:rPr>
              <a:t>⟹</a:t>
            </a:r>
            <a:r>
              <a:rPr lang="el-GR" dirty="0" smtClean="0"/>
              <a:t>   </a:t>
            </a:r>
            <a:r>
              <a:rPr lang="el-GR" dirty="0"/>
              <a:t>i % = 13%</a:t>
            </a:r>
          </a:p>
          <a:p>
            <a:pPr marL="0" indent="0" algn="ctr">
              <a:buNone/>
            </a:pPr>
            <a:r>
              <a:rPr lang="el-GR" dirty="0"/>
              <a:t>Άρα, IRR(B) = 13%</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023768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Εσωτερικός Συντελεστής Απόδοσης (ΕΣΑ – Internal Rate of Return, IRR) </a:t>
            </a:r>
            <a:r>
              <a:rPr lang="el-GR" sz="3600" b="0" dirty="0" smtClean="0"/>
              <a:t>(4/4)</a:t>
            </a:r>
            <a:endParaRPr lang="el-GR" dirty="0"/>
          </a:p>
        </p:txBody>
      </p:sp>
      <p:sp>
        <p:nvSpPr>
          <p:cNvPr id="3" name="Θέση περιεχομένου 2"/>
          <p:cNvSpPr>
            <a:spLocks noGrp="1"/>
          </p:cNvSpPr>
          <p:nvPr>
            <p:ph idx="1"/>
          </p:nvPr>
        </p:nvSpPr>
        <p:spPr/>
        <p:txBody>
          <a:bodyPr/>
          <a:lstStyle/>
          <a:p>
            <a:pPr marL="457200" indent="-457200">
              <a:buFont typeface="+mj-lt"/>
              <a:buAutoNum type="alphaUcPeriod"/>
            </a:pPr>
            <a:r>
              <a:rPr lang="el-GR" dirty="0"/>
              <a:t>Όταν το επιτόκιο είναι 10% και οι δύο λύσεις είναι δυνατές οπότε επιλέγεται η καλύτερη δηλαδή η Β (IRR(B) &gt; IRR(A) &gt; 10%). </a:t>
            </a:r>
          </a:p>
          <a:p>
            <a:pPr marL="457200" indent="-457200">
              <a:buFont typeface="+mj-lt"/>
              <a:buAutoNum type="alphaUcPeriod"/>
            </a:pPr>
            <a:r>
              <a:rPr lang="el-GR" dirty="0" smtClean="0"/>
              <a:t>Όταν </a:t>
            </a:r>
            <a:r>
              <a:rPr lang="el-GR" dirty="0"/>
              <a:t>το επιτόκιο είναι 15% καμμία από τις δύο λύσεις δεν είναι επιλέξιμη (IRR(A) &amp; IRR(B) &lt; 15</a:t>
            </a:r>
            <a:r>
              <a:rPr lang="el-GR" dirty="0" smtClean="0"/>
              <a:t>%).</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331764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Ετήσιο Ισοδύναμο Κόστος ή Αξία (ΕΙΚ, Total Equivalent Annual Cost) </a:t>
            </a:r>
            <a:r>
              <a:rPr lang="el-GR" sz="3600" b="0" dirty="0"/>
              <a:t>(</a:t>
            </a:r>
            <a:r>
              <a:rPr lang="el-GR" sz="3600" b="0" dirty="0" smtClean="0"/>
              <a:t>1/5)</a:t>
            </a:r>
            <a:endParaRPr lang="el-GR" sz="3600" b="0" dirty="0"/>
          </a:p>
        </p:txBody>
      </p:sp>
      <p:sp>
        <p:nvSpPr>
          <p:cNvPr id="3" name="Θέση περιεχομένου 2"/>
          <p:cNvSpPr>
            <a:spLocks noGrp="1"/>
          </p:cNvSpPr>
          <p:nvPr>
            <p:ph idx="1"/>
          </p:nvPr>
        </p:nvSpPr>
        <p:spPr/>
        <p:txBody>
          <a:bodyPr/>
          <a:lstStyle/>
          <a:p>
            <a:r>
              <a:rPr lang="el-GR" dirty="0"/>
              <a:t>Το Ετήσιο Ισοδύναμο Κόστος (ΕΙΚ) αποτελεί ένα βοηθητικό κριτήριο για την οικονομική αξιολόγηση έργων. Για την εφαρμογή του ΕΙΚ όλες οι σταθερές και μεταβλητές δαπάνες ή επενδύσεις ανάγονται σε περιοδική (ετήσια) βάση</a:t>
            </a:r>
            <a:r>
              <a:rPr lang="el-GR" dirty="0" smtClean="0"/>
              <a:t>.</a:t>
            </a:r>
            <a:endParaRPr lang="el-GR" dirty="0"/>
          </a:p>
          <a:p>
            <a:r>
              <a:rPr lang="el-GR" dirty="0"/>
              <a:t>Το κριτήριο αυτό χρησιμοποιείται συχνά στον υπολογισμό του ετήσιου κόστους λειτουργίας μηχανημάτων. Επίσης, ο υπολογισμός του ΕΙΚ βοηθά στην επίτευξη χαμηλού κόστους λειτουργίας που είναι κλειδί για την επιτυχία ενός προσοδοφόρου έργου.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449330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Ετήσιο Ισοδύναμο Κόστος ή Αξία (ΕΙΚ, Total Equivalent Annual Cost) </a:t>
            </a:r>
            <a:r>
              <a:rPr lang="el-GR" sz="3600" b="0" dirty="0" smtClean="0"/>
              <a:t>(2/5)</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a:t>Παράδειγμα 1: Σε ένα έργο απαιτούνται χωματουργικές εργασίες. Αν χρησιμοποιηθεί εξωτερικός εργολάβος χρεώνει 110 €/ώρα για την εργασία του φορτωτή. Οι εργασίες θα ολοκληρωθούν σε 5 έτη και κάθε έτος ο φορτωτής θα απασχολείται για 1100 ώρες. Η εταιρεία έχει βρει και ένα μεταχειρισμένο φορτωτή αξίας 150000 €. Μήπως συμφέρει να αγοράσει τον φορτωτή αντί να προσλάβει εξωτερικό συνεργάτη</a:t>
            </a:r>
            <a:r>
              <a:rPr lang="el-GR" dirty="0" smtClean="0"/>
              <a:t>;</a:t>
            </a:r>
            <a:endParaRPr lang="el-GR" dirty="0"/>
          </a:p>
          <a:p>
            <a:r>
              <a:rPr lang="el-GR" dirty="0"/>
              <a:t>Απάντηση 1 (απλοϊκά προφανής αλλά εσφαλμένη!): Με ένα πρόχειρο υπολογισμό κάποιος θα πει: Αφού θα δοθούν συνολικά στον εργολάβο για τα 5 χρόνια (110*5*1100=) 605000 €, τότε γιατί να μην αγοράσουμε για τη δουλειά αυτή 1 ή και 2 φορτωτές που θα μας μείνουν στη εταιρεία κιόλας</a:t>
            </a:r>
            <a:r>
              <a:rPr lang="el-GR" dirty="0" smtClean="0"/>
              <a:t>;</a:t>
            </a:r>
            <a:endParaRPr lang="el-GR" dirty="0"/>
          </a:p>
          <a:p>
            <a:r>
              <a:rPr lang="el-GR" dirty="0"/>
              <a:t>Απάντηση 2 (σωστή): Θα συγκρίνουμε και τις δύο εναλλακτικές λύσεις με βάση το ΕΙΚ.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142121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Ετήσιο Ισοδύναμο Κόστος ή Αξία (ΕΙΚ, Total Equivalent Annual Cost) </a:t>
            </a:r>
            <a:r>
              <a:rPr lang="el-GR" sz="3600" b="0" dirty="0" smtClean="0"/>
              <a:t>(3/5)</a:t>
            </a:r>
            <a:endParaRPr lang="el-GR" dirty="0"/>
          </a:p>
        </p:txBody>
      </p:sp>
      <p:sp>
        <p:nvSpPr>
          <p:cNvPr id="3" name="Θέση περιεχομένου 2"/>
          <p:cNvSpPr>
            <a:spLocks noGrp="1"/>
          </p:cNvSpPr>
          <p:nvPr>
            <p:ph idx="1"/>
          </p:nvPr>
        </p:nvSpPr>
        <p:spPr>
          <a:xfrm>
            <a:off x="457200" y="1196752"/>
            <a:ext cx="8229600" cy="2808312"/>
          </a:xfrm>
        </p:spPr>
        <p:txBody>
          <a:bodyPr/>
          <a:lstStyle/>
          <a:p>
            <a:pPr marL="457200" indent="-457200">
              <a:buFont typeface="+mj-lt"/>
              <a:buAutoNum type="alphaUcPeriod"/>
            </a:pPr>
            <a:r>
              <a:rPr lang="el-GR" dirty="0" smtClean="0"/>
              <a:t>Στην </a:t>
            </a:r>
            <a:r>
              <a:rPr lang="el-GR" dirty="0"/>
              <a:t>περίπτωση του εξωτερικού εργολάβου όλα τα έξοδα για τη λειτουργία του φορτωτή θα είναι: ΕΙΚ = 110 €/ώρα * 1100 ώρα = </a:t>
            </a:r>
            <a:r>
              <a:rPr lang="el-GR" b="1" dirty="0"/>
              <a:t>121000 €/έτος</a:t>
            </a:r>
            <a:r>
              <a:rPr lang="el-GR" dirty="0"/>
              <a:t>. </a:t>
            </a:r>
          </a:p>
          <a:p>
            <a:pPr marL="457200" indent="-457200">
              <a:buFont typeface="+mj-lt"/>
              <a:buAutoNum type="alphaUcPeriod"/>
            </a:pPr>
            <a:r>
              <a:rPr lang="el-GR" dirty="0" smtClean="0"/>
              <a:t>Αγοράζοντας </a:t>
            </a:r>
            <a:r>
              <a:rPr lang="el-GR" dirty="0"/>
              <a:t>τον φορτωτή θα σημαίνει ότι η εταιρεία αναλαμβάνει και τα </a:t>
            </a:r>
            <a:r>
              <a:rPr lang="el-GR" u="sng" dirty="0"/>
              <a:t>έξοδα λειτουργίας</a:t>
            </a:r>
            <a:r>
              <a:rPr lang="el-GR" dirty="0"/>
              <a:t>. Ένας τυπικός κατάλογος των εξόδων ανά ώρα λειτουργίας είναι ο παρακάτω: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122257462"/>
              </p:ext>
            </p:extLst>
          </p:nvPr>
        </p:nvGraphicFramePr>
        <p:xfrm>
          <a:off x="2843808" y="3789040"/>
          <a:ext cx="4176464" cy="2743200"/>
        </p:xfrm>
        <a:graphic>
          <a:graphicData uri="http://schemas.openxmlformats.org/drawingml/2006/table">
            <a:tbl>
              <a:tblPr firstRow="1" firstCol="1" lastRow="1" lastCol="1" bandRow="1" bandCol="1">
                <a:tableStyleId>{5940675A-B579-460E-94D1-54222C63F5DA}</a:tableStyleId>
              </a:tblPr>
              <a:tblGrid>
                <a:gridCol w="3096344"/>
                <a:gridCol w="1080120"/>
              </a:tblGrid>
              <a:tr h="0">
                <a:tc>
                  <a:txBody>
                    <a:bodyPr/>
                    <a:lstStyle/>
                    <a:p>
                      <a:pPr algn="just">
                        <a:spcAft>
                          <a:spcPts val="0"/>
                        </a:spcAft>
                      </a:pPr>
                      <a:r>
                        <a:rPr lang="el-GR" sz="2000" b="1" dirty="0">
                          <a:effectLst/>
                        </a:rPr>
                        <a:t>Κατηγορία Κόστους</a:t>
                      </a:r>
                      <a:endParaRPr lang="el-GR"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b="1" dirty="0">
                          <a:effectLst/>
                        </a:rPr>
                        <a:t>€</a:t>
                      </a:r>
                      <a:endParaRPr lang="el-GR" sz="2000" b="1"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spcAft>
                          <a:spcPts val="0"/>
                        </a:spcAft>
                      </a:pPr>
                      <a:r>
                        <a:rPr lang="el-GR" sz="2000" dirty="0">
                          <a:effectLst/>
                        </a:rPr>
                        <a:t>Χειριστής</a:t>
                      </a:r>
                      <a:endParaRPr lang="el-G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40</a:t>
                      </a:r>
                      <a:endParaRPr lang="el-GR" sz="20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spcAft>
                          <a:spcPts val="0"/>
                        </a:spcAft>
                      </a:pPr>
                      <a:r>
                        <a:rPr lang="el-GR" sz="2000" dirty="0">
                          <a:effectLst/>
                        </a:rPr>
                        <a:t>Συντήρηση</a:t>
                      </a:r>
                      <a:endParaRPr lang="el-G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10</a:t>
                      </a:r>
                      <a:endParaRPr lang="el-GR" sz="20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spcAft>
                          <a:spcPts val="0"/>
                        </a:spcAft>
                      </a:pPr>
                      <a:r>
                        <a:rPr lang="el-GR" sz="2000" dirty="0">
                          <a:effectLst/>
                        </a:rPr>
                        <a:t>Καύσιμα</a:t>
                      </a:r>
                      <a:endParaRPr lang="el-G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20</a:t>
                      </a:r>
                      <a:endParaRPr lang="el-GR" sz="20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spcAft>
                          <a:spcPts val="0"/>
                        </a:spcAft>
                      </a:pPr>
                      <a:r>
                        <a:rPr lang="el-GR" sz="2000" dirty="0">
                          <a:effectLst/>
                        </a:rPr>
                        <a:t>Λίπανση</a:t>
                      </a:r>
                      <a:endParaRPr lang="el-G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a:t>
                      </a:r>
                      <a:endParaRPr lang="el-GR" sz="20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spcAft>
                          <a:spcPts val="0"/>
                        </a:spcAft>
                      </a:pPr>
                      <a:r>
                        <a:rPr lang="el-GR" sz="2000" dirty="0">
                          <a:effectLst/>
                        </a:rPr>
                        <a:t>Ανταλλακτικά</a:t>
                      </a:r>
                      <a:endParaRPr lang="el-G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7</a:t>
                      </a:r>
                      <a:endParaRPr lang="el-GR" sz="20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spcAft>
                          <a:spcPts val="0"/>
                        </a:spcAft>
                      </a:pPr>
                      <a:r>
                        <a:rPr lang="el-GR" sz="2000" dirty="0">
                          <a:effectLst/>
                        </a:rPr>
                        <a:t>Άλλα αναλώσιμα</a:t>
                      </a:r>
                      <a:endParaRPr lang="el-G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10</a:t>
                      </a:r>
                      <a:endParaRPr lang="el-GR" sz="20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spcAft>
                          <a:spcPts val="0"/>
                        </a:spcAft>
                      </a:pPr>
                      <a:r>
                        <a:rPr lang="el-GR" sz="2000" dirty="0">
                          <a:effectLst/>
                        </a:rPr>
                        <a:t>Σύνολο ωριαίου κόστους</a:t>
                      </a:r>
                      <a:endParaRPr lang="el-G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90</a:t>
                      </a:r>
                      <a:endParaRPr lang="el-GR" sz="20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spcAft>
                          <a:spcPts val="0"/>
                        </a:spcAft>
                      </a:pPr>
                      <a:r>
                        <a:rPr lang="el-GR" sz="2000" dirty="0">
                          <a:effectLst/>
                        </a:rPr>
                        <a:t>Ετήσιο κόστος (*1100 ώρες)</a:t>
                      </a:r>
                      <a:endParaRPr lang="el-G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99000</a:t>
                      </a:r>
                      <a:endParaRPr lang="el-GR"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37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Ετήσιο Ισοδύναμο Κόστος ή Αξία (ΕΙΚ, Total Equivalent Annual Cost) </a:t>
            </a:r>
            <a:r>
              <a:rPr lang="el-GR" sz="3600" b="0" dirty="0" smtClean="0"/>
              <a:t>(4/5)</a:t>
            </a:r>
            <a:endParaRPr lang="el-GR" dirty="0"/>
          </a:p>
        </p:txBody>
      </p:sp>
      <p:sp>
        <p:nvSpPr>
          <p:cNvPr id="3" name="Θέση περιεχομένου 2"/>
          <p:cNvSpPr>
            <a:spLocks noGrp="1"/>
          </p:cNvSpPr>
          <p:nvPr>
            <p:ph idx="1"/>
          </p:nvPr>
        </p:nvSpPr>
        <p:spPr/>
        <p:txBody>
          <a:bodyPr>
            <a:normAutofit/>
          </a:bodyPr>
          <a:lstStyle/>
          <a:p>
            <a:r>
              <a:rPr lang="el-GR" dirty="0" smtClean="0"/>
              <a:t>Στη </a:t>
            </a:r>
            <a:r>
              <a:rPr lang="el-GR" dirty="0"/>
              <a:t>συνέχεια θα πρέπει επίσης να υπολογισθεί η </a:t>
            </a:r>
            <a:r>
              <a:rPr lang="el-GR" u="sng" dirty="0"/>
              <a:t>απόσβεση</a:t>
            </a:r>
            <a:r>
              <a:rPr lang="el-GR" dirty="0"/>
              <a:t> του φορτωτή. Αυτό σημαίνει ότι αφού επενδύθηκε ένα κεφάλαιο 150000 €, όταν τελειώσει η διάρκεια ζωής του μηχανήματος στο τέλος της 5ετίας, θα πρέπει να έχει ανακτηθεί το αρχικό κεφάλαιο ώστε να αγορασθεί ένα μηχάνημα ισοδύναμης αξίας. </a:t>
            </a:r>
          </a:p>
          <a:p>
            <a:r>
              <a:rPr lang="el-GR" dirty="0"/>
              <a:t>Αν λοιπόν το επιτόκιο είναι 10% τότε, για τα 5 έτη της απόσβεσης των 150000 €, η ετήσια «δόση» δίνεται από τον συντελεστή προεξόφλησης για ανάκτηση κεφαλαίου (Ε/Π, 0.1, 5) ως εξής:   Ε = 150000 * (Ε/Π, 0.1, 5) = 150000 * 0.2638 = </a:t>
            </a:r>
            <a:r>
              <a:rPr lang="el-GR" b="1" dirty="0"/>
              <a:t>39570</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594020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Ετήσιο Ισοδύναμο Κόστος ή Αξία (ΕΙΚ, Total Equivalent Annual Cost) </a:t>
            </a:r>
            <a:r>
              <a:rPr lang="el-GR" sz="3600" b="0" dirty="0" smtClean="0"/>
              <a:t>(5/5)</a:t>
            </a:r>
            <a:endParaRPr lang="el-GR" dirty="0"/>
          </a:p>
        </p:txBody>
      </p:sp>
      <p:sp>
        <p:nvSpPr>
          <p:cNvPr id="3" name="Θέση περιεχομένου 2"/>
          <p:cNvSpPr>
            <a:spLocks noGrp="1"/>
          </p:cNvSpPr>
          <p:nvPr>
            <p:ph idx="1"/>
          </p:nvPr>
        </p:nvSpPr>
        <p:spPr/>
        <p:txBody>
          <a:bodyPr/>
          <a:lstStyle/>
          <a:p>
            <a:r>
              <a:rPr lang="el-GR" dirty="0"/>
              <a:t>Τέλος, θα πρέπει να συνυπολογισθούν όσα άλλα ετήσια κόστη αφορούν τον φορτωτή, όπως ασφάλιστρα, κ.ά. Αν π.χ., τα ασφάλιστρα ανέρχονται στο 2% του κόστους αγοράς τότε θα είναι </a:t>
            </a:r>
            <a:r>
              <a:rPr lang="el-GR" b="1" dirty="0"/>
              <a:t>3000</a:t>
            </a:r>
            <a:r>
              <a:rPr lang="el-GR" dirty="0"/>
              <a:t> €/</a:t>
            </a:r>
            <a:r>
              <a:rPr lang="el-GR" dirty="0" smtClean="0"/>
              <a:t>έτος. Το </a:t>
            </a:r>
            <a:r>
              <a:rPr lang="el-GR" dirty="0"/>
              <a:t>συνολικό ΕΙΚ του φορτωτή για την εταιρεία θα είναι: 99000+3000+39570 = </a:t>
            </a:r>
            <a:r>
              <a:rPr lang="el-GR" b="1" dirty="0"/>
              <a:t>132570 €</a:t>
            </a:r>
            <a:r>
              <a:rPr lang="el-GR" dirty="0"/>
              <a:t>. </a:t>
            </a:r>
          </a:p>
          <a:p>
            <a:r>
              <a:rPr lang="el-GR" dirty="0"/>
              <a:t>Κατά συνέπεια η ανάθεση σε εξωτερικό εργολάβο είναι πιο συμφέρουσα για το έργο.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836058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Κριτήρια ατελή (χωρίς χρονική αξία χρήματος) </a:t>
            </a:r>
            <a:r>
              <a:rPr lang="el-GR" sz="3600" b="0" dirty="0" smtClean="0"/>
              <a:t>(1/3)</a:t>
            </a:r>
            <a:endParaRPr lang="el-GR" sz="3600" b="0" dirty="0"/>
          </a:p>
        </p:txBody>
      </p:sp>
      <p:sp>
        <p:nvSpPr>
          <p:cNvPr id="3" name="Θέση περιεχομένου 2"/>
          <p:cNvSpPr>
            <a:spLocks noGrp="1"/>
          </p:cNvSpPr>
          <p:nvPr>
            <p:ph idx="1"/>
          </p:nvPr>
        </p:nvSpPr>
        <p:spPr/>
        <p:txBody>
          <a:bodyPr>
            <a:normAutofit/>
          </a:bodyPr>
          <a:lstStyle/>
          <a:p>
            <a:pPr marL="0" indent="0" algn="ctr">
              <a:buNone/>
            </a:pPr>
            <a:r>
              <a:rPr lang="el-GR" b="1" dirty="0">
                <a:solidFill>
                  <a:srgbClr val="820000"/>
                </a:solidFill>
              </a:rPr>
              <a:t>Χρόνος Επανείσπραξης Κεφαλαίου (ΧΕΚ, Αποπληρωμή, Payback, Payout, Pay-off </a:t>
            </a:r>
            <a:r>
              <a:rPr lang="el-GR" b="1" dirty="0" smtClean="0">
                <a:solidFill>
                  <a:srgbClr val="820000"/>
                </a:solidFill>
              </a:rPr>
              <a:t>)</a:t>
            </a:r>
            <a:endParaRPr lang="el-GR" b="1" dirty="0">
              <a:solidFill>
                <a:srgbClr val="820000"/>
              </a:solidFill>
            </a:endParaRPr>
          </a:p>
          <a:p>
            <a:r>
              <a:rPr lang="el-GR" dirty="0"/>
              <a:t>Ο Χρόνος Επανείσπραξης Κεφαλαίου (ΧΕΚ) είναι το χρονικό διάστημα που απαιτείται ώστε οι ετήσιες ταμειακές ροές να καλύψουν τη δαπάνη της αρχικής επένδυσης </a:t>
            </a:r>
            <a:r>
              <a:rPr lang="el-GR" dirty="0" smtClean="0"/>
              <a:t>().</a:t>
            </a:r>
            <a:endParaRPr lang="el-GR" dirty="0"/>
          </a:p>
          <a:p>
            <a:r>
              <a:rPr lang="el-GR" dirty="0"/>
              <a:t>Το κριτήριο του χρόνου επανείσπραξης κεφαλαίου υστερεί σε δύο βασικά σημεία:</a:t>
            </a:r>
          </a:p>
          <a:p>
            <a:pPr marL="457200" indent="-457200">
              <a:buFont typeface="+mj-lt"/>
              <a:buAutoNum type="arabicPeriod"/>
            </a:pPr>
            <a:r>
              <a:rPr lang="el-GR" dirty="0" smtClean="0"/>
              <a:t>δεν </a:t>
            </a:r>
            <a:r>
              <a:rPr lang="el-GR" dirty="0"/>
              <a:t>λαμβάνει υπ’ όψη τη χρονική αξία του χρήματος</a:t>
            </a:r>
          </a:p>
          <a:p>
            <a:pPr marL="457200" indent="-457200">
              <a:buFont typeface="+mj-lt"/>
              <a:buAutoNum type="arabicPeriod"/>
            </a:pPr>
            <a:r>
              <a:rPr lang="el-GR" dirty="0" smtClean="0"/>
              <a:t>δεν </a:t>
            </a:r>
            <a:r>
              <a:rPr lang="el-GR" dirty="0"/>
              <a:t>λαμβάνει υπ’ όψη τι συμβαίνει με τις ροές και μετά την ανάκτηση του κεφαλαίου.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79105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3900" dirty="0"/>
              <a:t>Εφαρμογή του ΕΙΚ </a:t>
            </a:r>
            <a:r>
              <a:rPr lang="el-GR" sz="3900" dirty="0" smtClean="0"/>
              <a:t>στην </a:t>
            </a:r>
            <a:r>
              <a:rPr lang="el-GR" sz="3900" dirty="0" smtClean="0"/>
              <a:t>αντικατάσταση/απόσυρση </a:t>
            </a:r>
            <a:r>
              <a:rPr lang="el-GR" sz="3900" dirty="0"/>
              <a:t>μ</a:t>
            </a:r>
            <a:r>
              <a:rPr lang="el-GR" sz="3900" dirty="0" smtClean="0"/>
              <a:t>ηχανημάτων </a:t>
            </a:r>
            <a:r>
              <a:rPr lang="el-GR" sz="3600" b="0" dirty="0" smtClean="0"/>
              <a:t>(1/3)</a:t>
            </a:r>
            <a:endParaRPr lang="el-GR" sz="3600" b="0" dirty="0"/>
          </a:p>
        </p:txBody>
      </p:sp>
      <p:sp>
        <p:nvSpPr>
          <p:cNvPr id="3" name="Θέση περιεχομένου 2"/>
          <p:cNvSpPr>
            <a:spLocks noGrp="1"/>
          </p:cNvSpPr>
          <p:nvPr>
            <p:ph idx="1"/>
          </p:nvPr>
        </p:nvSpPr>
        <p:spPr/>
        <p:txBody>
          <a:bodyPr>
            <a:normAutofit/>
          </a:bodyPr>
          <a:lstStyle/>
          <a:p>
            <a:r>
              <a:rPr lang="el-GR" dirty="0"/>
              <a:t>Η οικονομική ζωή ενός μηχανήματος είναι η διάρκεια ζωής για την οποία η ετήσια αξία (ΕΙΚ) ελαχιστοποιείται εφόσον βέβαια μπορεί να αντικατασταθεί με παρόμοιο μηχάνημα. </a:t>
            </a:r>
          </a:p>
          <a:p>
            <a:r>
              <a:rPr lang="el-GR" b="1" dirty="0"/>
              <a:t>Παράδειγμα 2:</a:t>
            </a:r>
            <a:r>
              <a:rPr lang="el-GR" dirty="0"/>
              <a:t> Έστω ότι ένα μηχάνημα έχει αρχικό κόστος 40000€, ετήσιο κόστος λειτουργίας 5000€, το κόστος συντήρησης αυξάνει κατά 700€ κάθε χρόνο και η τιμή μεταπώλησης είναι 30000€ το πρώτο χρόνο και πέφτει κατά 5000€ κάθε χρόνο. Ποια είναι η βέλτιστη διάρκεια ζωής του</a:t>
            </a:r>
            <a:r>
              <a:rPr lang="el-GR" dirty="0" smtClean="0"/>
              <a:t>;</a:t>
            </a:r>
            <a:endParaRPr lang="el-GR" dirty="0"/>
          </a:p>
          <a:p>
            <a:r>
              <a:rPr lang="el-GR" dirty="0"/>
              <a:t>Υπολογίζουμε τα διάφορα σενάρια διάρκειας ζωής για  1 έως 7 χρόνια και βρίσκουμε για το κάθε ένα το ΕΙΚ όπως φαίνεται στον παρακάτω πίνακα. Τα ποσά αυτά μπορούν να παρασταθούν και σε γράφημα. </a:t>
            </a:r>
            <a:r>
              <a:rPr lang="el-GR" dirty="0" smtClean="0"/>
              <a:t> </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3941824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3900" dirty="0"/>
              <a:t>Εφαρμογή του ΕΙΚ στην </a:t>
            </a:r>
            <a:r>
              <a:rPr lang="el-GR" sz="3900" dirty="0" smtClean="0"/>
              <a:t>αντικατάσταση/απόσυρση </a:t>
            </a:r>
            <a:r>
              <a:rPr lang="el-GR" sz="3900" dirty="0"/>
              <a:t>μ</a:t>
            </a:r>
            <a:r>
              <a:rPr lang="el-GR" sz="3900" dirty="0" smtClean="0"/>
              <a:t>ηχανημάτων </a:t>
            </a:r>
            <a:r>
              <a:rPr lang="el-GR" sz="3600" b="0" dirty="0" smtClean="0"/>
              <a:t>(2/3)</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47816588"/>
              </p:ext>
            </p:extLst>
          </p:nvPr>
        </p:nvGraphicFramePr>
        <p:xfrm>
          <a:off x="251520" y="1412776"/>
          <a:ext cx="8784974" cy="3566160"/>
        </p:xfrm>
        <a:graphic>
          <a:graphicData uri="http://schemas.openxmlformats.org/drawingml/2006/table">
            <a:tbl>
              <a:tblPr>
                <a:tableStyleId>{5940675A-B579-460E-94D1-54222C63F5DA}</a:tableStyleId>
              </a:tblPr>
              <a:tblGrid>
                <a:gridCol w="2172374"/>
                <a:gridCol w="841846"/>
                <a:gridCol w="900365"/>
                <a:gridCol w="1054361"/>
                <a:gridCol w="900365"/>
                <a:gridCol w="900365"/>
                <a:gridCol w="960937"/>
                <a:gridCol w="1054361"/>
              </a:tblGrid>
              <a:tr h="161925">
                <a:tc gridSpan="8">
                  <a:txBody>
                    <a:bodyPr/>
                    <a:lstStyle/>
                    <a:p>
                      <a:pPr algn="ctr">
                        <a:spcAft>
                          <a:spcPts val="0"/>
                        </a:spcAft>
                      </a:pPr>
                      <a:r>
                        <a:rPr lang="el-GR" sz="1800" dirty="0" smtClean="0">
                          <a:effectLst/>
                        </a:rPr>
                        <a:t>Διάρκεια </a:t>
                      </a:r>
                      <a:r>
                        <a:rPr lang="el-GR" sz="1800" dirty="0">
                          <a:effectLst/>
                        </a:rPr>
                        <a:t>Ζωής σε </a:t>
                      </a:r>
                      <a:r>
                        <a:rPr lang="el-GR" sz="1800" dirty="0" smtClean="0">
                          <a:effectLst/>
                        </a:rPr>
                        <a:t>Έτη</a:t>
                      </a: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pPr>
                        <a:spcAft>
                          <a:spcPts val="0"/>
                        </a:spcAft>
                      </a:pP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pPr>
                        <a:spcAft>
                          <a:spcPts val="0"/>
                        </a:spcAft>
                      </a:pP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pPr>
                        <a:spcAft>
                          <a:spcPts val="0"/>
                        </a:spcAft>
                      </a:pP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l-GR"/>
                    </a:p>
                  </a:txBody>
                  <a:tcPr/>
                </a:tc>
                <a:tc hMerge="1">
                  <a:txBody>
                    <a:bodyPr/>
                    <a:lstStyle/>
                    <a:p>
                      <a:endParaRPr lang="el-GR"/>
                    </a:p>
                  </a:txBody>
                  <a:tcPr/>
                </a:tc>
                <a:tc hMerge="1">
                  <a:txBody>
                    <a:bodyPr/>
                    <a:lstStyle/>
                    <a:p>
                      <a:pPr>
                        <a:spcAft>
                          <a:spcPts val="0"/>
                        </a:spcAft>
                      </a:pPr>
                      <a:endParaRPr lang="el-GR" sz="180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pPr>
                        <a:spcAft>
                          <a:spcPts val="0"/>
                        </a:spcAft>
                      </a:pP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r>
              <a:tr h="161925">
                <a:tc>
                  <a:txBody>
                    <a:bodyPr/>
                    <a:lstStyle/>
                    <a:p>
                      <a:pPr>
                        <a:spcAft>
                          <a:spcPts val="0"/>
                        </a:spcAft>
                      </a:pPr>
                      <a:r>
                        <a:rPr lang="el-GR" sz="1800" b="1" dirty="0">
                          <a:effectLst/>
                        </a:rPr>
                        <a:t>Έτος Λειτουργίας</a:t>
                      </a:r>
                      <a:endParaRPr lang="el-GR"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b="1" dirty="0">
                          <a:effectLst/>
                        </a:rPr>
                        <a:t>1</a:t>
                      </a:r>
                      <a:endParaRPr lang="el-GR"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b="1" dirty="0">
                          <a:effectLst/>
                        </a:rPr>
                        <a:t>2</a:t>
                      </a:r>
                      <a:endParaRPr lang="el-GR"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b="1" dirty="0">
                          <a:effectLst/>
                        </a:rPr>
                        <a:t>3</a:t>
                      </a:r>
                      <a:endParaRPr lang="el-GR"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b="1" dirty="0">
                          <a:effectLst/>
                        </a:rPr>
                        <a:t>4</a:t>
                      </a:r>
                      <a:endParaRPr lang="el-GR"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b="1" dirty="0">
                          <a:effectLst/>
                        </a:rPr>
                        <a:t>5</a:t>
                      </a:r>
                      <a:endParaRPr lang="el-GR"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b="1" dirty="0">
                          <a:effectLst/>
                        </a:rPr>
                        <a:t>6</a:t>
                      </a:r>
                      <a:endParaRPr lang="el-GR" sz="18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b="1" dirty="0">
                          <a:effectLst/>
                        </a:rPr>
                        <a:t>7</a:t>
                      </a:r>
                      <a:endParaRPr lang="el-GR" sz="1800" b="1" dirty="0">
                        <a:effectLst/>
                        <a:latin typeface="Times New Roman" panose="02020603050405020304" pitchFamily="18" charset="0"/>
                        <a:ea typeface="Times New Roman" panose="02020603050405020304" pitchFamily="18" charset="0"/>
                      </a:endParaRPr>
                    </a:p>
                  </a:txBody>
                  <a:tcPr marL="68580" marR="68580" marT="0" marB="0" anchor="b"/>
                </a:tc>
              </a:tr>
              <a:tr h="161925">
                <a:tc>
                  <a:txBody>
                    <a:bodyPr/>
                    <a:lstStyle/>
                    <a:p>
                      <a:pPr algn="l">
                        <a:spcAft>
                          <a:spcPts val="0"/>
                        </a:spcAft>
                      </a:pPr>
                      <a:r>
                        <a:rPr lang="el-GR" sz="1800" dirty="0">
                          <a:effectLst/>
                        </a:rPr>
                        <a:t>(Αγορά) 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-40000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-40000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-40000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-40000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-40000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-40000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-40000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r>
              <a:tr h="161925">
                <a:tc>
                  <a:txBody>
                    <a:bodyPr/>
                    <a:lstStyle/>
                    <a:p>
                      <a:pPr algn="l">
                        <a:spcAft>
                          <a:spcPts val="0"/>
                        </a:spcAft>
                      </a:pPr>
                      <a:r>
                        <a:rPr lang="el-GR" sz="1800" dirty="0">
                          <a:effectLst/>
                        </a:rPr>
                        <a:t>1</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-5700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-5700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-5700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-5700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-5700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-5700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-5700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r>
              <a:tr h="161925">
                <a:tc>
                  <a:txBody>
                    <a:bodyPr/>
                    <a:lstStyle/>
                    <a:p>
                      <a:pPr algn="l">
                        <a:spcAft>
                          <a:spcPts val="0"/>
                        </a:spcAft>
                      </a:pPr>
                      <a:r>
                        <a:rPr lang="el-GR" sz="1800" dirty="0">
                          <a:effectLst/>
                        </a:rPr>
                        <a:t>2</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-6400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-6400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-6400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-6400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-6400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-6400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r>
              <a:tr h="161925">
                <a:tc>
                  <a:txBody>
                    <a:bodyPr/>
                    <a:lstStyle/>
                    <a:p>
                      <a:pPr algn="l">
                        <a:spcAft>
                          <a:spcPts val="0"/>
                        </a:spcAft>
                      </a:pPr>
                      <a:r>
                        <a:rPr lang="el-GR" sz="1800" dirty="0">
                          <a:effectLst/>
                        </a:rPr>
                        <a:t>3</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-7100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-7100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-7100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-7100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-7100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r>
              <a:tr h="161925">
                <a:tc>
                  <a:txBody>
                    <a:bodyPr/>
                    <a:lstStyle/>
                    <a:p>
                      <a:pPr algn="l">
                        <a:spcAft>
                          <a:spcPts val="0"/>
                        </a:spcAft>
                      </a:pPr>
                      <a:r>
                        <a:rPr lang="el-GR" sz="1800" dirty="0">
                          <a:effectLst/>
                        </a:rPr>
                        <a:t>4</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-7800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-7800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-7800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-7800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r>
              <a:tr h="161925">
                <a:tc>
                  <a:txBody>
                    <a:bodyPr/>
                    <a:lstStyle/>
                    <a:p>
                      <a:pPr algn="l">
                        <a:spcAft>
                          <a:spcPts val="0"/>
                        </a:spcAft>
                      </a:pPr>
                      <a:r>
                        <a:rPr lang="el-GR" sz="1800" dirty="0">
                          <a:effectLst/>
                        </a:rPr>
                        <a:t>5</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-8500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-8500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-8500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r>
              <a:tr h="161925">
                <a:tc>
                  <a:txBody>
                    <a:bodyPr/>
                    <a:lstStyle/>
                    <a:p>
                      <a:pPr algn="l">
                        <a:spcAft>
                          <a:spcPts val="0"/>
                        </a:spcAft>
                      </a:pPr>
                      <a:r>
                        <a:rPr lang="el-GR" sz="1800" dirty="0">
                          <a:effectLst/>
                        </a:rPr>
                        <a:t>6</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-9200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-9200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r>
              <a:tr h="161925">
                <a:tc>
                  <a:txBody>
                    <a:bodyPr/>
                    <a:lstStyle/>
                    <a:p>
                      <a:pPr algn="l">
                        <a:spcAft>
                          <a:spcPts val="0"/>
                        </a:spcAft>
                      </a:pPr>
                      <a:r>
                        <a:rPr lang="el-GR" sz="1800" dirty="0">
                          <a:effectLst/>
                        </a:rPr>
                        <a:t>7</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-9900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r>
              <a:tr h="161925">
                <a:tc>
                  <a:txBody>
                    <a:bodyPr/>
                    <a:lstStyle/>
                    <a:p>
                      <a:pPr algn="l">
                        <a:spcAft>
                          <a:spcPts val="0"/>
                        </a:spcAft>
                      </a:pPr>
                      <a:r>
                        <a:rPr lang="el-GR" sz="1800" dirty="0">
                          <a:effectLst/>
                        </a:rPr>
                        <a:t>Μεταπώληση</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30000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25000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20000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15000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10000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5000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r>
              <a:tr h="161925">
                <a:tc>
                  <a:txBody>
                    <a:bodyPr/>
                    <a:lstStyle/>
                    <a:p>
                      <a:pPr algn="l">
                        <a:spcAft>
                          <a:spcPts val="0"/>
                        </a:spcAft>
                      </a:pPr>
                      <a:r>
                        <a:rPr lang="el-GR" sz="1800" dirty="0">
                          <a:effectLst/>
                        </a:rPr>
                        <a:t>Συνολικό Κόστος</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-15700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-27100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-39200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-52000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-65500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-79700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-94600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r>
              <a:tr h="161925">
                <a:tc>
                  <a:txBody>
                    <a:bodyPr/>
                    <a:lstStyle/>
                    <a:p>
                      <a:pPr algn="l">
                        <a:spcAft>
                          <a:spcPts val="0"/>
                        </a:spcAft>
                      </a:pPr>
                      <a:r>
                        <a:rPr lang="el-GR" sz="1800" dirty="0">
                          <a:effectLst/>
                        </a:rPr>
                        <a:t>Ετήσιο Ισοδ. Κόστος</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-15700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-13550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-13066,7</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-13000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-13100</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-13283,3</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el-GR" sz="1800" dirty="0">
                          <a:effectLst/>
                        </a:rPr>
                        <a:t>-13514,3</a:t>
                      </a:r>
                      <a:endParaRPr lang="el-GR" sz="1800" dirty="0">
                        <a:effectLst/>
                        <a:latin typeface="Times New Roman" panose="02020603050405020304" pitchFamily="18" charset="0"/>
                        <a:ea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1969634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3900" dirty="0"/>
              <a:t>Εφαρμογή του ΕΙΚ στην </a:t>
            </a:r>
            <a:r>
              <a:rPr lang="el-GR" sz="3900" dirty="0" smtClean="0"/>
              <a:t>α</a:t>
            </a:r>
            <a:r>
              <a:rPr lang="el-GR" sz="3900" dirty="0" smtClean="0"/>
              <a:t>ντικατάσταση/απόσυρση </a:t>
            </a:r>
            <a:r>
              <a:rPr lang="el-GR" sz="3900" dirty="0"/>
              <a:t>μ</a:t>
            </a:r>
            <a:r>
              <a:rPr lang="el-GR" sz="3900" dirty="0" smtClean="0"/>
              <a:t>ηχανημάτων </a:t>
            </a:r>
            <a:r>
              <a:rPr lang="el-GR" sz="3600" b="0" dirty="0" smtClean="0"/>
              <a:t>(3/3)</a:t>
            </a:r>
            <a:endParaRPr lang="el-GR" sz="3600" dirty="0"/>
          </a:p>
        </p:txBody>
      </p:sp>
      <p:sp>
        <p:nvSpPr>
          <p:cNvPr id="3" name="Θέση περιεχομένου 2"/>
          <p:cNvSpPr>
            <a:spLocks noGrp="1"/>
          </p:cNvSpPr>
          <p:nvPr>
            <p:ph idx="1"/>
          </p:nvPr>
        </p:nvSpPr>
        <p:spPr>
          <a:xfrm>
            <a:off x="457200" y="4775420"/>
            <a:ext cx="8229600" cy="1728192"/>
          </a:xfrm>
        </p:spPr>
        <p:txBody>
          <a:bodyPr>
            <a:normAutofit/>
          </a:bodyPr>
          <a:lstStyle/>
          <a:p>
            <a:pPr marL="0" indent="0">
              <a:buNone/>
            </a:pPr>
            <a:r>
              <a:rPr lang="el-GR" dirty="0" smtClean="0"/>
              <a:t>Όπως </a:t>
            </a:r>
            <a:r>
              <a:rPr lang="el-GR" dirty="0"/>
              <a:t>φαίνεται από τα αποτελέσματα η διάρκεια ζωής είναι 4 έτη με ετήσιο κόστος 13000€. Αν το μηχάνημα αντικατασταθεί αργότερα ή νωρίτερα από τα 4 έτη το ετήσιο κόστος του θα είναι υψηλότερο.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009" y="1606911"/>
            <a:ext cx="5601270" cy="314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591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Λόγος </a:t>
            </a:r>
            <a:r>
              <a:rPr lang="el-GR" dirty="0" smtClean="0"/>
              <a:t>οφέλους </a:t>
            </a:r>
            <a:r>
              <a:rPr lang="el-GR" dirty="0"/>
              <a:t>προς </a:t>
            </a:r>
            <a:r>
              <a:rPr lang="el-GR" dirty="0" smtClean="0"/>
              <a:t>κόστος</a:t>
            </a:r>
            <a:endParaRPr lang="el-GR" dirty="0"/>
          </a:p>
        </p:txBody>
      </p:sp>
      <p:sp>
        <p:nvSpPr>
          <p:cNvPr id="3" name="Θέση περιεχομένου 2"/>
          <p:cNvSpPr>
            <a:spLocks noGrp="1"/>
          </p:cNvSpPr>
          <p:nvPr>
            <p:ph idx="1"/>
          </p:nvPr>
        </p:nvSpPr>
        <p:spPr/>
        <p:txBody>
          <a:bodyPr/>
          <a:lstStyle/>
          <a:p>
            <a:r>
              <a:rPr lang="el-GR" dirty="0" smtClean="0"/>
              <a:t>Βασίζεται </a:t>
            </a:r>
            <a:r>
              <a:rPr lang="el-GR" dirty="0"/>
              <a:t>στο κριτήριο της ΚΠΑ και υπολογίζεται σαν ο λόγος της ΠΑ του οφέλους από το έργο διά την ΠΑ του κόστους του έργου. Όταν συγκρίνουμε δύο λύσεις τότε ο αριθμητής και ο παρονομαστής περιέχουν, αντίστοιχα, τη διαφορά οφέλους και τη διαφορά κόστους των δύο λύσεων.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887481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Υπολογισμός </a:t>
            </a:r>
            <a:r>
              <a:rPr lang="el-GR" dirty="0" smtClean="0"/>
              <a:t>δαπανών </a:t>
            </a:r>
            <a:r>
              <a:rPr lang="el-GR" dirty="0"/>
              <a:t>ε</a:t>
            </a:r>
            <a:r>
              <a:rPr lang="el-GR" dirty="0" smtClean="0"/>
              <a:t>ξοπλισμού </a:t>
            </a:r>
            <a:r>
              <a:rPr lang="el-GR" sz="3600" b="0" dirty="0"/>
              <a:t>(</a:t>
            </a:r>
            <a:r>
              <a:rPr lang="el-GR" sz="3600" b="0" dirty="0" smtClean="0"/>
              <a:t>1/4)</a:t>
            </a:r>
            <a:endParaRPr lang="el-GR" sz="3600" b="0" dirty="0"/>
          </a:p>
        </p:txBody>
      </p:sp>
      <p:sp>
        <p:nvSpPr>
          <p:cNvPr id="3" name="Θέση περιεχομένου 2"/>
          <p:cNvSpPr>
            <a:spLocks noGrp="1"/>
          </p:cNvSpPr>
          <p:nvPr>
            <p:ph idx="1"/>
          </p:nvPr>
        </p:nvSpPr>
        <p:spPr/>
        <p:txBody>
          <a:bodyPr>
            <a:normAutofit/>
          </a:bodyPr>
          <a:lstStyle/>
          <a:p>
            <a:r>
              <a:rPr lang="el-GR" dirty="0"/>
              <a:t>Όπως είδαμε και στη παράγραφο για το ΕΙΚ, το κόστος του Μηχανικού εξοπλισμού περιλαμβάνει  αφ’ ενός το κόστος αγοράς νέου μηχανήματος (απόσβεση ή έξοδα εξυπηρέτησης κεφαλαίου), και αφ’ ετέρου, το κόστος λειτουργίας, μεταφοράς και διατήρησής του (καύσιμα, προσωπικό, συντήρηση, μεταφορά και εγκατάσταση, ελαστικά, επισκευές και το γενικό διαχειριστικό κόστος). Αναλυτικότερα έχουμε: </a:t>
            </a:r>
          </a:p>
          <a:p>
            <a:pPr lvl="1"/>
            <a:r>
              <a:rPr lang="el-GR" dirty="0"/>
              <a:t>(ΣΗΜ.: Αν δίνεται η αξία του παλαιού μηχανήματος όταν αυτό αγοράστηκε και το επιτόκιο που θα ισχύει για τα έτη απόσβεσης, τότε προσαρμόζουμε την αξία ανάλογα με τη βοήθεια του συντελεστή ανατοκισμού, και βρίσκουμε το ποσό που θα απαιτείται για την αγορά νέου μηχανήματος</a:t>
            </a:r>
            <a:r>
              <a:rPr lang="el-GR" dirty="0" smtClean="0"/>
              <a:t>.) </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5933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Υπολογισμός </a:t>
            </a:r>
            <a:r>
              <a:rPr lang="el-GR" dirty="0" smtClean="0"/>
              <a:t>δαπανών </a:t>
            </a:r>
            <a:r>
              <a:rPr lang="el-GR" dirty="0"/>
              <a:t>ε</a:t>
            </a:r>
            <a:r>
              <a:rPr lang="el-GR" dirty="0" smtClean="0"/>
              <a:t>ξοπλισμού </a:t>
            </a:r>
            <a:r>
              <a:rPr lang="el-GR" sz="3600" b="0" dirty="0" smtClean="0"/>
              <a:t>(2/4)</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92500"/>
              </a:bodyPr>
              <a:lstStyle/>
              <a:p>
                <a:pPr marL="0" indent="0">
                  <a:buNone/>
                </a:pPr>
                <a:r>
                  <a:rPr lang="el-GR" dirty="0" smtClean="0"/>
                  <a:t>Το κόστος </a:t>
                </a:r>
                <a:r>
                  <a:rPr lang="el-GR" b="1" dirty="0"/>
                  <a:t>απόσβεσης</a:t>
                </a:r>
                <a:r>
                  <a:rPr lang="el-GR" dirty="0"/>
                  <a:t> αφορά το κόστος αγοράς νέου εξοπλισμού όταν πλέον ο υπάρχων εξαντλήσει το χρόνο ωφέλιμης οικονομικής λειτουργίας του. Για τον υπολογισμό της δαπάνης απόσβεσης ενός μηχανήματος θα πρέπει να γνωρίζουμε: την αξία αντικατάστασης </a:t>
                </a:r>
                <a:r>
                  <a:rPr lang="el-GR" b="1" i="1" dirty="0"/>
                  <a:t>Α</a:t>
                </a:r>
                <a:r>
                  <a:rPr lang="el-GR" dirty="0"/>
                  <a:t> (δηλαδή τη τρέχουσα αξία του νέου μηχανήματος μείον την αξία πώλησης του παλαιού), τα έτη απόσβεσης </a:t>
                </a:r>
                <a:r>
                  <a:rPr lang="el-GR" b="1" i="1" dirty="0"/>
                  <a:t>Ν</a:t>
                </a:r>
                <a:r>
                  <a:rPr lang="el-GR" dirty="0"/>
                  <a:t> (δηλαδή τη διάρκεια της ωφέλιμης οικονομικής λειτουργίας), και, τον συντελεστή απασχόλησης </a:t>
                </a:r>
                <a:r>
                  <a:rPr lang="el-GR" b="1" i="1" dirty="0"/>
                  <a:t>α</a:t>
                </a:r>
                <a:r>
                  <a:rPr lang="el-GR" dirty="0"/>
                  <a:t> (δηλαδή το μέρος του χρόνου που δεν βρίσκεται σε αργία, επισκευή, συντήρηση, κλπ.). Η δαπάνη βρίσκεται διαιρώντας το ποσό Α διά του πραγματικού χρόνου λειτουργίας:</a:t>
                </a:r>
              </a:p>
              <a:p>
                <a:r>
                  <a:rPr lang="el-GR" dirty="0"/>
                  <a:t>Μηνιαία </a:t>
                </a:r>
                <a:r>
                  <a:rPr lang="el-GR" dirty="0" smtClean="0"/>
                  <a:t>Δαπάνη:</a:t>
                </a:r>
                <a14:m>
                  <m:oMath xmlns:m="http://schemas.openxmlformats.org/officeDocument/2006/math">
                    <m:r>
                      <m:rPr>
                        <m:sty m:val="p"/>
                      </m:rPr>
                      <a:rPr lang="el-GR" b="0" i="0" smtClean="0">
                        <a:latin typeface="Cambria Math" panose="02040503050406030204" pitchFamily="18" charset="0"/>
                      </a:rPr>
                      <m:t>ΜΔ</m:t>
                    </m:r>
                    <m:r>
                      <a:rPr lang="el-GR" b="0" i="0" smtClean="0">
                        <a:latin typeface="Cambria Math" panose="02040503050406030204" pitchFamily="18" charset="0"/>
                      </a:rPr>
                      <m:t>=</m:t>
                    </m:r>
                    <m:f>
                      <m:fPr>
                        <m:ctrlPr>
                          <a:rPr lang="el-GR" b="0" i="1" smtClean="0">
                            <a:latin typeface="Cambria Math"/>
                          </a:rPr>
                        </m:ctrlPr>
                      </m:fPr>
                      <m:num>
                        <m:r>
                          <m:rPr>
                            <m:sty m:val="p"/>
                          </m:rPr>
                          <a:rPr lang="el-GR" b="0" i="0" smtClean="0">
                            <a:latin typeface="Cambria Math" panose="02040503050406030204" pitchFamily="18" charset="0"/>
                          </a:rPr>
                          <m:t>Α</m:t>
                        </m:r>
                      </m:num>
                      <m:den>
                        <m:r>
                          <a:rPr lang="el-GR" b="0" i="1" smtClean="0">
                            <a:latin typeface="Cambria Math" panose="02040503050406030204" pitchFamily="18" charset="0"/>
                          </a:rPr>
                          <m:t>12</m:t>
                        </m:r>
                        <m:r>
                          <a:rPr lang="el-GR" b="0" i="1" smtClean="0">
                            <a:latin typeface="Cambria Math" panose="02040503050406030204" pitchFamily="18" charset="0"/>
                            <a:ea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Ν</m:t>
                        </m:r>
                        <m:r>
                          <a:rPr lang="el-GR" b="0" i="1" smtClean="0">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𝛼</m:t>
                        </m:r>
                      </m:den>
                    </m:f>
                  </m:oMath>
                </a14:m>
                <a:r>
                  <a:rPr lang="el-GR" dirty="0" smtClean="0"/>
                  <a:t> &amp;</a:t>
                </a:r>
              </a:p>
              <a:p>
                <a:r>
                  <a:rPr lang="el-GR" dirty="0"/>
                  <a:t>Ωριαία </a:t>
                </a:r>
                <a:r>
                  <a:rPr lang="el-GR" dirty="0" smtClean="0"/>
                  <a:t>Δαπάνη: Ω=ΜΔ/175 (ώρες ανά μήνα)= </a:t>
                </a:r>
                <a14:m>
                  <m:oMath xmlns:m="http://schemas.openxmlformats.org/officeDocument/2006/math">
                    <m:f>
                      <m:fPr>
                        <m:ctrlPr>
                          <a:rPr lang="el-GR" i="1">
                            <a:latin typeface="Cambria Math"/>
                          </a:rPr>
                        </m:ctrlPr>
                      </m:fPr>
                      <m:num>
                        <m:r>
                          <m:rPr>
                            <m:sty m:val="p"/>
                          </m:rPr>
                          <a:rPr lang="el-GR">
                            <a:latin typeface="Cambria Math" panose="02040503050406030204" pitchFamily="18" charset="0"/>
                          </a:rPr>
                          <m:t>Α</m:t>
                        </m:r>
                      </m:num>
                      <m:den>
                        <m:r>
                          <a:rPr lang="el-GR" i="1">
                            <a:latin typeface="Cambria Math" panose="02040503050406030204" pitchFamily="18" charset="0"/>
                          </a:rPr>
                          <m:t>12</m:t>
                        </m:r>
                        <m:r>
                          <a:rPr lang="el-GR" i="1">
                            <a:latin typeface="Cambria Math" panose="02040503050406030204" pitchFamily="18" charset="0"/>
                            <a:ea typeface="Cambria Math" panose="02040503050406030204" pitchFamily="18" charset="0"/>
                          </a:rPr>
                          <m:t>∙</m:t>
                        </m:r>
                        <m:r>
                          <m:rPr>
                            <m:sty m:val="p"/>
                          </m:rPr>
                          <a:rPr lang="el-GR">
                            <a:latin typeface="Cambria Math" panose="02040503050406030204" pitchFamily="18" charset="0"/>
                            <a:ea typeface="Cambria Math" panose="02040503050406030204" pitchFamily="18" charset="0"/>
                          </a:rPr>
                          <m:t>Ν</m:t>
                        </m:r>
                        <m:r>
                          <a:rPr lang="el-GR" i="1">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𝛼</m:t>
                        </m:r>
                        <m:r>
                          <a:rPr lang="el-GR" i="1" smtClean="0">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175</m:t>
                        </m:r>
                      </m:den>
                    </m:f>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726" r="-170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376009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Υπολογισμός </a:t>
            </a:r>
            <a:r>
              <a:rPr lang="el-GR" dirty="0" smtClean="0"/>
              <a:t>δαπανών </a:t>
            </a:r>
            <a:r>
              <a:rPr lang="el-GR" dirty="0"/>
              <a:t>ε</a:t>
            </a:r>
            <a:r>
              <a:rPr lang="el-GR" dirty="0" smtClean="0"/>
              <a:t>ξοπλισμού </a:t>
            </a:r>
            <a:r>
              <a:rPr lang="el-GR" sz="3600" b="0" dirty="0" smtClean="0"/>
              <a:t>(3/4)</a:t>
            </a:r>
            <a:endParaRPr lang="el-GR" dirty="0"/>
          </a:p>
        </p:txBody>
      </p:sp>
      <p:sp>
        <p:nvSpPr>
          <p:cNvPr id="3" name="Θέση περιεχομένου 2"/>
          <p:cNvSpPr>
            <a:spLocks noGrp="1"/>
          </p:cNvSpPr>
          <p:nvPr>
            <p:ph idx="1"/>
          </p:nvPr>
        </p:nvSpPr>
        <p:spPr/>
        <p:txBody>
          <a:bodyPr>
            <a:normAutofit lnSpcReduction="10000"/>
          </a:bodyPr>
          <a:lstStyle/>
          <a:p>
            <a:r>
              <a:rPr lang="el-GR" dirty="0"/>
              <a:t>Το κόστος λειτουργίας περιλαμβάνει τα καύσιμα, λιπαντικά, αναλώσιμα, και συντήρηση που απαιτούνται ανά ώρα λειτουργίας του μηχανήματος, και επίσης, μπορεί να περιλαμβάνει και τις ωριαίες αμοιβές του προσωπικού που απαιτείται για τη λειτουργία του (χειριστής, βοηθοί, επιβλέπων, κλπ.). Τα ποσά αυτά ανάγονται πολύ εύκολα ή δίνονται κατευθείαν σε  €/ώρα. </a:t>
            </a:r>
            <a:endParaRPr lang="el-GR" dirty="0" smtClean="0"/>
          </a:p>
          <a:p>
            <a:r>
              <a:rPr lang="el-GR" dirty="0"/>
              <a:t>Το κόστος μεταφοράς και εγκατάστασης, εφόσον υπάρχει, μπορεί να αφορά: προσκόμιση, εγκατάσταση και απομάκρυνση, φόρτωση και εκφόρτωση, συναρμολόγηση, μετατόπιση, και αποσυναρμολόγηση. Το κόστος αυτό, όταν υπάρχει, υπολογίζεται μια φορά ανά έργο. Για να αναχθεί σε ωριαίο κόστος θα πρέπει να διαιρεθεί με τη συνολική χρονική διάρκεια του έργου σε ώρες.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4162510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Υπολογισμός </a:t>
            </a:r>
            <a:r>
              <a:rPr lang="el-GR" dirty="0" smtClean="0"/>
              <a:t>δαπανών </a:t>
            </a:r>
            <a:r>
              <a:rPr lang="el-GR" dirty="0"/>
              <a:t>ε</a:t>
            </a:r>
            <a:r>
              <a:rPr lang="el-GR" dirty="0" smtClean="0"/>
              <a:t>ξοπλισμού </a:t>
            </a:r>
            <a:r>
              <a:rPr lang="el-GR" sz="3600" b="0" dirty="0" smtClean="0"/>
              <a:t>(4/4)</a:t>
            </a:r>
            <a:endParaRPr lang="el-GR" dirty="0"/>
          </a:p>
        </p:txBody>
      </p:sp>
      <p:sp>
        <p:nvSpPr>
          <p:cNvPr id="3" name="Θέση περιεχομένου 2"/>
          <p:cNvSpPr>
            <a:spLocks noGrp="1"/>
          </p:cNvSpPr>
          <p:nvPr>
            <p:ph idx="1"/>
          </p:nvPr>
        </p:nvSpPr>
        <p:spPr/>
        <p:txBody>
          <a:bodyPr/>
          <a:lstStyle/>
          <a:p>
            <a:r>
              <a:rPr lang="el-GR" dirty="0"/>
              <a:t>Άλλες δαπάνες είναι το διαχειριστικό κόστος που περιλαμβάνει ασφάλιστρα, τέλη, ελέγχους, επιθεωρήσεις, φύλαξη και διαχείριση, ή, το κόστος των ελαστικών (αν απαιτούνται). Οι δαπάνες αυτές γίνονται είτε σε ετήσια ή σε άλλη περιοδική βάση, και διαιρώντας τες κατάλληλα μετατρέπονται σε ωριαίες δαπάνες</a:t>
            </a:r>
            <a:r>
              <a:rPr lang="el-GR" dirty="0" smtClean="0"/>
              <a:t>.</a:t>
            </a:r>
            <a:endParaRPr lang="el-GR" dirty="0"/>
          </a:p>
          <a:p>
            <a:r>
              <a:rPr lang="el-GR" dirty="0"/>
              <a:t>Η συνολική δαπάνη του μηχανικού εξοπλισμού προκύπτει αν προσθέτουμε όλες τις παραπάνω δαπάνες (ή όσες από αυτές υφίστανται).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457538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Παραδείγματα </a:t>
            </a:r>
            <a:r>
              <a:rPr lang="el-GR" dirty="0" smtClean="0"/>
              <a:t>υπολογισμού </a:t>
            </a:r>
            <a:r>
              <a:rPr lang="el-GR" dirty="0"/>
              <a:t>δ</a:t>
            </a:r>
            <a:r>
              <a:rPr lang="el-GR" dirty="0" smtClean="0"/>
              <a:t>απανών </a:t>
            </a:r>
            <a:r>
              <a:rPr lang="el-GR" dirty="0"/>
              <a:t>ε</a:t>
            </a:r>
            <a:r>
              <a:rPr lang="el-GR" dirty="0" smtClean="0"/>
              <a:t>ξοπλισμού </a:t>
            </a:r>
            <a:r>
              <a:rPr lang="el-GR" sz="3600" b="0" dirty="0"/>
              <a:t>(1/3)</a:t>
            </a:r>
          </a:p>
        </p:txBody>
      </p:sp>
      <p:sp>
        <p:nvSpPr>
          <p:cNvPr id="3" name="Θέση περιεχομένου 2"/>
          <p:cNvSpPr>
            <a:spLocks noGrp="1"/>
          </p:cNvSpPr>
          <p:nvPr>
            <p:ph idx="1"/>
          </p:nvPr>
        </p:nvSpPr>
        <p:spPr/>
        <p:txBody>
          <a:bodyPr>
            <a:normAutofit/>
          </a:bodyPr>
          <a:lstStyle/>
          <a:p>
            <a:r>
              <a:rPr lang="el-GR" dirty="0"/>
              <a:t>Παράδειγμα 1: Ένας εργολήπτης αγοράζει ένα μηχάνημα αξίας Ρ = 550.000 €. Η ωφέλιμη ζωή του μηχανήματος είναι Ν = 9 χρόνια και ο συντελεστής απασχόλησης α = 0,833 (=10/12). Στο τέλος της ωφέλιμης ζωής το μηχάνημα έχει αξία πώλησης ρ = 19.000 €. Πόση θα είναι η μηνιαία και η ωριαία απόσβεση του μηχανήματος; </a:t>
            </a:r>
          </a:p>
          <a:p>
            <a:pPr marL="0" indent="0">
              <a:buNone/>
            </a:pPr>
            <a:r>
              <a:rPr lang="el-GR" dirty="0"/>
              <a:t>Υπολογισμός βήμα-βήμα:</a:t>
            </a:r>
          </a:p>
          <a:p>
            <a:r>
              <a:rPr lang="el-GR" dirty="0"/>
              <a:t>Κόστος Αντικατάστασης: Α = 550.000 – 19.000 = 531.000 €</a:t>
            </a:r>
          </a:p>
          <a:p>
            <a:r>
              <a:rPr lang="el-GR" dirty="0"/>
              <a:t>Ετήσια Απόσβεση = 531.000 / 9 = 59.000 €/έτος</a:t>
            </a:r>
          </a:p>
          <a:p>
            <a:r>
              <a:rPr lang="el-GR" dirty="0"/>
              <a:t>Ετήσια Απασχόληση = 0,833*12 = (10/12)*12 = 10 μήνες</a:t>
            </a:r>
          </a:p>
          <a:p>
            <a:r>
              <a:rPr lang="el-GR" dirty="0"/>
              <a:t>Μηνιαία Απόσβεση = 59.000 / 10 = 5.900 €/</a:t>
            </a:r>
            <a:r>
              <a:rPr lang="el-GR" dirty="0" smtClean="0"/>
              <a:t>μήνα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636712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Παραδείγματα </a:t>
            </a:r>
            <a:r>
              <a:rPr lang="el-GR" dirty="0" smtClean="0"/>
              <a:t>υπολογισμού </a:t>
            </a:r>
            <a:r>
              <a:rPr lang="el-GR" dirty="0"/>
              <a:t>δ</a:t>
            </a:r>
            <a:r>
              <a:rPr lang="el-GR" dirty="0" smtClean="0"/>
              <a:t>απανών </a:t>
            </a:r>
            <a:r>
              <a:rPr lang="el-GR" dirty="0"/>
              <a:t>ε</a:t>
            </a:r>
            <a:r>
              <a:rPr lang="el-GR" dirty="0" smtClean="0"/>
              <a:t>ξοπλισμού </a:t>
            </a:r>
            <a:r>
              <a:rPr lang="el-GR" sz="3600" b="0" dirty="0" smtClean="0"/>
              <a:t>(2/4)</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buNone/>
                </a:pPr>
                <a:r>
                  <a:rPr lang="el-GR" dirty="0" smtClean="0"/>
                  <a:t>ή, από τον τύπο:</a:t>
                </a:r>
              </a:p>
              <a:p>
                <a:pPr marL="0" indent="0">
                  <a:buNone/>
                </a:pPr>
                <a:r>
                  <a:rPr lang="el-GR" dirty="0"/>
                  <a:t>Μηνιαία </a:t>
                </a:r>
                <a:r>
                  <a:rPr lang="el-GR" dirty="0" smtClean="0"/>
                  <a:t>Απόσβεση</a:t>
                </a:r>
                <a:r>
                  <a:rPr lang="en-US" dirty="0" smtClean="0"/>
                  <a:t>: </a:t>
                </a:r>
                <a14:m>
                  <m:oMath xmlns:m="http://schemas.openxmlformats.org/officeDocument/2006/math">
                    <m:f>
                      <m:fPr>
                        <m:ctrlPr>
                          <a:rPr lang="en-US" i="1" smtClean="0">
                            <a:latin typeface="Cambria Math"/>
                          </a:rPr>
                        </m:ctrlPr>
                      </m:fPr>
                      <m:num>
                        <m:r>
                          <a:rPr lang="el-GR" b="0" i="1" smtClean="0">
                            <a:latin typeface="Cambria Math" panose="02040503050406030204" pitchFamily="18" charset="0"/>
                          </a:rPr>
                          <m:t>531.000</m:t>
                        </m:r>
                      </m:num>
                      <m:den>
                        <m:r>
                          <a:rPr lang="el-GR" b="0" i="1" smtClean="0">
                            <a:latin typeface="Cambria Math" panose="02040503050406030204" pitchFamily="18" charset="0"/>
                          </a:rPr>
                          <m:t>12</m:t>
                        </m:r>
                        <m:r>
                          <a:rPr lang="el-GR" b="0" i="1" smtClean="0">
                            <a:latin typeface="Cambria Math" panose="02040503050406030204" pitchFamily="18" charset="0"/>
                            <a:ea typeface="Cambria Math" panose="02040503050406030204" pitchFamily="18" charset="0"/>
                          </a:rPr>
                          <m:t>∙9∙</m:t>
                        </m:r>
                        <m:f>
                          <m:fPr>
                            <m:ctrlPr>
                              <a:rPr lang="el-GR" b="0" i="1" smtClean="0">
                                <a:latin typeface="Cambria Math"/>
                                <a:ea typeface="Cambria Math" panose="02040503050406030204" pitchFamily="18" charset="0"/>
                              </a:rPr>
                            </m:ctrlPr>
                          </m:fPr>
                          <m:num>
                            <m:r>
                              <a:rPr lang="el-GR" b="0" i="1" smtClean="0">
                                <a:latin typeface="Cambria Math" panose="02040503050406030204" pitchFamily="18" charset="0"/>
                                <a:ea typeface="Cambria Math" panose="02040503050406030204" pitchFamily="18" charset="0"/>
                              </a:rPr>
                              <m:t>10</m:t>
                            </m:r>
                          </m:num>
                          <m:den>
                            <m:r>
                              <a:rPr lang="el-GR" b="0" i="1" smtClean="0">
                                <a:latin typeface="Cambria Math" panose="02040503050406030204" pitchFamily="18" charset="0"/>
                                <a:ea typeface="Cambria Math" panose="02040503050406030204" pitchFamily="18" charset="0"/>
                              </a:rPr>
                              <m:t>12</m:t>
                            </m:r>
                          </m:den>
                        </m:f>
                      </m:den>
                    </m:f>
                    <m:r>
                      <a:rPr lang="el-GR" b="0" i="1" smtClean="0">
                        <a:latin typeface="Cambria Math" panose="02040503050406030204" pitchFamily="18" charset="0"/>
                      </a:rPr>
                      <m:t>=5.900€</m:t>
                    </m:r>
                  </m:oMath>
                </a14:m>
                <a:r>
                  <a:rPr lang="el-GR" dirty="0" smtClean="0"/>
                  <a:t>/μήνα</a:t>
                </a:r>
              </a:p>
              <a:p>
                <a:pPr marL="0" indent="0">
                  <a:buNone/>
                </a:pPr>
                <a:r>
                  <a:rPr lang="el-GR" dirty="0"/>
                  <a:t>και </a:t>
                </a:r>
                <a:r>
                  <a:rPr lang="el-GR" dirty="0" smtClean="0"/>
                  <a:t>επομένως</a:t>
                </a:r>
                <a:r>
                  <a:rPr lang="en-US" dirty="0" smtClean="0"/>
                  <a:t>: </a:t>
                </a:r>
                <a:r>
                  <a:rPr lang="el-GR" dirty="0"/>
                  <a:t>Ωριαία Απόσβεση = 5900 / 175 =  33,7 €/ώρα</a:t>
                </a:r>
              </a:p>
              <a:p>
                <a:pPr marL="0" indent="0">
                  <a:buNone/>
                </a:pPr>
                <a:endParaRPr lang="en-US"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579513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Κριτήρια ατελή (χωρίς χρονική αξία χρήματος) </a:t>
            </a:r>
            <a:r>
              <a:rPr lang="el-GR" sz="3600" b="0" dirty="0" smtClean="0"/>
              <a:t>(2/3)</a:t>
            </a:r>
            <a:endParaRPr lang="el-GR" dirty="0"/>
          </a:p>
        </p:txBody>
      </p:sp>
      <p:sp>
        <p:nvSpPr>
          <p:cNvPr id="3" name="Θέση περιεχομένου 2"/>
          <p:cNvSpPr>
            <a:spLocks noGrp="1"/>
          </p:cNvSpPr>
          <p:nvPr>
            <p:ph idx="1"/>
          </p:nvPr>
        </p:nvSpPr>
        <p:spPr>
          <a:xfrm>
            <a:off x="457200" y="1196752"/>
            <a:ext cx="8229600" cy="1152128"/>
          </a:xfrm>
        </p:spPr>
        <p:txBody>
          <a:bodyPr/>
          <a:lstStyle/>
          <a:p>
            <a:r>
              <a:rPr lang="el-GR" dirty="0"/>
              <a:t>Παράδειγμα 1:  Να συγκρίνετε τα παρακάτω δύο (2) επενδυτικά σχέδια για ένα έργο υποδομής, με βάση τον ΧΕΚ:</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785667490"/>
              </p:ext>
            </p:extLst>
          </p:nvPr>
        </p:nvGraphicFramePr>
        <p:xfrm>
          <a:off x="160209" y="2528149"/>
          <a:ext cx="8568952" cy="2743200"/>
        </p:xfrm>
        <a:graphic>
          <a:graphicData uri="http://schemas.openxmlformats.org/drawingml/2006/table">
            <a:tbl>
              <a:tblPr firstRow="1" firstCol="1" lastRow="1" lastCol="1" bandRow="1" bandCol="1">
                <a:tableStyleId>{5940675A-B579-460E-94D1-54222C63F5DA}</a:tableStyleId>
              </a:tblPr>
              <a:tblGrid>
                <a:gridCol w="1440160"/>
                <a:gridCol w="936104"/>
                <a:gridCol w="936104"/>
                <a:gridCol w="936104"/>
                <a:gridCol w="864096"/>
                <a:gridCol w="864096"/>
                <a:gridCol w="864096"/>
                <a:gridCol w="864096"/>
                <a:gridCol w="864096"/>
              </a:tblGrid>
              <a:tr h="131445">
                <a:tc gridSpan="9">
                  <a:txBody>
                    <a:bodyPr/>
                    <a:lstStyle/>
                    <a:p>
                      <a:pPr algn="ctr">
                        <a:spcAft>
                          <a:spcPts val="0"/>
                        </a:spcAft>
                      </a:pPr>
                      <a:r>
                        <a:rPr lang="el-GR" sz="1800" dirty="0" smtClean="0">
                          <a:effectLst/>
                        </a:rPr>
                        <a:t>ΕΤΗ</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algn="just">
                        <a:spcAft>
                          <a:spcPts val="0"/>
                        </a:spcAft>
                      </a:pPr>
                      <a:endParaRPr lang="el-GR"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algn="just">
                        <a:spcAft>
                          <a:spcPts val="0"/>
                        </a:spcAft>
                      </a:pPr>
                      <a:endParaRPr lang="el-GR"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algn="just">
                        <a:spcAft>
                          <a:spcPts val="0"/>
                        </a:spcAft>
                      </a:pPr>
                      <a:endParaRPr lang="el-GR"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algn="ctr">
                        <a:spcAft>
                          <a:spcPts val="0"/>
                        </a:spcAft>
                      </a:pPr>
                      <a:endParaRPr lang="el-GR"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algn="just">
                        <a:spcAft>
                          <a:spcPts val="0"/>
                        </a:spcAft>
                      </a:pPr>
                      <a:endParaRPr lang="el-GR"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algn="just">
                        <a:spcAft>
                          <a:spcPts val="0"/>
                        </a:spcAft>
                      </a:pPr>
                      <a:endParaRPr lang="el-GR"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algn="just">
                        <a:spcAft>
                          <a:spcPts val="0"/>
                        </a:spcAft>
                      </a:pPr>
                      <a:endParaRPr lang="el-GR"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algn="just">
                        <a:spcAft>
                          <a:spcPts val="0"/>
                        </a:spcAft>
                      </a:pPr>
                      <a:endParaRPr lang="el-GR" sz="1800" dirty="0">
                        <a:effectLst/>
                        <a:latin typeface="Times New Roman" panose="02020603050405020304" pitchFamily="18" charset="0"/>
                        <a:ea typeface="Times New Roman" panose="02020603050405020304" pitchFamily="18" charset="0"/>
                      </a:endParaRPr>
                    </a:p>
                  </a:txBody>
                  <a:tcPr marL="68580" marR="68580" marT="0" marB="0"/>
                </a:tc>
              </a:tr>
              <a:tr h="131445">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1</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2</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3</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4</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5</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6</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800" dirty="0">
                          <a:effectLst/>
                        </a:rPr>
                        <a:t>7</a:t>
                      </a:r>
                      <a:endParaRPr lang="el-GR" sz="1800" dirty="0">
                        <a:effectLst/>
                        <a:latin typeface="Times New Roman" panose="02020603050405020304" pitchFamily="18" charset="0"/>
                        <a:ea typeface="Times New Roman" panose="02020603050405020304" pitchFamily="18" charset="0"/>
                      </a:endParaRPr>
                    </a:p>
                  </a:txBody>
                  <a:tcPr marL="68580" marR="68580" marT="0" marB="0"/>
                </a:tc>
              </a:tr>
              <a:tr h="131445">
                <a:tc>
                  <a:txBody>
                    <a:bodyPr/>
                    <a:lstStyle/>
                    <a:p>
                      <a:pPr algn="r">
                        <a:spcAft>
                          <a:spcPts val="0"/>
                        </a:spcAft>
                      </a:pPr>
                      <a:r>
                        <a:rPr lang="el-GR" sz="1800" dirty="0">
                          <a:effectLst/>
                        </a:rPr>
                        <a:t>Σχέδιο Α: Ροή</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-165000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50000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55000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60000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65000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70000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75000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80000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r>
              <a:tr h="131445">
                <a:tc>
                  <a:txBody>
                    <a:bodyPr/>
                    <a:lstStyle/>
                    <a:p>
                      <a:pPr algn="r">
                        <a:spcAft>
                          <a:spcPts val="0"/>
                        </a:spcAft>
                      </a:pPr>
                      <a:r>
                        <a:rPr lang="el-GR" sz="1800" dirty="0">
                          <a:effectLst/>
                        </a:rPr>
                        <a:t>Αθροιστ. Ροή</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-165000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-115000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-60000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65000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135000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210000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290000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r>
              <a:tr h="131445">
                <a:tc>
                  <a:txBody>
                    <a:bodyPr/>
                    <a:lstStyle/>
                    <a:p>
                      <a:pPr algn="r">
                        <a:spcAft>
                          <a:spcPts val="0"/>
                        </a:spcAft>
                      </a:pPr>
                      <a:r>
                        <a:rPr lang="el-GR" sz="1800" dirty="0">
                          <a:effectLst/>
                        </a:rPr>
                        <a:t>Ανάκτηση σε:</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l-GR" sz="1800" dirty="0">
                          <a:effectLst/>
                        </a:rPr>
                        <a:t>3 Έτη</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r>
              <a:tr h="131445">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r>
              <a:tr h="131445">
                <a:tc>
                  <a:txBody>
                    <a:bodyPr/>
                    <a:lstStyle/>
                    <a:p>
                      <a:pPr algn="r">
                        <a:spcAft>
                          <a:spcPts val="0"/>
                        </a:spcAft>
                      </a:pPr>
                      <a:r>
                        <a:rPr lang="el-GR" sz="1800" dirty="0">
                          <a:effectLst/>
                        </a:rPr>
                        <a:t>Σχέδιο Β: Ροή</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-340000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70000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80000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90000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100000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110000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120000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130000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r>
              <a:tr h="131445">
                <a:tc>
                  <a:txBody>
                    <a:bodyPr/>
                    <a:lstStyle/>
                    <a:p>
                      <a:pPr algn="r">
                        <a:spcAft>
                          <a:spcPts val="0"/>
                        </a:spcAft>
                      </a:pPr>
                      <a:r>
                        <a:rPr lang="el-GR" sz="1800" dirty="0">
                          <a:effectLst/>
                        </a:rPr>
                        <a:t>Αθροιστ. Ροή</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-340000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-270000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-190000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-100000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110000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230000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360000</a:t>
                      </a:r>
                      <a:endParaRPr lang="el-GR" sz="1800" dirty="0">
                        <a:effectLst/>
                        <a:latin typeface="Times New Roman" panose="02020603050405020304" pitchFamily="18" charset="0"/>
                        <a:ea typeface="Times New Roman" panose="02020603050405020304" pitchFamily="18" charset="0"/>
                      </a:endParaRPr>
                    </a:p>
                  </a:txBody>
                  <a:tcPr marL="68580" marR="68580" marT="0" marB="0"/>
                </a:tc>
              </a:tr>
              <a:tr h="132080">
                <a:tc>
                  <a:txBody>
                    <a:bodyPr/>
                    <a:lstStyle/>
                    <a:p>
                      <a:pPr algn="r">
                        <a:spcAft>
                          <a:spcPts val="0"/>
                        </a:spcAft>
                      </a:pPr>
                      <a:r>
                        <a:rPr lang="el-GR" sz="1800" dirty="0">
                          <a:effectLst/>
                        </a:rPr>
                        <a:t>Ανάκτηση σε:</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l-GR" sz="1800" dirty="0">
                          <a:effectLst/>
                        </a:rPr>
                        <a:t>4 Έτη</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l-GR" sz="1800" dirty="0">
                          <a:effectLst/>
                        </a:rPr>
                        <a:t> </a:t>
                      </a:r>
                      <a:endParaRPr lang="el-GR"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99933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Παραδείγματα </a:t>
            </a:r>
            <a:r>
              <a:rPr lang="el-GR" dirty="0" smtClean="0"/>
              <a:t>υπολογισμού </a:t>
            </a:r>
            <a:r>
              <a:rPr lang="el-GR" dirty="0"/>
              <a:t>δ</a:t>
            </a:r>
            <a:r>
              <a:rPr lang="el-GR" dirty="0" smtClean="0"/>
              <a:t>απανών </a:t>
            </a:r>
            <a:r>
              <a:rPr lang="el-GR" dirty="0"/>
              <a:t>ε</a:t>
            </a:r>
            <a:r>
              <a:rPr lang="el-GR" dirty="0" smtClean="0"/>
              <a:t>ξοπλισμού </a:t>
            </a:r>
            <a:r>
              <a:rPr lang="el-GR" sz="3600" b="0" dirty="0" smtClean="0"/>
              <a:t>(</a:t>
            </a:r>
            <a:r>
              <a:rPr lang="en-US" sz="3600" b="0" dirty="0" smtClean="0"/>
              <a:t>3</a:t>
            </a:r>
            <a:r>
              <a:rPr lang="el-GR" sz="3600" b="0" dirty="0" smtClean="0"/>
              <a:t>/4)</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lnSpcReduction="10000"/>
              </a:bodyPr>
              <a:lstStyle/>
              <a:p>
                <a:r>
                  <a:rPr lang="el-GR" dirty="0" smtClean="0"/>
                  <a:t>Παράδειγμα 2: Ένας εργολήπτης οδοποιίας αγοράζει σκαπτικό μηχάνημα αξίας Ρ = 1.000.000 €. Η ωφέλιμη ζωή του μηχανήματος είναι Ν = 10 χρόνια και ο συντελεστής απασχόλησης α = 0.833 (=10/12). Στη διάρκεια της ωφέλιμης ζωής το επιτόκιο είναι 5% και στο τέλος της το μηχάνημα θα έχει αξία πώλησης ρ = 28.900 €. Πόση θα είναι η ωριαία απόσβεση του μηχανήματος; </a:t>
                </a:r>
              </a:p>
              <a:p>
                <a:pPr marL="0" indent="0">
                  <a:buNone/>
                </a:pPr>
                <a:r>
                  <a:rPr lang="el-GR" dirty="0"/>
                  <a:t>Η αξία αγοράς μετά 10 χρόνια θα είναι: 1.000.000*(Μ/Π, 5%, 10) = 1.628.900 €.</a:t>
                </a:r>
              </a:p>
              <a:p>
                <a:pPr marL="0" indent="0">
                  <a:buNone/>
                </a:pPr>
                <a:r>
                  <a:rPr lang="el-GR" dirty="0"/>
                  <a:t>Άρα το Κόστος Αντικατάστασης</a:t>
                </a:r>
                <a:r>
                  <a:rPr lang="el-GR" dirty="0" smtClean="0"/>
                  <a:t>:</a:t>
                </a:r>
                <a:r>
                  <a:rPr lang="en-US" dirty="0" smtClean="0"/>
                  <a:t> </a:t>
                </a:r>
                <a:r>
                  <a:rPr lang="el-GR" dirty="0"/>
                  <a:t>Α = 1.628.900 – 28.900 </a:t>
                </a:r>
                <a:r>
                  <a:rPr lang="el-GR" dirty="0" smtClean="0"/>
                  <a:t>= 1.600.000 </a:t>
                </a:r>
                <a:r>
                  <a:rPr lang="el-GR" dirty="0"/>
                  <a:t>€.</a:t>
                </a:r>
              </a:p>
              <a:p>
                <a:pPr marL="0" indent="0">
                  <a:buNone/>
                </a:pPr>
                <a:r>
                  <a:rPr lang="el-GR" dirty="0"/>
                  <a:t>Ωριαία Απόσβεση = Α / (Ν*12*α*175</a:t>
                </a:r>
                <a:r>
                  <a:rPr lang="el-GR" dirty="0" smtClean="0"/>
                  <a:t>)</a:t>
                </a:r>
                <a:r>
                  <a:rPr lang="en-US" dirty="0" smtClean="0"/>
                  <a:t>=</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1.600.000</m:t>
                        </m:r>
                      </m:num>
                      <m:den>
                        <m:r>
                          <a:rPr lang="en-US" b="0" i="1" smtClean="0">
                            <a:latin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∙10∙</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10</m:t>
                            </m:r>
                          </m:num>
                          <m:den>
                            <m:r>
                              <a:rPr lang="en-US" b="0" i="1" smtClean="0">
                                <a:latin typeface="Cambria Math" panose="02040503050406030204" pitchFamily="18" charset="0"/>
                                <a:ea typeface="Cambria Math" panose="02040503050406030204" pitchFamily="18" charset="0"/>
                              </a:rPr>
                              <m:t>12</m:t>
                            </m:r>
                          </m:den>
                        </m:f>
                        <m:r>
                          <a:rPr lang="en-US" b="0" i="1" smtClean="0">
                            <a:latin typeface="Cambria Math" panose="02040503050406030204" pitchFamily="18" charset="0"/>
                            <a:ea typeface="Cambria Math" panose="02040503050406030204" pitchFamily="18" charset="0"/>
                          </a:rPr>
                          <m:t>∙175</m:t>
                        </m:r>
                      </m:den>
                    </m:f>
                    <m:r>
                      <a:rPr lang="en-US" b="0" i="1" smtClean="0">
                        <a:latin typeface="Cambria Math" panose="02040503050406030204" pitchFamily="18" charset="0"/>
                      </a:rPr>
                      <m:t>=91,4€</m:t>
                    </m:r>
                  </m:oMath>
                </a14:m>
                <a:r>
                  <a:rPr lang="en-US" dirty="0" smtClean="0"/>
                  <a:t>/</a:t>
                </a:r>
                <a:r>
                  <a:rPr lang="el-GR" dirty="0" smtClean="0"/>
                  <a:t>ώρα </a:t>
                </a:r>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1693" r="-140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906420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Παραδείγματα </a:t>
            </a:r>
            <a:r>
              <a:rPr lang="el-GR" dirty="0" smtClean="0"/>
              <a:t>υπολογισμού </a:t>
            </a:r>
            <a:r>
              <a:rPr lang="el-GR" dirty="0"/>
              <a:t>δ</a:t>
            </a:r>
            <a:r>
              <a:rPr lang="el-GR" dirty="0" smtClean="0"/>
              <a:t>απανών </a:t>
            </a:r>
            <a:r>
              <a:rPr lang="el-GR" dirty="0"/>
              <a:t>ε</a:t>
            </a:r>
            <a:r>
              <a:rPr lang="el-GR" dirty="0" smtClean="0"/>
              <a:t>ξοπλισμού </a:t>
            </a:r>
            <a:r>
              <a:rPr lang="el-GR" sz="3600" b="0" dirty="0" smtClean="0"/>
              <a:t>(4/4)</a:t>
            </a:r>
            <a:endParaRPr lang="el-GR" dirty="0"/>
          </a:p>
        </p:txBody>
      </p:sp>
      <p:sp>
        <p:nvSpPr>
          <p:cNvPr id="3" name="Θέση περιεχομένου 2"/>
          <p:cNvSpPr>
            <a:spLocks noGrp="1"/>
          </p:cNvSpPr>
          <p:nvPr>
            <p:ph idx="1"/>
          </p:nvPr>
        </p:nvSpPr>
        <p:spPr/>
        <p:txBody>
          <a:bodyPr>
            <a:normAutofit lnSpcReduction="10000"/>
          </a:bodyPr>
          <a:lstStyle/>
          <a:p>
            <a:r>
              <a:rPr lang="el-GR" dirty="0"/>
              <a:t>Παράδειγμα 3: Ποιο θα είναι το συνολικό ωριαίο κόστος λειτουργίας του μηχανήματος για το παράδειγμα 2, όταν το έργο διαρκεί 2 μήνες και: α) ο κάθε χειριστής (2) πληρώνεται 20 €/ώρα, β) το μηχάνημα έχει κατανάλωση πετρελαίου 30 lt/ώρα, γ) τα ετήσια ασφάλιστρα και τέλη είναι 13000 €, και η μεταφορά του στοιχίζει 2000 €</a:t>
            </a:r>
            <a:r>
              <a:rPr lang="el-GR" dirty="0" smtClean="0"/>
              <a:t>;</a:t>
            </a:r>
          </a:p>
          <a:p>
            <a:pPr marL="457200" indent="-457200">
              <a:buFont typeface="+mj-lt"/>
              <a:buAutoNum type="alphaLcParenR"/>
            </a:pPr>
            <a:r>
              <a:rPr lang="el-GR" dirty="0" smtClean="0"/>
              <a:t>Χειριστής </a:t>
            </a:r>
            <a:r>
              <a:rPr lang="el-GR" dirty="0"/>
              <a:t>&amp; Βοηθός (2*20</a:t>
            </a:r>
            <a:r>
              <a:rPr lang="el-GR" dirty="0" smtClean="0"/>
              <a:t>): 40,0 </a:t>
            </a:r>
            <a:r>
              <a:rPr lang="el-GR" dirty="0"/>
              <a:t>€/ώρα</a:t>
            </a:r>
          </a:p>
          <a:p>
            <a:pPr marL="457200" indent="-457200">
              <a:buFont typeface="+mj-lt"/>
              <a:buAutoNum type="alphaLcParenR"/>
            </a:pPr>
            <a:r>
              <a:rPr lang="el-GR" dirty="0" smtClean="0"/>
              <a:t>Καύσιμα </a:t>
            </a:r>
            <a:r>
              <a:rPr lang="el-GR" dirty="0"/>
              <a:t>(30 lt/ώρα*0,85 €/lt ): </a:t>
            </a:r>
            <a:r>
              <a:rPr lang="el-GR" dirty="0" smtClean="0"/>
              <a:t>25,5 </a:t>
            </a:r>
            <a:r>
              <a:rPr lang="el-GR" dirty="0"/>
              <a:t>€/ώρα</a:t>
            </a:r>
          </a:p>
          <a:p>
            <a:pPr marL="457200" indent="-457200">
              <a:buFont typeface="+mj-lt"/>
              <a:buAutoNum type="alphaLcParenR"/>
            </a:pPr>
            <a:r>
              <a:rPr lang="el-GR" dirty="0" smtClean="0"/>
              <a:t>Διαχείριση </a:t>
            </a:r>
            <a:r>
              <a:rPr lang="el-GR" dirty="0"/>
              <a:t>(13000 / (12*175) </a:t>
            </a:r>
            <a:r>
              <a:rPr lang="el-GR" dirty="0" smtClean="0"/>
              <a:t>): 6,2 </a:t>
            </a:r>
            <a:r>
              <a:rPr lang="el-GR" dirty="0"/>
              <a:t>€/ώρα</a:t>
            </a:r>
          </a:p>
          <a:p>
            <a:pPr marL="457200" indent="-457200">
              <a:buFont typeface="+mj-lt"/>
              <a:buAutoNum type="alphaLcParenR"/>
            </a:pPr>
            <a:r>
              <a:rPr lang="el-GR" dirty="0" smtClean="0"/>
              <a:t>Μεταφορά </a:t>
            </a:r>
            <a:r>
              <a:rPr lang="el-GR" dirty="0"/>
              <a:t>(2000 / (2*175) </a:t>
            </a:r>
            <a:r>
              <a:rPr lang="el-GR" dirty="0" smtClean="0"/>
              <a:t>): 5,7 </a:t>
            </a:r>
            <a:r>
              <a:rPr lang="el-GR" dirty="0"/>
              <a:t>€/ώρα</a:t>
            </a:r>
          </a:p>
          <a:p>
            <a:pPr marL="457200" indent="-457200">
              <a:buFont typeface="+mj-lt"/>
              <a:buAutoNum type="alphaLcParenR"/>
            </a:pPr>
            <a:r>
              <a:rPr lang="el-GR" dirty="0" smtClean="0"/>
              <a:t>Απόσβεση </a:t>
            </a:r>
            <a:r>
              <a:rPr lang="el-GR" dirty="0"/>
              <a:t>(Παράδειγμα 2</a:t>
            </a:r>
            <a:r>
              <a:rPr lang="el-GR" dirty="0" smtClean="0"/>
              <a:t>): </a:t>
            </a:r>
            <a:r>
              <a:rPr lang="el-GR" u="sng" dirty="0" smtClean="0"/>
              <a:t>91,4 </a:t>
            </a:r>
            <a:r>
              <a:rPr lang="el-GR" u="sng" dirty="0"/>
              <a:t>€/ώρα</a:t>
            </a:r>
            <a:endParaRPr lang="el-GR" dirty="0"/>
          </a:p>
          <a:p>
            <a:pPr marL="0" indent="0" algn="ctr">
              <a:buNone/>
            </a:pPr>
            <a:r>
              <a:rPr lang="el-GR" dirty="0"/>
              <a:t> ΣΥΝΟΛΙΚΟ </a:t>
            </a:r>
            <a:r>
              <a:rPr lang="el-GR" dirty="0" smtClean="0"/>
              <a:t>ΚΟΣΤΟΣ: 168,8  </a:t>
            </a:r>
            <a:r>
              <a:rPr lang="el-GR" dirty="0"/>
              <a:t>€/ώρα.</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119159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Βασίλης Μούσας 2014. Βασίλης Μούσας. «Οικονομοτεχνική Ανάλυση και Διαχείριση. Ενότητα 3</a:t>
            </a:r>
            <a:r>
              <a:rPr lang="en-US" sz="2000" dirty="0" smtClean="0"/>
              <a:t>:</a:t>
            </a:r>
            <a:r>
              <a:rPr lang="el-GR" sz="2000" dirty="0"/>
              <a:t> Κριτήρια </a:t>
            </a:r>
            <a:r>
              <a:rPr lang="el-GR" sz="2000" dirty="0" smtClean="0"/>
              <a:t>αξιολόγησης </a:t>
            </a:r>
            <a:r>
              <a:rPr lang="el-GR" sz="2000" dirty="0"/>
              <a:t>(Appraisal) και </a:t>
            </a:r>
            <a:r>
              <a:rPr lang="el-GR" sz="2000" dirty="0"/>
              <a:t>α</a:t>
            </a:r>
            <a:r>
              <a:rPr lang="el-GR" sz="2000" dirty="0" smtClean="0"/>
              <a:t>ποφάσεις</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643112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4197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417037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075506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Κριτήρια ατελή (χωρίς χρονική αξία χρήματος) </a:t>
            </a:r>
            <a:r>
              <a:rPr lang="el-GR" sz="3600" b="0" dirty="0" smtClean="0"/>
              <a:t>(3/3)</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smtClean="0"/>
              <a:t>Απαντήσεις</a:t>
            </a:r>
            <a:r>
              <a:rPr lang="el-GR" dirty="0"/>
              <a:t>:</a:t>
            </a:r>
          </a:p>
          <a:p>
            <a:r>
              <a:rPr lang="el-GR" dirty="0" smtClean="0"/>
              <a:t>Ο </a:t>
            </a:r>
            <a:r>
              <a:rPr lang="el-GR" dirty="0"/>
              <a:t>ΧΕΚ του σχεδίου Α είναι μικρότερος (3 έτη) από τον ΧΕΚ του σχεδίου Β (4 έτη) και έτσι με βάση τον ΧΕΚ θα πρέπει να επιλεγεί το σχέδιο Α. </a:t>
            </a:r>
          </a:p>
          <a:p>
            <a:r>
              <a:rPr lang="el-GR" dirty="0" smtClean="0"/>
              <a:t>Αν </a:t>
            </a:r>
            <a:r>
              <a:rPr lang="el-GR" dirty="0"/>
              <a:t>όμως η επένδυση έχει διάρκεια μεγαλύτερη των 6 ετών τότε το σχέδιο Β είναι προτιμότερο, καθώς από τον 6ο χρόνο και μετά έχει μεγαλύτερη ροή εσόδων.</a:t>
            </a:r>
          </a:p>
          <a:p>
            <a:r>
              <a:rPr lang="el-GR" dirty="0" smtClean="0"/>
              <a:t>Επίσης</a:t>
            </a:r>
            <a:r>
              <a:rPr lang="el-GR" dirty="0"/>
              <a:t>, κανένα ποσό από τα παραπάνω δεν έχει υπολογισθεί σε παρούσες τιμές (προεξόφληση), οπότε υπάρχει περίπτωση (ανάλογα με το επιτόκιο) η πραγματική αποπληρωμή να μην γίνεται στον χρόνο που φαίνεται αλλά πολύ αργότερα</a:t>
            </a:r>
            <a:r>
              <a:rPr lang="el-GR" dirty="0" smtClean="0"/>
              <a:t>.</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467099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Κριτήρια με </a:t>
            </a:r>
            <a:r>
              <a:rPr lang="el-GR" dirty="0" smtClean="0"/>
              <a:t>υπολογισμό </a:t>
            </a:r>
            <a:r>
              <a:rPr lang="el-GR" dirty="0"/>
              <a:t>της χρονικής αξίας του χρήματος</a:t>
            </a:r>
          </a:p>
        </p:txBody>
      </p:sp>
      <p:sp>
        <p:nvSpPr>
          <p:cNvPr id="3" name="Θέση περιεχομένου 2"/>
          <p:cNvSpPr>
            <a:spLocks noGrp="1"/>
          </p:cNvSpPr>
          <p:nvPr>
            <p:ph idx="1"/>
          </p:nvPr>
        </p:nvSpPr>
        <p:spPr/>
        <p:txBody>
          <a:bodyPr/>
          <a:lstStyle/>
          <a:p>
            <a:r>
              <a:rPr lang="el-GR" dirty="0" smtClean="0"/>
              <a:t>Καθαρή </a:t>
            </a:r>
            <a:r>
              <a:rPr lang="el-GR" dirty="0"/>
              <a:t>Παρούσα Αξία (ΚΠΑ – </a:t>
            </a:r>
            <a:r>
              <a:rPr lang="en-US" dirty="0"/>
              <a:t>Net Present Value, NPV</a:t>
            </a:r>
            <a:r>
              <a:rPr lang="en-US" dirty="0" smtClean="0"/>
              <a:t>)</a:t>
            </a:r>
            <a:r>
              <a:rPr lang="el-GR" dirty="0" smtClean="0"/>
              <a:t>,</a:t>
            </a:r>
            <a:endParaRPr lang="en-US" dirty="0"/>
          </a:p>
          <a:p>
            <a:r>
              <a:rPr lang="el-GR" dirty="0" smtClean="0"/>
              <a:t>Εσωτερικός </a:t>
            </a:r>
            <a:r>
              <a:rPr lang="el-GR" dirty="0"/>
              <a:t>Συντελεστής Απόδοσης (ΕΣΑ – </a:t>
            </a:r>
            <a:r>
              <a:rPr lang="en-US" dirty="0"/>
              <a:t>Internal Rate of Return, IRR</a:t>
            </a:r>
            <a:r>
              <a:rPr lang="en-US" dirty="0" smtClean="0"/>
              <a:t>)</a:t>
            </a:r>
            <a:r>
              <a:rPr lang="el-GR" dirty="0" smtClean="0"/>
              <a:t>,</a:t>
            </a:r>
            <a:endParaRPr lang="en-US" dirty="0"/>
          </a:p>
          <a:p>
            <a:r>
              <a:rPr lang="el-GR" dirty="0" smtClean="0"/>
              <a:t>Ετήσιο </a:t>
            </a:r>
            <a:r>
              <a:rPr lang="el-GR" dirty="0"/>
              <a:t>Ισοδύναμο Κόστος ή Αξία (ΕΙΚ, </a:t>
            </a:r>
            <a:r>
              <a:rPr lang="en-US" dirty="0"/>
              <a:t>Total Equivalent Annual Cost</a:t>
            </a:r>
            <a:r>
              <a:rPr lang="en-US" dirty="0" smtClean="0"/>
              <a:t>)</a:t>
            </a:r>
            <a:r>
              <a:rPr lang="el-GR" dirty="0" smtClean="0"/>
              <a:t>,</a:t>
            </a:r>
            <a:endParaRPr lang="en-US" dirty="0"/>
          </a:p>
          <a:p>
            <a:r>
              <a:rPr lang="el-GR" dirty="0" smtClean="0"/>
              <a:t>Λόγος </a:t>
            </a:r>
            <a:r>
              <a:rPr lang="el-GR" dirty="0"/>
              <a:t>Οφέλους προς </a:t>
            </a:r>
            <a:r>
              <a:rPr lang="el-GR" dirty="0" smtClean="0"/>
              <a:t>Κόστος.</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475418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Καθαρή Παρούσα Αξία (ΚΠΑ – </a:t>
            </a:r>
            <a:r>
              <a:rPr lang="en-US" dirty="0"/>
              <a:t>Net Present Value, NPV) </a:t>
            </a:r>
            <a:r>
              <a:rPr lang="en-US" sz="3600" b="0" dirty="0"/>
              <a:t>(</a:t>
            </a:r>
            <a:r>
              <a:rPr lang="en-US" sz="3600" b="0" dirty="0" smtClean="0"/>
              <a:t>1/</a:t>
            </a:r>
            <a:r>
              <a:rPr lang="el-GR" sz="3600" b="0" dirty="0" smtClean="0"/>
              <a:t>5</a:t>
            </a:r>
            <a:r>
              <a:rPr lang="en-US" sz="3600" b="0" dirty="0" smtClean="0"/>
              <a:t>)</a:t>
            </a:r>
            <a:endParaRPr lang="el-GR" sz="3600" b="0" dirty="0"/>
          </a:p>
        </p:txBody>
      </p:sp>
      <p:sp>
        <p:nvSpPr>
          <p:cNvPr id="3" name="Θέση περιεχομένου 2"/>
          <p:cNvSpPr>
            <a:spLocks noGrp="1"/>
          </p:cNvSpPr>
          <p:nvPr>
            <p:ph idx="1"/>
          </p:nvPr>
        </p:nvSpPr>
        <p:spPr/>
        <p:txBody>
          <a:bodyPr>
            <a:normAutofit/>
          </a:bodyPr>
          <a:lstStyle/>
          <a:p>
            <a:r>
              <a:rPr lang="el-GR" dirty="0"/>
              <a:t>Η Καθαρή Παρούσα Αξία προκύπτει από τη προεξόφληση στο παρόν (Π) όλων των καθαρών χρηματοροών που προβλέπονται στο μέλλον (Μ &amp; Ε) για ολόκληρο το χρονικό ορίζονται του έργου ή της επένδυσης. Έτσι μετατρέπονται όλες οι εκροές και εισροές σε αξίες της χρονικής στιγμής που θα ληφθεί η απόφαση για το έργο</a:t>
            </a:r>
            <a:r>
              <a:rPr lang="el-GR" dirty="0" smtClean="0"/>
              <a:t>.</a:t>
            </a:r>
            <a:endParaRPr lang="el-GR" dirty="0"/>
          </a:p>
          <a:p>
            <a:r>
              <a:rPr lang="el-GR" dirty="0"/>
              <a:t>Αν η ΚΠΑ &gt; 0 το έργο εγκρίνεται, αν ΚΠΑ &lt; 0 απορρίπτεται και αν ΚΠΑ = 0 είναι οριακό οπότε θα πρέπει να γίνουν αναλύσεις ευαισθησίας και μελέτη των μη οικονομικών επιπτώσεων. Η τιμή του ΚΠΑ εξαρτάται κυρίως από το επιτόκιο προεξόφλησης i το οποίο αποτελείται από το επιτόκιο της αγοράς και μια προσαύξηση ρίσκου.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261385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Καθαρή Παρούσα Αξία (ΚΠΑ – </a:t>
            </a:r>
            <a:r>
              <a:rPr lang="en-US" dirty="0"/>
              <a:t>Net Present Value, NPV) </a:t>
            </a:r>
            <a:r>
              <a:rPr lang="en-US" sz="3600" b="0" dirty="0" smtClean="0"/>
              <a:t>(</a:t>
            </a:r>
            <a:r>
              <a:rPr lang="el-GR" sz="3600" b="0" dirty="0" smtClean="0"/>
              <a:t>2</a:t>
            </a:r>
            <a:r>
              <a:rPr lang="en-US" sz="3600" b="0" dirty="0" smtClean="0"/>
              <a:t>/</a:t>
            </a:r>
            <a:r>
              <a:rPr lang="el-GR" sz="3600" b="0" dirty="0" smtClean="0"/>
              <a:t>5</a:t>
            </a:r>
            <a:r>
              <a:rPr lang="en-US" sz="3600" b="0" dirty="0" smtClean="0"/>
              <a:t>)</a:t>
            </a:r>
            <a:endParaRPr lang="el-GR" dirty="0"/>
          </a:p>
        </p:txBody>
      </p:sp>
      <p:sp>
        <p:nvSpPr>
          <p:cNvPr id="3" name="Θέση περιεχομένου 2"/>
          <p:cNvSpPr>
            <a:spLocks noGrp="1"/>
          </p:cNvSpPr>
          <p:nvPr>
            <p:ph idx="1"/>
          </p:nvPr>
        </p:nvSpPr>
        <p:spPr/>
        <p:txBody>
          <a:bodyPr/>
          <a:lstStyle/>
          <a:p>
            <a:r>
              <a:rPr lang="el-GR" dirty="0"/>
              <a:t>Παράδειγμα 1: Για τη γεφύρωση ενός καναλιού προτείνονται δύο εναλλακτικές λύσεις. Η μία προβλέπει μια ελαφριά δικτυωτή γέφυρα αρχικού κόστους 200.000 € με διάρκεια ζωής 10 έτη και αξία μεταπώλησης 20.000 €. Τα οφέλη της στη περιοχή εκτιμάται ότι θα είναι 60.000 €/έτος. Η άλλη προβλέπει μια κρεμαστή γέφυρα αρχικού κόστους 5.000.000 € με διάρκεια ζωής 30 έτη και αξία μεταπώλησης 50.000 €. Τα οφέλη της στη περιοχή εκτιμάται ότι θα είναι 700.000 €/έτος. Αν το επιτόκιο είναι: Α) 15% και Β) 5%, ποια, αντίστοιχα, εναλλακτική λύση πρέπει να επιλεγεί με τη μέθοδο ΚΠΑ</a:t>
            </a:r>
            <a:r>
              <a:rPr lang="el-GR" dirty="0" smtClean="0"/>
              <a:t>;</a:t>
            </a: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869900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Καθαρή Παρούσα Αξία (ΚΠΑ – </a:t>
            </a:r>
            <a:r>
              <a:rPr lang="en-US" dirty="0"/>
              <a:t>Net Present Value, NPV) </a:t>
            </a:r>
            <a:r>
              <a:rPr lang="en-US" sz="3600" b="0" dirty="0" smtClean="0"/>
              <a:t>(</a:t>
            </a:r>
            <a:r>
              <a:rPr lang="el-GR" sz="3600" b="0" dirty="0" smtClean="0"/>
              <a:t>3</a:t>
            </a:r>
            <a:r>
              <a:rPr lang="en-US" sz="3600" b="0" dirty="0" smtClean="0"/>
              <a:t>/</a:t>
            </a:r>
            <a:r>
              <a:rPr lang="el-GR" sz="3600" b="0" dirty="0" smtClean="0"/>
              <a:t>5</a:t>
            </a:r>
            <a:r>
              <a:rPr lang="en-US" sz="3600" b="0" dirty="0" smtClean="0"/>
              <a:t>)</a:t>
            </a:r>
            <a:endParaRPr lang="el-GR" dirty="0"/>
          </a:p>
        </p:txBody>
      </p:sp>
      <p:sp>
        <p:nvSpPr>
          <p:cNvPr id="3" name="Θέση περιεχομένου 2"/>
          <p:cNvSpPr>
            <a:spLocks noGrp="1"/>
          </p:cNvSpPr>
          <p:nvPr>
            <p:ph idx="1"/>
          </p:nvPr>
        </p:nvSpPr>
        <p:spPr>
          <a:xfrm>
            <a:off x="467544" y="1522910"/>
            <a:ext cx="8229600" cy="648072"/>
          </a:xfrm>
        </p:spPr>
        <p:txBody>
          <a:bodyPr/>
          <a:lstStyle/>
          <a:p>
            <a:r>
              <a:rPr lang="el-GR" dirty="0"/>
              <a:t>Οι χρηματοροές για τις δυο λύσεις (σε χιλ. €) είναι: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2643169287"/>
              </p:ext>
            </p:extLst>
          </p:nvPr>
        </p:nvGraphicFramePr>
        <p:xfrm>
          <a:off x="1835696" y="2708920"/>
          <a:ext cx="5467082" cy="1899362"/>
        </p:xfrm>
        <a:graphic>
          <a:graphicData uri="http://schemas.openxmlformats.org/presentationml/2006/ole">
            <mc:AlternateContent xmlns:mc="http://schemas.openxmlformats.org/markup-compatibility/2006">
              <mc:Choice xmlns:v="urn:schemas-microsoft-com:vml" Requires="v">
                <p:oleObj spid="_x0000_s2070" r:id="rId3" imgW="5212440" imgH="1814760" progId="Visio.Drawing.6">
                  <p:embed/>
                </p:oleObj>
              </mc:Choice>
              <mc:Fallback>
                <p:oleObj r:id="rId3" imgW="5212440" imgH="1814760" progId="Visio.Drawing.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2708920"/>
                        <a:ext cx="5467082" cy="1899362"/>
                      </a:xfrm>
                      <a:prstGeom prst="rect">
                        <a:avLst/>
                      </a:prstGeom>
                      <a:noFill/>
                    </p:spPr>
                  </p:pic>
                </p:oleObj>
              </mc:Fallback>
            </mc:AlternateContent>
          </a:graphicData>
        </a:graphic>
      </p:graphicFrame>
    </p:spTree>
    <p:extLst>
      <p:ext uri="{BB962C8B-B14F-4D97-AF65-F5344CB8AC3E}">
        <p14:creationId xmlns:p14="http://schemas.microsoft.com/office/powerpoint/2010/main" val="2359592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Καθαρή Παρούσα Αξία (ΚΠΑ – </a:t>
            </a:r>
            <a:r>
              <a:rPr lang="en-US" dirty="0"/>
              <a:t>Net Present Value, NPV) </a:t>
            </a:r>
            <a:r>
              <a:rPr lang="en-US" sz="3600" b="0" dirty="0" smtClean="0"/>
              <a:t>(</a:t>
            </a:r>
            <a:r>
              <a:rPr lang="el-GR" sz="3600" b="0" dirty="0" smtClean="0"/>
              <a:t>4</a:t>
            </a:r>
            <a:r>
              <a:rPr lang="en-US" sz="3600" b="0" dirty="0" smtClean="0"/>
              <a:t>/</a:t>
            </a:r>
            <a:r>
              <a:rPr lang="el-GR" sz="3600" b="0" dirty="0" smtClean="0"/>
              <a:t>5</a:t>
            </a:r>
            <a:r>
              <a:rPr lang="en-US" sz="3600" b="0" dirty="0" smtClean="0"/>
              <a:t>)</a:t>
            </a:r>
            <a:endParaRPr lang="el-GR" dirty="0"/>
          </a:p>
        </p:txBody>
      </p:sp>
      <p:sp>
        <p:nvSpPr>
          <p:cNvPr id="3" name="Θέση περιεχομένου 2"/>
          <p:cNvSpPr>
            <a:spLocks noGrp="1"/>
          </p:cNvSpPr>
          <p:nvPr>
            <p:ph idx="1"/>
          </p:nvPr>
        </p:nvSpPr>
        <p:spPr/>
        <p:txBody>
          <a:bodyPr>
            <a:normAutofit fontScale="92500" lnSpcReduction="20000"/>
          </a:bodyPr>
          <a:lstStyle/>
          <a:p>
            <a:pPr marL="457200" indent="-457200">
              <a:buFont typeface="+mj-lt"/>
              <a:buAutoNum type="alphaUcPeriod"/>
            </a:pPr>
            <a:r>
              <a:rPr lang="el-GR" b="1" dirty="0" smtClean="0">
                <a:solidFill>
                  <a:srgbClr val="820000"/>
                </a:solidFill>
              </a:rPr>
              <a:t>Με </a:t>
            </a:r>
            <a:r>
              <a:rPr lang="el-GR" b="1" dirty="0">
                <a:solidFill>
                  <a:srgbClr val="820000"/>
                </a:solidFill>
              </a:rPr>
              <a:t>επιτόκιο 15%</a:t>
            </a:r>
          </a:p>
          <a:p>
            <a:r>
              <a:rPr lang="el-GR" dirty="0"/>
              <a:t>Η Καθαρή Παρούσα Αξία για τη λύση Α βρίσκεται προεξοφλώντας όλα τα ποσά: </a:t>
            </a:r>
          </a:p>
          <a:p>
            <a:pPr marL="0" indent="0">
              <a:buNone/>
            </a:pPr>
            <a:r>
              <a:rPr lang="el-GR" dirty="0"/>
              <a:t>ΚΠΑ(Α) = – 200 + (20–200)*(Π/Μ,15%,10) + (20–200)*(Π/Μ,15%,20</a:t>
            </a:r>
            <a:r>
              <a:rPr lang="el-GR" dirty="0" smtClean="0"/>
              <a:t>)) + </a:t>
            </a:r>
            <a:r>
              <a:rPr lang="el-GR" dirty="0"/>
              <a:t>20*(Π/Μ,15%,30+ 60*(Π/Ε,15%,30) = (από τους συντελεστές προεξόφλησης)</a:t>
            </a:r>
          </a:p>
          <a:p>
            <a:pPr marL="0" indent="0">
              <a:buNone/>
            </a:pPr>
            <a:r>
              <a:rPr lang="el-GR" dirty="0" smtClean="0"/>
              <a:t>= </a:t>
            </a:r>
            <a:r>
              <a:rPr lang="el-GR" dirty="0"/>
              <a:t>– 200 – 180*(0.2472) – 180*(0.0611) + 20*(0.0151) + 60*(6.56598) = </a:t>
            </a:r>
            <a:r>
              <a:rPr lang="el-GR" dirty="0" smtClean="0"/>
              <a:t>– </a:t>
            </a:r>
            <a:r>
              <a:rPr lang="el-GR" dirty="0"/>
              <a:t>200 – 44.5 –11 + 0.30 + 394 = 138.80 (χιλ. €).</a:t>
            </a:r>
          </a:p>
          <a:p>
            <a:r>
              <a:rPr lang="el-GR" dirty="0"/>
              <a:t>Η Καθαρή Παρούσα Αξία για τη λύση Β βρίσκεται προεξοφλώντας όλα τα ποσά: </a:t>
            </a:r>
          </a:p>
          <a:p>
            <a:r>
              <a:rPr lang="el-GR" dirty="0"/>
              <a:t>ΚΠΑ(Β) = – 5000 + 50*(Π/Μ,15%,30) + 700*(Π/Ε,15%,30) = </a:t>
            </a:r>
            <a:r>
              <a:rPr lang="el-GR" dirty="0" smtClean="0"/>
              <a:t>– </a:t>
            </a:r>
            <a:r>
              <a:rPr lang="el-GR" dirty="0"/>
              <a:t>5000 + 50*(0.0151) + 700*(6.56598) = </a:t>
            </a:r>
            <a:r>
              <a:rPr lang="el-GR" dirty="0" smtClean="0"/>
              <a:t> </a:t>
            </a:r>
            <a:r>
              <a:rPr lang="el-GR" dirty="0"/>
              <a:t>– 5000 + 0.755 + 4596.2 = – 403 (χιλ. €).</a:t>
            </a:r>
          </a:p>
          <a:p>
            <a:pPr marL="0" indent="0" algn="ctr">
              <a:buNone/>
            </a:pPr>
            <a:r>
              <a:rPr lang="el-GR" dirty="0"/>
              <a:t>Επομένως θα επιλέγαμε τη λύση 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8278414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8d17d87fc7d95530e9a61905bf28ccff5fc3e"/>
</p:tagLst>
</file>

<file path=ppt/theme/theme1.xml><?xml version="1.0" encoding="utf-8"?>
<a:theme xmlns:a="http://schemas.openxmlformats.org/drawingml/2006/main" name="OC_template_updated">
  <a:themeElements>
    <a:clrScheme name="Προσαρμοσμένο 1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470</TotalTime>
  <Words>3800</Words>
  <Application>Microsoft Office PowerPoint</Application>
  <PresentationFormat>Προβολή στην οθόνη (4:3)</PresentationFormat>
  <Paragraphs>402</Paragraphs>
  <Slides>38</Slides>
  <Notes>7</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38</vt:i4>
      </vt:variant>
    </vt:vector>
  </HeadingPairs>
  <TitlesOfParts>
    <vt:vector size="41" baseType="lpstr">
      <vt:lpstr>OC_template_updated</vt:lpstr>
      <vt:lpstr>1_OC_template_updated</vt:lpstr>
      <vt:lpstr>Visio.Drawing.6</vt:lpstr>
      <vt:lpstr>Οικονομοτεχνική Ανάλυση και Διαχείριση</vt:lpstr>
      <vt:lpstr>Κριτήρια ατελή (χωρίς χρονική αξία χρήματος) (1/3)</vt:lpstr>
      <vt:lpstr>Κριτήρια ατελή (χωρίς χρονική αξία χρήματος) (2/3)</vt:lpstr>
      <vt:lpstr>Κριτήρια ατελή (χωρίς χρονική αξία χρήματος) (3/3)</vt:lpstr>
      <vt:lpstr>Κριτήρια με υπολογισμό της χρονικής αξίας του χρήματος</vt:lpstr>
      <vt:lpstr>Καθαρή Παρούσα Αξία (ΚΠΑ – Net Present Value, NPV) (1/5)</vt:lpstr>
      <vt:lpstr>Καθαρή Παρούσα Αξία (ΚΠΑ – Net Present Value, NPV) (2/5)</vt:lpstr>
      <vt:lpstr>Καθαρή Παρούσα Αξία (ΚΠΑ – Net Present Value, NPV) (3/5)</vt:lpstr>
      <vt:lpstr>Καθαρή Παρούσα Αξία (ΚΠΑ – Net Present Value, NPV) (4/5)</vt:lpstr>
      <vt:lpstr>Καθαρή Παρούσα Αξία (ΚΠΑ – Net Present Value, NPV) (5/5)</vt:lpstr>
      <vt:lpstr>Εσωτερικός Συντελεστής Απόδοσης (ΕΣΑ – Internal Rate of Return, IRR) (1/4)</vt:lpstr>
      <vt:lpstr>Εσωτερικός Συντελεστής Απόδοσης (ΕΣΑ – Internal Rate of Return, IRR) (2/4)</vt:lpstr>
      <vt:lpstr>Εσωτερικός Συντελεστής Απόδοσης (ΕΣΑ – Internal Rate of Return, IRR) (3/4)</vt:lpstr>
      <vt:lpstr>Εσωτερικός Συντελεστής Απόδοσης (ΕΣΑ – Internal Rate of Return, IRR) (4/4)</vt:lpstr>
      <vt:lpstr>Ετήσιο Ισοδύναμο Κόστος ή Αξία (ΕΙΚ, Total Equivalent Annual Cost) (1/5)</vt:lpstr>
      <vt:lpstr>Ετήσιο Ισοδύναμο Κόστος ή Αξία (ΕΙΚ, Total Equivalent Annual Cost) (2/5)</vt:lpstr>
      <vt:lpstr>Ετήσιο Ισοδύναμο Κόστος ή Αξία (ΕΙΚ, Total Equivalent Annual Cost) (3/5)</vt:lpstr>
      <vt:lpstr>Ετήσιο Ισοδύναμο Κόστος ή Αξία (ΕΙΚ, Total Equivalent Annual Cost) (4/5)</vt:lpstr>
      <vt:lpstr>Ετήσιο Ισοδύναμο Κόστος ή Αξία (ΕΙΚ, Total Equivalent Annual Cost) (5/5)</vt:lpstr>
      <vt:lpstr>Εφαρμογή του ΕΙΚ στην αντικατάσταση/απόσυρση μηχανημάτων (1/3)</vt:lpstr>
      <vt:lpstr>Εφαρμογή του ΕΙΚ στην αντικατάσταση/απόσυρση μηχανημάτων (2/3)</vt:lpstr>
      <vt:lpstr>Εφαρμογή του ΕΙΚ στην αντικατάσταση/απόσυρση μηχανημάτων (3/3)</vt:lpstr>
      <vt:lpstr>Λόγος οφέλους προς κόστος</vt:lpstr>
      <vt:lpstr>Υπολογισμός δαπανών εξοπλισμού (1/4)</vt:lpstr>
      <vt:lpstr>Υπολογισμός δαπανών εξοπλισμού (2/4)</vt:lpstr>
      <vt:lpstr>Υπολογισμός δαπανών εξοπλισμού (3/4)</vt:lpstr>
      <vt:lpstr>Υπολογισμός δαπανών εξοπλισμού (4/4)</vt:lpstr>
      <vt:lpstr>Παραδείγματα υπολογισμού δαπανών εξοπλισμού (1/3)</vt:lpstr>
      <vt:lpstr>Παραδείγματα υπολογισμού δαπανών εξοπλισμού (2/4)</vt:lpstr>
      <vt:lpstr>Παραδείγματα υπολογισμού δαπανών εξοπλισμού (3/4)</vt:lpstr>
      <vt:lpstr>Παραδείγματα υπολογισμού δαπανών εξοπλισμού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67</cp:revision>
  <dcterms:created xsi:type="dcterms:W3CDTF">2013-03-04T13:35:19Z</dcterms:created>
  <dcterms:modified xsi:type="dcterms:W3CDTF">2015-04-15T12:40:23Z</dcterms:modified>
</cp:coreProperties>
</file>