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57"/>
  </p:notesMasterIdLst>
  <p:handoutMasterIdLst>
    <p:handoutMasterId r:id="rId58"/>
  </p:handoutMasterIdLst>
  <p:sldIdLst>
    <p:sldId id="326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6" r:id="rId16"/>
    <p:sldId id="287" r:id="rId17"/>
    <p:sldId id="288" r:id="rId18"/>
    <p:sldId id="290" r:id="rId19"/>
    <p:sldId id="291" r:id="rId20"/>
    <p:sldId id="292" r:id="rId21"/>
    <p:sldId id="293" r:id="rId22"/>
    <p:sldId id="294" r:id="rId23"/>
    <p:sldId id="296" r:id="rId24"/>
    <p:sldId id="297" r:id="rId25"/>
    <p:sldId id="298" r:id="rId26"/>
    <p:sldId id="325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6" r:id="rId43"/>
    <p:sldId id="317" r:id="rId44"/>
    <p:sldId id="318" r:id="rId45"/>
    <p:sldId id="320" r:id="rId46"/>
    <p:sldId id="321" r:id="rId47"/>
    <p:sldId id="322" r:id="rId48"/>
    <p:sldId id="323" r:id="rId49"/>
    <p:sldId id="257" r:id="rId50"/>
    <p:sldId id="262" r:id="rId51"/>
    <p:sldId id="264" r:id="rId52"/>
    <p:sldId id="269" r:id="rId53"/>
    <p:sldId id="270" r:id="rId54"/>
    <p:sldId id="266" r:id="rId55"/>
    <p:sldId id="261" r:id="rId56"/>
  </p:sldIdLst>
  <p:sldSz cx="9144000" cy="6858000" type="screen4x3"/>
  <p:notesSz cx="7104063" cy="10234613"/>
  <p:custDataLst>
    <p:tags r:id="rId59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5B3462"/>
    <a:srgbClr val="49385E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5" autoAdjust="0"/>
    <p:restoredTop sz="94660"/>
  </p:normalViewPr>
  <p:slideViewPr>
    <p:cSldViewPr>
      <p:cViewPr varScale="1">
        <p:scale>
          <a:sx n="107" d="100"/>
          <a:sy n="107" d="100"/>
        </p:scale>
        <p:origin x="-18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14/12/2015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14/12/2015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939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D5833D9D-D58B-48C0-A231-9FB2329648AE}" type="slidenum">
              <a:rPr lang="en-US" altLang="el-GR" sz="1200" baseline="0" smtClean="0"/>
              <a:pPr/>
              <a:t>37</a:t>
            </a:fld>
            <a:endParaRPr lang="en-US" altLang="el-GR" sz="1200" baseline="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l-GR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A3EEE426-6C31-4E57-B78C-74F0ADAE43D2}" type="slidenum">
              <a:rPr lang="en-US" altLang="el-GR" sz="1200" baseline="0" smtClean="0"/>
              <a:pPr/>
              <a:t>41</a:t>
            </a:fld>
            <a:endParaRPr lang="en-US" altLang="el-GR" sz="1200" baseline="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l-GR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16D14249-E122-47A0-B866-02B6587A9297}" type="slidenum">
              <a:rPr lang="en-US" altLang="el-GR" sz="1200" baseline="0" smtClean="0"/>
              <a:pPr/>
              <a:t>43</a:t>
            </a:fld>
            <a:endParaRPr lang="en-US" altLang="el-GR" sz="1200" baseline="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5656D0E8-0673-4DF4-93C7-8CED0B36CA40}" type="slidenum">
              <a:rPr lang="en-US" altLang="el-GR" sz="1200" baseline="0" smtClean="0"/>
              <a:pPr/>
              <a:t>3</a:t>
            </a:fld>
            <a:endParaRPr lang="en-US" altLang="el-GR" sz="1200" baseline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4430AAF7-0D0E-45FA-9530-A1EE4BBC6D6A}" type="slidenum">
              <a:rPr lang="en-US" altLang="el-GR" sz="1200" baseline="0" smtClean="0"/>
              <a:pPr/>
              <a:t>5</a:t>
            </a:fld>
            <a:endParaRPr lang="en-US" altLang="el-GR" sz="1200" baseline="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l-G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012734F3-4039-4BD3-B3B9-72B9982962DC}" type="slidenum">
              <a:rPr lang="en-US" altLang="el-GR" sz="1200" baseline="0" smtClean="0"/>
              <a:pPr/>
              <a:t>7</a:t>
            </a:fld>
            <a:endParaRPr lang="en-US" altLang="el-GR" sz="1200" baseline="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l-GR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EDFF8B94-C149-4F3A-AF8B-71DD8A0751C2}" type="slidenum">
              <a:rPr lang="en-US" altLang="el-GR" sz="1200" baseline="0" smtClean="0"/>
              <a:pPr/>
              <a:t>16</a:t>
            </a:fld>
            <a:endParaRPr lang="en-US" altLang="el-GR" sz="1200" baseline="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71515B7F-EFF5-4A73-8365-EFDB7221D2CB}" type="slidenum">
              <a:rPr lang="en-US" altLang="el-GR" sz="1200" baseline="0" smtClean="0"/>
              <a:pPr/>
              <a:t>26</a:t>
            </a:fld>
            <a:endParaRPr lang="en-US" altLang="el-GR" sz="1200" baseline="0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l-GR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C6DCF725-0BF5-4C88-A266-A7142040FE2B}" type="slidenum">
              <a:rPr lang="en-US" altLang="el-GR" sz="1200" baseline="0" smtClean="0"/>
              <a:pPr/>
              <a:t>29</a:t>
            </a:fld>
            <a:endParaRPr lang="en-US" altLang="el-GR" sz="1200" baseline="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l-GR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E9BD209-CAC0-441D-B0DA-708BC1B5F075}" type="slidenum">
              <a:rPr lang="en-US" altLang="el-GR" sz="1200" baseline="0" smtClean="0"/>
              <a:pPr/>
              <a:t>31</a:t>
            </a:fld>
            <a:endParaRPr lang="en-US" altLang="el-GR" sz="1200" baseline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l-GR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54D61145-E6C8-4327-9BD6-43090A3F05DE}" type="slidenum">
              <a:rPr lang="en-US" altLang="el-GR" sz="1200" baseline="0" smtClean="0"/>
              <a:pPr/>
              <a:t>35</a:t>
            </a:fld>
            <a:endParaRPr lang="en-US" altLang="el-GR" sz="1200" baseline="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l-GR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8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51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3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2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9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1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55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6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4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  <a:solidFill>
            <a:schemeClr val="accent5">
              <a:lumMod val="5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176213" indent="0"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5112568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7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Bohr_atom_model_English.sv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commons.wikimedia.org/wiki/User:ANGELUS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sa/3.0/deed.en" TargetMode="External"/><Relationship Id="rId3" Type="http://schemas.openxmlformats.org/officeDocument/2006/relationships/tags" Target="../tags/tag2.xml"/><Relationship Id="rId7" Type="http://schemas.openxmlformats.org/officeDocument/2006/relationships/hyperlink" Target="http://commons.wikimedia.org/wiki/User:Jubobroff" TargetMode="Externa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commons.wikimedia.org/wiki/File:Atomic_orbitals_and_periodic_table_construction.ogv" TargetMode="Externa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s://commons.wikimedia.org/wiki/User:Haade" TargetMode="External"/><Relationship Id="rId4" Type="http://schemas.openxmlformats.org/officeDocument/2006/relationships/hyperlink" Target="https://commons.wikimedia.org/wiki/File:Single_electron_orbitals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s://commons.wikimedia.org/wiki/User:Jacek_FH" TargetMode="External"/><Relationship Id="rId4" Type="http://schemas.openxmlformats.org/officeDocument/2006/relationships/hyperlink" Target="https://commons.wikimedia.org/wiki/File:Covalent_bond_hydrogen.sv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commons.wikimedia.org/wiki/File:Methane-3D-balls.pn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User:Benjah-bmm27" TargetMode="External"/><Relationship Id="rId5" Type="http://schemas.openxmlformats.org/officeDocument/2006/relationships/hyperlink" Target="https://commons.wikimedia.org/wiki/File:Methane-2D-dot-cross.png" TargetMode="Externa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s://commons.wikimedia.org/wiki/User:CFCF" TargetMode="External"/><Relationship Id="rId4" Type="http://schemas.openxmlformats.org/officeDocument/2006/relationships/hyperlink" Target="https://commons.wikimedia.org/wiki/File:209_Polar_Covalent_Bonds_in_a_Water_Molecule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/index.php?title=User:Mhowison&amp;action=edit&amp;redlink=1" TargetMode="External"/><Relationship Id="rId4" Type="http://schemas.openxmlformats.org/officeDocument/2006/relationships/hyperlink" Target="https://commons.wikimedia.org/wiki/File:NaCl_ionic_bond.GIF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Miri3.jpg" TargetMode="External"/><Relationship Id="rId3" Type="http://schemas.openxmlformats.org/officeDocument/2006/relationships/image" Target="../media/image20.jpeg"/><Relationship Id="rId7" Type="http://schemas.openxmlformats.org/officeDocument/2006/relationships/hyperlink" Target="http://creativecommons.org/licenses/by-sa/3.0/deed.e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User:File_Upload_Bot_(Magnus_Manske)" TargetMode="External"/><Relationship Id="rId5" Type="http://schemas.openxmlformats.org/officeDocument/2006/relationships/hyperlink" Target="https://commons.wikimedia.org/wiki/File:Ionic_bonding_animation.gif" TargetMode="External"/><Relationship Id="rId4" Type="http://schemas.openxmlformats.org/officeDocument/2006/relationships/image" Target="../media/image21.gif"/><Relationship Id="rId9" Type="http://schemas.openxmlformats.org/officeDocument/2006/relationships/hyperlink" Target="https://commons.wikimedia.org/w/index.php?title=User:J:136401&amp;action=edit&amp;redlink=1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sa/3.0/deed.en" TargetMode="External"/><Relationship Id="rId3" Type="http://schemas.openxmlformats.org/officeDocument/2006/relationships/image" Target="../media/image5.jpeg"/><Relationship Id="rId7" Type="http://schemas.openxmlformats.org/officeDocument/2006/relationships/hyperlink" Target="https://commons.wikimedia.org/wiki/User:File_Upload_Bot_(Magnus_Manske)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Na_(Sodium).jpg" TargetMode="External"/><Relationship Id="rId11" Type="http://schemas.openxmlformats.org/officeDocument/2006/relationships/hyperlink" Target="https://commons.wikimedia.org/wiki/File:Sodium_chloride_2.JPG" TargetMode="External"/><Relationship Id="rId5" Type="http://schemas.openxmlformats.org/officeDocument/2006/relationships/image" Target="../media/image7.jpeg"/><Relationship Id="rId10" Type="http://schemas.openxmlformats.org/officeDocument/2006/relationships/hyperlink" Target="https://commons.wikimedia.org/wiki/User:Materialscientist" TargetMode="External"/><Relationship Id="rId4" Type="http://schemas.openxmlformats.org/officeDocument/2006/relationships/image" Target="../media/image6.jpeg"/><Relationship Id="rId9" Type="http://schemas.openxmlformats.org/officeDocument/2006/relationships/hyperlink" Target="https://commons.wikimedia.org/wiki/File:Chlorine_dioxide_gas_and_solution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s://commons.wikimedia.org/wiki/User:Magasjukur2" TargetMode="External"/><Relationship Id="rId4" Type="http://schemas.openxmlformats.org/officeDocument/2006/relationships/hyperlink" Target="https://commons.wikimedia.org/wiki/File:3D_model_hydrogen_bonds_in_water.sv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lideshare.net/kindarspirit/02-the-chemical-context-of-life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User:JSquish" TargetMode="External"/><Relationship Id="rId3" Type="http://schemas.openxmlformats.org/officeDocument/2006/relationships/image" Target="../media/image25.jpeg"/><Relationship Id="rId7" Type="http://schemas.openxmlformats.org/officeDocument/2006/relationships/hyperlink" Target="https://commons.wikimedia.org/wiki/File:Combustion_reaction_of_methane.jp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s://commons.wikimedia.org/wiki/User:Daniele_Pugliesi" TargetMode="External"/><Relationship Id="rId4" Type="http://schemas.openxmlformats.org/officeDocument/2006/relationships/hyperlink" Target="https://commons.wikimedia.org/wiki/File:Chemical_reactions.sv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s://commons.wikimedia.org/w/index.php?title=User:Bhandari909&amp;action=edit&amp;redlink=1" TargetMode="External"/><Relationship Id="rId4" Type="http://schemas.openxmlformats.org/officeDocument/2006/relationships/hyperlink" Target="https://commons.wikimedia.org/wiki/File:Goiter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Βιολογία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2924944"/>
            <a:ext cx="9144000" cy="230425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l-GR" sz="2600" b="1" dirty="0" smtClean="0"/>
              <a:t>Ενότητα 2</a:t>
            </a:r>
            <a:r>
              <a:rPr lang="el-GR" sz="2600" dirty="0" smtClean="0"/>
              <a:t>: Η χημική σύσταση της έμβιας ύλης</a:t>
            </a:r>
            <a:endParaRPr lang="en-US" sz="2600" dirty="0" smtClean="0"/>
          </a:p>
          <a:p>
            <a:pPr>
              <a:spcBef>
                <a:spcPts val="0"/>
              </a:spcBef>
            </a:pPr>
            <a:r>
              <a:rPr lang="el-GR" sz="2200" dirty="0" smtClean="0"/>
              <a:t>Αναστασία </a:t>
            </a:r>
            <a:r>
              <a:rPr lang="el-GR" sz="2200" dirty="0" err="1" smtClean="0"/>
              <a:t>Κανέλλου</a:t>
            </a:r>
            <a:r>
              <a:rPr lang="el-GR" sz="2200" dirty="0" smtClean="0"/>
              <a:t>, </a:t>
            </a:r>
            <a:endParaRPr lang="en-US" sz="2200" dirty="0" smtClean="0"/>
          </a:p>
          <a:p>
            <a:pPr>
              <a:spcBef>
                <a:spcPts val="0"/>
              </a:spcBef>
            </a:pPr>
            <a:r>
              <a:rPr lang="el-GR" sz="2200" dirty="0" smtClean="0"/>
              <a:t>Τμήμα Τεχνολογίας Τροφίμων</a:t>
            </a:r>
            <a:endParaRPr lang="en-US" sz="2200" dirty="0" smtClean="0"/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089881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90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Υποτατομικά σωματίδια</a:t>
            </a:r>
          </a:p>
        </p:txBody>
      </p:sp>
      <p:sp>
        <p:nvSpPr>
          <p:cNvPr id="12291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mtClean="0"/>
              <a:t>Άτομα αποτελούνται από υποατομικά σωματίδια</a:t>
            </a:r>
          </a:p>
          <a:p>
            <a:r>
              <a:rPr lang="el-GR" altLang="el-GR" smtClean="0"/>
              <a:t>~100, 3 με πρακτική σημασία βιολογία</a:t>
            </a:r>
          </a:p>
          <a:p>
            <a:r>
              <a:rPr lang="el-GR" altLang="el-GR" smtClean="0"/>
              <a:t>Νετρόνια (ηλεκτρικά ουδέτερα)</a:t>
            </a:r>
          </a:p>
          <a:p>
            <a:r>
              <a:rPr lang="el-GR" altLang="el-GR" smtClean="0"/>
              <a:t>Πρωτόνια (με + φορτίο)</a:t>
            </a:r>
          </a:p>
          <a:p>
            <a:r>
              <a:rPr lang="el-GR" altLang="el-GR" smtClean="0"/>
              <a:t>Ηλεκτρόνια (με - φορτίο)</a:t>
            </a:r>
          </a:p>
        </p:txBody>
      </p:sp>
      <p:sp>
        <p:nvSpPr>
          <p:cNvPr id="12293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92A413AA-E1FF-4725-87B2-05450C43ABB1}" type="slidenum">
              <a:rPr lang="en-US" altLang="el-GR" sz="1400" baseline="0" smtClean="0"/>
              <a:pPr/>
              <a:t>9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7828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smtClean="0"/>
              <a:t>1 Dalton = </a:t>
            </a:r>
            <a:r>
              <a:rPr lang="el-GR" altLang="el-GR" smtClean="0"/>
              <a:t>Μάζα (γρ):1,7*10 </a:t>
            </a:r>
            <a:r>
              <a:rPr lang="el-GR" altLang="el-GR" baseline="30000" smtClean="0"/>
              <a:t>-24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Πρωτόνια και νετρόνια-&gt; πυρήνα (+)</a:t>
            </a:r>
          </a:p>
          <a:p>
            <a:pPr>
              <a:defRPr/>
            </a:pPr>
            <a:r>
              <a:rPr lang="el-GR" dirty="0" smtClean="0"/>
              <a:t>Ηλεκτρόνια σχηματίζουν νέφος αρνητικών φορτίων γύρω από πυρήνα</a:t>
            </a:r>
          </a:p>
          <a:p>
            <a:pPr marL="0" indent="0">
              <a:buFontTx/>
              <a:buNone/>
              <a:defRPr/>
            </a:pPr>
            <a:r>
              <a:rPr lang="en-US" dirty="0" err="1" smtClean="0"/>
              <a:t>dalton</a:t>
            </a:r>
            <a:r>
              <a:rPr lang="en-US" dirty="0" smtClean="0"/>
              <a:t> = </a:t>
            </a:r>
            <a:r>
              <a:rPr lang="en-US" dirty="0" err="1" smtClean="0"/>
              <a:t>amu</a:t>
            </a:r>
            <a:r>
              <a:rPr lang="el-GR" dirty="0" smtClean="0"/>
              <a:t>: Μονάδα μέτρησης για άτομα και υποατομικά σωματίδια:</a:t>
            </a:r>
          </a:p>
          <a:p>
            <a:pPr>
              <a:defRPr/>
            </a:pPr>
            <a:r>
              <a:rPr lang="el-GR" dirty="0" smtClean="0"/>
              <a:t>Νετρόνια και πρωτόνια: ~ ίση μάζα</a:t>
            </a:r>
            <a:r>
              <a:rPr lang="en-US" dirty="0" smtClean="0"/>
              <a:t>, </a:t>
            </a:r>
            <a:r>
              <a:rPr lang="el-GR" dirty="0" smtClean="0"/>
              <a:t>1 </a:t>
            </a:r>
            <a:r>
              <a:rPr lang="en-US" dirty="0" err="1" smtClean="0"/>
              <a:t>dalton</a:t>
            </a:r>
            <a:endParaRPr lang="el-GR" dirty="0" smtClean="0"/>
          </a:p>
          <a:p>
            <a:pPr>
              <a:defRPr/>
            </a:pPr>
            <a:r>
              <a:rPr lang="el-GR" dirty="0" smtClean="0"/>
              <a:t>Ηλεκτρόνια: μάζα 1/2000, αμελητέα</a:t>
            </a:r>
          </a:p>
          <a:p>
            <a:pPr marL="0" indent="0">
              <a:buFontTx/>
              <a:buNone/>
              <a:defRPr/>
            </a:pPr>
            <a:endParaRPr lang="el-GR" dirty="0"/>
          </a:p>
        </p:txBody>
      </p:sp>
      <p:sp>
        <p:nvSpPr>
          <p:cNvPr id="13317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FCE769F4-6F09-4A8B-AF75-AFEFF2B10E43}" type="slidenum">
              <a:rPr lang="en-US" altLang="el-GR" sz="1400" baseline="0" smtClean="0"/>
              <a:pPr/>
              <a:t>10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331478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smtClean="0"/>
              <a:t>A</a:t>
            </a:r>
            <a:r>
              <a:rPr lang="el-GR" altLang="el-GR" smtClean="0"/>
              <a:t>τομικός αριθμός </a:t>
            </a:r>
          </a:p>
        </p:txBody>
      </p:sp>
      <p:sp>
        <p:nvSpPr>
          <p:cNvPr id="14339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mtClean="0"/>
              <a:t>Άτομα διαφέρουν σε αριθμό υποατομικών σωματιδίων </a:t>
            </a:r>
          </a:p>
          <a:p>
            <a:r>
              <a:rPr lang="el-GR" altLang="el-GR" b="1" smtClean="0"/>
              <a:t>Ατομικός αριθμός</a:t>
            </a:r>
            <a:r>
              <a:rPr lang="el-GR" altLang="el-GR" smtClean="0"/>
              <a:t>: Άτομα ίδιου στοιχείου έχουν ίδιο αριθμό πρωτονίων (αριστερά από σύμβολο </a:t>
            </a:r>
            <a:r>
              <a:rPr lang="en-US" altLang="el-GR" b="1" baseline="-25000" smtClean="0"/>
              <a:t>2</a:t>
            </a:r>
            <a:r>
              <a:rPr lang="en-US" altLang="el-GR" smtClean="0"/>
              <a:t>He</a:t>
            </a:r>
          </a:p>
          <a:p>
            <a:r>
              <a:rPr lang="el-GR" altLang="el-GR" smtClean="0"/>
              <a:t>Αριθμός πρωτονίων = αριθμός ηλεκτρονιών σε ηλεκτρικά ουδέτερα άτομα</a:t>
            </a:r>
          </a:p>
        </p:txBody>
      </p:sp>
      <p:sp>
        <p:nvSpPr>
          <p:cNvPr id="14341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02B35A7E-E632-4CA9-9ED0-FA83C3DDFA09}" type="slidenum">
              <a:rPr lang="en-US" altLang="el-GR" sz="1400" baseline="0" smtClean="0"/>
              <a:pPr/>
              <a:t>11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5614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Ατομική μάζα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b="1" dirty="0" smtClean="0"/>
              <a:t>Μαζικός αριθμός </a:t>
            </a:r>
            <a:r>
              <a:rPr lang="el-GR" dirty="0" smtClean="0"/>
              <a:t>= άθροισμα πρωτονίων και νετρονίων, </a:t>
            </a:r>
            <a:r>
              <a:rPr lang="el-GR" b="1" baseline="30000" dirty="0" smtClean="0"/>
              <a:t>4</a:t>
            </a:r>
            <a:r>
              <a:rPr lang="en-US" baseline="-25000" dirty="0" smtClean="0"/>
              <a:t>2</a:t>
            </a:r>
            <a:r>
              <a:rPr lang="en-US" dirty="0" smtClean="0"/>
              <a:t>He</a:t>
            </a:r>
            <a:endParaRPr lang="el-GR" dirty="0" smtClean="0"/>
          </a:p>
          <a:p>
            <a:pPr>
              <a:defRPr/>
            </a:pPr>
            <a:r>
              <a:rPr lang="el-GR" dirty="0" smtClean="0"/>
              <a:t>Μαζικός αριθμός = καλή προσέγγιση της μάζας του ατόμου= </a:t>
            </a:r>
            <a:r>
              <a:rPr lang="el-GR" b="1" dirty="0" smtClean="0"/>
              <a:t>ατομική μάζα</a:t>
            </a:r>
            <a:endParaRPr lang="en-US" b="1" dirty="0" smtClean="0"/>
          </a:p>
          <a:p>
            <a:pPr>
              <a:defRPr/>
            </a:pPr>
            <a:r>
              <a:rPr lang="el-GR" dirty="0" smtClean="0"/>
              <a:t>Αριθμός νετρονίων</a:t>
            </a:r>
            <a:r>
              <a:rPr lang="en-US" dirty="0"/>
              <a:t>=</a:t>
            </a:r>
            <a:r>
              <a:rPr lang="el-GR" dirty="0" smtClean="0"/>
              <a:t> </a:t>
            </a:r>
          </a:p>
          <a:p>
            <a:pPr marL="0" indent="0">
              <a:buFontTx/>
              <a:buNone/>
              <a:defRPr/>
            </a:pPr>
            <a:r>
              <a:rPr lang="el-GR" dirty="0" smtClean="0"/>
              <a:t>	Μαζικός αριθμός – ατομικός αριθμός</a:t>
            </a:r>
          </a:p>
          <a:p>
            <a:pPr marL="0" indent="0">
              <a:buFontTx/>
              <a:buNone/>
              <a:defRPr/>
            </a:pPr>
            <a:r>
              <a:rPr lang="en-US" b="1" baseline="30000" dirty="0" smtClean="0"/>
              <a:t>	</a:t>
            </a:r>
            <a:r>
              <a:rPr lang="el-GR" b="1" baseline="30000" dirty="0" smtClean="0"/>
              <a:t>23</a:t>
            </a:r>
            <a:r>
              <a:rPr lang="el-GR" baseline="-25000" dirty="0" smtClean="0"/>
              <a:t>11 </a:t>
            </a:r>
            <a:r>
              <a:rPr lang="en-US" dirty="0" smtClean="0"/>
              <a:t>Na  		</a:t>
            </a:r>
            <a:r>
              <a:rPr lang="el-GR" b="1" baseline="30000" dirty="0" smtClean="0"/>
              <a:t>4</a:t>
            </a:r>
            <a:r>
              <a:rPr lang="en-US" baseline="-25000" dirty="0" smtClean="0"/>
              <a:t>2</a:t>
            </a:r>
            <a:r>
              <a:rPr lang="en-US" dirty="0" smtClean="0"/>
              <a:t>He</a:t>
            </a:r>
            <a:endParaRPr lang="el-GR" dirty="0" smtClean="0"/>
          </a:p>
          <a:p>
            <a:pPr marL="0" indent="0">
              <a:buFontTx/>
              <a:buNone/>
              <a:defRPr/>
            </a:pPr>
            <a:endParaRPr lang="el-GR" dirty="0"/>
          </a:p>
        </p:txBody>
      </p:sp>
      <p:sp>
        <p:nvSpPr>
          <p:cNvPr id="15365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0ABAD766-B244-47CF-87DF-282544027BCC}" type="slidenum">
              <a:rPr lang="en-US" altLang="el-GR" sz="1400" baseline="0" smtClean="0"/>
              <a:pPr/>
              <a:t>12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143147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smtClean="0"/>
              <a:t>I</a:t>
            </a:r>
            <a:r>
              <a:rPr lang="el-GR" altLang="el-GR" smtClean="0"/>
              <a:t>σότοπα</a:t>
            </a:r>
          </a:p>
        </p:txBody>
      </p:sp>
      <p:sp>
        <p:nvSpPr>
          <p:cNvPr id="17411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mtClean="0"/>
              <a:t>Ίδιο άτομα έχει ίδιο αριθμός πρωτονίων</a:t>
            </a:r>
          </a:p>
          <a:p>
            <a:r>
              <a:rPr lang="el-GR" altLang="el-GR" smtClean="0"/>
              <a:t>Μερικά έχουν περισσότερα νετρόνια -&gt; μεγαλύτερη μάζα</a:t>
            </a:r>
          </a:p>
          <a:p>
            <a:r>
              <a:rPr lang="el-GR" altLang="el-GR" b="1" smtClean="0"/>
              <a:t>Ισότοπα</a:t>
            </a:r>
            <a:r>
              <a:rPr lang="el-GR" altLang="el-GR" smtClean="0"/>
              <a:t>= Διαφορετικές ατομικές μορφές του ίδιου στοιχείου</a:t>
            </a:r>
          </a:p>
          <a:p>
            <a:r>
              <a:rPr lang="el-GR" altLang="el-GR" smtClean="0"/>
              <a:t>Φύση : μείγμα ισοτόπων, ίδια συμπεριφορά </a:t>
            </a:r>
            <a:r>
              <a:rPr lang="en-US" altLang="el-GR" b="1" baseline="30000" smtClean="0"/>
              <a:t>12</a:t>
            </a:r>
            <a:r>
              <a:rPr lang="en-US" altLang="el-GR" baseline="-25000" smtClean="0"/>
              <a:t>6</a:t>
            </a:r>
            <a:r>
              <a:rPr lang="en-US" altLang="el-GR" smtClean="0"/>
              <a:t>C	  	</a:t>
            </a:r>
            <a:r>
              <a:rPr lang="en-US" altLang="el-GR" b="1" baseline="30000" smtClean="0"/>
              <a:t>13</a:t>
            </a:r>
            <a:r>
              <a:rPr lang="en-US" altLang="el-GR" baseline="-25000" smtClean="0"/>
              <a:t>6</a:t>
            </a:r>
            <a:r>
              <a:rPr lang="en-US" altLang="el-GR" smtClean="0"/>
              <a:t>C 		</a:t>
            </a:r>
            <a:r>
              <a:rPr lang="en-US" altLang="el-GR" b="1" baseline="30000" smtClean="0"/>
              <a:t>14</a:t>
            </a:r>
            <a:r>
              <a:rPr lang="en-US" altLang="el-GR" baseline="-25000" smtClean="0"/>
              <a:t>6</a:t>
            </a:r>
            <a:r>
              <a:rPr lang="en-US" altLang="el-GR" smtClean="0"/>
              <a:t>C</a:t>
            </a:r>
            <a:endParaRPr lang="el-GR" altLang="el-GR" smtClean="0"/>
          </a:p>
          <a:p>
            <a:endParaRPr lang="el-GR" altLang="el-GR" smtClean="0"/>
          </a:p>
        </p:txBody>
      </p:sp>
      <p:sp>
        <p:nvSpPr>
          <p:cNvPr id="17413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D8AB184-9C75-44D5-BE81-1CE4C888D518}" type="slidenum">
              <a:rPr lang="en-US" altLang="el-GR" sz="1400" baseline="0" smtClean="0"/>
              <a:pPr/>
              <a:t>13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217306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Ραδιενεργά ισότοπα</a:t>
            </a:r>
          </a:p>
        </p:txBody>
      </p:sp>
      <p:sp>
        <p:nvSpPr>
          <p:cNvPr id="18435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z="2800" b="1" dirty="0" smtClean="0"/>
              <a:t>Σταθερά ισότοπα </a:t>
            </a:r>
            <a:r>
              <a:rPr lang="el-GR" altLang="el-GR" sz="2800" dirty="0" smtClean="0"/>
              <a:t>: ο πυρήνας  δεν έχει τάση να χάνει σωματίδια </a:t>
            </a:r>
            <a:r>
              <a:rPr lang="en-US" altLang="el-GR" sz="2800" b="1" baseline="30000" dirty="0" smtClean="0"/>
              <a:t>12</a:t>
            </a:r>
            <a:r>
              <a:rPr lang="en-US" altLang="el-GR" sz="2800" dirty="0" smtClean="0"/>
              <a:t>C</a:t>
            </a:r>
            <a:r>
              <a:rPr lang="el-GR" altLang="el-GR" sz="2800" dirty="0" smtClean="0"/>
              <a:t> </a:t>
            </a:r>
            <a:r>
              <a:rPr lang="en-US" altLang="el-GR" sz="2800" b="1" baseline="30000" dirty="0" smtClean="0"/>
              <a:t>13</a:t>
            </a:r>
            <a:r>
              <a:rPr lang="en-US" altLang="el-GR" sz="2800" dirty="0" smtClean="0"/>
              <a:t>C </a:t>
            </a:r>
            <a:r>
              <a:rPr lang="en-US" altLang="el-GR" sz="2800" b="1" baseline="30000" dirty="0" smtClean="0"/>
              <a:t>14</a:t>
            </a:r>
            <a:r>
              <a:rPr lang="en-US" altLang="el-GR" sz="2800" dirty="0" smtClean="0"/>
              <a:t>C</a:t>
            </a:r>
            <a:endParaRPr lang="el-GR" altLang="el-GR" sz="2800" dirty="0" smtClean="0"/>
          </a:p>
          <a:p>
            <a:r>
              <a:rPr lang="el-GR" altLang="el-GR" sz="2800" b="1" dirty="0" smtClean="0"/>
              <a:t>Ραδιενεργό</a:t>
            </a:r>
            <a:r>
              <a:rPr lang="el-GR" altLang="el-GR" sz="2800" dirty="0" smtClean="0"/>
              <a:t> ισότοπο: ο πυρήνας του σταδιακά διασπάται εκπέμποντας σωματίδια και ενέργεια</a:t>
            </a:r>
          </a:p>
          <a:p>
            <a:r>
              <a:rPr lang="el-GR" altLang="el-GR" sz="2800" dirty="0" smtClean="0"/>
              <a:t>Όταν διάσπαση οδηγεί σε αλλαγή αριθμού πρωτονίων -&gt; άτομο μετατρέπεται σε άλλο άτομο </a:t>
            </a:r>
            <a:r>
              <a:rPr lang="en-US" altLang="el-GR" sz="2800" dirty="0" smtClean="0"/>
              <a:t>C-&gt;N</a:t>
            </a:r>
          </a:p>
          <a:p>
            <a:r>
              <a:rPr lang="el-GR" altLang="el-GR" sz="2800" dirty="0" smtClean="0"/>
              <a:t>Κύτταρα χρησιμοποιούν με ίδιο τρόπο τα ραδιενεργά από τα μη, απλά ανιχνεύονται</a:t>
            </a:r>
          </a:p>
          <a:p>
            <a:endParaRPr lang="el-GR" altLang="el-GR" dirty="0" smtClean="0"/>
          </a:p>
          <a:p>
            <a:endParaRPr lang="el-GR" altLang="el-GR" dirty="0" smtClean="0"/>
          </a:p>
        </p:txBody>
      </p:sp>
      <p:sp>
        <p:nvSpPr>
          <p:cNvPr id="18437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52174286-CB94-4932-A79E-091F7A715587}" type="slidenum">
              <a:rPr lang="en-US" altLang="el-GR" sz="1400" baseline="0" smtClean="0"/>
              <a:pPr/>
              <a:t>14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355123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smtClean="0"/>
              <a:t>E</a:t>
            </a:r>
            <a:r>
              <a:rPr lang="el-GR" altLang="el-GR" smtClean="0"/>
              <a:t>φαρμογές ραδιενεργών ισοτόπων</a:t>
            </a:r>
          </a:p>
        </p:txBody>
      </p:sp>
      <p:sp>
        <p:nvSpPr>
          <p:cNvPr id="19459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mtClean="0"/>
              <a:t>Βιολογία, ιατρική-&gt; διαγνωστικά εργαλεία, απεικόνιση -&gt; μικρή ακτινοβολία στην ιατρική</a:t>
            </a:r>
          </a:p>
          <a:p>
            <a:r>
              <a:rPr lang="el-GR" altLang="el-GR" smtClean="0"/>
              <a:t>Η ακτινοβολία που εκπέμπεται κατά τη διάσπαση των ισοτόπων καταστρέφει κυτταρικά βιομόρια -&gt; κίνδυνος </a:t>
            </a:r>
          </a:p>
          <a:p>
            <a:r>
              <a:rPr lang="el-GR" altLang="el-GR" smtClean="0"/>
              <a:t>Πυρηνικά ατυχήματα: διαρροή ραδιενεργών υλικών </a:t>
            </a:r>
          </a:p>
          <a:p>
            <a:endParaRPr lang="el-GR" altLang="el-GR" smtClean="0"/>
          </a:p>
        </p:txBody>
      </p:sp>
      <p:sp>
        <p:nvSpPr>
          <p:cNvPr id="19461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CD8D717F-5232-4FEC-8898-C030C0BDF819}" type="slidenum">
              <a:rPr lang="en-US" altLang="el-GR" sz="1400" baseline="0" smtClean="0"/>
              <a:pPr/>
              <a:t>15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16995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251520" y="1484784"/>
            <a:ext cx="4320480" cy="5112568"/>
          </a:xfrm>
        </p:spPr>
        <p:txBody>
          <a:bodyPr/>
          <a:lstStyle/>
          <a:p>
            <a:r>
              <a:rPr lang="el-GR" dirty="0" smtClean="0"/>
              <a:t>Στην απεικονιστική ιατρική εντοπίζεται ο καρκινικός ιστός με τα ραδιενεργά ισότοπα.</a:t>
            </a:r>
            <a:endParaRPr lang="el-GR" dirty="0"/>
          </a:p>
        </p:txBody>
      </p:sp>
      <p:sp>
        <p:nvSpPr>
          <p:cNvPr id="21509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F053F72E-8FC1-495B-BA06-3CB98C9DB909}" type="slidenum">
              <a:rPr lang="en-US" altLang="el-GR" sz="1400" baseline="0" smtClean="0"/>
              <a:pPr/>
              <a:t>16</a:t>
            </a:fld>
            <a:endParaRPr lang="en-US" altLang="el-GR" sz="1400" baseline="0" smtClean="0"/>
          </a:p>
        </p:txBody>
      </p:sp>
      <p:pic>
        <p:nvPicPr>
          <p:cNvPr id="21507" name="Picture 3" descr="2_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30"/>
          <a:stretch/>
        </p:blipFill>
        <p:spPr bwMode="auto">
          <a:xfrm>
            <a:off x="4716016" y="1484784"/>
            <a:ext cx="4316412" cy="435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Εφαρμογή ραδιενεργών ισοτόπων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4997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Ενεργειακά επίπεδα ηλεκτρονίων </a:t>
            </a:r>
          </a:p>
        </p:txBody>
      </p:sp>
      <p:sp>
        <p:nvSpPr>
          <p:cNvPr id="22531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l-GR" dirty="0" smtClean="0"/>
              <a:t>Μόνο ηλεκτρόνια συμμετέχουν σε χημικές αντιδράσεις </a:t>
            </a:r>
          </a:p>
          <a:p>
            <a:r>
              <a:rPr lang="el-GR" altLang="el-GR" dirty="0" smtClean="0"/>
              <a:t>Ηλεκτρόνια: Διαφέρουν ως προς την ενέργεια</a:t>
            </a:r>
          </a:p>
          <a:p>
            <a:r>
              <a:rPr lang="el-GR" altLang="el-GR" b="1" dirty="0" smtClean="0"/>
              <a:t>Ενέργεια</a:t>
            </a:r>
            <a:r>
              <a:rPr lang="el-GR" altLang="el-GR" dirty="0" smtClean="0"/>
              <a:t> = ικανότητα παραγωγής μια μεταβολής (πχ μετατόπιση)</a:t>
            </a:r>
          </a:p>
          <a:p>
            <a:r>
              <a:rPr lang="el-GR" altLang="el-GR" b="1" dirty="0" smtClean="0"/>
              <a:t>Δυναμική ενέργεια</a:t>
            </a:r>
            <a:r>
              <a:rPr lang="el-GR" altLang="el-GR" dirty="0" smtClean="0"/>
              <a:t>: η ενέργεια που έχει ένα υλικό αντικείμενο λόγω της θέσης ή της δομής του  πχ νερό σε φράγμα</a:t>
            </a:r>
          </a:p>
        </p:txBody>
      </p:sp>
      <p:sp>
        <p:nvSpPr>
          <p:cNvPr id="22533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24CFC465-F091-40A5-9F22-6278EF897CDC}" type="slidenum">
              <a:rPr lang="en-US" altLang="el-GR" sz="1400" baseline="0" smtClean="0"/>
              <a:pPr/>
              <a:t>17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281578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Δυναμική ενέργεια ηλεκτρονίων</a:t>
            </a:r>
            <a:endParaRPr lang="el-GR" dirty="0"/>
          </a:p>
        </p:txBody>
      </p:sp>
      <p:sp>
        <p:nvSpPr>
          <p:cNvPr id="23555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l-GR" dirty="0" smtClean="0"/>
              <a:t>Φυσική τάση ύλης να καταλαμβάνει θέσεις με χαμηλότερη δυναμική ενέργεια</a:t>
            </a:r>
          </a:p>
          <a:p>
            <a:r>
              <a:rPr lang="el-GR" altLang="el-GR" dirty="0" smtClean="0"/>
              <a:t>Ηλεκτρόνια έχουν δυναμική ενέργεια γιατί έλκονται από πυρήνα</a:t>
            </a:r>
          </a:p>
          <a:p>
            <a:r>
              <a:rPr lang="el-GR" altLang="el-GR" dirty="0" smtClean="0"/>
              <a:t>Για να απομακρυνθεί ηλεκτρόνιο από πυρήνα πρέπει να καταναλωθεί ενέργεια =&gt; Όσο πιο μακριά από πυρήνα τόσο μεγαλύτερη η δυναμική ενέργεια του ηλεκτρονίου</a:t>
            </a:r>
          </a:p>
        </p:txBody>
      </p:sp>
      <p:sp>
        <p:nvSpPr>
          <p:cNvPr id="23557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90EA0B6-BD8F-4F60-8435-B7C0456FBE80}" type="slidenum">
              <a:rPr lang="en-US" altLang="el-GR" sz="1400" baseline="0" smtClean="0"/>
              <a:pPr/>
              <a:t>18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405784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Δεσμοί βιολογίας και χημείας </a:t>
            </a:r>
          </a:p>
        </p:txBody>
      </p:sp>
      <p:sp>
        <p:nvSpPr>
          <p:cNvPr id="4099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mtClean="0"/>
              <a:t>Οι οργανισμοί αποτελούνται από </a:t>
            </a:r>
            <a:r>
              <a:rPr lang="el-GR" altLang="el-GR" b="1" smtClean="0"/>
              <a:t>ύλη</a:t>
            </a:r>
            <a:r>
              <a:rPr lang="el-GR" altLang="el-GR" smtClean="0"/>
              <a:t>: οτιδήποτε καταλαμβάνει χώρο και έχει μάζα</a:t>
            </a:r>
            <a:r>
              <a:rPr lang="en-US" altLang="el-GR" smtClean="0"/>
              <a:t> </a:t>
            </a:r>
            <a:endParaRPr lang="el-GR" altLang="el-GR" smtClean="0"/>
          </a:p>
          <a:p>
            <a:r>
              <a:rPr lang="el-GR" altLang="el-GR" smtClean="0"/>
              <a:t>Η ύλη αποτελείται από </a:t>
            </a:r>
            <a:r>
              <a:rPr lang="el-GR" altLang="el-GR" b="1" smtClean="0"/>
              <a:t>στοιχεία</a:t>
            </a:r>
          </a:p>
          <a:p>
            <a:r>
              <a:rPr lang="el-GR" altLang="el-GR" b="1" smtClean="0"/>
              <a:t>Στοιχείο:</a:t>
            </a:r>
            <a:r>
              <a:rPr lang="el-GR" altLang="el-GR" smtClean="0"/>
              <a:t> κάθε ουσία που είναι αδύνατον να διασπαστεί περαιτέρω με χημικές αντιδράσεις σε άλλες ουσίες</a:t>
            </a:r>
            <a:endParaRPr lang="el-GR" altLang="el-GR" b="1" smtClean="0"/>
          </a:p>
        </p:txBody>
      </p:sp>
      <p:sp>
        <p:nvSpPr>
          <p:cNvPr id="4101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7250D4DE-C32F-480D-B8AB-BA88E1EB832E}" type="slidenum">
              <a:rPr lang="en-US" altLang="el-GR" sz="1400" baseline="0" smtClean="0"/>
              <a:pPr/>
              <a:t>1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329488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Δυναμική ενέργεια ηλεκτρονίων</a:t>
            </a:r>
            <a:endParaRPr lang="el-GR" dirty="0"/>
          </a:p>
        </p:txBody>
      </p:sp>
      <p:sp>
        <p:nvSpPr>
          <p:cNvPr id="24579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mtClean="0"/>
              <a:t>Δυναμική ενέργεια ηλεκτρονίου καθορίζεται από την ενεργειακή του βαθμίδα </a:t>
            </a:r>
          </a:p>
          <a:p>
            <a:r>
              <a:rPr lang="el-GR" altLang="el-GR" smtClean="0"/>
              <a:t>Ηλεκτρόνιο δεν μπορεί να βρίσκεται σε ενδιάμεσες ενεργειακές βαθμίδες</a:t>
            </a:r>
          </a:p>
          <a:p>
            <a:r>
              <a:rPr lang="el-GR" altLang="el-GR" smtClean="0"/>
              <a:t>Ενεργειακό επίπεδο σχετίζεται με απόσταση από πυρήνα</a:t>
            </a:r>
          </a:p>
        </p:txBody>
      </p:sp>
      <p:sp>
        <p:nvSpPr>
          <p:cNvPr id="24581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DA431B2A-1696-49B8-9202-44144BED91F6}" type="slidenum">
              <a:rPr lang="en-US" altLang="el-GR" sz="1400" baseline="0" smtClean="0"/>
              <a:pPr/>
              <a:t>19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38885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Ηλεκτρονικές στιβάδες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l-GR" dirty="0" smtClean="0"/>
              <a:t>Ηλεκτρόνια κινούνται σε ηλεκτρονικές στιβάδες, καθεμία </a:t>
            </a:r>
          </a:p>
          <a:p>
            <a:pPr>
              <a:defRPr/>
            </a:pPr>
            <a:r>
              <a:rPr lang="el-GR" dirty="0" smtClean="0"/>
              <a:t>βρίσκεται σε χαρακτηριστική μέση απόσταση από τον πυρήνα </a:t>
            </a:r>
          </a:p>
          <a:p>
            <a:pPr>
              <a:defRPr/>
            </a:pPr>
            <a:r>
              <a:rPr lang="el-GR" dirty="0" smtClean="0"/>
              <a:t>έχει χαρακτηριστική ενεργειακή στάθμη</a:t>
            </a:r>
          </a:p>
          <a:p>
            <a:pPr marL="0" indent="0">
              <a:buFontTx/>
              <a:buNone/>
              <a:defRPr/>
            </a:pPr>
            <a:r>
              <a:rPr lang="el-GR" dirty="0" smtClean="0"/>
              <a:t>Παριστάνονται ως ομόκεντροι κύκλοι</a:t>
            </a:r>
          </a:p>
          <a:p>
            <a:pPr>
              <a:defRPr/>
            </a:pPr>
            <a:r>
              <a:rPr lang="el-GR" dirty="0" smtClean="0"/>
              <a:t>Ενέργεια Ηλεκτρόνιων 2</a:t>
            </a:r>
            <a:r>
              <a:rPr lang="el-GR" baseline="30000" dirty="0" smtClean="0"/>
              <a:t>η</a:t>
            </a:r>
            <a:r>
              <a:rPr lang="el-GR" dirty="0" smtClean="0"/>
              <a:t> στιβάδας &gt; 3</a:t>
            </a:r>
            <a:r>
              <a:rPr lang="el-GR" baseline="30000" dirty="0" smtClean="0"/>
              <a:t>ης</a:t>
            </a:r>
            <a:endParaRPr lang="el-GR" dirty="0" smtClean="0"/>
          </a:p>
          <a:p>
            <a:pPr marL="0" indent="0">
              <a:buFontTx/>
              <a:buNone/>
              <a:defRPr/>
            </a:pPr>
            <a:endParaRPr lang="el-GR" dirty="0" smtClean="0"/>
          </a:p>
          <a:p>
            <a:pPr>
              <a:defRPr/>
            </a:pPr>
            <a:endParaRPr lang="el-GR" dirty="0"/>
          </a:p>
        </p:txBody>
      </p:sp>
      <p:sp>
        <p:nvSpPr>
          <p:cNvPr id="25605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FE6D50EA-6377-4F7A-8D04-41814F8BBE39}" type="slidenum">
              <a:rPr lang="en-US" altLang="el-GR" sz="1400" baseline="0" smtClean="0"/>
              <a:pPr/>
              <a:t>20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15151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Ενεργειακά επίπεδα ηλεκτρονίων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1556792"/>
            <a:ext cx="4680520" cy="5112568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Όταν Ηλεκτρόνιο απορροφά ενέργεια-&gt; μετακινείται  σε απομακρυσμένη στιβάδα </a:t>
            </a:r>
          </a:p>
          <a:p>
            <a:pPr>
              <a:defRPr/>
            </a:pPr>
            <a:r>
              <a:rPr lang="el-GR" dirty="0" smtClean="0"/>
              <a:t>Όταν ηλεκτρόνιο χάνει ενέργεια πέφτει  σε στιβάδα κοντινότερη στον πυρήνα</a:t>
            </a:r>
          </a:p>
          <a:p>
            <a:pPr>
              <a:defRPr/>
            </a:pPr>
            <a:r>
              <a:rPr lang="el-GR" dirty="0" smtClean="0"/>
              <a:t>Χαμένη ενέργεια εκλύεται ως θερμότητα στο περιβάλλον </a:t>
            </a:r>
          </a:p>
          <a:p>
            <a:pPr marL="0" indent="0">
              <a:buFontTx/>
              <a:buNone/>
              <a:defRPr/>
            </a:pPr>
            <a:endParaRPr lang="el-GR" dirty="0"/>
          </a:p>
        </p:txBody>
      </p:sp>
      <p:sp>
        <p:nvSpPr>
          <p:cNvPr id="27653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25A2263A-6C95-4290-BBFF-22281EC57622}" type="slidenum">
              <a:rPr lang="en-US" altLang="el-GR" sz="1400" baseline="0" smtClean="0"/>
              <a:pPr/>
              <a:t>21</a:t>
            </a:fld>
            <a:endParaRPr lang="en-US" altLang="el-GR" sz="1400" baseline="0" smtClean="0"/>
          </a:p>
        </p:txBody>
      </p:sp>
      <p:pic>
        <p:nvPicPr>
          <p:cNvPr id="5" name="Picture 2" descr="ηλεκτρονικές στοιβάδε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09" y="1564829"/>
            <a:ext cx="3317875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/>
          <p:nvPr/>
        </p:nvSpPr>
        <p:spPr>
          <a:xfrm>
            <a:off x="5410647" y="4796979"/>
            <a:ext cx="35306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  <a:hlinkClick r:id="rId3"/>
              </a:rPr>
              <a:t>Bohr atom model English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”,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/>
            </a:r>
            <a:b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</a:b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  <a:hlinkClick r:id="rId4" tooltip="User:ANGELUS"/>
              </a:rPr>
              <a:t>ANGELUS</a:t>
            </a:r>
            <a:r>
              <a:rPr lang="el-GR" sz="1200" dirty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διαθέσιμο με άδεια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  <a:hlinkClick r:id="rId5"/>
              </a:rPr>
              <a:t>CC BY-SA 3.0</a:t>
            </a:r>
            <a:endParaRPr lang="en-US" sz="12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44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Κατανομή ηλεκτρονίων και χημικές ιδιότητες</a:t>
            </a:r>
          </a:p>
        </p:txBody>
      </p:sp>
      <p:sp>
        <p:nvSpPr>
          <p:cNvPr id="28675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mtClean="0"/>
              <a:t>Χημική συμπεριφορά ατόμου καθορίζεται από κατανομή ηλεκτρονίων στις στιβάδες</a:t>
            </a:r>
          </a:p>
          <a:p>
            <a:r>
              <a:rPr lang="el-GR" altLang="el-GR" smtClean="0"/>
              <a:t>Τα στοιχεία διατάσσονται σε περιόδους (γραμμές) ανάλογα με τον αριθμό ηλεκτρονικών στιβάδων του ατόμου</a:t>
            </a:r>
          </a:p>
          <a:p>
            <a:r>
              <a:rPr lang="el-GR" altLang="el-GR" smtClean="0"/>
              <a:t>Από αριστερά-&gt;δεξιά προσθήκη ηλεκτρονίων και πρωτονίων</a:t>
            </a:r>
          </a:p>
        </p:txBody>
      </p:sp>
      <p:sp>
        <p:nvSpPr>
          <p:cNvPr id="28677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40B10153-D855-41E5-8ABE-E11290072769}" type="slidenum">
              <a:rPr lang="en-US" altLang="el-GR" sz="1400" baseline="0" smtClean="0"/>
              <a:pPr/>
              <a:t>22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324527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Στιβάδα σθένους</a:t>
            </a:r>
          </a:p>
        </p:txBody>
      </p:sp>
      <p:sp>
        <p:nvSpPr>
          <p:cNvPr id="29699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l-GR" dirty="0" smtClean="0"/>
              <a:t>Χημική συμπεριφορά ατόμου εξαρτάται από αριθμό ηλεκτρονίων στην εξωτερική στιβάδα  =  </a:t>
            </a:r>
            <a:r>
              <a:rPr lang="el-GR" altLang="el-GR" b="1" dirty="0" smtClean="0"/>
              <a:t>στιβάδα σθένους</a:t>
            </a:r>
          </a:p>
          <a:p>
            <a:r>
              <a:rPr lang="el-GR" altLang="el-GR" b="1" dirty="0" smtClean="0"/>
              <a:t>Τα ηλεκτρόνια σθένους </a:t>
            </a:r>
            <a:r>
              <a:rPr lang="el-GR" altLang="el-GR" dirty="0" smtClean="0"/>
              <a:t>είναι ηλεκτρόνια στις στιβάδας σθένους</a:t>
            </a:r>
          </a:p>
          <a:p>
            <a:r>
              <a:rPr lang="el-GR" altLang="el-GR" dirty="0" smtClean="0"/>
              <a:t>Άτομα με ίδιο αριθμό ηλεκτρονίων στη στιβάδα σθένους έχουν παρόμοια χημική συμπεριφορά πχ </a:t>
            </a:r>
            <a:r>
              <a:rPr lang="en-US" altLang="el-GR" dirty="0" smtClean="0"/>
              <a:t>F, Cl</a:t>
            </a:r>
            <a:endParaRPr lang="el-GR" altLang="el-GR" dirty="0" smtClean="0"/>
          </a:p>
        </p:txBody>
      </p:sp>
      <p:sp>
        <p:nvSpPr>
          <p:cNvPr id="29701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B97C5544-7AD9-48E3-B8BE-E60AF45C5B90}" type="slidenum">
              <a:rPr lang="en-US" altLang="el-GR" sz="1400" baseline="0" smtClean="0"/>
              <a:pPr/>
              <a:t>23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232593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6" descr="C:\Users\fkaram2\Desktop\Photo-Video-Film2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39" y="5993251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/>
          <p:nvPr/>
        </p:nvSpPr>
        <p:spPr>
          <a:xfrm>
            <a:off x="3347864" y="5948941"/>
            <a:ext cx="3529012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  <a:hlinkClick r:id="rId6"/>
              </a:rPr>
              <a:t>Atomic orbitals and periodic table construction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”,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/>
            </a:r>
            <a:b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</a:br>
            <a:r>
              <a:rPr lang="en-US" sz="1200" dirty="0" err="1">
                <a:solidFill>
                  <a:prstClr val="black"/>
                </a:solidFill>
                <a:latin typeface="Calibri"/>
                <a:cs typeface="Arial" charset="0"/>
                <a:hlinkClick r:id="rId7" tooltip="User:Jubobroff"/>
              </a:rPr>
              <a:t>Jubobroff</a:t>
            </a:r>
            <a:r>
              <a:rPr lang="el-GR" sz="1200" dirty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διαθέσιμο με άδεια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  <a:hlinkClick r:id="rId8"/>
              </a:rPr>
              <a:t>CC BY-SA 3.0</a:t>
            </a:r>
            <a:endParaRPr lang="en-US" sz="12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551613" y="6308725"/>
            <a:ext cx="2133600" cy="365125"/>
          </a:xfrm>
        </p:spPr>
        <p:txBody>
          <a:bodyPr/>
          <a:lstStyle/>
          <a:p>
            <a:pPr>
              <a:defRPr/>
            </a:pPr>
            <a:fld id="{7FB9D557-162C-461D-8733-5D5EF68027F6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Ηλεκτρόνια σθένους</a:t>
            </a:r>
            <a:endParaRPr lang="el-GR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03" name="ShockwaveFlash2" r:id="rId2" imgW="5579476" imgH="4105848"/>
        </mc:Choice>
        <mc:Fallback>
          <p:control name="ShockwaveFlash2" r:id="rId2" imgW="5579476" imgH="4105848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63713" y="1844675"/>
                  <a:ext cx="5580062" cy="4105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764191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Τροχιακά ηλεκτρονίων </a:t>
            </a:r>
          </a:p>
        </p:txBody>
      </p:sp>
      <p:sp>
        <p:nvSpPr>
          <p:cNvPr id="31747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l-GR" dirty="0" smtClean="0"/>
              <a:t>Κάθε ομόκεντρος κύκλος - στη </a:t>
            </a:r>
            <a:r>
              <a:rPr lang="el-GR" altLang="el-GR" dirty="0" err="1" smtClean="0"/>
              <a:t>διδιάστατη</a:t>
            </a:r>
            <a:r>
              <a:rPr lang="el-GR" altLang="el-GR" dirty="0" smtClean="0"/>
              <a:t> αναπαράσταση την ηλεκτρονικών στιβάδων- αναπαριστά τη μέση απόσταση της στιβάδας από πυρήνα</a:t>
            </a:r>
          </a:p>
          <a:p>
            <a:r>
              <a:rPr lang="el-GR" altLang="el-GR" dirty="0" smtClean="0"/>
              <a:t>Στην πραγματικότητα δε γνωρίζουμε τη θέση του ηλεκτρονίου -&gt; περιγράφουμε το τρισδιάστατο χώρο που περνά 90% χρόνου = </a:t>
            </a:r>
            <a:r>
              <a:rPr lang="el-GR" altLang="el-GR" b="1" dirty="0" smtClean="0"/>
              <a:t>τροχιακό </a:t>
            </a:r>
          </a:p>
        </p:txBody>
      </p:sp>
      <p:sp>
        <p:nvSpPr>
          <p:cNvPr id="31749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D34A954E-3133-434B-B933-E9531FBB085E}" type="slidenum">
              <a:rPr lang="en-US" altLang="el-GR" sz="1400" baseline="0" smtClean="0"/>
              <a:pPr/>
              <a:t>25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285278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F184B89D-60FD-4366-98BD-9DBC6863FBB6}" type="slidenum">
              <a:rPr lang="en-US" altLang="el-GR" sz="1400" baseline="0" smtClean="0"/>
              <a:pPr/>
              <a:t>26</a:t>
            </a:fld>
            <a:endParaRPr lang="en-US" altLang="el-GR" sz="1400" baseline="0" smtClean="0"/>
          </a:p>
        </p:txBody>
      </p:sp>
      <p:pic>
        <p:nvPicPr>
          <p:cNvPr id="5122" name="Picture 2" descr="File:Single electron orbita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08940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Τροχιακά ηλεκτρονίων</a:t>
            </a:r>
            <a:endParaRPr lang="el-GR" dirty="0"/>
          </a:p>
        </p:txBody>
      </p:sp>
      <p:sp>
        <p:nvSpPr>
          <p:cNvPr id="5" name="Rectangle 8"/>
          <p:cNvSpPr/>
          <p:nvPr/>
        </p:nvSpPr>
        <p:spPr>
          <a:xfrm>
            <a:off x="2843808" y="6381328"/>
            <a:ext cx="35306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“</a:t>
            </a:r>
            <a:r>
              <a:rPr lang="en-US" sz="1200" dirty="0">
                <a:latin typeface="+mn-lt"/>
                <a:hlinkClick r:id="rId4"/>
              </a:rPr>
              <a:t>Single electron </a:t>
            </a:r>
            <a:r>
              <a:rPr lang="en-US" sz="1200" dirty="0" smtClean="0">
                <a:latin typeface="+mn-lt"/>
                <a:hlinkClick r:id="rId4"/>
              </a:rPr>
              <a:t>orbitals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+mn-lt"/>
                <a:cs typeface="Arial" charset="0"/>
              </a:rPr>
              <a:t/>
            </a:r>
            <a:br>
              <a:rPr lang="en-US" sz="1200" dirty="0">
                <a:solidFill>
                  <a:prstClr val="black"/>
                </a:solidFill>
                <a:latin typeface="+mn-lt"/>
                <a:cs typeface="Arial" charset="0"/>
              </a:rPr>
            </a:br>
            <a:r>
              <a:rPr lang="en-US" sz="1200" dirty="0" err="1">
                <a:latin typeface="+mn-lt"/>
                <a:hlinkClick r:id="rId5" tooltip="User:Haade"/>
              </a:rPr>
              <a:t>Haade</a:t>
            </a:r>
            <a:r>
              <a:rPr lang="el-GR" sz="1200" dirty="0" smtClean="0">
                <a:solidFill>
                  <a:prstClr val="black"/>
                </a:solidFill>
                <a:latin typeface="+mn-lt"/>
                <a:cs typeface="Arial" charset="0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διαθέσιμο με άδεια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+mn-lt"/>
                <a:cs typeface="Arial" charset="0"/>
                <a:hlinkClick r:id="rId6"/>
              </a:rPr>
              <a:t>CC BY-SA 3.0</a:t>
            </a:r>
            <a:endParaRPr lang="en-US" sz="1200" dirty="0">
              <a:solidFill>
                <a:prstClr val="black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9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 smtClean="0"/>
              <a:t>Ο σχηματισμός και η λειτουργία των μορίων εξαρτώνται από χημικούς δεσμούς </a:t>
            </a:r>
          </a:p>
        </p:txBody>
      </p:sp>
      <p:sp>
        <p:nvSpPr>
          <p:cNvPr id="33795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z="2400" smtClean="0"/>
              <a:t>Τα άτομα μοιράζονται ή μεταφέρουν τα ηλεκτρόνια σθένους όταν η στιβάδα σθένους μένει ασυμπλήρωτη, ώστε να συμπληρωθεί</a:t>
            </a:r>
          </a:p>
          <a:p>
            <a:r>
              <a:rPr lang="el-GR" altLang="el-GR" sz="2400" b="1" smtClean="0"/>
              <a:t>Χημικοί δεσμοί</a:t>
            </a:r>
            <a:r>
              <a:rPr lang="el-GR" altLang="el-GR" sz="2400" smtClean="0"/>
              <a:t>: Αναπτύσσονται έλξεις που αναπτύσσονται μεταξύ ατόμων και παραμένουν κοντά</a:t>
            </a:r>
          </a:p>
          <a:p>
            <a:r>
              <a:rPr lang="el-GR" altLang="el-GR" sz="2400" smtClean="0"/>
              <a:t>Ισχυρότεροι χημική δεσμοί είναι:</a:t>
            </a:r>
          </a:p>
          <a:p>
            <a:pPr lvl="1"/>
            <a:r>
              <a:rPr lang="el-GR" altLang="el-GR" sz="2400" smtClean="0"/>
              <a:t>ομοιοπολικοί </a:t>
            </a:r>
          </a:p>
          <a:p>
            <a:pPr lvl="1"/>
            <a:r>
              <a:rPr lang="el-GR" altLang="el-GR" sz="2400" smtClean="0"/>
              <a:t>ιοντικοί</a:t>
            </a:r>
          </a:p>
          <a:p>
            <a:endParaRPr lang="el-GR" altLang="el-GR" smtClean="0"/>
          </a:p>
        </p:txBody>
      </p:sp>
      <p:sp>
        <p:nvSpPr>
          <p:cNvPr id="33797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B7D25E7A-5D4F-41C0-98AD-4CDDE44F5AF2}" type="slidenum">
              <a:rPr lang="en-US" altLang="el-GR" sz="1400" baseline="0" smtClean="0"/>
              <a:pPr/>
              <a:t>27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210026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Ομοιοπολικοί δεσμοί</a:t>
            </a:r>
          </a:p>
        </p:txBody>
      </p:sp>
      <p:sp>
        <p:nvSpPr>
          <p:cNvPr id="34819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mtClean="0"/>
              <a:t>Την από κοινού εκμετάλλευση ενός ζεύγους ηλεκτρονίων σθένους από δύο άτομα πχ κάθε άτομο Η</a:t>
            </a:r>
            <a:r>
              <a:rPr lang="el-GR" altLang="el-GR" baseline="-25000" smtClean="0"/>
              <a:t>2</a:t>
            </a:r>
            <a:r>
              <a:rPr lang="el-GR" altLang="el-GR" smtClean="0"/>
              <a:t> σχετίζεται με 2 ηλεκτρόνια, επομένως έχει πλήρη της στιβάδα σθένους</a:t>
            </a:r>
          </a:p>
          <a:p>
            <a:r>
              <a:rPr lang="el-GR" altLang="el-GR" smtClean="0"/>
              <a:t>Μόριο: 2 ή περισσότερα άτομα που συγκρατούνται μαζί με ομοιπολικό δεσμό</a:t>
            </a:r>
          </a:p>
        </p:txBody>
      </p:sp>
      <p:sp>
        <p:nvSpPr>
          <p:cNvPr id="34821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2DB26095-FBCE-4997-8F0D-40BFEBC73EB1}" type="slidenum">
              <a:rPr lang="en-US" altLang="el-GR" sz="1400" baseline="0" smtClean="0"/>
              <a:pPr/>
              <a:t>28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1650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Στοιχεία και ενώσεις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l-GR" b="1" dirty="0" smtClean="0"/>
              <a:t>Στοιχείο</a:t>
            </a:r>
          </a:p>
          <a:p>
            <a:pPr>
              <a:defRPr/>
            </a:pPr>
            <a:r>
              <a:rPr lang="el-GR" dirty="0" smtClean="0"/>
              <a:t>92 στοιχεία στη φύση</a:t>
            </a:r>
          </a:p>
          <a:p>
            <a:pPr>
              <a:defRPr/>
            </a:pPr>
            <a:r>
              <a:rPr lang="el-GR" dirty="0" smtClean="0"/>
              <a:t>Συμβολίζεται με γράμματα από λατινική η γερμανική ονομασία τους</a:t>
            </a:r>
          </a:p>
          <a:p>
            <a:pPr>
              <a:defRPr/>
            </a:pPr>
            <a:r>
              <a:rPr lang="el-GR" b="1" dirty="0" smtClean="0"/>
              <a:t>Ένωση: </a:t>
            </a:r>
            <a:r>
              <a:rPr lang="el-GR" dirty="0" smtClean="0"/>
              <a:t>ουσία που αποτελείται από 2 ή περισσότερα διαφορετικά στοιχεία που συνδυάζονται σε σταθερές αναλογίες</a:t>
            </a:r>
            <a:r>
              <a:rPr lang="en-US" dirty="0" smtClean="0"/>
              <a:t> NaCl,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l-GR" dirty="0"/>
          </a:p>
        </p:txBody>
      </p:sp>
      <p:sp>
        <p:nvSpPr>
          <p:cNvPr id="5125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4A845854-5F90-45AA-A33E-019E445B0326}" type="slidenum">
              <a:rPr lang="en-US" altLang="el-GR" sz="1400" baseline="0" smtClean="0"/>
              <a:pPr/>
              <a:t>2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50436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Σχηματισμός ομοιοπολικού δεσμού</a:t>
            </a:r>
            <a:endParaRPr lang="el-GR" dirty="0"/>
          </a:p>
        </p:txBody>
      </p:sp>
      <p:sp>
        <p:nvSpPr>
          <p:cNvPr id="35844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283111C1-FEE8-4574-A22D-68E77A0B4843}" type="slidenum">
              <a:rPr lang="en-US" altLang="el-GR" sz="1400" baseline="0" smtClean="0"/>
              <a:pPr/>
              <a:t>29</a:t>
            </a:fld>
            <a:endParaRPr lang="en-US" altLang="el-GR" sz="1400" baseline="0" smtClean="0"/>
          </a:p>
        </p:txBody>
      </p:sp>
      <p:pic>
        <p:nvPicPr>
          <p:cNvPr id="6146" name="Picture 2" descr="File:Covalent bond hydrogen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7"/>
            <a:ext cx="8331827" cy="357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/>
          <p:nvPr/>
        </p:nvSpPr>
        <p:spPr>
          <a:xfrm>
            <a:off x="2756074" y="5919663"/>
            <a:ext cx="35306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“</a:t>
            </a:r>
            <a:r>
              <a:rPr lang="en-US" sz="1200" dirty="0">
                <a:latin typeface="+mn-lt"/>
                <a:hlinkClick r:id="rId4"/>
              </a:rPr>
              <a:t>Covalent bond </a:t>
            </a:r>
            <a:r>
              <a:rPr lang="en-US" sz="1200" dirty="0" smtClean="0">
                <a:latin typeface="+mn-lt"/>
                <a:hlinkClick r:id="rId4"/>
              </a:rPr>
              <a:t>hydrogen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”,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 από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+mn-lt"/>
                <a:cs typeface="Arial" charset="0"/>
              </a:rPr>
              <a:t/>
            </a:r>
            <a:br>
              <a:rPr lang="en-US" sz="1200" dirty="0">
                <a:solidFill>
                  <a:prstClr val="black"/>
                </a:solidFill>
                <a:latin typeface="+mn-lt"/>
                <a:cs typeface="Arial" charset="0"/>
              </a:rPr>
            </a:br>
            <a:r>
              <a:rPr lang="en-US" sz="1200" dirty="0">
                <a:latin typeface="+mn-lt"/>
                <a:hlinkClick r:id="rId5" tooltip="User:Jacek FH"/>
              </a:rPr>
              <a:t>Jacek FH</a:t>
            </a:r>
            <a:r>
              <a:rPr lang="el-GR" sz="1200" dirty="0" smtClean="0">
                <a:solidFill>
                  <a:prstClr val="black"/>
                </a:solidFill>
                <a:latin typeface="+mn-lt"/>
                <a:cs typeface="Arial" charset="0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διαθέσιμο με άδεια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+mn-lt"/>
                <a:cs typeface="Arial" charset="0"/>
                <a:hlinkClick r:id="rId6"/>
              </a:rPr>
              <a:t>CC BY-SA 3.0</a:t>
            </a:r>
            <a:endParaRPr lang="en-US" sz="1200" dirty="0">
              <a:solidFill>
                <a:prstClr val="black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23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Διπλοί δεσμοί</a:t>
            </a:r>
          </a:p>
        </p:txBody>
      </p:sp>
      <p:sp>
        <p:nvSpPr>
          <p:cNvPr id="36867" name="Θέση περιεχομένου 2"/>
          <p:cNvSpPr>
            <a:spLocks noGrp="1"/>
          </p:cNvSpPr>
          <p:nvPr>
            <p:ph idx="1"/>
          </p:nvPr>
        </p:nvSpPr>
        <p:spPr>
          <a:xfrm>
            <a:off x="251520" y="1484784"/>
            <a:ext cx="8496944" cy="5112568"/>
          </a:xfrm>
        </p:spPr>
        <p:txBody>
          <a:bodyPr>
            <a:normAutofit/>
          </a:bodyPr>
          <a:lstStyle/>
          <a:p>
            <a:r>
              <a:rPr lang="el-GR" altLang="el-GR" dirty="0" smtClean="0"/>
              <a:t>Πχ Το Ο</a:t>
            </a:r>
            <a:r>
              <a:rPr lang="el-GR" altLang="el-GR" baseline="-25000" dirty="0" smtClean="0"/>
              <a:t>2</a:t>
            </a:r>
            <a:r>
              <a:rPr lang="el-GR" altLang="el-GR" dirty="0" smtClean="0"/>
              <a:t> έχει 6 ηλεκτρόνια σθένους, οπότε χρειάζεται άλλα 2 άτομα που πρέπει να μοιραστούν 2 ζεύγη ηλεκτρονίων σθένους τους =&gt; άτομα συνδέονται με διπλό ομοιοπολικό δεσμό = </a:t>
            </a:r>
            <a:r>
              <a:rPr lang="el-GR" altLang="el-GR" b="1" dirty="0" smtClean="0"/>
              <a:t>διπλός δεσμός</a:t>
            </a:r>
          </a:p>
        </p:txBody>
      </p:sp>
      <p:sp>
        <p:nvSpPr>
          <p:cNvPr id="36869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C901CCF1-C4C1-4C43-A7BF-A5EE677F5530}" type="slidenum">
              <a:rPr lang="en-US" altLang="el-GR" sz="1400" baseline="0" smtClean="0"/>
              <a:pPr/>
              <a:t>30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357707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DFB6AF4E-C01E-4CB7-A7E1-4F0D7A0B23F5}" type="slidenum">
              <a:rPr lang="en-US" altLang="el-GR" sz="1400" baseline="0" smtClean="0"/>
              <a:pPr/>
              <a:t>31</a:t>
            </a:fld>
            <a:endParaRPr lang="en-US" altLang="el-GR" sz="1400" baseline="0" smtClean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ομοιοπολικού δεσμού</a:t>
            </a:r>
            <a:endParaRPr lang="el-GR" dirty="0"/>
          </a:p>
        </p:txBody>
      </p:sp>
      <p:pic>
        <p:nvPicPr>
          <p:cNvPr id="8194" name="Picture 2" descr="File:Methane-3D-bal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11" y="1556792"/>
            <a:ext cx="3600400" cy="363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le:Methane-2D-dot-cro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78318"/>
            <a:ext cx="3744416" cy="37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89594" y="5639528"/>
            <a:ext cx="282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5"/>
              </a:rPr>
              <a:t>Methane-2D-dot-cross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smtClean="0">
                <a:latin typeface="+mn-lt"/>
                <a:hlinkClick r:id="rId6" tooltip="User:Benjah-bmm27"/>
              </a:rPr>
              <a:t>Benjah-bmm27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5266813" y="5639527"/>
            <a:ext cx="282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7"/>
              </a:rPr>
              <a:t>Methane-3D-balls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smtClean="0">
                <a:latin typeface="+mn-lt"/>
                <a:hlinkClick r:id="rId6" tooltip="User:Benjah-bmm27"/>
              </a:rPr>
              <a:t>Benjah-bmm27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295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Σθένος</a:t>
            </a:r>
          </a:p>
        </p:txBody>
      </p:sp>
      <p:sp>
        <p:nvSpPr>
          <p:cNvPr id="38915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mtClean="0"/>
              <a:t>Η ικανότητα δεσμού ονομάζεται </a:t>
            </a:r>
            <a:r>
              <a:rPr lang="el-GR" altLang="el-GR" b="1" smtClean="0"/>
              <a:t>σθένος </a:t>
            </a:r>
            <a:r>
              <a:rPr lang="el-GR" altLang="el-GR" smtClean="0"/>
              <a:t>του ατόμου και ισούται με τον αριθμό των ασύζευκτων ηλεκτρονίων στην εξωτερική στιβάδα (δηλ στιβάδα σθένους)</a:t>
            </a:r>
          </a:p>
          <a:p>
            <a:r>
              <a:rPr lang="el-GR" altLang="el-GR" smtClean="0"/>
              <a:t>Η 1 Ο 2 Ν 3 </a:t>
            </a:r>
            <a:r>
              <a:rPr lang="en-US" altLang="el-GR" smtClean="0"/>
              <a:t>C4 </a:t>
            </a:r>
          </a:p>
          <a:p>
            <a:r>
              <a:rPr lang="en-US" altLang="el-GR" smtClean="0"/>
              <a:t>P3 </a:t>
            </a:r>
            <a:r>
              <a:rPr lang="el-GR" altLang="el-GR" smtClean="0"/>
              <a:t>ή </a:t>
            </a:r>
            <a:r>
              <a:rPr lang="en-US" altLang="el-GR" smtClean="0"/>
              <a:t>P5</a:t>
            </a:r>
            <a:r>
              <a:rPr lang="el-GR" altLang="el-GR" smtClean="0"/>
              <a:t> σε μόρια μεγάλης βιολογικής σημασίας</a:t>
            </a:r>
          </a:p>
          <a:p>
            <a:endParaRPr lang="el-GR" altLang="el-GR" smtClean="0"/>
          </a:p>
        </p:txBody>
      </p:sp>
      <p:sp>
        <p:nvSpPr>
          <p:cNvPr id="38917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CB230BAA-AEF3-4A73-A210-6F53294823D4}" type="slidenum">
              <a:rPr lang="en-US" altLang="el-GR" sz="1400" baseline="0" smtClean="0"/>
              <a:pPr/>
              <a:t>32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297782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Μη πολικοί δεσμοί</a:t>
            </a:r>
          </a:p>
        </p:txBody>
      </p:sp>
      <p:sp>
        <p:nvSpPr>
          <p:cNvPr id="39939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b="1" smtClean="0"/>
              <a:t>Ηλεκτροαρνητικότητα </a:t>
            </a:r>
            <a:r>
              <a:rPr lang="el-GR" altLang="el-GR" smtClean="0"/>
              <a:t>= η έλξη ενός συγκεκρικριμένου ατόμου για τα ηλεκτρόνια ενός ομοιοπολικού δεσμού </a:t>
            </a:r>
          </a:p>
          <a:p>
            <a:r>
              <a:rPr lang="el-GR" altLang="el-GR" smtClean="0"/>
              <a:t>Στον ομοιοπολικό είναι ισόπαλη -&gt; δεσμοί τους οποίους τα ηλεκτρόνια μοιράζονται εξίσου στα συμμετέχοντα άτομα ονομάζονται </a:t>
            </a:r>
            <a:r>
              <a:rPr lang="el-GR" altLang="el-GR" b="1" smtClean="0"/>
              <a:t>μη πολικοί ομοιοπολικοί δεσμοί </a:t>
            </a:r>
            <a:r>
              <a:rPr lang="el-GR" altLang="el-GR" smtClean="0"/>
              <a:t>πχ Η</a:t>
            </a:r>
            <a:r>
              <a:rPr lang="el-GR" altLang="el-GR" baseline="-25000" smtClean="0"/>
              <a:t>2</a:t>
            </a:r>
            <a:endParaRPr lang="el-GR" altLang="el-GR" b="1" baseline="-25000" smtClean="0"/>
          </a:p>
          <a:p>
            <a:endParaRPr lang="el-GR" altLang="el-GR" smtClean="0"/>
          </a:p>
        </p:txBody>
      </p:sp>
      <p:sp>
        <p:nvSpPr>
          <p:cNvPr id="39941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29BA1934-527E-4A92-8516-EC56A08E15E8}" type="slidenum">
              <a:rPr lang="en-US" altLang="el-GR" sz="1400" baseline="0" smtClean="0"/>
              <a:pPr/>
              <a:t>33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21088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Πολικοί δεσμοί</a:t>
            </a:r>
          </a:p>
        </p:txBody>
      </p:sp>
      <p:sp>
        <p:nvSpPr>
          <p:cNvPr id="4096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l-GR" dirty="0" smtClean="0"/>
              <a:t>Σε δεσμούς όπου ένα άτομο συνδέεται  με κάποιο άλλο πιο </a:t>
            </a:r>
            <a:r>
              <a:rPr lang="el-GR" altLang="el-GR" dirty="0" err="1" smtClean="0"/>
              <a:t>ηλεκτροαρνητικό</a:t>
            </a:r>
            <a:r>
              <a:rPr lang="el-GR" altLang="el-GR" dirty="0" smtClean="0"/>
              <a:t>, τα ηλεκτρόνια του δεσμού δεν κατανέμονται ισότιμα = </a:t>
            </a:r>
            <a:r>
              <a:rPr lang="el-GR" altLang="el-GR" b="1" dirty="0" smtClean="0"/>
              <a:t>πολικός ομοιοπολικός δεσμός</a:t>
            </a:r>
          </a:p>
          <a:p>
            <a:r>
              <a:rPr lang="el-GR" altLang="el-GR" dirty="0" smtClean="0"/>
              <a:t>Ποικίλουν σε πολικότητα πχ νερό αρκετά πολικοί δηλ ηλεκτρόνια περνούν περισσότερο χρόνο κοντά στον πυρήνα Ο  παρά Η</a:t>
            </a:r>
          </a:p>
          <a:p>
            <a:endParaRPr lang="el-GR" altLang="el-GR" dirty="0" smtClean="0"/>
          </a:p>
        </p:txBody>
      </p:sp>
      <p:sp>
        <p:nvSpPr>
          <p:cNvPr id="40965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9CBA82EF-0FD2-4C2A-BD9B-E02C33ADCE82}" type="slidenum">
              <a:rPr lang="en-US" altLang="el-GR" sz="1400" baseline="0" smtClean="0"/>
              <a:pPr/>
              <a:t>34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298139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2215347E-9E0B-4AB1-8D16-8540874592CE}" type="slidenum">
              <a:rPr lang="en-US" altLang="el-GR" sz="1400" baseline="0" smtClean="0"/>
              <a:pPr/>
              <a:t>35</a:t>
            </a:fld>
            <a:endParaRPr lang="en-US" altLang="el-GR" sz="1400" baseline="0" smtClean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Πολικοί δεσμοί στο μόριο του νερού</a:t>
            </a:r>
            <a:endParaRPr lang="el-GR" dirty="0"/>
          </a:p>
        </p:txBody>
      </p:sp>
      <p:pic>
        <p:nvPicPr>
          <p:cNvPr id="7170" name="Picture 2" descr="File:209 Polar Covalent Bonds in a Water Molecu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12776"/>
            <a:ext cx="4968552" cy="53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/>
          <p:nvPr/>
        </p:nvSpPr>
        <p:spPr>
          <a:xfrm>
            <a:off x="251520" y="6109646"/>
            <a:ext cx="250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209 Polar Covalent Bonds in a Water </a:t>
            </a:r>
            <a:r>
              <a:rPr lang="en-US" sz="1200" dirty="0" smtClean="0">
                <a:latin typeface="+mn-lt"/>
                <a:hlinkClick r:id="rId4"/>
              </a:rPr>
              <a:t>Molecule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CFCF"/>
              </a:rPr>
              <a:t>CFCF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33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Ιοντικοί δεσμοί </a:t>
            </a:r>
          </a:p>
        </p:txBody>
      </p:sp>
      <p:sp>
        <p:nvSpPr>
          <p:cNvPr id="43011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dirty="0" smtClean="0"/>
              <a:t>Όταν 2 άτομα διαφέρουν πολύ στην έλξη που ασκούν στα ηλεκτρόνια σθένους και αποσπούν εντελώς το ηλεκτρόνιο του μοριακού συνεταίρου τους πχ </a:t>
            </a:r>
            <a:r>
              <a:rPr lang="en-US" altLang="el-GR" dirty="0" smtClean="0"/>
              <a:t>NaCl </a:t>
            </a:r>
            <a:r>
              <a:rPr lang="el-GR" altLang="el-GR" dirty="0" smtClean="0"/>
              <a:t>η μεταφορά ηλεκτρονίου μεταφέρει μια μονάδα αρνητικού φορτίου από το </a:t>
            </a:r>
            <a:r>
              <a:rPr lang="en-US" altLang="el-GR" dirty="0" smtClean="0"/>
              <a:t>Na </a:t>
            </a:r>
            <a:r>
              <a:rPr lang="el-GR" altLang="el-GR" dirty="0" smtClean="0"/>
              <a:t>στο </a:t>
            </a:r>
            <a:r>
              <a:rPr lang="en-US" altLang="el-GR" dirty="0" smtClean="0"/>
              <a:t>Cl</a:t>
            </a:r>
            <a:r>
              <a:rPr lang="el-GR" altLang="el-GR" dirty="0" smtClean="0"/>
              <a:t>.</a:t>
            </a:r>
          </a:p>
        </p:txBody>
      </p:sp>
      <p:sp>
        <p:nvSpPr>
          <p:cNvPr id="43013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360875CF-32E9-45A0-A155-7B66CADA53ED}" type="slidenum">
              <a:rPr lang="en-US" altLang="el-GR" sz="1400" baseline="0" smtClean="0"/>
              <a:pPr/>
              <a:t>36</a:t>
            </a:fld>
            <a:endParaRPr lang="en-US" altLang="el-GR" sz="1400" baseline="0" smtClean="0"/>
          </a:p>
        </p:txBody>
      </p:sp>
      <p:pic>
        <p:nvPicPr>
          <p:cNvPr id="9218" name="Picture 2" descr="File:NaCl ionic bon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73016"/>
            <a:ext cx="36576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3347864" y="5991671"/>
            <a:ext cx="282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NaCl ionic </a:t>
            </a:r>
            <a:r>
              <a:rPr lang="en-US" sz="1200" dirty="0" smtClean="0">
                <a:latin typeface="+mn-lt"/>
                <a:hlinkClick r:id="rId4"/>
              </a:rPr>
              <a:t>bond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5" tooltip="User:Mhowison (page does not exist)"/>
              </a:rPr>
              <a:t>Mhowison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BA6FE959-DD60-49F1-BAF7-FA68833AD47F}" type="slidenum">
              <a:rPr lang="en-US" altLang="el-GR" sz="1400" baseline="0" smtClean="0"/>
              <a:pPr/>
              <a:t>37</a:t>
            </a:fld>
            <a:endParaRPr lang="en-US" altLang="el-GR" sz="1400" baseline="0" smtClean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Μεταφορά ηλεκτρονίων και </a:t>
            </a:r>
            <a:br>
              <a:rPr lang="el-GR" dirty="0" smtClean="0"/>
            </a:br>
            <a:r>
              <a:rPr lang="el-GR" dirty="0" smtClean="0"/>
              <a:t>ιοντικός δεσμός</a:t>
            </a:r>
            <a:endParaRPr lang="el-GR" dirty="0"/>
          </a:p>
        </p:txBody>
      </p:sp>
      <p:pic>
        <p:nvPicPr>
          <p:cNvPr id="10244" name="Picture 4" descr="File:Miri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240350"/>
            <a:ext cx="3965606" cy="350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ile:Ionic bonding 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770" y="1484784"/>
            <a:ext cx="4992718" cy="249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4667929" y="3981143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5"/>
              </a:rPr>
              <a:t>Ionic bonding </a:t>
            </a:r>
            <a:r>
              <a:rPr lang="en-US" sz="1200" dirty="0" smtClean="0">
                <a:latin typeface="+mn-lt"/>
                <a:hlinkClick r:id="rId5"/>
              </a:rPr>
              <a:t>animation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6" tooltip="User:File Upload Bot (Magnus Manske)"/>
              </a:rPr>
              <a:t>File Upload Bot (Magnus </a:t>
            </a:r>
            <a:r>
              <a:rPr lang="en-US" sz="1200" dirty="0" err="1">
                <a:latin typeface="+mn-lt"/>
                <a:hlinkClick r:id="rId6" tooltip="User:File Upload Bot (Magnus Manske)"/>
              </a:rPr>
              <a:t>Manske</a:t>
            </a:r>
            <a:r>
              <a:rPr lang="en-US" sz="1200" dirty="0">
                <a:latin typeface="+mn-lt"/>
                <a:hlinkClick r:id="rId6" tooltip="User:File Upload Bot (Magnus Manske)"/>
              </a:rPr>
              <a:t>)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+mn-lt"/>
                <a:hlinkClick r:id="rId7"/>
              </a:rPr>
              <a:t>CC BY-SA 3.0</a:t>
            </a:r>
            <a:endParaRPr lang="en-US" sz="12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11960" y="6279703"/>
            <a:ext cx="270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8"/>
              </a:rPr>
              <a:t>Miri3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6" tooltip="User:File Upload Bot (Magnus Manske)"/>
              </a:rPr>
              <a:t>File Upload Bot </a:t>
            </a:r>
            <a:r>
              <a:rPr lang="en-US" sz="1200" dirty="0" smtClean="0">
                <a:latin typeface="+mn-lt"/>
                <a:hlinkClick r:id="rId9" tooltip="User:J:136401 (page does not exist)"/>
              </a:rPr>
              <a:t>J:136401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+mn-lt"/>
                <a:hlinkClick r:id="rId7"/>
              </a:rPr>
              <a:t>CC BY-SA 3.0</a:t>
            </a:r>
            <a:endParaRPr lang="en-US" sz="12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32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Ιόντα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b="1" dirty="0" smtClean="0"/>
              <a:t>Ιόν</a:t>
            </a:r>
            <a:r>
              <a:rPr lang="el-GR" dirty="0" smtClean="0"/>
              <a:t>: Ένα φορτισμένο άτομο ή μόριο</a:t>
            </a:r>
          </a:p>
          <a:p>
            <a:pPr lvl="1">
              <a:defRPr/>
            </a:pPr>
            <a:r>
              <a:rPr lang="el-GR" dirty="0" smtClean="0"/>
              <a:t>Κατιόν: θετικά φορτισμένο</a:t>
            </a:r>
          </a:p>
          <a:p>
            <a:pPr lvl="1">
              <a:defRPr/>
            </a:pPr>
            <a:r>
              <a:rPr lang="el-GR" dirty="0" smtClean="0"/>
              <a:t>Ανιόν: αρνητικά φορτισμένο</a:t>
            </a:r>
          </a:p>
          <a:p>
            <a:pPr marL="57150" indent="0">
              <a:buFontTx/>
              <a:buNone/>
              <a:defRPr/>
            </a:pPr>
            <a:r>
              <a:rPr lang="el-GR" dirty="0" smtClean="0"/>
              <a:t>Εξαιτίας των αντίθετων φορτίων τα κατιόντα και τα ανιόντα έλκονται αμοιβαία και σχηματίζουν </a:t>
            </a:r>
            <a:r>
              <a:rPr lang="el-GR" b="1" dirty="0" smtClean="0"/>
              <a:t>ιοντικό δεσμό</a:t>
            </a:r>
          </a:p>
          <a:p>
            <a:pPr>
              <a:defRPr/>
            </a:pPr>
            <a:r>
              <a:rPr lang="el-GR" b="1" dirty="0" smtClean="0"/>
              <a:t>Ιοντικές ενώσεις ή άλατα</a:t>
            </a:r>
            <a:r>
              <a:rPr lang="el-GR" dirty="0" smtClean="0"/>
              <a:t>: ενώσεις που σχηματίζονται με ιοντικές δεσμούς</a:t>
            </a:r>
            <a:endParaRPr lang="el-GR" dirty="0"/>
          </a:p>
        </p:txBody>
      </p:sp>
      <p:sp>
        <p:nvSpPr>
          <p:cNvPr id="45061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E55DDC3C-4368-41E3-AE02-86E9940975C2}" type="slidenum">
              <a:rPr lang="en-US" altLang="el-GR" sz="1400" baseline="0" smtClean="0"/>
              <a:pPr/>
              <a:t>38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57294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l-GR" altLang="el-GR" dirty="0" smtClean="0"/>
              <a:t>Οι αναδυόμενες ιδιότητες μια ένωσης</a:t>
            </a:r>
            <a:r>
              <a:rPr lang="en-US" altLang="el-GR" dirty="0" smtClean="0"/>
              <a:t> </a:t>
            </a:r>
            <a:r>
              <a:rPr lang="el-GR" altLang="el-GR" dirty="0" smtClean="0"/>
              <a:t>στο παράδειγμα το αλατιού</a:t>
            </a:r>
            <a:endParaRPr lang="en-US" altLang="el-GR" dirty="0" smtClean="0"/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290473" y="4869160"/>
            <a:ext cx="8640960" cy="1224136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Το μέταλλο  Νάτριο (</a:t>
            </a:r>
            <a:r>
              <a:rPr lang="en-US" dirty="0" smtClean="0"/>
              <a:t>Na) </a:t>
            </a:r>
            <a:r>
              <a:rPr lang="el-GR" dirty="0" smtClean="0"/>
              <a:t>και το δηλητηριώδες αέριο χλώριο (</a:t>
            </a:r>
            <a:r>
              <a:rPr lang="en-US" dirty="0" err="1" smtClean="0"/>
              <a:t>Cl</a:t>
            </a:r>
            <a:r>
              <a:rPr lang="el-GR" dirty="0" smtClean="0"/>
              <a:t>) σχηματίζουν το μαγειρικό αλάτι (</a:t>
            </a:r>
            <a:r>
              <a:rPr lang="en-US" dirty="0" smtClean="0"/>
              <a:t>NaCl)</a:t>
            </a:r>
            <a:endParaRPr lang="el-GR" dirty="0"/>
          </a:p>
        </p:txBody>
      </p:sp>
      <p:sp>
        <p:nvSpPr>
          <p:cNvPr id="6149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B0D3D0DF-7811-4A3E-A23E-06AD0C8846D2}" type="slidenum">
              <a:rPr lang="en-US" altLang="el-GR" sz="1400" baseline="0" smtClean="0"/>
              <a:pPr/>
              <a:t>3</a:t>
            </a:fld>
            <a:endParaRPr lang="en-US" altLang="el-GR" sz="1400" baseline="0" smtClean="0"/>
          </a:p>
        </p:txBody>
      </p:sp>
      <p:pic>
        <p:nvPicPr>
          <p:cNvPr id="1026" name="Picture 2" descr="File:Chlorine dioxide gas and solu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44254"/>
            <a:ext cx="2094130" cy="237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Na (Sodium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844253"/>
            <a:ext cx="2533012" cy="237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Σταυρός 3"/>
          <p:cNvSpPr/>
          <p:nvPr/>
        </p:nvSpPr>
        <p:spPr>
          <a:xfrm>
            <a:off x="2865512" y="2558634"/>
            <a:ext cx="626368" cy="648072"/>
          </a:xfrm>
          <a:prstGeom prst="plus">
            <a:avLst>
              <a:gd name="adj" fmla="val 36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Δεξιό βέλος 4"/>
          <p:cNvSpPr/>
          <p:nvPr/>
        </p:nvSpPr>
        <p:spPr>
          <a:xfrm>
            <a:off x="5724128" y="2708920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30" name="Picture 6" descr="File:Sodium chloride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654" y="1844253"/>
            <a:ext cx="2202531" cy="237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7"/>
          <p:cNvSpPr/>
          <p:nvPr/>
        </p:nvSpPr>
        <p:spPr>
          <a:xfrm>
            <a:off x="31591" y="4240600"/>
            <a:ext cx="28983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100" dirty="0">
                <a:latin typeface="+mn-lt"/>
                <a:hlinkClick r:id="rId6"/>
              </a:rPr>
              <a:t>Na (Sodium</a:t>
            </a:r>
            <a:r>
              <a:rPr lang="en-US" sz="1100" dirty="0" smtClean="0">
                <a:latin typeface="+mn-lt"/>
                <a:hlinkClick r:id="rId6"/>
              </a:rPr>
              <a:t>)</a:t>
            </a:r>
            <a:r>
              <a:rPr 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100" dirty="0">
                <a:latin typeface="+mn-lt"/>
                <a:hlinkClick r:id="rId7" tooltip="User:File Upload Bot (Magnus Manske)"/>
              </a:rPr>
              <a:t>File Upload Bot (Magnus </a:t>
            </a:r>
            <a:r>
              <a:rPr lang="en-US" sz="1100" dirty="0" err="1">
                <a:latin typeface="+mn-lt"/>
                <a:hlinkClick r:id="rId7" tooltip="User:File Upload Bot (Magnus Manske)"/>
              </a:rPr>
              <a:t>Manske</a:t>
            </a:r>
            <a:r>
              <a:rPr lang="en-US" sz="1100" dirty="0" smtClean="0">
                <a:latin typeface="+mn-lt"/>
                <a:hlinkClick r:id="rId7" tooltip="User:File Upload Bot (Magnus Manske)"/>
              </a:rPr>
              <a:t>)</a:t>
            </a:r>
            <a:r>
              <a:rPr lang="en-US" sz="1100" dirty="0" smtClean="0">
                <a:latin typeface="+mn-lt"/>
              </a:rPr>
              <a:t> </a:t>
            </a:r>
            <a:r>
              <a:rPr lang="el-GR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100" dirty="0">
                <a:solidFill>
                  <a:prstClr val="black"/>
                </a:solidFill>
                <a:latin typeface="+mn-lt"/>
                <a:hlinkClick r:id="rId8"/>
              </a:rPr>
              <a:t>CC BY-SA 3.0</a:t>
            </a:r>
            <a:endParaRPr lang="en-US" sz="11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4" name="Rectangle 7"/>
          <p:cNvSpPr/>
          <p:nvPr/>
        </p:nvSpPr>
        <p:spPr>
          <a:xfrm>
            <a:off x="3131840" y="4240600"/>
            <a:ext cx="30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100" dirty="0">
                <a:latin typeface="+mn-lt"/>
                <a:hlinkClick r:id="rId9"/>
              </a:rPr>
              <a:t>Chlorine dioxide gas and </a:t>
            </a:r>
            <a:r>
              <a:rPr lang="en-US" sz="1100" dirty="0" smtClean="0">
                <a:latin typeface="+mn-lt"/>
                <a:hlinkClick r:id="rId9"/>
              </a:rPr>
              <a:t>solution</a:t>
            </a:r>
            <a:r>
              <a:rPr 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100" dirty="0" err="1">
                <a:latin typeface="+mn-lt"/>
                <a:hlinkClick r:id="rId10" tooltip="User:Materialscientist"/>
              </a:rPr>
              <a:t>Materialscientist</a:t>
            </a:r>
            <a:r>
              <a:rPr lang="en-US" sz="1100" dirty="0" smtClean="0">
                <a:latin typeface="+mn-lt"/>
              </a:rPr>
              <a:t> </a:t>
            </a:r>
            <a:r>
              <a:rPr lang="el-GR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100" dirty="0">
                <a:solidFill>
                  <a:prstClr val="black"/>
                </a:solidFill>
                <a:latin typeface="+mn-lt"/>
                <a:hlinkClick r:id="rId8"/>
              </a:rPr>
              <a:t>CC BY-SA 3.0</a:t>
            </a:r>
            <a:endParaRPr lang="en-US" sz="11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5" name="Rectangle 7"/>
          <p:cNvSpPr/>
          <p:nvPr/>
        </p:nvSpPr>
        <p:spPr>
          <a:xfrm>
            <a:off x="6120172" y="4242466"/>
            <a:ext cx="30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100" dirty="0">
                <a:latin typeface="+mn-lt"/>
                <a:hlinkClick r:id="rId11"/>
              </a:rPr>
              <a:t>Sodium chloride </a:t>
            </a:r>
            <a:r>
              <a:rPr lang="en-US" sz="1100" dirty="0" smtClean="0">
                <a:latin typeface="+mn-lt"/>
                <a:hlinkClick r:id="rId11"/>
              </a:rPr>
              <a:t>2</a:t>
            </a:r>
            <a:r>
              <a:rPr 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100" dirty="0" err="1">
                <a:latin typeface="+mn-lt"/>
                <a:hlinkClick r:id="rId10" tooltip="User:Materialscientist"/>
              </a:rPr>
              <a:t>Materialscientist</a:t>
            </a:r>
            <a:r>
              <a:rPr lang="en-US" sz="1100" dirty="0" smtClean="0">
                <a:latin typeface="+mn-lt"/>
              </a:rPr>
              <a:t> </a:t>
            </a:r>
            <a:r>
              <a:rPr lang="el-GR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100" dirty="0">
                <a:solidFill>
                  <a:prstClr val="black"/>
                </a:solidFill>
                <a:latin typeface="+mn-lt"/>
                <a:hlinkClick r:id="rId8"/>
              </a:rPr>
              <a:t>CC BY-SA 3.0</a:t>
            </a:r>
            <a:endParaRPr lang="en-US" sz="11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664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Ιοντικοί δεσμοί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Η δύναμη των ιοντικών δεσμών επηρεάζεται από περιβάλλον πχ αλάτι είναι ξηρός κρύσταλλος, αλλά διαλύεται στο νερό, γιατί δεσμοί εξασθενούν</a:t>
            </a:r>
          </a:p>
          <a:p>
            <a:pPr>
              <a:defRPr/>
            </a:pPr>
            <a:r>
              <a:rPr lang="el-GR" dirty="0" smtClean="0"/>
              <a:t>Πχ φάρμακα: μορφή άλατος για σταθερότητα σε ξηρό περιβάλλον</a:t>
            </a:r>
          </a:p>
          <a:p>
            <a:pPr marL="0" indent="0">
              <a:buFontTx/>
              <a:buNone/>
              <a:defRPr/>
            </a:pPr>
            <a:endParaRPr lang="el-GR" dirty="0"/>
          </a:p>
        </p:txBody>
      </p:sp>
      <p:sp>
        <p:nvSpPr>
          <p:cNvPr id="46085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79389C4E-C16B-43A7-ABCE-794B29C7C792}" type="slidenum">
              <a:rPr lang="en-US" altLang="el-GR" sz="1400" baseline="0" smtClean="0"/>
              <a:pPr/>
              <a:t>39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137278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Ασθενείς χημικοί δεσμοί</a:t>
            </a:r>
          </a:p>
        </p:txBody>
      </p:sp>
      <p:sp>
        <p:nvSpPr>
          <p:cNvPr id="48131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l-GR" dirty="0" smtClean="0"/>
              <a:t>Ασθενείς ιοντικοί δεσμοί πχ νερό</a:t>
            </a:r>
          </a:p>
          <a:p>
            <a:r>
              <a:rPr lang="el-GR" altLang="el-GR" b="1" dirty="0" smtClean="0"/>
              <a:t>Δεσμοί υδρογόνου</a:t>
            </a:r>
            <a:r>
              <a:rPr lang="el-GR" altLang="el-GR" dirty="0" smtClean="0"/>
              <a:t>: όταν </a:t>
            </a:r>
            <a:r>
              <a:rPr lang="el-GR" altLang="el-GR" dirty="0" err="1" smtClean="0"/>
              <a:t>ατομο</a:t>
            </a:r>
            <a:r>
              <a:rPr lang="el-GR" altLang="el-GR" dirty="0" smtClean="0"/>
              <a:t> Η που είναι ομοιοπολικά συνδεδεμένο με </a:t>
            </a:r>
            <a:r>
              <a:rPr lang="el-GR" altLang="el-GR" dirty="0" err="1" smtClean="0"/>
              <a:t>ηλεκτροαρνητικό</a:t>
            </a:r>
            <a:r>
              <a:rPr lang="el-GR" altLang="el-GR" dirty="0" smtClean="0"/>
              <a:t> άτομο, έλκεται ταυτόχρονα και από 2</a:t>
            </a:r>
            <a:r>
              <a:rPr lang="el-GR" altLang="el-GR" baseline="30000" dirty="0" smtClean="0"/>
              <a:t>ο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ηλεκτροαρνητικό</a:t>
            </a:r>
            <a:r>
              <a:rPr lang="el-GR" altLang="el-GR" dirty="0" smtClean="0"/>
              <a:t> άτομο Ο-Η-Ν</a:t>
            </a:r>
          </a:p>
          <a:p>
            <a:r>
              <a:rPr lang="el-GR" altLang="el-GR" dirty="0" smtClean="0"/>
              <a:t>Δυνάμεις</a:t>
            </a:r>
            <a:r>
              <a:rPr lang="el-GR" altLang="el-GR" b="1" dirty="0" smtClean="0"/>
              <a:t> </a:t>
            </a:r>
            <a:r>
              <a:rPr lang="en-US" altLang="el-GR" b="1" dirty="0" smtClean="0"/>
              <a:t>Van der Waals </a:t>
            </a:r>
            <a:r>
              <a:rPr lang="el-GR" altLang="el-GR" dirty="0" smtClean="0"/>
              <a:t>ηλεκτρόνια συσσωρεύονται περιστασιακά, αενάως αλλάζουν φορτίο -&gt; άτομα συνδέονται προσωρινά</a:t>
            </a:r>
          </a:p>
        </p:txBody>
      </p:sp>
      <p:sp>
        <p:nvSpPr>
          <p:cNvPr id="48133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3C330480-37BC-4671-8618-3EAF662229E8}" type="slidenum">
              <a:rPr lang="en-US" altLang="el-GR" sz="1400" baseline="0" smtClean="0"/>
              <a:pPr/>
              <a:t>40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3799272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Δεσμός υδρογόνου</a:t>
            </a:r>
            <a:endParaRPr lang="el-GR" dirty="0"/>
          </a:p>
        </p:txBody>
      </p:sp>
      <p:sp>
        <p:nvSpPr>
          <p:cNvPr id="49156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97A03445-6FA8-411E-A475-16C1A183895A}" type="slidenum">
              <a:rPr lang="en-US" altLang="el-GR" sz="1400" baseline="0" smtClean="0"/>
              <a:pPr/>
              <a:t>41</a:t>
            </a:fld>
            <a:endParaRPr lang="en-US" altLang="el-GR" sz="1400" baseline="0" smtClean="0"/>
          </a:p>
        </p:txBody>
      </p:sp>
      <p:grpSp>
        <p:nvGrpSpPr>
          <p:cNvPr id="5" name="Ομάδα 4"/>
          <p:cNvGrpSpPr/>
          <p:nvPr/>
        </p:nvGrpSpPr>
        <p:grpSpPr>
          <a:xfrm>
            <a:off x="2123728" y="1490726"/>
            <a:ext cx="5708415" cy="4567572"/>
            <a:chOff x="2123728" y="1490726"/>
            <a:chExt cx="5708415" cy="4567572"/>
          </a:xfrm>
        </p:grpSpPr>
        <p:pic>
          <p:nvPicPr>
            <p:cNvPr id="12290" name="Picture 2" descr="File:3D model hydrogen bonds in water.sv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490726"/>
              <a:ext cx="4602088" cy="4567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868144" y="2771636"/>
              <a:ext cx="196399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+mn-lt"/>
                </a:rPr>
                <a:t>Δεσμοί υδρογόνου</a:t>
              </a:r>
              <a:endParaRPr lang="el-GR" dirty="0">
                <a:latin typeface="+mn-lt"/>
              </a:endParaRPr>
            </a:p>
          </p:txBody>
        </p:sp>
      </p:grpSp>
      <p:sp>
        <p:nvSpPr>
          <p:cNvPr id="7" name="Rectangle 7"/>
          <p:cNvSpPr/>
          <p:nvPr/>
        </p:nvSpPr>
        <p:spPr>
          <a:xfrm>
            <a:off x="2640724" y="6279702"/>
            <a:ext cx="3568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3D model hydrogen bonds in </a:t>
            </a:r>
            <a:r>
              <a:rPr lang="en-US" sz="1200" dirty="0" smtClean="0">
                <a:latin typeface="+mn-lt"/>
                <a:hlinkClick r:id="rId4"/>
              </a:rPr>
              <a:t>water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smtClean="0">
                <a:latin typeface="+mn-lt"/>
                <a:hlinkClick r:id="rId5" tooltip="User:Magasjukur2"/>
              </a:rPr>
              <a:t>Magasjukur2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888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Μοριακό σχήμα και μοριακή λειτουργία</a:t>
            </a:r>
          </a:p>
        </p:txBody>
      </p:sp>
      <p:sp>
        <p:nvSpPr>
          <p:cNvPr id="50179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l-GR" dirty="0" smtClean="0"/>
              <a:t>Κάθε μόριο έχει χαρακτηριστικό μέγεθος και σχήμα</a:t>
            </a:r>
          </a:p>
          <a:p>
            <a:r>
              <a:rPr lang="el-GR" altLang="el-GR" dirty="0" smtClean="0"/>
              <a:t>Σχήμα μορίων είναι πολύ σημαντικό, διότι καθορίζει πως τα διάφορα βιολογικά μόρια </a:t>
            </a:r>
          </a:p>
          <a:p>
            <a:pPr lvl="1"/>
            <a:r>
              <a:rPr lang="el-GR" altLang="el-GR" dirty="0" smtClean="0"/>
              <a:t>αναγνωρίζονται αμοιβαία </a:t>
            </a:r>
          </a:p>
          <a:p>
            <a:pPr lvl="1"/>
            <a:r>
              <a:rPr lang="el-GR" altLang="el-GR" dirty="0" smtClean="0"/>
              <a:t>αποκρίνονται  εξειδικευμένα το ένα προς το άλλο πχ μορφίνη-</a:t>
            </a:r>
            <a:r>
              <a:rPr lang="el-GR" altLang="el-GR" dirty="0" err="1" smtClean="0"/>
              <a:t>ενδορφίνη</a:t>
            </a:r>
            <a:endParaRPr lang="el-GR" altLang="el-GR" dirty="0" smtClean="0"/>
          </a:p>
        </p:txBody>
      </p:sp>
      <p:sp>
        <p:nvSpPr>
          <p:cNvPr id="50181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C7F6DB17-4FBF-4C7F-B822-8DA0181FBF44}" type="slidenum">
              <a:rPr lang="en-US" altLang="el-GR" sz="1400" baseline="0" smtClean="0"/>
              <a:pPr/>
              <a:t>42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41360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F81A75FD-1A8D-4A93-809C-6CBA299E9CAF}" type="slidenum">
              <a:rPr lang="en-US" altLang="el-GR" sz="1400" baseline="0" smtClean="0"/>
              <a:pPr/>
              <a:t>43</a:t>
            </a:fld>
            <a:endParaRPr lang="en-US" altLang="el-GR" sz="1400" baseline="0" smtClean="0"/>
          </a:p>
        </p:txBody>
      </p:sp>
      <p:pic>
        <p:nvPicPr>
          <p:cNvPr id="13314" name="Picture 2" descr="http://image.slidesharecdn.com/02thechemicalcontextoflife-130311053231-phpapp01/95/02-the-chemical-context-of-life-42-638.jpg?cb=1362980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2444155" y="611926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slideshare.net</a:t>
            </a:r>
            <a:endParaRPr lang="el-GR" sz="1200" dirty="0">
              <a:latin typeface="+mn-lt"/>
            </a:endParaRPr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Μοριακή απομίμηση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2568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600" dirty="0" smtClean="0"/>
              <a:t>Οι χημικές αντιδράσεις δημιουργούν και διασπούν δεσμούς</a:t>
            </a:r>
          </a:p>
        </p:txBody>
      </p:sp>
      <p:sp>
        <p:nvSpPr>
          <p:cNvPr id="53251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l-GR" b="1" dirty="0" smtClean="0"/>
              <a:t>Χημική αντίδραση </a:t>
            </a:r>
            <a:r>
              <a:rPr lang="el-GR" altLang="el-GR" dirty="0" smtClean="0"/>
              <a:t>= η δημιουργία ή διάσπαση χημικών δεσμών που οδηγεί στη μεταβολή της σύνθεσης της ύλης</a:t>
            </a:r>
          </a:p>
          <a:p>
            <a:r>
              <a:rPr lang="el-GR" altLang="el-GR" dirty="0" smtClean="0"/>
              <a:t>2</a:t>
            </a:r>
            <a:r>
              <a:rPr lang="en-US" altLang="el-GR" dirty="0" smtClean="0"/>
              <a:t> H</a:t>
            </a:r>
            <a:r>
              <a:rPr lang="en-US" altLang="el-GR" baseline="-25000" dirty="0" smtClean="0"/>
              <a:t>2</a:t>
            </a:r>
            <a:r>
              <a:rPr lang="en-US" altLang="el-GR" dirty="0" smtClean="0"/>
              <a:t> +O</a:t>
            </a:r>
            <a:r>
              <a:rPr lang="en-US" altLang="el-GR" baseline="-25000" dirty="0" smtClean="0"/>
              <a:t>2</a:t>
            </a:r>
            <a:r>
              <a:rPr lang="en-US" altLang="el-GR" dirty="0" smtClean="0"/>
              <a:t> -&gt; 2 H</a:t>
            </a:r>
            <a:r>
              <a:rPr lang="en-US" altLang="el-GR" baseline="-25000" dirty="0" smtClean="0"/>
              <a:t>2</a:t>
            </a:r>
            <a:r>
              <a:rPr lang="en-US" altLang="el-GR" dirty="0" smtClean="0"/>
              <a:t>O</a:t>
            </a:r>
            <a:endParaRPr lang="el-GR" altLang="el-GR" dirty="0" smtClean="0"/>
          </a:p>
          <a:p>
            <a:pPr lvl="1"/>
            <a:r>
              <a:rPr lang="el-GR" altLang="el-GR" dirty="0" smtClean="0"/>
              <a:t>Αντιδρώσες ουσίες -&gt; προϊόντα</a:t>
            </a:r>
          </a:p>
          <a:p>
            <a:pPr lvl="1"/>
            <a:r>
              <a:rPr lang="el-GR" altLang="el-GR" dirty="0" smtClean="0"/>
              <a:t>Συντελεστές δείχνουν αριθμό εμπλεκόμενων μορίων</a:t>
            </a:r>
            <a:endParaRPr lang="en-US" altLang="el-GR" dirty="0" smtClean="0"/>
          </a:p>
        </p:txBody>
      </p:sp>
      <p:sp>
        <p:nvSpPr>
          <p:cNvPr id="53253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C43BEDEA-8D5A-4783-817D-ED02A880A56C}" type="slidenum">
              <a:rPr lang="en-US" altLang="el-GR" sz="1400" baseline="0" smtClean="0"/>
              <a:pPr/>
              <a:t>44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208844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Χημικές αντιδράσεις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l-GR" dirty="0" smtClean="0"/>
              <a:t>Με χημικές αντιδράσεις η ύλη:</a:t>
            </a:r>
          </a:p>
          <a:p>
            <a:pPr>
              <a:defRPr/>
            </a:pPr>
            <a:r>
              <a:rPr lang="el-GR" dirty="0" smtClean="0"/>
              <a:t>αναδιατάσσεται, </a:t>
            </a:r>
          </a:p>
          <a:p>
            <a:pPr>
              <a:defRPr/>
            </a:pPr>
            <a:r>
              <a:rPr lang="el-GR" dirty="0" smtClean="0"/>
              <a:t>δε δημιουργείται </a:t>
            </a:r>
          </a:p>
          <a:p>
            <a:pPr>
              <a:defRPr/>
            </a:pPr>
            <a:r>
              <a:rPr lang="el-GR" dirty="0" smtClean="0"/>
              <a:t>ούτε καταστρέφεται</a:t>
            </a:r>
            <a:endParaRPr lang="en-US" dirty="0" smtClean="0"/>
          </a:p>
          <a:p>
            <a:pPr marL="0" indent="0">
              <a:buFontTx/>
              <a:buNone/>
              <a:defRPr/>
            </a:pPr>
            <a:r>
              <a:rPr lang="el-GR" dirty="0" smtClean="0"/>
              <a:t>Οι χημικές αντιδράσεις είναι αμφίδρομες</a:t>
            </a:r>
          </a:p>
          <a:p>
            <a:pPr marL="0" indent="0">
              <a:buFontTx/>
              <a:buNone/>
              <a:defRPr/>
            </a:pPr>
            <a:r>
              <a:rPr lang="el-GR" b="1" dirty="0" smtClean="0"/>
              <a:t>Χημική ισορροπία</a:t>
            </a:r>
            <a:r>
              <a:rPr lang="el-GR" dirty="0" smtClean="0"/>
              <a:t>: σημείο όπου 2 αντιδράσεις αναιρούν η μια το αποτελέσματα της άλλης</a:t>
            </a:r>
          </a:p>
          <a:p>
            <a:pPr>
              <a:defRPr/>
            </a:pPr>
            <a:endParaRPr lang="el-GR" dirty="0"/>
          </a:p>
        </p:txBody>
      </p:sp>
      <p:sp>
        <p:nvSpPr>
          <p:cNvPr id="54277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1437EBF-9DFE-4DBC-AED7-B85B1C6ABBF9}" type="slidenum">
              <a:rPr lang="en-US" altLang="el-GR" sz="1400" baseline="0" smtClean="0"/>
              <a:pPr/>
              <a:t>45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348114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err="1" smtClean="0"/>
              <a:t>Μονόδρομες</a:t>
            </a:r>
            <a:r>
              <a:rPr lang="el-GR" altLang="el-GR" dirty="0" smtClean="0"/>
              <a:t> χημικές αντιδράσεις</a:t>
            </a:r>
          </a:p>
        </p:txBody>
      </p:sp>
      <p:sp>
        <p:nvSpPr>
          <p:cNvPr id="55301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F2128BD0-4A89-4F29-A522-8AECB99FC714}" type="slidenum">
              <a:rPr lang="en-US" altLang="el-GR" sz="1400" baseline="0" smtClean="0"/>
              <a:pPr/>
              <a:t>46</a:t>
            </a:fld>
            <a:endParaRPr lang="en-US" altLang="el-GR" sz="1400" baseline="0" smtClean="0"/>
          </a:p>
        </p:txBody>
      </p:sp>
      <p:pic>
        <p:nvPicPr>
          <p:cNvPr id="14338" name="Picture 2" descr="File:Chemical reactions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6226217" cy="311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ile:Combustion reaction of metha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563190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210438" y="3429000"/>
            <a:ext cx="2826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Chemical </a:t>
            </a:r>
            <a:r>
              <a:rPr lang="en-US" sz="1200" dirty="0" smtClean="0">
                <a:latin typeface="+mn-lt"/>
                <a:hlinkClick r:id="rId4"/>
              </a:rPr>
              <a:t>reactions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Daniele Pugliesi"/>
              </a:rPr>
              <a:t>Daniele </a:t>
            </a:r>
            <a:r>
              <a:rPr lang="en-US" sz="1200" dirty="0" err="1">
                <a:latin typeface="+mn-lt"/>
                <a:hlinkClick r:id="rId5" tooltip="User:Daniele Pugliesi"/>
              </a:rPr>
              <a:t>Pugliesi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6210439" y="5949280"/>
            <a:ext cx="2826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7"/>
              </a:rPr>
              <a:t>Combustion reaction of </a:t>
            </a:r>
            <a:r>
              <a:rPr lang="en-US" sz="1200" dirty="0" smtClean="0">
                <a:latin typeface="+mn-lt"/>
                <a:hlinkClick r:id="rId7"/>
              </a:rPr>
              <a:t>methane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 smtClean="0">
                <a:latin typeface="+mn-lt"/>
                <a:hlinkClick r:id="rId8" tooltip="User:JSquish"/>
              </a:rPr>
              <a:t>Jsquish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818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9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0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Ζωτικά στοιχεία</a:t>
            </a:r>
          </a:p>
        </p:txBody>
      </p:sp>
      <p:sp>
        <p:nvSpPr>
          <p:cNvPr id="7171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mtClean="0"/>
              <a:t>Απαραίτητα τα 25 από τα 92 φυσικά στοιχεία </a:t>
            </a:r>
          </a:p>
          <a:p>
            <a:r>
              <a:rPr lang="el-GR" altLang="el-GR" smtClean="0"/>
              <a:t>Ο, </a:t>
            </a:r>
            <a:r>
              <a:rPr lang="en-US" altLang="el-GR" smtClean="0"/>
              <a:t>C, H, N -&gt; 96% </a:t>
            </a:r>
            <a:r>
              <a:rPr lang="el-GR" altLang="el-GR" smtClean="0"/>
              <a:t>ζωντανής ύλης</a:t>
            </a:r>
          </a:p>
          <a:p>
            <a:r>
              <a:rPr lang="en-US" altLang="el-GR" smtClean="0"/>
              <a:t>P, S, Ca, K,  -&gt; 4%</a:t>
            </a:r>
          </a:p>
          <a:p>
            <a:r>
              <a:rPr lang="el-GR" altLang="el-GR" smtClean="0"/>
              <a:t>Ανεπάρκεια  -&gt; συνέπειες</a:t>
            </a:r>
          </a:p>
        </p:txBody>
      </p:sp>
      <p:sp>
        <p:nvSpPr>
          <p:cNvPr id="7173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4C173E2B-24B7-4C12-9701-55B790BD5C9F}" type="slidenum">
              <a:rPr lang="en-US" altLang="el-GR" sz="1400" baseline="0" smtClean="0"/>
              <a:pPr/>
              <a:t>4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334284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Αναστασία </a:t>
            </a:r>
            <a:r>
              <a:rPr lang="el-GR" sz="2000" dirty="0" err="1" smtClean="0"/>
              <a:t>Κανέλλου</a:t>
            </a:r>
            <a:r>
              <a:rPr lang="el-GR" sz="2000" dirty="0" smtClean="0"/>
              <a:t> 2014. </a:t>
            </a:r>
            <a:r>
              <a:rPr lang="el-GR" sz="2000" dirty="0"/>
              <a:t>Αναστασία </a:t>
            </a:r>
            <a:r>
              <a:rPr lang="el-GR" sz="2000" dirty="0" err="1"/>
              <a:t>Κανέλλου</a:t>
            </a:r>
            <a:r>
              <a:rPr lang="el-GR" sz="2000" dirty="0"/>
              <a:t> . </a:t>
            </a:r>
            <a:r>
              <a:rPr lang="el-GR" sz="2000" dirty="0" smtClean="0"/>
              <a:t>«Βιολογία. Ενότητα 2</a:t>
            </a:r>
            <a:r>
              <a:rPr lang="en-US" sz="2000" dirty="0" smtClean="0"/>
              <a:t>:</a:t>
            </a:r>
            <a:r>
              <a:rPr lang="el-GR" sz="2000" dirty="0"/>
              <a:t> Η χημική σύσταση της έμβιας </a:t>
            </a:r>
            <a:r>
              <a:rPr lang="el-GR" sz="2000" dirty="0" smtClean="0"/>
              <a:t>ύλης».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και δοθεί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9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άδεια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6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στοιχεία που συνθέτουν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το </a:t>
            </a:r>
            <a:r>
              <a:rPr lang="el-GR" dirty="0"/>
              <a:t>ανθρώπινο σώμα</a:t>
            </a:r>
          </a:p>
        </p:txBody>
      </p:sp>
      <p:sp>
        <p:nvSpPr>
          <p:cNvPr id="8196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0A8C3EB7-F817-4084-AF8A-6F5F9353CCE2}" type="slidenum">
              <a:rPr lang="en-US" altLang="el-GR" sz="1400" baseline="0" smtClean="0"/>
              <a:pPr/>
              <a:t>5</a:t>
            </a:fld>
            <a:endParaRPr lang="en-US" altLang="el-GR" sz="1400" baseline="0" smtClean="0"/>
          </a:p>
        </p:txBody>
      </p:sp>
      <p:graphicFrame>
        <p:nvGraphicFramePr>
          <p:cNvPr id="4" name="Πίνακας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216848"/>
              </p:ext>
            </p:extLst>
          </p:nvPr>
        </p:nvGraphicFramePr>
        <p:xfrm>
          <a:off x="431540" y="1484785"/>
          <a:ext cx="7998112" cy="49846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2458"/>
                <a:gridCol w="3597694"/>
                <a:gridCol w="3357960"/>
              </a:tblGrid>
              <a:tr h="5096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Σύμβολο </a:t>
                      </a:r>
                      <a:endParaRPr lang="el-GR" sz="18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Στοιχείο</a:t>
                      </a:r>
                      <a:endParaRPr lang="el-GR" sz="18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βάρος</a:t>
                      </a:r>
                      <a:r>
                        <a:rPr lang="el-GR" sz="18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σώματος του </a:t>
                      </a:r>
                      <a:r>
                        <a:rPr lang="el-GR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ανθρώπου</a:t>
                      </a:r>
                      <a:endParaRPr lang="el-GR" sz="18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40592">
                <a:tc gridSpan="3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Στοιχεία που συνιστούν το 96% περίπου του σωματικού βάρους στον άνθρωπο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endParaRPr lang="el-GR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350" marR="6350" marT="0" marB="0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endParaRPr lang="el-GR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350" marR="6350" marT="0" marB="0"/>
                </a:tc>
              </a:tr>
              <a:tr h="2658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Ο</a:t>
                      </a:r>
                      <a:endParaRPr lang="el-GR" sz="18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>
                          <a:effectLst/>
                          <a:latin typeface="+mn-lt"/>
                        </a:rPr>
                        <a:t>Οξυγόνο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 dirty="0" smtClean="0">
                          <a:effectLst/>
                          <a:latin typeface="+mn-lt"/>
                        </a:rPr>
                        <a:t>65</a:t>
                      </a:r>
                      <a:endParaRPr lang="el-GR" sz="18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212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u="none" strike="noStrike" spc="0">
                          <a:effectLst/>
                          <a:latin typeface="+mn-lt"/>
                        </a:rPr>
                        <a:t>C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>
                          <a:effectLst/>
                          <a:latin typeface="+mn-lt"/>
                        </a:rPr>
                        <a:t>Άνθρακας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 dirty="0" smtClean="0">
                          <a:effectLst/>
                          <a:latin typeface="+mn-lt"/>
                        </a:rPr>
                        <a:t>19</a:t>
                      </a:r>
                      <a:endParaRPr lang="el-GR" sz="18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24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>
                          <a:effectLst/>
                          <a:latin typeface="+mn-lt"/>
                        </a:rPr>
                        <a:t>Η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>
                          <a:effectLst/>
                          <a:latin typeface="+mn-lt"/>
                        </a:rPr>
                        <a:t>Υδρογόνο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l-GR" sz="18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27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>
                          <a:effectLst/>
                          <a:latin typeface="+mn-lt"/>
                        </a:rPr>
                        <a:t>Ν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>
                          <a:effectLst/>
                          <a:latin typeface="+mn-lt"/>
                        </a:rPr>
                        <a:t>Άζωτο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 dirty="0" smtClean="0">
                          <a:effectLst/>
                          <a:latin typeface="+mn-lt"/>
                        </a:rPr>
                        <a:t>3</a:t>
                      </a:r>
                      <a:endParaRPr lang="el-GR" sz="18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71655">
                <a:tc grid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 dirty="0" smtClean="0">
                          <a:effectLst/>
                          <a:latin typeface="+mn-lt"/>
                        </a:rPr>
                        <a:t>Στοιχεία που συνιστούν το 4% περίπου του σωματικού βάρους στον άνθρωπο</a:t>
                      </a:r>
                      <a:endParaRPr lang="el-GR" sz="18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324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u="none" strike="noStrike" spc="0">
                          <a:effectLst/>
                          <a:latin typeface="+mn-lt"/>
                        </a:rPr>
                        <a:t>Ca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>
                          <a:effectLst/>
                          <a:latin typeface="+mn-lt"/>
                        </a:rPr>
                        <a:t>Ασβέστιο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 dirty="0">
                          <a:effectLst/>
                          <a:latin typeface="+mn-lt"/>
                        </a:rPr>
                        <a:t>1,5</a:t>
                      </a:r>
                      <a:endParaRPr lang="el-GR" sz="18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212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>
                          <a:effectLst/>
                          <a:latin typeface="+mn-lt"/>
                        </a:rPr>
                        <a:t>Ρ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>
                          <a:effectLst/>
                          <a:latin typeface="+mn-lt"/>
                        </a:rPr>
                        <a:t>Φώσφορος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-50" dirty="0">
                          <a:effectLst/>
                          <a:latin typeface="+mn-lt"/>
                        </a:rPr>
                        <a:t>1,0</a:t>
                      </a:r>
                      <a:endParaRPr lang="el-GR" sz="18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58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>
                          <a:effectLst/>
                          <a:latin typeface="+mn-lt"/>
                        </a:rPr>
                        <a:t>Κ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>
                          <a:effectLst/>
                          <a:latin typeface="+mn-lt"/>
                        </a:rPr>
                        <a:t>Κάλιο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 dirty="0" smtClean="0">
                          <a:effectLst/>
                          <a:latin typeface="+mn-lt"/>
                        </a:rPr>
                        <a:t>0,5</a:t>
                      </a:r>
                      <a:endParaRPr lang="el-GR" sz="18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212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u="none" strike="noStrike" spc="0">
                          <a:effectLst/>
                          <a:latin typeface="+mn-lt"/>
                        </a:rPr>
                        <a:t>S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>
                          <a:effectLst/>
                          <a:latin typeface="+mn-lt"/>
                        </a:rPr>
                        <a:t>Θείο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 dirty="0" smtClean="0">
                          <a:effectLst/>
                          <a:latin typeface="+mn-lt"/>
                        </a:rPr>
                        <a:t>0,4</a:t>
                      </a:r>
                      <a:endParaRPr lang="el-GR" sz="18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19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u="none" strike="noStrike" spc="0">
                          <a:effectLst/>
                          <a:latin typeface="+mn-lt"/>
                        </a:rPr>
                        <a:t>Na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>
                          <a:effectLst/>
                          <a:latin typeface="+mn-lt"/>
                        </a:rPr>
                        <a:t>Νάτριο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 dirty="0" smtClean="0">
                          <a:effectLst/>
                          <a:latin typeface="+mn-lt"/>
                        </a:rPr>
                        <a:t>0,3</a:t>
                      </a:r>
                      <a:endParaRPr lang="el-GR" sz="18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212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u="none" strike="noStrike" spc="0">
                          <a:effectLst/>
                          <a:latin typeface="+mn-lt"/>
                        </a:rPr>
                        <a:t>Cl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>
                          <a:effectLst/>
                          <a:latin typeface="+mn-lt"/>
                        </a:rPr>
                        <a:t>Χλώριο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 dirty="0" smtClean="0">
                          <a:effectLst/>
                          <a:latin typeface="+mn-lt"/>
                        </a:rPr>
                        <a:t>0,1</a:t>
                      </a:r>
                      <a:endParaRPr lang="el-GR" sz="18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2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u="none" strike="noStrike" spc="0">
                          <a:effectLst/>
                          <a:latin typeface="+mn-lt"/>
                        </a:rPr>
                        <a:t>Mg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>
                          <a:effectLst/>
                          <a:latin typeface="+mn-lt"/>
                        </a:rPr>
                        <a:t>Μαγνήσιο</a:t>
                      </a:r>
                      <a:endParaRPr lang="el-GR" sz="18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800" u="none" strike="noStrike" spc="0" dirty="0" smtClean="0">
                          <a:effectLst/>
                          <a:latin typeface="+mn-lt"/>
                        </a:rPr>
                        <a:t>0,5</a:t>
                      </a:r>
                      <a:endParaRPr lang="el-GR" sz="18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51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Ιχνοστοιχεία</a:t>
            </a:r>
          </a:p>
        </p:txBody>
      </p:sp>
      <p:sp>
        <p:nvSpPr>
          <p:cNvPr id="9219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mtClean="0"/>
              <a:t>Όσα στοιχεία απαιτούνται μόνο σε απειροελάχιστες ποσότητες</a:t>
            </a:r>
          </a:p>
          <a:p>
            <a:r>
              <a:rPr lang="en-US" altLang="el-GR" smtClean="0"/>
              <a:t>Fe</a:t>
            </a:r>
            <a:r>
              <a:rPr lang="el-GR" altLang="el-GR" smtClean="0"/>
              <a:t>: απαραίτητος σε κάθε μορφή ζωής</a:t>
            </a:r>
          </a:p>
        </p:txBody>
      </p:sp>
      <p:sp>
        <p:nvSpPr>
          <p:cNvPr id="9221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B5832BD9-C9B0-43B7-98AD-DD3FCBEAFDD3}" type="slidenum">
              <a:rPr lang="en-US" altLang="el-GR" sz="1400" baseline="0" smtClean="0"/>
              <a:pPr/>
              <a:t>6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250425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Έλλειψη ιχνοστοιχείου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1520" y="1484784"/>
            <a:ext cx="4392488" cy="5112568"/>
          </a:xfrm>
        </p:spPr>
        <p:txBody>
          <a:bodyPr/>
          <a:lstStyle/>
          <a:p>
            <a:r>
              <a:rPr lang="el-GR" dirty="0" smtClean="0"/>
              <a:t>Η έλλειψη ενός μόνο στοιχείου στη διατροφή πχ του Ιωδίου έχει συνέπειες στην υγεία πχ τη Βρογχοκήλη.</a:t>
            </a:r>
            <a:endParaRPr lang="en-US" dirty="0" smtClean="0"/>
          </a:p>
          <a:p>
            <a:r>
              <a:rPr lang="el-GR" dirty="0" smtClean="0"/>
              <a:t>Ο θυρεοειδής αδένας προσπαθώντας να λειτουργήσει χωρίς Ιώδιο  μεγεθύνεται</a:t>
            </a:r>
            <a:r>
              <a:rPr lang="en-US" dirty="0" smtClean="0"/>
              <a:t>.</a:t>
            </a:r>
            <a:endParaRPr lang="el-GR" dirty="0" smtClean="0"/>
          </a:p>
          <a:p>
            <a:r>
              <a:rPr lang="el-GR" dirty="0" smtClean="0"/>
              <a:t>Μετά από τη χορήγηση ιωδίου υποχωρεί το σύμπτωμα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10244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EEF17F2D-FE1A-4D9D-B633-35C14D8F88E8}" type="slidenum">
              <a:rPr lang="en-US" altLang="el-GR" sz="1400" baseline="0" smtClean="0"/>
              <a:pPr/>
              <a:t>7</a:t>
            </a:fld>
            <a:endParaRPr lang="en-US" altLang="el-GR" sz="1400" baseline="0" smtClean="0"/>
          </a:p>
        </p:txBody>
      </p:sp>
      <p:pic>
        <p:nvPicPr>
          <p:cNvPr id="3074" name="Picture 2" descr="File:Goi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18" y="1484784"/>
            <a:ext cx="4140289" cy="310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5640706" y="4725144"/>
            <a:ext cx="2509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4"/>
              </a:rPr>
              <a:t>Goiter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Bhandari909 (page does not exist)"/>
              </a:rPr>
              <a:t>Bhandari909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348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Ιδιότητες στοιχείου εξαρτώνται </a:t>
            </a:r>
            <a:br>
              <a:rPr lang="el-GR" altLang="el-GR" dirty="0" smtClean="0"/>
            </a:br>
            <a:r>
              <a:rPr lang="el-GR" altLang="el-GR" dirty="0" smtClean="0"/>
              <a:t>από δομή ατόμων</a:t>
            </a:r>
          </a:p>
        </p:txBody>
      </p:sp>
      <p:sp>
        <p:nvSpPr>
          <p:cNvPr id="11267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mtClean="0"/>
              <a:t>Κάθε στοιχεία αποτελείται από συγκεκριμένο είδος ατόμου</a:t>
            </a:r>
          </a:p>
          <a:p>
            <a:r>
              <a:rPr lang="el-GR" altLang="el-GR" b="1" smtClean="0"/>
              <a:t>Άτομο</a:t>
            </a:r>
            <a:r>
              <a:rPr lang="el-GR" altLang="el-GR" smtClean="0"/>
              <a:t>: η μικρότερη μονάδα ύλης που διατηρεί τις ιδιότητες του στοιχείου</a:t>
            </a:r>
          </a:p>
          <a:p>
            <a:r>
              <a:rPr lang="el-GR" altLang="el-GR" smtClean="0"/>
              <a:t>Ίδιος ο συμβολισμός ατόμου με συμβολισμό στοιχείου από ίδια άτομα πχ </a:t>
            </a:r>
            <a:r>
              <a:rPr lang="en-US" altLang="el-GR" smtClean="0"/>
              <a:t>C </a:t>
            </a:r>
            <a:r>
              <a:rPr lang="el-GR" altLang="el-GR" smtClean="0"/>
              <a:t> για στοιχείο και για άτομο</a:t>
            </a:r>
          </a:p>
        </p:txBody>
      </p:sp>
      <p:sp>
        <p:nvSpPr>
          <p:cNvPr id="11269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C25D6027-CBB6-4D02-89E1-742E5114B53D}" type="slidenum">
              <a:rPr lang="en-US" altLang="el-GR" sz="1400" baseline="0" smtClean="0"/>
              <a:pPr/>
              <a:t>8</a:t>
            </a:fld>
            <a:endParaRPr lang="en-US" altLang="el-GR" sz="1400" baseline="0" smtClean="0"/>
          </a:p>
        </p:txBody>
      </p:sp>
    </p:spTree>
    <p:extLst>
      <p:ext uri="{BB962C8B-B14F-4D97-AF65-F5344CB8AC3E}">
        <p14:creationId xmlns:p14="http://schemas.microsoft.com/office/powerpoint/2010/main" val="261751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LASH_SHOW_AFTER" val="0"/>
  <p:tag name="ISPRING_FLASH_START" val="auto"/>
  <p:tag name="ISPRING_FLASH_TYPE" val="swf"/>
</p:tagLst>
</file>

<file path=ppt/theme/theme1.xml><?xml version="1.0" encoding="utf-8"?>
<a:theme xmlns:a="http://schemas.openxmlformats.org/drawingml/2006/main" name="template">
  <a:themeElements>
    <a:clrScheme name="Προσαρμοσμένο 2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211</TotalTime>
  <Words>2279</Words>
  <Application>Microsoft Office PowerPoint</Application>
  <PresentationFormat>Προβολή στην οθόνη (4:3)</PresentationFormat>
  <Paragraphs>342</Paragraphs>
  <Slides>54</Slides>
  <Notes>19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54</vt:i4>
      </vt:variant>
    </vt:vector>
  </HeadingPairs>
  <TitlesOfParts>
    <vt:vector size="56" baseType="lpstr">
      <vt:lpstr>template</vt:lpstr>
      <vt:lpstr>OC_template_updated</vt:lpstr>
      <vt:lpstr>Βιολογία</vt:lpstr>
      <vt:lpstr>Δεσμοί βιολογίας και χημείας </vt:lpstr>
      <vt:lpstr>Στοιχεία και ενώσεις</vt:lpstr>
      <vt:lpstr>Οι αναδυόμενες ιδιότητες μια ένωσης στο παράδειγμα το αλατιού</vt:lpstr>
      <vt:lpstr>Ζωτικά στοιχεία</vt:lpstr>
      <vt:lpstr>Τα στοιχεία που συνθέτουν  το ανθρώπινο σώμα</vt:lpstr>
      <vt:lpstr>Ιχνοστοιχεία</vt:lpstr>
      <vt:lpstr>Έλλειψη ιχνοστοιχείου</vt:lpstr>
      <vt:lpstr>Ιδιότητες στοιχείου εξαρτώνται  από δομή ατόμων</vt:lpstr>
      <vt:lpstr>Υποτατομικά σωματίδια</vt:lpstr>
      <vt:lpstr>1 Dalton = Μάζα (γρ):1,7*10 -24</vt:lpstr>
      <vt:lpstr>Aτομικός αριθμός </vt:lpstr>
      <vt:lpstr>Ατομική μάζα</vt:lpstr>
      <vt:lpstr>Iσότοπα</vt:lpstr>
      <vt:lpstr>Ραδιενεργά ισότοπα</vt:lpstr>
      <vt:lpstr>Eφαρμογές ραδιενεργών ισοτόπων</vt:lpstr>
      <vt:lpstr>Εφαρμογή ραδιενεργών ισοτόπων</vt:lpstr>
      <vt:lpstr>Ενεργειακά επίπεδα ηλεκτρονίων </vt:lpstr>
      <vt:lpstr>Δυναμική ενέργεια ηλεκτρονίων</vt:lpstr>
      <vt:lpstr>Δυναμική ενέργεια ηλεκτρονίων</vt:lpstr>
      <vt:lpstr>Ηλεκτρονικές στιβάδες</vt:lpstr>
      <vt:lpstr>Ενεργειακά επίπεδα ηλεκτρονίων</vt:lpstr>
      <vt:lpstr>Κατανομή ηλεκτρονίων και χημικές ιδιότητες</vt:lpstr>
      <vt:lpstr>Στιβάδα σθένους</vt:lpstr>
      <vt:lpstr>Ηλεκτρόνια σθένους</vt:lpstr>
      <vt:lpstr>Τροχιακά ηλεκτρονίων </vt:lpstr>
      <vt:lpstr>Τροχιακά ηλεκτρονίων</vt:lpstr>
      <vt:lpstr>Ο σχηματισμός και η λειτουργία των μορίων εξαρτώνται από χημικούς δεσμούς </vt:lpstr>
      <vt:lpstr>Ομοιοπολικοί δεσμοί</vt:lpstr>
      <vt:lpstr>Σχηματισμός ομοιοπολικού δεσμού</vt:lpstr>
      <vt:lpstr>Διπλοί δεσμοί</vt:lpstr>
      <vt:lpstr>Παράδειγμα ομοιοπολικού δεσμού</vt:lpstr>
      <vt:lpstr>Σθένος</vt:lpstr>
      <vt:lpstr>Μη πολικοί δεσμοί</vt:lpstr>
      <vt:lpstr>Πολικοί δεσμοί</vt:lpstr>
      <vt:lpstr>Πολικοί δεσμοί στο μόριο του νερού</vt:lpstr>
      <vt:lpstr>Ιοντικοί δεσμοί </vt:lpstr>
      <vt:lpstr>Μεταφορά ηλεκτρονίων και  ιοντικός δεσμός</vt:lpstr>
      <vt:lpstr>Ιόντα</vt:lpstr>
      <vt:lpstr>Ιοντικοί δεσμοί</vt:lpstr>
      <vt:lpstr>Ασθενείς χημικοί δεσμοί</vt:lpstr>
      <vt:lpstr>Δεσμός υδρογόνου</vt:lpstr>
      <vt:lpstr>Μοριακό σχήμα και μοριακή λειτουργία</vt:lpstr>
      <vt:lpstr>Μοριακή απομίμηση </vt:lpstr>
      <vt:lpstr>Οι χημικές αντιδράσεις δημιουργούν και διασπούν δεσμούς</vt:lpstr>
      <vt:lpstr>Χημικές αντιδράσεις</vt:lpstr>
      <vt:lpstr>Μονόδρομες χημικές αντιδράσεις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Βιολογία</dc:title>
  <dc:creator>opencourses@teiath.gr</dc:creator>
  <cp:lastModifiedBy>fkaram2</cp:lastModifiedBy>
  <cp:revision>27</cp:revision>
  <dcterms:created xsi:type="dcterms:W3CDTF">2015-10-05T10:50:58Z</dcterms:created>
  <dcterms:modified xsi:type="dcterms:W3CDTF">2015-12-14T13:58:57Z</dcterms:modified>
</cp:coreProperties>
</file>