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8A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4BD640-7BF8-BA4D-B9E1-24904965A441}" type="slidenum">
              <a:rPr lang="el-GR"/>
              <a:pPr/>
              <a:t>9</a:t>
            </a:fld>
            <a:endParaRPr lang="el-GR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66CC50-1EE5-654D-A23B-5FD330C60FB8}" type="slidenum">
              <a:rPr lang="el-GR"/>
              <a:pPr/>
              <a:t>10</a:t>
            </a:fld>
            <a:endParaRPr lang="el-GR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90F468-79ED-694D-8AA7-9E20B55AFEBC}" type="slidenum">
              <a:rPr lang="el-GR"/>
              <a:pPr/>
              <a:t>11</a:t>
            </a:fld>
            <a:endParaRPr lang="el-GR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759EA-DD50-6F4A-A380-CD55CB420837}" type="slidenum">
              <a:rPr lang="el-GR"/>
              <a:pPr/>
              <a:t>12</a:t>
            </a:fld>
            <a:endParaRPr lang="el-GR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66CE99-2646-5D48-B036-AA6B24DB6309}" type="slidenum">
              <a:rPr lang="el-GR"/>
              <a:pPr/>
              <a:t>13</a:t>
            </a:fld>
            <a:endParaRPr lang="el-GR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18C36-40B1-B845-B151-4FA0F06659B8}" type="slidenum">
              <a:rPr lang="el-GR"/>
              <a:pPr/>
              <a:t>14</a:t>
            </a:fld>
            <a:endParaRPr lang="el-GR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5B2346-1710-5C49-B907-A7AD8F878036}" type="slidenum">
              <a:rPr lang="el-GR"/>
              <a:pPr/>
              <a:t>1</a:t>
            </a:fld>
            <a:endParaRPr lang="el-GR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515" tIns="50708" rIns="97515" bIns="5070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buClrTx/>
              <a:buFontTx/>
              <a:buNone/>
            </a:pPr>
            <a:fld id="{94337CCC-E122-6D44-B402-FADA26A61006}" type="slidenum">
              <a:rPr lang="en-US" sz="1300">
                <a:latin typeface="Calibri" charset="0"/>
              </a:rPr>
              <a:pPr algn="r">
                <a:buClrTx/>
                <a:buFontTx/>
                <a:buNone/>
              </a:pPr>
              <a:t>1</a:t>
            </a:fld>
            <a:endParaRPr lang="en-US" sz="1300">
              <a:latin typeface="Calibri" charset="0"/>
            </a:endParaRPr>
          </a:p>
        </p:txBody>
      </p:sp>
      <p:sp>
        <p:nvSpPr>
          <p:cNvPr id="3481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8D63D-FA97-1846-B984-D03462431057}" type="slidenum">
              <a:rPr lang="el-GR"/>
              <a:pPr/>
              <a:t>2</a:t>
            </a:fld>
            <a:endParaRPr lang="el-GR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E0081-5255-0E49-B8CC-8001548F2D9E}" type="slidenum">
              <a:rPr lang="el-GR"/>
              <a:pPr/>
              <a:t>3</a:t>
            </a:fld>
            <a:endParaRPr lang="el-GR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97A937-6C95-F749-8BC9-68DB858D95D5}" type="slidenum">
              <a:rPr lang="el-GR"/>
              <a:pPr/>
              <a:t>4</a:t>
            </a:fld>
            <a:endParaRPr lang="el-GR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099DCE-864B-D248-96CE-72751B1EA8FF}" type="slidenum">
              <a:rPr lang="el-GR"/>
              <a:pPr/>
              <a:t>5</a:t>
            </a:fld>
            <a:endParaRPr lang="el-GR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63A206-1A00-1342-A095-A14B69C122B5}" type="slidenum">
              <a:rPr lang="el-GR"/>
              <a:pPr/>
              <a:t>6</a:t>
            </a:fld>
            <a:endParaRPr lang="el-GR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776888-3C2E-4647-8049-EDE2576C739F}" type="slidenum">
              <a:rPr lang="el-GR"/>
              <a:pPr/>
              <a:t>7</a:t>
            </a:fld>
            <a:endParaRPr lang="el-GR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F9F421-B606-FD4C-BBA8-A49ECB2798E5}" type="slidenum">
              <a:rPr lang="el-GR"/>
              <a:pPr/>
              <a:t>8</a:t>
            </a:fld>
            <a:endParaRPr lang="el-GR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/>
              <a:t>02/05/14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C84C2-F6DF-4D1F-A75B-89767E231E55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0329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198A8A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marL="215900" indent="-214313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l-GR" sz="3600" dirty="0"/>
              <a:t>Υπηρεσίες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7</a:t>
            </a:r>
            <a:r>
              <a:rPr lang="el-GR" sz="2600" dirty="0" smtClean="0"/>
              <a:t>: </a:t>
            </a:r>
            <a:r>
              <a:rPr lang="el-GR" sz="2600" dirty="0" smtClean="0"/>
              <a:t>Είδη υπηρεσιών πληροφόρησης –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600" dirty="0" smtClean="0"/>
              <a:t>Εξυπηρέτηση (β’ μέρος)</a:t>
            </a:r>
            <a:endParaRPr lang="el-GR" sz="26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Ευγενία Βασιλακάκη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 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8/12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Βιβλιογραφικές υπηρεσίες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Βοηθά στην κατανόηση και εντοπισμό των βιβλιογραφικών παραπομπών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Βοηθά στη σύνταξη της βιβλιογραφίας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1235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9/12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288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10/12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Καθοδήγηση χρηστών στη χρήση της Βιβλιοθήκης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Ανάπτυξη εγχειριδίων χρήσης υπηρεσιών, βάσεων δεδομένων, αποθετηρίων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Ανάπτυξη κανονισμών χρήσης της Βιβλιοθήκης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Ανάπτυξη ενημερωτικών φυλλαδίων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366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11/12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Προγράμματα Πληροφοριακής Παιδείας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Εκπαίδευση στη χρήση 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Υπηρεσιών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Βάσεων δεδομένων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Λογισμικού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Αναζήτησης, αξιολόγησης και χρήσης των πηγών πληροφόρησης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Σύνταξης βιβλιογραφίας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812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12/12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Προώθηση και Διαφήμιση της Βιβλιοθήκης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Λόγω της επαφής με το κοινό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Αποτελεί την ιδανικότερη υπηρεσία για την προώθηση του ρόλου και της παρουσίας της Βιβλιοθήκης στο κοινό.</a:t>
            </a:r>
          </a:p>
          <a:p>
            <a:pPr>
              <a:buClr>
                <a:srgbClr val="198A8A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326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</a:pPr>
            <a:fld id="{18A7F327-69C6-FF41-8A87-BDAEE4AF8319}" type="slidenum">
              <a:rPr lang="el-GR" sz="120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</a:pPr>
              <a:t>14</a:t>
            </a:fld>
            <a:endParaRPr lang="el-GR" sz="120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Bopp, R.E. And Smith, L.C. (2011). Reference and Information services: an introduction. USA, California: ABC- CLIO.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891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Βασιλακάκη 2015. Ευγενία Βασιλακάκη. «Υπηρεσίες Πληροφόρησης. Ενότητα </a:t>
            </a:r>
            <a:r>
              <a:rPr lang="el-GR" sz="2000" dirty="0" smtClean="0"/>
              <a:t>7</a:t>
            </a:r>
            <a:r>
              <a:rPr lang="en-US" sz="2000" dirty="0" smtClean="0"/>
              <a:t>:</a:t>
            </a:r>
            <a:r>
              <a:rPr lang="el-GR" sz="2000" dirty="0" smtClean="0"/>
              <a:t>Είδη </a:t>
            </a:r>
            <a:r>
              <a:rPr lang="el-GR" sz="2000" dirty="0"/>
              <a:t>υπηρεσιών πληροφόρησης </a:t>
            </a:r>
            <a:r>
              <a:rPr lang="el-GR" sz="2000" dirty="0" smtClean="0"/>
              <a:t>–Εξυπηρέτηση </a:t>
            </a:r>
            <a:r>
              <a:rPr lang="el-GR" sz="2000" dirty="0"/>
              <a:t>(β’ μέρος</a:t>
            </a:r>
            <a:r>
              <a:rPr lang="el-GR" sz="2000" dirty="0" smtClean="0"/>
              <a:t>)</a:t>
            </a:r>
            <a:r>
              <a:rPr lang="el-GR" sz="2000" dirty="0" smtClean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>
              <a:buClrTx/>
              <a:buFontTx/>
              <a:buNone/>
            </a:pPr>
            <a:fld id="{5E023E17-9806-094D-A948-977EA2EC1588}" type="slidenum">
              <a:rPr lang="el-GR" sz="1200">
                <a:solidFill>
                  <a:srgbClr val="B5A788"/>
                </a:solidFill>
                <a:latin typeface="Corbel" charset="0"/>
              </a:rPr>
              <a:pPr algn="ctr">
                <a:buClrTx/>
                <a:buFontTx/>
                <a:buNone/>
              </a:pPr>
              <a:t>1</a:t>
            </a:fld>
            <a:endParaRPr lang="el-GR" sz="1200">
              <a:solidFill>
                <a:srgbClr val="B5A788"/>
              </a:solidFill>
              <a:latin typeface="Corbel" charset="0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dirty="0"/>
              <a:t>ΕΙΔΗ ΥΠΗΡΕΣΙΩΝ ΠΛΗΡΟΦΟΡΗΣΗΣ (ΓΕΝΙΚΑ)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Εξυπηρέτηση (Reference)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62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Εξυπηρέτηση (</a:t>
            </a:r>
            <a:r>
              <a:rPr lang="en-US" dirty="0" smtClean="0"/>
              <a:t>Reference) </a:t>
            </a:r>
            <a:r>
              <a:rPr lang="en-US" sz="3200" b="0" dirty="0" smtClean="0"/>
              <a:t>1/12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Ρόλος των Βιβλιοθηκονόμων της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Να προτείνουν πηγές πληροφόρησης 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Να επεξηγούν πηγές πληροφόρησης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Να αξιολογούν πηγές πληροφόρησης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Να χρησιμοποιούν πηγές πληροφόρησης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53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2/12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Επίπεδα Παροχής Υπηρεσιών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 smtClean="0"/>
              <a:t>Ελάχιστο</a:t>
            </a:r>
            <a:endParaRPr lang="el-GR" dirty="0"/>
          </a:p>
          <a:p>
            <a:pPr lvl="1">
              <a:buClr>
                <a:srgbClr val="198A8A"/>
              </a:buClr>
            </a:pPr>
            <a:r>
              <a:rPr lang="el-GR" dirty="0"/>
              <a:t>Μεσαίο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Μέγιστο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014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3/12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Προτάσεις Πηγών Πληροφόρησης στους χρήστες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Απάντηση σε ερωτήματα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Βοήθεια σε ερευνητικά προβλήματα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Θεματικός Βιβλιοθηκονόμος (Subject-</a:t>
            </a:r>
            <a:r>
              <a:rPr lang="el-GR" dirty="0" err="1"/>
              <a:t>Libraria</a:t>
            </a:r>
            <a:r>
              <a:rPr lang="el-GR" dirty="0"/>
              <a:t>n)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Βιβλιογραφικές υπηρεσίες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Διαδανεισμός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Καθοδήγηση χρηστών στη χρήση της Βιβλιοθήκης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Προγράμματα Πληροφοριακής Παιδείας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Προώθηση και Διαφήμιση της </a:t>
            </a:r>
            <a:r>
              <a:rPr lang="el-GR" dirty="0" smtClean="0"/>
              <a:t>Βιβλιοθήκης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74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4/12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Προτάσεις Πηγών Πληροφόρησης στους χρήστες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Βιβλία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Περιοδικά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Θεματικές Πύλες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Ιδρυματικά Αποθετήρια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Λεξικά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Εγκυκλοπαίδειες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22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5/12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Απάντηση σε ερωτήματα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Ερωτήσεις κατεύθυνσης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Γρήγορες πληροφοριακές ερωτήσεις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Ερωτήσεις αναζήτησης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Ερωτήσεις έρευνας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717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6/12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Βοήθεια σε ερευνητικά προβλήματα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Πηγές πληροφόρησης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Λέξεις κλειδιά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Τρόπους αναζήτησης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49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Εξυπηρέτηση (</a:t>
            </a:r>
            <a:r>
              <a:rPr lang="en-US" dirty="0">
                <a:solidFill>
                  <a:prstClr val="white"/>
                </a:solidFill>
              </a:rPr>
              <a:t>Reference) </a:t>
            </a:r>
            <a:r>
              <a:rPr lang="en-US" sz="3200" b="0" dirty="0" smtClean="0">
                <a:solidFill>
                  <a:prstClr val="white"/>
                </a:solidFill>
              </a:rPr>
              <a:t>7/12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198A8A"/>
              </a:buClr>
            </a:pPr>
            <a:r>
              <a:rPr lang="el-GR" b="1" dirty="0"/>
              <a:t>Επιμέρους Υπηρεσίες Εξυπηρέτησης</a:t>
            </a:r>
          </a:p>
          <a:p>
            <a:pPr lvl="1">
              <a:buClr>
                <a:srgbClr val="198A8A"/>
              </a:buClr>
            </a:pPr>
            <a:r>
              <a:rPr lang="el-GR" dirty="0"/>
              <a:t>Θεματικός Βιβλιοθηκονόμος (Subject-</a:t>
            </a:r>
            <a:r>
              <a:rPr lang="el-GR" dirty="0" err="1"/>
              <a:t>Libraria</a:t>
            </a:r>
            <a:r>
              <a:rPr lang="el-GR" dirty="0"/>
              <a:t>n)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Αφορά σε μια συγκεκριμένη θεματική περιοχή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Εξυπηρετεί συγκεκριμένο κοινό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Οι χρήστες έχουν εξειδικευμένες πληροφοριακές ανάγκες</a:t>
            </a:r>
          </a:p>
          <a:p>
            <a:pPr lvl="2">
              <a:buClr>
                <a:srgbClr val="198A8A"/>
              </a:buClr>
            </a:pPr>
            <a:r>
              <a:rPr lang="el-GR" dirty="0"/>
              <a:t>Βοηθά με το να: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Προτείνει συγκεκριμένες πηγές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Προτείνει συγκεκριμένες λέξεις-κλειδιά</a:t>
            </a:r>
          </a:p>
          <a:p>
            <a:pPr lvl="3">
              <a:buClr>
                <a:srgbClr val="198A8A"/>
              </a:buClr>
            </a:pPr>
            <a:r>
              <a:rPr lang="el-GR" dirty="0"/>
              <a:t>Βοηθά στη δόμηση της εργασίας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920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156</TotalTime>
  <Words>966</Words>
  <Application>Microsoft Office PowerPoint</Application>
  <PresentationFormat>Προβολή στην οθόνη (4:3)</PresentationFormat>
  <Paragraphs>171</Paragraphs>
  <Slides>22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exo-opistho_simeiomata</vt:lpstr>
      <vt:lpstr>OC_template_updated</vt:lpstr>
      <vt:lpstr>Υπηρεσίες Πληροφόρησης</vt:lpstr>
      <vt:lpstr>Περιεχόμενα</vt:lpstr>
      <vt:lpstr>Εξυπηρέτηση (Reference) 1/12</vt:lpstr>
      <vt:lpstr>Εξυπηρέτηση (Reference) 2/12</vt:lpstr>
      <vt:lpstr>Εξυπηρέτηση (Reference) 3/12</vt:lpstr>
      <vt:lpstr>Εξυπηρέτηση (Reference) 4/12</vt:lpstr>
      <vt:lpstr>Εξυπηρέτηση (Reference) 5/12</vt:lpstr>
      <vt:lpstr>Εξυπηρέτηση (Reference) 6/12</vt:lpstr>
      <vt:lpstr>Εξυπηρέτηση (Reference) 7/12</vt:lpstr>
      <vt:lpstr>Εξυπηρέτηση (Reference) 8/12</vt:lpstr>
      <vt:lpstr>Εξυπηρέτηση (Reference) 9/12</vt:lpstr>
      <vt:lpstr>Εξυπηρέτηση (Reference) 10/12</vt:lpstr>
      <vt:lpstr>Εξυπηρέτηση (Reference) 11/12</vt:lpstr>
      <vt:lpstr>Εξυπηρέτηση (Reference) 12/12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Τουρισμός και Αερομεταφορές</dc:title>
  <dc:creator>natasakar new</dc:creator>
  <cp:lastModifiedBy>natasakar new</cp:lastModifiedBy>
  <cp:revision>31</cp:revision>
  <dcterms:created xsi:type="dcterms:W3CDTF">2015-08-04T07:17:47Z</dcterms:created>
  <dcterms:modified xsi:type="dcterms:W3CDTF">2015-08-04T10:06:02Z</dcterms:modified>
</cp:coreProperties>
</file>