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 id="2147483876" r:id="rId2"/>
    <p:sldMasterId id="2147483895" r:id="rId3"/>
  </p:sldMasterIdLst>
  <p:notesMasterIdLst>
    <p:notesMasterId r:id="rId63"/>
  </p:notesMasterIdLst>
  <p:sldIdLst>
    <p:sldId id="311" r:id="rId4"/>
    <p:sldId id="256"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257" r:id="rId39"/>
    <p:sldId id="258" r:id="rId40"/>
    <p:sldId id="259" r:id="rId41"/>
    <p:sldId id="260" r:id="rId42"/>
    <p:sldId id="261" r:id="rId43"/>
    <p:sldId id="262" r:id="rId44"/>
    <p:sldId id="268" r:id="rId45"/>
    <p:sldId id="309" r:id="rId46"/>
    <p:sldId id="308" r:id="rId47"/>
    <p:sldId id="263" r:id="rId48"/>
    <p:sldId id="305" r:id="rId49"/>
    <p:sldId id="264" r:id="rId50"/>
    <p:sldId id="306" r:id="rId51"/>
    <p:sldId id="307" r:id="rId52"/>
    <p:sldId id="269" r:id="rId53"/>
    <p:sldId id="265" r:id="rId54"/>
    <p:sldId id="271" r:id="rId55"/>
    <p:sldId id="310" r:id="rId56"/>
    <p:sldId id="312" r:id="rId57"/>
    <p:sldId id="313" r:id="rId58"/>
    <p:sldId id="314" r:id="rId59"/>
    <p:sldId id="315" r:id="rId60"/>
    <p:sldId id="316" r:id="rId61"/>
    <p:sldId id="317" r:id="rId62"/>
  </p:sldIdLst>
  <p:sldSz cx="9144000" cy="6858000" type="screen4x3"/>
  <p:notesSz cx="6858000" cy="9144000"/>
  <p:custDataLst>
    <p:tags r:id="rId64"/>
  </p:custDataLst>
  <p:defaultTextStyle>
    <a:defPPr>
      <a:defRPr lang="el-G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61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39" d="100"/>
          <a:sy n="39" d="100"/>
        </p:scale>
        <p:origin x="-219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9F46BF-7A78-4B92-9700-B8AA10A97994}" type="doc">
      <dgm:prSet loTypeId="urn:microsoft.com/office/officeart/2005/8/layout/radial1" loCatId="relationship" qsTypeId="urn:microsoft.com/office/officeart/2005/8/quickstyle/simple1" qsCatId="simple" csTypeId="urn:microsoft.com/office/officeart/2005/8/colors/accent1_2" csCatId="accent1" phldr="1"/>
      <dgm:spPr/>
    </dgm:pt>
    <dgm:pt modelId="{E2DC6882-4D7E-454C-B0AF-73570A1F1210}">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FFFF00"/>
              </a:solidFill>
              <a:effectLst/>
              <a:latin typeface="+mn-lt"/>
              <a:cs typeface="Arial" pitchFamily="34" charset="0"/>
            </a:rPr>
            <a:t>Μυοσκελετικά</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FFFF00"/>
              </a:solidFill>
              <a:effectLst/>
              <a:latin typeface="+mn-lt"/>
              <a:cs typeface="Arial" pitchFamily="34" charset="0"/>
            </a:rPr>
            <a:t>Προβλήματα</a:t>
          </a:r>
        </a:p>
      </dgm:t>
    </dgm:pt>
    <dgm:pt modelId="{286A2B6C-626D-4DC8-BFD6-DD6028AC40F9}" type="parTrans" cxnId="{CCBC20DD-1FE3-486B-B1DD-5C91EE3F85DD}">
      <dgm:prSet/>
      <dgm:spPr/>
      <dgm:t>
        <a:bodyPr/>
        <a:lstStyle/>
        <a:p>
          <a:endParaRPr lang="en-US" sz="2800">
            <a:latin typeface="+mn-lt"/>
          </a:endParaRPr>
        </a:p>
      </dgm:t>
    </dgm:pt>
    <dgm:pt modelId="{B57F0303-1D8D-4D40-8EE3-2C74C4184159}" type="sibTrans" cxnId="{CCBC20DD-1FE3-486B-B1DD-5C91EE3F85DD}">
      <dgm:prSet/>
      <dgm:spPr/>
      <dgm:t>
        <a:bodyPr/>
        <a:lstStyle/>
        <a:p>
          <a:endParaRPr lang="en-US" sz="2800">
            <a:latin typeface="+mn-lt"/>
          </a:endParaRPr>
        </a:p>
      </dgm:t>
    </dgm:pt>
    <dgm:pt modelId="{8F2E9EC0-AB60-4D65-A645-7F5FCB7B76F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bg1"/>
              </a:solidFill>
              <a:effectLst/>
              <a:latin typeface="+mn-lt"/>
              <a:cs typeface="Arial" pitchFamily="34" charset="0"/>
            </a:rPr>
            <a:t>σαρκοπενία</a:t>
          </a:r>
        </a:p>
      </dgm:t>
    </dgm:pt>
    <dgm:pt modelId="{AAEAC755-2A90-4A55-A737-7104EC642A9E}" type="parTrans" cxnId="{C1A24C03-AF14-416B-800B-2DC027BCB967}">
      <dgm:prSet custT="1"/>
      <dgm:spPr/>
      <dgm:t>
        <a:bodyPr/>
        <a:lstStyle/>
        <a:p>
          <a:endParaRPr lang="en-US" sz="800">
            <a:latin typeface="+mn-lt"/>
          </a:endParaRPr>
        </a:p>
      </dgm:t>
    </dgm:pt>
    <dgm:pt modelId="{F9BFC0ED-C69A-4935-9679-188CCF315F90}" type="sibTrans" cxnId="{C1A24C03-AF14-416B-800B-2DC027BCB967}">
      <dgm:prSet/>
      <dgm:spPr/>
      <dgm:t>
        <a:bodyPr/>
        <a:lstStyle/>
        <a:p>
          <a:endParaRPr lang="en-US" sz="2800">
            <a:latin typeface="+mn-lt"/>
          </a:endParaRPr>
        </a:p>
      </dgm:t>
    </dgm:pt>
    <dgm:pt modelId="{BCB02D91-CB85-4444-876B-BD0E5DBFA7A5}">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tx1"/>
              </a:solidFill>
              <a:effectLst/>
              <a:latin typeface="+mn-lt"/>
              <a:cs typeface="Arial" pitchFamily="34" charset="0"/>
            </a:rPr>
            <a:t>μειωμένη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tx1"/>
              </a:solidFill>
              <a:effectLst/>
              <a:latin typeface="+mn-lt"/>
              <a:cs typeface="Arial" pitchFamily="34" charset="0"/>
            </a:rPr>
            <a:t>ευλυγισία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tx1"/>
              </a:solidFill>
              <a:effectLst/>
              <a:latin typeface="+mn-lt"/>
              <a:cs typeface="Arial" pitchFamily="34" charset="0"/>
            </a:rPr>
            <a:t>&amp; αντοχή</a:t>
          </a:r>
        </a:p>
      </dgm:t>
    </dgm:pt>
    <dgm:pt modelId="{2058AC33-B29F-4CBA-A453-E70EF9D1660F}" type="parTrans" cxnId="{FC46AEAC-5D39-4CB1-A76A-0449D0292285}">
      <dgm:prSet custT="1"/>
      <dgm:spPr/>
      <dgm:t>
        <a:bodyPr/>
        <a:lstStyle/>
        <a:p>
          <a:endParaRPr lang="en-US" sz="800">
            <a:latin typeface="+mn-lt"/>
          </a:endParaRPr>
        </a:p>
      </dgm:t>
    </dgm:pt>
    <dgm:pt modelId="{6B29DD79-F9BC-44C1-A7DC-1E3B295EDE19}" type="sibTrans" cxnId="{FC46AEAC-5D39-4CB1-A76A-0449D0292285}">
      <dgm:prSet/>
      <dgm:spPr/>
      <dgm:t>
        <a:bodyPr/>
        <a:lstStyle/>
        <a:p>
          <a:endParaRPr lang="en-US" sz="2800">
            <a:latin typeface="+mn-lt"/>
          </a:endParaRPr>
        </a:p>
      </dgm:t>
    </dgm:pt>
    <dgm:pt modelId="{8B2388BD-83CC-48F9-9A70-4ED52D1FDBA6}">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bg1"/>
              </a:solidFill>
              <a:effectLst/>
              <a:latin typeface="+mn-lt"/>
              <a:cs typeface="Arial" pitchFamily="34" charset="0"/>
            </a:rPr>
            <a:t>Οστεοπόρωση</a:t>
          </a:r>
        </a:p>
      </dgm:t>
    </dgm:pt>
    <dgm:pt modelId="{EA49C51C-796B-476E-843A-6805130F814B}" type="parTrans" cxnId="{9A316890-302A-4D08-8975-8C02896C78B7}">
      <dgm:prSet custT="1"/>
      <dgm:spPr/>
      <dgm:t>
        <a:bodyPr/>
        <a:lstStyle/>
        <a:p>
          <a:endParaRPr lang="en-US" sz="800">
            <a:latin typeface="+mn-lt"/>
          </a:endParaRPr>
        </a:p>
      </dgm:t>
    </dgm:pt>
    <dgm:pt modelId="{8BD132F0-726E-414C-BCC3-E7869A331712}" type="sibTrans" cxnId="{9A316890-302A-4D08-8975-8C02896C78B7}">
      <dgm:prSet/>
      <dgm:spPr/>
      <dgm:t>
        <a:bodyPr/>
        <a:lstStyle/>
        <a:p>
          <a:endParaRPr lang="en-US" sz="2800">
            <a:latin typeface="+mn-lt"/>
          </a:endParaRPr>
        </a:p>
      </dgm:t>
    </dgm:pt>
    <dgm:pt modelId="{96F52BD4-60DA-409F-A73D-EAF035361BF5}">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tx1"/>
              </a:solidFill>
              <a:effectLst/>
              <a:latin typeface="+mn-lt"/>
              <a:cs typeface="Arial" pitchFamily="34" charset="0"/>
            </a:rPr>
            <a:t>προβλήματα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tx1"/>
              </a:solidFill>
              <a:effectLst/>
              <a:latin typeface="+mn-lt"/>
              <a:cs typeface="Arial" pitchFamily="34" charset="0"/>
            </a:rPr>
            <a:t>ισορροπίας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tx1"/>
              </a:solidFill>
              <a:effectLst/>
              <a:latin typeface="+mn-lt"/>
              <a:cs typeface="Arial" pitchFamily="34" charset="0"/>
            </a:rPr>
            <a:t>&amp; πτώσεις</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mn-lt"/>
            <a:cs typeface="Arial" pitchFamily="34" charset="0"/>
          </a:endParaRPr>
        </a:p>
      </dgm:t>
    </dgm:pt>
    <dgm:pt modelId="{0AE4AE26-FB04-4458-98ED-272938ABCDB4}" type="parTrans" cxnId="{F144CC8F-F0A7-44B8-A056-E6B81F950657}">
      <dgm:prSet custT="1"/>
      <dgm:spPr/>
      <dgm:t>
        <a:bodyPr/>
        <a:lstStyle/>
        <a:p>
          <a:endParaRPr lang="en-US" sz="800">
            <a:latin typeface="+mn-lt"/>
          </a:endParaRPr>
        </a:p>
      </dgm:t>
    </dgm:pt>
    <dgm:pt modelId="{F95CA49C-1233-437F-945E-F6CB3A2B55FA}" type="sibTrans" cxnId="{F144CC8F-F0A7-44B8-A056-E6B81F950657}">
      <dgm:prSet/>
      <dgm:spPr/>
      <dgm:t>
        <a:bodyPr/>
        <a:lstStyle/>
        <a:p>
          <a:endParaRPr lang="en-US" sz="2800">
            <a:latin typeface="+mn-lt"/>
          </a:endParaRPr>
        </a:p>
      </dgm:t>
    </dgm:pt>
    <dgm:pt modelId="{45647A4A-F335-44C7-9259-F97B503282E0}" type="pres">
      <dgm:prSet presAssocID="{FC9F46BF-7A78-4B92-9700-B8AA10A97994}" presName="cycle" presStyleCnt="0">
        <dgm:presLayoutVars>
          <dgm:chMax val="1"/>
          <dgm:dir/>
          <dgm:animLvl val="ctr"/>
          <dgm:resizeHandles val="exact"/>
        </dgm:presLayoutVars>
      </dgm:prSet>
      <dgm:spPr/>
    </dgm:pt>
    <dgm:pt modelId="{512F1472-2756-4937-88DB-0E295BEED7C9}" type="pres">
      <dgm:prSet presAssocID="{E2DC6882-4D7E-454C-B0AF-73570A1F1210}" presName="centerShape" presStyleLbl="node0" presStyleIdx="0" presStyleCnt="1" custScaleX="136508" custScaleY="130758"/>
      <dgm:spPr/>
      <dgm:t>
        <a:bodyPr/>
        <a:lstStyle/>
        <a:p>
          <a:endParaRPr lang="el-GR"/>
        </a:p>
      </dgm:t>
    </dgm:pt>
    <dgm:pt modelId="{54021871-50E4-4B0E-B10A-157AEBE0EF98}" type="pres">
      <dgm:prSet presAssocID="{AAEAC755-2A90-4A55-A737-7104EC642A9E}" presName="Name9" presStyleLbl="parChTrans1D2" presStyleIdx="0" presStyleCnt="4"/>
      <dgm:spPr/>
      <dgm:t>
        <a:bodyPr/>
        <a:lstStyle/>
        <a:p>
          <a:endParaRPr lang="el-GR"/>
        </a:p>
      </dgm:t>
    </dgm:pt>
    <dgm:pt modelId="{78311FCF-8A2B-47DE-B82C-01E613D749E3}" type="pres">
      <dgm:prSet presAssocID="{AAEAC755-2A90-4A55-A737-7104EC642A9E}" presName="connTx" presStyleLbl="parChTrans1D2" presStyleIdx="0" presStyleCnt="4"/>
      <dgm:spPr/>
      <dgm:t>
        <a:bodyPr/>
        <a:lstStyle/>
        <a:p>
          <a:endParaRPr lang="el-GR"/>
        </a:p>
      </dgm:t>
    </dgm:pt>
    <dgm:pt modelId="{F8089313-6AC3-4AB6-92B8-DB24FB84A638}" type="pres">
      <dgm:prSet presAssocID="{8F2E9EC0-AB60-4D65-A645-7F5FCB7B76FC}" presName="node" presStyleLbl="node1" presStyleIdx="0" presStyleCnt="4" custScaleX="152700" custScaleY="81152">
        <dgm:presLayoutVars>
          <dgm:bulletEnabled val="1"/>
        </dgm:presLayoutVars>
      </dgm:prSet>
      <dgm:spPr/>
      <dgm:t>
        <a:bodyPr/>
        <a:lstStyle/>
        <a:p>
          <a:endParaRPr lang="el-GR"/>
        </a:p>
      </dgm:t>
    </dgm:pt>
    <dgm:pt modelId="{A3CBD4A6-1B50-4D10-BA05-37F5869A34ED}" type="pres">
      <dgm:prSet presAssocID="{2058AC33-B29F-4CBA-A453-E70EF9D1660F}" presName="Name9" presStyleLbl="parChTrans1D2" presStyleIdx="1" presStyleCnt="4"/>
      <dgm:spPr/>
      <dgm:t>
        <a:bodyPr/>
        <a:lstStyle/>
        <a:p>
          <a:endParaRPr lang="el-GR"/>
        </a:p>
      </dgm:t>
    </dgm:pt>
    <dgm:pt modelId="{C2ED3D16-9871-47A5-AC00-8F86B8758B6B}" type="pres">
      <dgm:prSet presAssocID="{2058AC33-B29F-4CBA-A453-E70EF9D1660F}" presName="connTx" presStyleLbl="parChTrans1D2" presStyleIdx="1" presStyleCnt="4"/>
      <dgm:spPr/>
      <dgm:t>
        <a:bodyPr/>
        <a:lstStyle/>
        <a:p>
          <a:endParaRPr lang="el-GR"/>
        </a:p>
      </dgm:t>
    </dgm:pt>
    <dgm:pt modelId="{F24E4765-289A-4DD6-AD68-22DF9C5C939A}" type="pres">
      <dgm:prSet presAssocID="{BCB02D91-CB85-4444-876B-BD0E5DBFA7A5}" presName="node" presStyleLbl="node1" presStyleIdx="1" presStyleCnt="4" custScaleX="125731" custScaleY="130758" custRadScaleRad="119850" custRadScaleInc="-2955">
        <dgm:presLayoutVars>
          <dgm:bulletEnabled val="1"/>
        </dgm:presLayoutVars>
      </dgm:prSet>
      <dgm:spPr/>
      <dgm:t>
        <a:bodyPr/>
        <a:lstStyle/>
        <a:p>
          <a:endParaRPr lang="el-GR"/>
        </a:p>
      </dgm:t>
    </dgm:pt>
    <dgm:pt modelId="{7F8FB02D-8AFE-4616-99DF-D158AE1EA170}" type="pres">
      <dgm:prSet presAssocID="{EA49C51C-796B-476E-843A-6805130F814B}" presName="Name9" presStyleLbl="parChTrans1D2" presStyleIdx="2" presStyleCnt="4"/>
      <dgm:spPr/>
      <dgm:t>
        <a:bodyPr/>
        <a:lstStyle/>
        <a:p>
          <a:endParaRPr lang="el-GR"/>
        </a:p>
      </dgm:t>
    </dgm:pt>
    <dgm:pt modelId="{5ACA7F3D-3F47-4395-8596-B528FCDB2FDA}" type="pres">
      <dgm:prSet presAssocID="{EA49C51C-796B-476E-843A-6805130F814B}" presName="connTx" presStyleLbl="parChTrans1D2" presStyleIdx="2" presStyleCnt="4"/>
      <dgm:spPr/>
      <dgm:t>
        <a:bodyPr/>
        <a:lstStyle/>
        <a:p>
          <a:endParaRPr lang="el-GR"/>
        </a:p>
      </dgm:t>
    </dgm:pt>
    <dgm:pt modelId="{B535A9A7-2C13-431D-9B9E-AF5E4C8DD6AF}" type="pres">
      <dgm:prSet presAssocID="{8B2388BD-83CC-48F9-9A70-4ED52D1FDBA6}" presName="node" presStyleLbl="node1" presStyleIdx="2" presStyleCnt="4" custScaleX="133329" custScaleY="66666">
        <dgm:presLayoutVars>
          <dgm:bulletEnabled val="1"/>
        </dgm:presLayoutVars>
      </dgm:prSet>
      <dgm:spPr/>
      <dgm:t>
        <a:bodyPr/>
        <a:lstStyle/>
        <a:p>
          <a:endParaRPr lang="en-US"/>
        </a:p>
      </dgm:t>
    </dgm:pt>
    <dgm:pt modelId="{91263AE5-2349-4CF3-91C8-9AD2C3311B4D}" type="pres">
      <dgm:prSet presAssocID="{0AE4AE26-FB04-4458-98ED-272938ABCDB4}" presName="Name9" presStyleLbl="parChTrans1D2" presStyleIdx="3" presStyleCnt="4"/>
      <dgm:spPr/>
      <dgm:t>
        <a:bodyPr/>
        <a:lstStyle/>
        <a:p>
          <a:endParaRPr lang="el-GR"/>
        </a:p>
      </dgm:t>
    </dgm:pt>
    <dgm:pt modelId="{D9CE3312-C62F-4842-89C0-E20E562A51D6}" type="pres">
      <dgm:prSet presAssocID="{0AE4AE26-FB04-4458-98ED-272938ABCDB4}" presName="connTx" presStyleLbl="parChTrans1D2" presStyleIdx="3" presStyleCnt="4"/>
      <dgm:spPr/>
      <dgm:t>
        <a:bodyPr/>
        <a:lstStyle/>
        <a:p>
          <a:endParaRPr lang="el-GR"/>
        </a:p>
      </dgm:t>
    </dgm:pt>
    <dgm:pt modelId="{C56900B1-E5EA-4014-A990-67F7D40B4113}" type="pres">
      <dgm:prSet presAssocID="{96F52BD4-60DA-409F-A73D-EAF035361BF5}" presName="node" presStyleLbl="node1" presStyleIdx="3" presStyleCnt="4" custScaleX="125067" custScaleY="130758" custRadScaleRad="118472" custRadScaleInc="-1008">
        <dgm:presLayoutVars>
          <dgm:bulletEnabled val="1"/>
        </dgm:presLayoutVars>
      </dgm:prSet>
      <dgm:spPr/>
      <dgm:t>
        <a:bodyPr/>
        <a:lstStyle/>
        <a:p>
          <a:endParaRPr lang="el-GR"/>
        </a:p>
      </dgm:t>
    </dgm:pt>
  </dgm:ptLst>
  <dgm:cxnLst>
    <dgm:cxn modelId="{CCBC20DD-1FE3-486B-B1DD-5C91EE3F85DD}" srcId="{FC9F46BF-7A78-4B92-9700-B8AA10A97994}" destId="{E2DC6882-4D7E-454C-B0AF-73570A1F1210}" srcOrd="0" destOrd="0" parTransId="{286A2B6C-626D-4DC8-BFD6-DD6028AC40F9}" sibTransId="{B57F0303-1D8D-4D40-8EE3-2C74C4184159}"/>
    <dgm:cxn modelId="{6A39683F-669C-40ED-BBD4-675C4BC3D90C}" type="presOf" srcId="{E2DC6882-4D7E-454C-B0AF-73570A1F1210}" destId="{512F1472-2756-4937-88DB-0E295BEED7C9}" srcOrd="0" destOrd="0" presId="urn:microsoft.com/office/officeart/2005/8/layout/radial1"/>
    <dgm:cxn modelId="{8283D280-D2DF-4A6D-8B93-172E2F51A24E}" type="presOf" srcId="{FC9F46BF-7A78-4B92-9700-B8AA10A97994}" destId="{45647A4A-F335-44C7-9259-F97B503282E0}" srcOrd="0" destOrd="0" presId="urn:microsoft.com/office/officeart/2005/8/layout/radial1"/>
    <dgm:cxn modelId="{F144CC8F-F0A7-44B8-A056-E6B81F950657}" srcId="{E2DC6882-4D7E-454C-B0AF-73570A1F1210}" destId="{96F52BD4-60DA-409F-A73D-EAF035361BF5}" srcOrd="3" destOrd="0" parTransId="{0AE4AE26-FB04-4458-98ED-272938ABCDB4}" sibTransId="{F95CA49C-1233-437F-945E-F6CB3A2B55FA}"/>
    <dgm:cxn modelId="{2817EAEF-2FDE-43B3-A8F5-014B20310F5B}" type="presOf" srcId="{8F2E9EC0-AB60-4D65-A645-7F5FCB7B76FC}" destId="{F8089313-6AC3-4AB6-92B8-DB24FB84A638}" srcOrd="0" destOrd="0" presId="urn:microsoft.com/office/officeart/2005/8/layout/radial1"/>
    <dgm:cxn modelId="{D18C2C8E-5DDA-47BB-9C0E-23DEA57E0597}" type="presOf" srcId="{AAEAC755-2A90-4A55-A737-7104EC642A9E}" destId="{78311FCF-8A2B-47DE-B82C-01E613D749E3}" srcOrd="1" destOrd="0" presId="urn:microsoft.com/office/officeart/2005/8/layout/radial1"/>
    <dgm:cxn modelId="{9A316890-302A-4D08-8975-8C02896C78B7}" srcId="{E2DC6882-4D7E-454C-B0AF-73570A1F1210}" destId="{8B2388BD-83CC-48F9-9A70-4ED52D1FDBA6}" srcOrd="2" destOrd="0" parTransId="{EA49C51C-796B-476E-843A-6805130F814B}" sibTransId="{8BD132F0-726E-414C-BCC3-E7869A331712}"/>
    <dgm:cxn modelId="{8C37329E-8D82-45CC-A7FD-8B6FC665B55A}" type="presOf" srcId="{8B2388BD-83CC-48F9-9A70-4ED52D1FDBA6}" destId="{B535A9A7-2C13-431D-9B9E-AF5E4C8DD6AF}" srcOrd="0" destOrd="0" presId="urn:microsoft.com/office/officeart/2005/8/layout/radial1"/>
    <dgm:cxn modelId="{D162E92F-1A2F-43D7-9AAA-33177E6F5BA6}" type="presOf" srcId="{AAEAC755-2A90-4A55-A737-7104EC642A9E}" destId="{54021871-50E4-4B0E-B10A-157AEBE0EF98}" srcOrd="0" destOrd="0" presId="urn:microsoft.com/office/officeart/2005/8/layout/radial1"/>
    <dgm:cxn modelId="{DD977250-7843-4BF3-9AA4-642973568686}" type="presOf" srcId="{BCB02D91-CB85-4444-876B-BD0E5DBFA7A5}" destId="{F24E4765-289A-4DD6-AD68-22DF9C5C939A}" srcOrd="0" destOrd="0" presId="urn:microsoft.com/office/officeart/2005/8/layout/radial1"/>
    <dgm:cxn modelId="{8A291F78-EA81-40DE-812F-D8F7927A01F4}" type="presOf" srcId="{2058AC33-B29F-4CBA-A453-E70EF9D1660F}" destId="{C2ED3D16-9871-47A5-AC00-8F86B8758B6B}" srcOrd="1" destOrd="0" presId="urn:microsoft.com/office/officeart/2005/8/layout/radial1"/>
    <dgm:cxn modelId="{FC46AEAC-5D39-4CB1-A76A-0449D0292285}" srcId="{E2DC6882-4D7E-454C-B0AF-73570A1F1210}" destId="{BCB02D91-CB85-4444-876B-BD0E5DBFA7A5}" srcOrd="1" destOrd="0" parTransId="{2058AC33-B29F-4CBA-A453-E70EF9D1660F}" sibTransId="{6B29DD79-F9BC-44C1-A7DC-1E3B295EDE19}"/>
    <dgm:cxn modelId="{C1A24C03-AF14-416B-800B-2DC027BCB967}" srcId="{E2DC6882-4D7E-454C-B0AF-73570A1F1210}" destId="{8F2E9EC0-AB60-4D65-A645-7F5FCB7B76FC}" srcOrd="0" destOrd="0" parTransId="{AAEAC755-2A90-4A55-A737-7104EC642A9E}" sibTransId="{F9BFC0ED-C69A-4935-9679-188CCF315F90}"/>
    <dgm:cxn modelId="{EB0D0A4C-DE58-4348-8453-333FA314C60D}" type="presOf" srcId="{EA49C51C-796B-476E-843A-6805130F814B}" destId="{7F8FB02D-8AFE-4616-99DF-D158AE1EA170}" srcOrd="0" destOrd="0" presId="urn:microsoft.com/office/officeart/2005/8/layout/radial1"/>
    <dgm:cxn modelId="{33774AC8-C2B9-4524-A1F5-19EF017C38F2}" type="presOf" srcId="{96F52BD4-60DA-409F-A73D-EAF035361BF5}" destId="{C56900B1-E5EA-4014-A990-67F7D40B4113}" srcOrd="0" destOrd="0" presId="urn:microsoft.com/office/officeart/2005/8/layout/radial1"/>
    <dgm:cxn modelId="{D0262DDA-EDA0-4A28-A7AC-C6C3D7AA6157}" type="presOf" srcId="{EA49C51C-796B-476E-843A-6805130F814B}" destId="{5ACA7F3D-3F47-4395-8596-B528FCDB2FDA}" srcOrd="1" destOrd="0" presId="urn:microsoft.com/office/officeart/2005/8/layout/radial1"/>
    <dgm:cxn modelId="{717EF848-92DD-4F4D-814D-0470A23AA822}" type="presOf" srcId="{0AE4AE26-FB04-4458-98ED-272938ABCDB4}" destId="{D9CE3312-C62F-4842-89C0-E20E562A51D6}" srcOrd="1" destOrd="0" presId="urn:microsoft.com/office/officeart/2005/8/layout/radial1"/>
    <dgm:cxn modelId="{598B4574-DB3C-456B-BD9E-245E1FD64955}" type="presOf" srcId="{0AE4AE26-FB04-4458-98ED-272938ABCDB4}" destId="{91263AE5-2349-4CF3-91C8-9AD2C3311B4D}" srcOrd="0" destOrd="0" presId="urn:microsoft.com/office/officeart/2005/8/layout/radial1"/>
    <dgm:cxn modelId="{16DA5ED9-C3FD-42F3-8350-191EF7162C58}" type="presOf" srcId="{2058AC33-B29F-4CBA-A453-E70EF9D1660F}" destId="{A3CBD4A6-1B50-4D10-BA05-37F5869A34ED}" srcOrd="0" destOrd="0" presId="urn:microsoft.com/office/officeart/2005/8/layout/radial1"/>
    <dgm:cxn modelId="{9D385AF8-C4BF-43F9-83EA-EBC5A79C0C7B}" type="presParOf" srcId="{45647A4A-F335-44C7-9259-F97B503282E0}" destId="{512F1472-2756-4937-88DB-0E295BEED7C9}" srcOrd="0" destOrd="0" presId="urn:microsoft.com/office/officeart/2005/8/layout/radial1"/>
    <dgm:cxn modelId="{8D5BEFB5-815D-49EE-8166-2FA535C49551}" type="presParOf" srcId="{45647A4A-F335-44C7-9259-F97B503282E0}" destId="{54021871-50E4-4B0E-B10A-157AEBE0EF98}" srcOrd="1" destOrd="0" presId="urn:microsoft.com/office/officeart/2005/8/layout/radial1"/>
    <dgm:cxn modelId="{40BE549D-371C-416C-BA0D-684CAC83B0EA}" type="presParOf" srcId="{54021871-50E4-4B0E-B10A-157AEBE0EF98}" destId="{78311FCF-8A2B-47DE-B82C-01E613D749E3}" srcOrd="0" destOrd="0" presId="urn:microsoft.com/office/officeart/2005/8/layout/radial1"/>
    <dgm:cxn modelId="{658CF76E-A865-40D7-B699-8A6CE56564DE}" type="presParOf" srcId="{45647A4A-F335-44C7-9259-F97B503282E0}" destId="{F8089313-6AC3-4AB6-92B8-DB24FB84A638}" srcOrd="2" destOrd="0" presId="urn:microsoft.com/office/officeart/2005/8/layout/radial1"/>
    <dgm:cxn modelId="{7954E33A-02FB-4812-A041-37795A9ADC17}" type="presParOf" srcId="{45647A4A-F335-44C7-9259-F97B503282E0}" destId="{A3CBD4A6-1B50-4D10-BA05-37F5869A34ED}" srcOrd="3" destOrd="0" presId="urn:microsoft.com/office/officeart/2005/8/layout/radial1"/>
    <dgm:cxn modelId="{9DF2A6D4-DE55-4E9D-A88D-722ED3097E85}" type="presParOf" srcId="{A3CBD4A6-1B50-4D10-BA05-37F5869A34ED}" destId="{C2ED3D16-9871-47A5-AC00-8F86B8758B6B}" srcOrd="0" destOrd="0" presId="urn:microsoft.com/office/officeart/2005/8/layout/radial1"/>
    <dgm:cxn modelId="{ABAD77B2-1778-44EA-842C-E8987C99C23C}" type="presParOf" srcId="{45647A4A-F335-44C7-9259-F97B503282E0}" destId="{F24E4765-289A-4DD6-AD68-22DF9C5C939A}" srcOrd="4" destOrd="0" presId="urn:microsoft.com/office/officeart/2005/8/layout/radial1"/>
    <dgm:cxn modelId="{8598B98E-6A2E-429F-B36A-6D27D3174B46}" type="presParOf" srcId="{45647A4A-F335-44C7-9259-F97B503282E0}" destId="{7F8FB02D-8AFE-4616-99DF-D158AE1EA170}" srcOrd="5" destOrd="0" presId="urn:microsoft.com/office/officeart/2005/8/layout/radial1"/>
    <dgm:cxn modelId="{4F93A3DF-DA96-42C1-AFFC-79AAD2894F51}" type="presParOf" srcId="{7F8FB02D-8AFE-4616-99DF-D158AE1EA170}" destId="{5ACA7F3D-3F47-4395-8596-B528FCDB2FDA}" srcOrd="0" destOrd="0" presId="urn:microsoft.com/office/officeart/2005/8/layout/radial1"/>
    <dgm:cxn modelId="{BB695E47-F880-42BB-912E-D508D2D4F2F7}" type="presParOf" srcId="{45647A4A-F335-44C7-9259-F97B503282E0}" destId="{B535A9A7-2C13-431D-9B9E-AF5E4C8DD6AF}" srcOrd="6" destOrd="0" presId="urn:microsoft.com/office/officeart/2005/8/layout/radial1"/>
    <dgm:cxn modelId="{B395273E-06C0-48A2-AB25-69CA03164A1A}" type="presParOf" srcId="{45647A4A-F335-44C7-9259-F97B503282E0}" destId="{91263AE5-2349-4CF3-91C8-9AD2C3311B4D}" srcOrd="7" destOrd="0" presId="urn:microsoft.com/office/officeart/2005/8/layout/radial1"/>
    <dgm:cxn modelId="{B77D6A92-2A9C-4E21-921D-BB5F7017EB87}" type="presParOf" srcId="{91263AE5-2349-4CF3-91C8-9AD2C3311B4D}" destId="{D9CE3312-C62F-4842-89C0-E20E562A51D6}" srcOrd="0" destOrd="0" presId="urn:microsoft.com/office/officeart/2005/8/layout/radial1"/>
    <dgm:cxn modelId="{B5CDD692-288E-4118-AE6D-840083CA72EF}" type="presParOf" srcId="{45647A4A-F335-44C7-9259-F97B503282E0}" destId="{C56900B1-E5EA-4014-A990-67F7D40B4113}"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977384-747E-416E-A567-672FFA4031A0}" type="doc">
      <dgm:prSet loTypeId="urn:microsoft.com/office/officeart/2005/8/layout/orgChart1" loCatId="hierarchy" qsTypeId="urn:microsoft.com/office/officeart/2005/8/quickstyle/simple1" qsCatId="simple" csTypeId="urn:microsoft.com/office/officeart/2005/8/colors/accent1_2" csCatId="accent1" phldr="1"/>
      <dgm:spPr/>
    </dgm:pt>
    <dgm:pt modelId="{8A2DCF68-D6D0-45D7-B4FB-26931B78D29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bg1"/>
              </a:solidFill>
              <a:effectLst/>
              <a:latin typeface="+mn-lt"/>
              <a:cs typeface="Arial" pitchFamily="34" charset="0"/>
            </a:rPr>
            <a:t>Ο ρόλος </a:t>
          </a:r>
          <a:endParaRPr kumimoji="0" lang="en-GB" sz="2000" b="1" i="0" u="none" strike="noStrike"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bg1"/>
              </a:solidFill>
              <a:effectLst/>
              <a:latin typeface="+mn-lt"/>
              <a:cs typeface="Arial" pitchFamily="34" charset="0"/>
            </a:rPr>
            <a:t>της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bg1"/>
              </a:solidFill>
              <a:effectLst/>
              <a:latin typeface="+mn-lt"/>
              <a:cs typeface="Arial" pitchFamily="34" charset="0"/>
            </a:rPr>
            <a:t>φυσικ</a:t>
          </a:r>
          <a:r>
            <a:rPr kumimoji="0" lang="en-US" sz="2000" b="1" i="0" u="none" strike="noStrike" cap="none" normalizeH="0" baseline="0" dirty="0" smtClean="0">
              <a:ln>
                <a:noFill/>
              </a:ln>
              <a:solidFill>
                <a:schemeClr val="bg1"/>
              </a:solidFill>
              <a:effectLst/>
              <a:latin typeface="+mn-lt"/>
              <a:cs typeface="Arial" pitchFamily="34" charset="0"/>
            </a:rPr>
            <a:t>/</a:t>
          </a:r>
          <a:r>
            <a:rPr kumimoji="0" lang="el-GR" sz="2000" b="1" i="0" u="none" strike="noStrike" cap="none" normalizeH="0" baseline="0" dirty="0" smtClean="0">
              <a:ln>
                <a:noFill/>
              </a:ln>
              <a:solidFill>
                <a:schemeClr val="bg1"/>
              </a:solidFill>
              <a:effectLst/>
              <a:latin typeface="+mn-lt"/>
              <a:cs typeface="Arial" pitchFamily="34" charset="0"/>
            </a:rPr>
            <a:t>πείας  μεσω της κινησιοθεραπείας</a:t>
          </a:r>
        </a:p>
      </dgm:t>
    </dgm:pt>
    <dgm:pt modelId="{A7C854F6-D8B5-4201-BC24-04279211F5BF}" type="parTrans" cxnId="{005A6225-7522-4AE7-9C06-B5888F703C6A}">
      <dgm:prSet/>
      <dgm:spPr/>
      <dgm:t>
        <a:bodyPr/>
        <a:lstStyle/>
        <a:p>
          <a:endParaRPr lang="en-US" sz="2800">
            <a:solidFill>
              <a:schemeClr val="bg1"/>
            </a:solidFill>
            <a:latin typeface="+mn-lt"/>
          </a:endParaRPr>
        </a:p>
      </dgm:t>
    </dgm:pt>
    <dgm:pt modelId="{C2051689-201A-4479-BACE-91D672F2A15F}" type="sibTrans" cxnId="{005A6225-7522-4AE7-9C06-B5888F703C6A}">
      <dgm:prSet/>
      <dgm:spPr/>
      <dgm:t>
        <a:bodyPr/>
        <a:lstStyle/>
        <a:p>
          <a:endParaRPr lang="en-US" sz="2800">
            <a:solidFill>
              <a:schemeClr val="bg1"/>
            </a:solidFill>
            <a:latin typeface="+mn-lt"/>
          </a:endParaRPr>
        </a:p>
      </dgm:t>
    </dgm:pt>
    <dgm:pt modelId="{80D86E94-8B33-4C88-AB8C-058067AEC050}">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bg1"/>
              </a:solidFill>
              <a:effectLst/>
              <a:latin typeface="+mn-lt"/>
              <a:cs typeface="Arial" pitchFamily="34" charset="0"/>
            </a:rPr>
            <a:t>Σχεδιασμός </a:t>
          </a:r>
          <a:endParaRPr kumimoji="0" lang="en-GB" sz="2000" b="1" i="0" u="none" strike="noStrike"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bg1"/>
              </a:solidFill>
              <a:effectLst/>
              <a:latin typeface="+mn-lt"/>
              <a:cs typeface="Arial" pitchFamily="34" charset="0"/>
            </a:rPr>
            <a:t>Θεραπευτικών ασκήσεων</a:t>
          </a:r>
        </a:p>
      </dgm:t>
    </dgm:pt>
    <dgm:pt modelId="{F22294BA-661B-4605-882A-990D57FE0868}" type="parTrans" cxnId="{C322E807-030D-4EF1-AC9E-6B940AFCE832}">
      <dgm:prSet/>
      <dgm:spPr/>
      <dgm:t>
        <a:bodyPr/>
        <a:lstStyle/>
        <a:p>
          <a:endParaRPr lang="en-US" sz="2800">
            <a:solidFill>
              <a:schemeClr val="bg1"/>
            </a:solidFill>
            <a:latin typeface="+mn-lt"/>
          </a:endParaRPr>
        </a:p>
      </dgm:t>
    </dgm:pt>
    <dgm:pt modelId="{F0281D04-76C2-4A21-A847-FF922BAAAF05}" type="sibTrans" cxnId="{C322E807-030D-4EF1-AC9E-6B940AFCE832}">
      <dgm:prSet/>
      <dgm:spPr/>
      <dgm:t>
        <a:bodyPr/>
        <a:lstStyle/>
        <a:p>
          <a:endParaRPr lang="en-US" sz="2800">
            <a:solidFill>
              <a:schemeClr val="bg1"/>
            </a:solidFill>
            <a:latin typeface="+mn-lt"/>
          </a:endParaRPr>
        </a:p>
      </dgm:t>
    </dgm:pt>
    <dgm:pt modelId="{C61DE346-E3DC-42B6-B3E9-0597DF9ABC38}">
      <dgm:prSet custT="1"/>
      <dgm:spPr/>
      <dgm:t>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chemeClr val="bg1"/>
              </a:solidFill>
              <a:effectLst/>
              <a:latin typeface="+mn-lt"/>
              <a:cs typeface="Arial" pitchFamily="34" charset="0"/>
            </a:rPr>
            <a:t>Θεραπευτική </a:t>
          </a:r>
          <a:endParaRPr kumimoji="0" lang="en-GB" sz="2000" b="1" i="0" u="none" strike="noStrike"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chemeClr val="bg1"/>
              </a:solidFill>
              <a:effectLst/>
              <a:latin typeface="+mn-lt"/>
              <a:cs typeface="Arial" pitchFamily="34" charset="0"/>
            </a:rPr>
            <a:t>Προσέγγιση &amp; εφαρμογή</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000" b="0" i="0" u="none" strike="noStrike" cap="none" normalizeH="0" baseline="0" dirty="0" smtClean="0">
            <a:ln>
              <a:noFill/>
            </a:ln>
            <a:solidFill>
              <a:schemeClr val="bg1"/>
            </a:solidFill>
            <a:effectLst/>
            <a:latin typeface="+mn-lt"/>
            <a:cs typeface="Arial" pitchFamily="34" charset="0"/>
          </a:endParaRPr>
        </a:p>
      </dgm:t>
    </dgm:pt>
    <dgm:pt modelId="{E9651034-DAAC-4C43-ACFE-2DB92884DF39}" type="parTrans" cxnId="{3FBDE6B2-DA7D-4285-8F2F-45E0B326B2E3}">
      <dgm:prSet/>
      <dgm:spPr/>
      <dgm:t>
        <a:bodyPr/>
        <a:lstStyle/>
        <a:p>
          <a:endParaRPr lang="en-US" sz="2800">
            <a:solidFill>
              <a:schemeClr val="bg1"/>
            </a:solidFill>
            <a:latin typeface="+mn-lt"/>
          </a:endParaRPr>
        </a:p>
      </dgm:t>
    </dgm:pt>
    <dgm:pt modelId="{FA301C4E-2224-422B-9E03-D519CB53A8A7}" type="sibTrans" cxnId="{3FBDE6B2-DA7D-4285-8F2F-45E0B326B2E3}">
      <dgm:prSet/>
      <dgm:spPr/>
      <dgm:t>
        <a:bodyPr/>
        <a:lstStyle/>
        <a:p>
          <a:endParaRPr lang="en-US" sz="2800">
            <a:solidFill>
              <a:schemeClr val="bg1"/>
            </a:solidFill>
            <a:latin typeface="+mn-lt"/>
          </a:endParaRPr>
        </a:p>
      </dgm:t>
    </dgm:pt>
    <dgm:pt modelId="{982873A7-A2A3-47C6-8C44-07BD2133A760}">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bg1"/>
              </a:solidFill>
              <a:effectLst/>
              <a:latin typeface="+mn-lt"/>
              <a:cs typeface="Arial" pitchFamily="34" charset="0"/>
            </a:rPr>
            <a:t>Ειδικές </a:t>
          </a:r>
          <a:endParaRPr kumimoji="0" lang="en-GB" sz="2000" b="1" i="0" u="none" strike="noStrike"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bg1"/>
              </a:solidFill>
              <a:effectLst/>
              <a:latin typeface="+mn-lt"/>
              <a:cs typeface="Arial" pitchFamily="34" charset="0"/>
            </a:rPr>
            <a:t>τεχνικές</a:t>
          </a:r>
        </a:p>
      </dgm:t>
    </dgm:pt>
    <dgm:pt modelId="{6130F904-B44F-4F2F-A39A-F5ABD72B9A77}" type="parTrans" cxnId="{D9D18E62-89B9-4C3A-8F1D-FCC591AA66F7}">
      <dgm:prSet/>
      <dgm:spPr/>
      <dgm:t>
        <a:bodyPr/>
        <a:lstStyle/>
        <a:p>
          <a:endParaRPr lang="en-US" sz="2800">
            <a:solidFill>
              <a:schemeClr val="bg1"/>
            </a:solidFill>
            <a:latin typeface="+mn-lt"/>
          </a:endParaRPr>
        </a:p>
      </dgm:t>
    </dgm:pt>
    <dgm:pt modelId="{5B9D994D-FE72-483D-8E2B-74941C555A33}" type="sibTrans" cxnId="{D9D18E62-89B9-4C3A-8F1D-FCC591AA66F7}">
      <dgm:prSet/>
      <dgm:spPr/>
      <dgm:t>
        <a:bodyPr/>
        <a:lstStyle/>
        <a:p>
          <a:endParaRPr lang="en-US" sz="2800">
            <a:solidFill>
              <a:schemeClr val="bg1"/>
            </a:solidFill>
            <a:latin typeface="+mn-lt"/>
          </a:endParaRPr>
        </a:p>
      </dgm:t>
    </dgm:pt>
    <dgm:pt modelId="{A4DC5225-BAEB-48EE-AC01-3C352384B7B0}">
      <dgm:prSet custT="1"/>
      <dgm:spPr/>
      <dgm:t>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chemeClr val="bg1"/>
              </a:solidFill>
              <a:effectLst/>
              <a:latin typeface="+mn-lt"/>
              <a:cs typeface="Arial" pitchFamily="34" charset="0"/>
            </a:rPr>
            <a:t>Εκπαίδευση</a:t>
          </a:r>
          <a:r>
            <a:rPr kumimoji="0" lang="el-GR" sz="2000" b="0" i="0" u="none" strike="noStrike" cap="none" normalizeH="0" baseline="0" dirty="0" smtClean="0">
              <a:ln>
                <a:noFill/>
              </a:ln>
              <a:solidFill>
                <a:schemeClr val="bg1"/>
              </a:solidFill>
              <a:effectLst/>
              <a:latin typeface="+mn-lt"/>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000" b="0" i="0" u="none" strike="noStrike" cap="none" normalizeH="0" baseline="0" dirty="0" smtClean="0">
            <a:ln>
              <a:noFill/>
            </a:ln>
            <a:solidFill>
              <a:schemeClr val="bg1"/>
            </a:solidFill>
            <a:effectLst/>
            <a:latin typeface="+mn-lt"/>
            <a:cs typeface="Arial" pitchFamily="34" charset="0"/>
          </a:endParaRPr>
        </a:p>
      </dgm:t>
    </dgm:pt>
    <dgm:pt modelId="{02D6B624-9A27-4888-ACE6-112FA8E26917}" type="parTrans" cxnId="{8DCE2C11-22F2-4431-ABB9-1BE78019E17F}">
      <dgm:prSet/>
      <dgm:spPr/>
      <dgm:t>
        <a:bodyPr/>
        <a:lstStyle/>
        <a:p>
          <a:endParaRPr lang="en-US" sz="2800">
            <a:solidFill>
              <a:schemeClr val="bg1"/>
            </a:solidFill>
            <a:latin typeface="+mn-lt"/>
          </a:endParaRPr>
        </a:p>
      </dgm:t>
    </dgm:pt>
    <dgm:pt modelId="{5E9ACCDD-CB05-4CF8-A77C-1E5D3AE97DCB}" type="sibTrans" cxnId="{8DCE2C11-22F2-4431-ABB9-1BE78019E17F}">
      <dgm:prSet/>
      <dgm:spPr/>
      <dgm:t>
        <a:bodyPr/>
        <a:lstStyle/>
        <a:p>
          <a:endParaRPr lang="en-US" sz="2800">
            <a:solidFill>
              <a:schemeClr val="bg1"/>
            </a:solidFill>
            <a:latin typeface="+mn-lt"/>
          </a:endParaRPr>
        </a:p>
      </dgm:t>
    </dgm:pt>
    <dgm:pt modelId="{A724D31F-C588-46E0-9759-692BB1D69E43}" type="pres">
      <dgm:prSet presAssocID="{A4977384-747E-416E-A567-672FFA4031A0}" presName="hierChild1" presStyleCnt="0">
        <dgm:presLayoutVars>
          <dgm:orgChart val="1"/>
          <dgm:chPref val="1"/>
          <dgm:dir/>
          <dgm:animOne val="branch"/>
          <dgm:animLvl val="lvl"/>
          <dgm:resizeHandles/>
        </dgm:presLayoutVars>
      </dgm:prSet>
      <dgm:spPr/>
    </dgm:pt>
    <dgm:pt modelId="{6CF30FFF-C31C-4786-AC7A-A85429E36B48}" type="pres">
      <dgm:prSet presAssocID="{8A2DCF68-D6D0-45D7-B4FB-26931B78D293}" presName="hierRoot1" presStyleCnt="0">
        <dgm:presLayoutVars>
          <dgm:hierBranch/>
        </dgm:presLayoutVars>
      </dgm:prSet>
      <dgm:spPr/>
    </dgm:pt>
    <dgm:pt modelId="{456D9A4C-455C-40C5-A7AB-FF9B2F32DF2C}" type="pres">
      <dgm:prSet presAssocID="{8A2DCF68-D6D0-45D7-B4FB-26931B78D293}" presName="rootComposite1" presStyleCnt="0"/>
      <dgm:spPr/>
    </dgm:pt>
    <dgm:pt modelId="{8FDA96DD-C195-41B1-A937-D780BA3F2F73}" type="pres">
      <dgm:prSet presAssocID="{8A2DCF68-D6D0-45D7-B4FB-26931B78D293}" presName="rootText1" presStyleLbl="node0" presStyleIdx="0" presStyleCnt="1" custScaleX="129167" custScaleY="206372">
        <dgm:presLayoutVars>
          <dgm:chPref val="3"/>
        </dgm:presLayoutVars>
      </dgm:prSet>
      <dgm:spPr/>
      <dgm:t>
        <a:bodyPr/>
        <a:lstStyle/>
        <a:p>
          <a:endParaRPr lang="en-US"/>
        </a:p>
      </dgm:t>
    </dgm:pt>
    <dgm:pt modelId="{0DBD8787-DBED-4E95-94F8-FE7EA5FE4BC6}" type="pres">
      <dgm:prSet presAssocID="{8A2DCF68-D6D0-45D7-B4FB-26931B78D293}" presName="rootConnector1" presStyleLbl="node1" presStyleIdx="0" presStyleCnt="0"/>
      <dgm:spPr/>
      <dgm:t>
        <a:bodyPr/>
        <a:lstStyle/>
        <a:p>
          <a:endParaRPr lang="el-GR"/>
        </a:p>
      </dgm:t>
    </dgm:pt>
    <dgm:pt modelId="{4B97603A-564F-4129-B746-9C9611DEB4E2}" type="pres">
      <dgm:prSet presAssocID="{8A2DCF68-D6D0-45D7-B4FB-26931B78D293}" presName="hierChild2" presStyleCnt="0"/>
      <dgm:spPr/>
    </dgm:pt>
    <dgm:pt modelId="{D7372F5C-A4A5-4762-AF53-6C2EE11EB1B2}" type="pres">
      <dgm:prSet presAssocID="{F22294BA-661B-4605-882A-990D57FE0868}" presName="Name35" presStyleLbl="parChTrans1D2" presStyleIdx="0" presStyleCnt="4"/>
      <dgm:spPr/>
      <dgm:t>
        <a:bodyPr/>
        <a:lstStyle/>
        <a:p>
          <a:endParaRPr lang="el-GR"/>
        </a:p>
      </dgm:t>
    </dgm:pt>
    <dgm:pt modelId="{71558536-E7CD-4794-BB60-436F4017CD1A}" type="pres">
      <dgm:prSet presAssocID="{80D86E94-8B33-4C88-AB8C-058067AEC050}" presName="hierRoot2" presStyleCnt="0">
        <dgm:presLayoutVars>
          <dgm:hierBranch/>
        </dgm:presLayoutVars>
      </dgm:prSet>
      <dgm:spPr/>
    </dgm:pt>
    <dgm:pt modelId="{36238678-395F-4441-B181-E03C9BDEF429}" type="pres">
      <dgm:prSet presAssocID="{80D86E94-8B33-4C88-AB8C-058067AEC050}" presName="rootComposite" presStyleCnt="0"/>
      <dgm:spPr/>
    </dgm:pt>
    <dgm:pt modelId="{5F6F4A75-CD53-4662-ABFD-04DF0D09AC01}" type="pres">
      <dgm:prSet presAssocID="{80D86E94-8B33-4C88-AB8C-058067AEC050}" presName="rootText" presStyleLbl="node2" presStyleIdx="0" presStyleCnt="4" custScaleY="146725">
        <dgm:presLayoutVars>
          <dgm:chPref val="3"/>
        </dgm:presLayoutVars>
      </dgm:prSet>
      <dgm:spPr/>
      <dgm:t>
        <a:bodyPr/>
        <a:lstStyle/>
        <a:p>
          <a:endParaRPr lang="en-US"/>
        </a:p>
      </dgm:t>
    </dgm:pt>
    <dgm:pt modelId="{0659C5E0-7911-4EF3-AC34-B48CD9D02105}" type="pres">
      <dgm:prSet presAssocID="{80D86E94-8B33-4C88-AB8C-058067AEC050}" presName="rootConnector" presStyleLbl="node2" presStyleIdx="0" presStyleCnt="4"/>
      <dgm:spPr/>
      <dgm:t>
        <a:bodyPr/>
        <a:lstStyle/>
        <a:p>
          <a:endParaRPr lang="el-GR"/>
        </a:p>
      </dgm:t>
    </dgm:pt>
    <dgm:pt modelId="{280B018E-81CF-4F33-880D-7D226D26894F}" type="pres">
      <dgm:prSet presAssocID="{80D86E94-8B33-4C88-AB8C-058067AEC050}" presName="hierChild4" presStyleCnt="0"/>
      <dgm:spPr/>
    </dgm:pt>
    <dgm:pt modelId="{F6DFFB35-4D89-4514-AB65-EFD4DD64F054}" type="pres">
      <dgm:prSet presAssocID="{80D86E94-8B33-4C88-AB8C-058067AEC050}" presName="hierChild5" presStyleCnt="0"/>
      <dgm:spPr/>
    </dgm:pt>
    <dgm:pt modelId="{DAFFD19D-0583-4965-9B9D-5946242FC0EE}" type="pres">
      <dgm:prSet presAssocID="{E9651034-DAAC-4C43-ACFE-2DB92884DF39}" presName="Name35" presStyleLbl="parChTrans1D2" presStyleIdx="1" presStyleCnt="4"/>
      <dgm:spPr/>
      <dgm:t>
        <a:bodyPr/>
        <a:lstStyle/>
        <a:p>
          <a:endParaRPr lang="el-GR"/>
        </a:p>
      </dgm:t>
    </dgm:pt>
    <dgm:pt modelId="{7282DC85-8702-4BB1-950D-4BC992DAD167}" type="pres">
      <dgm:prSet presAssocID="{C61DE346-E3DC-42B6-B3E9-0597DF9ABC38}" presName="hierRoot2" presStyleCnt="0">
        <dgm:presLayoutVars>
          <dgm:hierBranch/>
        </dgm:presLayoutVars>
      </dgm:prSet>
      <dgm:spPr/>
    </dgm:pt>
    <dgm:pt modelId="{801FAF33-8CE0-45C9-8A2F-4135554E5F25}" type="pres">
      <dgm:prSet presAssocID="{C61DE346-E3DC-42B6-B3E9-0597DF9ABC38}" presName="rootComposite" presStyleCnt="0"/>
      <dgm:spPr/>
    </dgm:pt>
    <dgm:pt modelId="{C956F7D1-56F3-480C-B2D5-6A5D5B9BD808}" type="pres">
      <dgm:prSet presAssocID="{C61DE346-E3DC-42B6-B3E9-0597DF9ABC38}" presName="rootText" presStyleLbl="node2" presStyleIdx="1" presStyleCnt="4" custScaleY="146725">
        <dgm:presLayoutVars>
          <dgm:chPref val="3"/>
        </dgm:presLayoutVars>
      </dgm:prSet>
      <dgm:spPr/>
      <dgm:t>
        <a:bodyPr/>
        <a:lstStyle/>
        <a:p>
          <a:endParaRPr lang="en-US"/>
        </a:p>
      </dgm:t>
    </dgm:pt>
    <dgm:pt modelId="{21E1B076-A449-4954-8D72-C3C4908A9F8B}" type="pres">
      <dgm:prSet presAssocID="{C61DE346-E3DC-42B6-B3E9-0597DF9ABC38}" presName="rootConnector" presStyleLbl="node2" presStyleIdx="1" presStyleCnt="4"/>
      <dgm:spPr/>
      <dgm:t>
        <a:bodyPr/>
        <a:lstStyle/>
        <a:p>
          <a:endParaRPr lang="el-GR"/>
        </a:p>
      </dgm:t>
    </dgm:pt>
    <dgm:pt modelId="{DC5EE69B-141F-4638-AD2E-9FA08F35B125}" type="pres">
      <dgm:prSet presAssocID="{C61DE346-E3DC-42B6-B3E9-0597DF9ABC38}" presName="hierChild4" presStyleCnt="0"/>
      <dgm:spPr/>
    </dgm:pt>
    <dgm:pt modelId="{28C5132E-DE81-40B5-B0E8-19CE94A8CCD4}" type="pres">
      <dgm:prSet presAssocID="{C61DE346-E3DC-42B6-B3E9-0597DF9ABC38}" presName="hierChild5" presStyleCnt="0"/>
      <dgm:spPr/>
    </dgm:pt>
    <dgm:pt modelId="{FD470DBF-C644-4F1F-81A7-79E428915882}" type="pres">
      <dgm:prSet presAssocID="{6130F904-B44F-4F2F-A39A-F5ABD72B9A77}" presName="Name35" presStyleLbl="parChTrans1D2" presStyleIdx="2" presStyleCnt="4"/>
      <dgm:spPr/>
      <dgm:t>
        <a:bodyPr/>
        <a:lstStyle/>
        <a:p>
          <a:endParaRPr lang="el-GR"/>
        </a:p>
      </dgm:t>
    </dgm:pt>
    <dgm:pt modelId="{FF9696CB-46B1-4672-964B-2E205A80A715}" type="pres">
      <dgm:prSet presAssocID="{982873A7-A2A3-47C6-8C44-07BD2133A760}" presName="hierRoot2" presStyleCnt="0">
        <dgm:presLayoutVars>
          <dgm:hierBranch/>
        </dgm:presLayoutVars>
      </dgm:prSet>
      <dgm:spPr/>
    </dgm:pt>
    <dgm:pt modelId="{313A7E6D-9F87-4E62-AD66-2FF53E7C77F9}" type="pres">
      <dgm:prSet presAssocID="{982873A7-A2A3-47C6-8C44-07BD2133A760}" presName="rootComposite" presStyleCnt="0"/>
      <dgm:spPr/>
    </dgm:pt>
    <dgm:pt modelId="{C405892A-9946-427E-B0CF-FE50CF2F2B2D}" type="pres">
      <dgm:prSet presAssocID="{982873A7-A2A3-47C6-8C44-07BD2133A760}" presName="rootText" presStyleLbl="node2" presStyleIdx="2" presStyleCnt="4" custScaleY="146725">
        <dgm:presLayoutVars>
          <dgm:chPref val="3"/>
        </dgm:presLayoutVars>
      </dgm:prSet>
      <dgm:spPr/>
      <dgm:t>
        <a:bodyPr/>
        <a:lstStyle/>
        <a:p>
          <a:endParaRPr lang="el-GR"/>
        </a:p>
      </dgm:t>
    </dgm:pt>
    <dgm:pt modelId="{FA0EA216-5511-4017-92F0-E5E8B609CB43}" type="pres">
      <dgm:prSet presAssocID="{982873A7-A2A3-47C6-8C44-07BD2133A760}" presName="rootConnector" presStyleLbl="node2" presStyleIdx="2" presStyleCnt="4"/>
      <dgm:spPr/>
      <dgm:t>
        <a:bodyPr/>
        <a:lstStyle/>
        <a:p>
          <a:endParaRPr lang="el-GR"/>
        </a:p>
      </dgm:t>
    </dgm:pt>
    <dgm:pt modelId="{A49DA141-8C18-4029-A642-8CBB80E5D7CB}" type="pres">
      <dgm:prSet presAssocID="{982873A7-A2A3-47C6-8C44-07BD2133A760}" presName="hierChild4" presStyleCnt="0"/>
      <dgm:spPr/>
    </dgm:pt>
    <dgm:pt modelId="{5CCF66F3-7DE7-4796-A5AF-DEFA1CFA0CD7}" type="pres">
      <dgm:prSet presAssocID="{982873A7-A2A3-47C6-8C44-07BD2133A760}" presName="hierChild5" presStyleCnt="0"/>
      <dgm:spPr/>
    </dgm:pt>
    <dgm:pt modelId="{A8000449-C19F-40F2-ACBD-34BC5001714D}" type="pres">
      <dgm:prSet presAssocID="{02D6B624-9A27-4888-ACE6-112FA8E26917}" presName="Name35" presStyleLbl="parChTrans1D2" presStyleIdx="3" presStyleCnt="4"/>
      <dgm:spPr/>
      <dgm:t>
        <a:bodyPr/>
        <a:lstStyle/>
        <a:p>
          <a:endParaRPr lang="el-GR"/>
        </a:p>
      </dgm:t>
    </dgm:pt>
    <dgm:pt modelId="{342FA2BB-DCFF-43D2-AE2C-407080BAE1B6}" type="pres">
      <dgm:prSet presAssocID="{A4DC5225-BAEB-48EE-AC01-3C352384B7B0}" presName="hierRoot2" presStyleCnt="0">
        <dgm:presLayoutVars>
          <dgm:hierBranch/>
        </dgm:presLayoutVars>
      </dgm:prSet>
      <dgm:spPr/>
    </dgm:pt>
    <dgm:pt modelId="{6881391F-3E99-47ED-9332-F9916BFB6ACB}" type="pres">
      <dgm:prSet presAssocID="{A4DC5225-BAEB-48EE-AC01-3C352384B7B0}" presName="rootComposite" presStyleCnt="0"/>
      <dgm:spPr/>
    </dgm:pt>
    <dgm:pt modelId="{362ABF99-08A9-427D-AF76-30F677A06BEC}" type="pres">
      <dgm:prSet presAssocID="{A4DC5225-BAEB-48EE-AC01-3C352384B7B0}" presName="rootText" presStyleLbl="node2" presStyleIdx="3" presStyleCnt="4" custScaleY="146725">
        <dgm:presLayoutVars>
          <dgm:chPref val="3"/>
        </dgm:presLayoutVars>
      </dgm:prSet>
      <dgm:spPr/>
      <dgm:t>
        <a:bodyPr/>
        <a:lstStyle/>
        <a:p>
          <a:endParaRPr lang="el-GR"/>
        </a:p>
      </dgm:t>
    </dgm:pt>
    <dgm:pt modelId="{413B2F51-8830-4C83-B332-92B29200B674}" type="pres">
      <dgm:prSet presAssocID="{A4DC5225-BAEB-48EE-AC01-3C352384B7B0}" presName="rootConnector" presStyleLbl="node2" presStyleIdx="3" presStyleCnt="4"/>
      <dgm:spPr/>
      <dgm:t>
        <a:bodyPr/>
        <a:lstStyle/>
        <a:p>
          <a:endParaRPr lang="el-GR"/>
        </a:p>
      </dgm:t>
    </dgm:pt>
    <dgm:pt modelId="{3880FF18-D468-4DA4-AB86-375186ECAF70}" type="pres">
      <dgm:prSet presAssocID="{A4DC5225-BAEB-48EE-AC01-3C352384B7B0}" presName="hierChild4" presStyleCnt="0"/>
      <dgm:spPr/>
    </dgm:pt>
    <dgm:pt modelId="{58198C7A-E132-46C4-BF3C-E611BF7AFB95}" type="pres">
      <dgm:prSet presAssocID="{A4DC5225-BAEB-48EE-AC01-3C352384B7B0}" presName="hierChild5" presStyleCnt="0"/>
      <dgm:spPr/>
    </dgm:pt>
    <dgm:pt modelId="{E04776B4-C8C7-4E5E-B51B-FFCE74BF65C8}" type="pres">
      <dgm:prSet presAssocID="{8A2DCF68-D6D0-45D7-B4FB-26931B78D293}" presName="hierChild3" presStyleCnt="0"/>
      <dgm:spPr/>
    </dgm:pt>
  </dgm:ptLst>
  <dgm:cxnLst>
    <dgm:cxn modelId="{A82379D8-5008-4208-9106-4AFC0668487D}" type="presOf" srcId="{F22294BA-661B-4605-882A-990D57FE0868}" destId="{D7372F5C-A4A5-4762-AF53-6C2EE11EB1B2}" srcOrd="0" destOrd="0" presId="urn:microsoft.com/office/officeart/2005/8/layout/orgChart1"/>
    <dgm:cxn modelId="{598FF0CF-4473-46B6-BCEA-20DF5A283F1D}" type="presOf" srcId="{E9651034-DAAC-4C43-ACFE-2DB92884DF39}" destId="{DAFFD19D-0583-4965-9B9D-5946242FC0EE}" srcOrd="0" destOrd="0" presId="urn:microsoft.com/office/officeart/2005/8/layout/orgChart1"/>
    <dgm:cxn modelId="{3FBDE6B2-DA7D-4285-8F2F-45E0B326B2E3}" srcId="{8A2DCF68-D6D0-45D7-B4FB-26931B78D293}" destId="{C61DE346-E3DC-42B6-B3E9-0597DF9ABC38}" srcOrd="1" destOrd="0" parTransId="{E9651034-DAAC-4C43-ACFE-2DB92884DF39}" sibTransId="{FA301C4E-2224-422B-9E03-D519CB53A8A7}"/>
    <dgm:cxn modelId="{9FC02A43-0BE4-43CF-917A-FC1A8D207730}" type="presOf" srcId="{A4977384-747E-416E-A567-672FFA4031A0}" destId="{A724D31F-C588-46E0-9759-692BB1D69E43}" srcOrd="0" destOrd="0" presId="urn:microsoft.com/office/officeart/2005/8/layout/orgChart1"/>
    <dgm:cxn modelId="{8DCE2C11-22F2-4431-ABB9-1BE78019E17F}" srcId="{8A2DCF68-D6D0-45D7-B4FB-26931B78D293}" destId="{A4DC5225-BAEB-48EE-AC01-3C352384B7B0}" srcOrd="3" destOrd="0" parTransId="{02D6B624-9A27-4888-ACE6-112FA8E26917}" sibTransId="{5E9ACCDD-CB05-4CF8-A77C-1E5D3AE97DCB}"/>
    <dgm:cxn modelId="{77251F40-9FCC-4E81-BB86-42CBD4FF24DE}" type="presOf" srcId="{80D86E94-8B33-4C88-AB8C-058067AEC050}" destId="{0659C5E0-7911-4EF3-AC34-B48CD9D02105}" srcOrd="1" destOrd="0" presId="urn:microsoft.com/office/officeart/2005/8/layout/orgChart1"/>
    <dgm:cxn modelId="{AA8520E8-08CD-4732-9D5E-FE0F21ABE2FE}" type="presOf" srcId="{A4DC5225-BAEB-48EE-AC01-3C352384B7B0}" destId="{413B2F51-8830-4C83-B332-92B29200B674}" srcOrd="1" destOrd="0" presId="urn:microsoft.com/office/officeart/2005/8/layout/orgChart1"/>
    <dgm:cxn modelId="{005A6225-7522-4AE7-9C06-B5888F703C6A}" srcId="{A4977384-747E-416E-A567-672FFA4031A0}" destId="{8A2DCF68-D6D0-45D7-B4FB-26931B78D293}" srcOrd="0" destOrd="0" parTransId="{A7C854F6-D8B5-4201-BC24-04279211F5BF}" sibTransId="{C2051689-201A-4479-BACE-91D672F2A15F}"/>
    <dgm:cxn modelId="{25CB1F40-1D74-4D11-9732-2513ABB56855}" type="presOf" srcId="{8A2DCF68-D6D0-45D7-B4FB-26931B78D293}" destId="{0DBD8787-DBED-4E95-94F8-FE7EA5FE4BC6}" srcOrd="1" destOrd="0" presId="urn:microsoft.com/office/officeart/2005/8/layout/orgChart1"/>
    <dgm:cxn modelId="{042CA528-861A-4102-AA28-18BCE9DD48C5}" type="presOf" srcId="{80D86E94-8B33-4C88-AB8C-058067AEC050}" destId="{5F6F4A75-CD53-4662-ABFD-04DF0D09AC01}" srcOrd="0" destOrd="0" presId="urn:microsoft.com/office/officeart/2005/8/layout/orgChart1"/>
    <dgm:cxn modelId="{7FF35EF6-B7E3-4EA7-B23F-462830B1ECA5}" type="presOf" srcId="{8A2DCF68-D6D0-45D7-B4FB-26931B78D293}" destId="{8FDA96DD-C195-41B1-A937-D780BA3F2F73}" srcOrd="0" destOrd="0" presId="urn:microsoft.com/office/officeart/2005/8/layout/orgChart1"/>
    <dgm:cxn modelId="{C322E807-030D-4EF1-AC9E-6B940AFCE832}" srcId="{8A2DCF68-D6D0-45D7-B4FB-26931B78D293}" destId="{80D86E94-8B33-4C88-AB8C-058067AEC050}" srcOrd="0" destOrd="0" parTransId="{F22294BA-661B-4605-882A-990D57FE0868}" sibTransId="{F0281D04-76C2-4A21-A847-FF922BAAAF05}"/>
    <dgm:cxn modelId="{0F7BEBDC-E141-4DB8-9D09-E563EE23DEAE}" type="presOf" srcId="{982873A7-A2A3-47C6-8C44-07BD2133A760}" destId="{C405892A-9946-427E-B0CF-FE50CF2F2B2D}" srcOrd="0" destOrd="0" presId="urn:microsoft.com/office/officeart/2005/8/layout/orgChart1"/>
    <dgm:cxn modelId="{AD8D609C-95E6-4141-B265-AB0B26A841DF}" type="presOf" srcId="{982873A7-A2A3-47C6-8C44-07BD2133A760}" destId="{FA0EA216-5511-4017-92F0-E5E8B609CB43}" srcOrd="1" destOrd="0" presId="urn:microsoft.com/office/officeart/2005/8/layout/orgChart1"/>
    <dgm:cxn modelId="{03482DC4-1AE8-42E4-BA88-923B42713CA6}" type="presOf" srcId="{02D6B624-9A27-4888-ACE6-112FA8E26917}" destId="{A8000449-C19F-40F2-ACBD-34BC5001714D}" srcOrd="0" destOrd="0" presId="urn:microsoft.com/office/officeart/2005/8/layout/orgChart1"/>
    <dgm:cxn modelId="{709759B3-ACF8-4795-BA05-B90FCE1BA0F9}" type="presOf" srcId="{C61DE346-E3DC-42B6-B3E9-0597DF9ABC38}" destId="{21E1B076-A449-4954-8D72-C3C4908A9F8B}" srcOrd="1" destOrd="0" presId="urn:microsoft.com/office/officeart/2005/8/layout/orgChart1"/>
    <dgm:cxn modelId="{38A670B9-8BE3-4B3B-BBE2-040869DBF674}" type="presOf" srcId="{C61DE346-E3DC-42B6-B3E9-0597DF9ABC38}" destId="{C956F7D1-56F3-480C-B2D5-6A5D5B9BD808}" srcOrd="0" destOrd="0" presId="urn:microsoft.com/office/officeart/2005/8/layout/orgChart1"/>
    <dgm:cxn modelId="{76C6E728-34DF-4BF6-91AC-6A189E2E4537}" type="presOf" srcId="{6130F904-B44F-4F2F-A39A-F5ABD72B9A77}" destId="{FD470DBF-C644-4F1F-81A7-79E428915882}" srcOrd="0" destOrd="0" presId="urn:microsoft.com/office/officeart/2005/8/layout/orgChart1"/>
    <dgm:cxn modelId="{D4604968-DB16-4FBE-BA60-D905B61AF047}" type="presOf" srcId="{A4DC5225-BAEB-48EE-AC01-3C352384B7B0}" destId="{362ABF99-08A9-427D-AF76-30F677A06BEC}" srcOrd="0" destOrd="0" presId="urn:microsoft.com/office/officeart/2005/8/layout/orgChart1"/>
    <dgm:cxn modelId="{D9D18E62-89B9-4C3A-8F1D-FCC591AA66F7}" srcId="{8A2DCF68-D6D0-45D7-B4FB-26931B78D293}" destId="{982873A7-A2A3-47C6-8C44-07BD2133A760}" srcOrd="2" destOrd="0" parTransId="{6130F904-B44F-4F2F-A39A-F5ABD72B9A77}" sibTransId="{5B9D994D-FE72-483D-8E2B-74941C555A33}"/>
    <dgm:cxn modelId="{73EAEFCC-73C6-4073-B233-FCA85358FAA4}" type="presParOf" srcId="{A724D31F-C588-46E0-9759-692BB1D69E43}" destId="{6CF30FFF-C31C-4786-AC7A-A85429E36B48}" srcOrd="0" destOrd="0" presId="urn:microsoft.com/office/officeart/2005/8/layout/orgChart1"/>
    <dgm:cxn modelId="{519F0DE7-7A80-4D47-B303-D753196B953C}" type="presParOf" srcId="{6CF30FFF-C31C-4786-AC7A-A85429E36B48}" destId="{456D9A4C-455C-40C5-A7AB-FF9B2F32DF2C}" srcOrd="0" destOrd="0" presId="urn:microsoft.com/office/officeart/2005/8/layout/orgChart1"/>
    <dgm:cxn modelId="{AB1B96EC-A2D3-4319-AC2C-C901C31688B0}" type="presParOf" srcId="{456D9A4C-455C-40C5-A7AB-FF9B2F32DF2C}" destId="{8FDA96DD-C195-41B1-A937-D780BA3F2F73}" srcOrd="0" destOrd="0" presId="urn:microsoft.com/office/officeart/2005/8/layout/orgChart1"/>
    <dgm:cxn modelId="{70D12462-9B8B-4750-BAA0-D0CCAFFBCA7D}" type="presParOf" srcId="{456D9A4C-455C-40C5-A7AB-FF9B2F32DF2C}" destId="{0DBD8787-DBED-4E95-94F8-FE7EA5FE4BC6}" srcOrd="1" destOrd="0" presId="urn:microsoft.com/office/officeart/2005/8/layout/orgChart1"/>
    <dgm:cxn modelId="{09A58CEC-66B8-4392-9E18-08C19E589955}" type="presParOf" srcId="{6CF30FFF-C31C-4786-AC7A-A85429E36B48}" destId="{4B97603A-564F-4129-B746-9C9611DEB4E2}" srcOrd="1" destOrd="0" presId="urn:microsoft.com/office/officeart/2005/8/layout/orgChart1"/>
    <dgm:cxn modelId="{1D24DA8B-EDD6-4061-83D1-31A3CA642DFC}" type="presParOf" srcId="{4B97603A-564F-4129-B746-9C9611DEB4E2}" destId="{D7372F5C-A4A5-4762-AF53-6C2EE11EB1B2}" srcOrd="0" destOrd="0" presId="urn:microsoft.com/office/officeart/2005/8/layout/orgChart1"/>
    <dgm:cxn modelId="{0C44EEEB-015A-4270-81DB-650AD3963307}" type="presParOf" srcId="{4B97603A-564F-4129-B746-9C9611DEB4E2}" destId="{71558536-E7CD-4794-BB60-436F4017CD1A}" srcOrd="1" destOrd="0" presId="urn:microsoft.com/office/officeart/2005/8/layout/orgChart1"/>
    <dgm:cxn modelId="{31EA753D-9DBF-4B72-A4A4-736CBDB12131}" type="presParOf" srcId="{71558536-E7CD-4794-BB60-436F4017CD1A}" destId="{36238678-395F-4441-B181-E03C9BDEF429}" srcOrd="0" destOrd="0" presId="urn:microsoft.com/office/officeart/2005/8/layout/orgChart1"/>
    <dgm:cxn modelId="{707B854F-E62D-4CEF-9E36-186188244455}" type="presParOf" srcId="{36238678-395F-4441-B181-E03C9BDEF429}" destId="{5F6F4A75-CD53-4662-ABFD-04DF0D09AC01}" srcOrd="0" destOrd="0" presId="urn:microsoft.com/office/officeart/2005/8/layout/orgChart1"/>
    <dgm:cxn modelId="{69B2AF10-2CCE-48DD-9F67-8743ACAAF83B}" type="presParOf" srcId="{36238678-395F-4441-B181-E03C9BDEF429}" destId="{0659C5E0-7911-4EF3-AC34-B48CD9D02105}" srcOrd="1" destOrd="0" presId="urn:microsoft.com/office/officeart/2005/8/layout/orgChart1"/>
    <dgm:cxn modelId="{A2ED1A60-FA1D-438A-A654-D72CD7F8162C}" type="presParOf" srcId="{71558536-E7CD-4794-BB60-436F4017CD1A}" destId="{280B018E-81CF-4F33-880D-7D226D26894F}" srcOrd="1" destOrd="0" presId="urn:microsoft.com/office/officeart/2005/8/layout/orgChart1"/>
    <dgm:cxn modelId="{D3754363-CFE4-4790-A272-34BAB0466FB6}" type="presParOf" srcId="{71558536-E7CD-4794-BB60-436F4017CD1A}" destId="{F6DFFB35-4D89-4514-AB65-EFD4DD64F054}" srcOrd="2" destOrd="0" presId="urn:microsoft.com/office/officeart/2005/8/layout/orgChart1"/>
    <dgm:cxn modelId="{729D2676-61A6-4FB4-99C6-8DEE7F407357}" type="presParOf" srcId="{4B97603A-564F-4129-B746-9C9611DEB4E2}" destId="{DAFFD19D-0583-4965-9B9D-5946242FC0EE}" srcOrd="2" destOrd="0" presId="urn:microsoft.com/office/officeart/2005/8/layout/orgChart1"/>
    <dgm:cxn modelId="{3878D5B0-5D0D-486E-AAFE-E7B479A3D91A}" type="presParOf" srcId="{4B97603A-564F-4129-B746-9C9611DEB4E2}" destId="{7282DC85-8702-4BB1-950D-4BC992DAD167}" srcOrd="3" destOrd="0" presId="urn:microsoft.com/office/officeart/2005/8/layout/orgChart1"/>
    <dgm:cxn modelId="{2BA4168A-78DD-4FF1-B97D-4870AF4AD8ED}" type="presParOf" srcId="{7282DC85-8702-4BB1-950D-4BC992DAD167}" destId="{801FAF33-8CE0-45C9-8A2F-4135554E5F25}" srcOrd="0" destOrd="0" presId="urn:microsoft.com/office/officeart/2005/8/layout/orgChart1"/>
    <dgm:cxn modelId="{4CB860D8-CE1D-4DB7-A8A9-70DF0D7ACD92}" type="presParOf" srcId="{801FAF33-8CE0-45C9-8A2F-4135554E5F25}" destId="{C956F7D1-56F3-480C-B2D5-6A5D5B9BD808}" srcOrd="0" destOrd="0" presId="urn:microsoft.com/office/officeart/2005/8/layout/orgChart1"/>
    <dgm:cxn modelId="{505240A2-C0A4-43E2-93CE-A2F4F78B9A49}" type="presParOf" srcId="{801FAF33-8CE0-45C9-8A2F-4135554E5F25}" destId="{21E1B076-A449-4954-8D72-C3C4908A9F8B}" srcOrd="1" destOrd="0" presId="urn:microsoft.com/office/officeart/2005/8/layout/orgChart1"/>
    <dgm:cxn modelId="{DECFDF2A-E73C-4C99-A26A-61008B60ED07}" type="presParOf" srcId="{7282DC85-8702-4BB1-950D-4BC992DAD167}" destId="{DC5EE69B-141F-4638-AD2E-9FA08F35B125}" srcOrd="1" destOrd="0" presId="urn:microsoft.com/office/officeart/2005/8/layout/orgChart1"/>
    <dgm:cxn modelId="{FFDF0E40-4200-41D1-AD9F-7910FB2B60ED}" type="presParOf" srcId="{7282DC85-8702-4BB1-950D-4BC992DAD167}" destId="{28C5132E-DE81-40B5-B0E8-19CE94A8CCD4}" srcOrd="2" destOrd="0" presId="urn:microsoft.com/office/officeart/2005/8/layout/orgChart1"/>
    <dgm:cxn modelId="{554FD4FA-7E63-48C0-AE2A-2C03610C6FB2}" type="presParOf" srcId="{4B97603A-564F-4129-B746-9C9611DEB4E2}" destId="{FD470DBF-C644-4F1F-81A7-79E428915882}" srcOrd="4" destOrd="0" presId="urn:microsoft.com/office/officeart/2005/8/layout/orgChart1"/>
    <dgm:cxn modelId="{78F38794-1077-41A5-802B-5B1E8811D165}" type="presParOf" srcId="{4B97603A-564F-4129-B746-9C9611DEB4E2}" destId="{FF9696CB-46B1-4672-964B-2E205A80A715}" srcOrd="5" destOrd="0" presId="urn:microsoft.com/office/officeart/2005/8/layout/orgChart1"/>
    <dgm:cxn modelId="{C8DD0195-E741-48E1-949F-3754B6B19B67}" type="presParOf" srcId="{FF9696CB-46B1-4672-964B-2E205A80A715}" destId="{313A7E6D-9F87-4E62-AD66-2FF53E7C77F9}" srcOrd="0" destOrd="0" presId="urn:microsoft.com/office/officeart/2005/8/layout/orgChart1"/>
    <dgm:cxn modelId="{27B16E1F-FB40-4DE4-A424-3FF520D6D735}" type="presParOf" srcId="{313A7E6D-9F87-4E62-AD66-2FF53E7C77F9}" destId="{C405892A-9946-427E-B0CF-FE50CF2F2B2D}" srcOrd="0" destOrd="0" presId="urn:microsoft.com/office/officeart/2005/8/layout/orgChart1"/>
    <dgm:cxn modelId="{687E45C9-8FF9-434E-9277-0157C234BEA8}" type="presParOf" srcId="{313A7E6D-9F87-4E62-AD66-2FF53E7C77F9}" destId="{FA0EA216-5511-4017-92F0-E5E8B609CB43}" srcOrd="1" destOrd="0" presId="urn:microsoft.com/office/officeart/2005/8/layout/orgChart1"/>
    <dgm:cxn modelId="{DBEE410C-C20A-4E8E-9016-79E7900DCD3B}" type="presParOf" srcId="{FF9696CB-46B1-4672-964B-2E205A80A715}" destId="{A49DA141-8C18-4029-A642-8CBB80E5D7CB}" srcOrd="1" destOrd="0" presId="urn:microsoft.com/office/officeart/2005/8/layout/orgChart1"/>
    <dgm:cxn modelId="{A5D6EBFD-E06E-4422-AD47-F79CB433FC4E}" type="presParOf" srcId="{FF9696CB-46B1-4672-964B-2E205A80A715}" destId="{5CCF66F3-7DE7-4796-A5AF-DEFA1CFA0CD7}" srcOrd="2" destOrd="0" presId="urn:microsoft.com/office/officeart/2005/8/layout/orgChart1"/>
    <dgm:cxn modelId="{84A4281C-4754-4B00-9E81-70165AC8D027}" type="presParOf" srcId="{4B97603A-564F-4129-B746-9C9611DEB4E2}" destId="{A8000449-C19F-40F2-ACBD-34BC5001714D}" srcOrd="6" destOrd="0" presId="urn:microsoft.com/office/officeart/2005/8/layout/orgChart1"/>
    <dgm:cxn modelId="{81C10FA1-CF25-438A-A25B-E2A597486F08}" type="presParOf" srcId="{4B97603A-564F-4129-B746-9C9611DEB4E2}" destId="{342FA2BB-DCFF-43D2-AE2C-407080BAE1B6}" srcOrd="7" destOrd="0" presId="urn:microsoft.com/office/officeart/2005/8/layout/orgChart1"/>
    <dgm:cxn modelId="{5A221676-295F-4885-ABF8-6B4D084E6A33}" type="presParOf" srcId="{342FA2BB-DCFF-43D2-AE2C-407080BAE1B6}" destId="{6881391F-3E99-47ED-9332-F9916BFB6ACB}" srcOrd="0" destOrd="0" presId="urn:microsoft.com/office/officeart/2005/8/layout/orgChart1"/>
    <dgm:cxn modelId="{0C4680C5-849B-4BCF-A6F1-7C528682C391}" type="presParOf" srcId="{6881391F-3E99-47ED-9332-F9916BFB6ACB}" destId="{362ABF99-08A9-427D-AF76-30F677A06BEC}" srcOrd="0" destOrd="0" presId="urn:microsoft.com/office/officeart/2005/8/layout/orgChart1"/>
    <dgm:cxn modelId="{B9F6712C-067B-4AA0-92D5-ACF7BFFBF08E}" type="presParOf" srcId="{6881391F-3E99-47ED-9332-F9916BFB6ACB}" destId="{413B2F51-8830-4C83-B332-92B29200B674}" srcOrd="1" destOrd="0" presId="urn:microsoft.com/office/officeart/2005/8/layout/orgChart1"/>
    <dgm:cxn modelId="{8E675C27-D974-48AC-944F-D2614E4D9331}" type="presParOf" srcId="{342FA2BB-DCFF-43D2-AE2C-407080BAE1B6}" destId="{3880FF18-D468-4DA4-AB86-375186ECAF70}" srcOrd="1" destOrd="0" presId="urn:microsoft.com/office/officeart/2005/8/layout/orgChart1"/>
    <dgm:cxn modelId="{F39BEBAA-DFE1-40E6-9B64-100877712B72}" type="presParOf" srcId="{342FA2BB-DCFF-43D2-AE2C-407080BAE1B6}" destId="{58198C7A-E132-46C4-BF3C-E611BF7AFB95}" srcOrd="2" destOrd="0" presId="urn:microsoft.com/office/officeart/2005/8/layout/orgChart1"/>
    <dgm:cxn modelId="{2C578172-631D-4D1D-98DE-9E5DBC3F6A66}" type="presParOf" srcId="{6CF30FFF-C31C-4786-AC7A-A85429E36B48}" destId="{E04776B4-C8C7-4E5E-B51B-FFCE74BF65C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F1472-2756-4937-88DB-0E295BEED7C9}">
      <dsp:nvSpPr>
        <dsp:cNvPr id="0" name=""/>
        <dsp:cNvSpPr/>
      </dsp:nvSpPr>
      <dsp:spPr>
        <a:xfrm>
          <a:off x="3317578" y="1782038"/>
          <a:ext cx="2029712" cy="19442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kern="1200" cap="none" normalizeH="0" baseline="0" dirty="0" smtClean="0">
              <a:ln>
                <a:noFill/>
              </a:ln>
              <a:solidFill>
                <a:srgbClr val="FFFF00"/>
              </a:solidFill>
              <a:effectLst/>
              <a:latin typeface="+mn-lt"/>
              <a:cs typeface="Arial" pitchFamily="34" charset="0"/>
            </a:rPr>
            <a:t>Μυοσκελετικά</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kern="1200" cap="none" normalizeH="0" baseline="0" dirty="0" smtClean="0">
              <a:ln>
                <a:noFill/>
              </a:ln>
              <a:solidFill>
                <a:srgbClr val="FFFF00"/>
              </a:solidFill>
              <a:effectLst/>
              <a:latin typeface="+mn-lt"/>
              <a:cs typeface="Arial" pitchFamily="34" charset="0"/>
            </a:rPr>
            <a:t>Προβλήματα</a:t>
          </a:r>
        </a:p>
      </dsp:txBody>
      <dsp:txXfrm>
        <a:off x="3614822" y="2066762"/>
        <a:ext cx="1435224" cy="1374769"/>
      </dsp:txXfrm>
    </dsp:sp>
    <dsp:sp modelId="{54021871-50E4-4B0E-B10A-157AEBE0EF98}">
      <dsp:nvSpPr>
        <dsp:cNvPr id="0" name=""/>
        <dsp:cNvSpPr/>
      </dsp:nvSpPr>
      <dsp:spPr>
        <a:xfrm rot="16200000">
          <a:off x="4152099" y="1586267"/>
          <a:ext cx="360672" cy="30870"/>
        </a:xfrm>
        <a:custGeom>
          <a:avLst/>
          <a:gdLst/>
          <a:ahLst/>
          <a:cxnLst/>
          <a:rect l="0" t="0" r="0" b="0"/>
          <a:pathLst>
            <a:path>
              <a:moveTo>
                <a:pt x="0" y="15435"/>
              </a:moveTo>
              <a:lnTo>
                <a:pt x="360672" y="154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latin typeface="+mn-lt"/>
          </a:endParaRPr>
        </a:p>
      </dsp:txBody>
      <dsp:txXfrm>
        <a:off x="4323418" y="1592685"/>
        <a:ext cx="18033" cy="18033"/>
      </dsp:txXfrm>
    </dsp:sp>
    <dsp:sp modelId="{F8089313-6AC3-4AB6-92B8-DB24FB84A638}">
      <dsp:nvSpPr>
        <dsp:cNvPr id="0" name=""/>
        <dsp:cNvSpPr/>
      </dsp:nvSpPr>
      <dsp:spPr>
        <a:xfrm>
          <a:off x="3197200" y="214731"/>
          <a:ext cx="2270468" cy="12066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kern="1200" cap="none" normalizeH="0" baseline="0" dirty="0" smtClean="0">
              <a:ln>
                <a:noFill/>
              </a:ln>
              <a:solidFill>
                <a:schemeClr val="bg1"/>
              </a:solidFill>
              <a:effectLst/>
              <a:latin typeface="+mn-lt"/>
              <a:cs typeface="Arial" pitchFamily="34" charset="0"/>
            </a:rPr>
            <a:t>σαρκοπενία</a:t>
          </a:r>
        </a:p>
      </dsp:txBody>
      <dsp:txXfrm>
        <a:off x="3529702" y="391438"/>
        <a:ext cx="1605464" cy="853220"/>
      </dsp:txXfrm>
    </dsp:sp>
    <dsp:sp modelId="{A3CBD4A6-1B50-4D10-BA05-37F5869A34ED}">
      <dsp:nvSpPr>
        <dsp:cNvPr id="0" name=""/>
        <dsp:cNvSpPr/>
      </dsp:nvSpPr>
      <dsp:spPr>
        <a:xfrm rot="21520215">
          <a:off x="5346943" y="2710858"/>
          <a:ext cx="370827" cy="30870"/>
        </a:xfrm>
        <a:custGeom>
          <a:avLst/>
          <a:gdLst/>
          <a:ahLst/>
          <a:cxnLst/>
          <a:rect l="0" t="0" r="0" b="0"/>
          <a:pathLst>
            <a:path>
              <a:moveTo>
                <a:pt x="0" y="15435"/>
              </a:moveTo>
              <a:lnTo>
                <a:pt x="370827" y="154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latin typeface="+mn-lt"/>
          </a:endParaRPr>
        </a:p>
      </dsp:txBody>
      <dsp:txXfrm>
        <a:off x="5523086" y="2717023"/>
        <a:ext cx="18541" cy="18541"/>
      </dsp:txXfrm>
    </dsp:sp>
    <dsp:sp modelId="{F24E4765-289A-4DD6-AD68-22DF9C5C939A}">
      <dsp:nvSpPr>
        <dsp:cNvPr id="0" name=""/>
        <dsp:cNvSpPr/>
      </dsp:nvSpPr>
      <dsp:spPr>
        <a:xfrm>
          <a:off x="5717488" y="1728190"/>
          <a:ext cx="1869471" cy="19442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kern="1200" cap="none" normalizeH="0" baseline="0" dirty="0" smtClean="0">
              <a:ln>
                <a:noFill/>
              </a:ln>
              <a:solidFill>
                <a:schemeClr val="tx1"/>
              </a:solidFill>
              <a:effectLst/>
              <a:latin typeface="+mn-lt"/>
              <a:cs typeface="Arial" pitchFamily="34" charset="0"/>
            </a:rPr>
            <a:t>μειωμένη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kern="1200" cap="none" normalizeH="0" baseline="0" dirty="0" smtClean="0">
              <a:ln>
                <a:noFill/>
              </a:ln>
              <a:solidFill>
                <a:schemeClr val="tx1"/>
              </a:solidFill>
              <a:effectLst/>
              <a:latin typeface="+mn-lt"/>
              <a:cs typeface="Arial" pitchFamily="34" charset="0"/>
            </a:rPr>
            <a:t>ευλυγισία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kern="1200" cap="none" normalizeH="0" baseline="0" dirty="0" smtClean="0">
              <a:ln>
                <a:noFill/>
              </a:ln>
              <a:solidFill>
                <a:schemeClr val="tx1"/>
              </a:solidFill>
              <a:effectLst/>
              <a:latin typeface="+mn-lt"/>
              <a:cs typeface="Arial" pitchFamily="34" charset="0"/>
            </a:rPr>
            <a:t>&amp; αντοχή</a:t>
          </a:r>
        </a:p>
      </dsp:txBody>
      <dsp:txXfrm>
        <a:off x="5991266" y="2012914"/>
        <a:ext cx="1321915" cy="1374769"/>
      </dsp:txXfrm>
    </dsp:sp>
    <dsp:sp modelId="{7F8FB02D-8AFE-4616-99DF-D158AE1EA170}">
      <dsp:nvSpPr>
        <dsp:cNvPr id="0" name=""/>
        <dsp:cNvSpPr/>
      </dsp:nvSpPr>
      <dsp:spPr>
        <a:xfrm rot="5400000">
          <a:off x="4098251" y="3945004"/>
          <a:ext cx="468367" cy="30870"/>
        </a:xfrm>
        <a:custGeom>
          <a:avLst/>
          <a:gdLst/>
          <a:ahLst/>
          <a:cxnLst/>
          <a:rect l="0" t="0" r="0" b="0"/>
          <a:pathLst>
            <a:path>
              <a:moveTo>
                <a:pt x="0" y="15435"/>
              </a:moveTo>
              <a:lnTo>
                <a:pt x="468367" y="154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latin typeface="+mn-lt"/>
          </a:endParaRPr>
        </a:p>
      </dsp:txBody>
      <dsp:txXfrm>
        <a:off x="4320726" y="3948730"/>
        <a:ext cx="23418" cy="23418"/>
      </dsp:txXfrm>
    </dsp:sp>
    <dsp:sp modelId="{B535A9A7-2C13-431D-9B9E-AF5E4C8DD6AF}">
      <dsp:nvSpPr>
        <dsp:cNvPr id="0" name=""/>
        <dsp:cNvSpPr/>
      </dsp:nvSpPr>
      <dsp:spPr>
        <a:xfrm>
          <a:off x="3341212" y="4194623"/>
          <a:ext cx="1982444" cy="9912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kern="1200" cap="none" normalizeH="0" baseline="0" dirty="0" smtClean="0">
              <a:ln>
                <a:noFill/>
              </a:ln>
              <a:solidFill>
                <a:schemeClr val="bg1"/>
              </a:solidFill>
              <a:effectLst/>
              <a:latin typeface="+mn-lt"/>
              <a:cs typeface="Arial" pitchFamily="34" charset="0"/>
            </a:rPr>
            <a:t>Οστεοπόρωση</a:t>
          </a:r>
        </a:p>
      </dsp:txBody>
      <dsp:txXfrm>
        <a:off x="3631534" y="4339787"/>
        <a:ext cx="1401800" cy="700916"/>
      </dsp:txXfrm>
    </dsp:sp>
    <dsp:sp modelId="{91263AE5-2349-4CF3-91C8-9AD2C3311B4D}">
      <dsp:nvSpPr>
        <dsp:cNvPr id="0" name=""/>
        <dsp:cNvSpPr/>
      </dsp:nvSpPr>
      <dsp:spPr>
        <a:xfrm rot="10772784">
          <a:off x="2968539" y="2748128"/>
          <a:ext cx="349079" cy="30870"/>
        </a:xfrm>
        <a:custGeom>
          <a:avLst/>
          <a:gdLst/>
          <a:ahLst/>
          <a:cxnLst/>
          <a:rect l="0" t="0" r="0" b="0"/>
          <a:pathLst>
            <a:path>
              <a:moveTo>
                <a:pt x="0" y="15435"/>
              </a:moveTo>
              <a:lnTo>
                <a:pt x="349079" y="154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latin typeface="+mn-lt"/>
          </a:endParaRPr>
        </a:p>
      </dsp:txBody>
      <dsp:txXfrm rot="10800000">
        <a:off x="3134352" y="2754836"/>
        <a:ext cx="17453" cy="17453"/>
      </dsp:txXfrm>
    </dsp:sp>
    <dsp:sp modelId="{C56900B1-E5EA-4014-A990-67F7D40B4113}">
      <dsp:nvSpPr>
        <dsp:cNvPr id="0" name=""/>
        <dsp:cNvSpPr/>
      </dsp:nvSpPr>
      <dsp:spPr>
        <a:xfrm>
          <a:off x="1108973" y="1800197"/>
          <a:ext cx="1859598" cy="19442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kern="1200" cap="none" normalizeH="0" baseline="0" dirty="0" smtClean="0">
            <a:ln>
              <a:noFill/>
            </a:ln>
            <a:solidFill>
              <a:schemeClr val="tx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kern="1200" cap="none" normalizeH="0" baseline="0" dirty="0" smtClean="0">
              <a:ln>
                <a:noFill/>
              </a:ln>
              <a:solidFill>
                <a:schemeClr val="tx1"/>
              </a:solidFill>
              <a:effectLst/>
              <a:latin typeface="+mn-lt"/>
              <a:cs typeface="Arial" pitchFamily="34" charset="0"/>
            </a:rPr>
            <a:t>προβλήματα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kern="1200" cap="none" normalizeH="0" baseline="0" dirty="0" smtClean="0">
              <a:ln>
                <a:noFill/>
              </a:ln>
              <a:solidFill>
                <a:schemeClr val="tx1"/>
              </a:solidFill>
              <a:effectLst/>
              <a:latin typeface="+mn-lt"/>
              <a:cs typeface="Arial" pitchFamily="34" charset="0"/>
            </a:rPr>
            <a:t>ισορροπίας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kern="1200" cap="none" normalizeH="0" baseline="0" dirty="0" smtClean="0">
              <a:ln>
                <a:noFill/>
              </a:ln>
              <a:solidFill>
                <a:schemeClr val="tx1"/>
              </a:solidFill>
              <a:effectLst/>
              <a:latin typeface="+mn-lt"/>
              <a:cs typeface="Arial" pitchFamily="34" charset="0"/>
            </a:rPr>
            <a:t>&amp; πτώσεις</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kern="1200" cap="none" normalizeH="0" baseline="0" dirty="0" smtClean="0">
            <a:ln>
              <a:noFill/>
            </a:ln>
            <a:solidFill>
              <a:schemeClr val="tx1"/>
            </a:solidFill>
            <a:effectLst/>
            <a:latin typeface="+mn-lt"/>
            <a:cs typeface="Arial" pitchFamily="34" charset="0"/>
          </a:endParaRPr>
        </a:p>
      </dsp:txBody>
      <dsp:txXfrm>
        <a:off x="1381305" y="2084921"/>
        <a:ext cx="1314934" cy="1374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00449-C19F-40F2-ACBD-34BC5001714D}">
      <dsp:nvSpPr>
        <dsp:cNvPr id="0" name=""/>
        <dsp:cNvSpPr/>
      </dsp:nvSpPr>
      <dsp:spPr>
        <a:xfrm>
          <a:off x="4392487" y="2531894"/>
          <a:ext cx="3440223" cy="398042"/>
        </a:xfrm>
        <a:custGeom>
          <a:avLst/>
          <a:gdLst/>
          <a:ahLst/>
          <a:cxnLst/>
          <a:rect l="0" t="0" r="0" b="0"/>
          <a:pathLst>
            <a:path>
              <a:moveTo>
                <a:pt x="0" y="0"/>
              </a:moveTo>
              <a:lnTo>
                <a:pt x="0" y="199021"/>
              </a:lnTo>
              <a:lnTo>
                <a:pt x="3440223" y="199021"/>
              </a:lnTo>
              <a:lnTo>
                <a:pt x="3440223" y="3980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470DBF-C644-4F1F-81A7-79E428915882}">
      <dsp:nvSpPr>
        <dsp:cNvPr id="0" name=""/>
        <dsp:cNvSpPr/>
      </dsp:nvSpPr>
      <dsp:spPr>
        <a:xfrm>
          <a:off x="4392487" y="2531894"/>
          <a:ext cx="1146741" cy="398042"/>
        </a:xfrm>
        <a:custGeom>
          <a:avLst/>
          <a:gdLst/>
          <a:ahLst/>
          <a:cxnLst/>
          <a:rect l="0" t="0" r="0" b="0"/>
          <a:pathLst>
            <a:path>
              <a:moveTo>
                <a:pt x="0" y="0"/>
              </a:moveTo>
              <a:lnTo>
                <a:pt x="0" y="199021"/>
              </a:lnTo>
              <a:lnTo>
                <a:pt x="1146741" y="199021"/>
              </a:lnTo>
              <a:lnTo>
                <a:pt x="1146741" y="3980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FD19D-0583-4965-9B9D-5946242FC0EE}">
      <dsp:nvSpPr>
        <dsp:cNvPr id="0" name=""/>
        <dsp:cNvSpPr/>
      </dsp:nvSpPr>
      <dsp:spPr>
        <a:xfrm>
          <a:off x="3245746" y="2531894"/>
          <a:ext cx="1146741" cy="398042"/>
        </a:xfrm>
        <a:custGeom>
          <a:avLst/>
          <a:gdLst/>
          <a:ahLst/>
          <a:cxnLst/>
          <a:rect l="0" t="0" r="0" b="0"/>
          <a:pathLst>
            <a:path>
              <a:moveTo>
                <a:pt x="1146741" y="0"/>
              </a:moveTo>
              <a:lnTo>
                <a:pt x="1146741" y="199021"/>
              </a:lnTo>
              <a:lnTo>
                <a:pt x="0" y="199021"/>
              </a:lnTo>
              <a:lnTo>
                <a:pt x="0" y="3980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372F5C-A4A5-4762-AF53-6C2EE11EB1B2}">
      <dsp:nvSpPr>
        <dsp:cNvPr id="0" name=""/>
        <dsp:cNvSpPr/>
      </dsp:nvSpPr>
      <dsp:spPr>
        <a:xfrm>
          <a:off x="952264" y="2531894"/>
          <a:ext cx="3440223" cy="398042"/>
        </a:xfrm>
        <a:custGeom>
          <a:avLst/>
          <a:gdLst/>
          <a:ahLst/>
          <a:cxnLst/>
          <a:rect l="0" t="0" r="0" b="0"/>
          <a:pathLst>
            <a:path>
              <a:moveTo>
                <a:pt x="3440223" y="0"/>
              </a:moveTo>
              <a:lnTo>
                <a:pt x="3440223" y="199021"/>
              </a:lnTo>
              <a:lnTo>
                <a:pt x="0" y="199021"/>
              </a:lnTo>
              <a:lnTo>
                <a:pt x="0" y="3980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DA96DD-C195-41B1-A937-D780BA3F2F73}">
      <dsp:nvSpPr>
        <dsp:cNvPr id="0" name=""/>
        <dsp:cNvSpPr/>
      </dsp:nvSpPr>
      <dsp:spPr>
        <a:xfrm>
          <a:off x="3168346" y="576065"/>
          <a:ext cx="2448283" cy="19558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n-lt"/>
              <a:cs typeface="Arial" pitchFamily="34" charset="0"/>
            </a:rPr>
            <a:t>Ο ρόλος </a:t>
          </a:r>
          <a:endParaRPr kumimoji="0" lang="en-GB" sz="2000" b="1" i="0" u="none" strike="noStrike" kern="1200"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n-lt"/>
              <a:cs typeface="Arial" pitchFamily="34" charset="0"/>
            </a:rPr>
            <a:t>της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n-lt"/>
              <a:cs typeface="Arial" pitchFamily="34" charset="0"/>
            </a:rPr>
            <a:t>φυσικ</a:t>
          </a:r>
          <a:r>
            <a:rPr kumimoji="0" lang="en-US" sz="2000" b="1" i="0" u="none" strike="noStrike" kern="1200" cap="none" normalizeH="0" baseline="0" dirty="0" smtClean="0">
              <a:ln>
                <a:noFill/>
              </a:ln>
              <a:solidFill>
                <a:schemeClr val="bg1"/>
              </a:solidFill>
              <a:effectLst/>
              <a:latin typeface="+mn-lt"/>
              <a:cs typeface="Arial" pitchFamily="34" charset="0"/>
            </a:rPr>
            <a:t>/</a:t>
          </a:r>
          <a:r>
            <a:rPr kumimoji="0" lang="el-GR" sz="2000" b="1" i="0" u="none" strike="noStrike" kern="1200" cap="none" normalizeH="0" baseline="0" dirty="0" smtClean="0">
              <a:ln>
                <a:noFill/>
              </a:ln>
              <a:solidFill>
                <a:schemeClr val="bg1"/>
              </a:solidFill>
              <a:effectLst/>
              <a:latin typeface="+mn-lt"/>
              <a:cs typeface="Arial" pitchFamily="34" charset="0"/>
            </a:rPr>
            <a:t>πείας  μεσω της κινησιοθεραπείας</a:t>
          </a:r>
        </a:p>
      </dsp:txBody>
      <dsp:txXfrm>
        <a:off x="3168346" y="576065"/>
        <a:ext cx="2448283" cy="1955828"/>
      </dsp:txXfrm>
    </dsp:sp>
    <dsp:sp modelId="{5F6F4A75-CD53-4662-ABFD-04DF0D09AC01}">
      <dsp:nvSpPr>
        <dsp:cNvPr id="0" name=""/>
        <dsp:cNvSpPr/>
      </dsp:nvSpPr>
      <dsp:spPr>
        <a:xfrm>
          <a:off x="4544" y="2929936"/>
          <a:ext cx="1895440" cy="13905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n-lt"/>
              <a:cs typeface="Arial" pitchFamily="34" charset="0"/>
            </a:rPr>
            <a:t>Σχεδιασμός </a:t>
          </a:r>
          <a:endParaRPr kumimoji="0" lang="en-GB" sz="2000" b="1" i="0" u="none" strike="noStrike" kern="1200"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n-lt"/>
              <a:cs typeface="Arial" pitchFamily="34" charset="0"/>
            </a:rPr>
            <a:t>Θεραπευτικών ασκήσεων</a:t>
          </a:r>
        </a:p>
      </dsp:txBody>
      <dsp:txXfrm>
        <a:off x="4544" y="2929936"/>
        <a:ext cx="1895440" cy="1390542"/>
      </dsp:txXfrm>
    </dsp:sp>
    <dsp:sp modelId="{C956F7D1-56F3-480C-B2D5-6A5D5B9BD808}">
      <dsp:nvSpPr>
        <dsp:cNvPr id="0" name=""/>
        <dsp:cNvSpPr/>
      </dsp:nvSpPr>
      <dsp:spPr>
        <a:xfrm>
          <a:off x="2298026" y="2929936"/>
          <a:ext cx="1895440" cy="13905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n-lt"/>
              <a:cs typeface="Arial" pitchFamily="34" charset="0"/>
            </a:rPr>
            <a:t>Θεραπευτική </a:t>
          </a:r>
          <a:endParaRPr kumimoji="0" lang="en-GB" sz="2000" b="1" i="0" u="none" strike="noStrike" kern="1200"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n-lt"/>
              <a:cs typeface="Arial" pitchFamily="34" charset="0"/>
            </a:rPr>
            <a:t>Προσέγγιση &amp; εφαρμογή</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000" b="0" i="0" u="none" strike="noStrike" kern="1200" cap="none" normalizeH="0" baseline="0" dirty="0" smtClean="0">
            <a:ln>
              <a:noFill/>
            </a:ln>
            <a:solidFill>
              <a:schemeClr val="bg1"/>
            </a:solidFill>
            <a:effectLst/>
            <a:latin typeface="+mn-lt"/>
            <a:cs typeface="Arial" pitchFamily="34" charset="0"/>
          </a:endParaRPr>
        </a:p>
      </dsp:txBody>
      <dsp:txXfrm>
        <a:off x="2298026" y="2929936"/>
        <a:ext cx="1895440" cy="1390542"/>
      </dsp:txXfrm>
    </dsp:sp>
    <dsp:sp modelId="{C405892A-9946-427E-B0CF-FE50CF2F2B2D}">
      <dsp:nvSpPr>
        <dsp:cNvPr id="0" name=""/>
        <dsp:cNvSpPr/>
      </dsp:nvSpPr>
      <dsp:spPr>
        <a:xfrm>
          <a:off x="4591509" y="2929936"/>
          <a:ext cx="1895440" cy="13905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n-lt"/>
              <a:cs typeface="Arial" pitchFamily="34" charset="0"/>
            </a:rPr>
            <a:t>Ειδικές </a:t>
          </a:r>
          <a:endParaRPr kumimoji="0" lang="en-GB" sz="2000" b="1" i="0" u="none" strike="noStrike" kern="1200"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n-lt"/>
              <a:cs typeface="Arial" pitchFamily="34" charset="0"/>
            </a:rPr>
            <a:t>τεχνικές</a:t>
          </a:r>
        </a:p>
      </dsp:txBody>
      <dsp:txXfrm>
        <a:off x="4591509" y="2929936"/>
        <a:ext cx="1895440" cy="1390542"/>
      </dsp:txXfrm>
    </dsp:sp>
    <dsp:sp modelId="{362ABF99-08A9-427D-AF76-30F677A06BEC}">
      <dsp:nvSpPr>
        <dsp:cNvPr id="0" name=""/>
        <dsp:cNvSpPr/>
      </dsp:nvSpPr>
      <dsp:spPr>
        <a:xfrm>
          <a:off x="6884991" y="2929936"/>
          <a:ext cx="1895440" cy="13905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n-lt"/>
              <a:cs typeface="Arial" pitchFamily="34" charset="0"/>
            </a:rPr>
            <a:t>Εκπαίδευση</a:t>
          </a:r>
          <a:r>
            <a:rPr kumimoji="0" lang="el-GR" sz="2000" b="0" i="0" u="none" strike="noStrike" kern="1200" cap="none" normalizeH="0" baseline="0" dirty="0" smtClean="0">
              <a:ln>
                <a:noFill/>
              </a:ln>
              <a:solidFill>
                <a:schemeClr val="bg1"/>
              </a:solidFill>
              <a:effectLst/>
              <a:latin typeface="+mn-lt"/>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000" b="0" i="0" u="none" strike="noStrike" kern="1200" cap="none" normalizeH="0" baseline="0" dirty="0" smtClean="0">
            <a:ln>
              <a:noFill/>
            </a:ln>
            <a:solidFill>
              <a:schemeClr val="bg1"/>
            </a:solidFill>
            <a:effectLst/>
            <a:latin typeface="+mn-lt"/>
            <a:cs typeface="Arial" pitchFamily="34" charset="0"/>
          </a:endParaRPr>
        </a:p>
      </dsp:txBody>
      <dsp:txXfrm>
        <a:off x="6884991" y="2929936"/>
        <a:ext cx="1895440" cy="139054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1CBFC97-FE8D-4183-87C8-374093A595C9}" type="datetimeFigureOut">
              <a:rPr lang="el-GR"/>
              <a:pPr>
                <a:defRPr/>
              </a:pPr>
              <a:t>11/11/2015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B0217C69-A855-404A-82B8-55ACEB94529F}" type="slidenum">
              <a:rPr lang="el-GR"/>
              <a:pPr>
                <a:defRPr/>
              </a:pPr>
              <a:t>‹#›</a:t>
            </a:fld>
            <a:endParaRPr lang="el-GR"/>
          </a:p>
        </p:txBody>
      </p:sp>
    </p:spTree>
    <p:extLst>
      <p:ext uri="{BB962C8B-B14F-4D97-AF65-F5344CB8AC3E}">
        <p14:creationId xmlns:p14="http://schemas.microsoft.com/office/powerpoint/2010/main" val="29410328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a:spcBef>
                <a:spcPct val="0"/>
              </a:spcBef>
              <a:buFontTx/>
              <a:buChar char="•"/>
            </a:pPr>
            <a:endParaRPr lang="el-GR" altLang="el-GR" smtClean="0">
              <a:solidFill>
                <a:srgbClr val="FF0000"/>
              </a:solidFill>
            </a:endParaRPr>
          </a:p>
        </p:txBody>
      </p:sp>
      <p:sp>
        <p:nvSpPr>
          <p:cNvPr id="5120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EF6FAF9-A9F3-4883-A8F8-AF1452308F8E}" type="slidenum">
              <a:rPr lang="el-GR" altLang="el-GR">
                <a:solidFill>
                  <a:srgbClr val="000000"/>
                </a:solidFill>
              </a:rPr>
              <a:pPr eaLnBrk="1" hangingPunct="1"/>
              <a:t>1</a:t>
            </a:fld>
            <a:endParaRPr lang="el-GR" altLang="el-G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9EA6264-27F9-4D26-9E9F-ACFDC155523F}" type="slidenum">
              <a:rPr lang="el-GR" altLang="el-GR">
                <a:solidFill>
                  <a:srgbClr val="000000"/>
                </a:solidFill>
              </a:rPr>
              <a:pPr eaLnBrk="1" hangingPunct="1"/>
              <a:t>57</a:t>
            </a:fld>
            <a:endParaRPr lang="el-GR" altLang="el-GR">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49EADBA-8784-4B30-AD61-60BE34F60124}" type="slidenum">
              <a:rPr lang="el-GR" altLang="el-GR">
                <a:solidFill>
                  <a:srgbClr val="000000"/>
                </a:solidFill>
              </a:rPr>
              <a:pPr eaLnBrk="1" hangingPunct="1"/>
              <a:t>58</a:t>
            </a:fld>
            <a:endParaRPr lang="el-GR" altLang="el-GR">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a:spcBef>
                <a:spcPct val="0"/>
              </a:spcBef>
              <a:buFontTx/>
              <a:buChar char="•"/>
            </a:pPr>
            <a:endParaRPr lang="el-GR" altLang="el-GR" smtClean="0"/>
          </a:p>
        </p:txBody>
      </p:sp>
      <p:sp>
        <p:nvSpPr>
          <p:cNvPr id="5734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ADCC8A2-E973-44F7-8C3B-4018FC48CC55}" type="slidenum">
              <a:rPr lang="el-GR" altLang="el-GR">
                <a:solidFill>
                  <a:srgbClr val="000000"/>
                </a:solidFill>
              </a:rPr>
              <a:pPr eaLnBrk="1" hangingPunct="1"/>
              <a:t>59</a:t>
            </a:fld>
            <a:endParaRPr lang="el-GR" altLang="el-G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4F146F-5707-4DF5-B38E-15ED037DCF10}" type="slidenum">
              <a:rPr lang="el-GR"/>
              <a:pPr>
                <a:defRPr/>
              </a:pPr>
              <a:t>4</a:t>
            </a:fld>
            <a:endParaRPr lang="el-G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C78FBE-0F88-4F36-8962-9D0699E91166}" type="slidenum">
              <a:rPr lang="el-GR" smtClean="0"/>
              <a:pPr fontAlgn="base">
                <a:spcBef>
                  <a:spcPct val="0"/>
                </a:spcBef>
                <a:spcAft>
                  <a:spcPct val="0"/>
                </a:spcAft>
                <a:defRPr/>
              </a:pPr>
              <a:t>21</a:t>
            </a:fld>
            <a:endParaRPr lang="el-GR" smtClean="0"/>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23EE7D-5F4C-4708-936D-91535F41C35D}" type="slidenum">
              <a:rPr lang="el-GR" smtClean="0"/>
              <a:pPr fontAlgn="base">
                <a:spcBef>
                  <a:spcPct val="0"/>
                </a:spcBef>
                <a:spcAft>
                  <a:spcPct val="0"/>
                </a:spcAft>
                <a:defRPr/>
              </a:pPr>
              <a:t>23</a:t>
            </a:fld>
            <a:endParaRPr lang="el-GR" smtClean="0"/>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B0217C69-A855-404A-82B8-55ACEB94529F}" type="slidenum">
              <a:rPr lang="el-GR" smtClean="0"/>
              <a:pPr>
                <a:defRPr/>
              </a:pPr>
              <a:t>33</a:t>
            </a:fld>
            <a:endParaRPr lang="el-GR"/>
          </a:p>
        </p:txBody>
      </p:sp>
    </p:spTree>
    <p:extLst>
      <p:ext uri="{BB962C8B-B14F-4D97-AF65-F5344CB8AC3E}">
        <p14:creationId xmlns:p14="http://schemas.microsoft.com/office/powerpoint/2010/main" val="325094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18436"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E47F11-2D3D-41D8-8BF3-97D41789706F}" type="slidenum">
              <a:rPr lang="el-GR" smtClean="0"/>
              <a:pPr fontAlgn="base">
                <a:spcBef>
                  <a:spcPct val="0"/>
                </a:spcBef>
                <a:spcAft>
                  <a:spcPct val="0"/>
                </a:spcAft>
                <a:defRPr/>
              </a:pPr>
              <a:t>45</a:t>
            </a:fld>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5222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D7A76C6-A17B-4E94-89B4-0A98F100C850}" type="slidenum">
              <a:rPr lang="el-GR" altLang="el-GR">
                <a:solidFill>
                  <a:srgbClr val="000000"/>
                </a:solidFill>
              </a:rPr>
              <a:pPr eaLnBrk="1" hangingPunct="1"/>
              <a:t>54</a:t>
            </a:fld>
            <a:endParaRPr lang="el-GR" altLang="el-GR">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142D98D-DA76-46B4-A3A7-9BBEB06844A0}" type="slidenum">
              <a:rPr lang="el-GR" altLang="el-GR">
                <a:solidFill>
                  <a:srgbClr val="000000"/>
                </a:solidFill>
              </a:rPr>
              <a:pPr eaLnBrk="1" hangingPunct="1"/>
              <a:t>55</a:t>
            </a:fld>
            <a:endParaRPr lang="el-GR" altLang="el-GR">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84CB5B5-AFEF-464F-A11D-7B0639027C12}" type="slidenum">
              <a:rPr lang="el-GR" altLang="el-GR">
                <a:solidFill>
                  <a:srgbClr val="000000"/>
                </a:solidFill>
              </a:rPr>
              <a:pPr eaLnBrk="1" hangingPunct="1"/>
              <a:t>56</a:t>
            </a:fld>
            <a:endParaRPr lang="el-GR" altLang="el-G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581056B3-895D-4B76-9A99-91CDD1681B61}" type="datetimeFigureOut">
              <a:rPr lang="el-GR"/>
              <a:pPr>
                <a:defRPr/>
              </a:pPr>
              <a:t>11/11/2015</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F1D9FC37-2FED-41FC-8608-7C3C0E734320}" type="slidenum">
              <a:rPr lang="el-GR"/>
              <a:pPr>
                <a:defRPr/>
              </a:pPr>
              <a:t>‹#›</a:t>
            </a:fld>
            <a:endParaRPr lang="el-GR"/>
          </a:p>
        </p:txBody>
      </p:sp>
    </p:spTree>
    <p:extLst>
      <p:ext uri="{BB962C8B-B14F-4D97-AF65-F5344CB8AC3E}">
        <p14:creationId xmlns:p14="http://schemas.microsoft.com/office/powerpoint/2010/main" val="24639705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F3B159FF-DB6D-4869-8EF1-AB497CC87041}" type="datetimeFigureOut">
              <a:rPr lang="el-GR"/>
              <a:pPr>
                <a:defRPr/>
              </a:pPr>
              <a:t>11/11/2015</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B2A1ABE6-AADA-4BB7-B925-87A08128A0FB}" type="slidenum">
              <a:rPr lang="el-GR"/>
              <a:pPr>
                <a:defRPr/>
              </a:pPr>
              <a:t>‹#›</a:t>
            </a:fld>
            <a:endParaRPr lang="el-GR"/>
          </a:p>
        </p:txBody>
      </p:sp>
    </p:spTree>
    <p:extLst>
      <p:ext uri="{BB962C8B-B14F-4D97-AF65-F5344CB8AC3E}">
        <p14:creationId xmlns:p14="http://schemas.microsoft.com/office/powerpoint/2010/main" val="2998381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5998615D-D70B-4CEF-98C1-DC3C3386ED06}" type="datetimeFigureOut">
              <a:rPr lang="el-GR"/>
              <a:pPr>
                <a:defRPr/>
              </a:pPr>
              <a:t>11/11/2015</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882C9E62-F77D-49B0-BCCA-CE7E2C32FC49}" type="slidenum">
              <a:rPr lang="el-GR"/>
              <a:pPr>
                <a:defRPr/>
              </a:pPr>
              <a:t>‹#›</a:t>
            </a:fld>
            <a:endParaRPr lang="el-GR"/>
          </a:p>
        </p:txBody>
      </p:sp>
    </p:spTree>
    <p:extLst>
      <p:ext uri="{BB962C8B-B14F-4D97-AF65-F5344CB8AC3E}">
        <p14:creationId xmlns:p14="http://schemas.microsoft.com/office/powerpoint/2010/main" val="1796057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890836A8-63B6-45CE-B446-E1E1167D7EF2}" type="datetimeFigureOut">
              <a:rPr lang="el-GR"/>
              <a:pPr>
                <a:defRPr/>
              </a:pPr>
              <a:t>11/11/2015</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77BBA25F-2FC3-4C60-9CA9-73BB46F39708}" type="slidenum">
              <a:rPr lang="el-GR"/>
              <a:pPr>
                <a:defRPr/>
              </a:pPr>
              <a:t>‹#›</a:t>
            </a:fld>
            <a:endParaRPr lang="el-GR"/>
          </a:p>
        </p:txBody>
      </p:sp>
    </p:spTree>
    <p:extLst>
      <p:ext uri="{BB962C8B-B14F-4D97-AF65-F5344CB8AC3E}">
        <p14:creationId xmlns:p14="http://schemas.microsoft.com/office/powerpoint/2010/main" val="1540001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122238"/>
            <a:ext cx="8229600" cy="6008687"/>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2 - Θέση ημερομηνίας"/>
          <p:cNvSpPr>
            <a:spLocks noGrp="1"/>
          </p:cNvSpPr>
          <p:nvPr>
            <p:ph type="dt" sz="half" idx="10"/>
          </p:nvPr>
        </p:nvSpPr>
        <p:spPr>
          <a:xfrm>
            <a:off x="457200" y="6248400"/>
            <a:ext cx="2133600" cy="457200"/>
          </a:xfrm>
        </p:spPr>
        <p:txBody>
          <a:bodyPr/>
          <a:lstStyle>
            <a:lvl1pPr>
              <a:defRPr/>
            </a:lvl1pPr>
          </a:lstStyle>
          <a:p>
            <a:pPr>
              <a:defRPr/>
            </a:pPr>
            <a:endParaRPr lang="el-GR" altLang="en-US"/>
          </a:p>
        </p:txBody>
      </p:sp>
      <p:sp>
        <p:nvSpPr>
          <p:cNvPr id="4" name="3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l-GR" altLang="en-US"/>
          </a:p>
        </p:txBody>
      </p:sp>
      <p:sp>
        <p:nvSpPr>
          <p:cNvPr id="5" name="4 - Θέση αριθμού διαφάνειας"/>
          <p:cNvSpPr>
            <a:spLocks noGrp="1"/>
          </p:cNvSpPr>
          <p:nvPr>
            <p:ph type="sldNum" sz="quarter" idx="12"/>
          </p:nvPr>
        </p:nvSpPr>
        <p:spPr>
          <a:xfrm>
            <a:off x="6553200" y="6248400"/>
            <a:ext cx="2133600" cy="457200"/>
          </a:xfrm>
        </p:spPr>
        <p:txBody>
          <a:bodyPr/>
          <a:lstStyle>
            <a:lvl1pPr>
              <a:defRPr/>
            </a:lvl1pPr>
          </a:lstStyle>
          <a:p>
            <a:pPr>
              <a:defRPr/>
            </a:pPr>
            <a:fld id="{B6CFD786-8A93-449C-92BA-7B1BFB89B9DE}" type="slidenum">
              <a:rPr lang="el-GR" altLang="en-US"/>
              <a:pPr>
                <a:defRPr/>
              </a:pPr>
              <a:t>‹#›</a:t>
            </a:fld>
            <a:endParaRPr lang="el-GR" altLang="en-US"/>
          </a:p>
        </p:txBody>
      </p:sp>
    </p:spTree>
    <p:extLst>
      <p:ext uri="{BB962C8B-B14F-4D97-AF65-F5344CB8AC3E}">
        <p14:creationId xmlns:p14="http://schemas.microsoft.com/office/powerpoint/2010/main" val="38658244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 y="0"/>
            <a:ext cx="8229600" cy="1600200"/>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p:spPr>
        <p:txBody>
          <a:bodyPr rtlCol="0">
            <a:normAutofit/>
          </a:bodyPr>
          <a:lstStyle/>
          <a:p>
            <a:pPr lvl="0"/>
            <a:endParaRPr lang="el-GR" noProof="0"/>
          </a:p>
        </p:txBody>
      </p:sp>
      <p:sp>
        <p:nvSpPr>
          <p:cNvPr id="4" name="3 - Θέση κειμένου"/>
          <p:cNvSpPr>
            <a:spLocks noGrp="1"/>
          </p:cNvSpPr>
          <p:nvPr>
            <p:ph type="body"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685800" y="6248400"/>
            <a:ext cx="1905000" cy="45720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8400"/>
            <a:ext cx="1905000" cy="457200"/>
          </a:xfrm>
        </p:spPr>
        <p:txBody>
          <a:bodyPr/>
          <a:lstStyle>
            <a:lvl1pPr>
              <a:defRPr/>
            </a:lvl1pPr>
          </a:lstStyle>
          <a:p>
            <a:pPr>
              <a:defRPr/>
            </a:pPr>
            <a:fld id="{6264517A-8825-4F2C-856D-4B980D3C9BA6}" type="slidenum">
              <a:rPr lang="el-GR"/>
              <a:pPr>
                <a:defRPr/>
              </a:pPr>
              <a:t>‹#›</a:t>
            </a:fld>
            <a:endParaRPr lang="el-GR"/>
          </a:p>
        </p:txBody>
      </p:sp>
    </p:spTree>
    <p:extLst>
      <p:ext uri="{BB962C8B-B14F-4D97-AF65-F5344CB8AC3E}">
        <p14:creationId xmlns:p14="http://schemas.microsoft.com/office/powerpoint/2010/main" val="182884502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858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ClipArt"/>
          <p:cNvSpPr>
            <a:spLocks noGrp="1"/>
          </p:cNvSpPr>
          <p:nvPr>
            <p:ph type="clipArt" sz="half" idx="2"/>
          </p:nvPr>
        </p:nvSpPr>
        <p:spPr>
          <a:xfrm>
            <a:off x="4648200" y="1981200"/>
            <a:ext cx="3810000" cy="4114800"/>
          </a:xfrm>
        </p:spPr>
        <p:txBody>
          <a:bodyPr rtlCol="0">
            <a:normAutofit/>
          </a:bodyPr>
          <a:lstStyle/>
          <a:p>
            <a:pPr lvl="0"/>
            <a:endParaRPr lang="el-GR" noProof="0" smtClean="0"/>
          </a:p>
        </p:txBody>
      </p:sp>
      <p:sp>
        <p:nvSpPr>
          <p:cNvPr id="5" name="Rectangle 4"/>
          <p:cNvSpPr>
            <a:spLocks noGrp="1" noChangeArrowheads="1"/>
          </p:cNvSpPr>
          <p:nvPr>
            <p:ph type="dt" sz="half" idx="10"/>
          </p:nvPr>
        </p:nvSpPr>
        <p:spPr/>
        <p:txBody>
          <a:bodyPr/>
          <a:lstStyle>
            <a:lvl1pPr>
              <a:defRPr/>
            </a:lvl1pPr>
          </a:lstStyle>
          <a:p>
            <a:pPr>
              <a:defRPr/>
            </a:pPr>
            <a:endParaRPr lang="el-GR"/>
          </a:p>
        </p:txBody>
      </p:sp>
      <p:sp>
        <p:nvSpPr>
          <p:cNvPr id="6" name="Rectangle 5"/>
          <p:cNvSpPr>
            <a:spLocks noGrp="1" noChangeArrowheads="1"/>
          </p:cNvSpPr>
          <p:nvPr>
            <p:ph type="ftr" sz="quarter" idx="11"/>
          </p:nvPr>
        </p:nvSpPr>
        <p:spPr/>
        <p:txBody>
          <a:bodyPr/>
          <a:lstStyle>
            <a:lvl1pPr>
              <a:defRPr/>
            </a:lvl1pPr>
          </a:lstStyle>
          <a:p>
            <a:pPr>
              <a:defRPr/>
            </a:pPr>
            <a:endParaRPr lang="el-GR"/>
          </a:p>
        </p:txBody>
      </p:sp>
      <p:sp>
        <p:nvSpPr>
          <p:cNvPr id="7" name="Rectangle 6"/>
          <p:cNvSpPr>
            <a:spLocks noGrp="1" noChangeArrowheads="1"/>
          </p:cNvSpPr>
          <p:nvPr>
            <p:ph type="sldNum" sz="quarter" idx="12"/>
          </p:nvPr>
        </p:nvSpPr>
        <p:spPr/>
        <p:txBody>
          <a:bodyPr/>
          <a:lstStyle>
            <a:lvl1pPr>
              <a:defRPr/>
            </a:lvl1pPr>
          </a:lstStyle>
          <a:p>
            <a:pPr>
              <a:defRPr/>
            </a:pPr>
            <a:fld id="{52600C49-A545-487F-984F-BB1FD98F36C0}" type="slidenum">
              <a:rPr lang="el-GR"/>
              <a:pPr>
                <a:defRPr/>
              </a:pPr>
              <a:t>‹#›</a:t>
            </a:fld>
            <a:endParaRPr lang="el-GR"/>
          </a:p>
        </p:txBody>
      </p:sp>
    </p:spTree>
    <p:extLst>
      <p:ext uri="{BB962C8B-B14F-4D97-AF65-F5344CB8AC3E}">
        <p14:creationId xmlns:p14="http://schemas.microsoft.com/office/powerpoint/2010/main" val="124806145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dgm">
  <p:cSld name="Τίτλος και Διάγραμμα ή Οργανόγραμ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301625" y="228600"/>
            <a:ext cx="8540750" cy="1143000"/>
          </a:xfrm>
        </p:spPr>
        <p:txBody>
          <a:bodyPr/>
          <a:lstStyle/>
          <a:p>
            <a:r>
              <a:rPr lang="el-GR" smtClean="0"/>
              <a:t>Kλικ για επεξεργασία του τίτλου</a:t>
            </a:r>
            <a:endParaRPr lang="el-GR"/>
          </a:p>
        </p:txBody>
      </p:sp>
      <p:sp>
        <p:nvSpPr>
          <p:cNvPr id="3" name="2 - Θέση SmartArt"/>
          <p:cNvSpPr>
            <a:spLocks noGrp="1"/>
          </p:cNvSpPr>
          <p:nvPr>
            <p:ph type="dgm" idx="1"/>
          </p:nvPr>
        </p:nvSpPr>
        <p:spPr>
          <a:xfrm>
            <a:off x="301625" y="1600200"/>
            <a:ext cx="8540750" cy="4498975"/>
          </a:xfrm>
        </p:spPr>
        <p:txBody>
          <a:bodyPr rtlCol="0">
            <a:normAutofit/>
          </a:bodyPr>
          <a:lstStyle/>
          <a:p>
            <a:pPr lvl="0"/>
            <a:endParaRPr lang="el-GR" noProof="0" smtClean="0"/>
          </a:p>
        </p:txBody>
      </p:sp>
      <p:sp>
        <p:nvSpPr>
          <p:cNvPr id="4" name="Rectangle 4"/>
          <p:cNvSpPr>
            <a:spLocks noGrp="1" noChangeArrowheads="1"/>
          </p:cNvSpPr>
          <p:nvPr>
            <p:ph type="dt" sz="half" idx="10"/>
          </p:nvPr>
        </p:nvSpPr>
        <p:spPr/>
        <p:txBody>
          <a:bodyPr/>
          <a:lstStyle>
            <a:lvl1pPr>
              <a:defRPr/>
            </a:lvl1pPr>
          </a:lstStyle>
          <a:p>
            <a:pPr>
              <a:defRPr/>
            </a:pPr>
            <a:endParaRPr lang="el-GR"/>
          </a:p>
        </p:txBody>
      </p:sp>
      <p:sp>
        <p:nvSpPr>
          <p:cNvPr id="5" name="Rectangle 5"/>
          <p:cNvSpPr>
            <a:spLocks noGrp="1" noChangeArrowheads="1"/>
          </p:cNvSpPr>
          <p:nvPr>
            <p:ph type="ftr" sz="quarter" idx="11"/>
          </p:nvPr>
        </p:nvSpPr>
        <p:spPr/>
        <p:txBody>
          <a:bodyPr/>
          <a:lstStyle>
            <a:lvl1pPr>
              <a:defRPr/>
            </a:lvl1pPr>
          </a:lstStyle>
          <a:p>
            <a:pPr>
              <a:defRPr/>
            </a:pPr>
            <a:endParaRPr lang="el-GR"/>
          </a:p>
        </p:txBody>
      </p:sp>
      <p:sp>
        <p:nvSpPr>
          <p:cNvPr id="6" name="Rectangle 6"/>
          <p:cNvSpPr>
            <a:spLocks noGrp="1" noChangeArrowheads="1"/>
          </p:cNvSpPr>
          <p:nvPr>
            <p:ph type="sldNum" sz="quarter" idx="12"/>
          </p:nvPr>
        </p:nvSpPr>
        <p:spPr/>
        <p:txBody>
          <a:bodyPr/>
          <a:lstStyle>
            <a:lvl1pPr>
              <a:defRPr/>
            </a:lvl1pPr>
          </a:lstStyle>
          <a:p>
            <a:pPr>
              <a:defRPr/>
            </a:pPr>
            <a:fld id="{02122DAA-6251-4C9E-8C1C-BFFD5C7C3945}" type="slidenum">
              <a:rPr lang="el-GR"/>
              <a:pPr>
                <a:defRPr/>
              </a:pPr>
              <a:t>‹#›</a:t>
            </a:fld>
            <a:endParaRPr lang="el-GR"/>
          </a:p>
        </p:txBody>
      </p:sp>
    </p:spTree>
    <p:extLst>
      <p:ext uri="{BB962C8B-B14F-4D97-AF65-F5344CB8AC3E}">
        <p14:creationId xmlns:p14="http://schemas.microsoft.com/office/powerpoint/2010/main" val="81789630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DFC2CBA9-363E-4591-8D0B-83B4E5A0A5FF}" type="slidenum">
              <a:rPr lang="el-GR"/>
              <a:pPr>
                <a:defRPr/>
              </a:pPr>
              <a:t>‹#›</a:t>
            </a:fld>
            <a:endParaRPr lang="el-GR"/>
          </a:p>
        </p:txBody>
      </p:sp>
    </p:spTree>
    <p:extLst>
      <p:ext uri="{BB962C8B-B14F-4D97-AF65-F5344CB8AC3E}">
        <p14:creationId xmlns:p14="http://schemas.microsoft.com/office/powerpoint/2010/main" val="97519188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a:solidFill>
            <a:schemeClr val="bg1"/>
          </a:solidFill>
          <a:ln>
            <a:solidFill>
              <a:schemeClr val="accent1">
                <a:lumMod val="50000"/>
              </a:schemeClr>
            </a:solidFill>
          </a:ln>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a:solidFill>
            <a:schemeClr val="bg1"/>
          </a:solidFill>
          <a:ln>
            <a:solidFill>
              <a:schemeClr val="accent1">
                <a:lumMod val="50000"/>
              </a:schemeClr>
            </a:solidFill>
          </a:ln>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4B6C8363-9A41-4605-827F-3DE9BF1EC449}" type="slidenum">
              <a:rPr lang="el-GR"/>
              <a:pPr>
                <a:defRPr/>
              </a:pPr>
              <a:t>‹#›</a:t>
            </a:fld>
            <a:endParaRPr lang="el-GR"/>
          </a:p>
        </p:txBody>
      </p:sp>
    </p:spTree>
    <p:extLst>
      <p:ext uri="{BB962C8B-B14F-4D97-AF65-F5344CB8AC3E}">
        <p14:creationId xmlns:p14="http://schemas.microsoft.com/office/powerpoint/2010/main" val="1146110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ounded Rectangle 4"/>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6" name="Rounded Rectangle 5"/>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484784"/>
            <a:ext cx="8229600" cy="4752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A9234F17-AEEC-4209-9B72-92E0E862165A}" type="slidenum">
              <a:rPr lang="el-GR"/>
              <a:pPr>
                <a:defRPr/>
              </a:pPr>
              <a:t>‹#›</a:t>
            </a:fld>
            <a:endParaRPr lang="el-GR"/>
          </a:p>
        </p:txBody>
      </p:sp>
    </p:spTree>
    <p:extLst>
      <p:ext uri="{BB962C8B-B14F-4D97-AF65-F5344CB8AC3E}">
        <p14:creationId xmlns:p14="http://schemas.microsoft.com/office/powerpoint/2010/main" val="1256587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duotone>
              <a:schemeClr val="accent1">
                <a:shade val="45000"/>
                <a:satMod val="135000"/>
              </a:schemeClr>
              <a:prstClr val="white"/>
            </a:duotone>
            <a:extLst/>
          </a:blip>
          <a:stretch>
            <a:fillRect/>
          </a:stretch>
        </p:blipFill>
        <p:spPr>
          <a:xfrm>
            <a:off x="0" y="0"/>
            <a:ext cx="9144000" cy="6858000"/>
          </a:xfrm>
          <a:prstGeom prst="rect">
            <a:avLst/>
          </a:prstGeom>
        </p:spPr>
      </p:pic>
      <p:sp>
        <p:nvSpPr>
          <p:cNvPr id="5" name="Rounded Rectangle 4"/>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Rounded Rectangle 5"/>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484784"/>
            <a:ext cx="8229600" cy="4752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7BBC0587-927C-452D-8A91-0A1DBB80F0C4}" type="slidenum">
              <a:rPr lang="el-GR"/>
              <a:pPr>
                <a:defRPr/>
              </a:pPr>
              <a:t>‹#›</a:t>
            </a:fld>
            <a:endParaRPr lang="el-GR"/>
          </a:p>
        </p:txBody>
      </p:sp>
    </p:spTree>
    <p:extLst>
      <p:ext uri="{BB962C8B-B14F-4D97-AF65-F5344CB8AC3E}">
        <p14:creationId xmlns:p14="http://schemas.microsoft.com/office/powerpoint/2010/main" val="276018124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ounded Rectangle 3"/>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5" name="Rounded Rectangle 4"/>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E63EAAD9-62C0-4B38-847B-A29345E678E4}" type="slidenum">
              <a:rPr lang="el-GR"/>
              <a:pPr>
                <a:defRPr/>
              </a:pPr>
              <a:t>‹#›</a:t>
            </a:fld>
            <a:endParaRPr lang="el-GR"/>
          </a:p>
        </p:txBody>
      </p:sp>
    </p:spTree>
    <p:extLst>
      <p:ext uri="{BB962C8B-B14F-4D97-AF65-F5344CB8AC3E}">
        <p14:creationId xmlns:p14="http://schemas.microsoft.com/office/powerpoint/2010/main" val="2722063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ounded Rectangle 7"/>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5" name="Rounded Rectangle 8"/>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340768"/>
            <a:ext cx="8229600" cy="4896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02E980D4-BD3F-40C1-A779-201F324F3304}" type="slidenum">
              <a:rPr lang="el-GR"/>
              <a:pPr>
                <a:defRPr/>
              </a:pPr>
              <a:t>‹#›</a:t>
            </a:fld>
            <a:endParaRPr lang="el-GR"/>
          </a:p>
        </p:txBody>
      </p:sp>
    </p:spTree>
    <p:extLst>
      <p:ext uri="{BB962C8B-B14F-4D97-AF65-F5344CB8AC3E}">
        <p14:creationId xmlns:p14="http://schemas.microsoft.com/office/powerpoint/2010/main" val="2220231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43C11CC-41E7-48BE-BF55-DA659B098A55}" type="slidenum">
              <a:rPr lang="el-GR"/>
              <a:pPr>
                <a:defRPr/>
              </a:pPr>
              <a:t>‹#›</a:t>
            </a:fld>
            <a:endParaRPr lang="el-GR"/>
          </a:p>
        </p:txBody>
      </p:sp>
    </p:spTree>
    <p:extLst>
      <p:ext uri="{BB962C8B-B14F-4D97-AF65-F5344CB8AC3E}">
        <p14:creationId xmlns:p14="http://schemas.microsoft.com/office/powerpoint/2010/main" val="838214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7585FE45-749A-4CDD-BA33-01C38B02A01E}" type="slidenum">
              <a:rPr lang="el-GR"/>
              <a:pPr>
                <a:defRPr/>
              </a:pPr>
              <a:t>‹#›</a:t>
            </a:fld>
            <a:endParaRPr lang="el-GR"/>
          </a:p>
        </p:txBody>
      </p:sp>
    </p:spTree>
    <p:extLst>
      <p:ext uri="{BB962C8B-B14F-4D97-AF65-F5344CB8AC3E}">
        <p14:creationId xmlns:p14="http://schemas.microsoft.com/office/powerpoint/2010/main" val="3604261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2C9D0A20-1FFE-4D78-AC06-BBC8C130DE62}" type="slidenum">
              <a:rPr lang="el-GR"/>
              <a:pPr>
                <a:defRPr/>
              </a:pPr>
              <a:t>‹#›</a:t>
            </a:fld>
            <a:endParaRPr lang="el-GR"/>
          </a:p>
        </p:txBody>
      </p:sp>
    </p:spTree>
    <p:extLst>
      <p:ext uri="{BB962C8B-B14F-4D97-AF65-F5344CB8AC3E}">
        <p14:creationId xmlns:p14="http://schemas.microsoft.com/office/powerpoint/2010/main" val="3816267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B9326077-8830-4CA4-B568-6AD672A3FA10}" type="slidenum">
              <a:rPr lang="el-GR"/>
              <a:pPr>
                <a:defRPr/>
              </a:pPr>
              <a:t>‹#›</a:t>
            </a:fld>
            <a:endParaRPr lang="el-GR"/>
          </a:p>
        </p:txBody>
      </p:sp>
    </p:spTree>
    <p:extLst>
      <p:ext uri="{BB962C8B-B14F-4D97-AF65-F5344CB8AC3E}">
        <p14:creationId xmlns:p14="http://schemas.microsoft.com/office/powerpoint/2010/main" val="3532020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E7645D98-F8C4-4833-820B-6A916C42AA82}" type="slidenum">
              <a:rPr lang="el-GR"/>
              <a:pPr>
                <a:defRPr/>
              </a:pPr>
              <a:t>‹#›</a:t>
            </a:fld>
            <a:endParaRPr lang="el-GR"/>
          </a:p>
        </p:txBody>
      </p:sp>
    </p:spTree>
    <p:extLst>
      <p:ext uri="{BB962C8B-B14F-4D97-AF65-F5344CB8AC3E}">
        <p14:creationId xmlns:p14="http://schemas.microsoft.com/office/powerpoint/2010/main" val="1832275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70D44D72-DADD-4AB6-8E9E-BA5552B2D376}" type="slidenum">
              <a:rPr lang="el-GR"/>
              <a:pPr>
                <a:defRPr/>
              </a:pPr>
              <a:t>‹#›</a:t>
            </a:fld>
            <a:endParaRPr lang="el-GR"/>
          </a:p>
        </p:txBody>
      </p:sp>
    </p:spTree>
    <p:extLst>
      <p:ext uri="{BB962C8B-B14F-4D97-AF65-F5344CB8AC3E}">
        <p14:creationId xmlns:p14="http://schemas.microsoft.com/office/powerpoint/2010/main" val="1215638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6F95541D-F0B8-4F82-8034-8600C2342451}" type="slidenum">
              <a:rPr lang="el-GR"/>
              <a:pPr>
                <a:defRPr/>
              </a:pPr>
              <a:t>‹#›</a:t>
            </a:fld>
            <a:endParaRPr lang="el-GR"/>
          </a:p>
        </p:txBody>
      </p:sp>
    </p:spTree>
    <p:extLst>
      <p:ext uri="{BB962C8B-B14F-4D97-AF65-F5344CB8AC3E}">
        <p14:creationId xmlns:p14="http://schemas.microsoft.com/office/powerpoint/2010/main" val="713224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EAC760D9-8702-461E-889A-C3384E386594}" type="slidenum">
              <a:rPr lang="el-GR"/>
              <a:pPr>
                <a:defRPr/>
              </a:pPr>
              <a:t>‹#›</a:t>
            </a:fld>
            <a:endParaRPr lang="el-GR"/>
          </a:p>
        </p:txBody>
      </p:sp>
    </p:spTree>
    <p:extLst>
      <p:ext uri="{BB962C8B-B14F-4D97-AF65-F5344CB8AC3E}">
        <p14:creationId xmlns:p14="http://schemas.microsoft.com/office/powerpoint/2010/main" val="4082727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62CA2355-C70B-4DEA-8C56-33489C951C24}" type="datetimeFigureOut">
              <a:rPr lang="el-GR"/>
              <a:pPr>
                <a:defRPr/>
              </a:pPr>
              <a:t>11/11/2015</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A181F54A-0EB3-4261-8C4C-A38FB91594D4}" type="slidenum">
              <a:rPr lang="el-GR"/>
              <a:pPr>
                <a:defRPr/>
              </a:pPr>
              <a:t>‹#›</a:t>
            </a:fld>
            <a:endParaRPr lang="el-GR"/>
          </a:p>
        </p:txBody>
      </p:sp>
    </p:spTree>
    <p:extLst>
      <p:ext uri="{BB962C8B-B14F-4D97-AF65-F5344CB8AC3E}">
        <p14:creationId xmlns:p14="http://schemas.microsoft.com/office/powerpoint/2010/main" val="1013709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BDBA9C5A-F288-478B-A10F-140B0BB801AB}" type="slidenum">
              <a:rPr lang="el-GR"/>
              <a:pPr>
                <a:defRPr/>
              </a:pPr>
              <a:t>‹#›</a:t>
            </a:fld>
            <a:endParaRPr lang="el-GR"/>
          </a:p>
        </p:txBody>
      </p:sp>
    </p:spTree>
    <p:extLst>
      <p:ext uri="{BB962C8B-B14F-4D97-AF65-F5344CB8AC3E}">
        <p14:creationId xmlns:p14="http://schemas.microsoft.com/office/powerpoint/2010/main" val="3326478888"/>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p:spPr>
        <p:txBody>
          <a:bodyPr rtlCol="0">
            <a:normAutofit/>
          </a:bodyPr>
          <a:lstStyle/>
          <a:p>
            <a:pPr lvl="0"/>
            <a:endParaRPr lang="el-GR" noProof="0" smtClean="0"/>
          </a:p>
        </p:txBody>
      </p:sp>
      <p:sp>
        <p:nvSpPr>
          <p:cNvPr id="4" name="3 - Θέση κειμένου"/>
          <p:cNvSpPr>
            <a:spLocks noGrp="1"/>
          </p:cNvSpPr>
          <p:nvPr>
            <p:ph type="body"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81B9E912-A0D0-40BD-8DB3-969D63E74691}" type="slidenum">
              <a:rPr lang="el-GR"/>
              <a:pPr>
                <a:defRPr/>
              </a:pPr>
              <a:t>‹#›</a:t>
            </a:fld>
            <a:endParaRPr lang="el-GR"/>
          </a:p>
        </p:txBody>
      </p:sp>
    </p:spTree>
    <p:extLst>
      <p:ext uri="{BB962C8B-B14F-4D97-AF65-F5344CB8AC3E}">
        <p14:creationId xmlns:p14="http://schemas.microsoft.com/office/powerpoint/2010/main" val="2329335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190500"/>
            <a:ext cx="7010400" cy="1527175"/>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1524000" y="1905000"/>
            <a:ext cx="7010400" cy="4114800"/>
          </a:xfrm>
        </p:spPr>
        <p:txBody>
          <a:bodyPr rtlCol="0">
            <a:normAutofit/>
          </a:bodyPr>
          <a:lstStyle/>
          <a:p>
            <a:pPr lvl="0"/>
            <a:endParaRPr lang="el-GR" noProof="0" smtClean="0"/>
          </a:p>
        </p:txBody>
      </p:sp>
      <p:sp>
        <p:nvSpPr>
          <p:cNvPr id="4" name="3 - Θέση ημερομηνίας"/>
          <p:cNvSpPr>
            <a:spLocks noGrp="1"/>
          </p:cNvSpPr>
          <p:nvPr>
            <p:ph type="dt" sz="half" idx="10"/>
          </p:nvPr>
        </p:nvSpPr>
        <p:spPr>
          <a:xfrm>
            <a:off x="6629400" y="6248400"/>
            <a:ext cx="1905000" cy="457200"/>
          </a:xfrm>
        </p:spPr>
        <p:txBody>
          <a:bodyPr/>
          <a:lstStyle>
            <a:lvl1pPr>
              <a:defRPr/>
            </a:lvl1pPr>
          </a:lstStyle>
          <a:p>
            <a:pPr>
              <a:defRPr/>
            </a:pPr>
            <a:endParaRPr lang="el-GR"/>
          </a:p>
        </p:txBody>
      </p:sp>
      <p:sp>
        <p:nvSpPr>
          <p:cNvPr id="5" name="4 - Θέση υποσέλιδου"/>
          <p:cNvSpPr>
            <a:spLocks noGrp="1"/>
          </p:cNvSpPr>
          <p:nvPr>
            <p:ph type="ftr" sz="quarter" idx="11"/>
          </p:nvPr>
        </p:nvSpPr>
        <p:spPr>
          <a:xfrm>
            <a:off x="3276600" y="6248400"/>
            <a:ext cx="2895600" cy="457200"/>
          </a:xfr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1524000" y="6248400"/>
            <a:ext cx="1295400" cy="457200"/>
          </a:xfrm>
        </p:spPr>
        <p:txBody>
          <a:bodyPr/>
          <a:lstStyle>
            <a:lvl1pPr>
              <a:defRPr/>
            </a:lvl1pPr>
          </a:lstStyle>
          <a:p>
            <a:pPr>
              <a:defRPr/>
            </a:pPr>
            <a:fld id="{BC363142-9E20-4501-B8FB-6DD5038A8E25}" type="slidenum">
              <a:rPr lang="el-GR"/>
              <a:pPr>
                <a:defRPr/>
              </a:pPr>
              <a:t>‹#›</a:t>
            </a:fld>
            <a:endParaRPr lang="el-GR"/>
          </a:p>
        </p:txBody>
      </p:sp>
    </p:spTree>
    <p:extLst>
      <p:ext uri="{BB962C8B-B14F-4D97-AF65-F5344CB8AC3E}">
        <p14:creationId xmlns:p14="http://schemas.microsoft.com/office/powerpoint/2010/main" val="3429698017"/>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858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ClipArt"/>
          <p:cNvSpPr>
            <a:spLocks noGrp="1"/>
          </p:cNvSpPr>
          <p:nvPr>
            <p:ph type="clipArt" sz="half" idx="2"/>
          </p:nvPr>
        </p:nvSpPr>
        <p:spPr>
          <a:xfrm>
            <a:off x="4648200" y="1981200"/>
            <a:ext cx="3810000" cy="4114800"/>
          </a:xfrm>
        </p:spPr>
        <p:txBody>
          <a:bodyPr rtlCol="0">
            <a:normAutofit/>
          </a:bodyPr>
          <a:lstStyle/>
          <a:p>
            <a:pPr lvl="0"/>
            <a:endParaRPr lang="el-GR" noProof="0" smtClean="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CA778E68-07F1-4178-8E06-6930A27F7A20}" type="slidenum">
              <a:rPr lang="el-GR"/>
              <a:pPr>
                <a:defRPr/>
              </a:pPr>
              <a:t>‹#›</a:t>
            </a:fld>
            <a:endParaRPr lang="el-GR"/>
          </a:p>
        </p:txBody>
      </p:sp>
    </p:spTree>
    <p:extLst>
      <p:ext uri="{BB962C8B-B14F-4D97-AF65-F5344CB8AC3E}">
        <p14:creationId xmlns:p14="http://schemas.microsoft.com/office/powerpoint/2010/main" val="1590916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AE2FA6AF-2EA9-4913-97E5-454685D76FCD}" type="slidenum">
              <a:rPr lang="el-GR"/>
              <a:pPr>
                <a:defRPr/>
              </a:pPr>
              <a:t>‹#›</a:t>
            </a:fld>
            <a:endParaRPr lang="el-GR"/>
          </a:p>
        </p:txBody>
      </p:sp>
    </p:spTree>
    <p:extLst>
      <p:ext uri="{BB962C8B-B14F-4D97-AF65-F5344CB8AC3E}">
        <p14:creationId xmlns:p14="http://schemas.microsoft.com/office/powerpoint/2010/main" val="3286076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D6D66F92-2956-4841-9DBA-41687926CD23}" type="slidenum">
              <a:rPr lang="el-GR"/>
              <a:pPr>
                <a:defRPr/>
              </a:pPr>
              <a:t>‹#›</a:t>
            </a:fld>
            <a:endParaRPr lang="el-GR"/>
          </a:p>
        </p:txBody>
      </p:sp>
    </p:spTree>
    <p:extLst>
      <p:ext uri="{BB962C8B-B14F-4D97-AF65-F5344CB8AC3E}">
        <p14:creationId xmlns:p14="http://schemas.microsoft.com/office/powerpoint/2010/main" val="356427263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a:solidFill>
            <a:schemeClr val="bg1"/>
          </a:solidFill>
          <a:ln>
            <a:solidFill>
              <a:schemeClr val="accent1">
                <a:lumMod val="50000"/>
              </a:schemeClr>
            </a:solidFill>
          </a:ln>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a:solidFill>
            <a:schemeClr val="bg1"/>
          </a:solidFill>
          <a:ln>
            <a:solidFill>
              <a:schemeClr val="accent1">
                <a:lumMod val="50000"/>
              </a:schemeClr>
            </a:solidFill>
          </a:ln>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AF135FC8-2FB2-4384-A6A8-713AE0EFCB08}" type="slidenum">
              <a:rPr lang="el-GR"/>
              <a:pPr>
                <a:defRPr/>
              </a:pPr>
              <a:t>‹#›</a:t>
            </a:fld>
            <a:endParaRPr lang="el-GR"/>
          </a:p>
        </p:txBody>
      </p:sp>
    </p:spTree>
    <p:extLst>
      <p:ext uri="{BB962C8B-B14F-4D97-AF65-F5344CB8AC3E}">
        <p14:creationId xmlns:p14="http://schemas.microsoft.com/office/powerpoint/2010/main" val="2241123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ounded Rectangle 4"/>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6" name="Rounded Rectangle 5"/>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484784"/>
            <a:ext cx="8229600" cy="4752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6FAC85D7-811D-42EB-97FA-B0ECEFE3BD5D}" type="slidenum">
              <a:rPr lang="el-GR"/>
              <a:pPr>
                <a:defRPr/>
              </a:pPr>
              <a:t>‹#›</a:t>
            </a:fld>
            <a:endParaRPr lang="el-GR"/>
          </a:p>
        </p:txBody>
      </p:sp>
    </p:spTree>
    <p:extLst>
      <p:ext uri="{BB962C8B-B14F-4D97-AF65-F5344CB8AC3E}">
        <p14:creationId xmlns:p14="http://schemas.microsoft.com/office/powerpoint/2010/main" val="370870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ounded Rectangle 3"/>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5" name="Rounded Rectangle 4"/>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5E8DE4DA-3E93-40B3-84B0-66E634B71BFD}" type="slidenum">
              <a:rPr lang="el-GR"/>
              <a:pPr>
                <a:defRPr/>
              </a:pPr>
              <a:t>‹#›</a:t>
            </a:fld>
            <a:endParaRPr lang="el-GR"/>
          </a:p>
        </p:txBody>
      </p:sp>
    </p:spTree>
    <p:extLst>
      <p:ext uri="{BB962C8B-B14F-4D97-AF65-F5344CB8AC3E}">
        <p14:creationId xmlns:p14="http://schemas.microsoft.com/office/powerpoint/2010/main" val="2421091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ounded Rectangle 7"/>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5" name="Rounded Rectangle 8"/>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340768"/>
            <a:ext cx="8229600" cy="4896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2BFF7D84-2B8B-417A-89E4-7748947F5536}" type="slidenum">
              <a:rPr lang="el-GR"/>
              <a:pPr>
                <a:defRPr/>
              </a:pPr>
              <a:t>‹#›</a:t>
            </a:fld>
            <a:endParaRPr lang="el-GR"/>
          </a:p>
        </p:txBody>
      </p:sp>
    </p:spTree>
    <p:extLst>
      <p:ext uri="{BB962C8B-B14F-4D97-AF65-F5344CB8AC3E}">
        <p14:creationId xmlns:p14="http://schemas.microsoft.com/office/powerpoint/2010/main" val="17562709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78D44904-092F-4E82-AC5C-79B20F954F68}" type="datetimeFigureOut">
              <a:rPr lang="el-GR"/>
              <a:pPr>
                <a:defRPr/>
              </a:pPr>
              <a:t>11/11/2015</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FB482D5A-EB20-49A1-A7E5-D6379FF1C2B5}" type="slidenum">
              <a:rPr lang="el-GR"/>
              <a:pPr>
                <a:defRPr/>
              </a:pPr>
              <a:t>‹#›</a:t>
            </a:fld>
            <a:endParaRPr lang="el-GR"/>
          </a:p>
        </p:txBody>
      </p:sp>
    </p:spTree>
    <p:extLst>
      <p:ext uri="{BB962C8B-B14F-4D97-AF65-F5344CB8AC3E}">
        <p14:creationId xmlns:p14="http://schemas.microsoft.com/office/powerpoint/2010/main" val="9630367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E01AE57F-2BD1-46A7-9ABF-C178B68DD75F}" type="slidenum">
              <a:rPr lang="el-GR"/>
              <a:pPr>
                <a:defRPr/>
              </a:pPr>
              <a:t>‹#›</a:t>
            </a:fld>
            <a:endParaRPr lang="el-GR"/>
          </a:p>
        </p:txBody>
      </p:sp>
    </p:spTree>
    <p:extLst>
      <p:ext uri="{BB962C8B-B14F-4D97-AF65-F5344CB8AC3E}">
        <p14:creationId xmlns:p14="http://schemas.microsoft.com/office/powerpoint/2010/main" val="2476193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B1880F37-23F2-404F-A49F-B7EC1E0F57F9}" type="slidenum">
              <a:rPr lang="el-GR"/>
              <a:pPr>
                <a:defRPr/>
              </a:pPr>
              <a:t>‹#›</a:t>
            </a:fld>
            <a:endParaRPr lang="el-GR"/>
          </a:p>
        </p:txBody>
      </p:sp>
    </p:spTree>
    <p:extLst>
      <p:ext uri="{BB962C8B-B14F-4D97-AF65-F5344CB8AC3E}">
        <p14:creationId xmlns:p14="http://schemas.microsoft.com/office/powerpoint/2010/main" val="1334713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171EBFF6-0ED2-49D6-81C2-93FA166B388E}" type="slidenum">
              <a:rPr lang="el-GR"/>
              <a:pPr>
                <a:defRPr/>
              </a:pPr>
              <a:t>‹#›</a:t>
            </a:fld>
            <a:endParaRPr lang="el-GR"/>
          </a:p>
        </p:txBody>
      </p:sp>
    </p:spTree>
    <p:extLst>
      <p:ext uri="{BB962C8B-B14F-4D97-AF65-F5344CB8AC3E}">
        <p14:creationId xmlns:p14="http://schemas.microsoft.com/office/powerpoint/2010/main" val="135825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CECE7EA2-2629-409C-8413-DD72ACEE0176}" type="slidenum">
              <a:rPr lang="el-GR"/>
              <a:pPr>
                <a:defRPr/>
              </a:pPr>
              <a:t>‹#›</a:t>
            </a:fld>
            <a:endParaRPr lang="el-GR"/>
          </a:p>
        </p:txBody>
      </p:sp>
    </p:spTree>
    <p:extLst>
      <p:ext uri="{BB962C8B-B14F-4D97-AF65-F5344CB8AC3E}">
        <p14:creationId xmlns:p14="http://schemas.microsoft.com/office/powerpoint/2010/main" val="2105661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3A15487B-89BA-448C-BDC3-3FADAEED8D55}" type="slidenum">
              <a:rPr lang="el-GR"/>
              <a:pPr>
                <a:defRPr/>
              </a:pPr>
              <a:t>‹#›</a:t>
            </a:fld>
            <a:endParaRPr lang="el-GR"/>
          </a:p>
        </p:txBody>
      </p:sp>
    </p:spTree>
    <p:extLst>
      <p:ext uri="{BB962C8B-B14F-4D97-AF65-F5344CB8AC3E}">
        <p14:creationId xmlns:p14="http://schemas.microsoft.com/office/powerpoint/2010/main" val="784389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CDAA37F2-B066-4F3F-8AAC-DD0BA54A2D77}" type="slidenum">
              <a:rPr lang="el-GR"/>
              <a:pPr>
                <a:defRPr/>
              </a:pPr>
              <a:t>‹#›</a:t>
            </a:fld>
            <a:endParaRPr lang="el-GR"/>
          </a:p>
        </p:txBody>
      </p:sp>
    </p:spTree>
    <p:extLst>
      <p:ext uri="{BB962C8B-B14F-4D97-AF65-F5344CB8AC3E}">
        <p14:creationId xmlns:p14="http://schemas.microsoft.com/office/powerpoint/2010/main" val="3524187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25F1604F-F82B-4C5A-A1C8-A9F455ADC89C}" type="slidenum">
              <a:rPr lang="el-GR"/>
              <a:pPr>
                <a:defRPr/>
              </a:pPr>
              <a:t>‹#›</a:t>
            </a:fld>
            <a:endParaRPr lang="el-GR"/>
          </a:p>
        </p:txBody>
      </p:sp>
    </p:spTree>
    <p:extLst>
      <p:ext uri="{BB962C8B-B14F-4D97-AF65-F5344CB8AC3E}">
        <p14:creationId xmlns:p14="http://schemas.microsoft.com/office/powerpoint/2010/main" val="23769701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9D045212-250F-4580-8980-878F4102848F}" type="slidenum">
              <a:rPr lang="el-GR"/>
              <a:pPr>
                <a:defRPr/>
              </a:pPr>
              <a:t>‹#›</a:t>
            </a:fld>
            <a:endParaRPr lang="el-GR"/>
          </a:p>
        </p:txBody>
      </p:sp>
    </p:spTree>
    <p:extLst>
      <p:ext uri="{BB962C8B-B14F-4D97-AF65-F5344CB8AC3E}">
        <p14:creationId xmlns:p14="http://schemas.microsoft.com/office/powerpoint/2010/main" val="63035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71C45E36-667E-40D6-81A8-B117904412DE}" type="slidenum">
              <a:rPr lang="el-GR"/>
              <a:pPr>
                <a:defRPr/>
              </a:pPr>
              <a:t>‹#›</a:t>
            </a:fld>
            <a:endParaRPr lang="el-GR"/>
          </a:p>
        </p:txBody>
      </p:sp>
    </p:spTree>
    <p:extLst>
      <p:ext uri="{BB962C8B-B14F-4D97-AF65-F5344CB8AC3E}">
        <p14:creationId xmlns:p14="http://schemas.microsoft.com/office/powerpoint/2010/main" val="1525575224"/>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p:spPr>
        <p:txBody>
          <a:bodyPr rtlCol="0">
            <a:normAutofit/>
          </a:bodyPr>
          <a:lstStyle/>
          <a:p>
            <a:pPr lvl="0"/>
            <a:endParaRPr lang="el-GR" noProof="0" smtClean="0"/>
          </a:p>
        </p:txBody>
      </p:sp>
      <p:sp>
        <p:nvSpPr>
          <p:cNvPr id="4" name="3 - Θέση κειμένου"/>
          <p:cNvSpPr>
            <a:spLocks noGrp="1"/>
          </p:cNvSpPr>
          <p:nvPr>
            <p:ph type="body"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CBFD4787-BCDA-4C6C-9BCF-B7A5AC615683}" type="slidenum">
              <a:rPr lang="el-GR"/>
              <a:pPr>
                <a:defRPr/>
              </a:pPr>
              <a:t>‹#›</a:t>
            </a:fld>
            <a:endParaRPr lang="el-GR"/>
          </a:p>
        </p:txBody>
      </p:sp>
    </p:spTree>
    <p:extLst>
      <p:ext uri="{BB962C8B-B14F-4D97-AF65-F5344CB8AC3E}">
        <p14:creationId xmlns:p14="http://schemas.microsoft.com/office/powerpoint/2010/main" val="408509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C65934D1-CDA3-4285-B0FD-255128B45397}" type="datetimeFigureOut">
              <a:rPr lang="el-GR"/>
              <a:pPr>
                <a:defRPr/>
              </a:pPr>
              <a:t>11/11/2015</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F009B467-8376-46FC-B016-1832D0EF5D28}" type="slidenum">
              <a:rPr lang="el-GR"/>
              <a:pPr>
                <a:defRPr/>
              </a:pPr>
              <a:t>‹#›</a:t>
            </a:fld>
            <a:endParaRPr lang="el-GR"/>
          </a:p>
        </p:txBody>
      </p:sp>
    </p:spTree>
    <p:extLst>
      <p:ext uri="{BB962C8B-B14F-4D97-AF65-F5344CB8AC3E}">
        <p14:creationId xmlns:p14="http://schemas.microsoft.com/office/powerpoint/2010/main" val="30727264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190500"/>
            <a:ext cx="7010400" cy="1527175"/>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1524000" y="1905000"/>
            <a:ext cx="7010400" cy="4114800"/>
          </a:xfrm>
        </p:spPr>
        <p:txBody>
          <a:bodyPr rtlCol="0">
            <a:normAutofit/>
          </a:bodyPr>
          <a:lstStyle/>
          <a:p>
            <a:pPr lvl="0"/>
            <a:endParaRPr lang="el-GR" noProof="0" smtClean="0"/>
          </a:p>
        </p:txBody>
      </p:sp>
      <p:sp>
        <p:nvSpPr>
          <p:cNvPr id="4" name="3 - Θέση ημερομηνίας"/>
          <p:cNvSpPr>
            <a:spLocks noGrp="1"/>
          </p:cNvSpPr>
          <p:nvPr>
            <p:ph type="dt" sz="half" idx="10"/>
          </p:nvPr>
        </p:nvSpPr>
        <p:spPr>
          <a:xfrm>
            <a:off x="6629400" y="6248400"/>
            <a:ext cx="1905000" cy="457200"/>
          </a:xfrm>
        </p:spPr>
        <p:txBody>
          <a:bodyPr/>
          <a:lstStyle>
            <a:lvl1pPr>
              <a:defRPr/>
            </a:lvl1pPr>
          </a:lstStyle>
          <a:p>
            <a:pPr>
              <a:defRPr/>
            </a:pPr>
            <a:endParaRPr lang="el-GR"/>
          </a:p>
        </p:txBody>
      </p:sp>
      <p:sp>
        <p:nvSpPr>
          <p:cNvPr id="5" name="4 - Θέση υποσέλιδου"/>
          <p:cNvSpPr>
            <a:spLocks noGrp="1"/>
          </p:cNvSpPr>
          <p:nvPr>
            <p:ph type="ftr" sz="quarter" idx="11"/>
          </p:nvPr>
        </p:nvSpPr>
        <p:spPr>
          <a:xfrm>
            <a:off x="3276600" y="6248400"/>
            <a:ext cx="2895600" cy="457200"/>
          </a:xfr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1524000" y="6248400"/>
            <a:ext cx="1295400" cy="457200"/>
          </a:xfrm>
        </p:spPr>
        <p:txBody>
          <a:bodyPr/>
          <a:lstStyle>
            <a:lvl1pPr>
              <a:defRPr/>
            </a:lvl1pPr>
          </a:lstStyle>
          <a:p>
            <a:pPr>
              <a:defRPr/>
            </a:pPr>
            <a:fld id="{62FA41B4-B593-47F0-8392-3A8044059912}" type="slidenum">
              <a:rPr lang="el-GR"/>
              <a:pPr>
                <a:defRPr/>
              </a:pPr>
              <a:t>‹#›</a:t>
            </a:fld>
            <a:endParaRPr lang="el-GR"/>
          </a:p>
        </p:txBody>
      </p:sp>
    </p:spTree>
    <p:extLst>
      <p:ext uri="{BB962C8B-B14F-4D97-AF65-F5344CB8AC3E}">
        <p14:creationId xmlns:p14="http://schemas.microsoft.com/office/powerpoint/2010/main" val="3091715981"/>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858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ClipArt"/>
          <p:cNvSpPr>
            <a:spLocks noGrp="1"/>
          </p:cNvSpPr>
          <p:nvPr>
            <p:ph type="clipArt" sz="half" idx="2"/>
          </p:nvPr>
        </p:nvSpPr>
        <p:spPr>
          <a:xfrm>
            <a:off x="4648200" y="1981200"/>
            <a:ext cx="3810000" cy="4114800"/>
          </a:xfrm>
        </p:spPr>
        <p:txBody>
          <a:bodyPr rtlCol="0">
            <a:normAutofit/>
          </a:bodyPr>
          <a:lstStyle/>
          <a:p>
            <a:pPr lvl="0"/>
            <a:endParaRPr lang="el-GR" noProof="0" smtClean="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EAD20BFE-C466-45E3-957D-6166E96D9538}" type="slidenum">
              <a:rPr lang="el-GR"/>
              <a:pPr>
                <a:defRPr/>
              </a:pPr>
              <a:t>‹#›</a:t>
            </a:fld>
            <a:endParaRPr lang="el-GR"/>
          </a:p>
        </p:txBody>
      </p:sp>
    </p:spTree>
    <p:extLst>
      <p:ext uri="{BB962C8B-B14F-4D97-AF65-F5344CB8AC3E}">
        <p14:creationId xmlns:p14="http://schemas.microsoft.com/office/powerpoint/2010/main" val="27939882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0AF02F38-5D75-4A86-8256-08A0BAA9DCA2}" type="slidenum">
              <a:rPr lang="el-GR"/>
              <a:pPr>
                <a:defRPr/>
              </a:pPr>
              <a:t>‹#›</a:t>
            </a:fld>
            <a:endParaRPr lang="el-GR"/>
          </a:p>
        </p:txBody>
      </p:sp>
    </p:spTree>
    <p:extLst>
      <p:ext uri="{BB962C8B-B14F-4D97-AF65-F5344CB8AC3E}">
        <p14:creationId xmlns:p14="http://schemas.microsoft.com/office/powerpoint/2010/main" val="235361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16598BA6-9E8F-4E85-BE73-32DF734E9011}" type="datetimeFigureOut">
              <a:rPr lang="el-GR"/>
              <a:pPr>
                <a:defRPr/>
              </a:pPr>
              <a:t>11/11/2015</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CD17765B-B82B-4BD4-9534-966963844C0B}" type="slidenum">
              <a:rPr lang="el-GR"/>
              <a:pPr>
                <a:defRPr/>
              </a:pPr>
              <a:t>‹#›</a:t>
            </a:fld>
            <a:endParaRPr lang="el-GR"/>
          </a:p>
        </p:txBody>
      </p:sp>
    </p:spTree>
    <p:extLst>
      <p:ext uri="{BB962C8B-B14F-4D97-AF65-F5344CB8AC3E}">
        <p14:creationId xmlns:p14="http://schemas.microsoft.com/office/powerpoint/2010/main" val="2898996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22CBBDB2-7670-46FD-AEE3-38C842485486}" type="datetimeFigureOut">
              <a:rPr lang="el-GR"/>
              <a:pPr>
                <a:defRPr/>
              </a:pPr>
              <a:t>11/11/2015</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B64AECBE-A4AD-41E5-8F7C-70718CB4422A}" type="slidenum">
              <a:rPr lang="el-GR"/>
              <a:pPr>
                <a:defRPr/>
              </a:pPr>
              <a:t>‹#›</a:t>
            </a:fld>
            <a:endParaRPr lang="el-GR"/>
          </a:p>
        </p:txBody>
      </p:sp>
    </p:spTree>
    <p:extLst>
      <p:ext uri="{BB962C8B-B14F-4D97-AF65-F5344CB8AC3E}">
        <p14:creationId xmlns:p14="http://schemas.microsoft.com/office/powerpoint/2010/main" val="3579475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9AB1683B-12B5-4EFE-8C88-74C623A9C920}" type="datetimeFigureOut">
              <a:rPr lang="el-GR"/>
              <a:pPr>
                <a:defRPr/>
              </a:pPr>
              <a:t>11/11/2015</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034AAD57-A059-44CD-B331-D5BA8E620669}" type="slidenum">
              <a:rPr lang="el-GR"/>
              <a:pPr>
                <a:defRPr/>
              </a:pPr>
              <a:t>‹#›</a:t>
            </a:fld>
            <a:endParaRPr lang="el-GR"/>
          </a:p>
        </p:txBody>
      </p:sp>
    </p:spTree>
    <p:extLst>
      <p:ext uri="{BB962C8B-B14F-4D97-AF65-F5344CB8AC3E}">
        <p14:creationId xmlns:p14="http://schemas.microsoft.com/office/powerpoint/2010/main" val="833458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ADA8179C-CCCF-4B60-96FF-6BF2B76C36B8}" type="datetimeFigureOut">
              <a:rPr lang="el-GR"/>
              <a:pPr>
                <a:defRPr/>
              </a:pPr>
              <a:t>11/11/2015</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5A730D42-438E-49C5-BBBB-01479D17B0F8}" type="slidenum">
              <a:rPr lang="el-GR"/>
              <a:pPr>
                <a:defRPr/>
              </a:pPr>
              <a:t>‹#›</a:t>
            </a:fld>
            <a:endParaRPr lang="el-GR"/>
          </a:p>
        </p:txBody>
      </p:sp>
    </p:spTree>
    <p:extLst>
      <p:ext uri="{BB962C8B-B14F-4D97-AF65-F5344CB8AC3E}">
        <p14:creationId xmlns:p14="http://schemas.microsoft.com/office/powerpoint/2010/main" val="1809848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1 - Θέση τίτλου"/>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Kλικ για επεξεργασία του τίτλου</a:t>
            </a:r>
          </a:p>
        </p:txBody>
      </p:sp>
      <p:sp>
        <p:nvSpPr>
          <p:cNvPr id="11267" name="2 - Θέση κειμένου"/>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Kλικ για επεξεργασία των στυλ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FB2DCB2B-79C4-4BCD-A1E1-DE10185948B8}" type="datetimeFigureOut">
              <a:rPr lang="el-GR"/>
              <a:pPr>
                <a:defRPr/>
              </a:pPr>
              <a:t>11/11/2015</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6961FCA2-5417-48B7-AC08-02CF64651359}"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860" r:id="rId1"/>
    <p:sldLayoutId id="2147483875"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68313" y="115888"/>
            <a:ext cx="82296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endParaRPr lang="el-GR" altLang="el-GR" smtClean="0"/>
          </a:p>
        </p:txBody>
      </p:sp>
      <p:sp>
        <p:nvSpPr>
          <p:cNvPr id="2051" name="Text Placeholder 2"/>
          <p:cNvSpPr>
            <a:spLocks noGrp="1"/>
          </p:cNvSpPr>
          <p:nvPr>
            <p:ph type="body" idx="1"/>
          </p:nvPr>
        </p:nvSpPr>
        <p:spPr bwMode="auto">
          <a:xfrm>
            <a:off x="457200" y="1196975"/>
            <a:ext cx="82296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endParaRPr lang="el-GR" altLang="el-G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charset="0"/>
                <a:cs typeface="+mn-cs"/>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solidFill>
                <a:latin typeface="Arial" charset="0"/>
                <a:cs typeface="+mn-cs"/>
              </a:defRPr>
            </a:lvl1pPr>
          </a:lstStyle>
          <a:p>
            <a:pPr>
              <a:defRPr/>
            </a:pPr>
            <a:fld id="{22839374-7C6B-430B-88FA-93B0740486D0}" type="slidenum">
              <a:rPr lang="el-GR"/>
              <a:pPr>
                <a:defRPr/>
              </a:pPr>
              <a:t>‹#›</a:t>
            </a:fld>
            <a:endParaRPr lang="el-GR"/>
          </a:p>
        </p:txBody>
      </p:sp>
    </p:spTree>
    <p:extLst>
      <p:ext uri="{BB962C8B-B14F-4D97-AF65-F5344CB8AC3E}">
        <p14:creationId xmlns:p14="http://schemas.microsoft.com/office/powerpoint/2010/main" val="29480974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Lst>
  <p:timing>
    <p:tnLst>
      <p:par>
        <p:cTn id="1" dur="indefinite" restart="never" nodeType="tmRoot"/>
      </p:par>
    </p:tnLst>
  </p:timing>
  <p:hf hdr="0" ftr="0" dt="0"/>
  <p:txStyles>
    <p:title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1"/>
          </a:solidFill>
          <a:latin typeface="Calibri" pitchFamily="34" charset="0"/>
        </a:defRPr>
      </a:lvl2pPr>
      <a:lvl3pPr algn="ctr" rtl="0" eaLnBrk="0" fontAlgn="base" hangingPunct="0">
        <a:spcBef>
          <a:spcPct val="0"/>
        </a:spcBef>
        <a:spcAft>
          <a:spcPct val="0"/>
        </a:spcAft>
        <a:defRPr sz="4000" b="1">
          <a:solidFill>
            <a:schemeClr val="tx1"/>
          </a:solidFill>
          <a:latin typeface="Calibri" pitchFamily="34" charset="0"/>
        </a:defRPr>
      </a:lvl3pPr>
      <a:lvl4pPr algn="ctr" rtl="0" eaLnBrk="0" fontAlgn="base" hangingPunct="0">
        <a:spcBef>
          <a:spcPct val="0"/>
        </a:spcBef>
        <a:spcAft>
          <a:spcPct val="0"/>
        </a:spcAft>
        <a:defRPr sz="4000" b="1">
          <a:solidFill>
            <a:schemeClr val="tx1"/>
          </a:solidFill>
          <a:latin typeface="Calibri" pitchFamily="34" charset="0"/>
        </a:defRPr>
      </a:lvl4pPr>
      <a:lvl5pPr algn="ctr" rtl="0" eaLnBrk="0" fontAlgn="base" hangingPunct="0">
        <a:spcBef>
          <a:spcPct val="0"/>
        </a:spcBef>
        <a:spcAft>
          <a:spcPct val="0"/>
        </a:spcAft>
        <a:defRPr sz="4000" b="1">
          <a:solidFill>
            <a:schemeClr val="tx1"/>
          </a:solidFill>
          <a:latin typeface="Calibri" pitchFamily="34" charset="0"/>
        </a:defRPr>
      </a:lvl5pPr>
      <a:lvl6pPr marL="457200" algn="ctr" rtl="0" fontAlgn="base">
        <a:spcBef>
          <a:spcPct val="0"/>
        </a:spcBef>
        <a:spcAft>
          <a:spcPct val="0"/>
        </a:spcAft>
        <a:defRPr sz="4000" b="1">
          <a:solidFill>
            <a:schemeClr val="tx1"/>
          </a:solidFill>
          <a:latin typeface="Calibri" pitchFamily="34" charset="0"/>
        </a:defRPr>
      </a:lvl6pPr>
      <a:lvl7pPr marL="914400" algn="ctr" rtl="0" fontAlgn="base">
        <a:spcBef>
          <a:spcPct val="0"/>
        </a:spcBef>
        <a:spcAft>
          <a:spcPct val="0"/>
        </a:spcAft>
        <a:defRPr sz="4000" b="1">
          <a:solidFill>
            <a:schemeClr val="tx1"/>
          </a:solidFill>
          <a:latin typeface="Calibri" pitchFamily="34" charset="0"/>
        </a:defRPr>
      </a:lvl7pPr>
      <a:lvl8pPr marL="1371600" algn="ctr" rtl="0" fontAlgn="base">
        <a:spcBef>
          <a:spcPct val="0"/>
        </a:spcBef>
        <a:spcAft>
          <a:spcPct val="0"/>
        </a:spcAft>
        <a:defRPr sz="4000" b="1">
          <a:solidFill>
            <a:schemeClr val="tx1"/>
          </a:solidFill>
          <a:latin typeface="Calibri" pitchFamily="34" charset="0"/>
        </a:defRPr>
      </a:lvl8pPr>
      <a:lvl9pPr marL="1828800" algn="ctr" rtl="0" fontAlgn="base">
        <a:spcBef>
          <a:spcPct val="0"/>
        </a:spcBef>
        <a:spcAft>
          <a:spcPct val="0"/>
        </a:spcAft>
        <a:defRPr sz="40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68313" y="115888"/>
            <a:ext cx="82296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endParaRPr lang="el-GR" altLang="el-GR" smtClean="0"/>
          </a:p>
        </p:txBody>
      </p:sp>
      <p:sp>
        <p:nvSpPr>
          <p:cNvPr id="3075" name="Text Placeholder 2"/>
          <p:cNvSpPr>
            <a:spLocks noGrp="1"/>
          </p:cNvSpPr>
          <p:nvPr>
            <p:ph type="body" idx="1"/>
          </p:nvPr>
        </p:nvSpPr>
        <p:spPr bwMode="auto">
          <a:xfrm>
            <a:off x="457200" y="1196975"/>
            <a:ext cx="82296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endParaRPr lang="el-GR" altLang="el-G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charset="0"/>
                <a:cs typeface="+mn-cs"/>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solidFill>
                <a:latin typeface="Arial" charset="0"/>
                <a:cs typeface="+mn-cs"/>
              </a:defRPr>
            </a:lvl1pPr>
          </a:lstStyle>
          <a:p>
            <a:pPr>
              <a:defRPr/>
            </a:pPr>
            <a:fld id="{7721C834-6B9E-464D-8DE3-F332A4ECB2C2}" type="slidenum">
              <a:rPr lang="el-GR"/>
              <a:pPr>
                <a:defRPr/>
              </a:pPr>
              <a:t>‹#›</a:t>
            </a:fld>
            <a:endParaRPr lang="el-GR"/>
          </a:p>
        </p:txBody>
      </p:sp>
    </p:spTree>
    <p:extLst>
      <p:ext uri="{BB962C8B-B14F-4D97-AF65-F5344CB8AC3E}">
        <p14:creationId xmlns:p14="http://schemas.microsoft.com/office/powerpoint/2010/main" val="2057122318"/>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Lst>
  <p:timing>
    <p:tnLst>
      <p:par>
        <p:cTn id="1" dur="indefinite" restart="never" nodeType="tmRoot"/>
      </p:par>
    </p:tnLst>
  </p:timing>
  <p:hf hdr="0" ftr="0" dt="0"/>
  <p:txStyles>
    <p:title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1"/>
          </a:solidFill>
          <a:latin typeface="Calibri" pitchFamily="34" charset="0"/>
        </a:defRPr>
      </a:lvl2pPr>
      <a:lvl3pPr algn="ctr" rtl="0" eaLnBrk="0" fontAlgn="base" hangingPunct="0">
        <a:spcBef>
          <a:spcPct val="0"/>
        </a:spcBef>
        <a:spcAft>
          <a:spcPct val="0"/>
        </a:spcAft>
        <a:defRPr sz="4000" b="1">
          <a:solidFill>
            <a:schemeClr val="tx1"/>
          </a:solidFill>
          <a:latin typeface="Calibri" pitchFamily="34" charset="0"/>
        </a:defRPr>
      </a:lvl3pPr>
      <a:lvl4pPr algn="ctr" rtl="0" eaLnBrk="0" fontAlgn="base" hangingPunct="0">
        <a:spcBef>
          <a:spcPct val="0"/>
        </a:spcBef>
        <a:spcAft>
          <a:spcPct val="0"/>
        </a:spcAft>
        <a:defRPr sz="4000" b="1">
          <a:solidFill>
            <a:schemeClr val="tx1"/>
          </a:solidFill>
          <a:latin typeface="Calibri" pitchFamily="34" charset="0"/>
        </a:defRPr>
      </a:lvl4pPr>
      <a:lvl5pPr algn="ctr" rtl="0" eaLnBrk="0" fontAlgn="base" hangingPunct="0">
        <a:spcBef>
          <a:spcPct val="0"/>
        </a:spcBef>
        <a:spcAft>
          <a:spcPct val="0"/>
        </a:spcAft>
        <a:defRPr sz="4000" b="1">
          <a:solidFill>
            <a:schemeClr val="tx1"/>
          </a:solidFill>
          <a:latin typeface="Calibri" pitchFamily="34" charset="0"/>
        </a:defRPr>
      </a:lvl5pPr>
      <a:lvl6pPr marL="457200" algn="ctr" rtl="0" fontAlgn="base">
        <a:spcBef>
          <a:spcPct val="0"/>
        </a:spcBef>
        <a:spcAft>
          <a:spcPct val="0"/>
        </a:spcAft>
        <a:defRPr sz="4000" b="1">
          <a:solidFill>
            <a:schemeClr val="tx1"/>
          </a:solidFill>
          <a:latin typeface="Calibri" pitchFamily="34" charset="0"/>
        </a:defRPr>
      </a:lvl6pPr>
      <a:lvl7pPr marL="914400" algn="ctr" rtl="0" fontAlgn="base">
        <a:spcBef>
          <a:spcPct val="0"/>
        </a:spcBef>
        <a:spcAft>
          <a:spcPct val="0"/>
        </a:spcAft>
        <a:defRPr sz="4000" b="1">
          <a:solidFill>
            <a:schemeClr val="tx1"/>
          </a:solidFill>
          <a:latin typeface="Calibri" pitchFamily="34" charset="0"/>
        </a:defRPr>
      </a:lvl7pPr>
      <a:lvl8pPr marL="1371600" algn="ctr" rtl="0" fontAlgn="base">
        <a:spcBef>
          <a:spcPct val="0"/>
        </a:spcBef>
        <a:spcAft>
          <a:spcPct val="0"/>
        </a:spcAft>
        <a:defRPr sz="4000" b="1">
          <a:solidFill>
            <a:schemeClr val="tx1"/>
          </a:solidFill>
          <a:latin typeface="Calibri" pitchFamily="34" charset="0"/>
        </a:defRPr>
      </a:lvl8pPr>
      <a:lvl9pPr marL="1828800" algn="ctr" rtl="0" fontAlgn="base">
        <a:spcBef>
          <a:spcPct val="0"/>
        </a:spcBef>
        <a:spcAft>
          <a:spcPct val="0"/>
        </a:spcAft>
        <a:defRPr sz="40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1.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2.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3.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14.png"/><Relationship Id="rId4" Type="http://schemas.openxmlformats.org/officeDocument/2006/relationships/oleObject" Target="../embeddings/oleObject7.bin"/></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4213" y="1341438"/>
            <a:ext cx="7772400" cy="1470025"/>
          </a:xfrm>
        </p:spPr>
        <p:txBody>
          <a:bodyPr rtlCol="0">
            <a:normAutofit/>
          </a:bodyPr>
          <a:lstStyle/>
          <a:p>
            <a:pPr lvl="1" eaLnBrk="1" fontAlgn="auto" hangingPunct="1">
              <a:spcBef>
                <a:spcPts val="0"/>
              </a:spcBef>
              <a:spcAft>
                <a:spcPts val="0"/>
              </a:spcAft>
              <a:defRPr/>
            </a:pPr>
            <a:r>
              <a:rPr lang="el-GR" sz="3600" dirty="0">
                <a:latin typeface="+mn-lt"/>
              </a:rPr>
              <a:t>Φυσικοθεραπεία σε ειδικές πληθυσμιακές μονάδες</a:t>
            </a:r>
          </a:p>
        </p:txBody>
      </p:sp>
      <p:sp>
        <p:nvSpPr>
          <p:cNvPr id="3" name="Υπότιτλος 2"/>
          <p:cNvSpPr>
            <a:spLocks noGrp="1"/>
          </p:cNvSpPr>
          <p:nvPr>
            <p:ph type="subTitle" idx="1"/>
          </p:nvPr>
        </p:nvSpPr>
        <p:spPr>
          <a:xfrm>
            <a:off x="1370013" y="3097213"/>
            <a:ext cx="6400800" cy="1752600"/>
          </a:xfrm>
        </p:spPr>
        <p:txBody>
          <a:bodyPr rtlCol="0">
            <a:normAutofit lnSpcReduction="10000"/>
          </a:bodyPr>
          <a:lstStyle/>
          <a:p>
            <a:pPr eaLnBrk="1" fontAlgn="auto" hangingPunct="1">
              <a:spcBef>
                <a:spcPts val="0"/>
              </a:spcBef>
              <a:spcAft>
                <a:spcPts val="1200"/>
              </a:spcAft>
              <a:defRPr/>
            </a:pPr>
            <a:r>
              <a:rPr lang="el-GR" sz="2800" b="1" dirty="0" smtClean="0"/>
              <a:t>Ενότητες</a:t>
            </a:r>
            <a:r>
              <a:rPr lang="en-US" sz="2800" b="1" dirty="0" smtClean="0"/>
              <a:t> 6-7-8</a:t>
            </a:r>
            <a:r>
              <a:rPr lang="el-GR" sz="2800" dirty="0" smtClean="0"/>
              <a:t>:</a:t>
            </a:r>
            <a:r>
              <a:rPr lang="en-US" sz="2800" dirty="0" smtClean="0"/>
              <a:t> </a:t>
            </a:r>
            <a:r>
              <a:rPr lang="el-GR" sz="2800" dirty="0" smtClean="0"/>
              <a:t>Σχεδιασμός ομαδικών προγραμμάτων θεραπευτικής άσκησης</a:t>
            </a:r>
            <a:endParaRPr lang="en-US" sz="2800" dirty="0" smtClean="0"/>
          </a:p>
          <a:p>
            <a:pPr eaLnBrk="1" fontAlgn="auto" hangingPunct="1">
              <a:spcBef>
                <a:spcPts val="0"/>
              </a:spcBef>
              <a:spcAft>
                <a:spcPts val="0"/>
              </a:spcAft>
              <a:defRPr/>
            </a:pPr>
            <a:r>
              <a:rPr lang="el-GR" sz="2400" dirty="0" smtClean="0"/>
              <a:t>Γεωργία Πέττα</a:t>
            </a:r>
            <a:endParaRPr lang="el-GR" sz="2400" dirty="0"/>
          </a:p>
          <a:p>
            <a:pPr eaLnBrk="1" fontAlgn="auto" hangingPunct="1">
              <a:spcBef>
                <a:spcPts val="0"/>
              </a:spcBef>
              <a:spcAft>
                <a:spcPts val="0"/>
              </a:spcAft>
              <a:defRPr/>
            </a:pPr>
            <a:r>
              <a:rPr lang="el-GR" sz="2400" dirty="0"/>
              <a:t>Τμήμα </a:t>
            </a:r>
            <a:r>
              <a:rPr lang="el-GR" sz="2400" dirty="0" smtClean="0"/>
              <a:t>Φυσικοθεραπείας</a:t>
            </a:r>
            <a:endParaRPr lang="el-GR" sz="2400" dirty="0"/>
          </a:p>
        </p:txBody>
      </p:sp>
      <p:pic>
        <p:nvPicPr>
          <p:cNvPr id="19460" name="Picture 5" descr="Λογότυπο έργου Ανοικτών Ακαδημαϊκών Μαθημάτω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2875" y="476250"/>
            <a:ext cx="8540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 descr="Λογότυπο Τεχνολογικού Ιδρύματος Αθήνα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76250"/>
            <a:ext cx="6826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9"/>
          <p:cNvSpPr>
            <a:spLocks noChangeArrowheads="1"/>
          </p:cNvSpPr>
          <p:nvPr/>
        </p:nvSpPr>
        <p:spPr bwMode="auto">
          <a:xfrm>
            <a:off x="1241425" y="631825"/>
            <a:ext cx="666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1600" smtClean="0">
                <a:solidFill>
                  <a:srgbClr val="000000"/>
                </a:solidFill>
                <a:latin typeface="Calibri" pitchFamily="34" charset="0"/>
              </a:rPr>
              <a:t>Ανοικτά Ακαδημαϊκά Μαθήματα στο ΤΕΙ Αθήνας</a:t>
            </a:r>
          </a:p>
        </p:txBody>
      </p:sp>
      <p:graphicFrame>
        <p:nvGraphicFramePr>
          <p:cNvPr id="4" name="Table 3"/>
          <p:cNvGraphicFramePr>
            <a:graphicFrameLocks noGrp="1"/>
          </p:cNvGraphicFramePr>
          <p:nvPr/>
        </p:nvGraphicFramePr>
        <p:xfrm>
          <a:off x="1760538" y="6088063"/>
          <a:ext cx="5695950" cy="792162"/>
        </p:xfrm>
        <a:graphic>
          <a:graphicData uri="http://schemas.openxmlformats.org/drawingml/2006/table">
            <a:tbl>
              <a:tblPr firstRow="1" firstCol="1" bandRow="1">
                <a:tableStyleId>{2D5ABB26-0587-4C30-8999-92F81FD0307C}</a:tableStyleId>
              </a:tblPr>
              <a:tblGrid>
                <a:gridCol w="2138838"/>
                <a:gridCol w="3557112"/>
              </a:tblGrid>
              <a:tr h="792162">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946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00" y="5367338"/>
            <a:ext cx="1971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 descr="C:\Users\alex\Desktop\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6538" y="5368925"/>
            <a:ext cx="3348037"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833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3600" b="1" dirty="0" smtClean="0"/>
              <a:t>Διάφορα</a:t>
            </a:r>
            <a:endParaRPr lang="el-GR" sz="3600" b="1" dirty="0"/>
          </a:p>
        </p:txBody>
      </p:sp>
      <p:grpSp>
        <p:nvGrpSpPr>
          <p:cNvPr id="5" name="Content Placeholder 2049"/>
          <p:cNvGrpSpPr>
            <a:grpSpLocks/>
          </p:cNvGrpSpPr>
          <p:nvPr/>
        </p:nvGrpSpPr>
        <p:grpSpPr bwMode="auto">
          <a:xfrm>
            <a:off x="457200" y="1484313"/>
            <a:ext cx="8229600" cy="4752975"/>
            <a:chOff x="272" y="59"/>
            <a:chExt cx="1440" cy="2879"/>
          </a:xfrm>
        </p:grpSpPr>
        <p:cxnSp>
          <p:nvCxnSpPr>
            <p:cNvPr id="2052" name="_s2052"/>
            <p:cNvCxnSpPr>
              <a:cxnSpLocks noChangeShapeType="1"/>
              <a:stCxn id="13" idx="1"/>
              <a:endCxn id="6" idx="2"/>
            </p:cNvCxnSpPr>
            <p:nvPr/>
          </p:nvCxnSpPr>
          <p:spPr bwMode="auto">
            <a:xfrm rot="10800000">
              <a:off x="704" y="347"/>
              <a:ext cx="144" cy="244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3" name="_s2053"/>
            <p:cNvCxnSpPr>
              <a:cxnSpLocks noChangeShapeType="1"/>
              <a:stCxn id="12" idx="1"/>
              <a:endCxn id="6" idx="2"/>
            </p:cNvCxnSpPr>
            <p:nvPr/>
          </p:nvCxnSpPr>
          <p:spPr bwMode="auto">
            <a:xfrm rot="10800000">
              <a:off x="704" y="347"/>
              <a:ext cx="144" cy="2016"/>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4" name="_s2054"/>
            <p:cNvCxnSpPr>
              <a:cxnSpLocks noChangeShapeType="1"/>
              <a:stCxn id="11" idx="1"/>
              <a:endCxn id="6" idx="2"/>
            </p:cNvCxnSpPr>
            <p:nvPr/>
          </p:nvCxnSpPr>
          <p:spPr bwMode="auto">
            <a:xfrm rot="10800000">
              <a:off x="704" y="347"/>
              <a:ext cx="144" cy="1584"/>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5" name="_s2055"/>
            <p:cNvCxnSpPr>
              <a:cxnSpLocks noChangeShapeType="1"/>
              <a:stCxn id="10" idx="1"/>
              <a:endCxn id="6" idx="2"/>
            </p:cNvCxnSpPr>
            <p:nvPr/>
          </p:nvCxnSpPr>
          <p:spPr bwMode="auto">
            <a:xfrm rot="10800000">
              <a:off x="704" y="347"/>
              <a:ext cx="144" cy="1152"/>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6" name="_s2056"/>
            <p:cNvCxnSpPr>
              <a:cxnSpLocks noChangeShapeType="1"/>
              <a:stCxn id="8" idx="1"/>
              <a:endCxn id="6" idx="2"/>
            </p:cNvCxnSpPr>
            <p:nvPr/>
          </p:nvCxnSpPr>
          <p:spPr bwMode="auto">
            <a:xfrm rot="10800000">
              <a:off x="704" y="347"/>
              <a:ext cx="144" cy="721"/>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7" name="_s2057"/>
            <p:cNvCxnSpPr>
              <a:cxnSpLocks noChangeShapeType="1"/>
              <a:stCxn id="7" idx="1"/>
              <a:endCxn id="6" idx="2"/>
            </p:cNvCxnSpPr>
            <p:nvPr/>
          </p:nvCxnSpPr>
          <p:spPr bwMode="auto">
            <a:xfrm rot="10800000">
              <a:off x="704" y="347"/>
              <a:ext cx="144" cy="289"/>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6" name="_s2058"/>
            <p:cNvSpPr>
              <a:spLocks noChangeArrowheads="1"/>
            </p:cNvSpPr>
            <p:nvPr/>
          </p:nvSpPr>
          <p:spPr bwMode="auto">
            <a:xfrm>
              <a:off x="272" y="59"/>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800" b="1" i="0" u="none" strike="noStrike" cap="none" normalizeH="0" baseline="0" dirty="0" smtClean="0">
                  <a:ln>
                    <a:noFill/>
                  </a:ln>
                  <a:solidFill>
                    <a:srgbClr val="FFFF00"/>
                  </a:solidFill>
                  <a:effectLst/>
                  <a:latin typeface="+mn-lt"/>
                  <a:cs typeface="Arial" pitchFamily="34" charset="0"/>
                </a:rPr>
                <a:t>Διάφορα</a:t>
              </a:r>
            </a:p>
          </p:txBody>
        </p:sp>
        <p:sp>
          <p:nvSpPr>
            <p:cNvPr id="7" name="_s2059"/>
            <p:cNvSpPr>
              <a:spLocks noChangeArrowheads="1"/>
            </p:cNvSpPr>
            <p:nvPr/>
          </p:nvSpPr>
          <p:spPr bwMode="auto">
            <a:xfrm>
              <a:off x="848" y="491"/>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0" i="0" u="none" strike="noStrike" cap="none" normalizeH="0" baseline="0" dirty="0" smtClean="0">
                  <a:ln>
                    <a:noFill/>
                  </a:ln>
                  <a:solidFill>
                    <a:schemeClr val="bg1"/>
                  </a:solidFill>
                  <a:effectLst/>
                  <a:latin typeface="+mn-lt"/>
                  <a:cs typeface="Arial" pitchFamily="34" charset="0"/>
                </a:rPr>
                <a:t>της αντοχής της γλυκόζης &amp; της ευαισθησίας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0" i="0" u="none" strike="noStrike" cap="none" normalizeH="0" baseline="0" dirty="0" smtClean="0">
                  <a:ln>
                    <a:noFill/>
                  </a:ln>
                  <a:solidFill>
                    <a:schemeClr val="bg1"/>
                  </a:solidFill>
                  <a:effectLst/>
                  <a:latin typeface="+mn-lt"/>
                  <a:cs typeface="Arial" pitchFamily="34" charset="0"/>
                </a:rPr>
                <a:t>των ιστών στην ινσουλίνη</a:t>
              </a:r>
            </a:p>
          </p:txBody>
        </p:sp>
        <p:sp>
          <p:nvSpPr>
            <p:cNvPr id="8" name="_s2060"/>
            <p:cNvSpPr>
              <a:spLocks noChangeArrowheads="1"/>
            </p:cNvSpPr>
            <p:nvPr/>
          </p:nvSpPr>
          <p:spPr bwMode="auto">
            <a:xfrm>
              <a:off x="848" y="923"/>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0" i="0" u="none" strike="noStrike" cap="none" normalizeH="0" baseline="0" smtClean="0">
                  <a:ln>
                    <a:noFill/>
                  </a:ln>
                  <a:solidFill>
                    <a:schemeClr val="bg1"/>
                  </a:solidFill>
                  <a:effectLst/>
                  <a:latin typeface="+mn-lt"/>
                  <a:cs typeface="Arial" pitchFamily="34" charset="0"/>
                </a:rPr>
                <a:t>του ποσοστού σωματικού λίπους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0" i="0" u="none" strike="noStrike" cap="none" normalizeH="0" baseline="0" smtClean="0">
                  <a:ln>
                    <a:noFill/>
                  </a:ln>
                  <a:solidFill>
                    <a:schemeClr val="bg1"/>
                  </a:solidFill>
                  <a:effectLst/>
                  <a:latin typeface="+mn-lt"/>
                  <a:cs typeface="Arial" pitchFamily="34" charset="0"/>
                </a:rPr>
                <a:t>της άλιπης σωματικής μάζας</a:t>
              </a:r>
            </a:p>
          </p:txBody>
        </p:sp>
        <p:sp>
          <p:nvSpPr>
            <p:cNvPr id="10" name="_s2061"/>
            <p:cNvSpPr>
              <a:spLocks noChangeArrowheads="1"/>
            </p:cNvSpPr>
            <p:nvPr/>
          </p:nvSpPr>
          <p:spPr bwMode="auto">
            <a:xfrm>
              <a:off x="848" y="1355"/>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0" u="none" strike="noStrike" cap="none" normalizeH="0" baseline="0" smtClean="0">
                  <a:ln>
                    <a:noFill/>
                  </a:ln>
                  <a:solidFill>
                    <a:schemeClr val="bg1"/>
                  </a:solidFill>
                  <a:effectLst/>
                  <a:latin typeface="+mn-lt"/>
                  <a:cs typeface="Arial" pitchFamily="34" charset="0"/>
                </a:rPr>
                <a:t>κάμψη του ανοσοποιητικού συστήματος</a:t>
              </a:r>
            </a:p>
          </p:txBody>
        </p:sp>
        <p:sp>
          <p:nvSpPr>
            <p:cNvPr id="11" name="_s2062"/>
            <p:cNvSpPr>
              <a:spLocks noChangeArrowheads="1"/>
            </p:cNvSpPr>
            <p:nvPr/>
          </p:nvSpPr>
          <p:spPr bwMode="auto">
            <a:xfrm>
              <a:off x="848" y="1787"/>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0" u="none" strike="noStrike" cap="none" normalizeH="0" baseline="0" smtClean="0">
                  <a:ln>
                    <a:noFill/>
                  </a:ln>
                  <a:solidFill>
                    <a:schemeClr val="bg1"/>
                  </a:solidFill>
                  <a:effectLst/>
                  <a:latin typeface="+mn-lt"/>
                  <a:cs typeface="Arial" pitchFamily="34" charset="0"/>
                </a:rPr>
                <a:t>διάφορες παθήσεις ( οστεοαρθρίτιδα κ.α )</a:t>
              </a:r>
            </a:p>
          </p:txBody>
        </p:sp>
        <p:sp>
          <p:nvSpPr>
            <p:cNvPr id="12" name="_s2063"/>
            <p:cNvSpPr>
              <a:spLocks noChangeArrowheads="1"/>
            </p:cNvSpPr>
            <p:nvPr/>
          </p:nvSpPr>
          <p:spPr bwMode="auto">
            <a:xfrm>
              <a:off x="848" y="2219"/>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0" u="none" strike="noStrike" cap="none" normalizeH="0" baseline="0" dirty="0" smtClean="0">
                  <a:ln>
                    <a:noFill/>
                  </a:ln>
                  <a:solidFill>
                    <a:schemeClr val="bg1"/>
                  </a:solidFill>
                  <a:effectLst/>
                  <a:latin typeface="+mn-lt"/>
                  <a:cs typeface="Arial" pitchFamily="34" charset="0"/>
                </a:rPr>
                <a:t>εξασθένιση μνήμης &amp; διαταραχές ύπνου</a:t>
              </a:r>
            </a:p>
          </p:txBody>
        </p:sp>
        <p:sp>
          <p:nvSpPr>
            <p:cNvPr id="13" name="_s2064"/>
            <p:cNvSpPr>
              <a:spLocks noChangeArrowheads="1"/>
            </p:cNvSpPr>
            <p:nvPr/>
          </p:nvSpPr>
          <p:spPr bwMode="auto">
            <a:xfrm>
              <a:off x="848" y="2651"/>
              <a:ext cx="864" cy="287"/>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0" i="0" u="none" strike="noStrike" cap="none" normalizeH="0" baseline="0" smtClean="0">
                  <a:ln>
                    <a:noFill/>
                  </a:ln>
                  <a:solidFill>
                    <a:schemeClr val="bg1"/>
                  </a:solidFill>
                  <a:effectLst/>
                  <a:latin typeface="+mn-lt"/>
                  <a:cs typeface="Arial" pitchFamily="34" charset="0"/>
                </a:rPr>
                <a:t>αντανακλαστικά</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0" i="0" u="none" strike="noStrike" cap="none" normalizeH="0" baseline="0" smtClean="0">
                  <a:ln>
                    <a:noFill/>
                  </a:ln>
                  <a:solidFill>
                    <a:schemeClr val="bg1"/>
                  </a:solidFill>
                  <a:effectLst/>
                  <a:latin typeface="+mn-lt"/>
                  <a:cs typeface="Arial" pitchFamily="34" charset="0"/>
                </a:rPr>
                <a:t>του χρόνου αντίδρασης</a:t>
              </a:r>
            </a:p>
          </p:txBody>
        </p:sp>
      </p:grpSp>
      <p:sp>
        <p:nvSpPr>
          <p:cNvPr id="9" name="4 - Θέση αριθμού διαφάνειας"/>
          <p:cNvSpPr>
            <a:spLocks noGrp="1"/>
          </p:cNvSpPr>
          <p:nvPr>
            <p:ph type="sldNum" sz="quarter" idx="12"/>
          </p:nvPr>
        </p:nvSpPr>
        <p:spPr/>
        <p:txBody>
          <a:bodyPr/>
          <a:lstStyle/>
          <a:p>
            <a:fld id="{B2F4F369-09F5-493D-913A-B04EF2228B13}" type="slidenum">
              <a:rPr lang="el-GR" altLang="en-US" smtClean="0"/>
              <a:pPr/>
              <a:t>10</a:t>
            </a:fld>
            <a:endParaRPr lang="el-GR" altLang="en-US"/>
          </a:p>
        </p:txBody>
      </p:sp>
      <p:sp>
        <p:nvSpPr>
          <p:cNvPr id="2066" name="AutoShape 22"/>
          <p:cNvSpPr>
            <a:spLocks noChangeArrowheads="1"/>
          </p:cNvSpPr>
          <p:nvPr/>
        </p:nvSpPr>
        <p:spPr bwMode="auto">
          <a:xfrm>
            <a:off x="3924024" y="2293222"/>
            <a:ext cx="215900" cy="287338"/>
          </a:xfrm>
          <a:prstGeom prst="downArrow">
            <a:avLst>
              <a:gd name="adj1" fmla="val 50000"/>
              <a:gd name="adj2" fmla="val 33272"/>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p>
        </p:txBody>
      </p:sp>
      <p:sp>
        <p:nvSpPr>
          <p:cNvPr id="2067" name="AutoShape 23"/>
          <p:cNvSpPr>
            <a:spLocks noChangeArrowheads="1"/>
          </p:cNvSpPr>
          <p:nvPr/>
        </p:nvSpPr>
        <p:spPr bwMode="auto">
          <a:xfrm>
            <a:off x="4427020" y="2943448"/>
            <a:ext cx="217488" cy="215900"/>
          </a:xfrm>
          <a:prstGeom prst="upArrow">
            <a:avLst>
              <a:gd name="adj1" fmla="val 50000"/>
              <a:gd name="adj2" fmla="val 25000"/>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latin typeface="+mn-lt"/>
            </a:endParaRPr>
          </a:p>
        </p:txBody>
      </p:sp>
      <p:sp>
        <p:nvSpPr>
          <p:cNvPr id="2068" name="AutoShape 24"/>
          <p:cNvSpPr>
            <a:spLocks noChangeArrowheads="1"/>
          </p:cNvSpPr>
          <p:nvPr/>
        </p:nvSpPr>
        <p:spPr bwMode="auto">
          <a:xfrm>
            <a:off x="4644508" y="3159348"/>
            <a:ext cx="217488" cy="2159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latin typeface="+mn-lt"/>
            </a:endParaRPr>
          </a:p>
        </p:txBody>
      </p:sp>
      <p:sp>
        <p:nvSpPr>
          <p:cNvPr id="2069" name="AutoShape 25"/>
          <p:cNvSpPr>
            <a:spLocks noChangeArrowheads="1"/>
          </p:cNvSpPr>
          <p:nvPr/>
        </p:nvSpPr>
        <p:spPr bwMode="auto">
          <a:xfrm>
            <a:off x="5213005" y="5784482"/>
            <a:ext cx="144462" cy="215900"/>
          </a:xfrm>
          <a:prstGeom prst="downArrow">
            <a:avLst>
              <a:gd name="adj1" fmla="val 50000"/>
              <a:gd name="adj2" fmla="val 37363"/>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latin typeface="+mn-lt"/>
            </a:endParaRPr>
          </a:p>
        </p:txBody>
      </p:sp>
      <p:sp>
        <p:nvSpPr>
          <p:cNvPr id="2070" name="AutoShape 26"/>
          <p:cNvSpPr>
            <a:spLocks noChangeArrowheads="1"/>
          </p:cNvSpPr>
          <p:nvPr/>
        </p:nvSpPr>
        <p:spPr bwMode="auto">
          <a:xfrm>
            <a:off x="4890916" y="5977628"/>
            <a:ext cx="144462" cy="215900"/>
          </a:xfrm>
          <a:prstGeom prst="upArrow">
            <a:avLst>
              <a:gd name="adj1" fmla="val 50000"/>
              <a:gd name="adj2" fmla="val 37363"/>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z="3600" b="1" dirty="0" smtClean="0"/>
              <a:t>Ψυχολογικά Προβλήματα</a:t>
            </a:r>
            <a:endParaRPr lang="el-GR" sz="3600" b="1" dirty="0"/>
          </a:p>
        </p:txBody>
      </p:sp>
      <p:grpSp>
        <p:nvGrpSpPr>
          <p:cNvPr id="6" name="Content Placeholder 3073"/>
          <p:cNvGrpSpPr>
            <a:grpSpLocks/>
          </p:cNvGrpSpPr>
          <p:nvPr/>
        </p:nvGrpSpPr>
        <p:grpSpPr bwMode="auto">
          <a:xfrm>
            <a:off x="602026" y="1674921"/>
            <a:ext cx="6814764" cy="4369316"/>
            <a:chOff x="363" y="215"/>
            <a:chExt cx="4282" cy="3576"/>
          </a:xfrm>
        </p:grpSpPr>
        <p:sp>
          <p:nvSpPr>
            <p:cNvPr id="7" name="_s3076"/>
            <p:cNvSpPr>
              <a:spLocks noChangeShapeType="1"/>
            </p:cNvSpPr>
            <p:nvPr/>
          </p:nvSpPr>
          <p:spPr bwMode="auto">
            <a:xfrm flipH="1">
              <a:off x="1963" y="2003"/>
              <a:ext cx="44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el-GR"/>
            </a:p>
          </p:txBody>
        </p:sp>
        <p:sp>
          <p:nvSpPr>
            <p:cNvPr id="8" name="_s3077"/>
            <p:cNvSpPr>
              <a:spLocks noChangeArrowheads="1"/>
            </p:cNvSpPr>
            <p:nvPr/>
          </p:nvSpPr>
          <p:spPr bwMode="auto">
            <a:xfrm>
              <a:off x="1069" y="1556"/>
              <a:ext cx="894" cy="894"/>
            </a:xfrm>
            <a:prstGeom prst="ellipse">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0" u="none" strike="noStrike" cap="none" normalizeH="0" baseline="0" smtClean="0">
                  <a:ln>
                    <a:noFill/>
                  </a:ln>
                  <a:solidFill>
                    <a:schemeClr val="bg1"/>
                  </a:solidFill>
                  <a:effectLst/>
                  <a:latin typeface="+mn-lt"/>
                  <a:cs typeface="Arial" pitchFamily="34" charset="0"/>
                </a:rPr>
                <a:t>άγχος</a:t>
              </a:r>
            </a:p>
          </p:txBody>
        </p:sp>
        <p:sp>
          <p:nvSpPr>
            <p:cNvPr id="9" name="_s3078"/>
            <p:cNvSpPr>
              <a:spLocks noChangeShapeType="1"/>
            </p:cNvSpPr>
            <p:nvPr/>
          </p:nvSpPr>
          <p:spPr bwMode="auto">
            <a:xfrm>
              <a:off x="2857" y="2450"/>
              <a:ext cx="0" cy="44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el-GR"/>
            </a:p>
          </p:txBody>
        </p:sp>
        <p:sp>
          <p:nvSpPr>
            <p:cNvPr id="10" name="_s3079"/>
            <p:cNvSpPr>
              <a:spLocks noChangeArrowheads="1"/>
            </p:cNvSpPr>
            <p:nvPr/>
          </p:nvSpPr>
          <p:spPr bwMode="auto">
            <a:xfrm>
              <a:off x="2410" y="2897"/>
              <a:ext cx="894" cy="894"/>
            </a:xfrm>
            <a:prstGeom prst="ellipse">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0" u="none" strike="noStrike" cap="none" normalizeH="0" baseline="0" smtClean="0">
                  <a:ln>
                    <a:noFill/>
                  </a:ln>
                  <a:solidFill>
                    <a:schemeClr val="bg1"/>
                  </a:solidFill>
                  <a:effectLst/>
                  <a:latin typeface="+mn-lt"/>
                  <a:cs typeface="Arial" pitchFamily="34" charset="0"/>
                </a:rPr>
                <a:t>ανασφάλεια</a:t>
              </a:r>
            </a:p>
          </p:txBody>
        </p:sp>
        <p:sp>
          <p:nvSpPr>
            <p:cNvPr id="11" name="_s3080"/>
            <p:cNvSpPr>
              <a:spLocks noChangeShapeType="1"/>
            </p:cNvSpPr>
            <p:nvPr/>
          </p:nvSpPr>
          <p:spPr bwMode="auto">
            <a:xfrm>
              <a:off x="3304" y="2003"/>
              <a:ext cx="44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el-GR"/>
            </a:p>
          </p:txBody>
        </p:sp>
        <p:sp>
          <p:nvSpPr>
            <p:cNvPr id="12" name="_s3081"/>
            <p:cNvSpPr>
              <a:spLocks noChangeArrowheads="1"/>
            </p:cNvSpPr>
            <p:nvPr/>
          </p:nvSpPr>
          <p:spPr bwMode="auto">
            <a:xfrm>
              <a:off x="3751" y="1556"/>
              <a:ext cx="894" cy="894"/>
            </a:xfrm>
            <a:prstGeom prst="ellipse">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0" u="none" strike="noStrike" cap="none" normalizeH="0" baseline="0" smtClean="0">
                  <a:ln>
                    <a:noFill/>
                  </a:ln>
                  <a:solidFill>
                    <a:schemeClr val="bg1"/>
                  </a:solidFill>
                  <a:effectLst/>
                  <a:latin typeface="+mn-lt"/>
                  <a:cs typeface="Arial" pitchFamily="34" charset="0"/>
                </a:rPr>
                <a:t>μοναξιά</a:t>
              </a:r>
            </a:p>
          </p:txBody>
        </p:sp>
        <p:sp>
          <p:nvSpPr>
            <p:cNvPr id="13" name="_s3082"/>
            <p:cNvSpPr>
              <a:spLocks noChangeShapeType="1"/>
            </p:cNvSpPr>
            <p:nvPr/>
          </p:nvSpPr>
          <p:spPr bwMode="auto">
            <a:xfrm flipV="1">
              <a:off x="2857" y="1109"/>
              <a:ext cx="0" cy="44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el-GR"/>
            </a:p>
          </p:txBody>
        </p:sp>
        <p:sp>
          <p:nvSpPr>
            <p:cNvPr id="14" name="_s3083"/>
            <p:cNvSpPr>
              <a:spLocks noChangeArrowheads="1"/>
            </p:cNvSpPr>
            <p:nvPr/>
          </p:nvSpPr>
          <p:spPr bwMode="auto">
            <a:xfrm>
              <a:off x="2410" y="215"/>
              <a:ext cx="894" cy="894"/>
            </a:xfrm>
            <a:prstGeom prst="ellipse">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0" u="none" strike="noStrike" cap="none" normalizeH="0" baseline="0" smtClean="0">
                  <a:ln>
                    <a:noFill/>
                  </a:ln>
                  <a:solidFill>
                    <a:schemeClr val="bg1"/>
                  </a:solidFill>
                  <a:effectLst/>
                  <a:latin typeface="+mn-lt"/>
                  <a:cs typeface="Arial" pitchFamily="34" charset="0"/>
                </a:rPr>
                <a:t>κατάθλιψη</a:t>
              </a:r>
            </a:p>
          </p:txBody>
        </p:sp>
        <p:sp>
          <p:nvSpPr>
            <p:cNvPr id="15" name="_s3084"/>
            <p:cNvSpPr>
              <a:spLocks noChangeArrowheads="1"/>
            </p:cNvSpPr>
            <p:nvPr/>
          </p:nvSpPr>
          <p:spPr bwMode="auto">
            <a:xfrm>
              <a:off x="2315" y="1474"/>
              <a:ext cx="1085" cy="1061"/>
            </a:xfrm>
            <a:prstGeom prst="ellipse">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1" i="0" u="none" strike="noStrike" cap="none" normalizeH="0" baseline="0" dirty="0" smtClean="0">
                  <a:ln>
                    <a:noFill/>
                  </a:ln>
                  <a:solidFill>
                    <a:srgbClr val="FFFF00"/>
                  </a:solidFill>
                  <a:effectLst/>
                  <a:latin typeface="+mn-lt"/>
                  <a:cs typeface="Arial" pitchFamily="34" charset="0"/>
                </a:rPr>
                <a:t>Ψυχολογικά</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1" i="0" u="none" strike="noStrike" cap="none" normalizeH="0" baseline="0" dirty="0" smtClean="0">
                  <a:ln>
                    <a:noFill/>
                  </a:ln>
                  <a:solidFill>
                    <a:srgbClr val="FFFF00"/>
                  </a:solidFill>
                  <a:effectLst/>
                  <a:latin typeface="+mn-lt"/>
                  <a:cs typeface="Arial" pitchFamily="34" charset="0"/>
                </a:rPr>
                <a:t>Προβλήματα</a:t>
              </a:r>
            </a:p>
          </p:txBody>
        </p:sp>
        <p:sp>
          <p:nvSpPr>
            <p:cNvPr id="16" name="Rectangle 13"/>
            <p:cNvSpPr>
              <a:spLocks noChangeArrowheads="1"/>
            </p:cNvSpPr>
            <p:nvPr/>
          </p:nvSpPr>
          <p:spPr bwMode="auto">
            <a:xfrm>
              <a:off x="363" y="3507"/>
              <a:ext cx="1406"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l-GR" sz="1600" b="0" i="0" u="none" strike="noStrike" cap="none" normalizeH="0" baseline="0" dirty="0" smtClean="0">
                  <a:ln>
                    <a:noFill/>
                  </a:ln>
                  <a:solidFill>
                    <a:schemeClr val="tx1"/>
                  </a:solidFill>
                  <a:effectLst/>
                  <a:latin typeface="+mn-lt"/>
                  <a:cs typeface="Arial" pitchFamily="34" charset="0"/>
                  <a:sym typeface="Wingdings" pitchFamily="2" charset="2"/>
                </a:rPr>
                <a:t>Rice et al, 2009</a:t>
              </a:r>
              <a:endParaRPr kumimoji="0" lang="el-GR" altLang="el-GR" sz="1600" b="0" i="0" u="none" strike="noStrike" cap="none" normalizeH="0" baseline="0" dirty="0" smtClean="0">
                <a:ln>
                  <a:noFill/>
                </a:ln>
                <a:solidFill>
                  <a:schemeClr val="tx1"/>
                </a:solidFill>
                <a:effectLst/>
                <a:latin typeface="+mn-lt"/>
                <a:cs typeface="Arial" pitchFamily="34" charset="0"/>
                <a:sym typeface="Wingdings" pitchFamily="2" charset="2"/>
              </a:endParaRPr>
            </a:p>
          </p:txBody>
        </p:sp>
      </p:grpSp>
      <p:sp>
        <p:nvSpPr>
          <p:cNvPr id="4" name="4 - Θέση αριθμού διαφάνειας"/>
          <p:cNvSpPr>
            <a:spLocks noGrp="1"/>
          </p:cNvSpPr>
          <p:nvPr>
            <p:ph type="sldNum" sz="quarter" idx="12"/>
          </p:nvPr>
        </p:nvSpPr>
        <p:spPr/>
        <p:txBody>
          <a:bodyPr/>
          <a:lstStyle/>
          <a:p>
            <a:fld id="{788EF552-4ADA-41B9-AA7C-FD2E36F51718}" type="slidenum">
              <a:rPr lang="el-GR" altLang="en-US" smtClean="0"/>
              <a:pPr/>
              <a:t>11</a:t>
            </a:fld>
            <a:endParaRPr lang="el-GR"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l-GR" altLang="el-GR" sz="3600" b="1" dirty="0" smtClean="0"/>
              <a:t>Φυσικοθεραπευτική αξιολόγηση</a:t>
            </a:r>
          </a:p>
        </p:txBody>
      </p:sp>
      <p:sp>
        <p:nvSpPr>
          <p:cNvPr id="23555" name="Rectangle 3"/>
          <p:cNvSpPr>
            <a:spLocks noGrp="1" noChangeArrowheads="1"/>
          </p:cNvSpPr>
          <p:nvPr>
            <p:ph idx="1"/>
          </p:nvPr>
        </p:nvSpPr>
        <p:spPr>
          <a:xfrm>
            <a:off x="457200" y="1484784"/>
            <a:ext cx="8229600" cy="4752528"/>
          </a:xfrm>
        </p:spPr>
        <p:txBody>
          <a:bodyPr/>
          <a:lstStyle/>
          <a:p>
            <a:r>
              <a:rPr lang="el-GR" altLang="el-GR" b="1" dirty="0" smtClean="0">
                <a:solidFill>
                  <a:schemeClr val="accent2">
                    <a:lumMod val="75000"/>
                  </a:schemeClr>
                </a:solidFill>
              </a:rPr>
              <a:t>Υ</a:t>
            </a:r>
            <a:r>
              <a:rPr lang="el-GR" altLang="el-GR" sz="2800" dirty="0" smtClean="0"/>
              <a:t>ποκειμενική</a:t>
            </a:r>
            <a:endParaRPr lang="el-GR" altLang="el-GR" dirty="0" smtClean="0"/>
          </a:p>
          <a:p>
            <a:r>
              <a:rPr lang="el-GR" altLang="el-GR" b="1" dirty="0" smtClean="0">
                <a:solidFill>
                  <a:schemeClr val="accent2">
                    <a:lumMod val="75000"/>
                  </a:schemeClr>
                </a:solidFill>
              </a:rPr>
              <a:t>Α</a:t>
            </a:r>
            <a:r>
              <a:rPr lang="el-GR" altLang="el-GR" sz="2800" dirty="0" smtClean="0"/>
              <a:t>ντικειμενική</a:t>
            </a:r>
            <a:endParaRPr lang="el-GR" altLang="el-GR" dirty="0" smtClean="0"/>
          </a:p>
          <a:p>
            <a:r>
              <a:rPr lang="el-GR" altLang="el-GR" b="1" dirty="0" smtClean="0">
                <a:solidFill>
                  <a:schemeClr val="accent2">
                    <a:lumMod val="75000"/>
                  </a:schemeClr>
                </a:solidFill>
              </a:rPr>
              <a:t>Σ</a:t>
            </a:r>
            <a:r>
              <a:rPr lang="el-GR" altLang="el-GR" sz="2800" dirty="0" smtClean="0"/>
              <a:t>υνεκτίμηση</a:t>
            </a:r>
            <a:endParaRPr lang="el-GR" altLang="el-GR" dirty="0" smtClean="0"/>
          </a:p>
          <a:p>
            <a:r>
              <a:rPr lang="el-GR" altLang="el-GR" b="1" dirty="0" smtClean="0">
                <a:solidFill>
                  <a:schemeClr val="accent2">
                    <a:lumMod val="75000"/>
                  </a:schemeClr>
                </a:solidFill>
              </a:rPr>
              <a:t>Ο</a:t>
            </a:r>
            <a:r>
              <a:rPr lang="el-GR" altLang="el-GR" sz="2800" dirty="0" smtClean="0"/>
              <a:t>ργάνωση θεραπείας</a:t>
            </a:r>
            <a:endParaRPr lang="el-GR" altLang="el-GR" dirty="0" smtClean="0"/>
          </a:p>
        </p:txBody>
      </p:sp>
      <p:sp>
        <p:nvSpPr>
          <p:cNvPr id="23556" name="Rectangle 4"/>
          <p:cNvSpPr>
            <a:spLocks noGrp="1" noChangeArrowheads="1"/>
          </p:cNvSpPr>
          <p:nvPr>
            <p:ph sz="half" idx="4294967295"/>
          </p:nvPr>
        </p:nvSpPr>
        <p:spPr>
          <a:xfrm>
            <a:off x="4788024" y="1484784"/>
            <a:ext cx="4038600" cy="4525963"/>
          </a:xfrm>
        </p:spPr>
        <p:txBody>
          <a:bodyPr/>
          <a:lstStyle/>
          <a:p>
            <a:r>
              <a:rPr lang="en-US" altLang="el-GR" b="1" dirty="0" smtClean="0">
                <a:solidFill>
                  <a:schemeClr val="accent2">
                    <a:lumMod val="75000"/>
                  </a:schemeClr>
                </a:solidFill>
              </a:rPr>
              <a:t>S</a:t>
            </a:r>
            <a:r>
              <a:rPr lang="en-US" altLang="el-GR" sz="2800" dirty="0" smtClean="0"/>
              <a:t>ubjective</a:t>
            </a:r>
            <a:endParaRPr lang="en-US" altLang="el-GR" dirty="0" smtClean="0"/>
          </a:p>
          <a:p>
            <a:r>
              <a:rPr lang="en-US" altLang="el-GR" b="1" dirty="0" smtClean="0">
                <a:solidFill>
                  <a:schemeClr val="accent2">
                    <a:lumMod val="75000"/>
                  </a:schemeClr>
                </a:solidFill>
              </a:rPr>
              <a:t>O</a:t>
            </a:r>
            <a:r>
              <a:rPr lang="en-US" altLang="el-GR" sz="2800" dirty="0" smtClean="0"/>
              <a:t>bjective</a:t>
            </a:r>
            <a:r>
              <a:rPr lang="en-US" altLang="el-GR" dirty="0" smtClean="0"/>
              <a:t> </a:t>
            </a:r>
          </a:p>
          <a:p>
            <a:r>
              <a:rPr lang="en-US" altLang="el-GR" b="1" dirty="0" smtClean="0">
                <a:solidFill>
                  <a:schemeClr val="accent2">
                    <a:lumMod val="75000"/>
                  </a:schemeClr>
                </a:solidFill>
              </a:rPr>
              <a:t>A</a:t>
            </a:r>
            <a:r>
              <a:rPr lang="en-US" altLang="el-GR" sz="2800" dirty="0" smtClean="0"/>
              <a:t>ssessment</a:t>
            </a:r>
            <a:endParaRPr lang="en-US" altLang="el-GR" dirty="0" smtClean="0"/>
          </a:p>
          <a:p>
            <a:r>
              <a:rPr lang="en-US" altLang="el-GR" b="1" dirty="0" smtClean="0">
                <a:solidFill>
                  <a:schemeClr val="accent2">
                    <a:lumMod val="75000"/>
                  </a:schemeClr>
                </a:solidFill>
              </a:rPr>
              <a:t>P</a:t>
            </a:r>
            <a:r>
              <a:rPr lang="en-US" altLang="el-GR" sz="2800" dirty="0" smtClean="0"/>
              <a:t>lan</a:t>
            </a:r>
            <a:endParaRPr lang="el-GR" altLang="el-GR" dirty="0" smtClean="0"/>
          </a:p>
          <a:p>
            <a:endParaRPr lang="el-GR" altLang="el-GR" dirty="0" smtClean="0"/>
          </a:p>
          <a:p>
            <a:pPr marL="0" indent="0">
              <a:buNone/>
            </a:pPr>
            <a:r>
              <a:rPr lang="el-GR" altLang="el-GR" sz="2000" dirty="0" smtClean="0"/>
              <a:t>Θέματα φυσικοθεραπείας</a:t>
            </a:r>
          </a:p>
          <a:p>
            <a:pPr marL="0" indent="0">
              <a:buNone/>
            </a:pPr>
            <a:r>
              <a:rPr lang="el-GR" altLang="el-GR" sz="2000" dirty="0" err="1" smtClean="0"/>
              <a:t>Π.Καρακασίδου</a:t>
            </a:r>
            <a:r>
              <a:rPr lang="el-GR" altLang="el-GR" sz="2000" dirty="0" smtClean="0"/>
              <a:t> 2013</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ChangeArrowheads="1"/>
          </p:cNvSpPr>
          <p:nvPr/>
        </p:nvSpPr>
        <p:spPr bwMode="auto">
          <a:xfrm>
            <a:off x="5102693" y="1412776"/>
            <a:ext cx="26479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3200" b="1" dirty="0" smtClean="0">
                <a:solidFill>
                  <a:schemeClr val="tx2"/>
                </a:solidFill>
                <a:latin typeface="Calibri" pitchFamily="34" charset="0"/>
              </a:rPr>
              <a:t>Αντικειμενική</a:t>
            </a:r>
            <a:endParaRPr lang="el-GR" altLang="el-GR" sz="1600" dirty="0">
              <a:solidFill>
                <a:schemeClr val="tx2"/>
              </a:solidFill>
              <a:latin typeface="Calibri" pitchFamily="34" charset="0"/>
            </a:endParaRPr>
          </a:p>
        </p:txBody>
      </p:sp>
      <p:sp>
        <p:nvSpPr>
          <p:cNvPr id="24579" name="Rectangle 6"/>
          <p:cNvSpPr>
            <a:spLocks noGrp="1" noChangeArrowheads="1"/>
          </p:cNvSpPr>
          <p:nvPr>
            <p:ph type="title"/>
          </p:nvPr>
        </p:nvSpPr>
        <p:spPr/>
        <p:txBody>
          <a:bodyPr/>
          <a:lstStyle/>
          <a:p>
            <a:r>
              <a:rPr lang="el-GR" altLang="el-GR" sz="3600" b="1" dirty="0" smtClean="0"/>
              <a:t>Φυσικοθεραπευτική αξιολόγηση</a:t>
            </a:r>
          </a:p>
        </p:txBody>
      </p:sp>
      <p:sp>
        <p:nvSpPr>
          <p:cNvPr id="24580" name="Rectangle 7"/>
          <p:cNvSpPr>
            <a:spLocks noGrp="1" noChangeArrowheads="1"/>
          </p:cNvSpPr>
          <p:nvPr>
            <p:ph idx="1"/>
          </p:nvPr>
        </p:nvSpPr>
        <p:spPr>
          <a:xfrm>
            <a:off x="457200" y="1484784"/>
            <a:ext cx="4186808" cy="4752528"/>
          </a:xfrm>
        </p:spPr>
        <p:txBody>
          <a:bodyPr/>
          <a:lstStyle/>
          <a:p>
            <a:r>
              <a:rPr lang="el-GR" altLang="el-GR" sz="2400" b="1" dirty="0" smtClean="0">
                <a:solidFill>
                  <a:schemeClr val="accent2">
                    <a:lumMod val="75000"/>
                  </a:schemeClr>
                </a:solidFill>
              </a:rPr>
              <a:t>μυϊκή ισχύς</a:t>
            </a:r>
          </a:p>
          <a:p>
            <a:r>
              <a:rPr lang="el-GR" altLang="el-GR" sz="2400" b="1" dirty="0" smtClean="0">
                <a:solidFill>
                  <a:schemeClr val="accent2">
                    <a:lumMod val="75000"/>
                  </a:schemeClr>
                </a:solidFill>
              </a:rPr>
              <a:t>μυϊκή  ελαστικότητα</a:t>
            </a:r>
          </a:p>
          <a:p>
            <a:r>
              <a:rPr lang="el-GR" altLang="el-GR" sz="2400" dirty="0" smtClean="0"/>
              <a:t>έλεγχος στάσης</a:t>
            </a:r>
          </a:p>
          <a:p>
            <a:r>
              <a:rPr lang="el-GR" altLang="el-GR" sz="2400" dirty="0" smtClean="0"/>
              <a:t>ανθρωπομετρικά στοιχεία</a:t>
            </a:r>
          </a:p>
          <a:p>
            <a:r>
              <a:rPr lang="el-GR" altLang="el-GR" sz="2400" dirty="0" smtClean="0"/>
              <a:t>αξιολόγηση  πόνου</a:t>
            </a:r>
          </a:p>
          <a:p>
            <a:r>
              <a:rPr lang="el-GR" altLang="el-GR" sz="2400" dirty="0" smtClean="0"/>
              <a:t>λειτουργική αξιολόγηση</a:t>
            </a:r>
          </a:p>
        </p:txBody>
      </p:sp>
      <p:sp>
        <p:nvSpPr>
          <p:cNvPr id="24581" name="Rectangle 8"/>
          <p:cNvSpPr>
            <a:spLocks noGrp="1" noChangeArrowheads="1"/>
          </p:cNvSpPr>
          <p:nvPr>
            <p:ph sz="half" idx="4294967295"/>
          </p:nvPr>
        </p:nvSpPr>
        <p:spPr>
          <a:xfrm>
            <a:off x="4572000" y="1988840"/>
            <a:ext cx="4038600" cy="4525963"/>
          </a:xfrm>
        </p:spPr>
        <p:txBody>
          <a:bodyPr/>
          <a:lstStyle/>
          <a:p>
            <a:r>
              <a:rPr lang="el-GR" altLang="el-GR" sz="2400" dirty="0" smtClean="0"/>
              <a:t>Μυς των περιφερικών αρθρώσεων, πρέπει να διατηρήσουν την μεγαλύτερη δυνατή ελαστικότητά τους γιατί μετά τις πλαστικές παραμορφώσεις των οστικών δομών μειώνεται αρκετά η τροχιά κίνησης, ιδιαίτερα στον </a:t>
            </a:r>
            <a:r>
              <a:rPr lang="el-GR" altLang="el-GR" sz="2400" b="1" dirty="0" smtClean="0">
                <a:solidFill>
                  <a:schemeClr val="accent2">
                    <a:lumMod val="75000"/>
                  </a:schemeClr>
                </a:solidFill>
              </a:rPr>
              <a:t>ώμο</a:t>
            </a:r>
            <a:r>
              <a:rPr lang="el-GR" altLang="el-GR" sz="2400" dirty="0" smtClean="0"/>
              <a:t> &amp;     </a:t>
            </a:r>
            <a:r>
              <a:rPr lang="el-GR" altLang="el-GR" sz="2400" b="1" dirty="0" smtClean="0">
                <a:solidFill>
                  <a:schemeClr val="accent2">
                    <a:lumMod val="75000"/>
                  </a:schemeClr>
                </a:solidFill>
              </a:rPr>
              <a:t>ισχίο</a:t>
            </a:r>
            <a:r>
              <a:rPr lang="el-GR" altLang="el-GR" sz="2400" dirty="0" smtClean="0"/>
              <a:t>.</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title"/>
          </p:nvPr>
        </p:nvSpPr>
        <p:spPr/>
        <p:txBody>
          <a:bodyPr/>
          <a:lstStyle/>
          <a:p>
            <a:r>
              <a:rPr lang="el-GR" sz="3600" b="1" dirty="0" smtClean="0"/>
              <a:t>Φυσικοθεραπευτική αξιολόγηση</a:t>
            </a:r>
            <a:endParaRPr lang="el-GR" sz="3600" b="1" dirty="0"/>
          </a:p>
        </p:txBody>
      </p:sp>
      <p:sp>
        <p:nvSpPr>
          <p:cNvPr id="26628" name="Rectangle 7"/>
          <p:cNvSpPr>
            <a:spLocks noGrp="1" noChangeArrowheads="1"/>
          </p:cNvSpPr>
          <p:nvPr>
            <p:ph idx="1"/>
          </p:nvPr>
        </p:nvSpPr>
        <p:spPr/>
        <p:txBody>
          <a:bodyPr/>
          <a:lstStyle/>
          <a:p>
            <a:pPr lvl="0"/>
            <a:r>
              <a:rPr lang="el-GR" altLang="el-GR" sz="2400" dirty="0"/>
              <a:t>μυϊκή ισχύς</a:t>
            </a:r>
          </a:p>
          <a:p>
            <a:pPr lvl="0"/>
            <a:r>
              <a:rPr lang="el-GR" altLang="el-GR" sz="2400" dirty="0"/>
              <a:t>μυϊκή  ελαστικότητα</a:t>
            </a:r>
          </a:p>
          <a:p>
            <a:pPr lvl="0"/>
            <a:r>
              <a:rPr lang="el-GR" altLang="el-GR" sz="2400" b="1" dirty="0">
                <a:solidFill>
                  <a:schemeClr val="accent2">
                    <a:lumMod val="75000"/>
                  </a:schemeClr>
                </a:solidFill>
              </a:rPr>
              <a:t>έλεγχος στάσης</a:t>
            </a:r>
          </a:p>
          <a:p>
            <a:pPr lvl="0"/>
            <a:r>
              <a:rPr lang="el-GR" altLang="el-GR" sz="2400" dirty="0">
                <a:solidFill>
                  <a:prstClr val="black"/>
                </a:solidFill>
              </a:rPr>
              <a:t>ανθρωπομετρικά στοιχεία</a:t>
            </a:r>
          </a:p>
          <a:p>
            <a:pPr lvl="0"/>
            <a:r>
              <a:rPr lang="el-GR" altLang="el-GR" sz="2400" dirty="0">
                <a:solidFill>
                  <a:prstClr val="black"/>
                </a:solidFill>
              </a:rPr>
              <a:t>αξιολόγηση  πόνου</a:t>
            </a:r>
          </a:p>
          <a:p>
            <a:pPr lvl="0"/>
            <a:r>
              <a:rPr lang="el-GR" altLang="el-GR" sz="2400" dirty="0">
                <a:solidFill>
                  <a:prstClr val="black"/>
                </a:solidFill>
              </a:rPr>
              <a:t>λειτουργική αξιολόγηση</a:t>
            </a:r>
          </a:p>
        </p:txBody>
      </p:sp>
      <p:sp>
        <p:nvSpPr>
          <p:cNvPr id="26629" name="Rectangle 8"/>
          <p:cNvSpPr>
            <a:spLocks noGrp="1" noChangeArrowheads="1"/>
          </p:cNvSpPr>
          <p:nvPr>
            <p:ph sz="half" idx="4294967295"/>
          </p:nvPr>
        </p:nvSpPr>
        <p:spPr>
          <a:xfrm>
            <a:off x="4613329" y="1958181"/>
            <a:ext cx="4038600" cy="4525963"/>
          </a:xfrm>
        </p:spPr>
        <p:txBody>
          <a:bodyPr/>
          <a:lstStyle/>
          <a:p>
            <a:r>
              <a:rPr lang="el-GR" sz="2400" dirty="0" smtClean="0"/>
              <a:t>Έλεγχος </a:t>
            </a:r>
            <a:r>
              <a:rPr lang="el-GR" sz="2400" b="1" dirty="0" smtClean="0">
                <a:solidFill>
                  <a:schemeClr val="accent2">
                    <a:lumMod val="75000"/>
                  </a:schemeClr>
                </a:solidFill>
              </a:rPr>
              <a:t>όρθιας </a:t>
            </a:r>
            <a:r>
              <a:rPr lang="el-GR" sz="2400" dirty="0" smtClean="0"/>
              <a:t>και </a:t>
            </a:r>
            <a:r>
              <a:rPr lang="el-GR" sz="2400" b="1" dirty="0" smtClean="0">
                <a:solidFill>
                  <a:schemeClr val="accent2">
                    <a:lumMod val="75000"/>
                  </a:schemeClr>
                </a:solidFill>
              </a:rPr>
              <a:t>καθιστής</a:t>
            </a:r>
            <a:r>
              <a:rPr lang="el-GR" sz="2400" dirty="0" smtClean="0"/>
              <a:t> στάσης Έλεγχος αν υπάρχουν λειτουργικές, ιδιοπαθείς ή άλλες παραμορφώσεις ΣΣ.</a:t>
            </a:r>
          </a:p>
          <a:p>
            <a:r>
              <a:rPr lang="el-GR" sz="2400" dirty="0" smtClean="0"/>
              <a:t> έλεγχος  </a:t>
            </a:r>
            <a:r>
              <a:rPr lang="en-US" sz="2400" dirty="0" smtClean="0"/>
              <a:t> </a:t>
            </a:r>
            <a:r>
              <a:rPr lang="el-GR" sz="2400" dirty="0" smtClean="0"/>
              <a:t>---------------     </a:t>
            </a:r>
          </a:p>
          <a:p>
            <a:endParaRPr lang="el-GR" sz="2400" dirty="0" smtClean="0"/>
          </a:p>
          <a:p>
            <a:r>
              <a:rPr lang="el-GR" sz="2400" dirty="0" smtClean="0"/>
              <a:t>όσο        η οστεοπόρωση</a:t>
            </a:r>
          </a:p>
        </p:txBody>
      </p:sp>
      <p:sp>
        <p:nvSpPr>
          <p:cNvPr id="25608" name="AutoShape 11"/>
          <p:cNvSpPr>
            <a:spLocks noChangeArrowheads="1"/>
          </p:cNvSpPr>
          <p:nvPr/>
        </p:nvSpPr>
        <p:spPr bwMode="auto">
          <a:xfrm>
            <a:off x="5610225" y="4399183"/>
            <a:ext cx="485775" cy="976313"/>
          </a:xfrm>
          <a:prstGeom prst="upArrow">
            <a:avLst>
              <a:gd name="adj1" fmla="val 50000"/>
              <a:gd name="adj2" fmla="val 50245"/>
            </a:avLst>
          </a:prstGeom>
          <a:solidFill>
            <a:schemeClr val="accent1"/>
          </a:solidFill>
          <a:ln w="9525">
            <a:no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latin typeface="Calibri" pitchFamily="34" charset="0"/>
            </a:endParaRPr>
          </a:p>
        </p:txBody>
      </p:sp>
      <p:sp>
        <p:nvSpPr>
          <p:cNvPr id="25609" name="AutoShape 12"/>
          <p:cNvSpPr>
            <a:spLocks noChangeArrowheads="1"/>
          </p:cNvSpPr>
          <p:nvPr/>
        </p:nvSpPr>
        <p:spPr bwMode="auto">
          <a:xfrm>
            <a:off x="8132719" y="3542352"/>
            <a:ext cx="485775" cy="976312"/>
          </a:xfrm>
          <a:prstGeom prst="upArrow">
            <a:avLst>
              <a:gd name="adj1" fmla="val 50000"/>
              <a:gd name="adj2" fmla="val 50245"/>
            </a:avLst>
          </a:prstGeom>
          <a:solidFill>
            <a:schemeClr val="accent1"/>
          </a:solidFill>
          <a:ln w="9525">
            <a:no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latin typeface="Calibri" pitchFamily="34" charset="0"/>
            </a:endParaRPr>
          </a:p>
        </p:txBody>
      </p:sp>
      <p:sp>
        <p:nvSpPr>
          <p:cNvPr id="10" name="Rectangle 5"/>
          <p:cNvSpPr>
            <a:spLocks noChangeArrowheads="1"/>
          </p:cNvSpPr>
          <p:nvPr/>
        </p:nvSpPr>
        <p:spPr bwMode="auto">
          <a:xfrm>
            <a:off x="5102693" y="1412776"/>
            <a:ext cx="26479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3200" b="1" dirty="0" smtClean="0">
                <a:solidFill>
                  <a:schemeClr val="tx2"/>
                </a:solidFill>
                <a:latin typeface="Calibri" pitchFamily="34" charset="0"/>
              </a:rPr>
              <a:t>Αντικειμενική</a:t>
            </a:r>
            <a:endParaRPr lang="el-GR" altLang="el-GR" sz="1600" dirty="0">
              <a:solidFill>
                <a:schemeClr val="tx2"/>
              </a:solidFill>
              <a:latin typeface="Calibri" pitchFamily="34" charset="0"/>
            </a:endParaRPr>
          </a:p>
        </p:txBody>
      </p:sp>
      <p:sp>
        <p:nvSpPr>
          <p:cNvPr id="2" name="TextBox 1"/>
          <p:cNvSpPr txBox="1"/>
          <p:nvPr/>
        </p:nvSpPr>
        <p:spPr>
          <a:xfrm>
            <a:off x="6096000" y="3816000"/>
            <a:ext cx="2304256" cy="369332"/>
          </a:xfrm>
          <a:prstGeom prst="rect">
            <a:avLst/>
          </a:prstGeom>
          <a:noFill/>
        </p:spPr>
        <p:txBody>
          <a:bodyPr wrap="square" rtlCol="0">
            <a:spAutoFit/>
          </a:bodyPr>
          <a:lstStyle/>
          <a:p>
            <a:r>
              <a:rPr lang="el-GR" dirty="0" smtClean="0">
                <a:latin typeface="+mn-lt"/>
              </a:rPr>
              <a:t>Ύψος ΣΣ </a:t>
            </a:r>
            <a:r>
              <a:rPr lang="el-GR" dirty="0" err="1" smtClean="0">
                <a:latin typeface="+mn-lt"/>
              </a:rPr>
              <a:t>ορθίου</a:t>
            </a:r>
            <a:endParaRPr lang="el-GR" dirty="0">
              <a:latin typeface="+mn-lt"/>
            </a:endParaRPr>
          </a:p>
        </p:txBody>
      </p:sp>
      <p:sp>
        <p:nvSpPr>
          <p:cNvPr id="11" name="TextBox 10"/>
          <p:cNvSpPr txBox="1"/>
          <p:nvPr/>
        </p:nvSpPr>
        <p:spPr>
          <a:xfrm>
            <a:off x="6111081" y="4149332"/>
            <a:ext cx="2304256" cy="369332"/>
          </a:xfrm>
          <a:prstGeom prst="rect">
            <a:avLst/>
          </a:prstGeom>
          <a:noFill/>
        </p:spPr>
        <p:txBody>
          <a:bodyPr wrap="square" rtlCol="0">
            <a:spAutoFit/>
          </a:bodyPr>
          <a:lstStyle/>
          <a:p>
            <a:r>
              <a:rPr lang="el-GR" dirty="0" smtClean="0">
                <a:latin typeface="+mn-lt"/>
              </a:rPr>
              <a:t>Ύψος ΣΣ καθήμενου</a:t>
            </a:r>
            <a:endParaRPr lang="el-GR" dirty="0">
              <a:latin typeface="+mn-lt"/>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Grp="1" noChangeArrowheads="1"/>
          </p:cNvSpPr>
          <p:nvPr>
            <p:ph type="title"/>
          </p:nvPr>
        </p:nvSpPr>
        <p:spPr/>
        <p:txBody>
          <a:bodyPr/>
          <a:lstStyle/>
          <a:p>
            <a:r>
              <a:rPr lang="el-GR" sz="3600" b="1" dirty="0" smtClean="0"/>
              <a:t>Φυσικοθεραπευτική αξιολόγηση</a:t>
            </a:r>
            <a:endParaRPr lang="el-GR" sz="3600" b="1" dirty="0"/>
          </a:p>
        </p:txBody>
      </p:sp>
      <p:sp>
        <p:nvSpPr>
          <p:cNvPr id="26628" name="Rectangle 7"/>
          <p:cNvSpPr>
            <a:spLocks noGrp="1" noChangeArrowheads="1"/>
          </p:cNvSpPr>
          <p:nvPr>
            <p:ph idx="1"/>
          </p:nvPr>
        </p:nvSpPr>
        <p:spPr>
          <a:xfrm>
            <a:off x="457200" y="1484784"/>
            <a:ext cx="4186808" cy="4752528"/>
          </a:xfrm>
        </p:spPr>
        <p:txBody>
          <a:bodyPr/>
          <a:lstStyle/>
          <a:p>
            <a:pPr lvl="0"/>
            <a:r>
              <a:rPr lang="el-GR" altLang="el-GR" sz="2400" dirty="0">
                <a:solidFill>
                  <a:prstClr val="black"/>
                </a:solidFill>
              </a:rPr>
              <a:t>μυϊκή ισχύς</a:t>
            </a:r>
          </a:p>
          <a:p>
            <a:pPr lvl="0"/>
            <a:r>
              <a:rPr lang="el-GR" altLang="el-GR" sz="2400" dirty="0">
                <a:solidFill>
                  <a:prstClr val="black"/>
                </a:solidFill>
              </a:rPr>
              <a:t>μυϊκή  ελαστικότητα</a:t>
            </a:r>
          </a:p>
          <a:p>
            <a:pPr lvl="0"/>
            <a:r>
              <a:rPr lang="el-GR" altLang="el-GR" sz="2400" dirty="0"/>
              <a:t>έλεγχος στάσης</a:t>
            </a:r>
          </a:p>
          <a:p>
            <a:pPr lvl="0"/>
            <a:r>
              <a:rPr lang="el-GR" altLang="el-GR" sz="2400" b="1" dirty="0">
                <a:solidFill>
                  <a:schemeClr val="accent2">
                    <a:lumMod val="75000"/>
                  </a:schemeClr>
                </a:solidFill>
              </a:rPr>
              <a:t>ανθρωπομετρικά στοιχεία</a:t>
            </a:r>
          </a:p>
          <a:p>
            <a:pPr lvl="0"/>
            <a:r>
              <a:rPr lang="el-GR" altLang="el-GR" sz="2400" dirty="0">
                <a:solidFill>
                  <a:prstClr val="black"/>
                </a:solidFill>
              </a:rPr>
              <a:t>αξιολόγηση  πόνου</a:t>
            </a:r>
          </a:p>
          <a:p>
            <a:pPr lvl="0"/>
            <a:r>
              <a:rPr lang="el-GR" altLang="el-GR" sz="2400" dirty="0">
                <a:solidFill>
                  <a:prstClr val="black"/>
                </a:solidFill>
              </a:rPr>
              <a:t>λειτουργική αξιολόγηση</a:t>
            </a:r>
          </a:p>
        </p:txBody>
      </p:sp>
      <p:sp>
        <p:nvSpPr>
          <p:cNvPr id="26629" name="Rectangle 8"/>
          <p:cNvSpPr>
            <a:spLocks noGrp="1" noChangeArrowheads="1"/>
          </p:cNvSpPr>
          <p:nvPr>
            <p:ph sz="half" idx="4294967295"/>
          </p:nvPr>
        </p:nvSpPr>
        <p:spPr>
          <a:xfrm>
            <a:off x="4572000" y="1997551"/>
            <a:ext cx="4038600" cy="4525963"/>
          </a:xfrm>
        </p:spPr>
        <p:txBody>
          <a:bodyPr/>
          <a:lstStyle/>
          <a:p>
            <a:r>
              <a:rPr lang="el-GR" altLang="el-GR" sz="2400" b="1" dirty="0" smtClean="0">
                <a:solidFill>
                  <a:schemeClr val="accent2">
                    <a:lumMod val="75000"/>
                  </a:schemeClr>
                </a:solidFill>
              </a:rPr>
              <a:t>Ύψος</a:t>
            </a:r>
          </a:p>
          <a:p>
            <a:r>
              <a:rPr lang="el-GR" altLang="el-GR" sz="2400" b="1" dirty="0" smtClean="0">
                <a:solidFill>
                  <a:schemeClr val="accent2">
                    <a:lumMod val="75000"/>
                  </a:schemeClr>
                </a:solidFill>
              </a:rPr>
              <a:t> βάρος</a:t>
            </a:r>
          </a:p>
          <a:p>
            <a:r>
              <a:rPr lang="el-GR" altLang="el-GR" sz="2400" dirty="0" smtClean="0"/>
              <a:t>χρώμα δέρματος</a:t>
            </a:r>
          </a:p>
          <a:p>
            <a:r>
              <a:rPr lang="el-GR" altLang="el-GR" sz="2400" dirty="0" smtClean="0"/>
              <a:t>χρώμα μαλλιών</a:t>
            </a:r>
          </a:p>
          <a:p>
            <a:r>
              <a:rPr lang="el-GR" altLang="el-GR" sz="2400" b="1" dirty="0" smtClean="0">
                <a:solidFill>
                  <a:schemeClr val="accent2">
                    <a:lumMod val="75000"/>
                  </a:schemeClr>
                </a:solidFill>
              </a:rPr>
              <a:t>άνοιγμα χεριών = ύψος σε νεαρή ηλικία</a:t>
            </a:r>
            <a:endParaRPr lang="en-US" altLang="el-GR" sz="2400" b="1" dirty="0" smtClean="0">
              <a:solidFill>
                <a:schemeClr val="accent2">
                  <a:lumMod val="75000"/>
                </a:schemeClr>
              </a:solidFill>
            </a:endParaRPr>
          </a:p>
          <a:p>
            <a:r>
              <a:rPr lang="el-GR" altLang="el-GR" sz="2400" b="1" dirty="0" smtClean="0">
                <a:solidFill>
                  <a:schemeClr val="accent2">
                    <a:lumMod val="75000"/>
                  </a:schemeClr>
                </a:solidFill>
              </a:rPr>
              <a:t>Περίμετρος </a:t>
            </a:r>
            <a:r>
              <a:rPr lang="el-GR" altLang="el-GR" sz="2400" b="1" dirty="0" err="1" smtClean="0">
                <a:solidFill>
                  <a:schemeClr val="accent2">
                    <a:lumMod val="75000"/>
                  </a:schemeClr>
                </a:solidFill>
              </a:rPr>
              <a:t>γαστροκνημίας</a:t>
            </a:r>
            <a:endParaRPr lang="el-GR" altLang="el-GR" sz="2400" b="1" dirty="0" smtClean="0">
              <a:solidFill>
                <a:schemeClr val="accent2">
                  <a:lumMod val="75000"/>
                </a:schemeClr>
              </a:solidFill>
            </a:endParaRPr>
          </a:p>
          <a:p>
            <a:endParaRPr lang="el-GR" altLang="el-GR" sz="2400" dirty="0" smtClean="0"/>
          </a:p>
          <a:p>
            <a:endParaRPr lang="el-GR" altLang="el-GR" sz="2400" dirty="0" smtClean="0"/>
          </a:p>
        </p:txBody>
      </p:sp>
      <p:sp>
        <p:nvSpPr>
          <p:cNvPr id="6" name="Rectangle 5"/>
          <p:cNvSpPr>
            <a:spLocks noChangeArrowheads="1"/>
          </p:cNvSpPr>
          <p:nvPr/>
        </p:nvSpPr>
        <p:spPr bwMode="auto">
          <a:xfrm>
            <a:off x="5102693" y="1412776"/>
            <a:ext cx="26479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3200" b="1" dirty="0" smtClean="0">
                <a:solidFill>
                  <a:schemeClr val="tx2"/>
                </a:solidFill>
                <a:latin typeface="Calibri" pitchFamily="34" charset="0"/>
              </a:rPr>
              <a:t>Αντικειμενική</a:t>
            </a:r>
            <a:endParaRPr lang="el-GR" altLang="el-GR" sz="1600" dirty="0">
              <a:solidFill>
                <a:schemeClr val="tx2"/>
              </a:solidFill>
              <a:latin typeface="Calibri"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Grp="1" noChangeArrowheads="1"/>
          </p:cNvSpPr>
          <p:nvPr>
            <p:ph type="title"/>
          </p:nvPr>
        </p:nvSpPr>
        <p:spPr/>
        <p:txBody>
          <a:bodyPr/>
          <a:lstStyle/>
          <a:p>
            <a:r>
              <a:rPr lang="el-GR" sz="3600" b="1" dirty="0" smtClean="0"/>
              <a:t>Φυσικοθεραπευτική αξιολόγηση</a:t>
            </a:r>
            <a:endParaRPr lang="el-GR" sz="3600" b="1" dirty="0"/>
          </a:p>
        </p:txBody>
      </p:sp>
      <p:sp>
        <p:nvSpPr>
          <p:cNvPr id="18439" name="Rectangle 7"/>
          <p:cNvSpPr>
            <a:spLocks noGrp="1" noChangeArrowheads="1"/>
          </p:cNvSpPr>
          <p:nvPr>
            <p:ph idx="1"/>
          </p:nvPr>
        </p:nvSpPr>
        <p:spPr/>
        <p:txBody>
          <a:bodyPr/>
          <a:lstStyle/>
          <a:p>
            <a:pPr lvl="0"/>
            <a:r>
              <a:rPr lang="el-GR" altLang="el-GR" sz="2400" dirty="0">
                <a:solidFill>
                  <a:prstClr val="black"/>
                </a:solidFill>
              </a:rPr>
              <a:t>μυϊκή ισχύς</a:t>
            </a:r>
          </a:p>
          <a:p>
            <a:pPr lvl="0"/>
            <a:r>
              <a:rPr lang="el-GR" altLang="el-GR" sz="2400" dirty="0">
                <a:solidFill>
                  <a:prstClr val="black"/>
                </a:solidFill>
              </a:rPr>
              <a:t>μυϊκή  ελαστικότητα</a:t>
            </a:r>
          </a:p>
          <a:p>
            <a:pPr lvl="0"/>
            <a:r>
              <a:rPr lang="el-GR" altLang="el-GR" sz="2400" dirty="0">
                <a:solidFill>
                  <a:prstClr val="black"/>
                </a:solidFill>
              </a:rPr>
              <a:t>έλεγχος στάσης</a:t>
            </a:r>
          </a:p>
          <a:p>
            <a:pPr lvl="0"/>
            <a:r>
              <a:rPr lang="el-GR" altLang="el-GR" sz="2400" dirty="0"/>
              <a:t>ανθρωπομετρικά στοιχεία</a:t>
            </a:r>
          </a:p>
          <a:p>
            <a:pPr lvl="0"/>
            <a:r>
              <a:rPr lang="el-GR" altLang="el-GR" sz="2400" b="1" dirty="0" smtClean="0">
                <a:solidFill>
                  <a:schemeClr val="accent2">
                    <a:lumMod val="75000"/>
                  </a:schemeClr>
                </a:solidFill>
              </a:rPr>
              <a:t>αξιολόγηση </a:t>
            </a:r>
            <a:r>
              <a:rPr lang="el-GR" altLang="el-GR" sz="2400" b="1" dirty="0">
                <a:solidFill>
                  <a:schemeClr val="accent2">
                    <a:lumMod val="75000"/>
                  </a:schemeClr>
                </a:solidFill>
              </a:rPr>
              <a:t>πόνου</a:t>
            </a:r>
          </a:p>
          <a:p>
            <a:pPr lvl="0"/>
            <a:r>
              <a:rPr lang="el-GR" altLang="el-GR" sz="2400" dirty="0">
                <a:solidFill>
                  <a:prstClr val="black"/>
                </a:solidFill>
              </a:rPr>
              <a:t>λειτουργική αξιολόγηση</a:t>
            </a:r>
          </a:p>
        </p:txBody>
      </p:sp>
      <p:sp>
        <p:nvSpPr>
          <p:cNvPr id="18440" name="Rectangle 8"/>
          <p:cNvSpPr>
            <a:spLocks noGrp="1" noChangeArrowheads="1"/>
          </p:cNvSpPr>
          <p:nvPr>
            <p:ph sz="half" idx="4294967295"/>
          </p:nvPr>
        </p:nvSpPr>
        <p:spPr>
          <a:xfrm>
            <a:off x="4644008" y="2000916"/>
            <a:ext cx="4038600" cy="4525963"/>
          </a:xfrm>
        </p:spPr>
        <p:txBody>
          <a:bodyPr/>
          <a:lstStyle/>
          <a:p>
            <a:r>
              <a:rPr lang="el-GR" sz="2400" b="1" dirty="0" smtClean="0">
                <a:solidFill>
                  <a:schemeClr val="accent2">
                    <a:lumMod val="75000"/>
                  </a:schemeClr>
                </a:solidFill>
              </a:rPr>
              <a:t>ποιοτική</a:t>
            </a:r>
            <a:r>
              <a:rPr lang="el-GR" sz="2400" dirty="0" smtClean="0"/>
              <a:t>,  </a:t>
            </a:r>
          </a:p>
          <a:p>
            <a:r>
              <a:rPr lang="el-GR" sz="2400" dirty="0" smtClean="0"/>
              <a:t>οξύς – καυστικός -</a:t>
            </a:r>
          </a:p>
          <a:p>
            <a:r>
              <a:rPr lang="el-GR" sz="2400" dirty="0" smtClean="0"/>
              <a:t> συνεχής - διακοπτόμενος</a:t>
            </a:r>
          </a:p>
          <a:p>
            <a:r>
              <a:rPr lang="el-GR" sz="2400" dirty="0" smtClean="0"/>
              <a:t>προ/κατά/μετά την δραστηριότητα</a:t>
            </a:r>
          </a:p>
          <a:p>
            <a:r>
              <a:rPr lang="el-GR" sz="2400" b="1" dirty="0" smtClean="0">
                <a:solidFill>
                  <a:schemeClr val="accent2">
                    <a:lumMod val="75000"/>
                  </a:schemeClr>
                </a:solidFill>
              </a:rPr>
              <a:t>ποσοτική</a:t>
            </a:r>
            <a:r>
              <a:rPr lang="el-GR" sz="2400" dirty="0" smtClean="0"/>
              <a:t>, μπορεί να  χρησιμοποιηθεί η 10 </a:t>
            </a:r>
            <a:r>
              <a:rPr lang="el-GR" sz="2400" dirty="0" err="1" smtClean="0"/>
              <a:t>βαθμη</a:t>
            </a:r>
            <a:r>
              <a:rPr lang="el-GR" sz="2400" dirty="0" smtClean="0"/>
              <a:t> κλίμακα</a:t>
            </a:r>
          </a:p>
          <a:p>
            <a:r>
              <a:rPr lang="el-GR" sz="2400" b="1" dirty="0" smtClean="0">
                <a:solidFill>
                  <a:schemeClr val="accent2">
                    <a:lumMod val="75000"/>
                  </a:schemeClr>
                </a:solidFill>
              </a:rPr>
              <a:t>χαρτογράφηση</a:t>
            </a:r>
            <a:endParaRPr lang="el-GR" sz="2400" b="1" dirty="0">
              <a:solidFill>
                <a:schemeClr val="accent2">
                  <a:lumMod val="75000"/>
                </a:schemeClr>
              </a:solidFill>
            </a:endParaRPr>
          </a:p>
        </p:txBody>
      </p:sp>
      <p:sp>
        <p:nvSpPr>
          <p:cNvPr id="6" name="Rectangle 5"/>
          <p:cNvSpPr>
            <a:spLocks noChangeArrowheads="1"/>
          </p:cNvSpPr>
          <p:nvPr/>
        </p:nvSpPr>
        <p:spPr bwMode="auto">
          <a:xfrm>
            <a:off x="5102693" y="1412776"/>
            <a:ext cx="26479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3200" b="1" dirty="0" smtClean="0">
                <a:solidFill>
                  <a:schemeClr val="tx2"/>
                </a:solidFill>
                <a:latin typeface="Calibri" pitchFamily="34" charset="0"/>
              </a:rPr>
              <a:t>Αντικειμενική</a:t>
            </a:r>
            <a:endParaRPr lang="el-GR" altLang="el-GR" sz="1600" dirty="0">
              <a:solidFill>
                <a:schemeClr val="tx2"/>
              </a:solidFill>
              <a:latin typeface="Calibri"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6"/>
          <p:cNvSpPr>
            <a:spLocks noGrp="1" noChangeArrowheads="1"/>
          </p:cNvSpPr>
          <p:nvPr>
            <p:ph type="title"/>
          </p:nvPr>
        </p:nvSpPr>
        <p:spPr/>
        <p:txBody>
          <a:bodyPr/>
          <a:lstStyle/>
          <a:p>
            <a:r>
              <a:rPr lang="el-GR" altLang="el-GR" sz="3600" b="1" dirty="0" smtClean="0"/>
              <a:t>Φυσικοθεραπευτική αξιολόγηση</a:t>
            </a:r>
          </a:p>
        </p:txBody>
      </p:sp>
      <p:sp>
        <p:nvSpPr>
          <p:cNvPr id="28676" name="Rectangle 7"/>
          <p:cNvSpPr>
            <a:spLocks noGrp="1" noChangeArrowheads="1"/>
          </p:cNvSpPr>
          <p:nvPr>
            <p:ph idx="1"/>
          </p:nvPr>
        </p:nvSpPr>
        <p:spPr/>
        <p:txBody>
          <a:bodyPr/>
          <a:lstStyle/>
          <a:p>
            <a:pPr lvl="0"/>
            <a:r>
              <a:rPr lang="el-GR" altLang="el-GR" sz="2400" dirty="0">
                <a:solidFill>
                  <a:prstClr val="black"/>
                </a:solidFill>
              </a:rPr>
              <a:t>μυϊκή ισχύς</a:t>
            </a:r>
          </a:p>
          <a:p>
            <a:pPr lvl="0"/>
            <a:r>
              <a:rPr lang="el-GR" altLang="el-GR" sz="2400" dirty="0">
                <a:solidFill>
                  <a:prstClr val="black"/>
                </a:solidFill>
              </a:rPr>
              <a:t>μυϊκή  ελαστικότητα</a:t>
            </a:r>
          </a:p>
          <a:p>
            <a:pPr lvl="0"/>
            <a:r>
              <a:rPr lang="el-GR" altLang="el-GR" sz="2400" dirty="0">
                <a:solidFill>
                  <a:prstClr val="black"/>
                </a:solidFill>
              </a:rPr>
              <a:t>έλεγχος στάσης</a:t>
            </a:r>
          </a:p>
          <a:p>
            <a:pPr lvl="0"/>
            <a:r>
              <a:rPr lang="el-GR" altLang="el-GR" sz="2400" dirty="0">
                <a:solidFill>
                  <a:prstClr val="black"/>
                </a:solidFill>
              </a:rPr>
              <a:t>ανθρωπομετρικά στοιχεία</a:t>
            </a:r>
          </a:p>
          <a:p>
            <a:pPr lvl="0"/>
            <a:r>
              <a:rPr lang="el-GR" altLang="el-GR" sz="2400" dirty="0"/>
              <a:t>αξιολόγηση πόνου</a:t>
            </a:r>
          </a:p>
          <a:p>
            <a:pPr lvl="0"/>
            <a:r>
              <a:rPr lang="el-GR" altLang="el-GR" sz="2400" b="1" dirty="0">
                <a:solidFill>
                  <a:schemeClr val="accent2">
                    <a:lumMod val="75000"/>
                  </a:schemeClr>
                </a:solidFill>
              </a:rPr>
              <a:t>λειτουργική αξιολόγηση</a:t>
            </a:r>
          </a:p>
        </p:txBody>
      </p:sp>
      <p:sp>
        <p:nvSpPr>
          <p:cNvPr id="19464" name="Rectangle 8"/>
          <p:cNvSpPr>
            <a:spLocks noGrp="1" noChangeArrowheads="1"/>
          </p:cNvSpPr>
          <p:nvPr>
            <p:ph sz="half" idx="4294967295"/>
          </p:nvPr>
        </p:nvSpPr>
        <p:spPr>
          <a:xfrm>
            <a:off x="4572000" y="1997551"/>
            <a:ext cx="4038600" cy="4525963"/>
          </a:xfrm>
        </p:spPr>
        <p:txBody>
          <a:bodyPr/>
          <a:lstStyle/>
          <a:p>
            <a:r>
              <a:rPr lang="el-GR" sz="2400" dirty="0" smtClean="0"/>
              <a:t>Στοιχεία καθημερινής αυτοεξυπηρέτησης</a:t>
            </a:r>
          </a:p>
          <a:p>
            <a:r>
              <a:rPr lang="el-GR" sz="2400" dirty="0" smtClean="0"/>
              <a:t>στοιχεία δραστηριότητας  εκτός οικίας ,όπως  συνθήκες βάδισης μέτρηση διασκελισμού χρήση μέσων μαζικής μεταφοράς.  Π.χ.   Ερωτηματολόγιο </a:t>
            </a:r>
            <a:r>
              <a:rPr lang="en-US" sz="2400" dirty="0" smtClean="0"/>
              <a:t> EVOS1,  </a:t>
            </a:r>
            <a:r>
              <a:rPr lang="el-GR" sz="2400" dirty="0" smtClean="0"/>
              <a:t>με </a:t>
            </a:r>
            <a:r>
              <a:rPr lang="el-GR" sz="2400" dirty="0" err="1" smtClean="0"/>
              <a:t>τετράβαθμη</a:t>
            </a:r>
            <a:r>
              <a:rPr lang="el-GR" sz="2400" dirty="0" smtClean="0"/>
              <a:t> κλίμακα ,  κλπ </a:t>
            </a:r>
          </a:p>
          <a:p>
            <a:endParaRPr lang="el-GR" sz="2400" dirty="0" smtClean="0"/>
          </a:p>
          <a:p>
            <a:endParaRPr lang="el-GR" sz="2400" dirty="0" smtClean="0"/>
          </a:p>
          <a:p>
            <a:endParaRPr lang="el-GR" sz="2400" dirty="0"/>
          </a:p>
        </p:txBody>
      </p:sp>
      <p:sp>
        <p:nvSpPr>
          <p:cNvPr id="6" name="Rectangle 5"/>
          <p:cNvSpPr>
            <a:spLocks noChangeArrowheads="1"/>
          </p:cNvSpPr>
          <p:nvPr/>
        </p:nvSpPr>
        <p:spPr bwMode="auto">
          <a:xfrm>
            <a:off x="5102693" y="1412776"/>
            <a:ext cx="26479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3200" b="1" dirty="0" smtClean="0">
                <a:solidFill>
                  <a:schemeClr val="tx2"/>
                </a:solidFill>
                <a:latin typeface="Calibri" pitchFamily="34" charset="0"/>
              </a:rPr>
              <a:t>Αντικειμενική</a:t>
            </a:r>
            <a:endParaRPr lang="el-GR" altLang="el-GR" sz="1600" dirty="0">
              <a:solidFill>
                <a:schemeClr val="tx2"/>
              </a:solidFill>
              <a:latin typeface="Calibri"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l-GR" altLang="el-GR" sz="3600" b="1" dirty="0" smtClean="0"/>
              <a:t>Φυσικοθεραπευτική αξιολόγηση</a:t>
            </a:r>
          </a:p>
        </p:txBody>
      </p:sp>
      <p:sp>
        <p:nvSpPr>
          <p:cNvPr id="29699" name="Rectangle 3"/>
          <p:cNvSpPr>
            <a:spLocks noGrp="1" noChangeArrowheads="1"/>
          </p:cNvSpPr>
          <p:nvPr>
            <p:ph idx="1"/>
          </p:nvPr>
        </p:nvSpPr>
        <p:spPr/>
        <p:txBody>
          <a:bodyPr/>
          <a:lstStyle/>
          <a:p>
            <a:pPr marL="0" indent="0">
              <a:buNone/>
            </a:pPr>
            <a:r>
              <a:rPr lang="el-GR" altLang="el-GR" sz="2400" dirty="0" smtClean="0"/>
              <a:t>Ο Φυσικοθεραπευτής  εκμαιεύει:</a:t>
            </a:r>
          </a:p>
          <a:p>
            <a:r>
              <a:rPr lang="el-GR" altLang="el-GR" sz="2400" dirty="0" smtClean="0"/>
              <a:t>συμπτωμάτων - δυσλειτουργίες</a:t>
            </a:r>
          </a:p>
          <a:p>
            <a:r>
              <a:rPr lang="el-GR" altLang="el-GR" sz="2400" dirty="0" smtClean="0"/>
              <a:t>συνήθη καθημερινή δραστηριότητα</a:t>
            </a:r>
          </a:p>
          <a:p>
            <a:r>
              <a:rPr lang="el-GR" altLang="el-GR" sz="2400" dirty="0" smtClean="0"/>
              <a:t>ποια κίνηση βελτιώνει τις δυσλειτουργίες</a:t>
            </a:r>
          </a:p>
          <a:p>
            <a:r>
              <a:rPr lang="el-GR" altLang="el-GR" sz="2400" dirty="0" smtClean="0"/>
              <a:t>ποια κίνηση χειροτερεύει τις δυσλειτουργίες</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l-GR" altLang="el-GR" sz="3600" b="1" dirty="0" smtClean="0"/>
              <a:t>Φυσικοθεραπευτική αξιολόγηση</a:t>
            </a:r>
            <a:br>
              <a:rPr lang="el-GR" altLang="el-GR" sz="3600" b="1" dirty="0" smtClean="0"/>
            </a:br>
            <a:r>
              <a:rPr lang="el-GR" altLang="el-GR" sz="3600" b="1" dirty="0" smtClean="0"/>
              <a:t>συνεκτίμηση ευρημάτων</a:t>
            </a:r>
          </a:p>
        </p:txBody>
      </p:sp>
      <p:sp>
        <p:nvSpPr>
          <p:cNvPr id="30723" name="Rectangle 3"/>
          <p:cNvSpPr>
            <a:spLocks noGrp="1" noChangeArrowheads="1"/>
          </p:cNvSpPr>
          <p:nvPr>
            <p:ph idx="1"/>
          </p:nvPr>
        </p:nvSpPr>
        <p:spPr>
          <a:xfrm>
            <a:off x="457200" y="1484784"/>
            <a:ext cx="3682752" cy="4752528"/>
          </a:xfrm>
        </p:spPr>
        <p:txBody>
          <a:bodyPr/>
          <a:lstStyle/>
          <a:p>
            <a:r>
              <a:rPr lang="el-GR" altLang="el-GR" sz="2800" dirty="0" smtClean="0"/>
              <a:t>Μυϊκή ισχύς σε σχέση με την φυσική δραστηριότητα &amp;εργασία μέχρι σήμερα</a:t>
            </a:r>
          </a:p>
        </p:txBody>
      </p:sp>
      <p:sp>
        <p:nvSpPr>
          <p:cNvPr id="30724" name="Rectangle 4"/>
          <p:cNvSpPr>
            <a:spLocks noGrp="1" noChangeArrowheads="1"/>
          </p:cNvSpPr>
          <p:nvPr>
            <p:ph sz="half" idx="4294967295"/>
          </p:nvPr>
        </p:nvSpPr>
        <p:spPr>
          <a:xfrm>
            <a:off x="4499992" y="1484784"/>
            <a:ext cx="4038600" cy="4525963"/>
          </a:xfrm>
        </p:spPr>
        <p:txBody>
          <a:bodyPr/>
          <a:lstStyle/>
          <a:p>
            <a:r>
              <a:rPr lang="el-GR" altLang="el-GR" sz="2800" dirty="0" smtClean="0"/>
              <a:t>μέτρια ισχύς χωρίς άσκηση                            καλή πρόγνωση</a:t>
            </a:r>
          </a:p>
          <a:p>
            <a:endParaRPr lang="el-GR" altLang="el-GR" sz="2800" dirty="0" smtClean="0"/>
          </a:p>
          <a:p>
            <a:r>
              <a:rPr lang="el-GR" altLang="el-GR" sz="2800" dirty="0" smtClean="0"/>
              <a:t>μέτρια ισχύς &amp; άσκηση                           κακή πρόγνωση</a:t>
            </a:r>
          </a:p>
          <a:p>
            <a:endParaRPr lang="el-GR" altLang="el-GR" sz="2800" dirty="0" smtClean="0"/>
          </a:p>
          <a:p>
            <a:r>
              <a:rPr lang="el-GR" altLang="el-GR" sz="2800" dirty="0" smtClean="0"/>
              <a:t>κακή στάση ΣΣ                                                                                                     κακή πρόγνωση</a:t>
            </a:r>
          </a:p>
        </p:txBody>
      </p:sp>
      <p:sp>
        <p:nvSpPr>
          <p:cNvPr id="30725" name="AutoShape 6"/>
          <p:cNvSpPr>
            <a:spLocks noChangeArrowheads="1"/>
          </p:cNvSpPr>
          <p:nvPr/>
        </p:nvSpPr>
        <p:spPr bwMode="auto">
          <a:xfrm>
            <a:off x="7667625" y="2133600"/>
            <a:ext cx="733425" cy="685800"/>
          </a:xfrm>
          <a:prstGeom prst="curvedLeftArrow">
            <a:avLst>
              <a:gd name="adj1" fmla="val 25370"/>
              <a:gd name="adj2" fmla="val 45370"/>
              <a:gd name="adj3" fmla="val 5925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latin typeface="Calibri" pitchFamily="34" charset="0"/>
            </a:endParaRPr>
          </a:p>
        </p:txBody>
      </p:sp>
      <p:sp>
        <p:nvSpPr>
          <p:cNvPr id="30726" name="AutoShape 7"/>
          <p:cNvSpPr>
            <a:spLocks noChangeArrowheads="1"/>
          </p:cNvSpPr>
          <p:nvPr/>
        </p:nvSpPr>
        <p:spPr bwMode="auto">
          <a:xfrm>
            <a:off x="8027988" y="3860800"/>
            <a:ext cx="733425" cy="685800"/>
          </a:xfrm>
          <a:prstGeom prst="curvedLeftArrow">
            <a:avLst>
              <a:gd name="adj1" fmla="val 25370"/>
              <a:gd name="adj2" fmla="val 45370"/>
              <a:gd name="adj3" fmla="val 5925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latin typeface="Calibri" pitchFamily="34" charset="0"/>
            </a:endParaRPr>
          </a:p>
        </p:txBody>
      </p:sp>
      <p:sp>
        <p:nvSpPr>
          <p:cNvPr id="30727" name="AutoShape 8"/>
          <p:cNvSpPr>
            <a:spLocks noChangeArrowheads="1"/>
          </p:cNvSpPr>
          <p:nvPr/>
        </p:nvSpPr>
        <p:spPr bwMode="auto">
          <a:xfrm>
            <a:off x="7451725" y="4941888"/>
            <a:ext cx="733425" cy="685800"/>
          </a:xfrm>
          <a:prstGeom prst="curvedLeftArrow">
            <a:avLst>
              <a:gd name="adj1" fmla="val 25370"/>
              <a:gd name="adj2" fmla="val 45370"/>
              <a:gd name="adj3" fmla="val 5925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latin typeface="Calibri"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Autofit/>
          </a:bodyPr>
          <a:lstStyle/>
          <a:p>
            <a:pPr fontAlgn="auto">
              <a:spcAft>
                <a:spcPts val="0"/>
              </a:spcAft>
              <a:defRPr/>
            </a:pPr>
            <a:r>
              <a:rPr lang="el-GR" sz="3200" b="1" dirty="0"/>
              <a:t>Σχεδιασμός ομαδικών προγραμμάτων θεραπευτικής άσκησης</a:t>
            </a:r>
          </a:p>
        </p:txBody>
      </p:sp>
      <p:sp>
        <p:nvSpPr>
          <p:cNvPr id="17411" name="2 - Υπότιτλος"/>
          <p:cNvSpPr>
            <a:spLocks noGrp="1"/>
          </p:cNvSpPr>
          <p:nvPr>
            <p:ph idx="1"/>
          </p:nvPr>
        </p:nvSpPr>
        <p:spPr>
          <a:xfrm>
            <a:off x="1979712" y="1484784"/>
            <a:ext cx="6707088" cy="4752528"/>
          </a:xfrm>
        </p:spPr>
        <p:txBody>
          <a:bodyPr rtlCol="0" anchor="ctr">
            <a:normAutofit/>
          </a:bodyPr>
          <a:lstStyle/>
          <a:p>
            <a:pPr fontAlgn="auto">
              <a:spcAft>
                <a:spcPts val="0"/>
              </a:spcAft>
              <a:defRPr/>
            </a:pPr>
            <a:r>
              <a:rPr lang="el-GR" b="1" dirty="0" smtClean="0">
                <a:solidFill>
                  <a:schemeClr val="tx2"/>
                </a:solidFill>
              </a:rPr>
              <a:t>Κριτήρια ένταξης</a:t>
            </a:r>
            <a:r>
              <a:rPr lang="en-US" b="1" dirty="0" smtClean="0">
                <a:solidFill>
                  <a:schemeClr val="tx2"/>
                </a:solidFill>
              </a:rPr>
              <a:t> </a:t>
            </a:r>
            <a:r>
              <a:rPr lang="el-GR" b="1" dirty="0" smtClean="0">
                <a:solidFill>
                  <a:schemeClr val="tx2"/>
                </a:solidFill>
              </a:rPr>
              <a:t>-</a:t>
            </a:r>
            <a:r>
              <a:rPr lang="en-US" b="1" dirty="0" smtClean="0">
                <a:solidFill>
                  <a:schemeClr val="tx2"/>
                </a:solidFill>
              </a:rPr>
              <a:t> </a:t>
            </a:r>
            <a:r>
              <a:rPr lang="el-GR" b="1" dirty="0" smtClean="0">
                <a:solidFill>
                  <a:schemeClr val="tx2"/>
                </a:solidFill>
              </a:rPr>
              <a:t>επιλογής </a:t>
            </a:r>
          </a:p>
          <a:p>
            <a:pPr fontAlgn="auto">
              <a:spcAft>
                <a:spcPts val="0"/>
              </a:spcAft>
              <a:defRPr/>
            </a:pPr>
            <a:r>
              <a:rPr lang="el-GR" b="1" dirty="0" smtClean="0">
                <a:solidFill>
                  <a:schemeClr val="tx2"/>
                </a:solidFill>
              </a:rPr>
              <a:t>Προοδευτικότητα</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l-GR" altLang="el-GR" sz="3200" b="1" dirty="0" smtClean="0"/>
              <a:t>Φυσικοθεραπευτική αξιολόγηση</a:t>
            </a:r>
            <a:br>
              <a:rPr lang="el-GR" altLang="el-GR" sz="3200" b="1" dirty="0" smtClean="0"/>
            </a:br>
            <a:r>
              <a:rPr lang="el-GR" altLang="el-GR" sz="3200" b="1" dirty="0" smtClean="0"/>
              <a:t>συνεκτίμηση ευρημάτων</a:t>
            </a:r>
          </a:p>
        </p:txBody>
      </p:sp>
      <p:sp>
        <p:nvSpPr>
          <p:cNvPr id="32771" name="Rectangle 3"/>
          <p:cNvSpPr>
            <a:spLocks noGrp="1" noChangeArrowheads="1"/>
          </p:cNvSpPr>
          <p:nvPr>
            <p:ph idx="1"/>
          </p:nvPr>
        </p:nvSpPr>
        <p:spPr>
          <a:xfrm>
            <a:off x="457200" y="1484784"/>
            <a:ext cx="4474840" cy="4752528"/>
          </a:xfrm>
        </p:spPr>
        <p:txBody>
          <a:bodyPr/>
          <a:lstStyle/>
          <a:p>
            <a:r>
              <a:rPr lang="el-GR" sz="2400" b="1" dirty="0" smtClean="0">
                <a:solidFill>
                  <a:schemeClr val="accent2">
                    <a:lumMod val="75000"/>
                  </a:schemeClr>
                </a:solidFill>
              </a:rPr>
              <a:t>Κάπνισμα</a:t>
            </a:r>
          </a:p>
          <a:p>
            <a:r>
              <a:rPr lang="el-GR" sz="2400" dirty="0" smtClean="0"/>
              <a:t>κακή πρόγνωση,</a:t>
            </a:r>
          </a:p>
          <a:p>
            <a:r>
              <a:rPr lang="el-GR" sz="2400" dirty="0" smtClean="0"/>
              <a:t>γιατί η κυφωτική παραμόρφωση δημιουργεί θωρακική δυσλειτουργία πάνω σε</a:t>
            </a:r>
            <a:r>
              <a:rPr lang="en-US" sz="2400" dirty="0" smtClean="0"/>
              <a:t> </a:t>
            </a:r>
            <a:r>
              <a:rPr lang="el-GR" sz="2400" dirty="0" smtClean="0"/>
              <a:t>ένα ήδη βεβαρημένο </a:t>
            </a:r>
            <a:r>
              <a:rPr lang="el-GR" sz="2400" dirty="0" err="1" smtClean="0"/>
              <a:t>καρδιαναπνευστικό</a:t>
            </a:r>
            <a:r>
              <a:rPr lang="el-GR" sz="2400" dirty="0" smtClean="0"/>
              <a:t> σύστημα                          </a:t>
            </a:r>
          </a:p>
        </p:txBody>
      </p:sp>
      <p:sp>
        <p:nvSpPr>
          <p:cNvPr id="32772" name="Rectangle 4"/>
          <p:cNvSpPr>
            <a:spLocks noGrp="1" noChangeArrowheads="1"/>
          </p:cNvSpPr>
          <p:nvPr>
            <p:ph sz="half" idx="4294967295"/>
          </p:nvPr>
        </p:nvSpPr>
        <p:spPr>
          <a:xfrm>
            <a:off x="5105400" y="1484784"/>
            <a:ext cx="3643064" cy="4525963"/>
          </a:xfrm>
        </p:spPr>
        <p:txBody>
          <a:bodyPr/>
          <a:lstStyle/>
          <a:p>
            <a:r>
              <a:rPr lang="el-GR" sz="2400" b="1" dirty="0" smtClean="0">
                <a:solidFill>
                  <a:schemeClr val="accent2">
                    <a:lumMod val="75000"/>
                  </a:schemeClr>
                </a:solidFill>
              </a:rPr>
              <a:t>Ανελαστικοί μυς</a:t>
            </a:r>
          </a:p>
          <a:p>
            <a:r>
              <a:rPr lang="el-GR" sz="2400" dirty="0" smtClean="0"/>
              <a:t>κακή πρόγνωση,</a:t>
            </a:r>
          </a:p>
          <a:p>
            <a:r>
              <a:rPr lang="el-GR" sz="2400" dirty="0" smtClean="0"/>
              <a:t>γιατί δεν βοηθούν</a:t>
            </a:r>
          </a:p>
          <a:p>
            <a:r>
              <a:rPr lang="el-GR" sz="2400" dirty="0" smtClean="0"/>
              <a:t>τα λειτουργικά ελλείμματα,  όπως η απώλεια ύψους</a:t>
            </a:r>
          </a:p>
        </p:txBody>
      </p:sp>
      <p:sp>
        <p:nvSpPr>
          <p:cNvPr id="31749" name="AutoShape 6"/>
          <p:cNvSpPr>
            <a:spLocks noChangeArrowheads="1"/>
          </p:cNvSpPr>
          <p:nvPr/>
        </p:nvSpPr>
        <p:spPr bwMode="auto">
          <a:xfrm>
            <a:off x="7812360" y="1593876"/>
            <a:ext cx="733425" cy="685800"/>
          </a:xfrm>
          <a:prstGeom prst="curvedLeftArrow">
            <a:avLst>
              <a:gd name="adj1" fmla="val 45370"/>
              <a:gd name="adj2" fmla="val 45370"/>
              <a:gd name="adj3" fmla="val 5925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latin typeface="Calibri" pitchFamily="34" charset="0"/>
            </a:endParaRPr>
          </a:p>
        </p:txBody>
      </p:sp>
      <p:sp>
        <p:nvSpPr>
          <p:cNvPr id="31750" name="AutoShape 7"/>
          <p:cNvSpPr>
            <a:spLocks noChangeArrowheads="1"/>
          </p:cNvSpPr>
          <p:nvPr/>
        </p:nvSpPr>
        <p:spPr bwMode="auto">
          <a:xfrm>
            <a:off x="3252381" y="1621860"/>
            <a:ext cx="990600" cy="762000"/>
          </a:xfrm>
          <a:prstGeom prst="curvedLeftArrow">
            <a:avLst>
              <a:gd name="adj1" fmla="val 45134"/>
              <a:gd name="adj2" fmla="val 45134"/>
              <a:gd name="adj3" fmla="val 7352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latin typeface="Calibri"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l-GR" altLang="el-GR" sz="3200" b="1" dirty="0" smtClean="0"/>
              <a:t>Φυσικοθεραπευτική αξιολόγηση</a:t>
            </a:r>
            <a:br>
              <a:rPr lang="el-GR" altLang="el-GR" sz="3200" b="1" dirty="0" smtClean="0"/>
            </a:br>
            <a:r>
              <a:rPr lang="el-GR" altLang="el-GR" sz="3200" b="1" dirty="0" smtClean="0"/>
              <a:t>συνεκτίμηση ευρημάτων</a:t>
            </a:r>
          </a:p>
        </p:txBody>
      </p:sp>
      <p:sp>
        <p:nvSpPr>
          <p:cNvPr id="32771" name="Rectangle 3"/>
          <p:cNvSpPr>
            <a:spLocks noGrp="1" noChangeArrowheads="1"/>
          </p:cNvSpPr>
          <p:nvPr>
            <p:ph idx="1"/>
          </p:nvPr>
        </p:nvSpPr>
        <p:spPr>
          <a:xfrm>
            <a:off x="457200" y="1484784"/>
            <a:ext cx="4114800" cy="4752528"/>
          </a:xfrm>
        </p:spPr>
        <p:txBody>
          <a:bodyPr/>
          <a:lstStyle/>
          <a:p>
            <a:r>
              <a:rPr lang="el-GR" altLang="el-GR" sz="2400" b="1" dirty="0" smtClean="0">
                <a:solidFill>
                  <a:schemeClr val="accent2">
                    <a:lumMod val="75000"/>
                  </a:schemeClr>
                </a:solidFill>
              </a:rPr>
              <a:t>πόνος</a:t>
            </a:r>
          </a:p>
          <a:p>
            <a:r>
              <a:rPr lang="el-GR" altLang="el-GR" sz="2400" b="1" dirty="0" smtClean="0"/>
              <a:t>γιατί πονάει?</a:t>
            </a:r>
          </a:p>
          <a:p>
            <a:r>
              <a:rPr lang="el-GR" altLang="el-GR" sz="2400" dirty="0" smtClean="0"/>
              <a:t>Έχουν ελεγχθεί όλα τα </a:t>
            </a:r>
            <a:r>
              <a:rPr lang="el-GR" altLang="el-GR" sz="2400" dirty="0" err="1" smtClean="0"/>
              <a:t>συνοδά</a:t>
            </a:r>
            <a:r>
              <a:rPr lang="el-GR" altLang="el-GR" sz="2400" dirty="0" smtClean="0"/>
              <a:t> προβλήματα πού μπορεί να προκαλούν </a:t>
            </a:r>
            <a:r>
              <a:rPr lang="el-GR" altLang="el-GR" sz="2400" dirty="0" err="1" smtClean="0"/>
              <a:t>μυοσκελετικό</a:t>
            </a:r>
            <a:r>
              <a:rPr lang="el-GR" altLang="el-GR" sz="2400" dirty="0" smtClean="0"/>
              <a:t> πόνο?</a:t>
            </a:r>
          </a:p>
        </p:txBody>
      </p:sp>
      <p:sp>
        <p:nvSpPr>
          <p:cNvPr id="32772" name="Rectangle 4"/>
          <p:cNvSpPr>
            <a:spLocks noGrp="1" noChangeArrowheads="1"/>
          </p:cNvSpPr>
          <p:nvPr>
            <p:ph sz="half" idx="4294967295"/>
          </p:nvPr>
        </p:nvSpPr>
        <p:spPr>
          <a:xfrm>
            <a:off x="4572000" y="1484784"/>
            <a:ext cx="4038600" cy="4525963"/>
          </a:xfrm>
        </p:spPr>
        <p:txBody>
          <a:bodyPr/>
          <a:lstStyle/>
          <a:p>
            <a:r>
              <a:rPr lang="el-GR" altLang="el-GR" sz="2400" dirty="0" smtClean="0"/>
              <a:t>Η οστεοπόρωση δεν πονάει</a:t>
            </a:r>
          </a:p>
          <a:p>
            <a:r>
              <a:rPr lang="el-GR" altLang="el-GR" sz="2400" dirty="0" smtClean="0"/>
              <a:t>Ο </a:t>
            </a:r>
            <a:r>
              <a:rPr lang="el-GR" altLang="el-GR" sz="2400" b="1" dirty="0" smtClean="0">
                <a:solidFill>
                  <a:schemeClr val="tx2"/>
                </a:solidFill>
              </a:rPr>
              <a:t>πόνος </a:t>
            </a:r>
            <a:r>
              <a:rPr lang="el-GR" altLang="el-GR" sz="2400" dirty="0" smtClean="0"/>
              <a:t>είναι επακόλουθο των </a:t>
            </a:r>
            <a:r>
              <a:rPr lang="el-GR" altLang="el-GR" sz="2400" dirty="0" err="1" smtClean="0"/>
              <a:t>μικροκαταγμάτων</a:t>
            </a:r>
            <a:r>
              <a:rPr lang="el-GR" altLang="el-GR" sz="2400" dirty="0" smtClean="0"/>
              <a:t> των </a:t>
            </a:r>
            <a:r>
              <a:rPr lang="el-GR" altLang="el-GR" sz="2400" dirty="0" err="1" smtClean="0"/>
              <a:t>οστεοδοκίδων</a:t>
            </a:r>
            <a:r>
              <a:rPr lang="el-GR" altLang="el-GR" sz="2400" dirty="0" smtClean="0"/>
              <a:t> (κυρίως στους σπονδύλους)</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p:txBody>
          <a:bodyPr/>
          <a:lstStyle/>
          <a:p>
            <a:r>
              <a:rPr lang="el-GR" altLang="el-GR" sz="3600" b="1" dirty="0" smtClean="0"/>
              <a:t>Φυσικοθεραπευτική αντιμετώπιση</a:t>
            </a:r>
          </a:p>
        </p:txBody>
      </p:sp>
      <p:pic>
        <p:nvPicPr>
          <p:cNvPr id="33796" name="Picture 8" descr="C:\Program Files\Common Files\Microsoft Shared\Clipart\cagcat50\pe07677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576" y="2204864"/>
            <a:ext cx="3230194" cy="323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 name="Rectangle 1"/>
          <p:cNvSpPr/>
          <p:nvPr/>
        </p:nvSpPr>
        <p:spPr>
          <a:xfrm>
            <a:off x="4636292" y="1781998"/>
            <a:ext cx="3999225" cy="3539430"/>
          </a:xfrm>
          <a:prstGeom prst="rect">
            <a:avLst/>
          </a:prstGeom>
        </p:spPr>
        <p:txBody>
          <a:bodyPr wrap="square">
            <a:spAutoFit/>
          </a:bodyPr>
          <a:lstStyle/>
          <a:p>
            <a:r>
              <a:rPr lang="el-GR" altLang="el-GR" sz="2800" dirty="0" smtClean="0">
                <a:latin typeface="+mn-lt"/>
              </a:rPr>
              <a:t>Πως θα οργανώσω το πρόγραμμα κινησιοθεραπείας?</a:t>
            </a:r>
            <a:r>
              <a:rPr lang="el-GR" altLang="el-GR" sz="2800" dirty="0">
                <a:latin typeface="+mn-lt"/>
              </a:rPr>
              <a:t/>
            </a:r>
            <a:br>
              <a:rPr lang="el-GR" altLang="el-GR" sz="2800" dirty="0">
                <a:latin typeface="+mn-lt"/>
              </a:rPr>
            </a:br>
            <a:r>
              <a:rPr lang="el-GR" altLang="el-GR" sz="2800" dirty="0">
                <a:latin typeface="+mn-lt"/>
              </a:rPr>
              <a:t/>
            </a:r>
            <a:br>
              <a:rPr lang="el-GR" altLang="el-GR" sz="2800" dirty="0">
                <a:latin typeface="+mn-lt"/>
              </a:rPr>
            </a:br>
            <a:r>
              <a:rPr lang="el-GR" altLang="el-GR" sz="2800" dirty="0">
                <a:latin typeface="+mn-lt"/>
              </a:rPr>
              <a:t>Η καλύτερη δυνατή λύση προκύπτει μετά από ενδελεχή και </a:t>
            </a:r>
            <a:r>
              <a:rPr lang="el-GR" altLang="el-GR" sz="2800" b="1" dirty="0">
                <a:solidFill>
                  <a:schemeClr val="tx2"/>
                </a:solidFill>
                <a:latin typeface="+mn-lt"/>
              </a:rPr>
              <a:t>συστηματική αξιολόγηση</a:t>
            </a:r>
            <a:endParaRPr lang="el-GR" sz="2800" b="1" dirty="0">
              <a:solidFill>
                <a:schemeClr val="tx2"/>
              </a:solidFill>
              <a:latin typeface="+mn-lt"/>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457200" y="260648"/>
            <a:ext cx="8229600" cy="792088"/>
          </a:xfrm>
        </p:spPr>
        <p:txBody>
          <a:bodyPr/>
          <a:lstStyle/>
          <a:p>
            <a:r>
              <a:rPr lang="el-GR" sz="3600" b="1" dirty="0" smtClean="0"/>
              <a:t>Φυσικοθεραπευτική προσέγγιση σκοποί </a:t>
            </a:r>
            <a:r>
              <a:rPr lang="el-GR" sz="3600" b="1" dirty="0" err="1" smtClean="0">
                <a:solidFill>
                  <a:schemeClr val="tx2"/>
                </a:solidFill>
              </a:rPr>
              <a:t>κινησιοθεραπειας</a:t>
            </a:r>
            <a:endParaRPr lang="el-GR" sz="3600" b="1" dirty="0" smtClean="0"/>
          </a:p>
        </p:txBody>
      </p:sp>
      <p:graphicFrame>
        <p:nvGraphicFramePr>
          <p:cNvPr id="4098" name="Object 2"/>
          <p:cNvGraphicFramePr>
            <a:graphicFrameLocks noGrp="1" noChangeAspect="1"/>
          </p:cNvGraphicFramePr>
          <p:nvPr>
            <p:ph idx="1"/>
            <p:extLst>
              <p:ext uri="{D42A27DB-BD31-4B8C-83A1-F6EECF244321}">
                <p14:modId xmlns:p14="http://schemas.microsoft.com/office/powerpoint/2010/main" val="3642409200"/>
              </p:ext>
            </p:extLst>
          </p:nvPr>
        </p:nvGraphicFramePr>
        <p:xfrm>
          <a:off x="323528" y="2204864"/>
          <a:ext cx="5040560" cy="3527685"/>
        </p:xfrm>
        <a:graphic>
          <a:graphicData uri="http://schemas.openxmlformats.org/presentationml/2006/ole">
            <mc:AlternateContent xmlns:mc="http://schemas.openxmlformats.org/markup-compatibility/2006">
              <mc:Choice xmlns:v="urn:schemas-microsoft-com:vml" Requires="v">
                <p:oleObj spid="_x0000_s4112" name="Photo Editor Photo" r:id="rId4" imgW="7133333" imgH="4990476" progId="">
                  <p:embed/>
                </p:oleObj>
              </mc:Choice>
              <mc:Fallback>
                <p:oleObj name="Photo Editor Photo" r:id="rId4" imgW="7133333" imgH="499047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204864"/>
                        <a:ext cx="5040560" cy="3527685"/>
                      </a:xfrm>
                      <a:prstGeom prst="rect">
                        <a:avLst/>
                      </a:prstGeom>
                    </p:spPr>
                  </p:pic>
                </p:oleObj>
              </mc:Fallback>
            </mc:AlternateContent>
          </a:graphicData>
        </a:graphic>
      </p:graphicFrame>
      <p:sp>
        <p:nvSpPr>
          <p:cNvPr id="10244" name="Rectangle 4"/>
          <p:cNvSpPr>
            <a:spLocks noGrp="1" noChangeArrowheads="1"/>
          </p:cNvSpPr>
          <p:nvPr>
            <p:ph type="body" sz="half" idx="4294967295"/>
          </p:nvPr>
        </p:nvSpPr>
        <p:spPr>
          <a:xfrm>
            <a:off x="5508104" y="2132856"/>
            <a:ext cx="3347864" cy="4114800"/>
          </a:xfrm>
        </p:spPr>
        <p:txBody>
          <a:bodyPr/>
          <a:lstStyle/>
          <a:p>
            <a:r>
              <a:rPr lang="el-GR" sz="1800" dirty="0" smtClean="0"/>
              <a:t>Στόχοι  ΚΙΝΗΣΙΟΘΕΡΑΠΕΙΑΣ</a:t>
            </a:r>
          </a:p>
          <a:p>
            <a:r>
              <a:rPr lang="el-GR" sz="1800" dirty="0" smtClean="0"/>
              <a:t>ΑΝΤΙΜΕΤΩΠΙΣΗ     ΜΥΟΣΚΕΛΕΤΙΚΟΥ  ΠΟΝΟΥ</a:t>
            </a:r>
          </a:p>
          <a:p>
            <a:r>
              <a:rPr lang="el-GR" sz="1800" dirty="0" smtClean="0"/>
              <a:t>ΔΙΑΤΗΡΗΣΗ ή ΒΕΛΤΙΩΣΗ</a:t>
            </a:r>
          </a:p>
          <a:p>
            <a:r>
              <a:rPr lang="el-GR" sz="1800" dirty="0" smtClean="0"/>
              <a:t>ΚΑΛΗΣ ΣΤΑΣΗΣ</a:t>
            </a:r>
          </a:p>
          <a:p>
            <a:r>
              <a:rPr lang="el-GR" sz="1800" dirty="0" smtClean="0"/>
              <a:t>ΝΕΥΡΟΜΥΙΚΗΣ ΣΥΝΑΡΜΟΓΗΣ</a:t>
            </a:r>
          </a:p>
          <a:p>
            <a:r>
              <a:rPr lang="el-GR" sz="1800" dirty="0" smtClean="0"/>
              <a:t>ΙΔΙΟΔΕΚΤΙΚΟΤΗΤΑΣ</a:t>
            </a:r>
          </a:p>
          <a:p>
            <a:r>
              <a:rPr lang="el-GR" sz="1800" dirty="0" smtClean="0"/>
              <a:t>ΙΣΟΡΡΟΠΙΑΣ</a:t>
            </a:r>
          </a:p>
          <a:p>
            <a:r>
              <a:rPr lang="el-GR" sz="1800" dirty="0" smtClean="0"/>
              <a:t>ΒΑΔΙΣΗΣ   </a:t>
            </a:r>
          </a:p>
          <a:p>
            <a:r>
              <a:rPr lang="en-GB" sz="1800" dirty="0" smtClean="0">
                <a:sym typeface="Wingdings" pitchFamily="2" charset="2"/>
              </a:rPr>
              <a:t>Cassel et al, 2003</a:t>
            </a:r>
            <a:endParaRPr lang="el-GR" sz="1800" dirty="0" smtClean="0">
              <a:sym typeface="Wingdings" pitchFamily="2" charset="2"/>
            </a:endParaRPr>
          </a:p>
          <a:p>
            <a:r>
              <a:rPr lang="en-GB" sz="1800" dirty="0" smtClean="0">
                <a:sym typeface="Wingdings" pitchFamily="2" charset="2"/>
              </a:rPr>
              <a:t>Matsuda, 2010</a:t>
            </a:r>
            <a:r>
              <a:rPr lang="el-GR" sz="1800" dirty="0" smtClean="0"/>
              <a:t>     </a:t>
            </a:r>
          </a:p>
        </p:txBody>
      </p:sp>
      <p:sp>
        <p:nvSpPr>
          <p:cNvPr id="2" name="Rectangle 1"/>
          <p:cNvSpPr/>
          <p:nvPr/>
        </p:nvSpPr>
        <p:spPr>
          <a:xfrm>
            <a:off x="1370292" y="1484784"/>
            <a:ext cx="6372200" cy="461665"/>
          </a:xfrm>
          <a:prstGeom prst="rect">
            <a:avLst/>
          </a:prstGeom>
        </p:spPr>
        <p:txBody>
          <a:bodyPr wrap="square">
            <a:spAutoFit/>
          </a:bodyPr>
          <a:lstStyle/>
          <a:p>
            <a:pPr algn="ctr"/>
            <a:r>
              <a:rPr lang="el-GR" sz="2400" b="1" dirty="0">
                <a:latin typeface="+mn-lt"/>
              </a:rPr>
              <a:t>επίδραση επί της οστικής &amp; </a:t>
            </a:r>
            <a:r>
              <a:rPr lang="el-GR" sz="2400" b="1" dirty="0" smtClean="0">
                <a:latin typeface="+mn-lt"/>
              </a:rPr>
              <a:t>μυϊκής μάζας </a:t>
            </a:r>
            <a:endParaRPr lang="el-GR" sz="24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endParaRPr lang="el-GR" altLang="el-GR" dirty="0" smtClean="0"/>
          </a:p>
        </p:txBody>
      </p:sp>
      <p:sp>
        <p:nvSpPr>
          <p:cNvPr id="2" name="Content Placeholder 1"/>
          <p:cNvSpPr>
            <a:spLocks noGrp="1"/>
          </p:cNvSpPr>
          <p:nvPr>
            <p:ph idx="1"/>
          </p:nvPr>
        </p:nvSpPr>
        <p:spPr/>
        <p:txBody>
          <a:bodyPr/>
          <a:lstStyle/>
          <a:p>
            <a:r>
              <a:rPr lang="el-GR" altLang="el-GR" sz="2800" dirty="0" smtClean="0"/>
              <a:t>Η </a:t>
            </a:r>
            <a:r>
              <a:rPr lang="el-GR" altLang="el-GR" sz="2800" dirty="0"/>
              <a:t>αυξημένη κύφωση έχει σαν αποτέλεσμα την αύξηση των δυνάμεων που εφαρμόζονται στα σώματα των σπονδύλων, με κίνδυνο νέων καταγμάτων. Σήμερα είναι γνωστό ότι η συμπιεστική φόρτιση που εφαρμόζεται στα σώματα των </a:t>
            </a:r>
            <a:r>
              <a:rPr lang="el-GR" altLang="el-GR" sz="2800" dirty="0" err="1"/>
              <a:t>θωρακοοσφυϊκών</a:t>
            </a:r>
            <a:r>
              <a:rPr lang="el-GR" altLang="el-GR" sz="2800" dirty="0"/>
              <a:t> σπονδύλων μετά από πολύ μικρή κάμψη της κεφαλής και του άνω κορμού υπερβαίνει τα 1000 Ν (</a:t>
            </a:r>
            <a:r>
              <a:rPr lang="en-US" altLang="el-GR" sz="2800" dirty="0"/>
              <a:t>Baldwin</a:t>
            </a:r>
            <a:r>
              <a:rPr lang="el-GR" altLang="el-GR" sz="2800" dirty="0"/>
              <a:t>).</a:t>
            </a:r>
            <a:br>
              <a:rPr lang="el-GR" altLang="el-GR" sz="2800" dirty="0"/>
            </a:br>
            <a:endParaRPr lang="el-GR" sz="2800"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l-GR"/>
          </a:p>
        </p:txBody>
      </p:sp>
      <p:graphicFrame>
        <p:nvGraphicFramePr>
          <p:cNvPr id="5122" name="Object 4"/>
          <p:cNvGraphicFramePr>
            <a:graphicFrameLocks noGrp="1" noChangeAspect="1"/>
          </p:cNvGraphicFramePr>
          <p:nvPr>
            <p:ph idx="1"/>
            <p:extLst>
              <p:ext uri="{D42A27DB-BD31-4B8C-83A1-F6EECF244321}">
                <p14:modId xmlns:p14="http://schemas.microsoft.com/office/powerpoint/2010/main" val="497478759"/>
              </p:ext>
            </p:extLst>
          </p:nvPr>
        </p:nvGraphicFramePr>
        <p:xfrm>
          <a:off x="4860032" y="2420888"/>
          <a:ext cx="3778748" cy="2880320"/>
        </p:xfrm>
        <a:graphic>
          <a:graphicData uri="http://schemas.openxmlformats.org/presentationml/2006/ole">
            <mc:AlternateContent xmlns:mc="http://schemas.openxmlformats.org/markup-compatibility/2006">
              <mc:Choice xmlns:v="urn:schemas-microsoft-com:vml" Requires="v">
                <p:oleObj spid="_x0000_s5135" name="Clip" r:id="rId3" imgW="5154120" imgH="3928680" progId="">
                  <p:embed/>
                </p:oleObj>
              </mc:Choice>
              <mc:Fallback>
                <p:oleObj name="Clip" r:id="rId3" imgW="5154120" imgH="392868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2420888"/>
                        <a:ext cx="3778748" cy="2880320"/>
                      </a:xfrm>
                      <a:prstGeom prst="rect">
                        <a:avLst/>
                      </a:prstGeom>
                    </p:spPr>
                  </p:pic>
                </p:oleObj>
              </mc:Fallback>
            </mc:AlternateContent>
          </a:graphicData>
        </a:graphic>
      </p:graphicFrame>
      <p:sp>
        <p:nvSpPr>
          <p:cNvPr id="5123" name="WordArt 5"/>
          <p:cNvSpPr>
            <a:spLocks noChangeArrowheads="1" noChangeShapeType="1" noTextEdit="1"/>
          </p:cNvSpPr>
          <p:nvPr/>
        </p:nvSpPr>
        <p:spPr bwMode="auto">
          <a:xfrm>
            <a:off x="609600" y="2209800"/>
            <a:ext cx="3733800" cy="2571750"/>
          </a:xfrm>
          <a:prstGeom prst="rect">
            <a:avLst/>
          </a:prstGeom>
        </p:spPr>
        <p:txBody>
          <a:bodyPr wrap="none" fromWordArt="1">
            <a:prstTxWarp prst="textSlantUp">
              <a:avLst>
                <a:gd name="adj" fmla="val 32056"/>
              </a:avLst>
            </a:prstTxWarp>
          </a:bodyPr>
          <a:lstStyle/>
          <a:p>
            <a:pPr algn="ctr"/>
            <a:r>
              <a:rPr lang="en-US" dirty="0">
                <a:solidFill>
                  <a:schemeClr val="tx2"/>
                </a:solidFill>
                <a:latin typeface="+mn-lt"/>
              </a:rPr>
              <a:t>ox</a:t>
            </a:r>
            <a:r>
              <a:rPr lang="el-GR" dirty="0">
                <a:solidFill>
                  <a:schemeClr val="tx2"/>
                </a:solidFill>
                <a:latin typeface="+mn-lt"/>
              </a:rPr>
              <a:t>ι ασκήσεις</a:t>
            </a:r>
          </a:p>
          <a:p>
            <a:pPr algn="ctr"/>
            <a:r>
              <a:rPr lang="el-GR" dirty="0">
                <a:solidFill>
                  <a:schemeClr val="tx2"/>
                </a:solidFill>
                <a:latin typeface="+mn-lt"/>
              </a:rPr>
              <a:t>κάμψης</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endParaRPr lang="el-GR" altLang="el-GR" dirty="0" smtClean="0"/>
          </a:p>
        </p:txBody>
      </p:sp>
      <p:sp>
        <p:nvSpPr>
          <p:cNvPr id="2" name="Content Placeholder 1"/>
          <p:cNvSpPr>
            <a:spLocks noGrp="1"/>
          </p:cNvSpPr>
          <p:nvPr>
            <p:ph idx="1"/>
          </p:nvPr>
        </p:nvSpPr>
        <p:spPr/>
        <p:txBody>
          <a:bodyPr/>
          <a:lstStyle/>
          <a:p>
            <a:r>
              <a:rPr lang="el-GR" altLang="el-GR" sz="2800" dirty="0"/>
              <a:t>Οι αλλαγές στην στάση προκαλούν πόνο στην οσφυϊκή μοίρα, και αυξάνουν την ενδοθωρακική και την </a:t>
            </a:r>
            <a:r>
              <a:rPr lang="el-GR" altLang="el-GR" sz="2800" dirty="0" err="1"/>
              <a:t>ενδοκοιλιακή</a:t>
            </a:r>
            <a:r>
              <a:rPr lang="el-GR" altLang="el-GR" sz="2800" dirty="0"/>
              <a:t> πίεση, μειώνουν τον διαθέσιμο χώρο για τους πνεύμονες και μειώνουν την κίνηση των πλευρών με αποτέλεσμα την αναπνευστική ανεπάρκεια και την ακράτεια (</a:t>
            </a:r>
            <a:r>
              <a:rPr lang="en-US" altLang="el-GR" sz="2800" dirty="0" err="1"/>
              <a:t>Culham</a:t>
            </a:r>
            <a:r>
              <a:rPr lang="el-GR" altLang="el-GR" sz="2800" dirty="0"/>
              <a:t> </a:t>
            </a:r>
            <a:r>
              <a:rPr lang="en-US" altLang="el-GR" sz="2800" dirty="0"/>
              <a:t>et</a:t>
            </a:r>
            <a:r>
              <a:rPr lang="el-GR" altLang="el-GR" sz="2800" dirty="0"/>
              <a:t> </a:t>
            </a:r>
            <a:r>
              <a:rPr lang="en-US" altLang="el-GR" sz="2800" dirty="0"/>
              <a:t>al</a:t>
            </a:r>
            <a:r>
              <a:rPr lang="el-GR" altLang="el-GR" sz="2800" dirty="0"/>
              <a:t> 1994).</a:t>
            </a:r>
            <a:r>
              <a:rPr lang="en-US" altLang="el-GR" sz="2800" dirty="0"/>
              <a:t/>
            </a:r>
            <a:br>
              <a:rPr lang="en-US" altLang="el-GR" sz="2800" dirty="0"/>
            </a:br>
            <a:endParaRPr lang="el-GR" sz="28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l-GR"/>
          </a:p>
        </p:txBody>
      </p:sp>
      <p:sp>
        <p:nvSpPr>
          <p:cNvPr id="6147" name="Rectangle 3"/>
          <p:cNvSpPr>
            <a:spLocks noGrp="1" noChangeArrowheads="1"/>
          </p:cNvSpPr>
          <p:nvPr>
            <p:ph idx="1"/>
          </p:nvPr>
        </p:nvSpPr>
        <p:spPr>
          <a:xfrm>
            <a:off x="457200" y="1484784"/>
            <a:ext cx="4690864" cy="4752528"/>
          </a:xfrm>
        </p:spPr>
        <p:txBody>
          <a:bodyPr/>
          <a:lstStyle/>
          <a:p>
            <a:r>
              <a:rPr lang="el-GR" sz="2800" dirty="0" smtClean="0"/>
              <a:t>Ο «πόνος» στην οσφυϊκή μοίρα έχει σχετιστεί με την μειωμένη λόρδωση και αυξημένη γωνία μεταξύ του ιερού και των λαγονίων οστών, υποδηλώνοντας ότι οι </a:t>
            </a:r>
            <a:r>
              <a:rPr lang="el-GR" sz="2800" dirty="0" err="1" smtClean="0"/>
              <a:t>ιερολαγόνιες</a:t>
            </a:r>
            <a:r>
              <a:rPr lang="el-GR" sz="2800" dirty="0" smtClean="0"/>
              <a:t> αρθρώσεις αποτελούν μία από τις αιτίες του οσφυϊκού πόνου. </a:t>
            </a:r>
          </a:p>
        </p:txBody>
      </p:sp>
      <p:graphicFrame>
        <p:nvGraphicFramePr>
          <p:cNvPr id="6146" name="Object 5"/>
          <p:cNvGraphicFramePr>
            <a:graphicFrameLocks noGrp="1" noChangeAspect="1"/>
          </p:cNvGraphicFramePr>
          <p:nvPr>
            <p:ph sz="half" idx="4294967295"/>
            <p:extLst>
              <p:ext uri="{D42A27DB-BD31-4B8C-83A1-F6EECF244321}">
                <p14:modId xmlns:p14="http://schemas.microsoft.com/office/powerpoint/2010/main" val="2946421762"/>
              </p:ext>
            </p:extLst>
          </p:nvPr>
        </p:nvGraphicFramePr>
        <p:xfrm>
          <a:off x="5652120" y="1700808"/>
          <a:ext cx="3003550" cy="4525963"/>
        </p:xfrm>
        <a:graphic>
          <a:graphicData uri="http://schemas.openxmlformats.org/presentationml/2006/ole">
            <mc:AlternateContent xmlns:mc="http://schemas.openxmlformats.org/markup-compatibility/2006">
              <mc:Choice xmlns:v="urn:schemas-microsoft-com:vml" Requires="v">
                <p:oleObj spid="_x0000_s6158" name="Photo Editor Photo" r:id="rId3" imgW="4753639" imgH="7163800" progId="">
                  <p:embed/>
                </p:oleObj>
              </mc:Choice>
              <mc:Fallback>
                <p:oleObj name="Photo Editor Photo" r:id="rId3" imgW="4753639" imgH="7163800"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700808"/>
                        <a:ext cx="300355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l-GR"/>
          </a:p>
        </p:txBody>
      </p:sp>
      <p:graphicFrame>
        <p:nvGraphicFramePr>
          <p:cNvPr id="7170" name="Object 3"/>
          <p:cNvGraphicFramePr>
            <a:graphicFrameLocks noGrp="1" noChangeAspect="1"/>
          </p:cNvGraphicFramePr>
          <p:nvPr>
            <p:ph idx="1"/>
            <p:extLst>
              <p:ext uri="{D42A27DB-BD31-4B8C-83A1-F6EECF244321}">
                <p14:modId xmlns:p14="http://schemas.microsoft.com/office/powerpoint/2010/main" val="2423712682"/>
              </p:ext>
            </p:extLst>
          </p:nvPr>
        </p:nvGraphicFramePr>
        <p:xfrm>
          <a:off x="6429599" y="1709803"/>
          <a:ext cx="2217960" cy="2077773"/>
        </p:xfrm>
        <a:graphic>
          <a:graphicData uri="http://schemas.openxmlformats.org/presentationml/2006/ole">
            <mc:AlternateContent xmlns:mc="http://schemas.openxmlformats.org/markup-compatibility/2006">
              <mc:Choice xmlns:v="urn:schemas-microsoft-com:vml" Requires="v">
                <p:oleObj spid="_x0000_s7184" name="Clip" r:id="rId3" imgW="4218480" imgH="3951360" progId="">
                  <p:embed/>
                </p:oleObj>
              </mc:Choice>
              <mc:Fallback>
                <p:oleObj name="Clip" r:id="rId3" imgW="4218480" imgH="3951360"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599" y="1709803"/>
                        <a:ext cx="2217960" cy="2077773"/>
                      </a:xfrm>
                      <a:prstGeom prst="rect">
                        <a:avLst/>
                      </a:prstGeom>
                    </p:spPr>
                  </p:pic>
                </p:oleObj>
              </mc:Fallback>
            </mc:AlternateContent>
          </a:graphicData>
        </a:graphic>
      </p:graphicFrame>
      <p:sp>
        <p:nvSpPr>
          <p:cNvPr id="7171" name="WordArt 5"/>
          <p:cNvSpPr>
            <a:spLocks noChangeArrowheads="1" noChangeShapeType="1" noTextEdit="1"/>
          </p:cNvSpPr>
          <p:nvPr/>
        </p:nvSpPr>
        <p:spPr bwMode="auto">
          <a:xfrm>
            <a:off x="467544" y="1700807"/>
            <a:ext cx="5694362" cy="4173537"/>
          </a:xfrm>
          <a:prstGeom prst="rect">
            <a:avLst/>
          </a:prstGeom>
        </p:spPr>
        <p:txBody>
          <a:bodyPr wrap="none" fromWordArt="1">
            <a:prstTxWarp prst="textSlantUp">
              <a:avLst>
                <a:gd name="adj" fmla="val 32056"/>
              </a:avLst>
            </a:prstTxWarp>
          </a:bodyPr>
          <a:lstStyle/>
          <a:p>
            <a:pPr algn="ctr"/>
            <a:r>
              <a:rPr lang="el-GR" dirty="0">
                <a:solidFill>
                  <a:schemeClr val="tx2"/>
                </a:solidFill>
                <a:latin typeface="+mn-lt"/>
              </a:rPr>
              <a:t>προσοχή στις εκτάσεις</a:t>
            </a:r>
          </a:p>
          <a:p>
            <a:pPr algn="ctr"/>
            <a:r>
              <a:rPr lang="el-GR" dirty="0">
                <a:solidFill>
                  <a:schemeClr val="tx2"/>
                </a:solidFill>
                <a:latin typeface="+mn-lt"/>
              </a:rPr>
              <a:t>διότι δεν εκτελούνται </a:t>
            </a:r>
          </a:p>
          <a:p>
            <a:pPr algn="ctr"/>
            <a:r>
              <a:rPr lang="el-GR" dirty="0">
                <a:solidFill>
                  <a:schemeClr val="tx2"/>
                </a:solidFill>
                <a:latin typeface="+mn-lt"/>
              </a:rPr>
              <a:t>στην  ΘΜΣΣ είτε λόγω της πλαστικής παραμόρφωσης  είτε </a:t>
            </a:r>
          </a:p>
          <a:p>
            <a:pPr algn="ctr"/>
            <a:r>
              <a:rPr lang="el-GR" dirty="0">
                <a:solidFill>
                  <a:schemeClr val="tx2"/>
                </a:solidFill>
                <a:latin typeface="+mn-lt"/>
              </a:rPr>
              <a:t>Λόγω     ελλειμματικής  </a:t>
            </a:r>
            <a:r>
              <a:rPr lang="el-GR" dirty="0" err="1">
                <a:solidFill>
                  <a:schemeClr val="tx2"/>
                </a:solidFill>
                <a:latin typeface="+mn-lt"/>
              </a:rPr>
              <a:t>νευρομυϊκής</a:t>
            </a:r>
            <a:r>
              <a:rPr lang="el-GR" dirty="0">
                <a:solidFill>
                  <a:schemeClr val="tx2"/>
                </a:solidFill>
                <a:latin typeface="+mn-lt"/>
              </a:rPr>
              <a:t> συναρμογής</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l-GR"/>
          </a:p>
        </p:txBody>
      </p:sp>
      <p:graphicFrame>
        <p:nvGraphicFramePr>
          <p:cNvPr id="8194" name="Object 3"/>
          <p:cNvGraphicFramePr>
            <a:graphicFrameLocks noGrp="1" noChangeAspect="1"/>
          </p:cNvGraphicFramePr>
          <p:nvPr>
            <p:ph idx="1"/>
            <p:extLst>
              <p:ext uri="{D42A27DB-BD31-4B8C-83A1-F6EECF244321}">
                <p14:modId xmlns:p14="http://schemas.microsoft.com/office/powerpoint/2010/main" val="1348800076"/>
              </p:ext>
            </p:extLst>
          </p:nvPr>
        </p:nvGraphicFramePr>
        <p:xfrm>
          <a:off x="683568" y="2060848"/>
          <a:ext cx="3025775" cy="3252787"/>
        </p:xfrm>
        <a:graphic>
          <a:graphicData uri="http://schemas.openxmlformats.org/presentationml/2006/ole">
            <mc:AlternateContent xmlns:mc="http://schemas.openxmlformats.org/markup-compatibility/2006">
              <mc:Choice xmlns:v="urn:schemas-microsoft-com:vml" Requires="v">
                <p:oleObj spid="_x0000_s8206" name="Clip" r:id="rId3" imgW="3025440" imgH="3252600" progId="">
                  <p:embed/>
                </p:oleObj>
              </mc:Choice>
              <mc:Fallback>
                <p:oleObj name="Clip" r:id="rId3" imgW="3025440" imgH="3252600"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060848"/>
                        <a:ext cx="3025775" cy="3252787"/>
                      </a:xfrm>
                      <a:prstGeom prst="rect">
                        <a:avLst/>
                      </a:prstGeom>
                    </p:spPr>
                  </p:pic>
                </p:oleObj>
              </mc:Fallback>
            </mc:AlternateContent>
          </a:graphicData>
        </a:graphic>
      </p:graphicFrame>
      <p:sp>
        <p:nvSpPr>
          <p:cNvPr id="14339" name="Rectangle 4"/>
          <p:cNvSpPr>
            <a:spLocks noGrp="1" noChangeArrowheads="1"/>
          </p:cNvSpPr>
          <p:nvPr>
            <p:ph type="body" sz="half" idx="4294967295"/>
          </p:nvPr>
        </p:nvSpPr>
        <p:spPr>
          <a:xfrm>
            <a:off x="3851920" y="1484784"/>
            <a:ext cx="4818112" cy="4114800"/>
          </a:xfrm>
        </p:spPr>
        <p:txBody>
          <a:bodyPr/>
          <a:lstStyle/>
          <a:p>
            <a:r>
              <a:rPr lang="el-GR" sz="2400" dirty="0" smtClean="0"/>
              <a:t>Είναι όμως ασαφές εάν οι παραμορφώσεις και ο πόνος οδηγούν στην διαταραχή της </a:t>
            </a:r>
            <a:r>
              <a:rPr lang="el-GR" sz="2400" dirty="0" err="1" smtClean="0"/>
              <a:t>νευρομυϊκής</a:t>
            </a:r>
            <a:r>
              <a:rPr lang="el-GR" sz="2400" dirty="0" smtClean="0"/>
              <a:t> συναρμογής, ή η διαταραχή της </a:t>
            </a:r>
            <a:r>
              <a:rPr lang="el-GR" sz="2400" dirty="0" err="1" smtClean="0"/>
              <a:t>νευρομυϊκής</a:t>
            </a:r>
            <a:r>
              <a:rPr lang="el-GR" sz="2400" dirty="0" smtClean="0"/>
              <a:t> συναρμογής οδηγεί σε κάκωση και πόνο (</a:t>
            </a:r>
            <a:r>
              <a:rPr lang="en-US" sz="2400" dirty="0" smtClean="0"/>
              <a:t>Hodges</a:t>
            </a:r>
            <a:r>
              <a:rPr lang="el-GR" sz="2400" dirty="0" smtClean="0"/>
              <a:t> </a:t>
            </a:r>
            <a:r>
              <a:rPr lang="en-US" sz="2400" dirty="0" smtClean="0"/>
              <a:t>and</a:t>
            </a:r>
            <a:r>
              <a:rPr lang="el-GR" sz="2400" dirty="0" smtClean="0"/>
              <a:t> </a:t>
            </a:r>
            <a:r>
              <a:rPr lang="en-US" sz="2400" dirty="0" smtClean="0"/>
              <a:t>Moseley</a:t>
            </a:r>
            <a:r>
              <a:rPr lang="el-GR" sz="2400" dirty="0" smtClean="0"/>
              <a:t> 2003, </a:t>
            </a:r>
            <a:r>
              <a:rPr lang="en-US" sz="2400" dirty="0" smtClean="0"/>
              <a:t>van</a:t>
            </a:r>
            <a:r>
              <a:rPr lang="el-GR" sz="2400" dirty="0" smtClean="0"/>
              <a:t> </a:t>
            </a:r>
            <a:r>
              <a:rPr lang="en-US" sz="2400" dirty="0" err="1" smtClean="0"/>
              <a:t>Dieen</a:t>
            </a:r>
            <a:r>
              <a:rPr lang="el-GR" sz="2400" dirty="0" smtClean="0"/>
              <a:t> </a:t>
            </a:r>
            <a:r>
              <a:rPr lang="en-US" sz="2400" dirty="0" smtClean="0"/>
              <a:t>et</a:t>
            </a:r>
            <a:r>
              <a:rPr lang="el-GR" sz="2400" dirty="0" smtClean="0"/>
              <a:t> </a:t>
            </a:r>
            <a:r>
              <a:rPr lang="en-US" sz="2400" dirty="0" smtClean="0"/>
              <a:t>al</a:t>
            </a:r>
            <a:r>
              <a:rPr lang="el-GR" sz="2400" dirty="0" smtClean="0"/>
              <a:t> 2003).</a:t>
            </a:r>
          </a:p>
          <a:p>
            <a:endParaRPr lang="el-GR" sz="24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z="3200" b="1" dirty="0" smtClean="0"/>
              <a:t>21ος Αιώνας </a:t>
            </a:r>
            <a:r>
              <a:rPr lang="en-US" sz="3200" b="1" dirty="0" smtClean="0"/>
              <a:t>- </a:t>
            </a:r>
            <a:r>
              <a:rPr lang="el-GR" sz="3200" b="1" dirty="0" smtClean="0"/>
              <a:t>ενεργής γήρανση </a:t>
            </a:r>
            <a:r>
              <a:rPr lang="en-US" sz="3200" b="1" dirty="0" smtClean="0"/>
              <a:t>active aging </a:t>
            </a:r>
            <a:endParaRPr lang="el-GR" sz="3200" b="1" dirty="0"/>
          </a:p>
        </p:txBody>
      </p:sp>
      <p:sp>
        <p:nvSpPr>
          <p:cNvPr id="17410" name="Rectangle 3"/>
          <p:cNvSpPr>
            <a:spLocks noGrp="1" noChangeArrowheads="1"/>
          </p:cNvSpPr>
          <p:nvPr>
            <p:ph idx="1"/>
          </p:nvPr>
        </p:nvSpPr>
        <p:spPr/>
        <p:txBody>
          <a:bodyPr/>
          <a:lstStyle/>
          <a:p>
            <a:pPr>
              <a:spcAft>
                <a:spcPts val="600"/>
              </a:spcAft>
            </a:pPr>
            <a:r>
              <a:rPr lang="el-GR" altLang="el-GR" sz="2400" dirty="0" smtClean="0"/>
              <a:t>Π.Ο.Υ. : οι δραστήριοι ηλικιωμένοι έχουν </a:t>
            </a:r>
            <a:r>
              <a:rPr lang="el-GR" altLang="el-GR" sz="2400" dirty="0" smtClean="0">
                <a:sym typeface="Wingdings"/>
              </a:rPr>
              <a:t></a:t>
            </a:r>
            <a:r>
              <a:rPr lang="en-US" altLang="el-GR" sz="2400" dirty="0" smtClean="0">
                <a:sym typeface="Wingdings"/>
              </a:rPr>
              <a:t> </a:t>
            </a:r>
            <a:r>
              <a:rPr lang="el-GR" altLang="el-GR" sz="2400" dirty="0" smtClean="0"/>
              <a:t>δείκτες θνησιμότητας από στεφανιαία νόσο, υπέρταση, εγκεφαλικά επεισόδια, διαβήτη τύπου 2, καρκίνο </a:t>
            </a:r>
            <a:r>
              <a:rPr lang="el-GR" altLang="el-GR" sz="2400" dirty="0" err="1" smtClean="0"/>
              <a:t>παχέους</a:t>
            </a:r>
            <a:r>
              <a:rPr lang="el-GR" altLang="el-GR" sz="2400" dirty="0" smtClean="0"/>
              <a:t> εντέρου και μαστού, ενώ εμφανίζουν </a:t>
            </a:r>
            <a:r>
              <a:rPr lang="en-US" altLang="el-GR" sz="2400" dirty="0" smtClean="0"/>
              <a:t> </a:t>
            </a:r>
            <a:r>
              <a:rPr lang="en-US" altLang="el-GR" sz="2400" dirty="0" smtClean="0">
                <a:sym typeface="Wingdings"/>
              </a:rPr>
              <a:t></a:t>
            </a:r>
            <a:r>
              <a:rPr lang="en-US" altLang="el-GR" sz="2400" dirty="0" smtClean="0"/>
              <a:t> </a:t>
            </a:r>
            <a:r>
              <a:rPr lang="el-GR" altLang="el-GR" sz="2400" dirty="0" smtClean="0"/>
              <a:t>επίπεδα </a:t>
            </a:r>
            <a:r>
              <a:rPr lang="el-GR" altLang="el-GR" sz="2400" dirty="0" err="1" smtClean="0"/>
              <a:t>καρδιοαναπνευστικής</a:t>
            </a:r>
            <a:r>
              <a:rPr lang="el-GR" altLang="el-GR" sz="2400" dirty="0" smtClean="0"/>
              <a:t> ικανότητας και υγιέστερη σωματική μάζα και σύνθεση</a:t>
            </a:r>
          </a:p>
          <a:p>
            <a:pPr>
              <a:spcAft>
                <a:spcPts val="600"/>
              </a:spcAft>
            </a:pPr>
            <a:r>
              <a:rPr lang="el-GR" altLang="el-GR" sz="2400" dirty="0" smtClean="0"/>
              <a:t>η άσκηση έχει αποτέλεσμα στην αύξηση της μυϊκής δύναμης και στην ισορροπία, τείνει να </a:t>
            </a:r>
            <a:r>
              <a:rPr lang="el-GR" altLang="el-GR" sz="2400" dirty="0" smtClean="0">
                <a:sym typeface="Wingdings"/>
              </a:rPr>
              <a:t></a:t>
            </a:r>
            <a:r>
              <a:rPr lang="en-US" altLang="el-GR" sz="2400" dirty="0" smtClean="0">
                <a:sym typeface="Wingdings"/>
              </a:rPr>
              <a:t> </a:t>
            </a:r>
            <a:r>
              <a:rPr lang="el-GR" altLang="el-GR" sz="2400" dirty="0" smtClean="0"/>
              <a:t>τον κίνδυνο πτώσεων και προάγει τη λειτουργική ανεξαρτησία του ατόμου</a:t>
            </a:r>
          </a:p>
          <a:p>
            <a:pPr marL="0" indent="0" algn="r">
              <a:spcAft>
                <a:spcPts val="600"/>
              </a:spcAft>
              <a:buNone/>
            </a:pPr>
            <a:r>
              <a:rPr lang="en-GB" altLang="el-GR" sz="1600" dirty="0" smtClean="0">
                <a:sym typeface="Wingdings" pitchFamily="2" charset="2"/>
              </a:rPr>
              <a:t>Bean et al, 2004, </a:t>
            </a:r>
            <a:r>
              <a:rPr lang="en-GB" altLang="el-GR" sz="1600" dirty="0" err="1" smtClean="0">
                <a:sym typeface="Wingdings" pitchFamily="2" charset="2"/>
              </a:rPr>
              <a:t>Nied</a:t>
            </a:r>
            <a:r>
              <a:rPr lang="en-GB" altLang="el-GR" sz="1600" dirty="0" smtClean="0">
                <a:sym typeface="Wingdings" pitchFamily="2" charset="2"/>
              </a:rPr>
              <a:t> et al, 2002, Cassel et al, 2003, Nelson et al, 2007, Marques et al, 2011</a:t>
            </a:r>
            <a:endParaRPr lang="el-GR" altLang="el-GR" sz="1600" dirty="0" smtClean="0">
              <a:sym typeface="Wingdings" pitchFamily="2" charset="2"/>
            </a:endParaRPr>
          </a:p>
          <a:p>
            <a:endParaRPr lang="el-GR" altLang="el-GR" sz="2400" dirty="0" smtClean="0">
              <a:sym typeface="Wingdings" pitchFamily="2" charset="2"/>
            </a:endParaRPr>
          </a:p>
          <a:p>
            <a:endParaRPr lang="el-GR" altLang="el-GR" sz="2400" dirty="0" smtClean="0">
              <a:sym typeface="Wingdings" pitchFamily="2" charset="2"/>
            </a:endParaRPr>
          </a:p>
          <a:p>
            <a:endParaRPr lang="el-GR" altLang="el-GR" sz="2400" dirty="0" smtClean="0">
              <a:sym typeface="Wingdings" pitchFamily="2" charset="2"/>
            </a:endParaRPr>
          </a:p>
        </p:txBody>
      </p:sp>
      <p:sp>
        <p:nvSpPr>
          <p:cNvPr id="8" name="5 - Θέση αριθμού διαφάνειας"/>
          <p:cNvSpPr>
            <a:spLocks noGrp="1"/>
          </p:cNvSpPr>
          <p:nvPr>
            <p:ph type="sldNum" sz="quarter" idx="12"/>
          </p:nvPr>
        </p:nvSpPr>
        <p:spPr/>
        <p:txBody>
          <a:bodyPr/>
          <a:lstStyle/>
          <a:p>
            <a:fld id="{2A717079-984D-4F2F-9108-67F597ECF3A4}" type="slidenum">
              <a:rPr lang="el-GR" altLang="en-US" smtClean="0"/>
              <a:pPr/>
              <a:t>3</a:t>
            </a:fld>
            <a:endParaRPr lang="el-GR" alt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endParaRPr lang="el-GR" dirty="0" smtClean="0"/>
          </a:p>
        </p:txBody>
      </p:sp>
      <p:sp>
        <p:nvSpPr>
          <p:cNvPr id="3" name="Content Placeholder 2"/>
          <p:cNvSpPr>
            <a:spLocks noGrp="1"/>
          </p:cNvSpPr>
          <p:nvPr>
            <p:ph idx="1"/>
          </p:nvPr>
        </p:nvSpPr>
        <p:spPr/>
        <p:txBody>
          <a:bodyPr/>
          <a:lstStyle/>
          <a:p>
            <a:r>
              <a:rPr lang="el-GR" sz="2400" dirty="0" smtClean="0"/>
              <a:t>η </a:t>
            </a:r>
            <a:r>
              <a:rPr lang="el-GR" sz="2400" dirty="0" err="1"/>
              <a:t>φυσικοθεραπευτική</a:t>
            </a:r>
            <a:r>
              <a:rPr lang="el-GR" sz="2400" dirty="0"/>
              <a:t> </a:t>
            </a:r>
            <a:r>
              <a:rPr lang="el-GR" sz="2400" dirty="0" smtClean="0"/>
              <a:t>αντιμετώπιση </a:t>
            </a:r>
            <a:r>
              <a:rPr lang="el-GR" sz="2400" dirty="0"/>
              <a:t>δεν είναι δυνατόν να καταγραφεί ως συγκεκριμένη 'συνταγή' γενικού θεραπευτικού ενδιαφέροντος, αλλά είναι μία δυναμική λειτουργική παρέμβαση που απαιτεί προγράμματα που προσαρμόζονται ανά περίπτωση και διαμορφώνονται καθ' όλη την διάρκεια της θεραπευτικής πορείας.</a:t>
            </a:r>
            <a:br>
              <a:rPr lang="el-GR" sz="2400" dirty="0"/>
            </a:br>
            <a:r>
              <a:rPr lang="el-GR" sz="2400" dirty="0" smtClean="0"/>
              <a:t>ORTHOPAEDIC </a:t>
            </a:r>
            <a:r>
              <a:rPr lang="el-GR" sz="2400" dirty="0"/>
              <a:t>PHYSICAL THERAPY</a:t>
            </a:r>
            <a:br>
              <a:rPr lang="el-GR" sz="2400" dirty="0"/>
            </a:br>
            <a:r>
              <a:rPr lang="el-GR" sz="2400" dirty="0" err="1"/>
              <a:t>R.Donatelli</a:t>
            </a:r>
            <a:r>
              <a:rPr lang="el-GR" sz="2400" dirty="0"/>
              <a:t>, </a:t>
            </a:r>
            <a:r>
              <a:rPr lang="el-GR" sz="2400" dirty="0" err="1"/>
              <a:t>M.Wooden</a:t>
            </a:r>
            <a:r>
              <a:rPr lang="el-GR" sz="2400" dirty="0"/>
              <a:t> 1998</a:t>
            </a:r>
            <a:r>
              <a:rPr lang="en-US" sz="2400" dirty="0"/>
              <a:t/>
            </a:r>
            <a:br>
              <a:rPr lang="en-US" sz="2400" dirty="0"/>
            </a:br>
            <a:endParaRPr lang="el-GR" sz="2400" dirty="0"/>
          </a:p>
        </p:txBody>
      </p:sp>
      <p:graphicFrame>
        <p:nvGraphicFramePr>
          <p:cNvPr id="9218" name="Object 2"/>
          <p:cNvGraphicFramePr>
            <a:graphicFrameLocks noChangeAspect="1"/>
          </p:cNvGraphicFramePr>
          <p:nvPr>
            <p:extLst>
              <p:ext uri="{D42A27DB-BD31-4B8C-83A1-F6EECF244321}">
                <p14:modId xmlns:p14="http://schemas.microsoft.com/office/powerpoint/2010/main" val="2598972934"/>
              </p:ext>
            </p:extLst>
          </p:nvPr>
        </p:nvGraphicFramePr>
        <p:xfrm>
          <a:off x="6084168" y="3933056"/>
          <a:ext cx="2411413" cy="2438400"/>
        </p:xfrm>
        <a:graphic>
          <a:graphicData uri="http://schemas.openxmlformats.org/presentationml/2006/ole">
            <mc:AlternateContent xmlns:mc="http://schemas.openxmlformats.org/markup-compatibility/2006">
              <mc:Choice xmlns:v="urn:schemas-microsoft-com:vml" Requires="v">
                <p:oleObj spid="_x0000_s9230" name="Clip" r:id="rId3" imgW="5486040" imgH="5546160" progId="">
                  <p:embed/>
                </p:oleObj>
              </mc:Choice>
              <mc:Fallback>
                <p:oleObj name="Clip" r:id="rId3" imgW="5486040" imgH="554616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933056"/>
                        <a:ext cx="2411413" cy="243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a:lstStyle/>
          <a:p>
            <a:r>
              <a:rPr lang="el-GR" sz="3600" b="1" dirty="0" smtClean="0"/>
              <a:t>Συμπτώματα που χρήζουν προσοχής</a:t>
            </a:r>
          </a:p>
        </p:txBody>
      </p:sp>
      <p:sp>
        <p:nvSpPr>
          <p:cNvPr id="37891" name="Rectangle 3"/>
          <p:cNvSpPr>
            <a:spLocks noGrp="1" noChangeArrowheads="1"/>
          </p:cNvSpPr>
          <p:nvPr>
            <p:ph idx="1"/>
          </p:nvPr>
        </p:nvSpPr>
        <p:spPr/>
        <p:txBody>
          <a:bodyPr/>
          <a:lstStyle/>
          <a:p>
            <a:r>
              <a:rPr lang="el-GR" sz="2800" dirty="0" smtClean="0"/>
              <a:t>βαριά δύσπνοια </a:t>
            </a:r>
          </a:p>
          <a:p>
            <a:r>
              <a:rPr lang="el-GR" sz="2800" dirty="0" smtClean="0"/>
              <a:t>βήχας </a:t>
            </a:r>
          </a:p>
          <a:p>
            <a:r>
              <a:rPr lang="el-GR" sz="2800" dirty="0" smtClean="0"/>
              <a:t>οποιαδήποτε μορφή ενόχλησης στο στήθος </a:t>
            </a:r>
          </a:p>
          <a:p>
            <a:r>
              <a:rPr lang="el-GR" sz="2800" dirty="0" smtClean="0"/>
              <a:t>υπερβολική εφίδρωση</a:t>
            </a:r>
          </a:p>
          <a:p>
            <a:r>
              <a:rPr lang="el-GR" sz="2800" dirty="0" smtClean="0"/>
              <a:t>λιποθυμία ή τάση λιποθυμίας </a:t>
            </a:r>
          </a:p>
          <a:p>
            <a:r>
              <a:rPr lang="el-GR" sz="2800" dirty="0" smtClean="0"/>
              <a:t>παρατεταμένη κόπωση και αίσθημα εξάντλησης που διαρκούν το λιγότερο μισή ώρα μετά την άσκηση </a:t>
            </a:r>
          </a:p>
          <a:p>
            <a:endParaRPr lang="el-GR" sz="2800" dirty="0" smtClean="0"/>
          </a:p>
        </p:txBody>
      </p:sp>
      <p:sp>
        <p:nvSpPr>
          <p:cNvPr id="6" name="5 - Θέση αριθμού διαφάνειας"/>
          <p:cNvSpPr>
            <a:spLocks noGrp="1"/>
          </p:cNvSpPr>
          <p:nvPr>
            <p:ph type="sldNum" sz="quarter" idx="12"/>
          </p:nvPr>
        </p:nvSpPr>
        <p:spPr/>
        <p:txBody>
          <a:bodyPr/>
          <a:lstStyle/>
          <a:p>
            <a:fld id="{C8AD680D-520F-47BC-851F-7B0BF10DA43D}" type="slidenum">
              <a:rPr lang="el-GR" altLang="en-US" smtClean="0"/>
              <a:pPr/>
              <a:t>31</a:t>
            </a:fld>
            <a:endParaRPr lang="el-GR" altLang="en-US"/>
          </a:p>
        </p:txBody>
      </p:sp>
      <p:sp>
        <p:nvSpPr>
          <p:cNvPr id="36869" name="Rectangle 4"/>
          <p:cNvSpPr>
            <a:spLocks noChangeArrowheads="1"/>
          </p:cNvSpPr>
          <p:nvPr/>
        </p:nvSpPr>
        <p:spPr bwMode="auto">
          <a:xfrm>
            <a:off x="6084168" y="5157192"/>
            <a:ext cx="2376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l-GR" sz="2000" dirty="0" smtClean="0">
                <a:latin typeface="+mn-lt"/>
                <a:sym typeface="Wingdings" pitchFamily="2" charset="2"/>
              </a:rPr>
              <a:t> </a:t>
            </a:r>
            <a:r>
              <a:rPr lang="en-GB" altLang="el-GR" sz="2000" dirty="0">
                <a:latin typeface="+mn-lt"/>
                <a:sym typeface="Wingdings" pitchFamily="2" charset="2"/>
              </a:rPr>
              <a:t>Bean et al, 2004</a:t>
            </a:r>
            <a:endParaRPr lang="el-GR" altLang="el-GR" sz="2000" dirty="0">
              <a:latin typeface="+mn-lt"/>
              <a:sym typeface="Wingdings" pitchFamily="2" charset="2"/>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l-GR" altLang="el-GR" sz="3600" b="1" dirty="0" smtClean="0"/>
              <a:t>Προσοχή</a:t>
            </a:r>
          </a:p>
        </p:txBody>
      </p:sp>
      <p:sp>
        <p:nvSpPr>
          <p:cNvPr id="37891" name="Rectangle 3"/>
          <p:cNvSpPr>
            <a:spLocks noGrp="1" noChangeArrowheads="1"/>
          </p:cNvSpPr>
          <p:nvPr>
            <p:ph idx="1"/>
          </p:nvPr>
        </p:nvSpPr>
        <p:spPr/>
        <p:txBody>
          <a:bodyPr/>
          <a:lstStyle/>
          <a:p>
            <a:r>
              <a:rPr lang="el-GR" altLang="el-GR" sz="2400" dirty="0" smtClean="0"/>
              <a:t>ΟΧΙ </a:t>
            </a:r>
            <a:r>
              <a:rPr lang="el-GR" altLang="ja-JP" sz="2400" dirty="0" smtClean="0"/>
              <a:t>υπερβολές σε διάρκεια και ένταση </a:t>
            </a:r>
          </a:p>
          <a:p>
            <a:r>
              <a:rPr lang="el-GR" altLang="ja-JP" sz="2400" dirty="0" smtClean="0"/>
              <a:t>υπερβολικά έντονη ή / και παρατεταμένη άσκηση      </a:t>
            </a:r>
          </a:p>
          <a:p>
            <a:r>
              <a:rPr lang="el-GR" altLang="ja-JP" sz="2400" dirty="0" smtClean="0"/>
              <a:t>υπερβολική κούραση, εξάντληση ή καθυστερημένη ανάρρωση</a:t>
            </a:r>
          </a:p>
          <a:p>
            <a:r>
              <a:rPr lang="el-GR" altLang="ja-JP" sz="2400" dirty="0" smtClean="0"/>
              <a:t>Ανάκαμψη   ======   αυξημένο κίνδυνο τραυματισμών </a:t>
            </a:r>
          </a:p>
          <a:p>
            <a:endParaRPr lang="el-GR" altLang="ja-JP" sz="2400" dirty="0" smtClean="0"/>
          </a:p>
        </p:txBody>
      </p:sp>
      <p:sp>
        <p:nvSpPr>
          <p:cNvPr id="6" name="5 - Θέση αριθμού διαφάνειας"/>
          <p:cNvSpPr>
            <a:spLocks noGrp="1"/>
          </p:cNvSpPr>
          <p:nvPr>
            <p:ph type="sldNum" sz="quarter" idx="12"/>
          </p:nvPr>
        </p:nvSpPr>
        <p:spPr/>
        <p:txBody>
          <a:bodyPr/>
          <a:lstStyle/>
          <a:p>
            <a:fld id="{739C6963-849D-40AE-A7EC-0C578418C73A}" type="slidenum">
              <a:rPr lang="el-GR" altLang="en-US" smtClean="0"/>
              <a:pPr/>
              <a:t>32</a:t>
            </a:fld>
            <a:endParaRPr lang="el-GR" altLang="en-US"/>
          </a:p>
        </p:txBody>
      </p:sp>
      <p:sp>
        <p:nvSpPr>
          <p:cNvPr id="37893" name="Rectangle 5"/>
          <p:cNvSpPr>
            <a:spLocks noChangeArrowheads="1"/>
          </p:cNvSpPr>
          <p:nvPr/>
        </p:nvSpPr>
        <p:spPr bwMode="auto">
          <a:xfrm>
            <a:off x="6012160" y="3861048"/>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l-GR" sz="2000" dirty="0" smtClean="0">
                <a:latin typeface="+mn-lt"/>
                <a:sym typeface="Wingdings" pitchFamily="2" charset="2"/>
              </a:rPr>
              <a:t>Cassel </a:t>
            </a:r>
            <a:r>
              <a:rPr lang="en-GB" altLang="el-GR" sz="2000" dirty="0">
                <a:latin typeface="+mn-lt"/>
                <a:sym typeface="Wingdings" pitchFamily="2" charset="2"/>
              </a:rPr>
              <a:t>et al, 2003</a:t>
            </a:r>
            <a:endParaRPr lang="el-GR" altLang="el-GR" sz="2000" dirty="0">
              <a:latin typeface="+mn-lt"/>
              <a:sym typeface="Wingdings" pitchFamily="2" charset="2"/>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z="3600" b="1" dirty="0"/>
              <a:t>Φυσικοθεραπευτική προσέγγιση</a:t>
            </a:r>
            <a:br>
              <a:rPr lang="el-GR" sz="3600" b="1" dirty="0"/>
            </a:br>
            <a:r>
              <a:rPr lang="el-GR" sz="3600" b="1" dirty="0"/>
              <a:t> Σκοποί </a:t>
            </a:r>
            <a:r>
              <a:rPr lang="el-GR" sz="3600" b="1" dirty="0" smtClean="0"/>
              <a:t>κινησιοθεραπείας</a:t>
            </a:r>
            <a:endParaRPr lang="el-GR" sz="3600" b="1" dirty="0"/>
          </a:p>
        </p:txBody>
      </p:sp>
      <p:graphicFrame>
        <p:nvGraphicFramePr>
          <p:cNvPr id="10242" name="Object 2"/>
          <p:cNvGraphicFramePr>
            <a:graphicFrameLocks noGrp="1" noChangeAspect="1"/>
          </p:cNvGraphicFramePr>
          <p:nvPr>
            <p:ph idx="1"/>
            <p:extLst>
              <p:ext uri="{D42A27DB-BD31-4B8C-83A1-F6EECF244321}">
                <p14:modId xmlns:p14="http://schemas.microsoft.com/office/powerpoint/2010/main" val="162259517"/>
              </p:ext>
            </p:extLst>
          </p:nvPr>
        </p:nvGraphicFramePr>
        <p:xfrm>
          <a:off x="351661" y="4524795"/>
          <a:ext cx="3249666" cy="2042170"/>
        </p:xfrm>
        <a:graphic>
          <a:graphicData uri="http://schemas.openxmlformats.org/presentationml/2006/ole">
            <mc:AlternateContent xmlns:mc="http://schemas.openxmlformats.org/markup-compatibility/2006">
              <mc:Choice xmlns:v="urn:schemas-microsoft-com:vml" Requires="v">
                <p:oleObj spid="_x0000_s10269" name="Photo Editor Photo" r:id="rId4" imgW="11123810" imgH="6990476" progId="">
                  <p:embed/>
                </p:oleObj>
              </mc:Choice>
              <mc:Fallback>
                <p:oleObj name="Photo Editor Photo" r:id="rId4" imgW="11123810" imgH="699047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61" y="4524795"/>
                        <a:ext cx="3249666" cy="2042170"/>
                      </a:xfrm>
                      <a:prstGeom prst="rect">
                        <a:avLst/>
                      </a:prstGeom>
                    </p:spPr>
                  </p:pic>
                </p:oleObj>
              </mc:Fallback>
            </mc:AlternateContent>
          </a:graphicData>
        </a:graphic>
      </p:graphicFrame>
      <p:sp>
        <p:nvSpPr>
          <p:cNvPr id="18436" name="Rectangle 6"/>
          <p:cNvSpPr>
            <a:spLocks noGrp="1" noChangeArrowheads="1"/>
          </p:cNvSpPr>
          <p:nvPr>
            <p:ph type="body" sz="half" idx="4294967295"/>
          </p:nvPr>
        </p:nvSpPr>
        <p:spPr>
          <a:xfrm>
            <a:off x="3995936" y="1967321"/>
            <a:ext cx="4536504" cy="6408712"/>
          </a:xfrm>
        </p:spPr>
        <p:txBody>
          <a:bodyPr/>
          <a:lstStyle/>
          <a:p>
            <a:r>
              <a:rPr lang="el-GR" sz="2400" dirty="0" smtClean="0"/>
              <a:t>ΔΙΟΡΘΩΣΗ  ΣΤΑΣΗΣ</a:t>
            </a:r>
          </a:p>
          <a:p>
            <a:r>
              <a:rPr lang="el-GR" sz="2400" dirty="0" smtClean="0"/>
              <a:t>ΝΕΥΡΟΜΥΙΚΗ ΣΥΝΑΡΜΟΓΗ</a:t>
            </a:r>
          </a:p>
          <a:p>
            <a:r>
              <a:rPr lang="el-GR" sz="2400" dirty="0" smtClean="0"/>
              <a:t>ΙΔΙΟΔΕΚΤΙΚΟΤΗΤΑ-ΙΣΟΡΡΟΠΙΑ</a:t>
            </a:r>
          </a:p>
          <a:p>
            <a:r>
              <a:rPr lang="el-GR" sz="2400" dirty="0" smtClean="0"/>
              <a:t>σωστή ενημέρωση</a:t>
            </a:r>
          </a:p>
          <a:p>
            <a:r>
              <a:rPr lang="el-GR" sz="2400" dirty="0" smtClean="0"/>
              <a:t>εξειδικευμένη άσκηση</a:t>
            </a:r>
          </a:p>
          <a:p>
            <a:r>
              <a:rPr lang="el-GR" sz="2400" dirty="0" smtClean="0"/>
              <a:t>προοδευτική ένταξη σε ομαδικά προγράμματα</a:t>
            </a:r>
          </a:p>
          <a:p>
            <a:r>
              <a:rPr lang="el-GR" sz="2400" dirty="0" smtClean="0"/>
              <a:t>κατάλληλα εργαλεία</a:t>
            </a:r>
          </a:p>
          <a:p>
            <a:r>
              <a:rPr lang="el-GR" sz="2400" dirty="0" smtClean="0"/>
              <a:t>Εργονομία</a:t>
            </a:r>
          </a:p>
          <a:p>
            <a:pPr marL="0" indent="0" algn="r">
              <a:buNone/>
            </a:pPr>
            <a:r>
              <a:rPr lang="el-GR" sz="1800" dirty="0" smtClean="0"/>
              <a:t>    	</a:t>
            </a:r>
            <a:r>
              <a:rPr lang="en-US" sz="1800" dirty="0" err="1" smtClean="0"/>
              <a:t>G.Petta</a:t>
            </a:r>
            <a:r>
              <a:rPr lang="en-US" sz="1800" dirty="0" smtClean="0"/>
              <a:t>  1995</a:t>
            </a:r>
            <a:r>
              <a:rPr lang="el-GR" sz="1800" dirty="0" smtClean="0"/>
              <a:t>, </a:t>
            </a:r>
            <a:r>
              <a:rPr lang="el-GR" sz="1800" dirty="0" err="1" smtClean="0"/>
              <a:t>C.Norris</a:t>
            </a:r>
            <a:r>
              <a:rPr lang="el-GR" sz="1800" dirty="0" smtClean="0"/>
              <a:t> 2000, </a:t>
            </a:r>
            <a:r>
              <a:rPr lang="en-US" sz="1800" dirty="0" err="1" smtClean="0"/>
              <a:t>P.Karakasidou</a:t>
            </a:r>
            <a:r>
              <a:rPr lang="en-US" sz="1800" dirty="0" smtClean="0"/>
              <a:t>  2013</a:t>
            </a:r>
          </a:p>
          <a:p>
            <a:endParaRPr lang="el-GR" sz="2400" dirty="0" smtClean="0"/>
          </a:p>
          <a:p>
            <a:pPr marL="0" indent="0">
              <a:buNone/>
            </a:pPr>
            <a:r>
              <a:rPr lang="el-GR" sz="2400" dirty="0" smtClean="0"/>
              <a:t>                     </a:t>
            </a:r>
          </a:p>
        </p:txBody>
      </p:sp>
      <p:graphicFrame>
        <p:nvGraphicFramePr>
          <p:cNvPr id="10243" name="Object 3"/>
          <p:cNvGraphicFramePr>
            <a:graphicFrameLocks noChangeAspect="1"/>
          </p:cNvGraphicFramePr>
          <p:nvPr>
            <p:extLst>
              <p:ext uri="{D42A27DB-BD31-4B8C-83A1-F6EECF244321}">
                <p14:modId xmlns:p14="http://schemas.microsoft.com/office/powerpoint/2010/main" val="1446566187"/>
              </p:ext>
            </p:extLst>
          </p:nvPr>
        </p:nvGraphicFramePr>
        <p:xfrm>
          <a:off x="351661" y="2004515"/>
          <a:ext cx="3240360" cy="2266902"/>
        </p:xfrm>
        <a:graphic>
          <a:graphicData uri="http://schemas.openxmlformats.org/presentationml/2006/ole">
            <mc:AlternateContent xmlns:mc="http://schemas.openxmlformats.org/markup-compatibility/2006">
              <mc:Choice xmlns:v="urn:schemas-microsoft-com:vml" Requires="v">
                <p:oleObj spid="_x0000_s10270" name="Photo Editor Photo" r:id="rId6" imgW="7133333" imgH="4990476" progId="">
                  <p:embed/>
                </p:oleObj>
              </mc:Choice>
              <mc:Fallback>
                <p:oleObj name="Photo Editor Photo" r:id="rId6" imgW="7133333" imgH="4990476"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61" y="2004515"/>
                        <a:ext cx="3240360" cy="2266902"/>
                      </a:xfrm>
                      <a:prstGeom prst="rect">
                        <a:avLst/>
                      </a:prstGeom>
                      <a:noFill/>
                      <a:extLst/>
                    </p:spPr>
                  </p:pic>
                </p:oleObj>
              </mc:Fallback>
            </mc:AlternateContent>
          </a:graphicData>
        </a:graphic>
      </p:graphicFrame>
      <p:sp>
        <p:nvSpPr>
          <p:cNvPr id="2" name="Rectangle 1"/>
          <p:cNvSpPr/>
          <p:nvPr/>
        </p:nvSpPr>
        <p:spPr>
          <a:xfrm>
            <a:off x="323527" y="1477173"/>
            <a:ext cx="4665123" cy="461665"/>
          </a:xfrm>
          <a:prstGeom prst="rect">
            <a:avLst/>
          </a:prstGeom>
        </p:spPr>
        <p:txBody>
          <a:bodyPr wrap="none">
            <a:spAutoFit/>
          </a:bodyPr>
          <a:lstStyle/>
          <a:p>
            <a:r>
              <a:rPr lang="el-GR" sz="2400" b="1" dirty="0">
                <a:latin typeface="+mn-lt"/>
              </a:rPr>
              <a:t>επίδραση επί της οστικής &amp; </a:t>
            </a:r>
            <a:r>
              <a:rPr lang="el-GR" sz="2400" b="1" dirty="0" err="1">
                <a:latin typeface="+mn-lt"/>
              </a:rPr>
              <a:t>μυικής</a:t>
            </a:r>
            <a:endParaRPr lang="el-GR" sz="24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Rot="1" noChangeArrowheads="1"/>
          </p:cNvSpPr>
          <p:nvPr>
            <p:ph type="title"/>
          </p:nvPr>
        </p:nvSpPr>
        <p:spPr/>
        <p:txBody>
          <a:bodyPr/>
          <a:lstStyle/>
          <a:p>
            <a:r>
              <a:rPr lang="el-GR" altLang="el-GR" sz="3600" b="1" dirty="0" err="1" smtClean="0"/>
              <a:t>Kim</a:t>
            </a:r>
            <a:r>
              <a:rPr lang="el-GR" altLang="el-GR" sz="3600" b="1" dirty="0" smtClean="0"/>
              <a:t> </a:t>
            </a:r>
            <a:r>
              <a:rPr lang="el-GR" altLang="el-GR" sz="3600" b="1" dirty="0" err="1" smtClean="0"/>
              <a:t>Bennell</a:t>
            </a:r>
            <a:r>
              <a:rPr lang="el-GR" altLang="el-GR" sz="3600" b="1" dirty="0" smtClean="0"/>
              <a:t> </a:t>
            </a:r>
            <a:r>
              <a:rPr lang="en-GB" altLang="el-GR" sz="3600" b="1" dirty="0" smtClean="0"/>
              <a:t>et al</a:t>
            </a:r>
            <a:r>
              <a:rPr lang="el-GR" altLang="el-GR" sz="3600" b="1" dirty="0" smtClean="0"/>
              <a:t>, </a:t>
            </a:r>
            <a:r>
              <a:rPr lang="en-GB" altLang="el-GR" sz="3600" b="1" dirty="0" smtClean="0"/>
              <a:t>Manual therapy 2000</a:t>
            </a:r>
            <a:endParaRPr lang="el-GR" altLang="el-GR" sz="3600" b="1" dirty="0" smtClean="0"/>
          </a:p>
        </p:txBody>
      </p:sp>
      <p:graphicFrame>
        <p:nvGraphicFramePr>
          <p:cNvPr id="4" name="Diagram 3"/>
          <p:cNvGraphicFramePr/>
          <p:nvPr>
            <p:extLst>
              <p:ext uri="{D42A27DB-BD31-4B8C-83A1-F6EECF244321}">
                <p14:modId xmlns:p14="http://schemas.microsoft.com/office/powerpoint/2010/main" val="3070385060"/>
              </p:ext>
            </p:extLst>
          </p:nvPr>
        </p:nvGraphicFramePr>
        <p:xfrm>
          <a:off x="179512" y="1196752"/>
          <a:ext cx="8784976"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l-GR" sz="3600" b="1" dirty="0" smtClean="0"/>
              <a:t>Δεκάλογος κινησιοθεραπείας στην οστεοπόρωση</a:t>
            </a:r>
            <a:endParaRPr lang="en-US" sz="3600" b="1" dirty="0" smtClean="0"/>
          </a:p>
        </p:txBody>
      </p:sp>
      <p:sp>
        <p:nvSpPr>
          <p:cNvPr id="3" name="Content Placeholder 2"/>
          <p:cNvSpPr>
            <a:spLocks noGrp="1"/>
          </p:cNvSpPr>
          <p:nvPr>
            <p:ph idx="1"/>
          </p:nvPr>
        </p:nvSpPr>
        <p:spPr/>
        <p:txBody>
          <a:bodyPr/>
          <a:lstStyle/>
          <a:p>
            <a:r>
              <a:rPr lang="el-GR" sz="2400" dirty="0" smtClean="0"/>
              <a:t>φυσικοθεραπευτική αξιολόγηση</a:t>
            </a:r>
            <a:endParaRPr lang="en-US" sz="2400" dirty="0" smtClean="0"/>
          </a:p>
          <a:p>
            <a:r>
              <a:rPr lang="el-GR" sz="2400" dirty="0" smtClean="0"/>
              <a:t>αρχικά ατομικό πρόγραμμα προοδευτικής προσαρμογής</a:t>
            </a:r>
            <a:endParaRPr lang="en-US" sz="2400" dirty="0" smtClean="0"/>
          </a:p>
          <a:p>
            <a:r>
              <a:rPr lang="el-GR" sz="2400" dirty="0" smtClean="0"/>
              <a:t>διόρθωση στάσης</a:t>
            </a:r>
          </a:p>
          <a:p>
            <a:r>
              <a:rPr lang="el-GR" sz="2400" dirty="0" smtClean="0"/>
              <a:t>ασκήσεις  ενδυνάμωσης</a:t>
            </a:r>
            <a:endParaRPr lang="en-US" sz="2400" dirty="0" smtClean="0"/>
          </a:p>
          <a:p>
            <a:r>
              <a:rPr lang="el-GR" sz="2400" dirty="0" smtClean="0"/>
              <a:t>ασκήσεις συντονισμού &amp; ισορροπίας</a:t>
            </a:r>
            <a:endParaRPr lang="en-US" sz="2400" dirty="0" smtClean="0"/>
          </a:p>
          <a:p>
            <a:r>
              <a:rPr lang="el-GR" sz="2400" dirty="0" smtClean="0"/>
              <a:t>ΟΧΙ ασκήσεις  κάμψης Σ.Σ</a:t>
            </a:r>
            <a:endParaRPr lang="en-US" sz="2400" dirty="0" smtClean="0"/>
          </a:p>
          <a:p>
            <a:r>
              <a:rPr lang="el-GR" sz="2400" dirty="0" smtClean="0"/>
              <a:t>ΝΑΙ ασκήσεις  έκτασης  με σωστές μοίρες</a:t>
            </a:r>
            <a:endParaRPr lang="en-US" sz="2400" dirty="0" smtClean="0"/>
          </a:p>
          <a:p>
            <a:r>
              <a:rPr lang="el-GR" sz="2400" dirty="0" smtClean="0"/>
              <a:t>διαμόρφωση χώρου εργασίας &amp;  κατοικίας</a:t>
            </a:r>
            <a:endParaRPr lang="en-US" sz="2400" dirty="0" smtClean="0"/>
          </a:p>
          <a:p>
            <a:r>
              <a:rPr lang="el-GR" sz="2400" dirty="0" smtClean="0"/>
              <a:t>κίνηση  &amp; διατροφή &amp; φαρμακευτική αγωγή</a:t>
            </a:r>
            <a:endParaRPr lang="en-US" sz="2400" dirty="0" smtClean="0"/>
          </a:p>
          <a:p>
            <a:r>
              <a:rPr lang="el-GR" sz="2400" dirty="0" smtClean="0"/>
              <a:t>κατάλληλη ένταση-συνέπεια- ένταξη σε ομαδικό πρόγραμμα</a:t>
            </a:r>
          </a:p>
          <a:p>
            <a:pPr marL="0" indent="0" algn="r">
              <a:buNone/>
            </a:pPr>
            <a:r>
              <a:rPr lang="el-GR" sz="2400" dirty="0" err="1" smtClean="0"/>
              <a:t>Γ.Πέττα</a:t>
            </a:r>
            <a:r>
              <a:rPr lang="el-GR" sz="2400" dirty="0" smtClean="0"/>
              <a:t> 1995                                                 </a:t>
            </a:r>
            <a:endParaRPr lang="en-US" sz="2400" dirty="0" smtClean="0"/>
          </a:p>
          <a:p>
            <a:endParaRPr lang="en-US" sz="2400"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p:txBody>
          <a:bodyPr/>
          <a:lstStyle/>
          <a:p>
            <a:r>
              <a:rPr lang="en-US" altLang="el-GR" sz="3600" b="1" dirty="0" smtClean="0"/>
              <a:t>PROFOUND</a:t>
            </a:r>
            <a:endParaRPr lang="el-GR" altLang="el-GR" sz="3600" b="1" dirty="0" smtClean="0"/>
          </a:p>
        </p:txBody>
      </p:sp>
      <p:sp>
        <p:nvSpPr>
          <p:cNvPr id="40963" name="2 - Θέση περιεχομένου"/>
          <p:cNvSpPr>
            <a:spLocks noGrp="1"/>
          </p:cNvSpPr>
          <p:nvPr>
            <p:ph idx="1"/>
          </p:nvPr>
        </p:nvSpPr>
        <p:spPr/>
        <p:txBody>
          <a:bodyPr/>
          <a:lstStyle/>
          <a:p>
            <a:pPr marL="0" indent="0">
              <a:buNone/>
            </a:pPr>
            <a:r>
              <a:rPr lang="en-US" altLang="el-GR" sz="2800" dirty="0" smtClean="0"/>
              <a:t>PREVENTION of FALLS NETWORK for DIMENSION</a:t>
            </a:r>
          </a:p>
          <a:p>
            <a:pPr marL="0" indent="0">
              <a:buNone/>
            </a:pPr>
            <a:r>
              <a:rPr lang="en-US" altLang="el-GR" sz="2800" dirty="0" smtClean="0"/>
              <a:t>OTAGO</a:t>
            </a:r>
            <a:r>
              <a:rPr lang="el-GR" altLang="el-GR" sz="2800" dirty="0" smtClean="0"/>
              <a:t> </a:t>
            </a:r>
            <a:r>
              <a:rPr lang="en-US" altLang="el-GR" sz="2800" dirty="0" smtClean="0"/>
              <a:t>Exercise </a:t>
            </a:r>
            <a:r>
              <a:rPr lang="en-US" altLang="el-GR" sz="2800" dirty="0" err="1" smtClean="0"/>
              <a:t>Programme</a:t>
            </a:r>
            <a:r>
              <a:rPr lang="el-GR" altLang="el-GR" sz="2800" dirty="0" smtClean="0"/>
              <a:t> </a:t>
            </a:r>
            <a:r>
              <a:rPr lang="en-US" altLang="el-GR" sz="2800" dirty="0" smtClean="0"/>
              <a:t>(OEP)</a:t>
            </a:r>
          </a:p>
          <a:p>
            <a:pPr marL="0" indent="0">
              <a:buNone/>
            </a:pPr>
            <a:r>
              <a:rPr lang="en-US" altLang="el-GR" sz="2800" dirty="0" smtClean="0"/>
              <a:t>Later Life Training</a:t>
            </a:r>
            <a:r>
              <a:rPr lang="el-GR" altLang="el-GR" sz="2800" dirty="0" smtClean="0"/>
              <a:t> </a:t>
            </a:r>
            <a:r>
              <a:rPr lang="en-US" altLang="el-GR" sz="2800" dirty="0" smtClean="0"/>
              <a:t>(LLT)</a:t>
            </a:r>
            <a:endParaRPr lang="el-GR" altLang="el-GR" sz="28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 Τίτλος"/>
          <p:cNvSpPr>
            <a:spLocks noGrp="1"/>
          </p:cNvSpPr>
          <p:nvPr>
            <p:ph type="title"/>
          </p:nvPr>
        </p:nvSpPr>
        <p:spPr/>
        <p:txBody>
          <a:bodyPr/>
          <a:lstStyle/>
          <a:p>
            <a:r>
              <a:rPr lang="en-US" altLang="el-GR" sz="4000" b="1" dirty="0" smtClean="0"/>
              <a:t>OEP-LLT</a:t>
            </a:r>
            <a:endParaRPr lang="el-GR" altLang="el-GR" sz="4000" b="1" dirty="0" smtClean="0"/>
          </a:p>
        </p:txBody>
      </p:sp>
      <p:sp>
        <p:nvSpPr>
          <p:cNvPr id="41987" name="2 - Θέση περιεχομένου"/>
          <p:cNvSpPr>
            <a:spLocks noGrp="1"/>
          </p:cNvSpPr>
          <p:nvPr>
            <p:ph idx="1"/>
          </p:nvPr>
        </p:nvSpPr>
        <p:spPr/>
        <p:txBody>
          <a:bodyPr/>
          <a:lstStyle/>
          <a:p>
            <a:pPr marL="0" indent="0">
              <a:buNone/>
            </a:pPr>
            <a:r>
              <a:rPr lang="en-US" altLang="el-GR" sz="2800" dirty="0" smtClean="0"/>
              <a:t>HANBOOK AUTHORS: </a:t>
            </a:r>
            <a:endParaRPr lang="el-GR" altLang="el-GR" sz="2800" dirty="0" smtClean="0"/>
          </a:p>
          <a:p>
            <a:pPr marL="0" indent="0">
              <a:buNone/>
            </a:pPr>
            <a:r>
              <a:rPr lang="en-US" altLang="el-GR" sz="2800" dirty="0" err="1" smtClean="0"/>
              <a:t>S.Dinan&amp;S.Gawler</a:t>
            </a:r>
            <a:endParaRPr lang="el-GR" altLang="el-GR" sz="2800" dirty="0" smtClean="0"/>
          </a:p>
          <a:p>
            <a:pPr marL="0" indent="0">
              <a:buNone/>
            </a:pPr>
            <a:r>
              <a:rPr lang="en-US" altLang="el-GR" sz="2800" dirty="0" smtClean="0"/>
              <a:t>Contributors: </a:t>
            </a:r>
            <a:r>
              <a:rPr lang="en-US" altLang="el-GR" sz="2800" dirty="0" err="1" smtClean="0"/>
              <a:t>D.Skelton</a:t>
            </a:r>
            <a:r>
              <a:rPr lang="en-US" altLang="el-GR" sz="2800" dirty="0" smtClean="0"/>
              <a:t>  et al</a:t>
            </a:r>
          </a:p>
          <a:p>
            <a:pPr marL="0" indent="0">
              <a:buNone/>
            </a:pPr>
            <a:r>
              <a:rPr lang="en-US" altLang="el-GR" sz="2800" dirty="0" smtClean="0"/>
              <a:t>PROFOUND 2nd edit May 2014:  </a:t>
            </a:r>
            <a:endParaRPr lang="el-GR" altLang="el-GR" sz="2800" dirty="0" smtClean="0"/>
          </a:p>
          <a:p>
            <a:pPr marL="0" indent="0">
              <a:buNone/>
            </a:pPr>
            <a:r>
              <a:rPr lang="en-US" altLang="el-GR" sz="2800" dirty="0" err="1" smtClean="0"/>
              <a:t>B.Townley&amp;D.Skelton</a:t>
            </a:r>
            <a:endParaRPr lang="el-GR" altLang="el-GR" sz="28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p:txBody>
          <a:bodyPr/>
          <a:lstStyle/>
          <a:p>
            <a:r>
              <a:rPr lang="en-US" altLang="el-GR" sz="3600" b="1" dirty="0" smtClean="0"/>
              <a:t>OEP EVIDENCE BASE</a:t>
            </a:r>
            <a:endParaRPr lang="el-GR" altLang="el-GR" sz="3600" b="1" dirty="0" smtClean="0"/>
          </a:p>
        </p:txBody>
      </p:sp>
      <p:sp>
        <p:nvSpPr>
          <p:cNvPr id="3" name="2 - Θέση περιεχομένου"/>
          <p:cNvSpPr>
            <a:spLocks noGrp="1"/>
          </p:cNvSpPr>
          <p:nvPr>
            <p:ph idx="1"/>
          </p:nvPr>
        </p:nvSpPr>
        <p:spPr/>
        <p:txBody>
          <a:bodyPr/>
          <a:lstStyle/>
          <a:p>
            <a:r>
              <a:rPr lang="el-GR" sz="2400" dirty="0" smtClean="0"/>
              <a:t>Σχεδιάστηκε καταρχάς με 4 ερευνητικά ερωτήματα</a:t>
            </a:r>
          </a:p>
          <a:p>
            <a:pPr marL="457200" indent="-457200">
              <a:buFont typeface="+mj-lt"/>
              <a:buAutoNum type="arabicPeriod"/>
            </a:pPr>
            <a:r>
              <a:rPr lang="el-GR" sz="2400" dirty="0" smtClean="0"/>
              <a:t>Μείωση των πτώσεων με ασκήσεις δύναμης &amp; ισορροπίας, κατ οίκον</a:t>
            </a:r>
          </a:p>
          <a:p>
            <a:pPr marL="457200" indent="-457200">
              <a:buFont typeface="+mj-lt"/>
              <a:buAutoNum type="arabicPeriod"/>
            </a:pPr>
            <a:r>
              <a:rPr lang="el-GR" sz="2400" dirty="0" smtClean="0"/>
              <a:t>Επίδραση στην μείωση των πτώσεων στην κοινότητα</a:t>
            </a:r>
          </a:p>
          <a:p>
            <a:pPr marL="457200" indent="-457200">
              <a:buFont typeface="+mj-lt"/>
              <a:buAutoNum type="arabicPeriod"/>
            </a:pPr>
            <a:r>
              <a:rPr lang="el-GR" sz="2400" dirty="0" smtClean="0"/>
              <a:t>Επίδραση όταν εφαρμόζεται από εκπαιδευμένους θεραπευτές</a:t>
            </a:r>
          </a:p>
          <a:p>
            <a:pPr marL="457200" indent="-457200">
              <a:buFont typeface="+mj-lt"/>
              <a:buAutoNum type="arabicPeriod"/>
            </a:pPr>
            <a:r>
              <a:rPr lang="el-GR" sz="2400" dirty="0" smtClean="0"/>
              <a:t>Σημαντικά αποτελέσματα σε άτομα &gt; 80 με ιστορικό πτώσης</a:t>
            </a:r>
          </a:p>
          <a:p>
            <a:pPr marL="457200" indent="-457200">
              <a:buFont typeface="+mj-lt"/>
              <a:buAutoNum type="arabicPeriod"/>
            </a:pPr>
            <a:r>
              <a:rPr lang="el-GR" sz="2400" dirty="0" smtClean="0"/>
              <a:t>Μικρή επίδραση σε άτομα με προβλήματα όρασης υπό την προϋπόθεση ότι έχουν καλή συμμόρφωση</a:t>
            </a:r>
          </a:p>
          <a:p>
            <a:endParaRPr lang="el-GR"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Τίτλος"/>
          <p:cNvSpPr>
            <a:spLocks noGrp="1"/>
          </p:cNvSpPr>
          <p:nvPr>
            <p:ph type="title"/>
          </p:nvPr>
        </p:nvSpPr>
        <p:spPr/>
        <p:txBody>
          <a:bodyPr/>
          <a:lstStyle/>
          <a:p>
            <a:r>
              <a:rPr lang="en-US" altLang="el-GR" sz="3600" b="1" dirty="0" smtClean="0"/>
              <a:t>OEP EVIDENCE BASE</a:t>
            </a:r>
            <a:endParaRPr lang="el-GR" altLang="el-GR" sz="3600" b="1" dirty="0" smtClean="0"/>
          </a:p>
        </p:txBody>
      </p:sp>
      <p:sp>
        <p:nvSpPr>
          <p:cNvPr id="6147" name="2 - Θέση περιεχομένου"/>
          <p:cNvSpPr>
            <a:spLocks noGrp="1"/>
          </p:cNvSpPr>
          <p:nvPr>
            <p:ph idx="1"/>
          </p:nvPr>
        </p:nvSpPr>
        <p:spPr/>
        <p:txBody>
          <a:bodyPr/>
          <a:lstStyle/>
          <a:p>
            <a:r>
              <a:rPr lang="el-GR" sz="2400" dirty="0" smtClean="0"/>
              <a:t>Το πρόγραμμα εφαρμόστηκε στη Νέα Ζηλανδία </a:t>
            </a:r>
          </a:p>
          <a:p>
            <a:r>
              <a:rPr lang="el-GR" sz="2400" dirty="0" smtClean="0"/>
              <a:t>σε ηλικιωμένους κατ’ οίκον με συχνότητα 3/εβδομαδα για τον πρώτο μήνα και στη συνεχεία με επίβλεψη αριθμητικά  κλιμακούμενη  και </a:t>
            </a:r>
            <a:r>
              <a:rPr lang="el-GR" sz="2400" dirty="0" err="1" smtClean="0"/>
              <a:t>τηλ</a:t>
            </a:r>
            <a:r>
              <a:rPr lang="el-GR" sz="2400" dirty="0" smtClean="0"/>
              <a:t>. επικοινωνία</a:t>
            </a:r>
          </a:p>
          <a:p>
            <a:r>
              <a:rPr lang="el-GR" sz="2400" dirty="0" smtClean="0"/>
              <a:t>Τα αποτελέσματα δημοσιεύτηκαν και η ομάδα της </a:t>
            </a:r>
            <a:r>
              <a:rPr lang="en-US" sz="2400" dirty="0" smtClean="0"/>
              <a:t>Skelton et al </a:t>
            </a:r>
            <a:r>
              <a:rPr lang="el-GR" sz="2400" dirty="0" smtClean="0"/>
              <a:t>το μετέφερε σε ευρωπαϊκό πληθυσμό,    έγιναν αρκετές διαπολιτισμικές τροποποιήσεις ,εμφανίστηκε με το Ευρωπαϊκό πρόγραμμα </a:t>
            </a:r>
            <a:r>
              <a:rPr lang="en-US" sz="2400" dirty="0" smtClean="0"/>
              <a:t>PROFANE </a:t>
            </a:r>
            <a:r>
              <a:rPr lang="el-GR" sz="2400" dirty="0" smtClean="0"/>
              <a:t>και σήμερα έχει την τελική του μορφή  όπως υποστηρίζεται από το ευρωπαϊκό πρόγραμμα </a:t>
            </a:r>
            <a:r>
              <a:rPr lang="en-US" sz="2400" dirty="0" smtClean="0"/>
              <a:t>PROFOUND</a:t>
            </a:r>
            <a:endParaRPr lang="el-GR" sz="24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title"/>
          </p:nvPr>
        </p:nvSpPr>
        <p:spPr/>
        <p:txBody>
          <a:bodyPr/>
          <a:lstStyle/>
          <a:p>
            <a:r>
              <a:rPr lang="el-GR" altLang="el-GR" sz="3600" b="1" dirty="0" smtClean="0"/>
              <a:t>Βιολογική γήρανση</a:t>
            </a:r>
          </a:p>
        </p:txBody>
      </p:sp>
      <p:sp>
        <p:nvSpPr>
          <p:cNvPr id="18435" name="Rectangle 8"/>
          <p:cNvSpPr>
            <a:spLocks noGrp="1" noChangeArrowheads="1"/>
          </p:cNvSpPr>
          <p:nvPr>
            <p:ph idx="1"/>
          </p:nvPr>
        </p:nvSpPr>
        <p:spPr/>
        <p:txBody>
          <a:bodyPr/>
          <a:lstStyle/>
          <a:p>
            <a:r>
              <a:rPr lang="el-GR" altLang="el-GR" sz="2400" dirty="0" smtClean="0"/>
              <a:t>σύνθετη διαδικασία με πολλές μεταβλητές που αλληλεπιδρούν μεταξύ τους και επηρεάζουν τον τρόπο με τον οποίο μεγαλώνουμε</a:t>
            </a:r>
            <a:endParaRPr lang="el-GR" altLang="el-GR" sz="2400" dirty="0" smtClean="0">
              <a:sym typeface="Wingdings" pitchFamily="2" charset="2"/>
            </a:endParaRPr>
          </a:p>
          <a:p>
            <a:r>
              <a:rPr lang="el-GR" altLang="el-GR" sz="2400" dirty="0" smtClean="0"/>
              <a:t>σταδιακή μείωση της μυϊκής μάζας και δύναμης, η οποία οδηγεί σε μείωση της λειτουργικότητας, περιορισμό της ανεξαρτησίας και αυξημένη ανικανότητα και αστάθεια </a:t>
            </a:r>
          </a:p>
        </p:txBody>
      </p:sp>
      <p:sp>
        <p:nvSpPr>
          <p:cNvPr id="7" name="5 - Θέση αριθμού διαφάνειας"/>
          <p:cNvSpPr>
            <a:spLocks noGrp="1"/>
          </p:cNvSpPr>
          <p:nvPr>
            <p:ph type="sldNum" sz="quarter" idx="12"/>
          </p:nvPr>
        </p:nvSpPr>
        <p:spPr/>
        <p:txBody>
          <a:bodyPr/>
          <a:lstStyle/>
          <a:p>
            <a:fld id="{F85956AC-0A95-4327-B69B-6F7056F1337C}" type="slidenum">
              <a:rPr lang="el-GR" altLang="en-US" smtClean="0"/>
              <a:pPr/>
              <a:t>4</a:t>
            </a:fld>
            <a:endParaRPr lang="el-GR" altLang="en-US"/>
          </a:p>
        </p:txBody>
      </p:sp>
      <p:sp>
        <p:nvSpPr>
          <p:cNvPr id="18438" name="Rectangle 14"/>
          <p:cNvSpPr>
            <a:spLocks noChangeArrowheads="1"/>
          </p:cNvSpPr>
          <p:nvPr/>
        </p:nvSpPr>
        <p:spPr bwMode="auto">
          <a:xfrm>
            <a:off x="4860032" y="4005064"/>
            <a:ext cx="398466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altLang="ja-JP" dirty="0">
                <a:latin typeface="+mn-lt"/>
                <a:cs typeface="HG明朝B"/>
              </a:rPr>
              <a:t>Taaffe, </a:t>
            </a:r>
            <a:r>
              <a:rPr lang="en-GB" altLang="ja-JP" dirty="0" smtClean="0">
                <a:latin typeface="+mn-lt"/>
                <a:cs typeface="HG明朝B"/>
              </a:rPr>
              <a:t>2006</a:t>
            </a:r>
            <a:r>
              <a:rPr lang="el-GR" altLang="ja-JP" dirty="0" smtClean="0">
                <a:latin typeface="+mn-lt"/>
                <a:cs typeface="HG明朝B"/>
              </a:rPr>
              <a:t>, </a:t>
            </a:r>
            <a:r>
              <a:rPr lang="en-GB" altLang="ja-JP" dirty="0" err="1" smtClean="0">
                <a:latin typeface="+mn-lt"/>
                <a:cs typeface="HG明朝B"/>
              </a:rPr>
              <a:t>M.Pitara</a:t>
            </a:r>
            <a:r>
              <a:rPr lang="en-GB" altLang="ja-JP" dirty="0" smtClean="0">
                <a:latin typeface="+mn-lt"/>
                <a:cs typeface="HG明朝B"/>
              </a:rPr>
              <a:t> </a:t>
            </a:r>
            <a:r>
              <a:rPr lang="en-GB" altLang="ja-JP" dirty="0">
                <a:latin typeface="+mn-lt"/>
                <a:cs typeface="HG明朝B"/>
              </a:rPr>
              <a:t>EEXOT </a:t>
            </a:r>
            <a:r>
              <a:rPr lang="en-GB" altLang="ja-JP" dirty="0" smtClean="0">
                <a:latin typeface="+mn-lt"/>
                <a:cs typeface="HG明朝B"/>
              </a:rPr>
              <a:t>CONGRESS</a:t>
            </a:r>
            <a:r>
              <a:rPr lang="el-GR" altLang="ja-JP" dirty="0" smtClean="0">
                <a:latin typeface="+mn-lt"/>
                <a:cs typeface="HG明朝B"/>
              </a:rPr>
              <a:t>, </a:t>
            </a:r>
            <a:r>
              <a:rPr lang="en-GB" altLang="ja-JP" dirty="0" err="1" smtClean="0">
                <a:latin typeface="+mn-lt"/>
                <a:cs typeface="HG明朝B"/>
              </a:rPr>
              <a:t>Mazzeo</a:t>
            </a:r>
            <a:r>
              <a:rPr lang="el-GR" altLang="ja-JP" dirty="0" smtClean="0">
                <a:latin typeface="+mn-lt"/>
                <a:cs typeface="HG明朝B"/>
              </a:rPr>
              <a:t> </a:t>
            </a:r>
            <a:r>
              <a:rPr lang="en-GB" altLang="ja-JP" dirty="0">
                <a:latin typeface="+mn-lt"/>
                <a:cs typeface="HG明朝B"/>
              </a:rPr>
              <a:t>et al, 1998</a:t>
            </a:r>
            <a:r>
              <a:rPr lang="el-GR" altLang="ja-JP" dirty="0">
                <a:latin typeface="+mn-lt"/>
                <a:cs typeface="HG明朝B"/>
              </a:rPr>
              <a:t> </a:t>
            </a:r>
          </a:p>
          <a:p>
            <a:pPr algn="r" eaLnBrk="1" hangingPunct="1">
              <a:buFont typeface="Wingdings" pitchFamily="2" charset="2"/>
              <a:buChar char="&amp;"/>
            </a:pPr>
            <a:endParaRPr lang="el-GR" altLang="el-GR" dirty="0">
              <a:latin typeface="+mn-lt"/>
              <a:ea typeface="MS PGothic" pitchFamily="34" charset="-128"/>
              <a:cs typeface="HG明朝B"/>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 Τίτλος"/>
          <p:cNvSpPr>
            <a:spLocks noGrp="1"/>
          </p:cNvSpPr>
          <p:nvPr>
            <p:ph type="title"/>
          </p:nvPr>
        </p:nvSpPr>
        <p:spPr/>
        <p:txBody>
          <a:bodyPr/>
          <a:lstStyle/>
          <a:p>
            <a:r>
              <a:rPr lang="en-US" altLang="el-GR" sz="3600" b="1" dirty="0" smtClean="0"/>
              <a:t>OEP EVIDENCE BASE</a:t>
            </a:r>
            <a:endParaRPr lang="el-GR" altLang="el-GR" sz="3600" b="1" dirty="0" smtClean="0"/>
          </a:p>
        </p:txBody>
      </p:sp>
      <p:sp>
        <p:nvSpPr>
          <p:cNvPr id="45059" name="2 - Θέση περιεχομένου"/>
          <p:cNvSpPr>
            <a:spLocks noGrp="1"/>
          </p:cNvSpPr>
          <p:nvPr>
            <p:ph idx="1"/>
          </p:nvPr>
        </p:nvSpPr>
        <p:spPr/>
        <p:txBody>
          <a:bodyPr/>
          <a:lstStyle/>
          <a:p>
            <a:r>
              <a:rPr lang="en-US" altLang="el-GR" sz="2800" dirty="0" smtClean="0"/>
              <a:t>OTAGO Exercise </a:t>
            </a:r>
            <a:r>
              <a:rPr lang="en-US" altLang="el-GR" sz="2800" dirty="0" err="1" smtClean="0"/>
              <a:t>Programme</a:t>
            </a:r>
            <a:r>
              <a:rPr lang="en-US" altLang="el-GR" sz="2800" dirty="0" smtClean="0"/>
              <a:t> OEP</a:t>
            </a:r>
            <a:r>
              <a:rPr lang="el-GR" altLang="el-GR" sz="2800" dirty="0" smtClean="0"/>
              <a:t> </a:t>
            </a:r>
            <a:r>
              <a:rPr lang="en-US" altLang="el-GR" sz="2800" dirty="0" smtClean="0"/>
              <a:t>: NZ  Manual</a:t>
            </a:r>
            <a:r>
              <a:rPr lang="el-GR" altLang="el-GR" sz="2800" dirty="0" smtClean="0"/>
              <a:t>,</a:t>
            </a:r>
            <a:r>
              <a:rPr lang="en-US" altLang="el-GR" sz="2800" dirty="0" smtClean="0"/>
              <a:t> </a:t>
            </a:r>
            <a:r>
              <a:rPr lang="en-US" altLang="el-GR" sz="2800" dirty="0" err="1" smtClean="0"/>
              <a:t>Cambell</a:t>
            </a:r>
            <a:r>
              <a:rPr lang="en-US" altLang="el-GR" sz="2800" dirty="0" smtClean="0"/>
              <a:t> &amp; Robertson</a:t>
            </a:r>
          </a:p>
          <a:p>
            <a:r>
              <a:rPr lang="en-US" altLang="el-GR" sz="2800" dirty="0" smtClean="0"/>
              <a:t>Chair Based  Exercise  CBE : Later Life Training  2006-2013</a:t>
            </a:r>
          </a:p>
          <a:p>
            <a:r>
              <a:rPr lang="en-US" altLang="el-GR" sz="2800" dirty="0" smtClean="0"/>
              <a:t>Postural Stability Instructor Manual :  Later  Life Training  2006-2013</a:t>
            </a:r>
            <a:endParaRPr lang="el-GR" altLang="el-GR" sz="2800"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3600" b="1" dirty="0" smtClean="0"/>
              <a:t>OEP-LLT</a:t>
            </a:r>
            <a:r>
              <a:rPr lang="el-GR" sz="3600" b="1" dirty="0" smtClean="0"/>
              <a:t>, Βασική δομή </a:t>
            </a:r>
            <a:endParaRPr lang="el-GR" sz="3600" b="1" dirty="0"/>
          </a:p>
        </p:txBody>
      </p:sp>
      <p:sp>
        <p:nvSpPr>
          <p:cNvPr id="46083" name="2 - Θέση περιεχομένου"/>
          <p:cNvSpPr>
            <a:spLocks noGrp="1"/>
          </p:cNvSpPr>
          <p:nvPr>
            <p:ph idx="1"/>
          </p:nvPr>
        </p:nvSpPr>
        <p:spPr/>
        <p:txBody>
          <a:bodyPr/>
          <a:lstStyle/>
          <a:p>
            <a:r>
              <a:rPr lang="el-GR" altLang="el-GR" sz="2800" b="1" dirty="0" smtClean="0">
                <a:solidFill>
                  <a:schemeClr val="tx2"/>
                </a:solidFill>
              </a:rPr>
              <a:t>Προθέρμανση</a:t>
            </a:r>
          </a:p>
          <a:p>
            <a:r>
              <a:rPr lang="el-GR" altLang="el-GR" sz="2800" b="1" dirty="0" smtClean="0">
                <a:solidFill>
                  <a:schemeClr val="tx2"/>
                </a:solidFill>
              </a:rPr>
              <a:t>Κύριο πρόγραμμα</a:t>
            </a:r>
          </a:p>
          <a:p>
            <a:r>
              <a:rPr lang="el-GR" altLang="el-GR" sz="2800" b="1" dirty="0" smtClean="0">
                <a:solidFill>
                  <a:schemeClr val="tx2"/>
                </a:solidFill>
              </a:rPr>
              <a:t>Αποθεραπεία</a:t>
            </a:r>
          </a:p>
          <a:p>
            <a:endParaRPr lang="el-GR" altLang="el-GR" sz="2800" dirty="0" smtClean="0"/>
          </a:p>
          <a:p>
            <a:r>
              <a:rPr lang="el-GR" altLang="el-GR" sz="2800" b="1" dirty="0" smtClean="0">
                <a:solidFill>
                  <a:schemeClr val="accent2">
                    <a:lumMod val="75000"/>
                  </a:schemeClr>
                </a:solidFill>
              </a:rPr>
              <a:t>Ελαστικότητα</a:t>
            </a:r>
          </a:p>
          <a:p>
            <a:r>
              <a:rPr lang="el-GR" altLang="el-GR" sz="2800" b="1" dirty="0" smtClean="0">
                <a:solidFill>
                  <a:schemeClr val="accent2">
                    <a:lumMod val="75000"/>
                  </a:schemeClr>
                </a:solidFill>
              </a:rPr>
              <a:t>Ενδυνάμωση</a:t>
            </a:r>
          </a:p>
          <a:p>
            <a:r>
              <a:rPr lang="el-GR" altLang="el-GR" sz="2800" b="1" dirty="0" smtClean="0">
                <a:solidFill>
                  <a:schemeClr val="accent2">
                    <a:lumMod val="75000"/>
                  </a:schemeClr>
                </a:solidFill>
              </a:rPr>
              <a:t>Ισορροπία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3600" b="1" dirty="0"/>
              <a:t>OEP-LLT</a:t>
            </a:r>
            <a:r>
              <a:rPr lang="el-GR" sz="3600" b="1" dirty="0"/>
              <a:t>, Βασική δομή </a:t>
            </a:r>
            <a:endParaRPr lang="el-GR" sz="3600" dirty="0"/>
          </a:p>
        </p:txBody>
      </p:sp>
      <p:sp>
        <p:nvSpPr>
          <p:cNvPr id="48131" name="2 - Θέση περιεχομένου"/>
          <p:cNvSpPr>
            <a:spLocks noGrp="1"/>
          </p:cNvSpPr>
          <p:nvPr>
            <p:ph idx="1"/>
          </p:nvPr>
        </p:nvSpPr>
        <p:spPr/>
        <p:txBody>
          <a:bodyPr/>
          <a:lstStyle/>
          <a:p>
            <a:r>
              <a:rPr lang="el-GR" sz="2800" dirty="0" smtClean="0"/>
              <a:t>Αρχικά  </a:t>
            </a:r>
          </a:p>
          <a:p>
            <a:r>
              <a:rPr lang="el-GR" sz="2800" dirty="0" smtClean="0"/>
              <a:t>Διδασκαλία - εκπαίδευση όρθιας θέσης</a:t>
            </a:r>
          </a:p>
          <a:p>
            <a:r>
              <a:rPr lang="el-GR" sz="2800" dirty="0" smtClean="0"/>
              <a:t>Διδασκαλία - εκπαίδευση καθιστής θέσης</a:t>
            </a:r>
          </a:p>
          <a:p>
            <a:r>
              <a:rPr lang="el-GR" sz="2800" dirty="0" smtClean="0"/>
              <a:t>Εντολές άπλες κατανοητές χωρίς πολλές διορθώσεις ταυτόχρονα</a:t>
            </a:r>
          </a:p>
          <a:p>
            <a:r>
              <a:rPr lang="el-GR" sz="2800" dirty="0" smtClean="0"/>
              <a:t>Η επανάληψη ανάμεσα στις ασκήσεις είναι αποτελεσματική</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3200" b="1" dirty="0" smtClean="0"/>
              <a:t>LLT  Standardized approach for teaching elderly people</a:t>
            </a:r>
            <a:endParaRPr lang="el-GR" sz="3200" b="1" dirty="0"/>
          </a:p>
        </p:txBody>
      </p:sp>
      <p:sp>
        <p:nvSpPr>
          <p:cNvPr id="5" name="4 - Θέση περιεχομένου"/>
          <p:cNvSpPr>
            <a:spLocks noGrp="1"/>
          </p:cNvSpPr>
          <p:nvPr>
            <p:ph idx="1"/>
          </p:nvPr>
        </p:nvSpPr>
        <p:spPr/>
        <p:txBody>
          <a:bodyPr/>
          <a:lstStyle/>
          <a:p>
            <a:r>
              <a:rPr lang="el-GR" sz="2800" dirty="0" smtClean="0"/>
              <a:t>Μεταβλητές της προοδευτικότητας </a:t>
            </a:r>
            <a:r>
              <a:rPr lang="en-US" sz="2800" dirty="0" smtClean="0"/>
              <a:t>FITTA</a:t>
            </a:r>
            <a:endParaRPr lang="el-GR" sz="2800" dirty="0" smtClean="0"/>
          </a:p>
          <a:p>
            <a:r>
              <a:rPr lang="en-US" sz="2800" dirty="0" smtClean="0"/>
              <a:t>Frequency = </a:t>
            </a:r>
            <a:r>
              <a:rPr lang="el-GR" sz="2800" dirty="0" smtClean="0"/>
              <a:t>συχνότητα/ εβδομάδα</a:t>
            </a:r>
            <a:endParaRPr lang="en-US" sz="2800" dirty="0" smtClean="0"/>
          </a:p>
          <a:p>
            <a:r>
              <a:rPr lang="en-US" sz="2800" dirty="0" smtClean="0"/>
              <a:t>Intensity</a:t>
            </a:r>
            <a:r>
              <a:rPr lang="el-GR" sz="2800" dirty="0" smtClean="0"/>
              <a:t> </a:t>
            </a:r>
            <a:r>
              <a:rPr lang="en-US" sz="2800" dirty="0" smtClean="0"/>
              <a:t>=</a:t>
            </a:r>
            <a:r>
              <a:rPr lang="el-GR" sz="2800" dirty="0" smtClean="0"/>
              <a:t> ένταση</a:t>
            </a:r>
            <a:endParaRPr lang="en-US" sz="2800" dirty="0" smtClean="0"/>
          </a:p>
          <a:p>
            <a:r>
              <a:rPr lang="en-US" sz="2800" dirty="0" smtClean="0"/>
              <a:t>Time=</a:t>
            </a:r>
            <a:r>
              <a:rPr lang="el-GR" sz="2800" dirty="0" smtClean="0"/>
              <a:t> χρόνος/ διάρκεια συνεδρίας</a:t>
            </a:r>
            <a:endParaRPr lang="en-US" sz="2800" dirty="0" smtClean="0"/>
          </a:p>
          <a:p>
            <a:r>
              <a:rPr lang="en-US" sz="2800" dirty="0" smtClean="0"/>
              <a:t>Type=</a:t>
            </a:r>
            <a:r>
              <a:rPr lang="el-GR" sz="2800" dirty="0" smtClean="0"/>
              <a:t>τύπος/ είδος της άσκησης</a:t>
            </a:r>
            <a:endParaRPr lang="en-US" sz="2800" dirty="0" smtClean="0"/>
          </a:p>
          <a:p>
            <a:r>
              <a:rPr lang="en-US" sz="2800" dirty="0" smtClean="0"/>
              <a:t>Approach/</a:t>
            </a:r>
            <a:r>
              <a:rPr lang="el-GR" sz="2800" dirty="0" smtClean="0"/>
              <a:t> </a:t>
            </a:r>
            <a:r>
              <a:rPr lang="en-US" sz="2800" dirty="0" smtClean="0"/>
              <a:t>Adherence=</a:t>
            </a:r>
            <a:r>
              <a:rPr lang="el-GR" sz="2800" dirty="0" smtClean="0"/>
              <a:t>Προσέγγιση/ Τήρηση</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3600" b="1" dirty="0" smtClean="0"/>
              <a:t>OEP-LLT</a:t>
            </a:r>
            <a:r>
              <a:rPr lang="el-GR" sz="3600" b="1" dirty="0" smtClean="0"/>
              <a:t> 5</a:t>
            </a:r>
            <a:r>
              <a:rPr lang="en-US" sz="3600" b="1" dirty="0" smtClean="0"/>
              <a:t>R</a:t>
            </a:r>
            <a:endParaRPr lang="el-GR" sz="3600" b="1" dirty="0"/>
          </a:p>
        </p:txBody>
      </p:sp>
      <p:sp>
        <p:nvSpPr>
          <p:cNvPr id="49155" name="2 - Θέση περιεχομένου"/>
          <p:cNvSpPr>
            <a:spLocks noGrp="1"/>
          </p:cNvSpPr>
          <p:nvPr>
            <p:ph idx="1"/>
          </p:nvPr>
        </p:nvSpPr>
        <p:spPr/>
        <p:txBody>
          <a:bodyPr/>
          <a:lstStyle/>
          <a:p>
            <a:r>
              <a:rPr lang="el-GR" altLang="el-GR" sz="2800" dirty="0" smtClean="0"/>
              <a:t>Εξατομικευμένη προσαρμογή</a:t>
            </a:r>
            <a:endParaRPr lang="en-US" altLang="el-GR" sz="2800" dirty="0" smtClean="0"/>
          </a:p>
          <a:p>
            <a:r>
              <a:rPr lang="en-US" altLang="el-GR" sz="2800" dirty="0" smtClean="0"/>
              <a:t>Reps</a:t>
            </a:r>
          </a:p>
          <a:p>
            <a:r>
              <a:rPr lang="en-US" altLang="el-GR" sz="2800" dirty="0" smtClean="0"/>
              <a:t>Rate</a:t>
            </a:r>
          </a:p>
          <a:p>
            <a:r>
              <a:rPr lang="en-US" altLang="el-GR" sz="2800" dirty="0" smtClean="0"/>
              <a:t>Range</a:t>
            </a:r>
          </a:p>
          <a:p>
            <a:r>
              <a:rPr lang="en-US" altLang="el-GR" sz="2800" dirty="0" smtClean="0"/>
              <a:t>Resistance</a:t>
            </a:r>
          </a:p>
          <a:p>
            <a:r>
              <a:rPr lang="en-US" altLang="el-GR" sz="2800" dirty="0" smtClean="0"/>
              <a:t>Rest</a:t>
            </a:r>
            <a:endParaRPr lang="el-GR" altLang="el-GR" sz="2800" dirty="0" smtClean="0"/>
          </a:p>
          <a:p>
            <a:endParaRPr lang="el-GR" altLang="el-GR" sz="28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3600" b="1" dirty="0" smtClean="0"/>
              <a:t>OEP LLT</a:t>
            </a:r>
            <a:r>
              <a:rPr lang="el-GR" sz="3600" b="1" dirty="0" smtClean="0"/>
              <a:t> Προθέρμανση</a:t>
            </a:r>
            <a:endParaRPr lang="el-GR" sz="3600" b="1" dirty="0"/>
          </a:p>
        </p:txBody>
      </p:sp>
      <p:sp>
        <p:nvSpPr>
          <p:cNvPr id="3" name="2 - Θέση περιεχομένου"/>
          <p:cNvSpPr>
            <a:spLocks noGrp="1"/>
          </p:cNvSpPr>
          <p:nvPr>
            <p:ph idx="1"/>
          </p:nvPr>
        </p:nvSpPr>
        <p:spPr/>
        <p:txBody>
          <a:bodyPr/>
          <a:lstStyle/>
          <a:p>
            <a:r>
              <a:rPr lang="el-GR" sz="2800" b="1" dirty="0" smtClean="0">
                <a:solidFill>
                  <a:schemeClr val="accent2">
                    <a:lumMod val="75000"/>
                  </a:schemeClr>
                </a:solidFill>
              </a:rPr>
              <a:t>Βελτίωση κυκλοφορίας (2-3 </a:t>
            </a:r>
            <a:r>
              <a:rPr lang="en-US" sz="2800" b="1" dirty="0" smtClean="0">
                <a:solidFill>
                  <a:schemeClr val="accent2">
                    <a:lumMod val="75000"/>
                  </a:schemeClr>
                </a:solidFill>
              </a:rPr>
              <a:t>min)</a:t>
            </a:r>
            <a:endParaRPr lang="el-GR" sz="2800" b="1" dirty="0" smtClean="0">
              <a:solidFill>
                <a:schemeClr val="accent2">
                  <a:lumMod val="75000"/>
                </a:schemeClr>
              </a:solidFill>
            </a:endParaRPr>
          </a:p>
          <a:p>
            <a:pPr lvl="1"/>
            <a:r>
              <a:rPr lang="el-GR" dirty="0" err="1" smtClean="0"/>
              <a:t>Βηματάκια</a:t>
            </a:r>
            <a:r>
              <a:rPr lang="el-GR" dirty="0" smtClean="0"/>
              <a:t>, κίνηση βραχιόνων, ένα-ένα, μαζί</a:t>
            </a:r>
          </a:p>
          <a:p>
            <a:r>
              <a:rPr lang="el-GR" sz="2800" b="1" dirty="0" smtClean="0">
                <a:solidFill>
                  <a:schemeClr val="accent2">
                    <a:lumMod val="75000"/>
                  </a:schemeClr>
                </a:solidFill>
              </a:rPr>
              <a:t>Ενεργοποίηση (5 </a:t>
            </a:r>
            <a:r>
              <a:rPr lang="en-US" sz="2800" b="1" dirty="0" smtClean="0">
                <a:solidFill>
                  <a:schemeClr val="accent2">
                    <a:lumMod val="75000"/>
                  </a:schemeClr>
                </a:solidFill>
              </a:rPr>
              <a:t>rep)</a:t>
            </a:r>
          </a:p>
          <a:p>
            <a:pPr lvl="1"/>
            <a:r>
              <a:rPr lang="el-GR" dirty="0" smtClean="0"/>
              <a:t>Κινήσεις κεφαλής, αυχένα, κορμού, </a:t>
            </a:r>
            <a:r>
              <a:rPr lang="el-GR" dirty="0" err="1" smtClean="0"/>
              <a:t>πδκ</a:t>
            </a:r>
            <a:endParaRPr lang="el-GR" dirty="0" smtClean="0"/>
          </a:p>
          <a:p>
            <a:r>
              <a:rPr lang="el-GR" sz="2800" b="1" dirty="0" smtClean="0">
                <a:solidFill>
                  <a:schemeClr val="accent2">
                    <a:lumMod val="75000"/>
                  </a:schemeClr>
                </a:solidFill>
              </a:rPr>
              <a:t>Διατάσεις (1</a:t>
            </a:r>
            <a:r>
              <a:rPr lang="en-US" sz="2800" b="1" dirty="0" smtClean="0">
                <a:solidFill>
                  <a:schemeClr val="accent2">
                    <a:lumMod val="75000"/>
                  </a:schemeClr>
                </a:solidFill>
              </a:rPr>
              <a:t>rep/8-10sec)</a:t>
            </a:r>
          </a:p>
          <a:p>
            <a:pPr lvl="1"/>
            <a:r>
              <a:rPr lang="en-US" dirty="0" smtClean="0"/>
              <a:t>O</a:t>
            </a:r>
            <a:r>
              <a:rPr lang="el-GR" dirty="0" err="1" smtClean="0"/>
              <a:t>πισθίων</a:t>
            </a:r>
            <a:r>
              <a:rPr lang="el-GR" dirty="0" smtClean="0"/>
              <a:t> Μ.&amp; </a:t>
            </a:r>
            <a:r>
              <a:rPr lang="el-GR" dirty="0" err="1" smtClean="0"/>
              <a:t>Γαστροκνημίας</a:t>
            </a:r>
            <a:endParaRPr lang="en-US" dirty="0" smtClean="0"/>
          </a:p>
          <a:p>
            <a:pPr lvl="1"/>
            <a:r>
              <a:rPr lang="en-US" dirty="0" smtClean="0"/>
              <a:t>Guidelines Amer.</a:t>
            </a:r>
            <a:r>
              <a:rPr lang="el-GR" dirty="0" smtClean="0"/>
              <a:t> </a:t>
            </a:r>
            <a:r>
              <a:rPr lang="en-US" dirty="0" smtClean="0"/>
              <a:t>College of Sport Medicine</a:t>
            </a:r>
            <a:endParaRPr lang="el-GR" dirty="0" smtClean="0"/>
          </a:p>
          <a:p>
            <a:pPr marL="0" indent="0" algn="r">
              <a:buNone/>
            </a:pPr>
            <a:r>
              <a:rPr lang="el-GR" sz="2800" dirty="0" smtClean="0"/>
              <a:t>ΕΝΑΛΛΑΞ</a:t>
            </a:r>
          </a:p>
          <a:p>
            <a:endParaRPr lang="el-GR" sz="2800" dirty="0" smtClean="0"/>
          </a:p>
          <a:p>
            <a:endParaRPr lang="el-GR" sz="2800" dirty="0" smtClean="0"/>
          </a:p>
          <a:p>
            <a:endParaRPr lang="en-US" sz="2800" dirty="0" smtClean="0"/>
          </a:p>
          <a:p>
            <a:endParaRPr lang="el-GR" sz="2800" dirty="0" smtClean="0"/>
          </a:p>
          <a:p>
            <a:endParaRPr lang="el-GR" sz="28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 Τίτλος"/>
          <p:cNvSpPr>
            <a:spLocks noGrp="1"/>
          </p:cNvSpPr>
          <p:nvPr>
            <p:ph type="title"/>
          </p:nvPr>
        </p:nvSpPr>
        <p:spPr/>
        <p:txBody>
          <a:bodyPr/>
          <a:lstStyle/>
          <a:p>
            <a:r>
              <a:rPr lang="el-GR" altLang="el-GR" sz="3600" b="1" dirty="0" smtClean="0"/>
              <a:t>Προθέρμανση (</a:t>
            </a:r>
            <a:r>
              <a:rPr lang="en-US" altLang="el-GR" sz="3600" b="1" dirty="0" smtClean="0"/>
              <a:t>frailty)</a:t>
            </a:r>
            <a:endParaRPr lang="el-GR" altLang="el-GR" sz="3600" b="1" dirty="0" smtClean="0"/>
          </a:p>
        </p:txBody>
      </p:sp>
      <p:sp>
        <p:nvSpPr>
          <p:cNvPr id="52227" name="2 - Θέση περιεχομένου"/>
          <p:cNvSpPr>
            <a:spLocks noGrp="1"/>
          </p:cNvSpPr>
          <p:nvPr>
            <p:ph idx="1"/>
          </p:nvPr>
        </p:nvSpPr>
        <p:spPr/>
        <p:txBody>
          <a:bodyPr/>
          <a:lstStyle/>
          <a:p>
            <a:r>
              <a:rPr lang="el-GR" sz="2800" dirty="0" smtClean="0"/>
              <a:t>Προσαρμογές για ευπαθείς ομάδες</a:t>
            </a:r>
          </a:p>
          <a:p>
            <a:r>
              <a:rPr lang="el-GR" sz="2800" dirty="0" smtClean="0"/>
              <a:t>Συνήθως 10 - 15</a:t>
            </a:r>
            <a:r>
              <a:rPr lang="en-US" sz="2800" dirty="0" smtClean="0"/>
              <a:t>MIN</a:t>
            </a:r>
          </a:p>
          <a:p>
            <a:r>
              <a:rPr lang="en-US" sz="2800" dirty="0" smtClean="0"/>
              <a:t>?</a:t>
            </a:r>
            <a:r>
              <a:rPr lang="el-GR" sz="2800" dirty="0" smtClean="0"/>
              <a:t> ηλικιωμένους περίπου </a:t>
            </a:r>
            <a:r>
              <a:rPr lang="en-US" sz="2800" dirty="0" smtClean="0"/>
              <a:t>20min </a:t>
            </a:r>
            <a:r>
              <a:rPr lang="el-GR" sz="2800" dirty="0" smtClean="0"/>
              <a:t>και μειώνεται όσο προχωρεί το πρόγραμμα</a:t>
            </a:r>
          </a:p>
          <a:p>
            <a:endParaRPr lang="el-GR" sz="2800" dirty="0" smtClean="0"/>
          </a:p>
          <a:p>
            <a:endParaRPr lang="el-GR" sz="2800" dirty="0" smtClean="0"/>
          </a:p>
          <a:p>
            <a:endParaRPr lang="el-GR" sz="2800" dirty="0" smtClean="0"/>
          </a:p>
          <a:p>
            <a:endParaRPr lang="el-GR" sz="2800" dirty="0" smtClean="0"/>
          </a:p>
        </p:txBody>
      </p:sp>
      <p:sp>
        <p:nvSpPr>
          <p:cNvPr id="2" name="Rectangle 1"/>
          <p:cNvSpPr/>
          <p:nvPr/>
        </p:nvSpPr>
        <p:spPr>
          <a:xfrm>
            <a:off x="7020272" y="3789040"/>
            <a:ext cx="1332288" cy="461665"/>
          </a:xfrm>
          <a:prstGeom prst="rect">
            <a:avLst/>
          </a:prstGeom>
        </p:spPr>
        <p:txBody>
          <a:bodyPr wrap="none">
            <a:spAutoFit/>
          </a:bodyPr>
          <a:lstStyle/>
          <a:p>
            <a:r>
              <a:rPr lang="el-GR" sz="2400" dirty="0">
                <a:latin typeface="+mn-lt"/>
              </a:rPr>
              <a:t> </a:t>
            </a:r>
            <a:r>
              <a:rPr lang="en-US" sz="2400" dirty="0">
                <a:latin typeface="+mn-lt"/>
              </a:rPr>
              <a:t>LLT 2014</a:t>
            </a:r>
            <a:endParaRPr lang="el-GR" sz="2400" dirty="0">
              <a:latin typeface="+mn-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3600" b="1" dirty="0" smtClean="0"/>
              <a:t>OEP-LLT</a:t>
            </a:r>
            <a:r>
              <a:rPr lang="el-GR" sz="3600" b="1" dirty="0" smtClean="0"/>
              <a:t> Κύριο πρόγραμμα 20- 40 </a:t>
            </a:r>
            <a:r>
              <a:rPr lang="en-US" sz="3600" b="1" dirty="0" smtClean="0"/>
              <a:t>min</a:t>
            </a:r>
            <a:endParaRPr lang="el-GR" sz="3600" b="1" dirty="0"/>
          </a:p>
        </p:txBody>
      </p:sp>
      <p:sp>
        <p:nvSpPr>
          <p:cNvPr id="4" name="3 - Θέση περιεχομένου"/>
          <p:cNvSpPr>
            <a:spLocks noGrp="1"/>
          </p:cNvSpPr>
          <p:nvPr>
            <p:ph idx="1"/>
          </p:nvPr>
        </p:nvSpPr>
        <p:spPr>
          <a:xfrm>
            <a:off x="457200" y="1484784"/>
            <a:ext cx="3826768" cy="4752528"/>
          </a:xfrm>
        </p:spPr>
        <p:txBody>
          <a:bodyPr/>
          <a:lstStyle/>
          <a:p>
            <a:r>
              <a:rPr lang="el-GR" sz="2400" dirty="0" smtClean="0"/>
              <a:t>Ενδυνάμωση (5)</a:t>
            </a:r>
          </a:p>
          <a:p>
            <a:r>
              <a:rPr lang="el-GR" sz="2400" dirty="0" smtClean="0"/>
              <a:t>Τετρακέφαλος</a:t>
            </a:r>
          </a:p>
          <a:p>
            <a:r>
              <a:rPr lang="el-GR" sz="2400" dirty="0" err="1" smtClean="0"/>
              <a:t>Οπισθ</a:t>
            </a:r>
            <a:r>
              <a:rPr lang="el-GR" sz="2400" dirty="0" smtClean="0"/>
              <a:t>. </a:t>
            </a:r>
            <a:r>
              <a:rPr lang="el-GR" sz="2400" dirty="0" err="1" smtClean="0"/>
              <a:t>Μηριαιοι</a:t>
            </a:r>
            <a:endParaRPr lang="el-GR" sz="2400" dirty="0" smtClean="0"/>
          </a:p>
          <a:p>
            <a:r>
              <a:rPr lang="el-GR" sz="2400" dirty="0" smtClean="0"/>
              <a:t>Απαγωγή</a:t>
            </a:r>
          </a:p>
          <a:p>
            <a:r>
              <a:rPr lang="el-GR" sz="2400" dirty="0" err="1" smtClean="0"/>
              <a:t>Γαστροκνήμιοι</a:t>
            </a:r>
            <a:endParaRPr lang="el-GR" sz="2400" dirty="0" smtClean="0"/>
          </a:p>
          <a:p>
            <a:r>
              <a:rPr lang="el-GR" sz="2400" dirty="0" smtClean="0"/>
              <a:t>Εκτείνοντας δάκτυλων</a:t>
            </a:r>
          </a:p>
          <a:p>
            <a:r>
              <a:rPr lang="el-GR" sz="2400" dirty="0" err="1" smtClean="0"/>
              <a:t>Ομόπλευρα</a:t>
            </a:r>
            <a:r>
              <a:rPr lang="el-GR" sz="2400" dirty="0" smtClean="0"/>
              <a:t>      </a:t>
            </a:r>
            <a:endParaRPr lang="el-GR" sz="2400" dirty="0"/>
          </a:p>
        </p:txBody>
      </p:sp>
      <p:sp>
        <p:nvSpPr>
          <p:cNvPr id="5" name="4 - Θέση περιεχομένου"/>
          <p:cNvSpPr>
            <a:spLocks noGrp="1"/>
          </p:cNvSpPr>
          <p:nvPr>
            <p:ph sz="half" idx="4294967295"/>
          </p:nvPr>
        </p:nvSpPr>
        <p:spPr>
          <a:xfrm>
            <a:off x="3995936" y="1484784"/>
            <a:ext cx="4968552" cy="4525963"/>
          </a:xfrm>
        </p:spPr>
        <p:txBody>
          <a:bodyPr/>
          <a:lstStyle/>
          <a:p>
            <a:r>
              <a:rPr lang="el-GR" sz="2000" dirty="0" smtClean="0"/>
              <a:t>Ισορροπία (12)</a:t>
            </a:r>
          </a:p>
          <a:p>
            <a:r>
              <a:rPr lang="el-GR" sz="2000" dirty="0" smtClean="0"/>
              <a:t>Ελαφριά κάμψη γ.- Άρση</a:t>
            </a:r>
          </a:p>
          <a:p>
            <a:r>
              <a:rPr lang="el-GR" sz="2000" dirty="0" smtClean="0"/>
              <a:t>Βάδιση στα δάκτυλα</a:t>
            </a:r>
          </a:p>
          <a:p>
            <a:r>
              <a:rPr lang="el-GR" sz="2000" dirty="0" err="1" smtClean="0"/>
              <a:t>Βαδ</a:t>
            </a:r>
            <a:r>
              <a:rPr lang="el-GR" sz="2000" dirty="0" smtClean="0"/>
              <a:t>. πτέρνα - δάκτυλα</a:t>
            </a:r>
          </a:p>
          <a:p>
            <a:r>
              <a:rPr lang="el-GR" sz="2000" dirty="0" smtClean="0"/>
              <a:t>Στάση πτέρνα - δάκτυλα</a:t>
            </a:r>
          </a:p>
          <a:p>
            <a:r>
              <a:rPr lang="el-GR" sz="2000" dirty="0" err="1" smtClean="0"/>
              <a:t>Βαδ</a:t>
            </a:r>
            <a:r>
              <a:rPr lang="el-GR" sz="2000" dirty="0" smtClean="0"/>
              <a:t>. πτέρνα - δάκτυλα</a:t>
            </a:r>
          </a:p>
          <a:p>
            <a:r>
              <a:rPr lang="el-GR" sz="2000" dirty="0" smtClean="0"/>
              <a:t>Στάση σε ένα πόδι</a:t>
            </a:r>
          </a:p>
          <a:p>
            <a:r>
              <a:rPr lang="el-GR" sz="2000" dirty="0" smtClean="0"/>
              <a:t>Βάδιση στο πλάι</a:t>
            </a:r>
          </a:p>
          <a:p>
            <a:r>
              <a:rPr lang="el-GR" sz="2000" dirty="0" smtClean="0"/>
              <a:t>Βάδιση στις πτέρνες</a:t>
            </a:r>
          </a:p>
          <a:p>
            <a:r>
              <a:rPr lang="el-GR" sz="2000" dirty="0" smtClean="0"/>
              <a:t>Κάθισμα - άρση</a:t>
            </a:r>
          </a:p>
          <a:p>
            <a:r>
              <a:rPr lang="el-GR" sz="2000" dirty="0" smtClean="0"/>
              <a:t>Βάδιση όπισθεν</a:t>
            </a:r>
          </a:p>
          <a:p>
            <a:r>
              <a:rPr lang="el-GR" sz="2000" dirty="0" smtClean="0"/>
              <a:t>Βάδιση πτέρνα - δάκτυλα όπισθεν</a:t>
            </a:r>
          </a:p>
          <a:p>
            <a:r>
              <a:rPr lang="el-GR" sz="2000" dirty="0" smtClean="0"/>
              <a:t>Βάδιση &amp; στροφή</a:t>
            </a:r>
          </a:p>
          <a:p>
            <a:r>
              <a:rPr lang="el-GR" sz="2000" dirty="0" smtClean="0"/>
              <a:t>Ανέβασμα σκάλας?</a:t>
            </a:r>
            <a:endParaRPr lang="el-GR" sz="2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 Τίτλος"/>
          <p:cNvSpPr>
            <a:spLocks noGrp="1"/>
          </p:cNvSpPr>
          <p:nvPr>
            <p:ph type="title"/>
          </p:nvPr>
        </p:nvSpPr>
        <p:spPr/>
        <p:txBody>
          <a:bodyPr/>
          <a:lstStyle/>
          <a:p>
            <a:r>
              <a:rPr lang="el-GR" altLang="el-GR" sz="3600" b="1" dirty="0" smtClean="0"/>
              <a:t>Ενδυνάμωση</a:t>
            </a:r>
            <a:endParaRPr lang="el-GR" altLang="el-GR" b="1" dirty="0" smtClean="0"/>
          </a:p>
        </p:txBody>
      </p:sp>
      <p:sp>
        <p:nvSpPr>
          <p:cNvPr id="3" name="2 - Θέση περιεχομένου"/>
          <p:cNvSpPr>
            <a:spLocks noGrp="1"/>
          </p:cNvSpPr>
          <p:nvPr>
            <p:ph idx="1"/>
          </p:nvPr>
        </p:nvSpPr>
        <p:spPr>
          <a:xfrm>
            <a:off x="457200" y="1484784"/>
            <a:ext cx="3970784" cy="4752528"/>
          </a:xfrm>
        </p:spPr>
        <p:txBody>
          <a:bodyPr/>
          <a:lstStyle/>
          <a:p>
            <a:r>
              <a:rPr lang="en-US" sz="2400" dirty="0" smtClean="0"/>
              <a:t>F=2-3/W</a:t>
            </a:r>
          </a:p>
          <a:p>
            <a:r>
              <a:rPr lang="en-US" sz="2400" dirty="0" smtClean="0"/>
              <a:t>I=70-80%1RM, 5-10R,1-3SET (1</a:t>
            </a:r>
            <a:r>
              <a:rPr lang="el-GR" sz="2400" dirty="0" smtClean="0"/>
              <a:t>για μεγάλους μυς,3 για εξειδικευμένους)</a:t>
            </a:r>
          </a:p>
          <a:p>
            <a:r>
              <a:rPr lang="en-US" sz="2400" dirty="0" smtClean="0"/>
              <a:t>T=20-60 min</a:t>
            </a:r>
          </a:p>
          <a:p>
            <a:r>
              <a:rPr lang="en-US" sz="2400" dirty="0" smtClean="0"/>
              <a:t>T=</a:t>
            </a:r>
            <a:r>
              <a:rPr lang="el-GR" sz="2400" dirty="0" smtClean="0"/>
              <a:t>Βάρη, λάστιχα…</a:t>
            </a:r>
          </a:p>
          <a:p>
            <a:r>
              <a:rPr lang="en-US" sz="2400" dirty="0" smtClean="0"/>
              <a:t>A=</a:t>
            </a:r>
            <a:r>
              <a:rPr lang="el-GR" sz="2400" dirty="0" smtClean="0"/>
              <a:t>ΠΡΟΣΑΡΜΟΓΕΣ</a:t>
            </a:r>
          </a:p>
          <a:p>
            <a:r>
              <a:rPr lang="el-GR" sz="2400" dirty="0" smtClean="0"/>
              <a:t>ΚΑΛΙΤΕΡΑ ΝΑ ΞΕΚΙΝΑ ΜΕ ΟΡΙΟ ΚΑΤΩ ΑΠΌ ΤΟ 70%</a:t>
            </a:r>
            <a:endParaRPr lang="el-GR" sz="2400" dirty="0"/>
          </a:p>
        </p:txBody>
      </p:sp>
      <p:sp>
        <p:nvSpPr>
          <p:cNvPr id="4" name="3 - Θέση περιεχομένου"/>
          <p:cNvSpPr>
            <a:spLocks noGrp="1"/>
          </p:cNvSpPr>
          <p:nvPr>
            <p:ph sz="half" idx="4294967295"/>
          </p:nvPr>
        </p:nvSpPr>
        <p:spPr>
          <a:xfrm>
            <a:off x="4427984" y="1484784"/>
            <a:ext cx="4032448" cy="4525963"/>
          </a:xfrm>
        </p:spPr>
        <p:txBody>
          <a:bodyPr/>
          <a:lstStyle/>
          <a:p>
            <a:r>
              <a:rPr lang="el-GR" sz="2400" dirty="0" smtClean="0"/>
              <a:t>5</a:t>
            </a:r>
            <a:r>
              <a:rPr lang="en-US" sz="2400" dirty="0" err="1" smtClean="0"/>
              <a:t>Rs</a:t>
            </a:r>
            <a:endParaRPr lang="el-GR" sz="2400" dirty="0" smtClean="0"/>
          </a:p>
          <a:p>
            <a:r>
              <a:rPr lang="el-GR" sz="2400" dirty="0" smtClean="0"/>
              <a:t>Ξεκινά χωρίς αντίσταση και με αυστηρές οδηγίες</a:t>
            </a:r>
          </a:p>
          <a:p>
            <a:r>
              <a:rPr lang="el-GR" sz="2400" dirty="0" smtClean="0"/>
              <a:t>Στοχεύει στις 10</a:t>
            </a:r>
            <a:r>
              <a:rPr lang="en-US" sz="2400" dirty="0" smtClean="0"/>
              <a:t>r</a:t>
            </a:r>
          </a:p>
          <a:p>
            <a:r>
              <a:rPr lang="en-US" sz="2400" dirty="0" smtClean="0"/>
              <a:t>1-2min rest</a:t>
            </a:r>
          </a:p>
          <a:p>
            <a:r>
              <a:rPr lang="el-GR" sz="2400" dirty="0" smtClean="0"/>
              <a:t>Όρθια &amp; καθιστή θέση</a:t>
            </a:r>
          </a:p>
          <a:p>
            <a:r>
              <a:rPr lang="el-GR" sz="2400" dirty="0" smtClean="0"/>
              <a:t>Ρυθμός αργά και με έλεγχο </a:t>
            </a:r>
            <a:endParaRPr lang="en-US" sz="2400"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b="1" dirty="0" smtClean="0"/>
              <a:t>Ισορροπία</a:t>
            </a:r>
            <a:endParaRPr lang="el-GR" sz="3600" b="1" dirty="0"/>
          </a:p>
        </p:txBody>
      </p:sp>
      <p:sp>
        <p:nvSpPr>
          <p:cNvPr id="3" name="2 - Θέση περιεχομένου"/>
          <p:cNvSpPr>
            <a:spLocks noGrp="1"/>
          </p:cNvSpPr>
          <p:nvPr>
            <p:ph idx="1"/>
          </p:nvPr>
        </p:nvSpPr>
        <p:spPr>
          <a:xfrm>
            <a:off x="457200" y="1484784"/>
            <a:ext cx="3682752" cy="4752528"/>
          </a:xfrm>
        </p:spPr>
        <p:txBody>
          <a:bodyPr/>
          <a:lstStyle/>
          <a:p>
            <a:r>
              <a:rPr lang="en-US" sz="2400" dirty="0" smtClean="0"/>
              <a:t>F=3/W</a:t>
            </a:r>
          </a:p>
          <a:p>
            <a:r>
              <a:rPr lang="en-US" sz="2400" dirty="0" smtClean="0"/>
              <a:t>I=</a:t>
            </a:r>
            <a:r>
              <a:rPr lang="el-GR" sz="2400" dirty="0" smtClean="0"/>
              <a:t>πολυπλοκότητα θα αυξήσει την ένταση</a:t>
            </a:r>
          </a:p>
          <a:p>
            <a:r>
              <a:rPr lang="en-US" sz="2400" dirty="0" smtClean="0"/>
              <a:t>T=10-60m</a:t>
            </a:r>
          </a:p>
          <a:p>
            <a:r>
              <a:rPr lang="en-US" sz="2400" dirty="0" smtClean="0"/>
              <a:t>T=</a:t>
            </a:r>
            <a:r>
              <a:rPr lang="el-GR" sz="2400" dirty="0" smtClean="0"/>
              <a:t>προτιμώνται οι </a:t>
            </a:r>
            <a:r>
              <a:rPr lang="el-GR" sz="2400" dirty="0" err="1" smtClean="0"/>
              <a:t>δυν</a:t>
            </a:r>
            <a:r>
              <a:rPr lang="el-GR" sz="2400" dirty="0" smtClean="0"/>
              <a:t>.</a:t>
            </a:r>
            <a:r>
              <a:rPr lang="en-US" sz="2400" dirty="0" smtClean="0"/>
              <a:t> </a:t>
            </a:r>
            <a:r>
              <a:rPr lang="el-GR" sz="2400" dirty="0" err="1" smtClean="0"/>
              <a:t>ισορροπιστικές</a:t>
            </a:r>
            <a:endParaRPr lang="el-GR" sz="2400" dirty="0" smtClean="0"/>
          </a:p>
          <a:p>
            <a:r>
              <a:rPr lang="el-GR" sz="2400" dirty="0" smtClean="0"/>
              <a:t>Α</a:t>
            </a:r>
            <a:r>
              <a:rPr lang="en-US" sz="2400" dirty="0" smtClean="0"/>
              <a:t> </a:t>
            </a:r>
            <a:r>
              <a:rPr lang="el-GR" sz="2400" dirty="0" smtClean="0"/>
              <a:t>=</a:t>
            </a:r>
            <a:r>
              <a:rPr lang="en-US" sz="2400" dirty="0" smtClean="0"/>
              <a:t> </a:t>
            </a:r>
            <a:r>
              <a:rPr lang="el-GR" sz="2400" dirty="0" smtClean="0"/>
              <a:t>Προσαρμογές</a:t>
            </a:r>
          </a:p>
          <a:p>
            <a:r>
              <a:rPr lang="el-GR" sz="2400" dirty="0" smtClean="0"/>
              <a:t>???</a:t>
            </a:r>
          </a:p>
          <a:p>
            <a:r>
              <a:rPr lang="el-GR" sz="2400" dirty="0" smtClean="0"/>
              <a:t>Ξεκινάς πάντα με κάτι που είσαι σίγουρος ότι μπορεί να κάνει</a:t>
            </a:r>
            <a:endParaRPr lang="el-GR" sz="2400" dirty="0"/>
          </a:p>
        </p:txBody>
      </p:sp>
      <p:sp>
        <p:nvSpPr>
          <p:cNvPr id="4" name="3 - Θέση περιεχομένου"/>
          <p:cNvSpPr>
            <a:spLocks noGrp="1"/>
          </p:cNvSpPr>
          <p:nvPr>
            <p:ph sz="half" idx="4294967295"/>
          </p:nvPr>
        </p:nvSpPr>
        <p:spPr>
          <a:xfrm>
            <a:off x="4355976" y="1484784"/>
            <a:ext cx="4038600" cy="4525963"/>
          </a:xfrm>
        </p:spPr>
        <p:txBody>
          <a:bodyPr/>
          <a:lstStyle/>
          <a:p>
            <a:r>
              <a:rPr lang="el-GR" sz="2400" dirty="0" smtClean="0"/>
              <a:t>Ξεκινούν  με 1σετ/5</a:t>
            </a:r>
            <a:r>
              <a:rPr lang="en-US" sz="2400" dirty="0" smtClean="0"/>
              <a:t>r </a:t>
            </a:r>
            <a:r>
              <a:rPr lang="el-GR" sz="2400" dirty="0" smtClean="0"/>
              <a:t>με στόχο 4σετ/10</a:t>
            </a:r>
            <a:r>
              <a:rPr lang="en-US" sz="2400" dirty="0" smtClean="0"/>
              <a:t> r</a:t>
            </a:r>
            <a:r>
              <a:rPr lang="el-GR" sz="2400" dirty="0" smtClean="0"/>
              <a:t>η</a:t>
            </a:r>
          </a:p>
          <a:p>
            <a:r>
              <a:rPr lang="el-GR" sz="2400" dirty="0" smtClean="0"/>
              <a:t>Σε κάθε συνεδρία</a:t>
            </a:r>
          </a:p>
          <a:p>
            <a:r>
              <a:rPr lang="el-GR" sz="2400" dirty="0" smtClean="0"/>
              <a:t>Δεν έχει ενδιαφέρον η τροχιά </a:t>
            </a:r>
          </a:p>
          <a:p>
            <a:r>
              <a:rPr lang="el-GR" sz="2400" dirty="0" smtClean="0"/>
              <a:t>Όχι  εξωτερική αντίσταση</a:t>
            </a:r>
            <a:endParaRPr lang="en-US" sz="2400" dirty="0" smtClean="0"/>
          </a:p>
          <a:p>
            <a:r>
              <a:rPr lang="el-GR" sz="2400" dirty="0" smtClean="0"/>
              <a:t>Ανάπαυση</a:t>
            </a:r>
          </a:p>
          <a:p>
            <a:endParaRPr lang="el-GR"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altLang="el-GR" sz="3600" b="1" dirty="0"/>
              <a:t>Βιολογική γήρανση</a:t>
            </a:r>
            <a:endParaRPr lang="el-GR" sz="3600" dirty="0"/>
          </a:p>
        </p:txBody>
      </p:sp>
      <p:sp>
        <p:nvSpPr>
          <p:cNvPr id="19458" name="Rectangle 3"/>
          <p:cNvSpPr>
            <a:spLocks noGrp="1" noChangeArrowheads="1"/>
          </p:cNvSpPr>
          <p:nvPr>
            <p:ph idx="1"/>
          </p:nvPr>
        </p:nvSpPr>
        <p:spPr>
          <a:xfrm>
            <a:off x="457200" y="1484784"/>
            <a:ext cx="3610744" cy="4752528"/>
          </a:xfrm>
        </p:spPr>
        <p:txBody>
          <a:bodyPr/>
          <a:lstStyle/>
          <a:p>
            <a:r>
              <a:rPr lang="el-GR" altLang="el-GR" sz="2400" dirty="0" smtClean="0"/>
              <a:t>η κακή στάση και η χρόνια αυξημένη </a:t>
            </a:r>
            <a:r>
              <a:rPr lang="el-GR" altLang="el-GR" sz="2400" dirty="0" err="1" smtClean="0"/>
              <a:t>ενδοκοιλιακή</a:t>
            </a:r>
            <a:r>
              <a:rPr lang="el-GR" altLang="el-GR" sz="2400" dirty="0" smtClean="0"/>
              <a:t> πίεση μπορούν να οδηγήσουν σε χαλάρωση των πυελικών συνδέσμων και μυών με αποτέλεσμα την </a:t>
            </a:r>
            <a:r>
              <a:rPr lang="el-GR" altLang="el-GR" sz="2400" b="1" dirty="0" smtClean="0">
                <a:solidFill>
                  <a:schemeClr val="accent2">
                    <a:lumMod val="75000"/>
                  </a:schemeClr>
                </a:solidFill>
              </a:rPr>
              <a:t>ακράτεια </a:t>
            </a:r>
            <a:r>
              <a:rPr lang="el-GR" altLang="el-GR" sz="2400" dirty="0" smtClean="0"/>
              <a:t>(</a:t>
            </a:r>
            <a:r>
              <a:rPr lang="en-US" altLang="el-GR" sz="2400" dirty="0" err="1" smtClean="0"/>
              <a:t>Safik</a:t>
            </a:r>
            <a:r>
              <a:rPr lang="el-GR" altLang="el-GR" sz="2400" dirty="0" smtClean="0"/>
              <a:t> 1999). </a:t>
            </a:r>
          </a:p>
        </p:txBody>
      </p:sp>
      <p:sp>
        <p:nvSpPr>
          <p:cNvPr id="19459" name="Rectangle 4"/>
          <p:cNvSpPr>
            <a:spLocks noGrp="1" noChangeArrowheads="1"/>
          </p:cNvSpPr>
          <p:nvPr>
            <p:ph sz="half" idx="4294967295"/>
          </p:nvPr>
        </p:nvSpPr>
        <p:spPr>
          <a:xfrm>
            <a:off x="4499992" y="1484784"/>
            <a:ext cx="3888432" cy="4525963"/>
          </a:xfrm>
        </p:spPr>
        <p:txBody>
          <a:bodyPr/>
          <a:lstStyle/>
          <a:p>
            <a:r>
              <a:rPr lang="el-GR" altLang="el-GR" sz="2400" dirty="0" smtClean="0"/>
              <a:t>ορισμένα φάρμακα που χρησιμοποιούνται για την θεραπεία της οστεοπόρωσης, έχουν ενοχοποιηθεί για την </a:t>
            </a:r>
            <a:r>
              <a:rPr lang="el-GR" altLang="el-GR" sz="2400" b="1" dirty="0" smtClean="0">
                <a:solidFill>
                  <a:schemeClr val="accent2">
                    <a:lumMod val="75000"/>
                  </a:schemeClr>
                </a:solidFill>
              </a:rPr>
              <a:t>ακράτεια</a:t>
            </a:r>
            <a:r>
              <a:rPr lang="el-GR" altLang="el-GR" sz="2400" dirty="0" smtClean="0"/>
              <a:t>. Η ακράτεια, όταν υπάρχει, οδηγεί σε αύξηση των </a:t>
            </a:r>
            <a:r>
              <a:rPr lang="el-GR" altLang="el-GR" sz="2400" b="1" dirty="0" smtClean="0">
                <a:solidFill>
                  <a:schemeClr val="accent2">
                    <a:lumMod val="75000"/>
                  </a:schemeClr>
                </a:solidFill>
              </a:rPr>
              <a:t>πτώσεων </a:t>
            </a:r>
            <a:r>
              <a:rPr lang="el-GR" altLang="el-GR" sz="2400" dirty="0" smtClean="0"/>
              <a:t>(</a:t>
            </a:r>
            <a:r>
              <a:rPr lang="en-US" altLang="el-GR" sz="2400" dirty="0" smtClean="0"/>
              <a:t>Brown</a:t>
            </a:r>
            <a:r>
              <a:rPr lang="el-GR" altLang="el-GR" sz="2400" dirty="0" smtClean="0"/>
              <a:t> </a:t>
            </a:r>
            <a:r>
              <a:rPr lang="en-US" altLang="el-GR" sz="2400" dirty="0" smtClean="0"/>
              <a:t>et</a:t>
            </a:r>
            <a:r>
              <a:rPr lang="el-GR" altLang="el-GR" sz="2400" dirty="0" smtClean="0"/>
              <a:t> </a:t>
            </a:r>
            <a:r>
              <a:rPr lang="en-US" altLang="el-GR" sz="2400" dirty="0" smtClean="0"/>
              <a:t>al</a:t>
            </a:r>
            <a:r>
              <a:rPr lang="el-GR" altLang="el-GR" sz="2400" dirty="0" smtClean="0"/>
              <a:t> 2000).</a:t>
            </a:r>
          </a:p>
          <a:p>
            <a:endParaRPr lang="el-GR" altLang="el-GR" sz="2400" dirty="0" smtClean="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r>
              <a:rPr lang="en-US" sz="3600" b="1" dirty="0" smtClean="0"/>
              <a:t>OEP-LLT </a:t>
            </a:r>
            <a:r>
              <a:rPr lang="el-GR" sz="3600" b="1" dirty="0" smtClean="0"/>
              <a:t>Αποθεραπεία (5</a:t>
            </a:r>
            <a:r>
              <a:rPr lang="en-US" sz="3600" b="1" dirty="0" smtClean="0"/>
              <a:t>min)</a:t>
            </a:r>
            <a:endParaRPr lang="el-GR" sz="3600" b="1" dirty="0"/>
          </a:p>
        </p:txBody>
      </p:sp>
      <p:sp>
        <p:nvSpPr>
          <p:cNvPr id="6" name="5 - Θέση περιεχομένου"/>
          <p:cNvSpPr>
            <a:spLocks noGrp="1"/>
          </p:cNvSpPr>
          <p:nvPr>
            <p:ph idx="1"/>
          </p:nvPr>
        </p:nvSpPr>
        <p:spPr/>
        <p:txBody>
          <a:bodyPr/>
          <a:lstStyle/>
          <a:p>
            <a:r>
              <a:rPr lang="el-GR" sz="2400" dirty="0" smtClean="0"/>
              <a:t>ΒΗΜΑΤΑΚΙΑ</a:t>
            </a:r>
            <a:r>
              <a:rPr lang="en-US" sz="2400" dirty="0" smtClean="0"/>
              <a:t> </a:t>
            </a:r>
            <a:r>
              <a:rPr lang="el-GR" sz="2400" dirty="0" smtClean="0"/>
              <a:t>-</a:t>
            </a:r>
            <a:r>
              <a:rPr lang="en-US" sz="2400" dirty="0" smtClean="0"/>
              <a:t> </a:t>
            </a:r>
            <a:r>
              <a:rPr lang="el-GR" sz="2400" dirty="0" smtClean="0"/>
              <a:t>ΧΕΡΙΑ</a:t>
            </a:r>
            <a:r>
              <a:rPr lang="en-US" sz="2400" dirty="0" smtClean="0"/>
              <a:t> </a:t>
            </a:r>
            <a:r>
              <a:rPr lang="el-GR" sz="2400" dirty="0" smtClean="0"/>
              <a:t>-</a:t>
            </a:r>
            <a:r>
              <a:rPr lang="en-US" sz="2400" dirty="0" smtClean="0"/>
              <a:t> </a:t>
            </a:r>
            <a:r>
              <a:rPr lang="el-GR" sz="2400" dirty="0" smtClean="0"/>
              <a:t>ΠΟΔΙΑ</a:t>
            </a:r>
          </a:p>
          <a:p>
            <a:r>
              <a:rPr lang="el-GR" sz="2400" dirty="0" smtClean="0"/>
              <a:t>ΕΛΑΣΤΙΚΟΤΗΤΑ  ΔΙΑΤΑΣΕΙΣ</a:t>
            </a:r>
            <a:r>
              <a:rPr lang="en-US" sz="2400" dirty="0" smtClean="0"/>
              <a:t> </a:t>
            </a:r>
            <a:endParaRPr lang="el-GR" sz="2400" dirty="0" smtClean="0"/>
          </a:p>
          <a:p>
            <a:r>
              <a:rPr lang="en-US" sz="2400" dirty="0" smtClean="0"/>
              <a:t>F=</a:t>
            </a:r>
            <a:r>
              <a:rPr lang="el-GR" sz="2400" dirty="0" smtClean="0"/>
              <a:t>Κάθε συνεδρία</a:t>
            </a:r>
          </a:p>
          <a:p>
            <a:r>
              <a:rPr lang="en-US" sz="2400" dirty="0" smtClean="0"/>
              <a:t>I=</a:t>
            </a:r>
            <a:r>
              <a:rPr lang="el-GR" sz="2400" dirty="0" smtClean="0"/>
              <a:t>Ήπια ένταση ΑΛΛΑ ΚΥΡΙΩΣ ΌΧΙ ΠΟΝΟ</a:t>
            </a:r>
          </a:p>
          <a:p>
            <a:r>
              <a:rPr lang="el-GR" sz="2400" dirty="0" smtClean="0"/>
              <a:t>Τ=10-15</a:t>
            </a:r>
            <a:r>
              <a:rPr lang="en-US" sz="2400" dirty="0" smtClean="0"/>
              <a:t>sec,</a:t>
            </a:r>
            <a:r>
              <a:rPr lang="el-GR" sz="2400" dirty="0" smtClean="0"/>
              <a:t> κράτημα και μετά 15-20</a:t>
            </a:r>
            <a:r>
              <a:rPr lang="en-US" sz="2400" dirty="0" smtClean="0"/>
              <a:t>sec </a:t>
            </a:r>
          </a:p>
          <a:p>
            <a:r>
              <a:rPr lang="en-US" sz="2400" dirty="0" smtClean="0"/>
              <a:t>T= </a:t>
            </a:r>
            <a:r>
              <a:rPr lang="el-GR" sz="2400" dirty="0" smtClean="0"/>
              <a:t>στατικές όχι βαλλιστικές</a:t>
            </a:r>
          </a:p>
          <a:p>
            <a:r>
              <a:rPr lang="el-GR" sz="2400" dirty="0" smtClean="0"/>
              <a:t>Α=  προσαρμογές: όχι &gt;20</a:t>
            </a:r>
            <a:r>
              <a:rPr lang="en-US" sz="2400" dirty="0" smtClean="0"/>
              <a:t>sec</a:t>
            </a:r>
          </a:p>
          <a:p>
            <a:r>
              <a:rPr lang="el-GR" sz="2400" dirty="0" smtClean="0"/>
              <a:t>Καλλίτερα 2-3 μέχρι 20</a:t>
            </a:r>
            <a:r>
              <a:rPr lang="en-US" sz="2400" dirty="0" smtClean="0"/>
              <a:t>sec</a:t>
            </a:r>
            <a:r>
              <a:rPr lang="el-GR" sz="2400" dirty="0" smtClean="0"/>
              <a:t> παρά 1 </a:t>
            </a:r>
            <a:r>
              <a:rPr lang="el-GR" sz="2400" dirty="0" err="1" smtClean="0"/>
              <a:t>μεγαλ</a:t>
            </a:r>
            <a:r>
              <a:rPr lang="el-GR" sz="2400" dirty="0" smtClean="0"/>
              <a:t>.</a:t>
            </a:r>
            <a:r>
              <a:rPr lang="en-US" sz="2400" dirty="0" smtClean="0"/>
              <a:t> </a:t>
            </a:r>
            <a:r>
              <a:rPr lang="el-GR" sz="2400" dirty="0" smtClean="0"/>
              <a:t>διάρκειας</a:t>
            </a:r>
          </a:p>
          <a:p>
            <a:r>
              <a:rPr lang="el-GR" sz="2400" dirty="0" smtClean="0"/>
              <a:t>Εάν η συνεδρία είναι εκτός χρόνου μειώνεται ο χρόνος της άσκησης ,δεν αφαιρούμαι άσκηση</a:t>
            </a:r>
            <a:endParaRPr lang="el-GR" sz="2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3200" b="1" dirty="0" smtClean="0"/>
              <a:t>LLT Standardized</a:t>
            </a:r>
            <a:r>
              <a:rPr lang="el-GR" sz="3200" b="1" dirty="0" smtClean="0"/>
              <a:t> </a:t>
            </a:r>
            <a:r>
              <a:rPr lang="en-US" sz="3200" b="1" dirty="0" smtClean="0"/>
              <a:t>approach for teaching elderly people</a:t>
            </a:r>
            <a:endParaRPr lang="el-GR" sz="3200" b="1" dirty="0"/>
          </a:p>
        </p:txBody>
      </p:sp>
      <p:sp>
        <p:nvSpPr>
          <p:cNvPr id="56323" name="4 - Θέση περιεχομένου"/>
          <p:cNvSpPr>
            <a:spLocks noGrp="1"/>
          </p:cNvSpPr>
          <p:nvPr>
            <p:ph idx="1"/>
          </p:nvPr>
        </p:nvSpPr>
        <p:spPr/>
        <p:txBody>
          <a:bodyPr/>
          <a:lstStyle/>
          <a:p>
            <a:r>
              <a:rPr lang="el-GR" altLang="el-GR" sz="2800" dirty="0" smtClean="0"/>
              <a:t>Σκοπός</a:t>
            </a:r>
          </a:p>
          <a:p>
            <a:r>
              <a:rPr lang="el-GR" altLang="el-GR" sz="2800" dirty="0" smtClean="0"/>
              <a:t>Όνομα</a:t>
            </a:r>
          </a:p>
          <a:p>
            <a:r>
              <a:rPr lang="el-GR" altLang="el-GR" sz="2800" dirty="0" smtClean="0"/>
              <a:t>Επίδειξη</a:t>
            </a:r>
          </a:p>
          <a:p>
            <a:r>
              <a:rPr lang="el-GR" altLang="el-GR" sz="2800" dirty="0" smtClean="0"/>
              <a:t>Αλλαγή θέσης επίδειξης</a:t>
            </a:r>
          </a:p>
          <a:p>
            <a:r>
              <a:rPr lang="el-GR" altLang="el-GR" sz="2800" dirty="0" smtClean="0"/>
              <a:t>Η ομάδα εκτελεί</a:t>
            </a:r>
          </a:p>
          <a:p>
            <a:r>
              <a:rPr lang="el-GR" altLang="el-GR" sz="2800" dirty="0" smtClean="0"/>
              <a:t>Παρατήρηση - διόρθωση - βασικά σημεία διδασκαλίας - σημεία στάσης – υποστήριξης -αναπνοή</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3600" b="1" dirty="0" smtClean="0"/>
              <a:t>OEP-LLT</a:t>
            </a:r>
            <a:r>
              <a:rPr lang="el-GR" sz="3600" b="1" dirty="0" smtClean="0"/>
              <a:t> </a:t>
            </a:r>
            <a:r>
              <a:rPr lang="en-US" sz="3600" b="1" dirty="0" smtClean="0"/>
              <a:t>SMART</a:t>
            </a:r>
            <a:endParaRPr lang="el-GR" sz="3600" b="1" dirty="0"/>
          </a:p>
        </p:txBody>
      </p:sp>
      <p:sp>
        <p:nvSpPr>
          <p:cNvPr id="3" name="2 - Θέση περιεχομένου"/>
          <p:cNvSpPr>
            <a:spLocks noGrp="1"/>
          </p:cNvSpPr>
          <p:nvPr>
            <p:ph idx="1"/>
          </p:nvPr>
        </p:nvSpPr>
        <p:spPr/>
        <p:txBody>
          <a:bodyPr/>
          <a:lstStyle/>
          <a:p>
            <a:r>
              <a:rPr lang="el-GR" sz="2800" dirty="0" smtClean="0"/>
              <a:t>Στόχοι  </a:t>
            </a:r>
            <a:r>
              <a:rPr lang="el-GR" sz="2800" dirty="0" err="1" smtClean="0"/>
              <a:t>βραχο</a:t>
            </a:r>
            <a:r>
              <a:rPr lang="el-GR" sz="2800" dirty="0" smtClean="0"/>
              <a:t>/ μακροπρόθεσμοι</a:t>
            </a:r>
          </a:p>
          <a:p>
            <a:r>
              <a:rPr lang="en-US" b="1" dirty="0" smtClean="0">
                <a:solidFill>
                  <a:schemeClr val="accent2">
                    <a:lumMod val="75000"/>
                  </a:schemeClr>
                </a:solidFill>
              </a:rPr>
              <a:t>S</a:t>
            </a:r>
            <a:r>
              <a:rPr lang="en-US" sz="2800" dirty="0" smtClean="0"/>
              <a:t>pecific</a:t>
            </a:r>
          </a:p>
          <a:p>
            <a:r>
              <a:rPr lang="en-US" b="1" dirty="0" smtClean="0">
                <a:solidFill>
                  <a:schemeClr val="accent2">
                    <a:lumMod val="75000"/>
                  </a:schemeClr>
                </a:solidFill>
              </a:rPr>
              <a:t>M</a:t>
            </a:r>
            <a:r>
              <a:rPr lang="en-US" sz="2800" dirty="0" smtClean="0"/>
              <a:t>easurable</a:t>
            </a:r>
          </a:p>
          <a:p>
            <a:r>
              <a:rPr lang="en-US" b="1" dirty="0" smtClean="0">
                <a:solidFill>
                  <a:schemeClr val="accent2">
                    <a:lumMod val="75000"/>
                  </a:schemeClr>
                </a:solidFill>
              </a:rPr>
              <a:t>A</a:t>
            </a:r>
            <a:r>
              <a:rPr lang="en-US" sz="2800" dirty="0" smtClean="0"/>
              <a:t>greed</a:t>
            </a:r>
          </a:p>
          <a:p>
            <a:r>
              <a:rPr lang="en-US" b="1" dirty="0" smtClean="0">
                <a:solidFill>
                  <a:schemeClr val="accent2">
                    <a:lumMod val="75000"/>
                  </a:schemeClr>
                </a:solidFill>
              </a:rPr>
              <a:t>R</a:t>
            </a:r>
            <a:r>
              <a:rPr lang="en-US" sz="2800" dirty="0" smtClean="0"/>
              <a:t>ealistic</a:t>
            </a:r>
          </a:p>
          <a:p>
            <a:r>
              <a:rPr lang="en-US" b="1" dirty="0" smtClean="0">
                <a:solidFill>
                  <a:schemeClr val="accent2">
                    <a:lumMod val="75000"/>
                  </a:schemeClr>
                </a:solidFill>
              </a:rPr>
              <a:t>T</a:t>
            </a:r>
            <a:r>
              <a:rPr lang="en-US" sz="2800" dirty="0" smtClean="0"/>
              <a:t>imed</a:t>
            </a:r>
            <a:endParaRPr lang="el-GR" sz="2800" dirty="0" smtClean="0"/>
          </a:p>
          <a:p>
            <a:pPr marL="0" indent="0" algn="ctr">
              <a:buNone/>
            </a:pPr>
            <a:r>
              <a:rPr lang="el-GR" sz="2800" b="1" dirty="0" smtClean="0">
                <a:solidFill>
                  <a:schemeClr val="tx2"/>
                </a:solidFill>
              </a:rPr>
              <a:t>Ομοιογενής ομάδα</a:t>
            </a:r>
          </a:p>
          <a:p>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l-GR"/>
          </a:p>
        </p:txBody>
      </p:sp>
      <p:pic>
        <p:nvPicPr>
          <p:cNvPr id="4" name="3 - Θέση περιεχομένου" descr="2015-02-24 19.47.53.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5101" y="1772816"/>
            <a:ext cx="3395749" cy="4526280"/>
          </a:xfrm>
        </p:spPr>
      </p:pic>
      <p:pic>
        <p:nvPicPr>
          <p:cNvPr id="6" name="5 - Θέση περιεχομένου" descr="βαδιση.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436096" y="2564904"/>
            <a:ext cx="2286000" cy="3048000"/>
          </a:xfrm>
        </p:spPr>
      </p:pic>
      <p:sp>
        <p:nvSpPr>
          <p:cNvPr id="7" name="6 - Ορθογώνιο"/>
          <p:cNvSpPr/>
          <p:nvPr/>
        </p:nvSpPr>
        <p:spPr>
          <a:xfrm>
            <a:off x="2825552" y="2715766"/>
            <a:ext cx="914400" cy="214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Τίτλος 6"/>
          <p:cNvSpPr>
            <a:spLocks noGrp="1"/>
          </p:cNvSpPr>
          <p:nvPr>
            <p:ph type="ctrTitle"/>
          </p:nvPr>
        </p:nvSpPr>
        <p:spPr/>
        <p:txBody>
          <a:bodyPr/>
          <a:lstStyle/>
          <a:p>
            <a:pPr eaLnBrk="1" hangingPunct="1"/>
            <a:r>
              <a:rPr lang="el-GR" altLang="el-GR" smtClean="0"/>
              <a:t>Τέλος Ενότητας</a:t>
            </a:r>
          </a:p>
        </p:txBody>
      </p:sp>
      <p:sp>
        <p:nvSpPr>
          <p:cNvPr id="44035" name="Υπότιτλος 7"/>
          <p:cNvSpPr>
            <a:spLocks noGrp="1"/>
          </p:cNvSpPr>
          <p:nvPr>
            <p:ph type="subTitle" idx="1"/>
          </p:nvPr>
        </p:nvSpPr>
        <p:spPr/>
        <p:txBody>
          <a:bodyPr/>
          <a:lstStyle/>
          <a:p>
            <a:pPr eaLnBrk="1" hangingPunct="1"/>
            <a:endParaRPr lang="el-GR" altLang="el-GR" smtClean="0"/>
          </a:p>
        </p:txBody>
      </p:sp>
      <p:grpSp>
        <p:nvGrpSpPr>
          <p:cNvPr id="44036" name="Ομάδα 1"/>
          <p:cNvGrpSpPr>
            <a:grpSpLocks/>
          </p:cNvGrpSpPr>
          <p:nvPr/>
        </p:nvGrpSpPr>
        <p:grpSpPr bwMode="auto">
          <a:xfrm>
            <a:off x="1766888" y="5930900"/>
            <a:ext cx="5829300" cy="768350"/>
            <a:chOff x="1767633" y="5931169"/>
            <a:chExt cx="5828703" cy="768532"/>
          </a:xfrm>
        </p:grpSpPr>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2" descr="C:\Users\alex\Desktop\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5931169"/>
              <a:ext cx="3672408" cy="76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908021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p:cNvSpPr>
            <a:spLocks noGrp="1"/>
          </p:cNvSpPr>
          <p:nvPr>
            <p:ph type="ctrTitle"/>
          </p:nvPr>
        </p:nvSpPr>
        <p:spPr/>
        <p:txBody>
          <a:bodyPr/>
          <a:lstStyle/>
          <a:p>
            <a:pPr eaLnBrk="1" hangingPunct="1"/>
            <a:r>
              <a:rPr lang="el-GR" altLang="el-GR" sz="4400" smtClean="0"/>
              <a:t>Σημειώματα</a:t>
            </a:r>
          </a:p>
        </p:txBody>
      </p:sp>
      <p:sp>
        <p:nvSpPr>
          <p:cNvPr id="45059" name="Subtitle 1"/>
          <p:cNvSpPr>
            <a:spLocks noGrp="1"/>
          </p:cNvSpPr>
          <p:nvPr>
            <p:ph type="subTitle" idx="1"/>
          </p:nvPr>
        </p:nvSpPr>
        <p:spPr/>
        <p:txBody>
          <a:bodyPr/>
          <a:lstStyle/>
          <a:p>
            <a:pPr eaLnBrk="1" hangingPunct="1"/>
            <a:endParaRPr lang="el-GR" altLang="el-GR" smtClean="0"/>
          </a:p>
        </p:txBody>
      </p:sp>
    </p:spTree>
    <p:extLst>
      <p:ext uri="{BB962C8B-B14F-4D97-AF65-F5344CB8AC3E}">
        <p14:creationId xmlns:p14="http://schemas.microsoft.com/office/powerpoint/2010/main" val="14378737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68313" y="115888"/>
            <a:ext cx="8229600" cy="1081087"/>
          </a:xfrm>
        </p:spPr>
        <p:txBody>
          <a:bodyPr/>
          <a:lstStyle/>
          <a:p>
            <a:pPr eaLnBrk="1" hangingPunct="1"/>
            <a:r>
              <a:rPr lang="el-GR" altLang="el-GR" smtClean="0"/>
              <a:t>Σημείωμα Αναφοράς</a:t>
            </a:r>
          </a:p>
        </p:txBody>
      </p:sp>
      <p:sp>
        <p:nvSpPr>
          <p:cNvPr id="3" name="Content Placeholder 2"/>
          <p:cNvSpPr>
            <a:spLocks noGrp="1"/>
          </p:cNvSpPr>
          <p:nvPr>
            <p:ph idx="1"/>
          </p:nvPr>
        </p:nvSpPr>
        <p:spPr>
          <a:xfrm>
            <a:off x="457200" y="1341438"/>
            <a:ext cx="8229600" cy="4895850"/>
          </a:xfrm>
        </p:spPr>
        <p:txBody>
          <a:bodyPr rtlCol="0">
            <a:normAutofit/>
          </a:bodyPr>
          <a:lstStyle/>
          <a:p>
            <a:pPr marL="0" indent="0" eaLnBrk="1" fontAlgn="auto" hangingPunct="1">
              <a:spcAft>
                <a:spcPts val="0"/>
              </a:spcAft>
              <a:buNone/>
              <a:defRPr/>
            </a:pPr>
            <a:r>
              <a:rPr lang="el-GR" sz="2000" dirty="0" smtClean="0"/>
              <a:t>Copyright Τεχνολογικό Εκπαιδευτικό Ίδρυμα Αθήνας</a:t>
            </a:r>
            <a:r>
              <a:rPr lang="en-US" sz="2000" dirty="0" smtClean="0"/>
              <a:t>, </a:t>
            </a:r>
            <a:r>
              <a:rPr lang="el-GR" sz="2000" dirty="0"/>
              <a:t>Γεωργία Πέττα 2014. Γεωργία Πέττα. «Φυσικοθεραπεία σε ειδικές πληθυσμιακές μονάδες. Ενότητες 6-7-8: Σχεδιασμός ομαδικών προγραμμάτων θεραπευτικής </a:t>
            </a:r>
            <a:r>
              <a:rPr lang="el-GR" sz="2000" dirty="0" smtClean="0"/>
              <a:t>άσκησης</a:t>
            </a:r>
            <a:r>
              <a:rPr lang="el-GR" sz="2000" dirty="0" smtClean="0"/>
              <a:t>». Έκδοση: 1.0. Αθήνα 2014. Διαθέσιμο από τη δικτυακή διεύθυνση: </a:t>
            </a:r>
            <a:r>
              <a:rPr lang="en-US" sz="2000" dirty="0" smtClean="0">
                <a:hlinkClick r:id="rId3"/>
              </a:rPr>
              <a:t>ocp.teiath.gr</a:t>
            </a:r>
            <a:r>
              <a:rPr lang="el-GR" sz="2000" dirty="0" smtClean="0"/>
              <a:t>.</a:t>
            </a:r>
          </a:p>
          <a:p>
            <a:pPr eaLnBrk="1" fontAlgn="auto" hangingPunct="1">
              <a:spcAft>
                <a:spcPts val="0"/>
              </a:spcAft>
              <a:defRPr/>
            </a:pPr>
            <a:endParaRPr lang="el-GR" sz="2000" dirty="0"/>
          </a:p>
        </p:txBody>
      </p:sp>
    </p:spTree>
    <p:extLst>
      <p:ext uri="{BB962C8B-B14F-4D97-AF65-F5344CB8AC3E}">
        <p14:creationId xmlns:p14="http://schemas.microsoft.com/office/powerpoint/2010/main" val="37766113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68313" y="115888"/>
            <a:ext cx="8229600" cy="1081087"/>
          </a:xfrm>
        </p:spPr>
        <p:txBody>
          <a:bodyPr/>
          <a:lstStyle/>
          <a:p>
            <a:pPr eaLnBrk="1" hangingPunct="1"/>
            <a:r>
              <a:rPr lang="el-GR" altLang="el-GR" smtClean="0"/>
              <a:t>Σημείωμα Αδειοδότησης</a:t>
            </a:r>
          </a:p>
        </p:txBody>
      </p:sp>
      <p:sp>
        <p:nvSpPr>
          <p:cNvPr id="47107" name="Content Placeholder 2"/>
          <p:cNvSpPr>
            <a:spLocks noGrp="1"/>
          </p:cNvSpPr>
          <p:nvPr>
            <p:ph idx="1"/>
          </p:nvPr>
        </p:nvSpPr>
        <p:spPr>
          <a:xfrm>
            <a:off x="468313" y="1052513"/>
            <a:ext cx="8229600" cy="4897437"/>
          </a:xfrm>
        </p:spPr>
        <p:txBody>
          <a:bodyPr/>
          <a:lstStyle/>
          <a:p>
            <a:pPr marL="0" indent="0" eaLnBrk="1" hangingPunct="1">
              <a:buFont typeface="Arial" pitchFamily="34" charset="0"/>
              <a:buNone/>
            </a:pPr>
            <a:r>
              <a:rPr lang="el-GR" altLang="el-GR" sz="18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eaLnBrk="1" hangingPunct="1">
              <a:buFont typeface="Arial" pitchFamily="34" charset="0"/>
              <a:buNone/>
            </a:pPr>
            <a:endParaRPr lang="el-GR" altLang="el-GR" sz="1800" smtClean="0"/>
          </a:p>
        </p:txBody>
      </p:sp>
      <p:pic>
        <p:nvPicPr>
          <p:cNvPr id="47108" name="Picture 22" descr="Λογότυπο για Άδειες χρήσης Creative Commons BY-NC-N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2554288"/>
            <a:ext cx="16494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200" y="3155950"/>
            <a:ext cx="9037638" cy="3455988"/>
          </a:xfrm>
          <a:prstGeom prst="rect">
            <a:avLst/>
          </a:prstGeom>
        </p:spPr>
        <p:txBody>
          <a:bodyPr anchor="ctr">
            <a:normAutofit/>
          </a:bodyPr>
          <a:lstStyle/>
          <a:p>
            <a:pPr>
              <a:defRPr/>
            </a:pPr>
            <a:r>
              <a:rPr lang="el-GR" dirty="0">
                <a:solidFill>
                  <a:prstClr val="black"/>
                </a:solidFill>
                <a:latin typeface="Calibri"/>
                <a:cs typeface="Arial" charset="0"/>
              </a:rPr>
              <a:t>[1] http://creativecommons.org/licenses/by-nc-sa/4.0/ </a:t>
            </a:r>
            <a:endParaRPr lang="en-US" dirty="0">
              <a:solidFill>
                <a:prstClr val="black"/>
              </a:solidFill>
              <a:latin typeface="Calibri"/>
              <a:cs typeface="Arial" charset="0"/>
            </a:endParaRPr>
          </a:p>
          <a:p>
            <a:pPr>
              <a:defRPr/>
            </a:pPr>
            <a:endParaRPr lang="el-GR" dirty="0">
              <a:solidFill>
                <a:prstClr val="black"/>
              </a:solidFill>
              <a:latin typeface="Calibri"/>
              <a:cs typeface="Arial" charset="0"/>
            </a:endParaRPr>
          </a:p>
          <a:p>
            <a:pPr>
              <a:defRPr/>
            </a:pPr>
            <a:r>
              <a:rPr lang="el-GR" dirty="0">
                <a:solidFill>
                  <a:prstClr val="black"/>
                </a:solidFill>
                <a:latin typeface="Calibri"/>
                <a:cs typeface="Arial" charset="0"/>
              </a:rPr>
              <a:t>Ως </a:t>
            </a:r>
            <a:r>
              <a:rPr lang="el-GR" b="1" dirty="0">
                <a:solidFill>
                  <a:prstClr val="black"/>
                </a:solidFill>
                <a:latin typeface="Calibri"/>
                <a:cs typeface="Arial" charset="0"/>
              </a:rPr>
              <a:t>Μη Εμπορική</a:t>
            </a:r>
            <a:r>
              <a:rPr lang="el-GR" dirty="0">
                <a:solidFill>
                  <a:prstClr val="black"/>
                </a:solidFill>
                <a:latin typeface="Calibri"/>
                <a:cs typeface="Arial" charset="0"/>
              </a:rPr>
              <a:t> ορίζεται η χρήση:</a:t>
            </a:r>
          </a:p>
          <a:p>
            <a:pPr marL="342900" indent="-342900">
              <a:buFont typeface="Arial" panose="020B0604020202020204" pitchFamily="34" charset="0"/>
              <a:buChar char="•"/>
              <a:defRPr/>
            </a:pPr>
            <a:r>
              <a:rPr lang="el-GR" dirty="0">
                <a:solidFill>
                  <a:prstClr val="black"/>
                </a:solidFill>
                <a:latin typeface="Calibri"/>
                <a:cs typeface="Arial" charset="0"/>
              </a:rPr>
              <a:t>που δεν περιλαμβάνει άμεσο ή έμμεσο οικονομικό όφελος από την χρήση του έργου, για το διανομέα του έργου και αδειοδόχο</a:t>
            </a:r>
          </a:p>
          <a:p>
            <a:pPr marL="342900" indent="-342900">
              <a:buFont typeface="Arial" panose="020B0604020202020204" pitchFamily="34" charset="0"/>
              <a:buChar char="•"/>
              <a:defRPr/>
            </a:pPr>
            <a:r>
              <a:rPr lang="el-GR" dirty="0">
                <a:solidFill>
                  <a:prstClr val="black"/>
                </a:solidFill>
                <a:latin typeface="Calibri"/>
                <a:cs typeface="Arial" charset="0"/>
              </a:rPr>
              <a:t>που</a:t>
            </a:r>
            <a:r>
              <a:rPr lang="en-GB" dirty="0">
                <a:solidFill>
                  <a:prstClr val="black"/>
                </a:solidFill>
                <a:latin typeface="Calibri"/>
                <a:cs typeface="Arial" charset="0"/>
              </a:rPr>
              <a:t> </a:t>
            </a:r>
            <a:r>
              <a:rPr lang="el-GR" dirty="0">
                <a:solidFill>
                  <a:prstClr val="black"/>
                </a:solidFill>
                <a:latin typeface="Calibri"/>
                <a:cs typeface="Arial" charset="0"/>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defRPr/>
            </a:pPr>
            <a:r>
              <a:rPr lang="el-GR" dirty="0">
                <a:solidFill>
                  <a:prstClr val="black"/>
                </a:solidFill>
                <a:latin typeface="Calibri"/>
                <a:cs typeface="Arial" charset="0"/>
              </a:rPr>
              <a:t>που</a:t>
            </a:r>
            <a:r>
              <a:rPr lang="en-GB" dirty="0">
                <a:solidFill>
                  <a:prstClr val="black"/>
                </a:solidFill>
                <a:latin typeface="Calibri"/>
                <a:cs typeface="Arial" charset="0"/>
              </a:rPr>
              <a:t> </a:t>
            </a:r>
            <a:r>
              <a:rPr lang="el-GR" dirty="0">
                <a:solidFill>
                  <a:prstClr val="black"/>
                </a:solidFill>
                <a:latin typeface="Calibri"/>
                <a:cs typeface="Arial" charset="0"/>
              </a:rPr>
              <a:t>δεν προσπορίζει στο διανομέα του έργου και</a:t>
            </a:r>
            <a:r>
              <a:rPr lang="en-GB" dirty="0">
                <a:solidFill>
                  <a:prstClr val="black"/>
                </a:solidFill>
                <a:latin typeface="Calibri"/>
                <a:cs typeface="Arial" charset="0"/>
              </a:rPr>
              <a:t> </a:t>
            </a:r>
            <a:r>
              <a:rPr lang="el-GR" dirty="0">
                <a:solidFill>
                  <a:prstClr val="black"/>
                </a:solidFill>
                <a:latin typeface="Calibri"/>
                <a:cs typeface="Arial" charset="0"/>
              </a:rPr>
              <a:t>αδειοδόχο</a:t>
            </a:r>
            <a:r>
              <a:rPr lang="en-GB" dirty="0">
                <a:solidFill>
                  <a:prstClr val="black"/>
                </a:solidFill>
                <a:latin typeface="Calibri"/>
                <a:cs typeface="Arial" charset="0"/>
              </a:rPr>
              <a:t> </a:t>
            </a:r>
            <a:r>
              <a:rPr lang="el-GR" dirty="0">
                <a:solidFill>
                  <a:prstClr val="black"/>
                </a:solidFill>
                <a:latin typeface="Calibri"/>
                <a:cs typeface="Arial" charset="0"/>
              </a:rPr>
              <a:t>έμμεσο οικονομικό όφελος (π.χ. διαφημίσεις) από την προβολή του έργου σε διαδικτυακό τόπο</a:t>
            </a:r>
            <a:endParaRPr lang="en-US" dirty="0">
              <a:solidFill>
                <a:prstClr val="black"/>
              </a:solidFill>
              <a:latin typeface="Calibri"/>
              <a:cs typeface="Arial" charset="0"/>
            </a:endParaRPr>
          </a:p>
          <a:p>
            <a:pPr marL="342900" indent="-342900">
              <a:buFont typeface="Arial" panose="020B0604020202020204" pitchFamily="34" charset="0"/>
              <a:buChar char="•"/>
              <a:defRPr/>
            </a:pPr>
            <a:endParaRPr lang="el-GR" dirty="0">
              <a:solidFill>
                <a:prstClr val="black"/>
              </a:solidFill>
              <a:latin typeface="Calibri"/>
              <a:cs typeface="Arial" charset="0"/>
            </a:endParaRPr>
          </a:p>
          <a:p>
            <a:pPr>
              <a:defRPr/>
            </a:pPr>
            <a:r>
              <a:rPr lang="el-GR" dirty="0">
                <a:solidFill>
                  <a:prstClr val="black"/>
                </a:solidFill>
                <a:latin typeface="Calibri"/>
                <a:cs typeface="Arial" charset="0"/>
              </a:rPr>
              <a:t>Ο δικαιούχος μπορεί να παρέχει στον αδειοδόχο ξεχωριστή άδεια να χρησιμοποιεί το έργο για εμπορική χρήση, εφόσον αυτό του ζητηθεί.</a:t>
            </a:r>
          </a:p>
        </p:txBody>
      </p:sp>
    </p:spTree>
    <p:extLst>
      <p:ext uri="{BB962C8B-B14F-4D97-AF65-F5344CB8AC3E}">
        <p14:creationId xmlns:p14="http://schemas.microsoft.com/office/powerpoint/2010/main" val="25987688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68313" y="115888"/>
            <a:ext cx="8229600" cy="1081087"/>
          </a:xfrm>
        </p:spPr>
        <p:txBody>
          <a:bodyPr/>
          <a:lstStyle/>
          <a:p>
            <a:pPr eaLnBrk="1" hangingPunct="1"/>
            <a:r>
              <a:rPr lang="el-GR" altLang="el-GR" smtClean="0"/>
              <a:t>Διατήρηση Σημειωμάτων</a:t>
            </a:r>
          </a:p>
        </p:txBody>
      </p:sp>
      <p:sp>
        <p:nvSpPr>
          <p:cNvPr id="3" name="Content Placeholder 2"/>
          <p:cNvSpPr>
            <a:spLocks noGrp="1"/>
          </p:cNvSpPr>
          <p:nvPr>
            <p:ph idx="1"/>
          </p:nvPr>
        </p:nvSpPr>
        <p:spPr>
          <a:xfrm>
            <a:off x="457200" y="1341438"/>
            <a:ext cx="8229600" cy="4895850"/>
          </a:xfrm>
        </p:spPr>
        <p:txBody>
          <a:bodyPr rtlCol="0">
            <a:normAutofit/>
          </a:bodyPr>
          <a:lstStyle/>
          <a:p>
            <a:pPr marL="0" indent="0" eaLnBrk="1" fontAlgn="auto" hangingPunct="1">
              <a:spcAft>
                <a:spcPts val="0"/>
              </a:spcAft>
              <a:buFont typeface="Arial"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eaLnBrk="1" fontAlgn="auto" hangingPunct="1">
              <a:spcAft>
                <a:spcPts val="0"/>
              </a:spcAft>
              <a:buFont typeface="Wingdings" panose="05000000000000000000" pitchFamily="2" charset="2"/>
              <a:buChar char="§"/>
              <a:defRPr/>
            </a:pPr>
            <a:r>
              <a:rPr lang="el-GR" sz="2000" dirty="0"/>
              <a:t>τ</a:t>
            </a:r>
            <a:r>
              <a:rPr lang="en-US" sz="2000" dirty="0" smtClean="0"/>
              <a:t>ο </a:t>
            </a:r>
            <a:r>
              <a:rPr lang="en-US" sz="2000" dirty="0"/>
              <a:t>Σημείωμα Αναφοράς</a:t>
            </a:r>
            <a:endParaRPr lang="el-GR" sz="2000" dirty="0"/>
          </a:p>
          <a:p>
            <a:pPr lvl="1" eaLnBrk="1" fontAlgn="auto" hangingPunct="1">
              <a:spcAft>
                <a:spcPts val="0"/>
              </a:spcAft>
              <a:buFont typeface="Wingdings" panose="05000000000000000000" pitchFamily="2" charset="2"/>
              <a:buChar char="§"/>
              <a:defRPr/>
            </a:pPr>
            <a:r>
              <a:rPr lang="el-GR" sz="2000" dirty="0"/>
              <a:t>τ</a:t>
            </a:r>
            <a:r>
              <a:rPr lang="en-US" sz="2000" dirty="0" smtClean="0"/>
              <a:t>ο </a:t>
            </a:r>
            <a:r>
              <a:rPr lang="en-US" sz="2000" dirty="0"/>
              <a:t>Σημείωμα Αδειοδότησης</a:t>
            </a:r>
            <a:endParaRPr lang="el-GR" sz="2000" dirty="0"/>
          </a:p>
          <a:p>
            <a:pPr lvl="1" eaLnBrk="1" fontAlgn="auto" hangingPunct="1">
              <a:spcAft>
                <a:spcPts val="0"/>
              </a:spcAft>
              <a:buFont typeface="Wingdings" panose="05000000000000000000" pitchFamily="2" charset="2"/>
              <a:buChar char="§"/>
              <a:defRPr/>
            </a:pPr>
            <a:r>
              <a:rPr lang="el-GR" sz="2000" dirty="0"/>
              <a:t>τ</a:t>
            </a:r>
            <a:r>
              <a:rPr lang="en-US" sz="2000" dirty="0" smtClean="0"/>
              <a:t>η </a:t>
            </a:r>
            <a:r>
              <a:rPr lang="en-US" sz="2000" dirty="0"/>
              <a:t>δήλωση </a:t>
            </a:r>
            <a:r>
              <a:rPr lang="el-GR" sz="2000" dirty="0" smtClean="0"/>
              <a:t>Δ</a:t>
            </a:r>
            <a:r>
              <a:rPr lang="en-US" sz="2000" dirty="0" smtClean="0"/>
              <a:t>ια</a:t>
            </a:r>
            <a:r>
              <a:rPr lang="el-GR" sz="2000" dirty="0" smtClean="0"/>
              <a:t>τήρησης</a:t>
            </a:r>
            <a:r>
              <a:rPr lang="en-US" sz="2000" dirty="0" smtClean="0"/>
              <a:t> </a:t>
            </a:r>
            <a:r>
              <a:rPr lang="en-US" sz="2000" dirty="0"/>
              <a:t>Σημειωμάτων</a:t>
            </a:r>
            <a:endParaRPr lang="el-GR" sz="2000" dirty="0"/>
          </a:p>
          <a:p>
            <a:pPr lvl="1" eaLnBrk="1" fontAlgn="auto" hangingPunct="1">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p>
          <a:p>
            <a:pPr marL="0" indent="0" eaLnBrk="1" fontAlgn="auto" hangingPunct="1">
              <a:spcAft>
                <a:spcPts val="0"/>
              </a:spcAft>
              <a:buFont typeface="Arial" pitchFamily="34" charset="0"/>
              <a:buNone/>
              <a:defRPr/>
            </a:pPr>
            <a:r>
              <a:rPr lang="el-GR" sz="2400" dirty="0"/>
              <a:t>μαζί με τους συνοδευόμενους υπερσυνδέσμους.</a:t>
            </a:r>
          </a:p>
          <a:p>
            <a:pPr eaLnBrk="1" fontAlgn="auto" hangingPunct="1">
              <a:spcAft>
                <a:spcPts val="0"/>
              </a:spcAft>
              <a:defRPr/>
            </a:pPr>
            <a:endParaRPr lang="el-GR" sz="2000" dirty="0"/>
          </a:p>
        </p:txBody>
      </p:sp>
    </p:spTree>
    <p:extLst>
      <p:ext uri="{BB962C8B-B14F-4D97-AF65-F5344CB8AC3E}">
        <p14:creationId xmlns:p14="http://schemas.microsoft.com/office/powerpoint/2010/main" val="13253311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68313" y="115888"/>
            <a:ext cx="8229600" cy="1081087"/>
          </a:xfrm>
        </p:spPr>
        <p:txBody>
          <a:bodyPr/>
          <a:lstStyle/>
          <a:p>
            <a:pPr eaLnBrk="1" hangingPunct="1"/>
            <a:r>
              <a:rPr lang="el-GR" altLang="el-GR" smtClean="0"/>
              <a:t>Χρηματοδότηση</a:t>
            </a:r>
          </a:p>
        </p:txBody>
      </p:sp>
      <p:sp>
        <p:nvSpPr>
          <p:cNvPr id="49155" name="Content Placeholder 2"/>
          <p:cNvSpPr>
            <a:spLocks noGrp="1"/>
          </p:cNvSpPr>
          <p:nvPr>
            <p:ph idx="1"/>
          </p:nvPr>
        </p:nvSpPr>
        <p:spPr>
          <a:xfrm>
            <a:off x="457200" y="1341438"/>
            <a:ext cx="8229600" cy="4895850"/>
          </a:xfrm>
        </p:spPr>
        <p:txBody>
          <a:bodyPr/>
          <a:lstStyle/>
          <a:p>
            <a:pPr eaLnBrk="1" hangingPunct="1"/>
            <a:r>
              <a:rPr lang="el-GR" altLang="el-GR" sz="2000" smtClean="0"/>
              <a:t>Το παρόν εκπαιδευτικό υλικό έχει αναπτυχθεί στ</a:t>
            </a:r>
            <a:r>
              <a:rPr lang="en-US" altLang="el-GR" sz="2000" smtClean="0"/>
              <a:t>o</a:t>
            </a:r>
            <a:r>
              <a:rPr lang="el-GR" altLang="el-GR" sz="2000" smtClean="0"/>
              <a:t> πλαίσι</a:t>
            </a:r>
            <a:r>
              <a:rPr lang="en-US" altLang="el-GR" sz="2000" smtClean="0"/>
              <a:t>o</a:t>
            </a:r>
            <a:r>
              <a:rPr lang="el-GR" altLang="el-GR" sz="2000" smtClean="0"/>
              <a:t> του εκπαιδευτικού έργου του διδάσκοντα.</a:t>
            </a:r>
            <a:endParaRPr lang="en-US" altLang="el-GR" sz="2000" smtClean="0"/>
          </a:p>
          <a:p>
            <a:pPr eaLnBrk="1" hangingPunct="1"/>
            <a:r>
              <a:rPr lang="el-GR" altLang="el-GR" sz="2000" smtClean="0"/>
              <a:t>Το έργο «</a:t>
            </a:r>
            <a:r>
              <a:rPr lang="el-GR" altLang="el-GR" sz="2000" b="1" smtClean="0"/>
              <a:t>Ανοικτά Ακαδημαϊκά Μαθήματα στο ΤΕΙ Αθήνας</a:t>
            </a:r>
            <a:r>
              <a:rPr lang="el-GR" altLang="el-GR" sz="2000" smtClean="0"/>
              <a:t>» έχει χρηματοδοτήσει μόνο την αναδιαμόρφωση του εκπαιδευτικού υλικού. </a:t>
            </a:r>
            <a:endParaRPr lang="en-US" altLang="el-GR" sz="2000" smtClean="0"/>
          </a:p>
          <a:p>
            <a:pPr eaLnBrk="1" hangingPunct="1"/>
            <a:r>
              <a:rPr lang="el-GR" altLang="el-GR"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49156"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95306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altLang="el-GR" sz="3600" b="1" dirty="0"/>
              <a:t>Βιολογική γήρανση</a:t>
            </a:r>
            <a:endParaRPr lang="el-GR" sz="3600" dirty="0"/>
          </a:p>
        </p:txBody>
      </p:sp>
      <p:sp>
        <p:nvSpPr>
          <p:cNvPr id="20482" name="Rectangle 3"/>
          <p:cNvSpPr>
            <a:spLocks noGrp="1" noChangeArrowheads="1"/>
          </p:cNvSpPr>
          <p:nvPr>
            <p:ph idx="1"/>
          </p:nvPr>
        </p:nvSpPr>
        <p:spPr>
          <a:xfrm>
            <a:off x="457200" y="1484784"/>
            <a:ext cx="3826768" cy="4752528"/>
          </a:xfrm>
        </p:spPr>
        <p:txBody>
          <a:bodyPr/>
          <a:lstStyle/>
          <a:p>
            <a:r>
              <a:rPr lang="el-GR" altLang="el-GR" sz="2400" dirty="0" smtClean="0"/>
              <a:t>οι </a:t>
            </a:r>
            <a:r>
              <a:rPr lang="el-GR" altLang="el-GR" sz="2400" dirty="0" err="1" smtClean="0"/>
              <a:t>οστεοπορωτικοί</a:t>
            </a:r>
            <a:r>
              <a:rPr lang="el-GR" altLang="el-GR" sz="2400" dirty="0" smtClean="0"/>
              <a:t> ασθενείς έχουν ανησυχία που προκαλείται από τον φόβο μήπως προκαλέσουν οι ίδιοι ένα κάταγμα, υπερβολική εγρήγορση σε ότι αφορά τον πόνο, </a:t>
            </a:r>
            <a:r>
              <a:rPr lang="en-US" altLang="el-GR" sz="2400" dirty="0" smtClean="0"/>
              <a:t>stress</a:t>
            </a:r>
            <a:r>
              <a:rPr lang="el-GR" altLang="el-GR" sz="2400" dirty="0" smtClean="0"/>
              <a:t>, κατάθλιψη και μειωμένη αυτοεκτίμηση (</a:t>
            </a:r>
            <a:r>
              <a:rPr lang="en-US" altLang="el-GR" sz="2400" dirty="0" smtClean="0"/>
              <a:t>Gold</a:t>
            </a:r>
            <a:r>
              <a:rPr lang="el-GR" altLang="el-GR" sz="2400" dirty="0" smtClean="0"/>
              <a:t> 1996). </a:t>
            </a:r>
          </a:p>
        </p:txBody>
      </p:sp>
      <p:sp>
        <p:nvSpPr>
          <p:cNvPr id="20483" name="Rectangle 4"/>
          <p:cNvSpPr>
            <a:spLocks noGrp="1" noChangeArrowheads="1"/>
          </p:cNvSpPr>
          <p:nvPr>
            <p:ph sz="half" idx="4294967295"/>
          </p:nvPr>
        </p:nvSpPr>
        <p:spPr>
          <a:xfrm>
            <a:off x="4788024" y="1484784"/>
            <a:ext cx="3600400" cy="4525963"/>
          </a:xfrm>
        </p:spPr>
        <p:txBody>
          <a:bodyPr/>
          <a:lstStyle/>
          <a:p>
            <a:r>
              <a:rPr lang="el-GR" altLang="el-GR" sz="2400" dirty="0" smtClean="0"/>
              <a:t>όλοι αυτοί οι ψυχολογικοί παράγοντες οδηγούν στην μείωση των δραστηριοτήτων που είναι αντίθετη από αυτό που συνιστάται στην οστεοπόρωση (</a:t>
            </a:r>
            <a:r>
              <a:rPr lang="en-US" altLang="el-GR" sz="2400" dirty="0" err="1" smtClean="0"/>
              <a:t>Vlaeyen</a:t>
            </a:r>
            <a:r>
              <a:rPr lang="el-GR" altLang="el-GR" sz="2400" dirty="0" smtClean="0"/>
              <a:t> </a:t>
            </a:r>
            <a:r>
              <a:rPr lang="en-US" altLang="el-GR" sz="2400" dirty="0" smtClean="0"/>
              <a:t>and</a:t>
            </a:r>
            <a:r>
              <a:rPr lang="el-GR" altLang="el-GR" sz="2400" dirty="0" smtClean="0"/>
              <a:t> </a:t>
            </a:r>
            <a:r>
              <a:rPr lang="en-US" altLang="el-GR" sz="2400" dirty="0" smtClean="0"/>
              <a:t>Linton</a:t>
            </a:r>
            <a:r>
              <a:rPr lang="el-GR" altLang="el-GR" sz="2400" dirty="0" smtClean="0"/>
              <a:t> 2000).</a:t>
            </a:r>
          </a:p>
          <a:p>
            <a:endParaRPr lang="el-GR" altLang="el-GR" sz="2400" dirty="0" smtClean="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O </a:t>
            </a:r>
            <a:r>
              <a:rPr lang="el-GR" sz="3600" b="1" dirty="0" smtClean="0"/>
              <a:t>ρόλος της κινησιοθεραπείας στην οστεοπόρωση και την </a:t>
            </a:r>
            <a:r>
              <a:rPr lang="el-GR" sz="3600" b="1" dirty="0" err="1" smtClean="0"/>
              <a:t>σαρκοπενία</a:t>
            </a:r>
            <a:endParaRPr lang="en-US" sz="3600" b="1" dirty="0"/>
          </a:p>
        </p:txBody>
      </p:sp>
      <p:sp>
        <p:nvSpPr>
          <p:cNvPr id="21507" name="Content Placeholder 2"/>
          <p:cNvSpPr>
            <a:spLocks noGrp="1"/>
          </p:cNvSpPr>
          <p:nvPr>
            <p:ph idx="1"/>
          </p:nvPr>
        </p:nvSpPr>
        <p:spPr>
          <a:xfrm>
            <a:off x="457200" y="1484784"/>
            <a:ext cx="8229600" cy="5256584"/>
          </a:xfrm>
        </p:spPr>
        <p:txBody>
          <a:bodyPr/>
          <a:lstStyle/>
          <a:p>
            <a:r>
              <a:rPr lang="el-GR" altLang="el-GR" sz="2400" dirty="0" smtClean="0"/>
              <a:t>Δεν είναι ΠΑΝΤΑ εύκολο ο διαχωρισμός μεταξύ καχεξίας και </a:t>
            </a:r>
            <a:r>
              <a:rPr lang="el-GR" altLang="el-GR" sz="2400" dirty="0" err="1" smtClean="0"/>
              <a:t>σαρκοπενίας</a:t>
            </a:r>
            <a:r>
              <a:rPr lang="el-GR" altLang="el-GR" sz="2400" dirty="0" smtClean="0"/>
              <a:t>. Η απώλεια της μυϊκής μάζας είναι ένα χαρακτηριστικό γνώρισμα της καχεξίας, ενώ πολλοί </a:t>
            </a:r>
            <a:r>
              <a:rPr lang="el-GR" altLang="el-GR" sz="2400" dirty="0" err="1" smtClean="0"/>
              <a:t>σαρκοπενικοί</a:t>
            </a:r>
            <a:r>
              <a:rPr lang="el-GR" altLang="el-GR" sz="2400" dirty="0" smtClean="0"/>
              <a:t> δεν είναι καχεκτικοί. Άτομα χωρίς απώλεια βάρους, χωρίς ανορεξία, χωρίς μετρήσιμη συστηματική φλεγμονώδης αντίδραση μπορεί να είναι </a:t>
            </a:r>
            <a:r>
              <a:rPr lang="el-GR" altLang="el-GR" sz="2400" dirty="0" err="1" smtClean="0"/>
              <a:t>σαρκοπενικοί</a:t>
            </a:r>
            <a:r>
              <a:rPr lang="el-GR" altLang="el-GR" sz="2400" dirty="0" smtClean="0"/>
              <a:t>.</a:t>
            </a:r>
            <a:br>
              <a:rPr lang="el-GR" altLang="el-GR" sz="2400" dirty="0" smtClean="0"/>
            </a:br>
            <a:r>
              <a:rPr lang="el-GR" altLang="el-GR" sz="2400" dirty="0" smtClean="0"/>
              <a:t/>
            </a:r>
            <a:br>
              <a:rPr lang="el-GR" altLang="el-GR" sz="2400" dirty="0" smtClean="0"/>
            </a:br>
            <a:r>
              <a:rPr lang="el-GR" altLang="el-GR" sz="2400" dirty="0" smtClean="0"/>
              <a:t>Η </a:t>
            </a:r>
            <a:r>
              <a:rPr lang="el-GR" altLang="el-GR" sz="2400" dirty="0" err="1" smtClean="0"/>
              <a:t>σαρκοπενία</a:t>
            </a:r>
            <a:r>
              <a:rPr lang="el-GR" altLang="el-GR" sz="2400" dirty="0" smtClean="0"/>
              <a:t> μπορεί να εμφανιστεί μετά από οξύ φλεγμονώδες στρες, χαμηλού βαθμού συστηματική φλεγμονώδης αντίδραση ή αντίσταση στην ινσουλίνη. Μπορεί επίσης να εμφανιστεί σε ηλικιωμένους χωρίς υποκείμενη νόσο. Ωστόσο, καμία από τις παραπάνω καταστάσεις δεν ανταποκρίνονται στον ορισμό της καχεξίας.   </a:t>
            </a:r>
            <a:endParaRPr lang="en-US" altLang="el-GR" sz="2400" dirty="0" smtClean="0"/>
          </a:p>
          <a:p>
            <a:endParaRPr lang="en-US" altLang="el-GR" sz="2400" dirty="0" smtClean="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z="3600" b="1" dirty="0" err="1" smtClean="0"/>
              <a:t>Μυοσκελετικά</a:t>
            </a:r>
            <a:r>
              <a:rPr lang="el-GR" sz="3600" b="1" dirty="0" smtClean="0"/>
              <a:t> Προβλήματα</a:t>
            </a:r>
            <a:endParaRPr lang="el-GR" sz="3600" b="1" dirty="0"/>
          </a:p>
        </p:txBody>
      </p:sp>
      <p:sp>
        <p:nvSpPr>
          <p:cNvPr id="4" name="4 - Θέση αριθμού διαφάνειας"/>
          <p:cNvSpPr>
            <a:spLocks noGrp="1"/>
          </p:cNvSpPr>
          <p:nvPr>
            <p:ph type="sldNum" sz="quarter" idx="12"/>
          </p:nvPr>
        </p:nvSpPr>
        <p:spPr/>
        <p:txBody>
          <a:bodyPr/>
          <a:lstStyle/>
          <a:p>
            <a:fld id="{F82057CE-049C-46A4-A8E5-2EC280C014F0}" type="slidenum">
              <a:rPr lang="el-GR" altLang="en-US" smtClean="0"/>
              <a:pPr/>
              <a:t>8</a:t>
            </a:fld>
            <a:endParaRPr lang="el-GR" altLang="en-US"/>
          </a:p>
        </p:txBody>
      </p:sp>
      <p:graphicFrame>
        <p:nvGraphicFramePr>
          <p:cNvPr id="5" name="Diagram 4"/>
          <p:cNvGraphicFramePr/>
          <p:nvPr>
            <p:extLst>
              <p:ext uri="{D42A27DB-BD31-4B8C-83A1-F6EECF244321}">
                <p14:modId xmlns:p14="http://schemas.microsoft.com/office/powerpoint/2010/main" val="2217671862"/>
              </p:ext>
            </p:extLst>
          </p:nvPr>
        </p:nvGraphicFramePr>
        <p:xfrm>
          <a:off x="222673" y="1340768"/>
          <a:ext cx="8669807"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3600" b="1" dirty="0"/>
              <a:t>Καρδιαγγειακά &amp; Αναπνευστικά </a:t>
            </a:r>
            <a:br>
              <a:rPr lang="el-GR" sz="3600" b="1" dirty="0"/>
            </a:br>
            <a:r>
              <a:rPr lang="el-GR" sz="3600" b="1" dirty="0" smtClean="0"/>
              <a:t>Προβλήματα</a:t>
            </a:r>
            <a:endParaRPr lang="el-GR" sz="3600" b="1" dirty="0"/>
          </a:p>
        </p:txBody>
      </p:sp>
      <p:grpSp>
        <p:nvGrpSpPr>
          <p:cNvPr id="5" name="Content Placeholder 1025"/>
          <p:cNvGrpSpPr>
            <a:grpSpLocks/>
          </p:cNvGrpSpPr>
          <p:nvPr/>
        </p:nvGrpSpPr>
        <p:grpSpPr bwMode="auto">
          <a:xfrm>
            <a:off x="457200" y="1484313"/>
            <a:ext cx="8229600" cy="4752975"/>
            <a:chOff x="272" y="59"/>
            <a:chExt cx="1440" cy="2448"/>
          </a:xfrm>
        </p:grpSpPr>
        <p:cxnSp>
          <p:nvCxnSpPr>
            <p:cNvPr id="1028" name="_s1028"/>
            <p:cNvCxnSpPr>
              <a:cxnSpLocks noChangeShapeType="1"/>
              <a:stCxn id="12" idx="1"/>
              <a:endCxn id="6" idx="2"/>
            </p:cNvCxnSpPr>
            <p:nvPr/>
          </p:nvCxnSpPr>
          <p:spPr bwMode="auto">
            <a:xfrm rot="10800000">
              <a:off x="704" y="430"/>
              <a:ext cx="144" cy="1933"/>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p:cNvCxnSpPr>
              <a:cxnSpLocks noChangeShapeType="1"/>
              <a:stCxn id="11" idx="1"/>
              <a:endCxn id="6" idx="2"/>
            </p:cNvCxnSpPr>
            <p:nvPr/>
          </p:nvCxnSpPr>
          <p:spPr bwMode="auto">
            <a:xfrm rot="10800000">
              <a:off x="704" y="430"/>
              <a:ext cx="144" cy="1501"/>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0" name="_s1030"/>
            <p:cNvCxnSpPr>
              <a:cxnSpLocks noChangeShapeType="1"/>
              <a:stCxn id="10" idx="1"/>
              <a:endCxn id="6" idx="2"/>
            </p:cNvCxnSpPr>
            <p:nvPr/>
          </p:nvCxnSpPr>
          <p:spPr bwMode="auto">
            <a:xfrm rot="10800000">
              <a:off x="704" y="430"/>
              <a:ext cx="144" cy="1069"/>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1" name="_s1031"/>
            <p:cNvCxnSpPr>
              <a:cxnSpLocks noChangeShapeType="1"/>
              <a:stCxn id="9" idx="1"/>
              <a:endCxn id="6" idx="2"/>
            </p:cNvCxnSpPr>
            <p:nvPr/>
          </p:nvCxnSpPr>
          <p:spPr bwMode="auto">
            <a:xfrm rot="10800000">
              <a:off x="704" y="430"/>
              <a:ext cx="144" cy="637"/>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2" name="_s1032"/>
            <p:cNvCxnSpPr>
              <a:cxnSpLocks noChangeShapeType="1"/>
              <a:stCxn id="8" idx="1"/>
              <a:endCxn id="6" idx="2"/>
            </p:cNvCxnSpPr>
            <p:nvPr/>
          </p:nvCxnSpPr>
          <p:spPr bwMode="auto">
            <a:xfrm rot="10800000">
              <a:off x="704" y="430"/>
              <a:ext cx="144" cy="205"/>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6" name="_s1033"/>
            <p:cNvSpPr>
              <a:spLocks noChangeArrowheads="1"/>
            </p:cNvSpPr>
            <p:nvPr/>
          </p:nvSpPr>
          <p:spPr bwMode="auto">
            <a:xfrm>
              <a:off x="272" y="59"/>
              <a:ext cx="864" cy="371"/>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400" b="1" i="0" u="none" strike="noStrike" cap="none" normalizeH="0" baseline="0" dirty="0" smtClean="0">
                  <a:ln>
                    <a:noFill/>
                  </a:ln>
                  <a:solidFill>
                    <a:srgbClr val="FFFF00"/>
                  </a:solidFill>
                  <a:effectLst/>
                  <a:latin typeface="+mn-lt"/>
                  <a:cs typeface="Arial" pitchFamily="34" charset="0"/>
                </a:rPr>
                <a:t>Καρδιαγγειακά &amp; Αναπνευστικά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400" b="1" i="0" u="none" strike="noStrike" cap="none" normalizeH="0" baseline="0" dirty="0" smtClean="0">
                  <a:ln>
                    <a:noFill/>
                  </a:ln>
                  <a:solidFill>
                    <a:srgbClr val="FFFF00"/>
                  </a:solidFill>
                  <a:effectLst/>
                  <a:latin typeface="+mn-lt"/>
                  <a:cs typeface="Arial" pitchFamily="34" charset="0"/>
                </a:rPr>
                <a:t>Προβλήματα</a:t>
              </a:r>
            </a:p>
          </p:txBody>
        </p:sp>
        <p:sp>
          <p:nvSpPr>
            <p:cNvPr id="8" name="_s1034"/>
            <p:cNvSpPr>
              <a:spLocks noChangeArrowheads="1"/>
            </p:cNvSpPr>
            <p:nvPr/>
          </p:nvSpPr>
          <p:spPr bwMode="auto">
            <a:xfrm>
              <a:off x="848" y="491"/>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1" u="none" strike="noStrike" cap="none" normalizeH="0" baseline="0" smtClean="0">
                  <a:ln>
                    <a:noFill/>
                  </a:ln>
                  <a:solidFill>
                    <a:schemeClr val="bg1"/>
                  </a:solidFill>
                  <a:effectLst/>
                  <a:latin typeface="+mn-lt"/>
                  <a:cs typeface="Arial" pitchFamily="34" charset="0"/>
                </a:rPr>
                <a:t>αλλαγή της καρδιακής συχνότητας σε ηρεμία</a:t>
              </a:r>
              <a:r>
                <a:rPr kumimoji="0" lang="el-GR" altLang="el-GR" sz="1800" b="0" i="0" u="none" strike="noStrike" cap="none" normalizeH="0" baseline="0" smtClean="0">
                  <a:ln>
                    <a:noFill/>
                  </a:ln>
                  <a:solidFill>
                    <a:schemeClr val="bg1"/>
                  </a:solidFill>
                  <a:effectLst/>
                  <a:latin typeface="+mn-lt"/>
                  <a:cs typeface="Arial" pitchFamily="34" charset="0"/>
                </a:rPr>
                <a:t> </a:t>
              </a:r>
            </a:p>
          </p:txBody>
        </p:sp>
        <p:sp>
          <p:nvSpPr>
            <p:cNvPr id="9" name="_s1035"/>
            <p:cNvSpPr>
              <a:spLocks noChangeArrowheads="1"/>
            </p:cNvSpPr>
            <p:nvPr/>
          </p:nvSpPr>
          <p:spPr bwMode="auto">
            <a:xfrm>
              <a:off x="848" y="923"/>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1" u="none" strike="noStrike" cap="none" normalizeH="0" baseline="0" smtClean="0">
                  <a:ln>
                    <a:noFill/>
                  </a:ln>
                  <a:solidFill>
                    <a:schemeClr val="bg1"/>
                  </a:solidFill>
                  <a:effectLst/>
                  <a:latin typeface="+mn-lt"/>
                  <a:cs typeface="Arial" pitchFamily="34" charset="0"/>
                </a:rPr>
                <a:t>της μέγιστης καρδιακής συχνότητας</a:t>
              </a:r>
            </a:p>
          </p:txBody>
        </p:sp>
        <p:sp>
          <p:nvSpPr>
            <p:cNvPr id="10" name="_s1036"/>
            <p:cNvSpPr>
              <a:spLocks noChangeArrowheads="1"/>
            </p:cNvSpPr>
            <p:nvPr/>
          </p:nvSpPr>
          <p:spPr bwMode="auto">
            <a:xfrm>
              <a:off x="848" y="1355"/>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1" u="none" strike="noStrike" cap="none" normalizeH="0" baseline="0" smtClean="0">
                  <a:ln>
                    <a:noFill/>
                  </a:ln>
                  <a:solidFill>
                    <a:schemeClr val="bg1"/>
                  </a:solidFill>
                  <a:effectLst/>
                  <a:latin typeface="+mn-lt"/>
                  <a:cs typeface="Arial" pitchFamily="34" charset="0"/>
                </a:rPr>
                <a:t>των επιπέδων των λιπιδίων στο αίμα</a:t>
              </a:r>
            </a:p>
          </p:txBody>
        </p:sp>
        <p:sp>
          <p:nvSpPr>
            <p:cNvPr id="11" name="_s1037"/>
            <p:cNvSpPr>
              <a:spLocks noChangeArrowheads="1"/>
            </p:cNvSpPr>
            <p:nvPr/>
          </p:nvSpPr>
          <p:spPr bwMode="auto">
            <a:xfrm>
              <a:off x="848" y="1787"/>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900" b="0" i="1" u="none" strike="noStrike" cap="none" normalizeH="0" baseline="0" smtClean="0">
                  <a:ln>
                    <a:noFill/>
                  </a:ln>
                  <a:solidFill>
                    <a:schemeClr val="bg1"/>
                  </a:solidFill>
                  <a:effectLst/>
                  <a:latin typeface="+mn-lt"/>
                  <a:cs typeface="Arial" pitchFamily="34" charset="0"/>
                </a:rPr>
                <a:t>της ζωτικής χωρητικότητας των πνευμόνων</a:t>
              </a:r>
            </a:p>
          </p:txBody>
        </p:sp>
        <p:sp>
          <p:nvSpPr>
            <p:cNvPr id="12" name="_s1038"/>
            <p:cNvSpPr>
              <a:spLocks noChangeArrowheads="1"/>
            </p:cNvSpPr>
            <p:nvPr/>
          </p:nvSpPr>
          <p:spPr bwMode="auto">
            <a:xfrm>
              <a:off x="848" y="2219"/>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l-GR" sz="1800" b="0" i="1" u="none" strike="noStrike" cap="none" normalizeH="0" baseline="0" smtClean="0">
                  <a:ln>
                    <a:noFill/>
                  </a:ln>
                  <a:solidFill>
                    <a:schemeClr val="bg1"/>
                  </a:solidFill>
                  <a:effectLst/>
                  <a:latin typeface="+mn-lt"/>
                  <a:cs typeface="Arial" pitchFamily="34" charset="0"/>
                </a:rPr>
                <a:t>   </a:t>
              </a:r>
              <a:r>
                <a:rPr kumimoji="0" lang="el-GR" altLang="el-GR" sz="1800" b="0" i="1" u="none" strike="noStrike" cap="none" normalizeH="0" baseline="0" smtClean="0">
                  <a:ln>
                    <a:noFill/>
                  </a:ln>
                  <a:solidFill>
                    <a:schemeClr val="bg1"/>
                  </a:solidFill>
                  <a:effectLst/>
                  <a:latin typeface="+mn-lt"/>
                  <a:cs typeface="Arial" pitchFamily="34" charset="0"/>
                </a:rPr>
                <a:t>της μέγιστης πρόσληψης οξυγόνου</a:t>
              </a:r>
              <a:r>
                <a:rPr kumimoji="0" lang="el-GR" altLang="el-GR" sz="2000" b="0" i="1" u="none" strike="noStrike" cap="none" normalizeH="0" baseline="0" smtClean="0">
                  <a:ln>
                    <a:noFill/>
                  </a:ln>
                  <a:solidFill>
                    <a:schemeClr val="bg1"/>
                  </a:solidFill>
                  <a:effectLst/>
                  <a:latin typeface="+mn-lt"/>
                  <a:cs typeface="Arial" pitchFamily="34" charset="0"/>
                </a:rPr>
                <a:t> ( </a:t>
              </a:r>
              <a:r>
                <a:rPr kumimoji="0" lang="en-GB" altLang="el-GR" sz="2000" b="0" i="1" u="none" strike="noStrike" cap="none" normalizeH="0" baseline="0" smtClean="0">
                  <a:ln>
                    <a:noFill/>
                  </a:ln>
                  <a:solidFill>
                    <a:schemeClr val="bg1"/>
                  </a:solidFill>
                  <a:effectLst/>
                  <a:latin typeface="+mn-lt"/>
                  <a:cs typeface="Arial" pitchFamily="34" charset="0"/>
                </a:rPr>
                <a:t>VO</a:t>
              </a:r>
              <a:r>
                <a:rPr kumimoji="0" lang="en-GB" altLang="el-GR" sz="900" b="0" i="1" u="none" strike="noStrike" cap="none" normalizeH="0" baseline="0" smtClean="0">
                  <a:ln>
                    <a:noFill/>
                  </a:ln>
                  <a:solidFill>
                    <a:schemeClr val="bg1"/>
                  </a:solidFill>
                  <a:effectLst/>
                  <a:latin typeface="+mn-lt"/>
                  <a:cs typeface="Arial" pitchFamily="34" charset="0"/>
                </a:rPr>
                <a:t>2 </a:t>
              </a:r>
              <a:r>
                <a:rPr kumimoji="0" lang="en-GB" altLang="el-GR" sz="2000" b="0" i="1" u="none" strike="noStrike" cap="none" normalizeH="0" baseline="0" smtClean="0">
                  <a:ln>
                    <a:noFill/>
                  </a:ln>
                  <a:solidFill>
                    <a:schemeClr val="bg1"/>
                  </a:solidFill>
                  <a:effectLst/>
                  <a:latin typeface="+mn-lt"/>
                  <a:cs typeface="Arial" pitchFamily="34" charset="0"/>
                </a:rPr>
                <a:t>max </a:t>
              </a:r>
              <a:r>
                <a:rPr kumimoji="0" lang="el-GR" altLang="el-GR" sz="2000" b="0" i="1" u="none" strike="noStrike" cap="none" normalizeH="0" baseline="0" smtClean="0">
                  <a:ln>
                    <a:noFill/>
                  </a:ln>
                  <a:solidFill>
                    <a:schemeClr val="bg1"/>
                  </a:solidFill>
                  <a:effectLst/>
                  <a:latin typeface="+mn-lt"/>
                  <a:cs typeface="Arial" pitchFamily="34" charset="0"/>
                </a:rPr>
                <a:t>)</a:t>
              </a:r>
            </a:p>
          </p:txBody>
        </p:sp>
      </p:grpSp>
      <p:sp>
        <p:nvSpPr>
          <p:cNvPr id="7" name="4 - Θέση αριθμού διαφάνειας"/>
          <p:cNvSpPr>
            <a:spLocks noGrp="1"/>
          </p:cNvSpPr>
          <p:nvPr>
            <p:ph type="sldNum" sz="quarter" idx="12"/>
          </p:nvPr>
        </p:nvSpPr>
        <p:spPr/>
        <p:txBody>
          <a:bodyPr/>
          <a:lstStyle/>
          <a:p>
            <a:fld id="{D15DEC06-8EAD-4A96-92E7-3721A8C9A71C}" type="slidenum">
              <a:rPr lang="el-GR" altLang="en-US" smtClean="0"/>
              <a:pPr/>
              <a:t>9</a:t>
            </a:fld>
            <a:endParaRPr lang="el-GR" altLang="en-US"/>
          </a:p>
        </p:txBody>
      </p:sp>
      <p:sp>
        <p:nvSpPr>
          <p:cNvPr id="1041" name="AutoShape 24"/>
          <p:cNvSpPr>
            <a:spLocks noChangeArrowheads="1"/>
          </p:cNvSpPr>
          <p:nvPr/>
        </p:nvSpPr>
        <p:spPr bwMode="auto">
          <a:xfrm>
            <a:off x="3958272" y="4040981"/>
            <a:ext cx="215900" cy="360363"/>
          </a:xfrm>
          <a:prstGeom prst="upArrow">
            <a:avLst>
              <a:gd name="adj1" fmla="val 50000"/>
              <a:gd name="adj2" fmla="val 41728"/>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latin typeface="+mn-lt"/>
            </a:endParaRPr>
          </a:p>
        </p:txBody>
      </p:sp>
      <p:sp>
        <p:nvSpPr>
          <p:cNvPr id="1042" name="AutoShape 26"/>
          <p:cNvSpPr>
            <a:spLocks noChangeArrowheads="1"/>
          </p:cNvSpPr>
          <p:nvPr/>
        </p:nvSpPr>
        <p:spPr bwMode="auto">
          <a:xfrm>
            <a:off x="3854671" y="4938760"/>
            <a:ext cx="215900" cy="360362"/>
          </a:xfrm>
          <a:prstGeom prst="downArrow">
            <a:avLst>
              <a:gd name="adj1" fmla="val 50000"/>
              <a:gd name="adj2" fmla="val 41728"/>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latin typeface="+mn-lt"/>
            </a:endParaRPr>
          </a:p>
        </p:txBody>
      </p:sp>
      <p:sp>
        <p:nvSpPr>
          <p:cNvPr id="1043" name="AutoShape 27"/>
          <p:cNvSpPr>
            <a:spLocks noChangeArrowheads="1"/>
          </p:cNvSpPr>
          <p:nvPr/>
        </p:nvSpPr>
        <p:spPr bwMode="auto">
          <a:xfrm>
            <a:off x="3829202" y="5805039"/>
            <a:ext cx="215900" cy="360363"/>
          </a:xfrm>
          <a:prstGeom prst="downArrow">
            <a:avLst>
              <a:gd name="adj1" fmla="val 50000"/>
              <a:gd name="adj2" fmla="val 41728"/>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latin typeface="+mn-lt"/>
            </a:endParaRPr>
          </a:p>
        </p:txBody>
      </p:sp>
      <p:sp>
        <p:nvSpPr>
          <p:cNvPr id="25" name="AutoShape 27"/>
          <p:cNvSpPr>
            <a:spLocks noChangeArrowheads="1"/>
          </p:cNvSpPr>
          <p:nvPr/>
        </p:nvSpPr>
        <p:spPr bwMode="auto">
          <a:xfrm>
            <a:off x="3962621" y="3294628"/>
            <a:ext cx="215900" cy="360363"/>
          </a:xfrm>
          <a:prstGeom prst="downArrow">
            <a:avLst>
              <a:gd name="adj1" fmla="val 50000"/>
              <a:gd name="adj2" fmla="val 41728"/>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l-GR">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f7d57131b22a2c1cb9370ba4903b43ede530c2"/>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Custom 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C_template_updated">
  <a:themeElements>
    <a:clrScheme name="Custom 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620</TotalTime>
  <Words>2245</Words>
  <Application>Microsoft Office PowerPoint</Application>
  <PresentationFormat>On-screen Show (4:3)</PresentationFormat>
  <Paragraphs>432</Paragraphs>
  <Slides>59</Slides>
  <Notes>12</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59</vt:i4>
      </vt:variant>
    </vt:vector>
  </HeadingPairs>
  <TitlesOfParts>
    <vt:vector size="64" baseType="lpstr">
      <vt:lpstr>Θέμα του Office</vt:lpstr>
      <vt:lpstr>OC_template_updated</vt:lpstr>
      <vt:lpstr>1_OC_template_updated</vt:lpstr>
      <vt:lpstr>Photo Editor Photo</vt:lpstr>
      <vt:lpstr>Clip</vt:lpstr>
      <vt:lpstr>Φυσικοθεραπεία σε ειδικές πληθυσμιακές μονάδες</vt:lpstr>
      <vt:lpstr>Σχεδιασμός ομαδικών προγραμμάτων θεραπευτικής άσκησης</vt:lpstr>
      <vt:lpstr>21ος Αιώνας - ενεργής γήρανση active aging </vt:lpstr>
      <vt:lpstr>Βιολογική γήρανση</vt:lpstr>
      <vt:lpstr>Βιολογική γήρανση</vt:lpstr>
      <vt:lpstr>Βιολογική γήρανση</vt:lpstr>
      <vt:lpstr>O ρόλος της κινησιοθεραπείας στην οστεοπόρωση και την σαρκοπενία</vt:lpstr>
      <vt:lpstr>Μυοσκελετικά Προβλήματα</vt:lpstr>
      <vt:lpstr>Καρδιαγγειακά &amp; Αναπνευστικά  Προβλήματα</vt:lpstr>
      <vt:lpstr>Διάφορα</vt:lpstr>
      <vt:lpstr>Ψυχολογικά Προβλήματα</vt:lpstr>
      <vt:lpstr>Φυσικοθεραπευτική αξιολόγηση</vt:lpstr>
      <vt:lpstr>Φυσικοθεραπευτική αξιολόγηση</vt:lpstr>
      <vt:lpstr>Φυσικοθεραπευτική αξιολόγηση</vt:lpstr>
      <vt:lpstr>Φυσικοθεραπευτική αξιολόγηση</vt:lpstr>
      <vt:lpstr>Φυσικοθεραπευτική αξιολόγηση</vt:lpstr>
      <vt:lpstr>Φυσικοθεραπευτική αξιολόγηση</vt:lpstr>
      <vt:lpstr>Φυσικοθεραπευτική αξιολόγηση</vt:lpstr>
      <vt:lpstr>Φυσικοθεραπευτική αξιολόγηση συνεκτίμηση ευρημάτων</vt:lpstr>
      <vt:lpstr>Φυσικοθεραπευτική αξιολόγηση συνεκτίμηση ευρημάτων</vt:lpstr>
      <vt:lpstr>Φυσικοθεραπευτική αξιολόγηση συνεκτίμηση ευρημάτων</vt:lpstr>
      <vt:lpstr>Φυσικοθεραπευτική αντιμετώπιση</vt:lpstr>
      <vt:lpstr>Φυσικοθεραπευτική προσέγγιση σκοποί κινησιοθεραπειας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Συμπτώματα που χρήζουν προσοχής</vt:lpstr>
      <vt:lpstr>Προσοχή</vt:lpstr>
      <vt:lpstr>Φυσικοθεραπευτική προσέγγιση  Σκοποί κινησιοθεραπείας</vt:lpstr>
      <vt:lpstr>Kim Bennell et al, Manual therapy 2000</vt:lpstr>
      <vt:lpstr>Δεκάλογος κινησιοθεραπείας στην οστεοπόρωση</vt:lpstr>
      <vt:lpstr>PROFOUND</vt:lpstr>
      <vt:lpstr>OEP-LLT</vt:lpstr>
      <vt:lpstr>OEP EVIDENCE BASE</vt:lpstr>
      <vt:lpstr>OEP EVIDENCE BASE</vt:lpstr>
      <vt:lpstr>OEP EVIDENCE BASE</vt:lpstr>
      <vt:lpstr>OEP-LLT, Βασική δομή </vt:lpstr>
      <vt:lpstr>OEP-LLT, Βασική δομή </vt:lpstr>
      <vt:lpstr>LLT  Standardized approach for teaching elderly people</vt:lpstr>
      <vt:lpstr>OEP-LLT 5R</vt:lpstr>
      <vt:lpstr>OEP LLT Προθέρμανση</vt:lpstr>
      <vt:lpstr>Προθέρμανση (frailty)</vt:lpstr>
      <vt:lpstr>OEP-LLT Κύριο πρόγραμμα 20- 40 min</vt:lpstr>
      <vt:lpstr>Ενδυνάμωση</vt:lpstr>
      <vt:lpstr>Ισορροπία</vt:lpstr>
      <vt:lpstr>OEP-LLT Αποθεραπεία (5min)</vt:lpstr>
      <vt:lpstr>LLT Standardized approach for teaching elderly people</vt:lpstr>
      <vt:lpstr>OEP-LLT SMART</vt:lpstr>
      <vt:lpstr>PowerPoint Presentation</vt:lpstr>
      <vt:lpstr>Τέλος Ενότητας</vt:lpstr>
      <vt:lpstr>Σημειώματα</vt:lpstr>
      <vt:lpstr>Σημείωμα Αναφοράς</vt:lpstr>
      <vt:lpstr>Σημείωμα Αδειοδότησης</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ΣΧΕΔΙΑΣΜΟΣ ΟΜΑΔΙΚΩΝ ΠΡΟΓΡΑΜΜΑΤΩΝ ΘΕΡΑΠΕΥΤΙΚΗΣ ΑΣΚΗΣΗΣ</dc:title>
  <dc:creator>default</dc:creator>
  <cp:lastModifiedBy>alex</cp:lastModifiedBy>
  <cp:revision>79</cp:revision>
  <dcterms:modified xsi:type="dcterms:W3CDTF">2015-11-11T10:37:07Z</dcterms:modified>
</cp:coreProperties>
</file>