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344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257" r:id="rId11"/>
    <p:sldId id="262" r:id="rId12"/>
    <p:sldId id="264" r:id="rId13"/>
    <p:sldId id="334" r:id="rId14"/>
    <p:sldId id="335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8977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</a:t>
            </a:r>
            <a:r>
              <a:rPr lang="el-GR" sz="2000" dirty="0"/>
              <a:t>2014. Βασιλική </a:t>
            </a:r>
            <a:r>
              <a:rPr lang="el-GR" sz="2000" dirty="0" smtClean="0"/>
              <a:t> Μπέλεση. </a:t>
            </a:r>
            <a:r>
              <a:rPr lang="el-GR" sz="2000" dirty="0"/>
              <a:t>«Υλικά Γραφικών Τεχνών (Ε). Ενότητα 1: </a:t>
            </a:r>
            <a:r>
              <a:rPr lang="el-GR" sz="2000" dirty="0" smtClean="0"/>
              <a:t>Εισαγωγή».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68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61182"/>
              </p:ext>
            </p:extLst>
          </p:nvPr>
        </p:nvGraphicFramePr>
        <p:xfrm>
          <a:off x="1331640" y="1052736"/>
          <a:ext cx="6553200" cy="5458906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011237"/>
                <a:gridCol w="5541963"/>
              </a:tblGrid>
              <a:tr h="332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ΕΙΣΑΓΩΓΗ</a:t>
                      </a:r>
                    </a:p>
                  </a:txBody>
                  <a:tcPr anchor="ctr" horzOverflow="overflow"/>
                </a:tc>
              </a:tr>
              <a:tr h="45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ΑΓΩΓΙΜΕΣ ΜΟΡΦΕΣ ΤΟΥ ΑΝΘΡΑΚΑ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ΜΕΛΕΤΗ ΤΗΣ ΦΘΟΡΑΣ ΤΟΥ ΓΥΑΛΙΟΥ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ΠΟΛΥΜΕΡΙΚΑ ΥΛΙΚΑ Ι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ΠΟΛΥΜΕΡΙΚΑ ΥΛΙΚΑ ΙΙ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ΣΚΛΗΡΟΤΗΤΑ ΕΛΑΣΤΙΚΩΝ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1Η ΕΞΕΤΑΣΗ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8</a:t>
                      </a:r>
                      <a:endParaRPr lang="el-GR" dirty="0" smtClean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ΔΙΑΒΡΩΣΗ</a:t>
                      </a:r>
                      <a:endParaRPr lang="el-GR" dirty="0" smtClean="0"/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ΠΛΗΡΩΤΙΚΑ ΥΛΙΚΑ – Τ</a:t>
                      </a:r>
                      <a:r>
                        <a:rPr lang="en-US" smtClean="0"/>
                        <a:t>i</a:t>
                      </a:r>
                      <a:r>
                        <a:rPr lang="el-GR" smtClean="0"/>
                        <a:t>Ο2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ΑΡΓΙΛΟΠΥΡΙΤΙΚΑ ΥΛΙΚΑ</a:t>
                      </a:r>
                    </a:p>
                  </a:txBody>
                  <a:tcPr anchor="ctr" horzOverflow="overflow"/>
                </a:tc>
              </a:tr>
              <a:tr h="45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mtClean="0"/>
                        <a:t>11</a:t>
                      </a:r>
                      <a:endParaRPr lang="el-GR" smtClean="0"/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ΣΥΝΘΕΣΗ ΜΑΓΝΗΤΙΚΩΝ ΥΛΙΚΩΝ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12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ΒΙΒΛΙΟΓΡΑΦΙΚΗ ΕΡΓΑΣΙΑ</a:t>
                      </a:r>
                    </a:p>
                  </a:txBody>
                  <a:tcPr anchor="ctr" horzOverflow="overflow"/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13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ΤΕΛΙΚΗ ΕΞΕΤΑΣΗ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602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solidFill>
                  <a:schemeClr val="tx1"/>
                </a:solidFill>
              </a:rPr>
              <a:t>Υποχρεώσεις φοιτητών για το εργαστήριο</a:t>
            </a:r>
            <a:endParaRPr lang="el-GR" sz="4800" b="0" dirty="0" smtClean="0">
              <a:solidFill>
                <a:schemeClr val="tx1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Παρακολούθηση εργαστηρίου με δικαίωμα 2 απουσιών σε σύνολο 13 εργαστηριακών ασκήσεων.</a:t>
            </a:r>
          </a:p>
          <a:p>
            <a:pPr eaLnBrk="1" hangingPunct="1">
              <a:defRPr/>
            </a:pPr>
            <a:r>
              <a:rPr lang="el-GR" sz="2800" dirty="0" smtClean="0"/>
              <a:t>Οι φοιτητές οφείλουν να παραδίδουν για κάθε εργαστηριακό μάθημα γραπτή εργασία σε τετράδιο.</a:t>
            </a:r>
          </a:p>
          <a:p>
            <a:pPr eaLnBrk="1" hangingPunct="1">
              <a:defRPr/>
            </a:pPr>
            <a:r>
              <a:rPr lang="el-GR" sz="2800" dirty="0" smtClean="0"/>
              <a:t>Στο εξώφυλλο θα υπάρχουν τα στοιχεία του φοιτητή δηλαδή Ονοματεπώνυμο, Αριθμός Μητρώου, Εργαστηριακό δίωρο.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99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Δομή </a:t>
            </a:r>
            <a:r>
              <a:rPr lang="el-GR" sz="3600" dirty="0" smtClean="0"/>
              <a:t>τετραδίου</a:t>
            </a:r>
            <a:endParaRPr lang="el-GR" sz="3600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Τίτλος Εργαστηριακής Άσκησης</a:t>
            </a:r>
          </a:p>
          <a:p>
            <a:pPr eaLnBrk="1" hangingPunct="1">
              <a:defRPr/>
            </a:pPr>
            <a:r>
              <a:rPr lang="el-GR" sz="2800" dirty="0" smtClean="0"/>
              <a:t>Θεωρητικό μέρος</a:t>
            </a:r>
          </a:p>
          <a:p>
            <a:pPr eaLnBrk="1" hangingPunct="1">
              <a:defRPr/>
            </a:pPr>
            <a:r>
              <a:rPr lang="el-GR" sz="2800" dirty="0" smtClean="0"/>
              <a:t>Πειραματικό Μέρος </a:t>
            </a:r>
          </a:p>
          <a:p>
            <a:pPr eaLnBrk="1" hangingPunct="1">
              <a:defRPr/>
            </a:pPr>
            <a:r>
              <a:rPr lang="el-GR" sz="2800" dirty="0" smtClean="0"/>
              <a:t>Επεξεργασία αποτελεσμάτων – Αποτελέσματα</a:t>
            </a:r>
          </a:p>
          <a:p>
            <a:pPr eaLnBrk="1" hangingPunct="1">
              <a:defRPr/>
            </a:pPr>
            <a:r>
              <a:rPr lang="el-GR" sz="2800" dirty="0" smtClean="0"/>
              <a:t>Συμπεράσματα – Παρατηρήσεις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solidFill>
                  <a:schemeClr val="tx1"/>
                </a:solidFill>
              </a:rPr>
              <a:t>Εργαστηριακή Άσκηση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Η παράδοση της εργαστηριακής άσκησης θα πρέπει να γίνεται στο αμέσως επόμενο εργαστηριακό μάθημα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Η </a:t>
            </a:r>
            <a:r>
              <a:rPr lang="el-GR" sz="2800" dirty="0"/>
              <a:t>συμπλήρωση του τετραδίου αποτελεί υποχρέωση του φοιτητή και δεν βαθμολογείται ξεχωριστά.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56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/>
              <a:t>Αξιολόγηση στο Εργαστήριο</a:t>
            </a:r>
            <a:endParaRPr 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Στην διάρκεια του εξαμήνου ο φοιτητής θα εξετασθεί γραπτώς 2 φορές (μία εξέταση στο μέσο της ύλης και μία τελική).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Ο τελικός βαθμός στο εργαστήριο διαμορφώνεται ως εξής: </a:t>
            </a:r>
            <a:br>
              <a:rPr lang="el-GR" sz="2800" dirty="0" smtClean="0"/>
            </a:br>
            <a:r>
              <a:rPr lang="el-GR" sz="2800" dirty="0" smtClean="0"/>
              <a:t>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γραπτή εξέταση</a:t>
            </a:r>
            <a:r>
              <a:rPr lang="en-US" sz="2800" dirty="0" smtClean="0"/>
              <a:t> </a:t>
            </a:r>
            <a:r>
              <a:rPr lang="el-GR" sz="2800" dirty="0" smtClean="0"/>
              <a:t>40%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2η γραπτή εξέταση</a:t>
            </a:r>
            <a:r>
              <a:rPr lang="en-US" sz="2800" dirty="0" smtClean="0"/>
              <a:t> </a:t>
            </a:r>
            <a:r>
              <a:rPr lang="el-GR" sz="2800" dirty="0" smtClean="0"/>
              <a:t>40%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Εργασία</a:t>
            </a:r>
            <a:r>
              <a:rPr lang="en-US" sz="2800" dirty="0" smtClean="0"/>
              <a:t> </a:t>
            </a:r>
            <a:r>
              <a:rPr lang="el-GR" sz="2800" dirty="0" smtClean="0"/>
              <a:t>20%</a:t>
            </a:r>
            <a:r>
              <a:rPr lang="el-GR" sz="2800" dirty="0" smtClean="0">
                <a:solidFill>
                  <a:schemeClr val="accent2"/>
                </a:solidFill>
              </a:rPr>
              <a:t>.</a:t>
            </a: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19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Προτεινόμενα θέματα για την βιβλιογραφική  εργασία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err="1" smtClean="0"/>
              <a:t>Νανοδομημένα</a:t>
            </a:r>
            <a:r>
              <a:rPr lang="el-GR" sz="2000" dirty="0" smtClean="0"/>
              <a:t> υλικά και γραφικές τέχνες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err="1" smtClean="0"/>
              <a:t>Γραφένια</a:t>
            </a:r>
            <a:r>
              <a:rPr lang="el-GR" sz="2000" dirty="0" smtClean="0"/>
              <a:t> για αγώγιμα μελάνια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defRPr/>
            </a:pPr>
            <a:r>
              <a:rPr lang="el-GR" sz="2000" dirty="0" err="1" smtClean="0"/>
              <a:t>Νανοσωλήνες</a:t>
            </a:r>
            <a:r>
              <a:rPr lang="el-GR" sz="2000" dirty="0" smtClean="0"/>
              <a:t> άνθρακα για αγώγιμα μελάνια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defRPr/>
            </a:pPr>
            <a:r>
              <a:rPr lang="el-GR" sz="2000" dirty="0" smtClean="0"/>
              <a:t>Μεταλλικά </a:t>
            </a:r>
            <a:r>
              <a:rPr lang="el-GR" sz="2000" dirty="0" err="1" smtClean="0"/>
              <a:t>νανοσωματίδια</a:t>
            </a:r>
            <a:r>
              <a:rPr lang="el-GR" sz="2000" dirty="0" smtClean="0"/>
              <a:t> για αγώγιμα μελάνια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defRPr/>
            </a:pPr>
            <a:r>
              <a:rPr lang="el-GR" sz="2000" dirty="0" smtClean="0"/>
              <a:t>Αγώγιμα πολυμερή για </a:t>
            </a:r>
            <a:r>
              <a:rPr lang="el-GR" sz="2000" smtClean="0"/>
              <a:t>αγώγιμα </a:t>
            </a:r>
            <a:r>
              <a:rPr lang="el-GR" sz="2000" smtClean="0"/>
              <a:t>μελάνια.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err="1" smtClean="0"/>
              <a:t>Πολυμερικά</a:t>
            </a:r>
            <a:r>
              <a:rPr lang="el-GR" sz="2000" dirty="0" smtClean="0"/>
              <a:t> υλικά και γραφικές τέχνες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Πλαστικά κύπελλα στην ασηπτική </a:t>
            </a:r>
            <a:r>
              <a:rPr lang="el-GR" sz="2000" dirty="0" smtClean="0"/>
              <a:t>συσκευασία.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Πλαστικά που χρησιμοποιούνται στη συσκευασία τροποποιημένης </a:t>
            </a:r>
            <a:r>
              <a:rPr lang="el-GR" sz="2000" dirty="0" smtClean="0"/>
              <a:t>ατμόσφαιρας.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err="1" smtClean="0"/>
              <a:t>Πολυμερικά</a:t>
            </a:r>
            <a:r>
              <a:rPr lang="el-GR" sz="2000" dirty="0" smtClean="0"/>
              <a:t> υλικά στη συσκευασία τροφίμων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smtClean="0"/>
              <a:t>Εύκαμπτα υλικά </a:t>
            </a:r>
            <a:r>
              <a:rPr lang="el-GR" sz="2000" dirty="0" smtClean="0"/>
              <a:t>συσκευασίας.</a:t>
            </a:r>
            <a:endParaRPr lang="el-GR" sz="2000" dirty="0" smtClean="0"/>
          </a:p>
          <a:p>
            <a:pPr eaLnBrk="1" hangingPunct="1">
              <a:defRPr/>
            </a:pPr>
            <a:r>
              <a:rPr lang="el-GR" sz="2000" dirty="0" err="1" smtClean="0"/>
              <a:t>Φωτοπολυμερή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defRPr/>
            </a:pPr>
            <a:r>
              <a:rPr lang="el-GR" sz="2000" dirty="0" smtClean="0"/>
              <a:t>Κόλλες.</a:t>
            </a:r>
            <a:endParaRPr lang="el-GR" sz="2000" dirty="0" smtClean="0"/>
          </a:p>
          <a:p>
            <a:pPr>
              <a:defRPr/>
            </a:pPr>
            <a:r>
              <a:rPr lang="el-GR" sz="2000" dirty="0" smtClean="0"/>
              <a:t>Μαγνητικά </a:t>
            </a:r>
            <a:r>
              <a:rPr lang="el-GR" sz="2000" dirty="0" smtClean="0"/>
              <a:t>μελάνια.</a:t>
            </a:r>
            <a:endParaRPr lang="el-GR" sz="2000" dirty="0" smtClean="0"/>
          </a:p>
          <a:p>
            <a:pPr eaLnBrk="1" hangingPunct="1">
              <a:defRPr/>
            </a:pPr>
            <a:endParaRPr lang="el-GR" sz="1200" dirty="0" smtClean="0"/>
          </a:p>
          <a:p>
            <a:pPr eaLnBrk="1" hangingPunct="1">
              <a:defRPr/>
            </a:pPr>
            <a:endParaRPr lang="el-GR" sz="1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4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Προτεινόμενα θέματα για την βιβλιογραφική  εργασία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200" dirty="0" smtClean="0"/>
              <a:t>Κεραμικά ως υλικά συσκευασίας</a:t>
            </a:r>
          </a:p>
          <a:p>
            <a:pPr>
              <a:defRPr/>
            </a:pPr>
            <a:r>
              <a:rPr lang="el-GR" sz="2200" dirty="0" smtClean="0"/>
              <a:t>Κεραμικά μελάνια</a:t>
            </a:r>
          </a:p>
          <a:p>
            <a:pPr>
              <a:defRPr/>
            </a:pPr>
            <a:r>
              <a:rPr lang="el-GR" sz="2200" dirty="0" smtClean="0"/>
              <a:t>Κεραμικά εκτυπωτικά υποστρώματα</a:t>
            </a:r>
          </a:p>
          <a:p>
            <a:pPr>
              <a:defRPr/>
            </a:pPr>
            <a:r>
              <a:rPr lang="el-GR" sz="2200" dirty="0" smtClean="0"/>
              <a:t>Κεραμικά υλικά ως πρόσθετα διαφόρων υλικών των γραφικών τεχνών</a:t>
            </a:r>
          </a:p>
          <a:p>
            <a:pPr>
              <a:defRPr/>
            </a:pPr>
            <a:r>
              <a:rPr lang="el-GR" sz="2200" dirty="0" smtClean="0"/>
              <a:t>Μεταλλική συσκευασία</a:t>
            </a:r>
          </a:p>
          <a:p>
            <a:pPr>
              <a:defRPr/>
            </a:pPr>
            <a:r>
              <a:rPr lang="el-GR" sz="2200" dirty="0" smtClean="0"/>
              <a:t>Ο λευκοσίδηρος στην συσκευασία</a:t>
            </a:r>
          </a:p>
          <a:p>
            <a:pPr>
              <a:defRPr/>
            </a:pPr>
            <a:r>
              <a:rPr lang="el-GR" sz="2200" dirty="0" smtClean="0"/>
              <a:t>Ο επιχρωμιωμένος χάλυβας στην συσκευασία</a:t>
            </a:r>
          </a:p>
          <a:p>
            <a:pPr>
              <a:defRPr/>
            </a:pPr>
            <a:r>
              <a:rPr lang="el-GR" sz="2200" dirty="0" smtClean="0"/>
              <a:t>Το αλουμίνιο στην συσκευασία</a:t>
            </a:r>
          </a:p>
          <a:p>
            <a:pPr>
              <a:defRPr/>
            </a:pPr>
            <a:r>
              <a:rPr lang="el-GR" sz="2200" dirty="0" smtClean="0"/>
              <a:t>Τα μέταλλα στις γραφικές τέχνες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eaLnBrk="1" hangingPunct="1">
              <a:defRPr/>
            </a:pPr>
            <a:r>
              <a:rPr lang="el-GR" sz="2200" dirty="0" smtClean="0"/>
              <a:t>Ο ρόλος των τεχνολόγων γραφικών τεχνών στην παράγωγη τυπωμένων κυκλωμάτων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eaLnBrk="1" hangingPunct="1">
              <a:defRPr/>
            </a:pPr>
            <a:r>
              <a:rPr lang="el-GR" sz="2200" dirty="0" smtClean="0"/>
              <a:t>Υλικά για 3</a:t>
            </a:r>
            <a:r>
              <a:rPr lang="en-US" sz="2200" dirty="0" smtClean="0"/>
              <a:t>D </a:t>
            </a:r>
            <a:r>
              <a:rPr lang="el-GR" sz="2200" dirty="0" smtClean="0"/>
              <a:t>εκτύπωση</a:t>
            </a:r>
          </a:p>
          <a:p>
            <a:pPr eaLnBrk="1" hangingPunct="1">
              <a:defRPr/>
            </a:pPr>
            <a:r>
              <a:rPr lang="el-GR" sz="2200" dirty="0" smtClean="0"/>
              <a:t>Όποιο άλλο θέμα προταθεί κατόπιν συζήτησης</a:t>
            </a:r>
            <a:endParaRPr lang="el-GR" sz="2200" dirty="0" smtClean="0"/>
          </a:p>
          <a:p>
            <a:pPr eaLnBrk="1" hangingPunct="1">
              <a:buFontTx/>
              <a:buNone/>
              <a:defRPr/>
            </a:pPr>
            <a:endParaRPr lang="el-GR" sz="2200" dirty="0" smtClean="0"/>
          </a:p>
          <a:p>
            <a:pPr eaLnBrk="1" hangingPunct="1">
              <a:defRPr/>
            </a:pPr>
            <a:endParaRPr lang="el-GR" sz="2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4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4f33163e16e87a7e2f81d7639a68a614be1f2c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385</TotalTime>
  <Words>906</Words>
  <Application>Microsoft Office PowerPoint</Application>
  <PresentationFormat>On-screen Show (4:3)</PresentationFormat>
  <Paragraphs>142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exo-opistho_simeiomata</vt:lpstr>
      <vt:lpstr>OC_template_updated</vt:lpstr>
      <vt:lpstr>Υλικά Γραφικών Τεχνών (Ε)</vt:lpstr>
      <vt:lpstr>Περιεχόμενα</vt:lpstr>
      <vt:lpstr>Υποχρεώσεις φοιτητών για το εργαστήριο</vt:lpstr>
      <vt:lpstr>Δομή τετραδίου</vt:lpstr>
      <vt:lpstr>Εργαστηριακή Άσκηση</vt:lpstr>
      <vt:lpstr>Αξιολόγηση στο Εργαστήριο</vt:lpstr>
      <vt:lpstr>Προτεινόμενα θέματα για την βιβλιογραφική  εργασία</vt:lpstr>
      <vt:lpstr>Προτεινόμενα θέματα για την βιβλιογραφική  εργασία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92</cp:revision>
  <dcterms:created xsi:type="dcterms:W3CDTF">2015-05-19T06:24:50Z</dcterms:created>
  <dcterms:modified xsi:type="dcterms:W3CDTF">2015-10-26T11:17:27Z</dcterms:modified>
</cp:coreProperties>
</file>