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 id="2147483720" r:id="rId4"/>
  </p:sldMasterIdLst>
  <p:notesMasterIdLst>
    <p:notesMasterId r:id="rId23"/>
  </p:notesMasterIdLst>
  <p:handoutMasterIdLst>
    <p:handoutMasterId r:id="rId24"/>
  </p:handoutMasterIdLst>
  <p:sldIdLst>
    <p:sldId id="256" r:id="rId5"/>
    <p:sldId id="311" r:id="rId6"/>
    <p:sldId id="285" r:id="rId7"/>
    <p:sldId id="299" r:id="rId8"/>
    <p:sldId id="292" r:id="rId9"/>
    <p:sldId id="304" r:id="rId10"/>
    <p:sldId id="305" r:id="rId11"/>
    <p:sldId id="303" r:id="rId12"/>
    <p:sldId id="291" r:id="rId13"/>
    <p:sldId id="288" r:id="rId14"/>
    <p:sldId id="282" r:id="rId15"/>
    <p:sldId id="257" r:id="rId16"/>
    <p:sldId id="267" r:id="rId17"/>
    <p:sldId id="269" r:id="rId18"/>
    <p:sldId id="276" r:id="rId19"/>
    <p:sldId id="277" r:id="rId20"/>
    <p:sldId id="271" r:id="rId21"/>
    <p:sldId id="274"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31/8/2015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7D5358A-A607-4A5D-BC1E-0B7C4621E5F8}" type="datetimeFigureOut">
              <a:rPr lang="el-GR" smtClean="0"/>
              <a:pPr/>
              <a:t>31/8/2015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7D5358A-A607-4A5D-BC1E-0B7C4621E5F8}" type="datetimeFigureOut">
              <a:rPr lang="el-GR" smtClean="0"/>
              <a:pPr/>
              <a:t>31/8/2015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7D5358A-A607-4A5D-BC1E-0B7C4621E5F8}" type="datetimeFigureOut">
              <a:rPr lang="el-GR" smtClean="0"/>
              <a:pPr/>
              <a:t>31/8/2015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31/8/2015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31/8/2015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lideshare.net/Frank_Keenan/manual-handling-of-loads?next_slideshow=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training.itcilo.it/actrav_cdrom2/en/osh/ergo/ergonomi.ht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Hebebuehne_Scissorlift.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Ingolfs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nx.org/contents/031da8d3-b525-429c-80cf-6c8ed997733a@8.34:26/Newtons-Third-Law-of-Motion-Sy"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raining.itcilo.it/actrav_cdrom2/en/osh/ergo/ergonomi.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raining.itcilo.it/actrav_cdrom2/en/osh/ergo/ergonomi.ht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training.itcilo.it/actrav_cdrom2/en/osh/ergo/ergonomi.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lideshare.net/Frank_Keenan/manual-handling-of-loads?next_slideshow=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smtClean="0">
                <a:solidFill>
                  <a:schemeClr val="tx1"/>
                </a:solidFill>
                <a:latin typeface="+mn-lt"/>
              </a:rPr>
              <a:t> (</a:t>
            </a:r>
            <a:r>
              <a:rPr lang="en-US" sz="3600" b="1" dirty="0">
                <a:solidFill>
                  <a:schemeClr val="tx1"/>
                </a:solidFill>
                <a:latin typeface="+mn-lt"/>
              </a:rPr>
              <a:t>E</a:t>
            </a:r>
            <a:r>
              <a:rPr lang="el-GR" sz="3600" b="1"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85000" lnSpcReduction="20000"/>
          </a:bodyPr>
          <a:lstStyle/>
          <a:p>
            <a:pPr>
              <a:spcBef>
                <a:spcPts val="0"/>
              </a:spcBef>
              <a:spcAft>
                <a:spcPts val="1200"/>
              </a:spcAft>
            </a:pPr>
            <a:r>
              <a:rPr lang="el-GR" sz="3100" b="1" dirty="0" smtClean="0"/>
              <a:t>Ενότητα </a:t>
            </a:r>
            <a:r>
              <a:rPr lang="en-US" sz="3100" b="1" dirty="0" smtClean="0"/>
              <a:t>8</a:t>
            </a:r>
            <a:r>
              <a:rPr lang="el-GR" sz="3100" dirty="0" smtClean="0"/>
              <a:t>:</a:t>
            </a:r>
            <a:r>
              <a:rPr lang="en-US" sz="3100" dirty="0" smtClean="0"/>
              <a:t> </a:t>
            </a:r>
            <a:r>
              <a:rPr lang="el-GR" sz="3100" dirty="0" smtClean="0"/>
              <a:t>Διαχείριση βάρους </a:t>
            </a:r>
            <a:endParaRPr lang="en-US" sz="3100" dirty="0" smtClean="0"/>
          </a:p>
          <a:p>
            <a:pPr>
              <a:spcBef>
                <a:spcPts val="0"/>
              </a:spcBef>
              <a:spcAft>
                <a:spcPts val="1200"/>
              </a:spcAft>
            </a:pPr>
            <a:endParaRPr lang="en-US" sz="2800" dirty="0"/>
          </a:p>
          <a:p>
            <a:r>
              <a:rPr lang="el-GR" sz="2600" dirty="0"/>
              <a:t>Δωροθέα Μακρυγιάννη</a:t>
            </a:r>
            <a:r>
              <a:rPr lang="en-US" sz="2600" dirty="0"/>
              <a:t> Pt MSc</a:t>
            </a:r>
            <a:endParaRPr lang="el-GR" sz="2600" dirty="0"/>
          </a:p>
          <a:p>
            <a:r>
              <a:rPr lang="el-GR" sz="2600" dirty="0"/>
              <a:t>Τμήμα </a:t>
            </a:r>
            <a:r>
              <a:rPr lang="el-GR" sz="2600" dirty="0" smtClean="0"/>
              <a:t>Φυσικοθεραπείας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Κίνηση Κορμού</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103426" name="Picture 2" descr="RISK FACTORS&#10;           Where, why &amp; how to avoid at work?&#10;&#10;&#10;&#10;&#10;                        X&#10;      STOOPING                   ..."/>
          <p:cNvPicPr>
            <a:picLocks noChangeAspect="1" noChangeArrowheads="1"/>
          </p:cNvPicPr>
          <p:nvPr/>
        </p:nvPicPr>
        <p:blipFill>
          <a:blip r:embed="rId3" cstate="print"/>
          <a:srcRect l="61871" t="66470" r="19475" b="8451"/>
          <a:stretch>
            <a:fillRect/>
          </a:stretch>
        </p:blipFill>
        <p:spPr bwMode="auto">
          <a:xfrm>
            <a:off x="5436096" y="2204864"/>
            <a:ext cx="3456384" cy="3156806"/>
          </a:xfrm>
          <a:prstGeom prst="rect">
            <a:avLst/>
          </a:prstGeom>
          <a:noFill/>
          <a:ln w="57150">
            <a:solidFill>
              <a:srgbClr val="FF0000"/>
            </a:solidFill>
          </a:ln>
        </p:spPr>
      </p:pic>
      <p:pic>
        <p:nvPicPr>
          <p:cNvPr id="10" name="Picture 2" descr="RISK FACTORS&#10;           Where, why &amp; how to avoid at work?&#10;&#10;&#10;&#10;&#10;                        X&#10;      STOOPING                   ..."/>
          <p:cNvPicPr>
            <a:picLocks noChangeAspect="1" noChangeArrowheads="1"/>
          </p:cNvPicPr>
          <p:nvPr/>
        </p:nvPicPr>
        <p:blipFill>
          <a:blip r:embed="rId3" cstate="print"/>
          <a:srcRect l="60386" t="28744" r="3999" b="43069"/>
          <a:stretch>
            <a:fillRect/>
          </a:stretch>
        </p:blipFill>
        <p:spPr bwMode="auto">
          <a:xfrm>
            <a:off x="271688" y="3356992"/>
            <a:ext cx="5020391" cy="3059249"/>
          </a:xfrm>
          <a:prstGeom prst="rect">
            <a:avLst/>
          </a:prstGeom>
          <a:noFill/>
          <a:ln w="57150">
            <a:solidFill>
              <a:srgbClr val="FF0000"/>
            </a:solidFill>
          </a:ln>
        </p:spPr>
      </p:pic>
      <p:sp>
        <p:nvSpPr>
          <p:cNvPr id="14" name="13 - Ορθογώνιο"/>
          <p:cNvSpPr/>
          <p:nvPr/>
        </p:nvSpPr>
        <p:spPr>
          <a:xfrm>
            <a:off x="323528" y="5805264"/>
            <a:ext cx="1008112" cy="5040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στροφή</a:t>
            </a:r>
            <a:endParaRPr lang="el-GR" dirty="0"/>
          </a:p>
        </p:txBody>
      </p:sp>
      <p:sp>
        <p:nvSpPr>
          <p:cNvPr id="16" name="15 - Ορθογώνιο"/>
          <p:cNvSpPr/>
          <p:nvPr/>
        </p:nvSpPr>
        <p:spPr>
          <a:xfrm>
            <a:off x="5580112" y="4005064"/>
            <a:ext cx="1152128" cy="122413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Ψηλότερα από τους ώμους και το κεφάλι</a:t>
            </a:r>
            <a:endParaRPr lang="el-GR" dirty="0"/>
          </a:p>
        </p:txBody>
      </p:sp>
      <p:sp>
        <p:nvSpPr>
          <p:cNvPr id="18" name="17 - Ορθογώνιο"/>
          <p:cNvSpPr/>
          <p:nvPr/>
        </p:nvSpPr>
        <p:spPr>
          <a:xfrm>
            <a:off x="5148064" y="6170820"/>
            <a:ext cx="1730159" cy="276999"/>
          </a:xfrm>
          <a:prstGeom prst="rect">
            <a:avLst/>
          </a:prstGeom>
        </p:spPr>
        <p:txBody>
          <a:bodyPr wrap="square">
            <a:spAutoFit/>
          </a:bodyPr>
          <a:lstStyle/>
          <a:p>
            <a:pPr algn="ctr"/>
            <a:r>
              <a:rPr lang="en-US" sz="1200" dirty="0" smtClean="0">
                <a:latin typeface="+mn-lt"/>
                <a:hlinkClick r:id="rId4"/>
              </a:rPr>
              <a:t>slideshare.net</a:t>
            </a:r>
            <a:endParaRPr lang="el-GR" sz="1200" dirty="0">
              <a:latin typeface="+mn-lt"/>
            </a:endParaRPr>
          </a:p>
        </p:txBody>
      </p:sp>
      <p:sp>
        <p:nvSpPr>
          <p:cNvPr id="19" name="2 - Θέση περιεχομένου"/>
          <p:cNvSpPr>
            <a:spLocks noGrp="1"/>
          </p:cNvSpPr>
          <p:nvPr>
            <p:ph idx="1"/>
          </p:nvPr>
        </p:nvSpPr>
        <p:spPr>
          <a:xfrm>
            <a:off x="467544" y="980728"/>
            <a:ext cx="8363272" cy="936104"/>
          </a:xfrm>
        </p:spPr>
        <p:txBody>
          <a:bodyPr>
            <a:normAutofit/>
          </a:bodyPr>
          <a:lstStyle/>
          <a:p>
            <a:r>
              <a:rPr lang="el-GR" dirty="0" smtClean="0"/>
              <a:t>Ο μοχλοβραχίονας αντίστασης, είναι μεγάλος, καθώς η διαχείριση γίνεται με τον αγκώνα σε έκταση (Α).</a:t>
            </a:r>
          </a:p>
        </p:txBody>
      </p:sp>
      <p:sp>
        <p:nvSpPr>
          <p:cNvPr id="11" name="10 - Έλλειψη"/>
          <p:cNvSpPr/>
          <p:nvPr/>
        </p:nvSpPr>
        <p:spPr>
          <a:xfrm>
            <a:off x="8460432" y="2348880"/>
            <a:ext cx="360040" cy="26632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a:t>
            </a:r>
            <a:endParaRPr lang="el-GR" dirty="0"/>
          </a:p>
        </p:txBody>
      </p:sp>
      <p:sp>
        <p:nvSpPr>
          <p:cNvPr id="12" name="11 - Έλλειψη"/>
          <p:cNvSpPr/>
          <p:nvPr/>
        </p:nvSpPr>
        <p:spPr>
          <a:xfrm>
            <a:off x="323528" y="3861048"/>
            <a:ext cx="360040" cy="26632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a:t>
            </a:r>
            <a:endParaRPr lang="el-GR" dirty="0"/>
          </a:p>
        </p:txBody>
      </p:sp>
      <p:sp>
        <p:nvSpPr>
          <p:cNvPr id="13" name="2 - Θέση περιεχομένου"/>
          <p:cNvSpPr txBox="1">
            <a:spLocks/>
          </p:cNvSpPr>
          <p:nvPr/>
        </p:nvSpPr>
        <p:spPr>
          <a:xfrm>
            <a:off x="432048" y="1988840"/>
            <a:ext cx="4644008" cy="10801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 κορμός παρασύρεται σε στροφή, ή σε υπερέκταση (Β).</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Θέση επιβάρυνσης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5" name="Picture 4" descr="See Graphic."/>
          <p:cNvPicPr>
            <a:picLocks noGrp="1" noChangeAspect="1" noChangeArrowheads="1"/>
          </p:cNvPicPr>
          <p:nvPr>
            <p:ph idx="1"/>
          </p:nvPr>
        </p:nvPicPr>
        <p:blipFill>
          <a:blip r:embed="rId2" cstate="print"/>
          <a:srcRect l="7237" r="10693"/>
          <a:stretch>
            <a:fillRect/>
          </a:stretch>
        </p:blipFill>
        <p:spPr bwMode="auto">
          <a:xfrm>
            <a:off x="395536" y="1196752"/>
            <a:ext cx="6840760" cy="5371589"/>
          </a:xfrm>
          <a:prstGeom prst="rect">
            <a:avLst/>
          </a:prstGeom>
          <a:noFill/>
          <a:ln w="38100">
            <a:solidFill>
              <a:srgbClr val="FF0000"/>
            </a:solidFill>
          </a:ln>
        </p:spPr>
      </p:pic>
      <p:sp>
        <p:nvSpPr>
          <p:cNvPr id="7" name="6 - Έλλειψη"/>
          <p:cNvSpPr/>
          <p:nvPr/>
        </p:nvSpPr>
        <p:spPr>
          <a:xfrm>
            <a:off x="3275856" y="2348880"/>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1</a:t>
            </a:r>
            <a:endParaRPr lang="el-GR" dirty="0"/>
          </a:p>
        </p:txBody>
      </p:sp>
      <p:sp>
        <p:nvSpPr>
          <p:cNvPr id="11" name="10 - Έλλειψη"/>
          <p:cNvSpPr/>
          <p:nvPr/>
        </p:nvSpPr>
        <p:spPr>
          <a:xfrm>
            <a:off x="3635896" y="306896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2</a:t>
            </a:r>
            <a:endParaRPr lang="el-GR" dirty="0"/>
          </a:p>
        </p:txBody>
      </p:sp>
      <p:sp>
        <p:nvSpPr>
          <p:cNvPr id="12" name="11 - Έλλειψη"/>
          <p:cNvSpPr/>
          <p:nvPr/>
        </p:nvSpPr>
        <p:spPr>
          <a:xfrm>
            <a:off x="3779912" y="472514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3</a:t>
            </a:r>
            <a:endParaRPr lang="el-GR" dirty="0"/>
          </a:p>
        </p:txBody>
      </p:sp>
      <p:sp>
        <p:nvSpPr>
          <p:cNvPr id="13" name="12 - Έλλειψη"/>
          <p:cNvSpPr/>
          <p:nvPr/>
        </p:nvSpPr>
        <p:spPr>
          <a:xfrm>
            <a:off x="2339752" y="566124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4</a:t>
            </a:r>
            <a:endParaRPr lang="el-GR" dirty="0"/>
          </a:p>
        </p:txBody>
      </p:sp>
      <p:sp>
        <p:nvSpPr>
          <p:cNvPr id="15" name="14 - Ορθογώνιο"/>
          <p:cNvSpPr/>
          <p:nvPr/>
        </p:nvSpPr>
        <p:spPr>
          <a:xfrm>
            <a:off x="395536" y="1196752"/>
            <a:ext cx="2736304" cy="2664296"/>
          </a:xfrm>
          <a:prstGeom prst="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r>
              <a:rPr lang="el-GR" dirty="0" smtClean="0"/>
              <a:t>1.Στροφή κορμού.</a:t>
            </a:r>
          </a:p>
          <a:p>
            <a:pPr marL="342900" indent="-342900"/>
            <a:r>
              <a:rPr lang="el-GR" dirty="0" smtClean="0"/>
              <a:t>2.Βάρος μακριά από τον</a:t>
            </a:r>
          </a:p>
          <a:p>
            <a:pPr marL="342900" indent="-342900"/>
            <a:r>
              <a:rPr lang="el-GR" dirty="0" smtClean="0"/>
              <a:t>Κορμό.</a:t>
            </a:r>
          </a:p>
          <a:p>
            <a:pPr marL="342900" indent="-342900"/>
            <a:r>
              <a:rPr lang="el-GR" dirty="0" smtClean="0"/>
              <a:t>3.Κίνηση κάτω άκρου,</a:t>
            </a:r>
          </a:p>
          <a:p>
            <a:pPr marL="342900" indent="-342900"/>
            <a:r>
              <a:rPr lang="el-GR" dirty="0" smtClean="0"/>
              <a:t>μικρή βάση στήριξης.</a:t>
            </a:r>
          </a:p>
          <a:p>
            <a:pPr marL="342900" indent="-342900"/>
            <a:r>
              <a:rPr lang="el-GR" dirty="0" smtClean="0"/>
              <a:t>4.Επίπεδο διαχείρισης το</a:t>
            </a:r>
          </a:p>
          <a:p>
            <a:pPr marL="342900" indent="-342900"/>
            <a:r>
              <a:rPr lang="el-GR" dirty="0" smtClean="0"/>
              <a:t>έδαφος ( πολύ χαμηλό).</a:t>
            </a:r>
          </a:p>
        </p:txBody>
      </p:sp>
      <p:sp>
        <p:nvSpPr>
          <p:cNvPr id="16" name="15 - Έλλειψη"/>
          <p:cNvSpPr/>
          <p:nvPr/>
        </p:nvSpPr>
        <p:spPr>
          <a:xfrm>
            <a:off x="971600" y="1052736"/>
            <a:ext cx="1440160" cy="4320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Λάθος </a:t>
            </a:r>
            <a:endParaRPr lang="el-GR" dirty="0"/>
          </a:p>
        </p:txBody>
      </p:sp>
      <p:sp>
        <p:nvSpPr>
          <p:cNvPr id="14" name="13 - Ορθογώνιο"/>
          <p:cNvSpPr/>
          <p:nvPr/>
        </p:nvSpPr>
        <p:spPr>
          <a:xfrm>
            <a:off x="7164288" y="6309320"/>
            <a:ext cx="1368152" cy="276999"/>
          </a:xfrm>
          <a:prstGeom prst="rect">
            <a:avLst/>
          </a:prstGeom>
        </p:spPr>
        <p:txBody>
          <a:bodyPr wrap="square">
            <a:spAutoFit/>
          </a:bodyPr>
          <a:lstStyle/>
          <a:p>
            <a:pPr algn="ctr"/>
            <a:r>
              <a:rPr lang="en-US" sz="1200" dirty="0" smtClean="0">
                <a:latin typeface="+mn-lt"/>
                <a:hlinkClick r:id="rId3"/>
              </a:rPr>
              <a:t>training.itcilo.it</a:t>
            </a:r>
            <a:endParaRPr lang="el-GR" sz="12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a:t>
            </a:r>
            <a:r>
              <a:rPr lang="el-GR" sz="2000" smtClean="0"/>
              <a:t>Εργονομία </a:t>
            </a:r>
            <a:r>
              <a:rPr lang="el-GR" sz="2000" smtClean="0"/>
              <a:t>(Ε). </a:t>
            </a:r>
            <a:r>
              <a:rPr lang="el-GR" sz="2000" dirty="0" smtClean="0"/>
              <a:t>Ενότητα </a:t>
            </a:r>
            <a:r>
              <a:rPr lang="en-US" sz="2000" dirty="0" smtClean="0"/>
              <a:t>8:</a:t>
            </a:r>
            <a:r>
              <a:rPr lang="el-GR" sz="2000" dirty="0"/>
              <a:t> Διαχείριση βάρους».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a:t>
            </a:r>
            <a:r>
              <a:rPr lang="el-GR" sz="1800" dirty="0" smtClean="0"/>
              <a:t>.  </a:t>
            </a:r>
            <a:r>
              <a:rPr lang="el-GR" sz="1800" dirty="0"/>
              <a:t>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a:t>
            </a:r>
            <a:r>
              <a:rPr lang="el-GR" sz="1800" dirty="0" smtClean="0"/>
              <a:t>διαφάνεια «</a:t>
            </a:r>
            <a:r>
              <a:rPr lang="el-GR" sz="1800" dirty="0"/>
              <a:t>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Χρήσης </a:t>
            </a:r>
            <a:r>
              <a:rPr lang="el-GR" sz="1800" dirty="0"/>
              <a:t>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720080"/>
          </a:xfrm>
        </p:spPr>
        <p:txBody>
          <a:bodyPr>
            <a:normAutofit/>
          </a:bodyPr>
          <a:lstStyle/>
          <a:p>
            <a:r>
              <a:rPr lang="el-GR" sz="3600" dirty="0" smtClean="0"/>
              <a:t>Βάρος </a:t>
            </a:r>
            <a:endParaRPr lang="el-GR" sz="3600" dirty="0"/>
          </a:p>
        </p:txBody>
      </p:sp>
      <p:sp>
        <p:nvSpPr>
          <p:cNvPr id="3" name="2 - Θέση περιεχομένου"/>
          <p:cNvSpPr>
            <a:spLocks noGrp="1"/>
          </p:cNvSpPr>
          <p:nvPr>
            <p:ph idx="1"/>
          </p:nvPr>
        </p:nvSpPr>
        <p:spPr>
          <a:xfrm>
            <a:off x="539552" y="908720"/>
            <a:ext cx="8147248" cy="5472608"/>
          </a:xfrm>
        </p:spPr>
        <p:txBody>
          <a:bodyPr>
            <a:normAutofit lnSpcReduction="10000"/>
          </a:bodyPr>
          <a:lstStyle/>
          <a:p>
            <a:r>
              <a:rPr lang="el-GR" dirty="0" smtClean="0"/>
              <a:t>Το απόλυτο βάρος του αντικειμένου, που διαχειρίζεται το άτομο είναι σημαντικό.</a:t>
            </a:r>
          </a:p>
          <a:p>
            <a:r>
              <a:rPr lang="el-GR" dirty="0" smtClean="0"/>
              <a:t>Οι παράγοντες, που καθορίζουν την ροπή που πρέπει να υπερνικηθεί ή να εξισορροπηθεί από το μυϊκό σύστημα είναι:</a:t>
            </a:r>
          </a:p>
          <a:p>
            <a:pPr lvl="1"/>
            <a:r>
              <a:rPr lang="el-GR" dirty="0" smtClean="0"/>
              <a:t>Ο όγκος του αντικειμένου.</a:t>
            </a:r>
          </a:p>
          <a:p>
            <a:pPr lvl="1"/>
            <a:r>
              <a:rPr lang="el-GR" dirty="0" smtClean="0"/>
              <a:t>Το σχήμα του αντικειμένου.</a:t>
            </a:r>
          </a:p>
          <a:p>
            <a:pPr lvl="1"/>
            <a:r>
              <a:rPr lang="el-GR" dirty="0" smtClean="0"/>
              <a:t>Η απόσταση του αντικειμένου από το άτομο, ο μοχλοβραχίονας αντίστασης.</a:t>
            </a:r>
          </a:p>
          <a:p>
            <a:r>
              <a:rPr lang="el-GR" dirty="0" smtClean="0"/>
              <a:t>Με δεδομένες τις επαναλήψεις, που φαίνεται να είναι πολλές στα πλαίσια μιας επαγγελματικής δραστηριότητας,</a:t>
            </a:r>
            <a:r>
              <a:rPr lang="en-US" dirty="0" smtClean="0"/>
              <a:t> </a:t>
            </a:r>
            <a:r>
              <a:rPr lang="el-GR" dirty="0" smtClean="0"/>
              <a:t>οι ιστοί θα ενδώσουν στα φορτία, που θα δεχθούν.</a:t>
            </a:r>
          </a:p>
          <a:p>
            <a:pPr>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Μηχανές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5" name="Picture 4" descr="File:Hebebuehne Scissorlif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88125"/>
            <a:ext cx="2808312" cy="55153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2 - Θέση περιεχομένου"/>
          <p:cNvSpPr txBox="1">
            <a:spLocks/>
          </p:cNvSpPr>
          <p:nvPr/>
        </p:nvSpPr>
        <p:spPr>
          <a:xfrm>
            <a:off x="3851920" y="1196752"/>
            <a:ext cx="4320480" cy="38164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Με την πρόοδο της επιστήμης και της τεχνολογίας, έχουν κατασκευαστεί πλήθος μηχανών και μηχανημάτων</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που διευκολύνουν τον εργαζόμενο στην διαχείριση βαρών, μη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διαχειρισίμων</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με άλλες μεθόδους.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11"/>
          <p:cNvSpPr/>
          <p:nvPr/>
        </p:nvSpPr>
        <p:spPr>
          <a:xfrm>
            <a:off x="3131840" y="6215893"/>
            <a:ext cx="3240360"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3"/>
              </a:rPr>
              <a:t>Hebebuehne </a:t>
            </a:r>
            <a:r>
              <a:rPr lang="en-US" sz="1200" dirty="0" err="1" smtClean="0">
                <a:latin typeface="+mn-lt"/>
                <a:hlinkClick r:id="rId3"/>
              </a:rPr>
              <a:t>Scissorlift</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smtClean="0">
                <a:latin typeface="+mn-lt"/>
                <a:hlinkClick r:id="rId4" tooltip="User:Ingolfson"/>
              </a:rPr>
              <a:t>Ingolfson</a:t>
            </a:r>
            <a:r>
              <a:rPr lang="el-GR" sz="1200" dirty="0" smtClean="0">
                <a:latin typeface="+mn-lt"/>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solidFill>
                  <a:srgbClr val="DADADA">
                    <a:lumMod val="50000"/>
                  </a:srgbClr>
                </a:solidFill>
                <a:latin typeface="+mn-lt"/>
                <a:cs typeface="Calibri" panose="020F0502020204030204" pitchFamily="34" charset="0"/>
                <a:hlinkClick r:id="rId5"/>
              </a:rPr>
              <a:t>CC BY-SA </a:t>
            </a:r>
            <a:r>
              <a:rPr lang="en-US" sz="1200" dirty="0" smtClean="0">
                <a:solidFill>
                  <a:srgbClr val="DADADA">
                    <a:lumMod val="50000"/>
                  </a:srgbClr>
                </a:solidFill>
                <a:latin typeface="+mn-lt"/>
                <a:cs typeface="Calibri" panose="020F0502020204030204" pitchFamily="34" charset="0"/>
                <a:hlinkClick r:id="rId5"/>
              </a:rPr>
              <a:t>3.0</a:t>
            </a:r>
            <a:r>
              <a:rPr lang="en-US" sz="1200" dirty="0" smtClean="0">
                <a:solidFill>
                  <a:srgbClr val="DADADA">
                    <a:lumMod val="50000"/>
                  </a:srgbClr>
                </a:solidFill>
                <a:latin typeface="+mn-lt"/>
                <a:cs typeface="Calibri" panose="020F0502020204030204" pitchFamily="34" charset="0"/>
              </a:rPr>
              <a:t> </a:t>
            </a:r>
            <a:endParaRPr lang="en-US" sz="1200" dirty="0">
              <a:solidFill>
                <a:srgbClr val="DADADA">
                  <a:lumMod val="50000"/>
                </a:srgbClr>
              </a:solidFill>
              <a:latin typeface="+mn-lt"/>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Απλή Μηχανική Υποστήριξη</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5" name="Picture 2" descr="A professor is pushing a cart of demonstration equipment. Two systems are labeled in the figure. System one includes both the professor and cart, and system two only has the cart. She is exerting some force F sub prof toward the right, shown by a vector arrow, and the cart is also pushing her with the same magnitude of force directed toward the left, shown by a vector F sub cart, having same length as F sub prof. The friction force small f is shown by a vector arrow pointing left acting between the wheels of the cart and the floor. The professor is pushing the floor with her feet with a force F sub foot toward the left, shown by a vector arrow. The floor is pushing her feet with a force that has the same magnitude, F sub floor, shown by a vector arrow pointing right that has the same length as the vector F sub foot. A free-body diagram is also shown. For system one, friction force acting toward the left is shown by a vector arrow having a small length, and the force F sub floor is acting toward the right, shown by a vector arrow larger than the length of vector f. In system two, friction force represented by a short vector small f acts toward the left and another vector F sub prof is represented by a vector arrow toward the right. F sub prof is longer than small f."/>
          <p:cNvPicPr>
            <a:picLocks noGrp="1" noChangeAspect="1" noChangeArrowheads="1"/>
          </p:cNvPicPr>
          <p:nvPr>
            <p:ph idx="1"/>
          </p:nvPr>
        </p:nvPicPr>
        <p:blipFill>
          <a:blip r:embed="rId2" cstate="print"/>
          <a:srcRect t="9124" r="27097"/>
          <a:stretch>
            <a:fillRect/>
          </a:stretch>
        </p:blipFill>
        <p:spPr bwMode="auto">
          <a:xfrm>
            <a:off x="323528" y="1484784"/>
            <a:ext cx="5112568" cy="4001140"/>
          </a:xfrm>
          <a:prstGeom prst="rect">
            <a:avLst/>
          </a:prstGeom>
          <a:noFill/>
          <a:ln w="57150">
            <a:solidFill>
              <a:srgbClr val="004A82"/>
            </a:solidFill>
          </a:ln>
        </p:spPr>
      </p:pic>
      <p:sp>
        <p:nvSpPr>
          <p:cNvPr id="6" name="2 - Θέση περιεχομένου"/>
          <p:cNvSpPr txBox="1">
            <a:spLocks/>
          </p:cNvSpPr>
          <p:nvPr/>
        </p:nvSpPr>
        <p:spPr>
          <a:xfrm>
            <a:off x="5652120" y="1124744"/>
            <a:ext cx="3215208" cy="52565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lang="el-GR" sz="2400" noProof="0" dirty="0" smtClean="0">
                <a:latin typeface="+mn-lt"/>
              </a:rPr>
              <a:t>Σε χρήση</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μηχανικής υποστήριξης για την μετακίνηση βάρους, η δύναμη που απαιτείται για την εκκίνηση και την ακινητοποίηση είναι υπερδιπλάσια, από αυτή που χρειάζεται για την κύλιση του βάρους με το μηχανικό βοήθημα.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Ορθογώνιο 2"/>
          <p:cNvSpPr/>
          <p:nvPr/>
        </p:nvSpPr>
        <p:spPr>
          <a:xfrm>
            <a:off x="323528" y="5734507"/>
            <a:ext cx="4968552" cy="461665"/>
          </a:xfrm>
          <a:prstGeom prst="rect">
            <a:avLst/>
          </a:prstGeom>
        </p:spPr>
        <p:txBody>
          <a:bodyPr wrap="square">
            <a:spAutoFit/>
          </a:bodyPr>
          <a:lstStyle/>
          <a:p>
            <a:r>
              <a:rPr lang="en-US" sz="1200" dirty="0">
                <a:latin typeface="+mn-lt"/>
              </a:rPr>
              <a:t>© 2 Μαρ 2015 </a:t>
            </a:r>
            <a:r>
              <a:rPr lang="en-US" sz="1200" dirty="0" err="1">
                <a:latin typeface="+mn-lt"/>
              </a:rPr>
              <a:t>OpenStax</a:t>
            </a:r>
            <a:r>
              <a:rPr lang="en-US" sz="1200" dirty="0">
                <a:latin typeface="+mn-lt"/>
              </a:rPr>
              <a:t>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Εκπαίδευση </a:t>
            </a:r>
            <a:endParaRPr lang="el-GR" sz="3600" dirty="0"/>
          </a:p>
        </p:txBody>
      </p:sp>
      <p:sp>
        <p:nvSpPr>
          <p:cNvPr id="3" name="2 - Θέση περιεχομένου"/>
          <p:cNvSpPr>
            <a:spLocks noGrp="1"/>
          </p:cNvSpPr>
          <p:nvPr>
            <p:ph idx="1"/>
          </p:nvPr>
        </p:nvSpPr>
        <p:spPr>
          <a:xfrm>
            <a:off x="457200" y="1124744"/>
            <a:ext cx="8229600" cy="5112568"/>
          </a:xfrm>
        </p:spPr>
        <p:txBody>
          <a:bodyPr>
            <a:normAutofit/>
          </a:bodyPr>
          <a:lstStyle/>
          <a:p>
            <a:r>
              <a:rPr lang="el-GR" dirty="0" smtClean="0"/>
              <a:t>Χρειάζεται ενημέρωση και εκπαίδευση για τη σωστή, χωρίς επιβαρύνσεις, χρήση των μηχανημάτων.  </a:t>
            </a:r>
          </a:p>
          <a:p>
            <a:r>
              <a:rPr lang="el-GR" dirty="0" smtClean="0"/>
              <a:t> Συγκεκριμένα:</a:t>
            </a:r>
          </a:p>
          <a:p>
            <a:pPr lvl="1"/>
            <a:r>
              <a:rPr lang="el-GR" dirty="0" smtClean="0"/>
              <a:t>Ο μοχλοβραχίονας αντίστασης πρέπει να είναι όσο γίνεται μικρότερος.</a:t>
            </a:r>
          </a:p>
          <a:p>
            <a:pPr lvl="1"/>
            <a:r>
              <a:rPr lang="el-GR" dirty="0" smtClean="0"/>
              <a:t>Οι απαιτούμενες κινήσεις να γίνονται σε φυσιολογικές τροχιές και πρότυπα.</a:t>
            </a:r>
          </a:p>
          <a:p>
            <a:pPr lvl="1"/>
            <a:r>
              <a:rPr lang="el-GR" dirty="0" smtClean="0"/>
              <a:t>Οι επαναλήψεις και ο ρυθμός είναι καθοριστικές για την επιβάρυνση.</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Λάθος-Σωστό </a:t>
            </a:r>
            <a:r>
              <a:rPr lang="en-US" sz="3200" b="0" dirty="0"/>
              <a:t>1</a:t>
            </a:r>
            <a:r>
              <a:rPr lang="el-GR" sz="3200" b="0" dirty="0" smtClean="0"/>
              <a:t>/2</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5" name="Picture 2" descr="See Graphic."/>
          <p:cNvPicPr>
            <a:picLocks noGrp="1" noChangeAspect="1" noChangeArrowheads="1"/>
          </p:cNvPicPr>
          <p:nvPr>
            <p:ph idx="1"/>
          </p:nvPr>
        </p:nvPicPr>
        <p:blipFill>
          <a:blip r:embed="rId2" cstate="print"/>
          <a:srcRect t="8984" r="53489" b="11959"/>
          <a:stretch>
            <a:fillRect/>
          </a:stretch>
        </p:blipFill>
        <p:spPr bwMode="auto">
          <a:xfrm>
            <a:off x="323528" y="1268760"/>
            <a:ext cx="4098423" cy="4320480"/>
          </a:xfrm>
          <a:prstGeom prst="rect">
            <a:avLst/>
          </a:prstGeom>
          <a:noFill/>
          <a:ln w="38100">
            <a:solidFill>
              <a:srgbClr val="FF0000"/>
            </a:solidFill>
          </a:ln>
        </p:spPr>
      </p:pic>
      <p:pic>
        <p:nvPicPr>
          <p:cNvPr id="6" name="Picture 2" descr="See Graphic."/>
          <p:cNvPicPr>
            <a:picLocks noChangeAspect="1" noChangeArrowheads="1"/>
          </p:cNvPicPr>
          <p:nvPr/>
        </p:nvPicPr>
        <p:blipFill>
          <a:blip r:embed="rId2" cstate="print"/>
          <a:srcRect l="52374" t="4545" r="3460"/>
          <a:stretch>
            <a:fillRect/>
          </a:stretch>
        </p:blipFill>
        <p:spPr bwMode="auto">
          <a:xfrm>
            <a:off x="4716016" y="908720"/>
            <a:ext cx="3960440" cy="5308674"/>
          </a:xfrm>
          <a:prstGeom prst="rect">
            <a:avLst/>
          </a:prstGeom>
          <a:noFill/>
          <a:ln w="38100">
            <a:solidFill>
              <a:srgbClr val="002060"/>
            </a:solidFill>
          </a:ln>
        </p:spPr>
      </p:pic>
      <p:sp>
        <p:nvSpPr>
          <p:cNvPr id="7" name="6 - Ορθογώνιο"/>
          <p:cNvSpPr/>
          <p:nvPr/>
        </p:nvSpPr>
        <p:spPr>
          <a:xfrm>
            <a:off x="3635896" y="6381328"/>
            <a:ext cx="1440160" cy="276999"/>
          </a:xfrm>
          <a:prstGeom prst="rect">
            <a:avLst/>
          </a:prstGeom>
        </p:spPr>
        <p:txBody>
          <a:bodyPr wrap="square">
            <a:spAutoFit/>
          </a:bodyPr>
          <a:lstStyle/>
          <a:p>
            <a:pPr algn="ctr"/>
            <a:r>
              <a:rPr lang="en-US" sz="1200" dirty="0" smtClean="0">
                <a:latin typeface="+mn-lt"/>
                <a:hlinkClick r:id="rId3"/>
              </a:rPr>
              <a:t>training.itcilo.it</a:t>
            </a:r>
            <a:endParaRPr lang="el-GR" sz="1200" dirty="0">
              <a:latin typeface="+mn-lt"/>
            </a:endParaRPr>
          </a:p>
        </p:txBody>
      </p:sp>
      <p:sp>
        <p:nvSpPr>
          <p:cNvPr id="9" name="8 - Έλλειψη"/>
          <p:cNvSpPr/>
          <p:nvPr/>
        </p:nvSpPr>
        <p:spPr>
          <a:xfrm>
            <a:off x="2771800" y="1268760"/>
            <a:ext cx="1296144" cy="28803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Λάθος </a:t>
            </a:r>
            <a:endParaRPr lang="el-GR" dirty="0"/>
          </a:p>
        </p:txBody>
      </p:sp>
      <p:sp>
        <p:nvSpPr>
          <p:cNvPr id="10" name="9 - Έλλειψη"/>
          <p:cNvSpPr/>
          <p:nvPr/>
        </p:nvSpPr>
        <p:spPr>
          <a:xfrm>
            <a:off x="7524328" y="1052736"/>
            <a:ext cx="1152128" cy="28803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Σωστό </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Λάθος-Σωστό </a:t>
            </a:r>
            <a:r>
              <a:rPr lang="en-US" sz="3200" b="0" dirty="0" smtClean="0"/>
              <a:t>2</a:t>
            </a:r>
            <a:r>
              <a:rPr lang="el-GR" sz="3200" b="0" dirty="0" smtClean="0"/>
              <a:t>/2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Picture 6" descr="See Graphic."/>
          <p:cNvPicPr>
            <a:picLocks noGrp="1" noChangeAspect="1" noChangeArrowheads="1"/>
          </p:cNvPicPr>
          <p:nvPr>
            <p:ph idx="1"/>
          </p:nvPr>
        </p:nvPicPr>
        <p:blipFill>
          <a:blip r:embed="rId2" cstate="print"/>
          <a:srcRect l="63061" t="22941" r="9341" b="15881"/>
          <a:stretch>
            <a:fillRect/>
          </a:stretch>
        </p:blipFill>
        <p:spPr bwMode="auto">
          <a:xfrm>
            <a:off x="5090458" y="1032162"/>
            <a:ext cx="3542794" cy="5061134"/>
          </a:xfrm>
          <a:prstGeom prst="rect">
            <a:avLst/>
          </a:prstGeom>
          <a:noFill/>
          <a:ln w="38100">
            <a:solidFill>
              <a:srgbClr val="002060"/>
            </a:solidFill>
          </a:ln>
        </p:spPr>
      </p:pic>
      <p:pic>
        <p:nvPicPr>
          <p:cNvPr id="6" name="Picture 6" descr="See Graphic."/>
          <p:cNvPicPr>
            <a:picLocks noChangeAspect="1" noChangeArrowheads="1"/>
          </p:cNvPicPr>
          <p:nvPr/>
        </p:nvPicPr>
        <p:blipFill>
          <a:blip r:embed="rId2" cstate="print"/>
          <a:srcRect t="9479" r="52655" b="8868"/>
          <a:stretch>
            <a:fillRect/>
          </a:stretch>
        </p:blipFill>
        <p:spPr bwMode="auto">
          <a:xfrm>
            <a:off x="539552" y="1268760"/>
            <a:ext cx="3887293" cy="4320480"/>
          </a:xfrm>
          <a:prstGeom prst="rect">
            <a:avLst/>
          </a:prstGeom>
          <a:noFill/>
          <a:ln w="38100">
            <a:solidFill>
              <a:srgbClr val="C00000"/>
            </a:solidFill>
          </a:ln>
        </p:spPr>
      </p:pic>
      <p:sp>
        <p:nvSpPr>
          <p:cNvPr id="7" name="6 - Ορθογώνιο"/>
          <p:cNvSpPr/>
          <p:nvPr/>
        </p:nvSpPr>
        <p:spPr>
          <a:xfrm>
            <a:off x="3851920" y="6237312"/>
            <a:ext cx="1800200" cy="276999"/>
          </a:xfrm>
          <a:prstGeom prst="rect">
            <a:avLst/>
          </a:prstGeom>
        </p:spPr>
        <p:txBody>
          <a:bodyPr wrap="square">
            <a:spAutoFit/>
          </a:bodyPr>
          <a:lstStyle/>
          <a:p>
            <a:pPr algn="ctr"/>
            <a:r>
              <a:rPr lang="en-US" sz="1200" dirty="0" smtClean="0">
                <a:latin typeface="+mn-lt"/>
                <a:hlinkClick r:id="rId3"/>
              </a:rPr>
              <a:t>training.itcilo.it</a:t>
            </a:r>
            <a:endParaRPr lang="el-GR" sz="1200" dirty="0">
              <a:latin typeface="+mn-lt"/>
            </a:endParaRPr>
          </a:p>
        </p:txBody>
      </p:sp>
      <p:sp>
        <p:nvSpPr>
          <p:cNvPr id="8" name="7 - Έλλειψη"/>
          <p:cNvSpPr/>
          <p:nvPr/>
        </p:nvSpPr>
        <p:spPr>
          <a:xfrm>
            <a:off x="2915816" y="1268760"/>
            <a:ext cx="1152128" cy="3600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Λάθος </a:t>
            </a:r>
            <a:endParaRPr lang="el-GR" dirty="0"/>
          </a:p>
        </p:txBody>
      </p:sp>
      <p:sp>
        <p:nvSpPr>
          <p:cNvPr id="9" name="8 - Έλλειψη"/>
          <p:cNvSpPr/>
          <p:nvPr/>
        </p:nvSpPr>
        <p:spPr>
          <a:xfrm>
            <a:off x="7524328" y="1412776"/>
            <a:ext cx="1152128" cy="28803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Σωστό </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Ανύψωση Βάρους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5" name="Picture 6" descr="See Graphic."/>
          <p:cNvPicPr>
            <a:picLocks noGrp="1" noChangeAspect="1" noChangeArrowheads="1"/>
          </p:cNvPicPr>
          <p:nvPr>
            <p:ph idx="1"/>
          </p:nvPr>
        </p:nvPicPr>
        <p:blipFill>
          <a:blip r:embed="rId2" cstate="print"/>
          <a:srcRect t="37555" r="58063" b="4170"/>
          <a:stretch>
            <a:fillRect/>
          </a:stretch>
        </p:blipFill>
        <p:spPr bwMode="auto">
          <a:xfrm>
            <a:off x="5047126" y="1700808"/>
            <a:ext cx="4061378" cy="4104457"/>
          </a:xfrm>
          <a:prstGeom prst="rect">
            <a:avLst/>
          </a:prstGeom>
          <a:noFill/>
          <a:ln w="38100">
            <a:solidFill>
              <a:srgbClr val="FF0000"/>
            </a:solidFill>
          </a:ln>
        </p:spPr>
      </p:pic>
      <p:pic>
        <p:nvPicPr>
          <p:cNvPr id="6" name="Picture 4" descr="See Graphic."/>
          <p:cNvPicPr>
            <a:picLocks noChangeAspect="1" noChangeArrowheads="1"/>
          </p:cNvPicPr>
          <p:nvPr/>
        </p:nvPicPr>
        <p:blipFill>
          <a:blip r:embed="rId3" cstate="print"/>
          <a:srcRect t="15887" r="51527" b="18734"/>
          <a:stretch>
            <a:fillRect/>
          </a:stretch>
        </p:blipFill>
        <p:spPr bwMode="auto">
          <a:xfrm>
            <a:off x="323528" y="2852936"/>
            <a:ext cx="3672408" cy="3672408"/>
          </a:xfrm>
          <a:prstGeom prst="rect">
            <a:avLst/>
          </a:prstGeom>
          <a:noFill/>
          <a:ln w="38100">
            <a:solidFill>
              <a:srgbClr val="FF0000"/>
            </a:solidFill>
          </a:ln>
        </p:spPr>
      </p:pic>
      <p:pic>
        <p:nvPicPr>
          <p:cNvPr id="7" name="Picture 6" descr="See Graphic."/>
          <p:cNvPicPr>
            <a:picLocks noChangeAspect="1" noChangeArrowheads="1"/>
          </p:cNvPicPr>
          <p:nvPr/>
        </p:nvPicPr>
        <p:blipFill>
          <a:blip r:embed="rId2" cstate="print"/>
          <a:srcRect l="16800" r="51128" b="62201"/>
          <a:stretch>
            <a:fillRect/>
          </a:stretch>
        </p:blipFill>
        <p:spPr bwMode="auto">
          <a:xfrm>
            <a:off x="3419872" y="2852936"/>
            <a:ext cx="1932215" cy="1656184"/>
          </a:xfrm>
          <a:prstGeom prst="rect">
            <a:avLst/>
          </a:prstGeom>
          <a:noFill/>
          <a:ln w="38100">
            <a:solidFill>
              <a:srgbClr val="FF0000"/>
            </a:solidFill>
          </a:ln>
        </p:spPr>
      </p:pic>
      <p:sp>
        <p:nvSpPr>
          <p:cNvPr id="8" name="7 - Ορθογώνιο"/>
          <p:cNvSpPr/>
          <p:nvPr/>
        </p:nvSpPr>
        <p:spPr>
          <a:xfrm>
            <a:off x="4110361" y="6241513"/>
            <a:ext cx="1152128" cy="276999"/>
          </a:xfrm>
          <a:prstGeom prst="rect">
            <a:avLst/>
          </a:prstGeom>
        </p:spPr>
        <p:txBody>
          <a:bodyPr wrap="square">
            <a:spAutoFit/>
          </a:bodyPr>
          <a:lstStyle/>
          <a:p>
            <a:pPr algn="ctr" eaLnBrk="0" hangingPunct="0">
              <a:spcBef>
                <a:spcPct val="30000"/>
              </a:spcBef>
              <a:defRPr/>
            </a:pPr>
            <a:r>
              <a:rPr lang="en-US" sz="1200" dirty="0" smtClean="0">
                <a:latin typeface="+mn-lt"/>
                <a:hlinkClick r:id="rId4"/>
              </a:rPr>
              <a:t>training.itcilo.it</a:t>
            </a:r>
            <a:endParaRPr lang="el-GR" sz="1200" dirty="0">
              <a:latin typeface="+mn-lt"/>
            </a:endParaRPr>
          </a:p>
        </p:txBody>
      </p:sp>
      <p:sp>
        <p:nvSpPr>
          <p:cNvPr id="9" name="8 - Έλλειψη"/>
          <p:cNvSpPr/>
          <p:nvPr/>
        </p:nvSpPr>
        <p:spPr>
          <a:xfrm>
            <a:off x="395536" y="4077072"/>
            <a:ext cx="360040" cy="3600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a:t>
            </a:r>
            <a:endParaRPr lang="el-GR" dirty="0"/>
          </a:p>
        </p:txBody>
      </p:sp>
      <p:sp>
        <p:nvSpPr>
          <p:cNvPr id="10" name="9 - Έλλειψη"/>
          <p:cNvSpPr/>
          <p:nvPr/>
        </p:nvSpPr>
        <p:spPr>
          <a:xfrm>
            <a:off x="8647526" y="4077072"/>
            <a:ext cx="360040" cy="3600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a:t>
            </a:r>
            <a:endParaRPr lang="el-GR" dirty="0"/>
          </a:p>
        </p:txBody>
      </p:sp>
      <p:sp>
        <p:nvSpPr>
          <p:cNvPr id="11" name="10 - Έλλειψη"/>
          <p:cNvSpPr/>
          <p:nvPr/>
        </p:nvSpPr>
        <p:spPr>
          <a:xfrm>
            <a:off x="4932040" y="4077072"/>
            <a:ext cx="360040" cy="3600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a:t>
            </a:r>
            <a:endParaRPr lang="el-GR" dirty="0"/>
          </a:p>
        </p:txBody>
      </p:sp>
      <p:sp>
        <p:nvSpPr>
          <p:cNvPr id="13" name="2 - Θέση περιεχομένου"/>
          <p:cNvSpPr txBox="1">
            <a:spLocks/>
          </p:cNvSpPr>
          <p:nvPr/>
        </p:nvSpPr>
        <p:spPr>
          <a:xfrm>
            <a:off x="0" y="980728"/>
            <a:ext cx="7402016" cy="5760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Α. Κακή λαβή,</a:t>
            </a:r>
            <a:r>
              <a:rPr kumimoji="0" lang="el-GR" sz="2200" b="0" i="0" u="none" strike="noStrike" kern="1200" cap="none" spc="0" normalizeH="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βάρος κάτω από το επίπεδο της λεκάνης.</a:t>
            </a:r>
            <a:endParaRPr kumimoji="0" lang="el-GR"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 Θέση περιεχομένου"/>
          <p:cNvSpPr txBox="1">
            <a:spLocks/>
          </p:cNvSpPr>
          <p:nvPr/>
        </p:nvSpPr>
        <p:spPr>
          <a:xfrm>
            <a:off x="0" y="1484784"/>
            <a:ext cx="5148064" cy="151216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Β. Μικρή βάση στήριξης.</a:t>
            </a:r>
            <a:endParaRPr lang="el-GR" sz="2400" dirty="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Γ. Επιβάρυνση οσφυϊκής μοίρας, μεγάλος</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μοχλοβραχίονας αντίστασης.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Μοχλοβραχίονας αντίστασης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6" name="Picture 2" descr="RISK FACTORS&#10;           Where, why &amp; how to avoid at work?&#10;&#10;&#10;&#10;&#10;                        X&#10;      STOOPING                   ..."/>
          <p:cNvPicPr>
            <a:picLocks noChangeAspect="1" noChangeArrowheads="1"/>
          </p:cNvPicPr>
          <p:nvPr/>
        </p:nvPicPr>
        <p:blipFill>
          <a:blip r:embed="rId3" cstate="print"/>
          <a:srcRect l="13772" t="67892" r="57778" b="8027"/>
          <a:stretch>
            <a:fillRect/>
          </a:stretch>
        </p:blipFill>
        <p:spPr bwMode="auto">
          <a:xfrm>
            <a:off x="467544" y="3717032"/>
            <a:ext cx="4248473" cy="2891765"/>
          </a:xfrm>
          <a:prstGeom prst="rect">
            <a:avLst/>
          </a:prstGeom>
          <a:noFill/>
          <a:ln w="57150">
            <a:solidFill>
              <a:srgbClr val="FF0000"/>
            </a:solidFill>
          </a:ln>
        </p:spPr>
      </p:pic>
      <p:pic>
        <p:nvPicPr>
          <p:cNvPr id="7" name="Picture 2" descr="RISK FACTORS&#10;           Where, why &amp; how to avoid at work?&#10;&#10;&#10;&#10;&#10;                        X&#10;      STOOPING                   ..."/>
          <p:cNvPicPr>
            <a:picLocks noChangeAspect="1" noChangeArrowheads="1"/>
          </p:cNvPicPr>
          <p:nvPr/>
        </p:nvPicPr>
        <p:blipFill>
          <a:blip r:embed="rId3" cstate="print"/>
          <a:srcRect l="14190" t="31664" r="60010" b="40373"/>
          <a:stretch>
            <a:fillRect/>
          </a:stretch>
        </p:blipFill>
        <p:spPr bwMode="auto">
          <a:xfrm>
            <a:off x="4944206" y="1628800"/>
            <a:ext cx="3828081" cy="3169568"/>
          </a:xfrm>
          <a:prstGeom prst="rect">
            <a:avLst/>
          </a:prstGeom>
          <a:noFill/>
          <a:ln w="57150">
            <a:solidFill>
              <a:srgbClr val="FF0000"/>
            </a:solidFill>
          </a:ln>
        </p:spPr>
      </p:pic>
      <p:sp>
        <p:nvSpPr>
          <p:cNvPr id="15" name="14 - Ορθογώνιο"/>
          <p:cNvSpPr/>
          <p:nvPr/>
        </p:nvSpPr>
        <p:spPr>
          <a:xfrm>
            <a:off x="611560" y="6021288"/>
            <a:ext cx="1368152" cy="5040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Μακριά από το σώμα</a:t>
            </a:r>
            <a:endParaRPr lang="el-GR" dirty="0"/>
          </a:p>
        </p:txBody>
      </p:sp>
      <p:sp>
        <p:nvSpPr>
          <p:cNvPr id="17" name="16 - Ορθογώνιο"/>
          <p:cNvSpPr/>
          <p:nvPr/>
        </p:nvSpPr>
        <p:spPr>
          <a:xfrm>
            <a:off x="5004048" y="4365104"/>
            <a:ext cx="1764704" cy="36004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Κράτημα μακριά </a:t>
            </a:r>
            <a:endParaRPr lang="el-GR" dirty="0"/>
          </a:p>
        </p:txBody>
      </p:sp>
      <p:sp>
        <p:nvSpPr>
          <p:cNvPr id="18" name="17 - Ορθογώνιο"/>
          <p:cNvSpPr/>
          <p:nvPr/>
        </p:nvSpPr>
        <p:spPr>
          <a:xfrm>
            <a:off x="4147849" y="6312626"/>
            <a:ext cx="2736304" cy="276999"/>
          </a:xfrm>
          <a:prstGeom prst="rect">
            <a:avLst/>
          </a:prstGeom>
        </p:spPr>
        <p:txBody>
          <a:bodyPr wrap="square">
            <a:spAutoFit/>
          </a:bodyPr>
          <a:lstStyle/>
          <a:p>
            <a:pPr algn="ctr"/>
            <a:r>
              <a:rPr lang="en-US" sz="1200" dirty="0" smtClean="0">
                <a:latin typeface="+mn-lt"/>
                <a:hlinkClick r:id="rId4"/>
              </a:rPr>
              <a:t>slideshare.net</a:t>
            </a:r>
            <a:endParaRPr lang="el-GR" sz="1200" dirty="0">
              <a:latin typeface="+mn-lt"/>
            </a:endParaRPr>
          </a:p>
        </p:txBody>
      </p:sp>
      <p:sp>
        <p:nvSpPr>
          <p:cNvPr id="9" name="2 - Θέση περιεχομένου"/>
          <p:cNvSpPr>
            <a:spLocks noGrp="1"/>
          </p:cNvSpPr>
          <p:nvPr>
            <p:ph idx="1"/>
          </p:nvPr>
        </p:nvSpPr>
        <p:spPr>
          <a:xfrm>
            <a:off x="467544" y="1412776"/>
            <a:ext cx="4186808" cy="2304256"/>
          </a:xfrm>
        </p:spPr>
        <p:txBody>
          <a:bodyPr>
            <a:normAutofit/>
          </a:bodyPr>
          <a:lstStyle/>
          <a:p>
            <a:r>
              <a:rPr lang="el-GR" dirty="0" smtClean="0"/>
              <a:t>Η επιβάρυνση για την οσφυϊκή μοίρα είναι μεγάλη (Α),</a:t>
            </a:r>
            <a:r>
              <a:rPr lang="en-US" dirty="0" smtClean="0"/>
              <a:t> </a:t>
            </a:r>
            <a:r>
              <a:rPr lang="el-GR" dirty="0" smtClean="0"/>
              <a:t>καθώς και για την ωμική ζώνη και την αυχενική μοίρα της σπονδυλικής στήλης (Β)</a:t>
            </a:r>
            <a:r>
              <a:rPr lang="en-US" dirty="0" smtClean="0"/>
              <a:t>.</a:t>
            </a:r>
            <a:r>
              <a:rPr lang="el-GR" dirty="0" smtClean="0"/>
              <a:t> </a:t>
            </a:r>
            <a:endParaRPr lang="el-GR" dirty="0"/>
          </a:p>
        </p:txBody>
      </p:sp>
      <p:sp>
        <p:nvSpPr>
          <p:cNvPr id="10" name="9 - Έλλειψη"/>
          <p:cNvSpPr/>
          <p:nvPr/>
        </p:nvSpPr>
        <p:spPr>
          <a:xfrm>
            <a:off x="8388424" y="1772816"/>
            <a:ext cx="288032" cy="19432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a:t>
            </a:r>
            <a:endParaRPr lang="el-GR" dirty="0"/>
          </a:p>
        </p:txBody>
      </p:sp>
      <p:sp>
        <p:nvSpPr>
          <p:cNvPr id="11" name="10 - Έλλειψη"/>
          <p:cNvSpPr/>
          <p:nvPr/>
        </p:nvSpPr>
        <p:spPr>
          <a:xfrm>
            <a:off x="4139952" y="4005064"/>
            <a:ext cx="360040" cy="33833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a:t>
            </a:r>
            <a:endParaRPr lang="el-GR" dirty="0"/>
          </a:p>
        </p:txBody>
      </p:sp>
      <p:sp>
        <p:nvSpPr>
          <p:cNvPr id="12" name="2 - Θέση περιεχομένου"/>
          <p:cNvSpPr txBox="1">
            <a:spLocks/>
          </p:cNvSpPr>
          <p:nvPr/>
        </p:nvSpPr>
        <p:spPr>
          <a:xfrm>
            <a:off x="467544" y="908720"/>
            <a:ext cx="7992888"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 μοχλοβραχίονας αντίστασης είναι μεγάλος.</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1443</TotalTime>
  <Words>990</Words>
  <Application>Microsoft Office PowerPoint</Application>
  <PresentationFormat>Προβολή στην οθόνη (4:3)</PresentationFormat>
  <Paragraphs>143</Paragraphs>
  <Slides>18</Slides>
  <Notes>9</Notes>
  <HiddenSlides>0</HiddenSlides>
  <MMClips>0</MMClips>
  <ScaleCrop>false</ScaleCrop>
  <HeadingPairs>
    <vt:vector size="4" baseType="variant">
      <vt:variant>
        <vt:lpstr>Θέμα</vt:lpstr>
      </vt:variant>
      <vt:variant>
        <vt:i4>4</vt:i4>
      </vt:variant>
      <vt:variant>
        <vt:lpstr>Τίτλοι διαφανειών</vt:lpstr>
      </vt:variant>
      <vt:variant>
        <vt:i4>18</vt:i4>
      </vt:variant>
    </vt:vector>
  </HeadingPairs>
  <TitlesOfParts>
    <vt:vector size="22" baseType="lpstr">
      <vt:lpstr>TEMPLATE</vt:lpstr>
      <vt:lpstr>Προσαρμοσμένη σχεδίαση</vt:lpstr>
      <vt:lpstr>1_exo-opistho_simeiomata</vt:lpstr>
      <vt:lpstr>OC_template_updated</vt:lpstr>
      <vt:lpstr>Βιολογική Μηχανική   Εργονομία (E)</vt:lpstr>
      <vt:lpstr>Βάρος </vt:lpstr>
      <vt:lpstr>Μηχανές</vt:lpstr>
      <vt:lpstr>Απλή Μηχανική Υποστήριξη</vt:lpstr>
      <vt:lpstr>Εκπαίδευση </vt:lpstr>
      <vt:lpstr>Λάθος-Σωστό 1/2</vt:lpstr>
      <vt:lpstr>Λάθος-Σωστό 2/2</vt:lpstr>
      <vt:lpstr>Ανύψωση Βάρους</vt:lpstr>
      <vt:lpstr>Μοχλοβραχίονας αντίστασης</vt:lpstr>
      <vt:lpstr>Κίνηση Κορμού</vt:lpstr>
      <vt:lpstr>Θέση επιβάρυνσης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dc:title>
  <dc:creator>opencourses@teiath.gr</dc:creator>
  <cp:lastModifiedBy>fkaram2</cp:lastModifiedBy>
  <cp:revision>29</cp:revision>
  <dcterms:created xsi:type="dcterms:W3CDTF">2015-03-09T10:26:02Z</dcterms:created>
  <dcterms:modified xsi:type="dcterms:W3CDTF">2015-08-31T07:23:39Z</dcterms:modified>
</cp:coreProperties>
</file>