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62" r:id="rId18"/>
    <p:sldId id="264" r:id="rId19"/>
    <p:sldId id="279" r:id="rId20"/>
    <p:sldId id="28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5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6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2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9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1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6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newpn2000/" TargetMode="External"/><Relationship Id="rId13" Type="http://schemas.openxmlformats.org/officeDocument/2006/relationships/image" Target="../media/image23.jpeg"/><Relationship Id="rId18" Type="http://schemas.openxmlformats.org/officeDocument/2006/relationships/hyperlink" Target="http://commons.wikimedia.org/wiki/File:John_Lennon_last_television_interview_Tomorrow_show_1975.JPG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://www.flickr.com/photos/newpn2000/444906451/" TargetMode="External"/><Relationship Id="rId12" Type="http://schemas.openxmlformats.org/officeDocument/2006/relationships/hyperlink" Target="http://creativecommons.org/licenses/by-sa/3.0/deed.en" TargetMode="External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creativecommons.org/licenses/by/2.0/deed.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11" Type="http://schemas.openxmlformats.org/officeDocument/2006/relationships/hyperlink" Target="http://en.wikipedia.org/wiki/File:Georges_Simenon_(1963)_without_hat_by_Erling_Mandelmann.jpg" TargetMode="External"/><Relationship Id="rId5" Type="http://schemas.openxmlformats.org/officeDocument/2006/relationships/hyperlink" Target="http://en.wikipedia.org/wiki/User:Gobonobo" TargetMode="External"/><Relationship Id="rId15" Type="http://schemas.openxmlformats.org/officeDocument/2006/relationships/hyperlink" Target="http://www.flickr.com/photos/synaes/" TargetMode="External"/><Relationship Id="rId10" Type="http://schemas.openxmlformats.org/officeDocument/2006/relationships/image" Target="../media/image22.jpg"/><Relationship Id="rId19" Type="http://schemas.openxmlformats.org/officeDocument/2006/relationships/hyperlink" Target="http://commons.wikimedia.org/w/index.php?title=User:We_hope&amp;action=edit&amp;redlink=1" TargetMode="External"/><Relationship Id="rId4" Type="http://schemas.openxmlformats.org/officeDocument/2006/relationships/hyperlink" Target="http://en.wikipedia.org/wiki/File:Aristotle_Onassis.jpg" TargetMode="External"/><Relationship Id="rId9" Type="http://schemas.openxmlformats.org/officeDocument/2006/relationships/hyperlink" Target="http://creativecommons.org/licenses/by-nc-nd/2.0/deed.en" TargetMode="External"/><Relationship Id="rId14" Type="http://schemas.openxmlformats.org/officeDocument/2006/relationships/hyperlink" Target="http://www.flickr.com/photos/synaes/587171384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Gutenberg_bible_Old_Testament_Epistle_of_St_Jerome.jp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en.wikipedia.org/wiki/File:Johannes_Gutenberg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ebay.com/itm/ANTIQUE-STEEL-RIM-OVAL-LENS-EXPANDABLE-EYEGLASSES-/1212150945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://commons.wikimedia.org/wiki/User:Gun_Powder_Ma" TargetMode="External"/><Relationship Id="rId4" Type="http://schemas.openxmlformats.org/officeDocument/2006/relationships/hyperlink" Target="http://commons.wikimedia.org/wiki/File:Friedrich_Herlin,_Reading_Saint_Peter_(1466)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ay.com/itm/ANTIQUE-PENCE-NEZ-GOLD-PLATED-19C-NO-GLASS-ORIGINAL-EUROPEAN-RARE-COLLECTIBLE-/121215353746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bay.com/itm/Cute-Small-Round-Vintage-Retro-Round-Amber-Leopard-Tortoise-Shell-Eyeglass-Frame-/321129476476?pt=UK_Health_Beauty_VisionGlasses_Lenses_SM&amp;hash=item4ac4cef17c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://www.ebay.com/itm/EARLY-ANTIQUE-EYE-GLASSES-EYEGLASSES-SPECTACLES-IRON-METAL-/141121792026" TargetMode="External"/><Relationship Id="rId4" Type="http://schemas.openxmlformats.org/officeDocument/2006/relationships/hyperlink" Target="http://www.ebay.com/itm/ESTATE-ANTIQUE-19THC-VICTORIAN-FANCY-LORGNETTE-WORN-GOLD-PLATE-LEATHER-CASE-/380768076634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ebay.com/itm/Antique-VICTORIAN-METAL-FRAME-OVAL-GLASS-EYEGLASSES-/370943899401" TargetMode="External"/><Relationship Id="rId7" Type="http://schemas.openxmlformats.org/officeDocument/2006/relationships/hyperlink" Target="http://www.ebay.com/itm/ANTIQUE-VICTORIAN-19c-9ct-GOLD-LORGNETTE-FOLDING-OPERA-GLASSES-RARE-/40060774365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www.ebay.com/itm/Antique-Civil-War-era-Reading-Eyeglasses-with-leather-case-SLIDING-EARPIECES-/271323590203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://www.ebay.com/itm/VINTAGE-VICTORIAN-FOLDING-LORGNETTE-OPERA-GLASSES-EYEGLASSES-/18126464581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Evan-Amos" TargetMode="External"/><Relationship Id="rId3" Type="http://schemas.openxmlformats.org/officeDocument/2006/relationships/hyperlink" Target="http://www.freefoto.com/preview/11-52-16/Glasses-Spectacles" TargetMode="External"/><Relationship Id="rId7" Type="http://schemas.openxmlformats.org/officeDocument/2006/relationships/hyperlink" Target="http://commons.wikimedia.org/wiki/File:Reading-Glasses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www.ianbritton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Τα υλικά σκελετών γυαλιών και </a:t>
            </a:r>
            <a:r>
              <a:rPr lang="el-GR" sz="2800" dirty="0"/>
              <a:t>η</a:t>
            </a:r>
            <a:r>
              <a:rPr lang="el-GR" sz="2800" dirty="0" smtClean="0"/>
              <a:t> εξέλιξή τους</a:t>
            </a:r>
          </a:p>
          <a:p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Η Μόδα Και Η Εξέλιξη Των Σκελετών 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17" name="Θέση περιεχομένου 16" title="Αριστοτέλης Ωνάσης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9" y="1302713"/>
            <a:ext cx="2090623" cy="176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8"/>
          <p:cNvSpPr/>
          <p:nvPr/>
        </p:nvSpPr>
        <p:spPr>
          <a:xfrm>
            <a:off x="83559" y="3109723"/>
            <a:ext cx="2496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Aristotle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Onassis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Gobonobo"/>
              </a:rPr>
              <a:t>Gobonobo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6" name="Εικόνα 5" title="Τζάκυ Ωνάσ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1" y="1260098"/>
            <a:ext cx="1959868" cy="1777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8"/>
          <p:cNvSpPr/>
          <p:nvPr/>
        </p:nvSpPr>
        <p:spPr>
          <a:xfrm>
            <a:off x="3088776" y="3040176"/>
            <a:ext cx="2547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GUCCI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newpn2000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1619" y="3429000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Αριστοτέλης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Τζάκυ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Ωνάσης</a:t>
            </a:r>
          </a:p>
        </p:txBody>
      </p:sp>
      <p:pic>
        <p:nvPicPr>
          <p:cNvPr id="9" name="Εικόνα 8" title="Georges Simeno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26" y="1196752"/>
            <a:ext cx="2284277" cy="3342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8"/>
          <p:cNvSpPr/>
          <p:nvPr/>
        </p:nvSpPr>
        <p:spPr>
          <a:xfrm>
            <a:off x="6198096" y="4552275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Georges Simenon (1963) without hat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Erling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Mandelmann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Jo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Lorib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703050" y="5069110"/>
            <a:ext cx="1833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prstClr val="black"/>
                </a:solidFill>
                <a:latin typeface="Calibri"/>
              </a:rPr>
              <a:t>Georges Simenon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Εικόνα 11" title="Yves Saint Lauren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1" y="3928392"/>
            <a:ext cx="1562876" cy="1947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8"/>
          <p:cNvSpPr/>
          <p:nvPr/>
        </p:nvSpPr>
        <p:spPr>
          <a:xfrm>
            <a:off x="81672" y="5913574"/>
            <a:ext cx="2823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Debut: Yves Saint Laurent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1962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Victor Soto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CC BY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76486" y="6319748"/>
            <a:ext cx="212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prstClr val="black"/>
                </a:solidFill>
                <a:latin typeface="Calibri"/>
              </a:rPr>
              <a:t>Yves Saint Laurent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title="John Lennon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1" b="44172"/>
          <a:stretch/>
        </p:blipFill>
        <p:spPr bwMode="auto">
          <a:xfrm>
            <a:off x="3498673" y="3928392"/>
            <a:ext cx="2167341" cy="215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/>
          <p:nvPr/>
        </p:nvSpPr>
        <p:spPr>
          <a:xfrm>
            <a:off x="2905527" y="6101819"/>
            <a:ext cx="418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8"/>
              </a:rPr>
              <a:t>John Lennon last television interview Tomorrow show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8"/>
              </a:rPr>
              <a:t>1975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9" tooltip="User:We hope (page does not exist)"/>
              </a:rPr>
              <a:t>We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9" tooltip="User:We hope (page does not exist)"/>
              </a:rPr>
              <a:t>hope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0714" y="65044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John Lennon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Βασική Ορολογία Σκελετού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6" name="Θέση περιεχομένου 5" title="Βασική Ορολογία Σκελετού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07" y="1170560"/>
            <a:ext cx="4789473" cy="5040313"/>
          </a:xfrm>
        </p:spPr>
      </p:pic>
      <p:sp>
        <p:nvSpPr>
          <p:cNvPr id="7" name="TextBox 6"/>
          <p:cNvSpPr txBox="1"/>
          <p:nvPr/>
        </p:nvSpPr>
        <p:spPr>
          <a:xfrm>
            <a:off x="3851920" y="6249102"/>
            <a:ext cx="1728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Αριστείδης </a:t>
            </a:r>
            <a:r>
              <a:rPr lang="el-GR" sz="13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Χανδρινός</a:t>
            </a:r>
            <a:endParaRPr lang="el-GR" sz="1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Βασικά Μέρη Σκελετού</a:t>
            </a:r>
            <a:br>
              <a:rPr lang="el-GR" sz="4400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(1 από 2)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30139" y="3505092"/>
            <a:ext cx="8229600" cy="3024336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DD=</a:t>
            </a:r>
            <a:r>
              <a:rPr lang="el-GR" sz="2200" dirty="0" smtClean="0"/>
              <a:t> η γραμμή αναφοράς του σκελετού (η οποία διέρχεται από τα γεωμετρικά κέντρα των περιγραμμάτων).</a:t>
            </a:r>
          </a:p>
          <a:p>
            <a:r>
              <a:rPr lang="el-GR" sz="2200" dirty="0" smtClean="0"/>
              <a:t>Μ= κέντρο της γραμμής αναφοράς του δεξιού </a:t>
            </a:r>
            <a:r>
              <a:rPr lang="en-US" sz="2200" dirty="0" smtClean="0"/>
              <a:t>(R) </a:t>
            </a:r>
            <a:r>
              <a:rPr lang="el-GR" sz="2200" dirty="0" smtClean="0"/>
              <a:t>περιγράμματος.</a:t>
            </a:r>
          </a:p>
          <a:p>
            <a:r>
              <a:rPr lang="en-US" sz="2200" dirty="0" smtClean="0"/>
              <a:t>M’=</a:t>
            </a:r>
            <a:r>
              <a:rPr lang="el-GR" sz="2200" dirty="0" smtClean="0"/>
              <a:t> κέντρο της γραμμής αναφοράς του αριστερού (</a:t>
            </a:r>
            <a:r>
              <a:rPr lang="en-US" sz="2200" dirty="0" smtClean="0"/>
              <a:t>L) </a:t>
            </a:r>
            <a:r>
              <a:rPr lang="el-GR" sz="2200" dirty="0" smtClean="0"/>
              <a:t>περιγράμματος.</a:t>
            </a:r>
          </a:p>
          <a:p>
            <a:r>
              <a:rPr lang="en-US" sz="2200" dirty="0" smtClean="0"/>
              <a:t>a= </a:t>
            </a:r>
            <a:r>
              <a:rPr lang="el-GR" sz="2200" dirty="0" smtClean="0"/>
              <a:t>μήκος αναφοράς του περιγράμματος του φακού.</a:t>
            </a:r>
          </a:p>
          <a:p>
            <a:r>
              <a:rPr lang="en-US" sz="2200" dirty="0" smtClean="0"/>
              <a:t>c=</a:t>
            </a:r>
            <a:r>
              <a:rPr lang="en-US" sz="2200" dirty="0"/>
              <a:t> </a:t>
            </a:r>
            <a:r>
              <a:rPr lang="el-GR" sz="2200" dirty="0" smtClean="0"/>
              <a:t>απόσταση μεταξύ των περιγραμμάτων του μετώπου.</a:t>
            </a:r>
          </a:p>
          <a:p>
            <a:r>
              <a:rPr lang="en-US" sz="2200" dirty="0" smtClean="0"/>
              <a:t>e= </a:t>
            </a:r>
            <a:r>
              <a:rPr lang="el-GR" sz="2200" dirty="0" smtClean="0"/>
              <a:t>ελάχιστη απόσταση μεταξύ των εξωτερικών περιγραμμάτων.</a:t>
            </a:r>
          </a:p>
          <a:p>
            <a:r>
              <a:rPr lang="en-US" sz="2200" dirty="0" smtClean="0"/>
              <a:t>m= </a:t>
            </a:r>
            <a:r>
              <a:rPr lang="el-GR" sz="2200" dirty="0" smtClean="0"/>
              <a:t>ελάχιστη απόσταση μεταξύ των φακών των περιγραμμάτων.</a:t>
            </a:r>
            <a:endParaRPr lang="el-GR" sz="2200" dirty="0"/>
          </a:p>
        </p:txBody>
      </p:sp>
      <p:pic>
        <p:nvPicPr>
          <p:cNvPr id="3" name="Εικόνα 2" title="Βασικά Μέρη Σκελετού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11830"/>
            <a:ext cx="3526557" cy="2293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8248" y="3308728"/>
            <a:ext cx="1728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Αριστείδης </a:t>
            </a:r>
            <a:r>
              <a:rPr lang="el-GR" sz="13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Χανδρινός</a:t>
            </a:r>
            <a:endParaRPr lang="el-GR" sz="1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Βασικά Μέρη Σκελετού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2)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2736" y="2747453"/>
            <a:ext cx="7859216" cy="9001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Η απόσταση γεωμετρικών </a:t>
            </a:r>
            <a:r>
              <a:rPr lang="el-GR" sz="2400" dirty="0" smtClean="0"/>
              <a:t>κέντρων </a:t>
            </a:r>
            <a:r>
              <a:rPr lang="el-GR" sz="2400" dirty="0"/>
              <a:t>ΒΒ’   Να σημειωθεί ότι τα G, G’  είναι πάνω στη </a:t>
            </a:r>
            <a:r>
              <a:rPr lang="el-GR" sz="2400" dirty="0" err="1"/>
              <a:t>Datum</a:t>
            </a:r>
            <a:r>
              <a:rPr lang="el-GR" sz="2400" dirty="0"/>
              <a:t> Line του σκελετού. </a:t>
            </a:r>
          </a:p>
          <a:p>
            <a:endParaRPr lang="el-GR" dirty="0"/>
          </a:p>
        </p:txBody>
      </p:sp>
      <p:pic>
        <p:nvPicPr>
          <p:cNvPr id="5" name="Εικόνα 4" title="Βασικά Μέρη Σκελετο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82" y="1227542"/>
            <a:ext cx="2927859" cy="152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Ορθογώνιο 6"/>
          <p:cNvSpPr/>
          <p:nvPr/>
        </p:nvSpPr>
        <p:spPr>
          <a:xfrm>
            <a:off x="308254" y="5488985"/>
            <a:ext cx="8399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απόσταση ΒΒ’ (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γεωµετρικών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κέντρων), σε σχέση µε την απόσταση OCD των οπτικών κέντρων των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τοποθετηµένων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φακών και της απόστασης CD των κορών του διοπτροφόρου (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κορικής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</a:t>
            </a:r>
          </a:p>
        </p:txBody>
      </p:sp>
      <p:pic>
        <p:nvPicPr>
          <p:cNvPr id="6" name="Εικόνα 5" title="Βασικά Μέρη Σκελετο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472" y="3647553"/>
            <a:ext cx="3034286" cy="1780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Τα υλικά σκελετών γυαλιών και η εξέλιξή </a:t>
            </a:r>
            <a:r>
              <a:rPr lang="el-GR" sz="2000" dirty="0" smtClean="0"/>
              <a:t>τους».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Τα Γυαλιά Και Η Εφεύρεσή Τους</a:t>
            </a:r>
            <a:r>
              <a:rPr lang="en-US" dirty="0" smtClean="0">
                <a:solidFill>
                  <a:srgbClr val="333399"/>
                </a:solidFill>
              </a:rPr>
              <a:t/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(1 </a:t>
            </a:r>
            <a:r>
              <a:rPr lang="el-GR" sz="3600" b="0" dirty="0" smtClean="0">
                <a:solidFill>
                  <a:srgbClr val="333399"/>
                </a:solidFill>
              </a:rPr>
              <a:t>από 2) 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1683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Η εφεύρεση της </a:t>
            </a:r>
            <a:r>
              <a:rPr lang="el-GR" sz="2400" b="1" dirty="0">
                <a:solidFill>
                  <a:srgbClr val="820000"/>
                </a:solidFill>
              </a:rPr>
              <a:t>τυπογραφίας</a:t>
            </a:r>
            <a:r>
              <a:rPr lang="el-GR" sz="2400" dirty="0"/>
              <a:t> από τον J. Gutemberg, </a:t>
            </a:r>
            <a:r>
              <a:rPr lang="el-GR" sz="2400" dirty="0" smtClean="0"/>
              <a:t>απετέλεσε </a:t>
            </a:r>
            <a:r>
              <a:rPr lang="el-GR" sz="2400" dirty="0"/>
              <a:t>την </a:t>
            </a:r>
            <a:r>
              <a:rPr lang="el-GR" sz="2400" b="1" dirty="0">
                <a:solidFill>
                  <a:srgbClr val="820000"/>
                </a:solidFill>
              </a:rPr>
              <a:t>ώθηση </a:t>
            </a:r>
            <a:r>
              <a:rPr lang="el-GR" sz="2400" dirty="0"/>
              <a:t>για την </a:t>
            </a:r>
            <a:r>
              <a:rPr lang="el-GR" sz="2400" b="1" dirty="0">
                <a:solidFill>
                  <a:srgbClr val="820000"/>
                </a:solidFill>
              </a:rPr>
              <a:t>εφεύρεση</a:t>
            </a:r>
            <a:r>
              <a:rPr lang="el-GR" sz="2400" dirty="0"/>
              <a:t> των </a:t>
            </a:r>
            <a:r>
              <a:rPr lang="el-GR" sz="2400" b="1" dirty="0">
                <a:solidFill>
                  <a:srgbClr val="820000"/>
                </a:solidFill>
              </a:rPr>
              <a:t>γυαλιών.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εφεύρεση των γυαλιών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4A82"/>
                </a:solidFill>
              </a:rPr>
              <a:t>συνδέεται</a:t>
            </a:r>
            <a:r>
              <a:rPr lang="el-GR" sz="2400" b="1" dirty="0"/>
              <a:t> </a:t>
            </a:r>
            <a:r>
              <a:rPr lang="el-GR" sz="2400" dirty="0"/>
              <a:t>άμεσα µε την αρχή της Αναγέννησης Η </a:t>
            </a:r>
            <a:r>
              <a:rPr lang="el-GR" sz="2400" b="1" dirty="0">
                <a:solidFill>
                  <a:srgbClr val="820000"/>
                </a:solidFill>
              </a:rPr>
              <a:t>ανάγκη</a:t>
            </a:r>
            <a:r>
              <a:rPr lang="el-GR" sz="2400" dirty="0"/>
              <a:t> μέσων </a:t>
            </a:r>
            <a:r>
              <a:rPr lang="el-GR" sz="2400" b="1" dirty="0">
                <a:solidFill>
                  <a:srgbClr val="004A82"/>
                </a:solidFill>
              </a:rPr>
              <a:t>διόρθωσης της όρασης </a:t>
            </a:r>
            <a:r>
              <a:rPr lang="el-GR" sz="2400" dirty="0"/>
              <a:t>έγινε ιδιαίτερα </a:t>
            </a:r>
            <a:r>
              <a:rPr lang="el-GR" sz="2400" b="1" dirty="0">
                <a:solidFill>
                  <a:srgbClr val="820000"/>
                </a:solidFill>
              </a:rPr>
              <a:t>έντονη.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Τα γυαλιά </a:t>
            </a:r>
            <a:r>
              <a:rPr lang="el-GR" sz="2400" b="1" dirty="0">
                <a:solidFill>
                  <a:srgbClr val="820000"/>
                </a:solidFill>
              </a:rPr>
              <a:t>εφευρέθηκαν</a:t>
            </a:r>
            <a:r>
              <a:rPr lang="el-GR" sz="2400" dirty="0"/>
              <a:t> ανεξάρτητα σε διάφορες περιοχές συγχρόνως, κατά το </a:t>
            </a:r>
            <a:r>
              <a:rPr lang="el-GR" sz="2400" b="1" dirty="0">
                <a:solidFill>
                  <a:srgbClr val="820000"/>
                </a:solidFill>
              </a:rPr>
              <a:t>δεύτερο μισό του 13ου αιώνα.</a:t>
            </a:r>
          </a:p>
          <a:p>
            <a:endParaRPr lang="el-GR" dirty="0"/>
          </a:p>
        </p:txBody>
      </p:sp>
      <p:pic>
        <p:nvPicPr>
          <p:cNvPr id="7" name="Εικόνα 6" title="Gutemberg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1466081" cy="180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8"/>
          <p:cNvSpPr/>
          <p:nvPr/>
        </p:nvSpPr>
        <p:spPr>
          <a:xfrm>
            <a:off x="1219215" y="6125517"/>
            <a:ext cx="3131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ohannes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Gutenberg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MichaelSchoenitzer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3" name="Εικόνα 2" title="Η εφεύρεση της τυπογραφίας από τον J. Gutemberg, απετέλεσε την ώθηση για την εφεύρεση των γυαλι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52" y="4230959"/>
            <a:ext cx="2339999" cy="179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44008" y="6125517"/>
            <a:ext cx="3599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Gutenberg bible Old Testament Epistle of St Jerome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AxelBoldt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Τα Γυαλιά Και Η Εφεύρεσή Τους</a:t>
            </a:r>
            <a:r>
              <a:rPr lang="en-US" sz="4400" dirty="0">
                <a:solidFill>
                  <a:srgbClr val="333399"/>
                </a:solidFill>
              </a:rPr>
              <a:t/>
            </a:r>
            <a:br>
              <a:rPr lang="en-US" sz="4400" dirty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</a:t>
            </a:r>
            <a:r>
              <a:rPr lang="el-GR" sz="3600" b="0" dirty="0" smtClean="0">
                <a:solidFill>
                  <a:srgbClr val="333399"/>
                </a:solidFill>
              </a:rPr>
              <a:t>2</a:t>
            </a:r>
            <a:r>
              <a:rPr lang="en-US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2) 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01385"/>
            <a:ext cx="4402832" cy="36004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Τα πρώτα γυαλιά </a:t>
            </a:r>
            <a:r>
              <a:rPr lang="el-GR" sz="2400" dirty="0" err="1"/>
              <a:t>εµφανίζονται</a:t>
            </a:r>
            <a:r>
              <a:rPr lang="el-GR" sz="2400" dirty="0"/>
              <a:t> σε </a:t>
            </a:r>
            <a:r>
              <a:rPr lang="el-GR" sz="2400" dirty="0" smtClean="0"/>
              <a:t>νωπογραφίες.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Η πρώτη απεικόνιση των γυαλιών αποδίδεται στον </a:t>
            </a:r>
            <a:r>
              <a:rPr lang="el-GR" sz="2400" dirty="0" err="1"/>
              <a:t>TomasoDa</a:t>
            </a:r>
            <a:r>
              <a:rPr lang="el-GR" sz="2400" dirty="0"/>
              <a:t> </a:t>
            </a:r>
            <a:r>
              <a:rPr lang="el-GR" sz="2400" dirty="0" err="1"/>
              <a:t>Modena</a:t>
            </a:r>
            <a:r>
              <a:rPr lang="el-GR" sz="2400" dirty="0"/>
              <a:t>, σε µ</a:t>
            </a:r>
            <a:r>
              <a:rPr lang="el-GR" sz="2400" dirty="0" err="1"/>
              <a:t>ια</a:t>
            </a:r>
            <a:r>
              <a:rPr lang="el-GR" sz="2400" dirty="0"/>
              <a:t> νωπογραφία του 1352 του </a:t>
            </a:r>
            <a:r>
              <a:rPr lang="el-GR" sz="2400" dirty="0" err="1"/>
              <a:t>Ugo</a:t>
            </a:r>
            <a:r>
              <a:rPr lang="el-GR" sz="2400" dirty="0"/>
              <a:t> </a:t>
            </a:r>
            <a:r>
              <a:rPr lang="el-GR" sz="2400" dirty="0" err="1"/>
              <a:t>di</a:t>
            </a:r>
            <a:r>
              <a:rPr lang="el-GR" sz="2400" dirty="0"/>
              <a:t> </a:t>
            </a:r>
            <a:r>
              <a:rPr lang="el-GR" sz="2400" dirty="0" err="1"/>
              <a:t>Provenza</a:t>
            </a:r>
            <a:r>
              <a:rPr lang="el-GR" sz="2400" dirty="0"/>
              <a:t> (στο </a:t>
            </a:r>
            <a:r>
              <a:rPr lang="el-GR" sz="2400" dirty="0" err="1"/>
              <a:t>Treviso</a:t>
            </a:r>
            <a:r>
              <a:rPr lang="el-GR" sz="2400" dirty="0"/>
              <a:t> της Ιταλίας).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pic>
        <p:nvPicPr>
          <p:cNvPr id="5" name="Picture 2" title="Η πρώτη απεικόνιση των γυαλιών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38" y="1412776"/>
            <a:ext cx="2650828" cy="333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436096" y="4873824"/>
            <a:ext cx="349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Friedrich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Herlin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, Reading Saint Peter (1466)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Gun Powder Ma"/>
              </a:rPr>
              <a:t>Gun Powder Ma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028" name="Picture 4" title="Γυαλιά µε γέφυρα – αψίδα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 b="20212"/>
          <a:stretch/>
        </p:blipFill>
        <p:spPr bwMode="auto">
          <a:xfrm>
            <a:off x="1064842" y="5055439"/>
            <a:ext cx="3058771" cy="142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1967" y="6048612"/>
            <a:ext cx="3339963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Γυαλιά µε γέφυρα – αψίδα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17654" y="6479499"/>
            <a:ext cx="1188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ebay.com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Τα  Πρώτα Γυαλιά</a:t>
            </a:r>
            <a:br>
              <a:rPr lang="el-GR" sz="4400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(1 από 2)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133" y="3195327"/>
            <a:ext cx="23042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Γυαλιά από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δέρμα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0" name="Picture 8" title="Γυαλιά από δέρ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" y="1247852"/>
            <a:ext cx="2287281" cy="19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/>
          <p:nvPr/>
        </p:nvSpPr>
        <p:spPr>
          <a:xfrm rot="5400000">
            <a:off x="2554553" y="2325560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597737" y="3142451"/>
            <a:ext cx="3582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Γυαλιά από κέλυφος χελώνας </a:t>
            </a:r>
          </a:p>
          <a:p>
            <a:pPr algn="ctr"/>
            <a:r>
              <a:rPr lang="el-GR" sz="2200" dirty="0">
                <a:solidFill>
                  <a:srgbClr val="000000"/>
                </a:solidFill>
                <a:latin typeface="Calibri"/>
              </a:rPr>
              <a:t>       (ταρταρούγα).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title="Γυαλιά από κέλυφος χελώνας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22" y="1186182"/>
            <a:ext cx="1951378" cy="19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/>
        </p:nvSpPr>
        <p:spPr>
          <a:xfrm rot="5400000">
            <a:off x="7242573" y="2086021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512" y="5721109"/>
            <a:ext cx="37254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Γυαλιά από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σύρμα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(pence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nez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6" name="Picture 4" title="Γυαλιά από σύρμα (pence nez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7" y="3960822"/>
            <a:ext cx="2289805" cy="17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/>
          <p:cNvSpPr/>
          <p:nvPr/>
        </p:nvSpPr>
        <p:spPr>
          <a:xfrm rot="5400000">
            <a:off x="2626192" y="4803740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13050" y="5721109"/>
            <a:ext cx="38187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Τα πρώτα γυαλιά µε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βραχίονες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title="Τα πρώτα γυαλιά µε βραχίονε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45" y="4104895"/>
            <a:ext cx="2808312" cy="16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/>
          <p:cNvSpPr/>
          <p:nvPr/>
        </p:nvSpPr>
        <p:spPr>
          <a:xfrm rot="5400000">
            <a:off x="7340053" y="4867828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Τα  Πρώτα Γυαλιά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2)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72466" y="3387230"/>
            <a:ext cx="63475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Arial-ItalicMT" charset="-95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Γυαλιά από σύρμα αργύρου (και με δερμάτινη θήκη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title="Γυαλιά από σύρμα αργύρο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9" y="1366236"/>
            <a:ext cx="2713511" cy="20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/>
          <p:nvPr/>
        </p:nvSpPr>
        <p:spPr>
          <a:xfrm rot="5400000">
            <a:off x="2962965" y="2423479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52" name="Picture 4" title="Γυαλιά από σύρμα αργύρου (και με δερμάτινη θήκη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7" y="1360734"/>
            <a:ext cx="2732060" cy="20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/>
          <p:nvPr/>
        </p:nvSpPr>
        <p:spPr>
          <a:xfrm rot="5400000">
            <a:off x="7253873" y="2447209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825985"/>
            <a:ext cx="578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Γυαλιά από χρυσό </a:t>
            </a:r>
            <a:r>
              <a:rPr lang="en-US" dirty="0" smtClean="0">
                <a:solidFill>
                  <a:prstClr val="black"/>
                </a:solidFill>
              </a:rPr>
              <a:t>Lorgnette </a:t>
            </a:r>
            <a:r>
              <a:rPr lang="el-GR" dirty="0" smtClean="0">
                <a:solidFill>
                  <a:prstClr val="black"/>
                </a:solidFill>
              </a:rPr>
              <a:t>αναδιπλούμενα (όπερας).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6" name="Picture 8" title="Γυαλιά από χρυσό Lorgnette αναδιπλούμενα (όπερας)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3" y="4098605"/>
            <a:ext cx="3021162" cy="15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/>
          <p:cNvSpPr/>
          <p:nvPr/>
        </p:nvSpPr>
        <p:spPr>
          <a:xfrm rot="5400000">
            <a:off x="3116790" y="4785357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58" name="Picture 10" title="Γυαλιά από χρυσό Lorgnette αναδιπλούμενα (όπερας)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2831" y="3621066"/>
            <a:ext cx="1785937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/>
          <p:cNvSpPr/>
          <p:nvPr/>
        </p:nvSpPr>
        <p:spPr>
          <a:xfrm rot="5400000">
            <a:off x="7102662" y="4797559"/>
            <a:ext cx="116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ebay.com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Ταξινόμηση Των Γυαλιών</a:t>
            </a:r>
            <a:br>
              <a:rPr lang="el-GR" sz="4400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(1 από 3)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µε το φύλο που απευθύνονται</a:t>
            </a:r>
            <a:r>
              <a:rPr lang="el-GR" sz="24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Ανδρικά,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Γ</a:t>
            </a:r>
            <a:r>
              <a:rPr lang="el-GR" sz="2200" dirty="0" smtClean="0"/>
              <a:t>υναικεία,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Unisex, </a:t>
            </a:r>
            <a:r>
              <a:rPr lang="el-GR" sz="2200" dirty="0" smtClean="0"/>
              <a:t>για άνδρες και γυναίκες,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Παιδικά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Σύμφωνα µε το ύφος των σκελετών</a:t>
            </a:r>
            <a:r>
              <a:rPr lang="el-GR" sz="24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Κλασσικός,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Αναδρομικός (</a:t>
            </a:r>
            <a:r>
              <a:rPr lang="en-US" sz="2200" dirty="0" smtClean="0"/>
              <a:t>retro),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Σύγχρονος,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Πολλαπλών χρήσεων</a:t>
            </a:r>
            <a:endParaRPr lang="el-GR" sz="22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Ταξινόμηση Των Γυαλιών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3)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Σύμφωνα µε τα χρησιμοποιούμενα υλικά: 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Πλαστικό (σε καλούπια ή τόρνο),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Μέταλλο (συμπεριλαμβανομένων των κραμάτων νικελίου,</a:t>
            </a:r>
          </a:p>
          <a:p>
            <a:pPr lvl="1">
              <a:spcBef>
                <a:spcPts val="600"/>
              </a:spcBef>
            </a:pPr>
            <a:r>
              <a:rPr lang="el-GR" sz="2200" dirty="0" err="1" smtClean="0"/>
              <a:t>Υποαλλεργικός</a:t>
            </a:r>
            <a:r>
              <a:rPr lang="el-GR" sz="2200" dirty="0" smtClean="0"/>
              <a:t> ανοξείδωτος χάλυβας (που δίνει ελαφρότητα και ευλυγισία πλαισίων),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Αλουμίνιο ή τα </a:t>
            </a:r>
            <a:r>
              <a:rPr lang="el-GR" sz="2200" dirty="0" err="1" smtClean="0"/>
              <a:t>κραματά</a:t>
            </a:r>
            <a:r>
              <a:rPr lang="el-GR" sz="2200" dirty="0" smtClean="0"/>
              <a:t> του,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Τιτάνιο και β-τιτάνιο,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Πολύτιμα μέταλλα,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Σύρμα κοβαλτίου (παρέχει ευκολία τοποθέτησης λεπτών οργανικών φακών),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Κέρατο (συνήθως ζωικά κέρατα, όπως κέρατα βούβαλων),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Συνδυαστικός (χρησιμοποιώντας έναν συνδυασμό υλικών, όπως το πλαστικό και το μέταλλο ή μέταλλο και ξύλο).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Ταξινόμηση Των Γυαλιών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(3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3)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µε τον τρόπο που κατασκευάζονται: </a:t>
            </a:r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Με περίγραμμα σκελετού</a:t>
            </a:r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Με </a:t>
            </a:r>
            <a:r>
              <a:rPr lang="el-GR" sz="2200" dirty="0" err="1" smtClean="0"/>
              <a:t>ημί</a:t>
            </a:r>
            <a:r>
              <a:rPr lang="el-GR" sz="2200" dirty="0" smtClean="0"/>
              <a:t>-περίγραμμα σκελετού,</a:t>
            </a:r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Χωρίς περίγραμμα σκελετού (</a:t>
            </a:r>
            <a:r>
              <a:rPr lang="en-US" sz="2200" dirty="0" smtClean="0"/>
              <a:t>rimless)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>
              <a:spcBef>
                <a:spcPts val="2400"/>
              </a:spcBef>
            </a:pPr>
            <a:r>
              <a:rPr lang="el-GR" sz="2200" dirty="0"/>
              <a:t>Σύμφωνα µε το σκοπό χρήσης: </a:t>
            </a:r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Για επιχειρηματίες (</a:t>
            </a:r>
            <a:r>
              <a:rPr lang="en-US" sz="2200" dirty="0" smtClean="0"/>
              <a:t>businessman)</a:t>
            </a:r>
            <a:r>
              <a:rPr lang="el-GR" sz="2200" dirty="0" smtClean="0"/>
              <a:t>,</a:t>
            </a:r>
            <a:endParaRPr lang="en-US" sz="2200" dirty="0" smtClean="0"/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Εντυπωσιασμού και «γοήτρου»</a:t>
            </a:r>
          </a:p>
          <a:p>
            <a:pPr lvl="1">
              <a:spcBef>
                <a:spcPts val="2400"/>
              </a:spcBef>
            </a:pPr>
            <a:r>
              <a:rPr lang="el-GR" sz="2200" dirty="0" smtClean="0"/>
              <a:t>Αθλητικά, κ.τ.λ.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Πλεονεκτήματα Μεταλλικών  &amp; Πλαστικών Σκελετών </a:t>
            </a:r>
            <a:endParaRPr lang="el-GR" dirty="0">
              <a:solidFill>
                <a:srgbClr val="333399"/>
              </a:solidFill>
            </a:endParaRPr>
          </a:p>
        </p:txBody>
      </p:sp>
      <p:graphicFrame>
        <p:nvGraphicFramePr>
          <p:cNvPr id="5" name="Θέση περιεχομένου 4" title="Πλεονεκτήματα Μεταλλικών  &amp; Πλαστικών Σκελετών 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4784"/>
          <a:ext cx="850728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856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Πλαστικοί</a:t>
                      </a:r>
                      <a:r>
                        <a:rPr lang="el-GR" sz="2000" b="1" baseline="0" dirty="0" smtClean="0"/>
                        <a:t>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Μεταλλικοί 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Πολύχρωμοι και διασκεδαστικοί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Κομψοί και σοφιστικέ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Περισσότερο ευπαθείς στο να σπάσουν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Σε περίπτωση που σπάσουν επιδέχονται κόλληση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Προσφέρουν καλή εφαρμογή στη μύτη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Είναι ελαφρύς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Δεν οξειδώνονται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Οξειδώνονται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 title="Πλαστικοί σκελετο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017912" cy="201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8"/>
          <p:cNvSpPr/>
          <p:nvPr/>
        </p:nvSpPr>
        <p:spPr>
          <a:xfrm>
            <a:off x="626979" y="5944997"/>
            <a:ext cx="3131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Glasses / Spectacles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Ian Britton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8" name="Εικόνα 7" title="Μεταλλικοί σκελετο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885476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92080" y="5944996"/>
            <a:ext cx="3131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Reading-Glasses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Evan-Amos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1db6d3a2f7cfefff715e627d3d678611dace2f"/>
  <p:tag name="ISPRING_RESOURCE_PATHS_HASH_PRESENTER" val="2711f4b8236a60286cc0afae11f4fdc2c84fd7a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1310</Words>
  <Application>Microsoft Office PowerPoint</Application>
  <PresentationFormat>On-screen Show (4:3)</PresentationFormat>
  <Paragraphs>186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Ιστορία και Οπτική του Γυαλιού</vt:lpstr>
      <vt:lpstr>Τα Γυαλιά Και Η Εφεύρεσή Τους (1 από 2) </vt:lpstr>
      <vt:lpstr>Τα Γυαλιά Και Η Εφεύρεσή Τους (2 από 2) </vt:lpstr>
      <vt:lpstr>Τα  Πρώτα Γυαλιά (1 από 2)</vt:lpstr>
      <vt:lpstr>Τα  Πρώτα Γυαλιά (2 από 2)</vt:lpstr>
      <vt:lpstr>Ταξινόμηση Των Γυαλιών (1 από 3)</vt:lpstr>
      <vt:lpstr>Ταξινόμηση Των Γυαλιών (2 από 3)</vt:lpstr>
      <vt:lpstr>Ταξινόμηση Των Γυαλιών (3 από 3)</vt:lpstr>
      <vt:lpstr>Πλεονεκτήματα Μεταλλικών  &amp; Πλαστικών Σκελετών </vt:lpstr>
      <vt:lpstr>Η Μόδα Και Η Εξέλιξη Των Σκελετών </vt:lpstr>
      <vt:lpstr>Βασική Ορολογία Σκελετού</vt:lpstr>
      <vt:lpstr>Βασικά Μέρη Σκελετού (1 από 2)</vt:lpstr>
      <vt:lpstr>Βασικά Μέρη Σκελετού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56</cp:revision>
  <dcterms:created xsi:type="dcterms:W3CDTF">2013-03-04T13:35:19Z</dcterms:created>
  <dcterms:modified xsi:type="dcterms:W3CDTF">2015-03-17T13:56:48Z</dcterms:modified>
</cp:coreProperties>
</file>