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6" r:id="rId1"/>
    <p:sldMasterId id="2147483799" r:id="rId2"/>
  </p:sldMasterIdLst>
  <p:notesMasterIdLst>
    <p:notesMasterId r:id="rId78"/>
  </p:notesMasterIdLst>
  <p:sldIdLst>
    <p:sldId id="704" r:id="rId3"/>
    <p:sldId id="712" r:id="rId4"/>
    <p:sldId id="714" r:id="rId5"/>
    <p:sldId id="715" r:id="rId6"/>
    <p:sldId id="774" r:id="rId7"/>
    <p:sldId id="775" r:id="rId8"/>
    <p:sldId id="776" r:id="rId9"/>
    <p:sldId id="777" r:id="rId10"/>
    <p:sldId id="832" r:id="rId11"/>
    <p:sldId id="778" r:id="rId12"/>
    <p:sldId id="833" r:id="rId13"/>
    <p:sldId id="779" r:id="rId14"/>
    <p:sldId id="834" r:id="rId15"/>
    <p:sldId id="781" r:id="rId16"/>
    <p:sldId id="782" r:id="rId17"/>
    <p:sldId id="783" r:id="rId18"/>
    <p:sldId id="784" r:id="rId19"/>
    <p:sldId id="785" r:id="rId20"/>
    <p:sldId id="786" r:id="rId21"/>
    <p:sldId id="835" r:id="rId22"/>
    <p:sldId id="787" r:id="rId23"/>
    <p:sldId id="788" r:id="rId24"/>
    <p:sldId id="789" r:id="rId25"/>
    <p:sldId id="790" r:id="rId26"/>
    <p:sldId id="791" r:id="rId27"/>
    <p:sldId id="792" r:id="rId28"/>
    <p:sldId id="793" r:id="rId29"/>
    <p:sldId id="794" r:id="rId30"/>
    <p:sldId id="795" r:id="rId31"/>
    <p:sldId id="796" r:id="rId32"/>
    <p:sldId id="797" r:id="rId33"/>
    <p:sldId id="798" r:id="rId34"/>
    <p:sldId id="799" r:id="rId35"/>
    <p:sldId id="800" r:id="rId36"/>
    <p:sldId id="801" r:id="rId37"/>
    <p:sldId id="802" r:id="rId38"/>
    <p:sldId id="836" r:id="rId39"/>
    <p:sldId id="803" r:id="rId40"/>
    <p:sldId id="804" r:id="rId41"/>
    <p:sldId id="805" r:id="rId42"/>
    <p:sldId id="806" r:id="rId43"/>
    <p:sldId id="807" r:id="rId44"/>
    <p:sldId id="837" r:id="rId45"/>
    <p:sldId id="808" r:id="rId46"/>
    <p:sldId id="809" r:id="rId47"/>
    <p:sldId id="810" r:id="rId48"/>
    <p:sldId id="811" r:id="rId49"/>
    <p:sldId id="812" r:id="rId50"/>
    <p:sldId id="813" r:id="rId51"/>
    <p:sldId id="814" r:id="rId52"/>
    <p:sldId id="815" r:id="rId53"/>
    <p:sldId id="816" r:id="rId54"/>
    <p:sldId id="817" r:id="rId55"/>
    <p:sldId id="818" r:id="rId56"/>
    <p:sldId id="819" r:id="rId57"/>
    <p:sldId id="838" r:id="rId58"/>
    <p:sldId id="820" r:id="rId59"/>
    <p:sldId id="821" r:id="rId60"/>
    <p:sldId id="822" r:id="rId61"/>
    <p:sldId id="823" r:id="rId62"/>
    <p:sldId id="824" r:id="rId63"/>
    <p:sldId id="825" r:id="rId64"/>
    <p:sldId id="826" r:id="rId65"/>
    <p:sldId id="827" r:id="rId66"/>
    <p:sldId id="828" r:id="rId67"/>
    <p:sldId id="829" r:id="rId68"/>
    <p:sldId id="830" r:id="rId69"/>
    <p:sldId id="831" r:id="rId70"/>
    <p:sldId id="705" r:id="rId71"/>
    <p:sldId id="706" r:id="rId72"/>
    <p:sldId id="707" r:id="rId73"/>
    <p:sldId id="708" r:id="rId74"/>
    <p:sldId id="709" r:id="rId75"/>
    <p:sldId id="710" r:id="rId76"/>
    <p:sldId id="711" r:id="rId77"/>
  </p:sldIdLst>
  <p:sldSz cx="9144000" cy="6858000" type="screen4x3"/>
  <p:notesSz cx="6797675" cy="9926638"/>
  <p:defaultTextStyle>
    <a:defPPr>
      <a:defRPr lang="en-US"/>
    </a:defPPr>
    <a:lvl1pPr algn="l" rtl="0" fontAlgn="base">
      <a:spcBef>
        <a:spcPct val="0"/>
      </a:spcBef>
      <a:spcAft>
        <a:spcPct val="0"/>
      </a:spcAft>
      <a:defRPr sz="2400" b="1" kern="1200">
        <a:solidFill>
          <a:schemeClr val="tx1"/>
        </a:solidFill>
        <a:latin typeface="Arial" charset="0"/>
        <a:ea typeface="+mn-ea"/>
        <a:cs typeface="+mn-cs"/>
      </a:defRPr>
    </a:lvl1pPr>
    <a:lvl2pPr marL="457200" algn="l" rtl="0" fontAlgn="base">
      <a:spcBef>
        <a:spcPct val="0"/>
      </a:spcBef>
      <a:spcAft>
        <a:spcPct val="0"/>
      </a:spcAft>
      <a:defRPr sz="2400" b="1" kern="1200">
        <a:solidFill>
          <a:schemeClr val="tx1"/>
        </a:solidFill>
        <a:latin typeface="Arial" charset="0"/>
        <a:ea typeface="+mn-ea"/>
        <a:cs typeface="+mn-cs"/>
      </a:defRPr>
    </a:lvl2pPr>
    <a:lvl3pPr marL="914400" algn="l" rtl="0" fontAlgn="base">
      <a:spcBef>
        <a:spcPct val="0"/>
      </a:spcBef>
      <a:spcAft>
        <a:spcPct val="0"/>
      </a:spcAft>
      <a:defRPr sz="2400" b="1" kern="1200">
        <a:solidFill>
          <a:schemeClr val="tx1"/>
        </a:solidFill>
        <a:latin typeface="Arial" charset="0"/>
        <a:ea typeface="+mn-ea"/>
        <a:cs typeface="+mn-cs"/>
      </a:defRPr>
    </a:lvl3pPr>
    <a:lvl4pPr marL="1371600" algn="l" rtl="0" fontAlgn="base">
      <a:spcBef>
        <a:spcPct val="0"/>
      </a:spcBef>
      <a:spcAft>
        <a:spcPct val="0"/>
      </a:spcAft>
      <a:defRPr sz="2400" b="1" kern="1200">
        <a:solidFill>
          <a:schemeClr val="tx1"/>
        </a:solidFill>
        <a:latin typeface="Arial" charset="0"/>
        <a:ea typeface="+mn-ea"/>
        <a:cs typeface="+mn-cs"/>
      </a:defRPr>
    </a:lvl4pPr>
    <a:lvl5pPr marL="1828800" algn="l" rtl="0" fontAlgn="base">
      <a:spcBef>
        <a:spcPct val="0"/>
      </a:spcBef>
      <a:spcAft>
        <a:spcPct val="0"/>
      </a:spcAft>
      <a:defRPr sz="2400" b="1" kern="1200">
        <a:solidFill>
          <a:schemeClr val="tx1"/>
        </a:solidFill>
        <a:latin typeface="Arial" charset="0"/>
        <a:ea typeface="+mn-ea"/>
        <a:cs typeface="+mn-cs"/>
      </a:defRPr>
    </a:lvl5pPr>
    <a:lvl6pPr marL="2286000" algn="l" defTabSz="914400" rtl="0" eaLnBrk="1" latinLnBrk="0" hangingPunct="1">
      <a:defRPr sz="2400" b="1" kern="1200">
        <a:solidFill>
          <a:schemeClr val="tx1"/>
        </a:solidFill>
        <a:latin typeface="Arial" charset="0"/>
        <a:ea typeface="+mn-ea"/>
        <a:cs typeface="+mn-cs"/>
      </a:defRPr>
    </a:lvl6pPr>
    <a:lvl7pPr marL="2743200" algn="l" defTabSz="914400" rtl="0" eaLnBrk="1" latinLnBrk="0" hangingPunct="1">
      <a:defRPr sz="2400" b="1" kern="1200">
        <a:solidFill>
          <a:schemeClr val="tx1"/>
        </a:solidFill>
        <a:latin typeface="Arial" charset="0"/>
        <a:ea typeface="+mn-ea"/>
        <a:cs typeface="+mn-cs"/>
      </a:defRPr>
    </a:lvl7pPr>
    <a:lvl8pPr marL="3200400" algn="l" defTabSz="914400" rtl="0" eaLnBrk="1" latinLnBrk="0" hangingPunct="1">
      <a:defRPr sz="2400" b="1" kern="1200">
        <a:solidFill>
          <a:schemeClr val="tx1"/>
        </a:solidFill>
        <a:latin typeface="Arial" charset="0"/>
        <a:ea typeface="+mn-ea"/>
        <a:cs typeface="+mn-cs"/>
      </a:defRPr>
    </a:lvl8pPr>
    <a:lvl9pPr marL="3657600" algn="l" defTabSz="914400" rtl="0" eaLnBrk="1" latinLnBrk="0" hangingPunct="1">
      <a:defRPr sz="24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7BA9"/>
    <a:srgbClr val="0000FF"/>
    <a:srgbClr val="9966FF"/>
    <a:srgbClr val="0099FF"/>
    <a:srgbClr val="009900"/>
    <a:srgbClr val="FF3300"/>
    <a:srgbClr val="FFFF00"/>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67" autoAdjust="0"/>
    <p:restoredTop sz="91543" autoAdjust="0"/>
  </p:normalViewPr>
  <p:slideViewPr>
    <p:cSldViewPr>
      <p:cViewPr varScale="1">
        <p:scale>
          <a:sx n="107" d="100"/>
          <a:sy n="107" d="100"/>
        </p:scale>
        <p:origin x="-1890" y="-84"/>
      </p:cViewPr>
      <p:guideLst>
        <p:guide orient="horz" pos="2160"/>
        <p:guide pos="2880"/>
      </p:guideLst>
    </p:cSldViewPr>
  </p:slideViewPr>
  <p:outlineViewPr>
    <p:cViewPr>
      <p:scale>
        <a:sx n="33" d="100"/>
        <a:sy n="33" d="100"/>
      </p:scale>
      <p:origin x="0" y="9936"/>
    </p:cViewPr>
  </p:outlin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pPr>
              <a:defRPr/>
            </a:pPr>
            <a:endParaRPr lang="en-US" dirty="0"/>
          </a:p>
        </p:txBody>
      </p:sp>
      <p:sp>
        <p:nvSpPr>
          <p:cNvPr id="3075"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en-US" dirty="0"/>
          </a:p>
        </p:txBody>
      </p:sp>
      <p:sp>
        <p:nvSpPr>
          <p:cNvPr id="116740" name="Rectangle 4"/>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pPr>
              <a:defRPr/>
            </a:pPr>
            <a:endParaRPr lang="en-US" dirty="0"/>
          </a:p>
        </p:txBody>
      </p:sp>
      <p:sp>
        <p:nvSpPr>
          <p:cNvPr id="3079"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pPr>
              <a:defRPr/>
            </a:pPr>
            <a:fld id="{88D2650B-3ADD-4C52-BDE1-72F582E60804}" type="slidenum">
              <a:rPr lang="en-US"/>
              <a:pPr>
                <a:defRPr/>
              </a:pPr>
              <a:t>‹#›</a:t>
            </a:fld>
            <a:endParaRPr lang="en-US" dirty="0"/>
          </a:p>
        </p:txBody>
      </p:sp>
    </p:spTree>
    <p:extLst>
      <p:ext uri="{BB962C8B-B14F-4D97-AF65-F5344CB8AC3E}">
        <p14:creationId xmlns:p14="http://schemas.microsoft.com/office/powerpoint/2010/main" val="42550954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Θέση εικόνας διαφάνειας 1"/>
          <p:cNvSpPr>
            <a:spLocks noGrp="1" noRot="1" noChangeAspect="1" noTextEdit="1"/>
          </p:cNvSpPr>
          <p:nvPr>
            <p:ph type="sldImg"/>
          </p:nvPr>
        </p:nvSpPr>
        <p:spPr>
          <a:xfrm>
            <a:off x="917575" y="744538"/>
            <a:ext cx="4962525" cy="3722687"/>
          </a:xfrm>
          <a:ln/>
        </p:spPr>
      </p:sp>
      <p:sp>
        <p:nvSpPr>
          <p:cNvPr id="117763"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7800" indent="-177800">
              <a:buFontTx/>
              <a:buChar char="•"/>
            </a:pPr>
            <a:endParaRPr lang="el-GR" altLang="el-GR" dirty="0" smtClean="0">
              <a:solidFill>
                <a:srgbClr val="FF0000"/>
              </a:solidFill>
            </a:endParaRPr>
          </a:p>
        </p:txBody>
      </p:sp>
      <p:sp>
        <p:nvSpPr>
          <p:cNvPr id="117764"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FBA7B6A-4E84-4D5B-8514-036C1003DAD0}" type="slidenum">
              <a:rPr lang="el-GR" altLang="el-GR" smtClean="0">
                <a:solidFill>
                  <a:srgbClr val="000000"/>
                </a:solidFill>
              </a:rPr>
              <a:pPr eaLnBrk="1" hangingPunct="1">
                <a:spcBef>
                  <a:spcPct val="0"/>
                </a:spcBef>
              </a:pPr>
              <a:t>1</a:t>
            </a:fld>
            <a:endParaRPr lang="el-GR" altLang="el-GR" dirty="0" smtClean="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11</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12</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13</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14</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15</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16</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17</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18</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19</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20</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xfrm>
            <a:off x="917575" y="744538"/>
            <a:ext cx="4962525" cy="3722687"/>
          </a:xfrm>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118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7FD6C97-2AFD-4BF4-BE8C-A630872BFAEA}" type="slidenum">
              <a:rPr lang="el-GR" altLang="el-GR" smtClean="0">
                <a:solidFill>
                  <a:srgbClr val="000000"/>
                </a:solidFill>
              </a:rPr>
              <a:pPr eaLnBrk="1" hangingPunct="1">
                <a:spcBef>
                  <a:spcPct val="0"/>
                </a:spcBef>
              </a:pPr>
              <a:t>2</a:t>
            </a:fld>
            <a:endParaRPr lang="el-GR" altLang="el-GR" dirty="0" smtClean="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21</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22</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23</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24</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25</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26</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27</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28</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29</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30</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4</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31</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32</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33</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34</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35</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36</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37</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38</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39</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40</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5</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41</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42</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43</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44</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45</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46</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47</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48</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49</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50</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6</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51</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52</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53</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54</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55</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56</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57</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58</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59</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60</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7</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61</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62</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63</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64</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65</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66</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67</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68</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Θέση εικόνας διαφάνειας 1"/>
          <p:cNvSpPr>
            <a:spLocks noGrp="1" noRot="1" noChangeAspect="1" noTextEdit="1"/>
          </p:cNvSpPr>
          <p:nvPr>
            <p:ph type="sldImg"/>
          </p:nvPr>
        </p:nvSpPr>
        <p:spPr>
          <a:xfrm>
            <a:off x="917575" y="744538"/>
            <a:ext cx="4962525" cy="3722687"/>
          </a:xfrm>
          <a:ln/>
        </p:spPr>
      </p:sp>
      <p:sp>
        <p:nvSpPr>
          <p:cNvPr id="209923"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209924"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0B51A6C-B406-4AC6-A399-2C1FF245341D}" type="slidenum">
              <a:rPr lang="el-GR" altLang="el-GR" smtClean="0">
                <a:solidFill>
                  <a:srgbClr val="000000"/>
                </a:solidFill>
              </a:rPr>
              <a:pPr eaLnBrk="1" hangingPunct="1">
                <a:spcBef>
                  <a:spcPct val="0"/>
                </a:spcBef>
              </a:pPr>
              <a:t>69</a:t>
            </a:fld>
            <a:endParaRPr lang="el-GR" altLang="el-GR" dirty="0" smtClean="0">
              <a:solidFill>
                <a:srgbClr val="000000"/>
              </a:solidFill>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xfrm>
            <a:off x="917575" y="744538"/>
            <a:ext cx="4962525" cy="3722687"/>
          </a:xfrm>
          <a:ln/>
        </p:spPr>
      </p:sp>
      <p:sp>
        <p:nvSpPr>
          <p:cNvPr id="210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210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D32F560-4D4B-45A1-A71D-C0E8D282836B}" type="slidenum">
              <a:rPr lang="el-GR" altLang="el-GR" smtClean="0">
                <a:solidFill>
                  <a:srgbClr val="000000"/>
                </a:solidFill>
              </a:rPr>
              <a:pPr eaLnBrk="1" hangingPunct="1">
                <a:spcBef>
                  <a:spcPct val="0"/>
                </a:spcBef>
              </a:pPr>
              <a:t>70</a:t>
            </a:fld>
            <a:endParaRPr lang="el-GR" altLang="el-GR" dirty="0" smtClean="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8</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a:xfrm>
            <a:off x="917575" y="744538"/>
            <a:ext cx="4962525" cy="3722687"/>
          </a:xfrm>
          <a:ln/>
        </p:spPr>
      </p:sp>
      <p:sp>
        <p:nvSpPr>
          <p:cNvPr id="211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211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B05D43F-3296-438C-91CF-DFE1FF534559}" type="slidenum">
              <a:rPr lang="el-GR" altLang="el-GR" smtClean="0">
                <a:solidFill>
                  <a:srgbClr val="000000"/>
                </a:solidFill>
              </a:rPr>
              <a:pPr eaLnBrk="1" hangingPunct="1">
                <a:spcBef>
                  <a:spcPct val="0"/>
                </a:spcBef>
              </a:pPr>
              <a:t>71</a:t>
            </a:fld>
            <a:endParaRPr lang="el-GR" altLang="el-GR" dirty="0" smtClean="0">
              <a:solidFill>
                <a:srgbClr val="000000"/>
              </a:solidFill>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a:xfrm>
            <a:off x="917575" y="744538"/>
            <a:ext cx="4962525" cy="3722687"/>
          </a:xfrm>
          <a:ln/>
        </p:spPr>
      </p:sp>
      <p:sp>
        <p:nvSpPr>
          <p:cNvPr id="212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212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1B2F291-1419-41C6-A65B-37ABC366001A}" type="slidenum">
              <a:rPr lang="el-GR" altLang="el-GR" smtClean="0">
                <a:solidFill>
                  <a:srgbClr val="000000"/>
                </a:solidFill>
              </a:rPr>
              <a:pPr eaLnBrk="1" hangingPunct="1">
                <a:spcBef>
                  <a:spcPct val="0"/>
                </a:spcBef>
              </a:pPr>
              <a:t>72</a:t>
            </a:fld>
            <a:endParaRPr lang="el-GR" altLang="el-GR" dirty="0" smtClean="0">
              <a:solidFill>
                <a:srgbClr val="000000"/>
              </a:solidFill>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xfrm>
            <a:off x="917575" y="744538"/>
            <a:ext cx="4962525" cy="3722687"/>
          </a:xfrm>
          <a:ln/>
        </p:spPr>
      </p:sp>
      <p:sp>
        <p:nvSpPr>
          <p:cNvPr id="214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214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FBA7F67-2522-4570-89A1-008EB390233F}" type="slidenum">
              <a:rPr lang="el-GR" altLang="el-GR" smtClean="0">
                <a:solidFill>
                  <a:srgbClr val="000000"/>
                </a:solidFill>
              </a:rPr>
              <a:pPr eaLnBrk="1" hangingPunct="1">
                <a:spcBef>
                  <a:spcPct val="0"/>
                </a:spcBef>
              </a:pPr>
              <a:t>73</a:t>
            </a:fld>
            <a:endParaRPr lang="el-GR" altLang="el-GR" dirty="0" smtClean="0">
              <a:solidFill>
                <a:srgbClr val="000000"/>
              </a:solidFill>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a:xfrm>
            <a:off x="917575" y="744538"/>
            <a:ext cx="4962525" cy="3722687"/>
          </a:xfrm>
          <a:ln/>
        </p:spPr>
      </p:sp>
      <p:sp>
        <p:nvSpPr>
          <p:cNvPr id="215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215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99CF2EA-629D-4E24-B710-633CACD804CF}" type="slidenum">
              <a:rPr lang="el-GR" altLang="el-GR" smtClean="0">
                <a:solidFill>
                  <a:srgbClr val="000000"/>
                </a:solidFill>
              </a:rPr>
              <a:pPr eaLnBrk="1" hangingPunct="1">
                <a:spcBef>
                  <a:spcPct val="0"/>
                </a:spcBef>
              </a:pPr>
              <a:t>74</a:t>
            </a:fld>
            <a:endParaRPr lang="el-GR" altLang="el-GR" dirty="0" smtClean="0">
              <a:solidFill>
                <a:srgbClr val="000000"/>
              </a:solidFill>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Θέση εικόνας διαφάνειας 1"/>
          <p:cNvSpPr>
            <a:spLocks noGrp="1" noRot="1" noChangeAspect="1" noTextEdit="1"/>
          </p:cNvSpPr>
          <p:nvPr>
            <p:ph type="sldImg"/>
          </p:nvPr>
        </p:nvSpPr>
        <p:spPr>
          <a:xfrm>
            <a:off x="917575" y="744538"/>
            <a:ext cx="4962525" cy="3722687"/>
          </a:xfrm>
          <a:ln/>
        </p:spPr>
      </p:sp>
      <p:sp>
        <p:nvSpPr>
          <p:cNvPr id="216067"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7800" indent="-177800">
              <a:buFontTx/>
              <a:buChar char="•"/>
            </a:pPr>
            <a:endParaRPr lang="el-GR" altLang="el-GR" dirty="0" smtClean="0"/>
          </a:p>
        </p:txBody>
      </p:sp>
      <p:sp>
        <p:nvSpPr>
          <p:cNvPr id="216068"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C4FF05E-5C4B-4C41-8AAB-04B220442147}" type="slidenum">
              <a:rPr lang="el-GR" altLang="el-GR" smtClean="0">
                <a:solidFill>
                  <a:srgbClr val="000000"/>
                </a:solidFill>
              </a:rPr>
              <a:pPr eaLnBrk="1" hangingPunct="1">
                <a:spcBef>
                  <a:spcPct val="0"/>
                </a:spcBef>
              </a:pPr>
              <a:t>75</a:t>
            </a:fld>
            <a:endParaRPr lang="el-GR" altLang="el-GR" dirty="0" smtClean="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9</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10</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130425"/>
            <a:ext cx="7772400" cy="1470025"/>
          </a:xfrm>
        </p:spPr>
        <p:txBody>
          <a:bodyPr/>
          <a:lstStyle>
            <a:lvl1pPr algn="ctr">
              <a:defRPr>
                <a:latin typeface="Verdana" pitchFamily="34" charset="0"/>
              </a:defRPr>
            </a:lvl1pPr>
          </a:lstStyle>
          <a:p>
            <a:endParaRPr lang="en-GB"/>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xfrm>
            <a:off x="6553200" y="6245225"/>
            <a:ext cx="2133600" cy="476250"/>
          </a:xfrm>
        </p:spPr>
        <p:txBody>
          <a:bodyPr/>
          <a:lstStyle>
            <a:lvl1pPr>
              <a:defRPr/>
            </a:lvl1pPr>
          </a:lstStyle>
          <a:p>
            <a:pPr>
              <a:defRPr/>
            </a:pPr>
            <a:fld id="{8FBB97DA-51E4-4BB9-92F7-401A525A6290}" type="slidenum">
              <a:rPr lang="en-US"/>
              <a:pPr>
                <a:defRPr/>
              </a:pPr>
              <a:t>‹#›</a:t>
            </a:fld>
            <a:endParaRPr lang="en-US" dirty="0"/>
          </a:p>
        </p:txBody>
      </p:sp>
    </p:spTree>
    <p:extLst>
      <p:ext uri="{BB962C8B-B14F-4D97-AF65-F5344CB8AC3E}">
        <p14:creationId xmlns:p14="http://schemas.microsoft.com/office/powerpoint/2010/main" val="3673666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A3563DE5-0AB2-402E-B8B1-4625A3193CC7}" type="slidenum">
              <a:rPr lang="en-US"/>
              <a:pPr>
                <a:defRPr/>
              </a:pPr>
              <a:t>‹#›</a:t>
            </a:fld>
            <a:endParaRPr lang="en-US" dirty="0"/>
          </a:p>
        </p:txBody>
      </p:sp>
    </p:spTree>
    <p:extLst>
      <p:ext uri="{BB962C8B-B14F-4D97-AF65-F5344CB8AC3E}">
        <p14:creationId xmlns:p14="http://schemas.microsoft.com/office/powerpoint/2010/main" val="2589903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9079DB3A-C9AE-4B9E-9B3A-6C0ECB780EE9}" type="slidenum">
              <a:rPr lang="en-US"/>
              <a:pPr>
                <a:defRPr/>
              </a:pPr>
              <a:t>‹#›</a:t>
            </a:fld>
            <a:endParaRPr lang="en-US" dirty="0"/>
          </a:p>
        </p:txBody>
      </p:sp>
    </p:spTree>
    <p:extLst>
      <p:ext uri="{BB962C8B-B14F-4D97-AF65-F5344CB8AC3E}">
        <p14:creationId xmlns:p14="http://schemas.microsoft.com/office/powerpoint/2010/main" val="5249009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4763" y="274638"/>
            <a:ext cx="174625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1116013" y="274638"/>
            <a:ext cx="50863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DD4942C5-08C9-4D1F-B307-DBC20677E405}" type="slidenum">
              <a:rPr lang="en-US"/>
              <a:pPr>
                <a:defRPr/>
              </a:pPr>
              <a:t>‹#›</a:t>
            </a:fld>
            <a:endParaRPr lang="en-US" dirty="0"/>
          </a:p>
        </p:txBody>
      </p:sp>
    </p:spTree>
    <p:extLst>
      <p:ext uri="{BB962C8B-B14F-4D97-AF65-F5344CB8AC3E}">
        <p14:creationId xmlns:p14="http://schemas.microsoft.com/office/powerpoint/2010/main" val="26858316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864096"/>
          </a:xfrm>
          <a:solidFill>
            <a:schemeClr val="bg1"/>
          </a:solidFill>
        </p:spPr>
        <p:txBody>
          <a:bodyPr/>
          <a:lstStyle>
            <a:lvl1pPr algn="ctr">
              <a:defRPr sz="3200" b="1">
                <a:solidFill>
                  <a:srgbClr val="004A82"/>
                </a:solidFill>
                <a:latin typeface="Calibri" panose="020F0502020204030204" pitchFamily="34" charset="0"/>
              </a:defRPr>
            </a:lvl1pPr>
          </a:lstStyle>
          <a:p>
            <a:r>
              <a:rPr lang="en-US" dirty="0" smtClean="0"/>
              <a:t>Click to edit Master title style</a:t>
            </a:r>
            <a:endParaRPr lang="el-GR" dirty="0"/>
          </a:p>
        </p:txBody>
      </p:sp>
      <p:sp>
        <p:nvSpPr>
          <p:cNvPr id="3" name="Content Placeholder 2"/>
          <p:cNvSpPr>
            <a:spLocks noGrp="1"/>
          </p:cNvSpPr>
          <p:nvPr>
            <p:ph idx="1"/>
          </p:nvPr>
        </p:nvSpPr>
        <p:spPr>
          <a:xfrm>
            <a:off x="323528" y="1268412"/>
            <a:ext cx="8352928" cy="5184924"/>
          </a:xfrm>
        </p:spPr>
        <p:txBody>
          <a:bodyPr/>
          <a:lstStyle>
            <a:lvl1pPr marL="342900" indent="-342900">
              <a:lnSpc>
                <a:spcPct val="110000"/>
              </a:lnSpc>
              <a:spcBef>
                <a:spcPts val="900"/>
              </a:spcBef>
              <a:buFont typeface="Wingdings" panose="05000000000000000000" pitchFamily="2" charset="2"/>
              <a:buChar char="v"/>
              <a:defRPr sz="2200">
                <a:latin typeface="Calibri" panose="020F0502020204030204" pitchFamily="34" charset="0"/>
              </a:defRPr>
            </a:lvl1pPr>
            <a:lvl2pPr marL="742950" indent="-285750">
              <a:lnSpc>
                <a:spcPct val="110000"/>
              </a:lnSpc>
              <a:spcBef>
                <a:spcPts val="900"/>
              </a:spcBef>
              <a:buFont typeface="Courier New" panose="02070309020205020404" pitchFamily="49" charset="0"/>
              <a:buChar char="o"/>
              <a:defRPr sz="2200">
                <a:latin typeface="Calibri" panose="020F0502020204030204" pitchFamily="34" charset="0"/>
              </a:defRPr>
            </a:lvl2pPr>
            <a:lvl3pPr>
              <a:lnSpc>
                <a:spcPct val="110000"/>
              </a:lnSpc>
              <a:spcBef>
                <a:spcPts val="900"/>
              </a:spcBef>
              <a:defRPr sz="2200">
                <a:latin typeface="Calibri" panose="020F0502020204030204" pitchFamily="34" charset="0"/>
              </a:defRPr>
            </a:lvl3pPr>
            <a:lvl4pPr>
              <a:lnSpc>
                <a:spcPct val="110000"/>
              </a:lnSpc>
              <a:spcBef>
                <a:spcPts val="900"/>
              </a:spcBef>
              <a:defRPr sz="2200">
                <a:latin typeface="Calibri" panose="020F0502020204030204" pitchFamily="34" charset="0"/>
              </a:defRPr>
            </a:lvl4pPr>
            <a:lvl5pPr>
              <a:lnSpc>
                <a:spcPct val="110000"/>
              </a:lnSpc>
              <a:spcBef>
                <a:spcPts val="900"/>
              </a:spcBef>
              <a:defRPr sz="2200">
                <a:latin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F9174728-81CA-42E3-AA58-9E579E06B426}" type="slidenum">
              <a:rPr lang="en-US"/>
              <a:pPr>
                <a:defRPr/>
              </a:pPr>
              <a:t>‹#›</a:t>
            </a:fld>
            <a:endParaRPr lang="en-US" dirty="0"/>
          </a:p>
        </p:txBody>
      </p:sp>
    </p:spTree>
    <p:extLst>
      <p:ext uri="{BB962C8B-B14F-4D97-AF65-F5344CB8AC3E}">
        <p14:creationId xmlns:p14="http://schemas.microsoft.com/office/powerpoint/2010/main" val="9380496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lvl1pPr>
              <a:defRPr b="1">
                <a:cs typeface="Arial" charset="0"/>
              </a:defRPr>
            </a:lvl1pPr>
          </a:lstStyle>
          <a:p>
            <a:pPr>
              <a:defRPr/>
            </a:pPr>
            <a:endParaRPr lang="el-GR" dirty="0"/>
          </a:p>
        </p:txBody>
      </p:sp>
      <p:sp>
        <p:nvSpPr>
          <p:cNvPr id="5" name="Footer Placeholder 4"/>
          <p:cNvSpPr>
            <a:spLocks noGrp="1"/>
          </p:cNvSpPr>
          <p:nvPr>
            <p:ph type="ftr" sz="quarter" idx="11"/>
          </p:nvPr>
        </p:nvSpPr>
        <p:spPr/>
        <p:txBody>
          <a:bodyPr/>
          <a:lstStyle>
            <a:lvl1pPr>
              <a:defRPr b="1">
                <a:cs typeface="Arial" charset="0"/>
              </a:defRPr>
            </a:lvl1pPr>
          </a:lstStyle>
          <a:p>
            <a:pPr>
              <a:defRPr/>
            </a:pPr>
            <a:endParaRPr lang="el-GR" dirty="0"/>
          </a:p>
        </p:txBody>
      </p:sp>
      <p:sp>
        <p:nvSpPr>
          <p:cNvPr id="6" name="Slide Number Placeholder 5"/>
          <p:cNvSpPr>
            <a:spLocks noGrp="1"/>
          </p:cNvSpPr>
          <p:nvPr>
            <p:ph type="sldNum" sz="quarter" idx="12"/>
          </p:nvPr>
        </p:nvSpPr>
        <p:spPr/>
        <p:txBody>
          <a:bodyPr/>
          <a:lstStyle>
            <a:lvl1pPr>
              <a:defRPr b="1">
                <a:cs typeface="Arial" charset="0"/>
              </a:defRPr>
            </a:lvl1pPr>
          </a:lstStyle>
          <a:p>
            <a:pPr>
              <a:defRPr/>
            </a:pPr>
            <a:fld id="{FB83EBF2-1B4C-4998-917C-43C22052B1C7}" type="slidenum">
              <a:rPr lang="el-GR"/>
              <a:pPr>
                <a:defRPr/>
              </a:pPr>
              <a:t>‹#›</a:t>
            </a:fld>
            <a:endParaRPr lang="el-GR" dirty="0"/>
          </a:p>
        </p:txBody>
      </p:sp>
    </p:spTree>
    <p:extLst>
      <p:ext uri="{BB962C8B-B14F-4D97-AF65-F5344CB8AC3E}">
        <p14:creationId xmlns:p14="http://schemas.microsoft.com/office/powerpoint/2010/main" val="19378301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b="1">
                <a:cs typeface="Arial" charset="0"/>
              </a:defRPr>
            </a:lvl1pPr>
          </a:lstStyle>
          <a:p>
            <a:pPr>
              <a:defRPr/>
            </a:pPr>
            <a:endParaRPr lang="el-GR" dirty="0"/>
          </a:p>
        </p:txBody>
      </p:sp>
      <p:sp>
        <p:nvSpPr>
          <p:cNvPr id="5" name="Footer Placeholder 4"/>
          <p:cNvSpPr>
            <a:spLocks noGrp="1"/>
          </p:cNvSpPr>
          <p:nvPr>
            <p:ph type="ftr" sz="quarter" idx="11"/>
          </p:nvPr>
        </p:nvSpPr>
        <p:spPr/>
        <p:txBody>
          <a:bodyPr/>
          <a:lstStyle>
            <a:lvl1pPr>
              <a:defRPr b="1">
                <a:cs typeface="Arial" charset="0"/>
              </a:defRPr>
            </a:lvl1pPr>
          </a:lstStyle>
          <a:p>
            <a:pPr>
              <a:defRPr/>
            </a:pPr>
            <a:endParaRPr lang="el-GR" dirty="0"/>
          </a:p>
        </p:txBody>
      </p:sp>
      <p:sp>
        <p:nvSpPr>
          <p:cNvPr id="6" name="Slide Number Placeholder 5"/>
          <p:cNvSpPr>
            <a:spLocks noGrp="1"/>
          </p:cNvSpPr>
          <p:nvPr>
            <p:ph type="sldNum" sz="quarter" idx="12"/>
          </p:nvPr>
        </p:nvSpPr>
        <p:spPr/>
        <p:txBody>
          <a:bodyPr/>
          <a:lstStyle>
            <a:lvl1pPr>
              <a:defRPr b="1">
                <a:cs typeface="Arial" charset="0"/>
              </a:defRPr>
            </a:lvl1pPr>
          </a:lstStyle>
          <a:p>
            <a:pPr>
              <a:defRPr/>
            </a:pPr>
            <a:fld id="{078D45F3-AACE-4E9D-8E13-5ADAEEF4C563}" type="slidenum">
              <a:rPr lang="el-GR"/>
              <a:pPr>
                <a:defRPr/>
              </a:pPr>
              <a:t>‹#›</a:t>
            </a:fld>
            <a:endParaRPr lang="el-GR" dirty="0"/>
          </a:p>
        </p:txBody>
      </p:sp>
    </p:spTree>
    <p:extLst>
      <p:ext uri="{BB962C8B-B14F-4D97-AF65-F5344CB8AC3E}">
        <p14:creationId xmlns:p14="http://schemas.microsoft.com/office/powerpoint/2010/main" val="19738954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b="1">
                <a:cs typeface="Arial" charset="0"/>
              </a:defRPr>
            </a:lvl1pPr>
          </a:lstStyle>
          <a:p>
            <a:pPr>
              <a:defRPr/>
            </a:pPr>
            <a:endParaRPr lang="el-GR" dirty="0"/>
          </a:p>
        </p:txBody>
      </p:sp>
      <p:sp>
        <p:nvSpPr>
          <p:cNvPr id="5" name="Footer Placeholder 4"/>
          <p:cNvSpPr>
            <a:spLocks noGrp="1"/>
          </p:cNvSpPr>
          <p:nvPr>
            <p:ph type="ftr" sz="quarter" idx="11"/>
          </p:nvPr>
        </p:nvSpPr>
        <p:spPr/>
        <p:txBody>
          <a:bodyPr/>
          <a:lstStyle>
            <a:lvl1pPr>
              <a:defRPr b="1">
                <a:cs typeface="Arial" charset="0"/>
              </a:defRPr>
            </a:lvl1pPr>
          </a:lstStyle>
          <a:p>
            <a:pPr>
              <a:defRPr/>
            </a:pPr>
            <a:endParaRPr lang="el-GR" dirty="0"/>
          </a:p>
        </p:txBody>
      </p:sp>
      <p:sp>
        <p:nvSpPr>
          <p:cNvPr id="6" name="Slide Number Placeholder 5"/>
          <p:cNvSpPr>
            <a:spLocks noGrp="1"/>
          </p:cNvSpPr>
          <p:nvPr>
            <p:ph type="sldNum" sz="quarter" idx="12"/>
          </p:nvPr>
        </p:nvSpPr>
        <p:spPr/>
        <p:txBody>
          <a:bodyPr/>
          <a:lstStyle>
            <a:lvl1pPr>
              <a:defRPr b="1">
                <a:cs typeface="Arial" charset="0"/>
              </a:defRPr>
            </a:lvl1pPr>
          </a:lstStyle>
          <a:p>
            <a:pPr>
              <a:defRPr/>
            </a:pPr>
            <a:fld id="{22797385-669B-4EF1-BE8A-80C5A073A3F6}" type="slidenum">
              <a:rPr lang="el-GR"/>
              <a:pPr>
                <a:defRPr/>
              </a:pPr>
              <a:t>‹#›</a:t>
            </a:fld>
            <a:endParaRPr lang="el-GR" dirty="0"/>
          </a:p>
        </p:txBody>
      </p:sp>
    </p:spTree>
    <p:extLst>
      <p:ext uri="{BB962C8B-B14F-4D97-AF65-F5344CB8AC3E}">
        <p14:creationId xmlns:p14="http://schemas.microsoft.com/office/powerpoint/2010/main" val="31448683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lvl1pPr>
              <a:defRPr b="1">
                <a:cs typeface="Arial" charset="0"/>
              </a:defRPr>
            </a:lvl1pPr>
          </a:lstStyle>
          <a:p>
            <a:pPr>
              <a:defRPr/>
            </a:pPr>
            <a:endParaRPr lang="el-GR" dirty="0"/>
          </a:p>
        </p:txBody>
      </p:sp>
      <p:sp>
        <p:nvSpPr>
          <p:cNvPr id="6" name="Footer Placeholder 5"/>
          <p:cNvSpPr>
            <a:spLocks noGrp="1"/>
          </p:cNvSpPr>
          <p:nvPr>
            <p:ph type="ftr" sz="quarter" idx="11"/>
          </p:nvPr>
        </p:nvSpPr>
        <p:spPr/>
        <p:txBody>
          <a:bodyPr/>
          <a:lstStyle>
            <a:lvl1pPr>
              <a:defRPr b="1">
                <a:cs typeface="Arial" charset="0"/>
              </a:defRPr>
            </a:lvl1pPr>
          </a:lstStyle>
          <a:p>
            <a:pPr>
              <a:defRPr/>
            </a:pPr>
            <a:endParaRPr lang="el-GR" dirty="0"/>
          </a:p>
        </p:txBody>
      </p:sp>
      <p:sp>
        <p:nvSpPr>
          <p:cNvPr id="7" name="Slide Number Placeholder 6"/>
          <p:cNvSpPr>
            <a:spLocks noGrp="1"/>
          </p:cNvSpPr>
          <p:nvPr>
            <p:ph type="sldNum" sz="quarter" idx="12"/>
          </p:nvPr>
        </p:nvSpPr>
        <p:spPr/>
        <p:txBody>
          <a:bodyPr/>
          <a:lstStyle>
            <a:lvl1pPr>
              <a:defRPr b="1">
                <a:cs typeface="Arial" charset="0"/>
              </a:defRPr>
            </a:lvl1pPr>
          </a:lstStyle>
          <a:p>
            <a:pPr>
              <a:defRPr/>
            </a:pPr>
            <a:fld id="{73556E28-2EAD-4759-BF22-C1C91A29FE67}" type="slidenum">
              <a:rPr lang="el-GR"/>
              <a:pPr>
                <a:defRPr/>
              </a:pPr>
              <a:t>‹#›</a:t>
            </a:fld>
            <a:endParaRPr lang="el-GR" dirty="0"/>
          </a:p>
        </p:txBody>
      </p:sp>
    </p:spTree>
    <p:extLst>
      <p:ext uri="{BB962C8B-B14F-4D97-AF65-F5344CB8AC3E}">
        <p14:creationId xmlns:p14="http://schemas.microsoft.com/office/powerpoint/2010/main" val="182434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lvl1pPr>
              <a:defRPr b="1">
                <a:cs typeface="Arial" charset="0"/>
              </a:defRPr>
            </a:lvl1pPr>
          </a:lstStyle>
          <a:p>
            <a:pPr>
              <a:defRPr/>
            </a:pPr>
            <a:endParaRPr lang="el-GR" dirty="0"/>
          </a:p>
        </p:txBody>
      </p:sp>
      <p:sp>
        <p:nvSpPr>
          <p:cNvPr id="8" name="Footer Placeholder 7"/>
          <p:cNvSpPr>
            <a:spLocks noGrp="1"/>
          </p:cNvSpPr>
          <p:nvPr>
            <p:ph type="ftr" sz="quarter" idx="11"/>
          </p:nvPr>
        </p:nvSpPr>
        <p:spPr/>
        <p:txBody>
          <a:bodyPr/>
          <a:lstStyle>
            <a:lvl1pPr>
              <a:defRPr b="1">
                <a:cs typeface="Arial" charset="0"/>
              </a:defRPr>
            </a:lvl1pPr>
          </a:lstStyle>
          <a:p>
            <a:pPr>
              <a:defRPr/>
            </a:pPr>
            <a:endParaRPr lang="el-GR" dirty="0"/>
          </a:p>
        </p:txBody>
      </p:sp>
      <p:sp>
        <p:nvSpPr>
          <p:cNvPr id="9" name="Slide Number Placeholder 8"/>
          <p:cNvSpPr>
            <a:spLocks noGrp="1"/>
          </p:cNvSpPr>
          <p:nvPr>
            <p:ph type="sldNum" sz="quarter" idx="12"/>
          </p:nvPr>
        </p:nvSpPr>
        <p:spPr/>
        <p:txBody>
          <a:bodyPr/>
          <a:lstStyle>
            <a:lvl1pPr>
              <a:defRPr b="1">
                <a:cs typeface="Arial" charset="0"/>
              </a:defRPr>
            </a:lvl1pPr>
          </a:lstStyle>
          <a:p>
            <a:pPr>
              <a:defRPr/>
            </a:pPr>
            <a:fld id="{A30AC881-8AA3-41FA-BB03-01CF37B65A86}" type="slidenum">
              <a:rPr lang="el-GR"/>
              <a:pPr>
                <a:defRPr/>
              </a:pPr>
              <a:t>‹#›</a:t>
            </a:fld>
            <a:endParaRPr lang="el-GR" dirty="0"/>
          </a:p>
        </p:txBody>
      </p:sp>
    </p:spTree>
    <p:extLst>
      <p:ext uri="{BB962C8B-B14F-4D97-AF65-F5344CB8AC3E}">
        <p14:creationId xmlns:p14="http://schemas.microsoft.com/office/powerpoint/2010/main" val="39790163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lvl1pPr>
              <a:defRPr b="1">
                <a:cs typeface="Arial" charset="0"/>
              </a:defRPr>
            </a:lvl1pPr>
          </a:lstStyle>
          <a:p>
            <a:pPr>
              <a:defRPr/>
            </a:pPr>
            <a:endParaRPr lang="el-GR" dirty="0"/>
          </a:p>
        </p:txBody>
      </p:sp>
      <p:sp>
        <p:nvSpPr>
          <p:cNvPr id="4" name="Footer Placeholder 3"/>
          <p:cNvSpPr>
            <a:spLocks noGrp="1"/>
          </p:cNvSpPr>
          <p:nvPr>
            <p:ph type="ftr" sz="quarter" idx="11"/>
          </p:nvPr>
        </p:nvSpPr>
        <p:spPr/>
        <p:txBody>
          <a:bodyPr/>
          <a:lstStyle>
            <a:lvl1pPr>
              <a:defRPr b="1">
                <a:cs typeface="Arial" charset="0"/>
              </a:defRPr>
            </a:lvl1pPr>
          </a:lstStyle>
          <a:p>
            <a:pPr>
              <a:defRPr/>
            </a:pPr>
            <a:endParaRPr lang="el-GR" dirty="0"/>
          </a:p>
        </p:txBody>
      </p:sp>
      <p:sp>
        <p:nvSpPr>
          <p:cNvPr id="5" name="Slide Number Placeholder 4"/>
          <p:cNvSpPr>
            <a:spLocks noGrp="1"/>
          </p:cNvSpPr>
          <p:nvPr>
            <p:ph type="sldNum" sz="quarter" idx="12"/>
          </p:nvPr>
        </p:nvSpPr>
        <p:spPr/>
        <p:txBody>
          <a:bodyPr/>
          <a:lstStyle>
            <a:lvl1pPr>
              <a:defRPr b="1">
                <a:cs typeface="Arial" charset="0"/>
              </a:defRPr>
            </a:lvl1pPr>
          </a:lstStyle>
          <a:p>
            <a:pPr>
              <a:defRPr/>
            </a:pPr>
            <a:fld id="{A74AB4B6-854C-42B4-BD8F-21C53CD01393}" type="slidenum">
              <a:rPr lang="el-GR"/>
              <a:pPr>
                <a:defRPr/>
              </a:pPr>
              <a:t>‹#›</a:t>
            </a:fld>
            <a:endParaRPr lang="el-GR" dirty="0"/>
          </a:p>
        </p:txBody>
      </p:sp>
    </p:spTree>
    <p:extLst>
      <p:ext uri="{BB962C8B-B14F-4D97-AF65-F5344CB8AC3E}">
        <p14:creationId xmlns:p14="http://schemas.microsoft.com/office/powerpoint/2010/main" val="2623533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Calibri" panose="020F0502020204030204" pitchFamily="34" charset="0"/>
              </a:defRPr>
            </a:lvl1pPr>
          </a:lstStyle>
          <a:p>
            <a:r>
              <a:rPr lang="en-US" dirty="0" smtClean="0"/>
              <a:t>Click to edit Master title style</a:t>
            </a:r>
            <a:endParaRPr lang="el-GR" dirty="0"/>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0D9103C5-B797-4223-A5CB-614BAB668663}" type="slidenum">
              <a:rPr lang="en-US"/>
              <a:pPr>
                <a:defRPr/>
              </a:pPr>
              <a:t>‹#›</a:t>
            </a:fld>
            <a:endParaRPr lang="en-US" dirty="0"/>
          </a:p>
        </p:txBody>
      </p:sp>
    </p:spTree>
    <p:extLst>
      <p:ext uri="{BB962C8B-B14F-4D97-AF65-F5344CB8AC3E}">
        <p14:creationId xmlns:p14="http://schemas.microsoft.com/office/powerpoint/2010/main" val="202873367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b="1">
                <a:cs typeface="Arial" charset="0"/>
              </a:defRPr>
            </a:lvl1pPr>
          </a:lstStyle>
          <a:p>
            <a:pPr>
              <a:defRPr/>
            </a:pPr>
            <a:endParaRPr lang="el-GR" dirty="0"/>
          </a:p>
        </p:txBody>
      </p:sp>
      <p:sp>
        <p:nvSpPr>
          <p:cNvPr id="6" name="Footer Placeholder 5"/>
          <p:cNvSpPr>
            <a:spLocks noGrp="1"/>
          </p:cNvSpPr>
          <p:nvPr>
            <p:ph type="ftr" sz="quarter" idx="11"/>
          </p:nvPr>
        </p:nvSpPr>
        <p:spPr/>
        <p:txBody>
          <a:bodyPr/>
          <a:lstStyle>
            <a:lvl1pPr>
              <a:defRPr b="1">
                <a:cs typeface="Arial" charset="0"/>
              </a:defRPr>
            </a:lvl1pPr>
          </a:lstStyle>
          <a:p>
            <a:pPr>
              <a:defRPr/>
            </a:pPr>
            <a:endParaRPr lang="el-GR" dirty="0"/>
          </a:p>
        </p:txBody>
      </p:sp>
      <p:sp>
        <p:nvSpPr>
          <p:cNvPr id="7" name="Slide Number Placeholder 6"/>
          <p:cNvSpPr>
            <a:spLocks noGrp="1"/>
          </p:cNvSpPr>
          <p:nvPr>
            <p:ph type="sldNum" sz="quarter" idx="12"/>
          </p:nvPr>
        </p:nvSpPr>
        <p:spPr/>
        <p:txBody>
          <a:bodyPr/>
          <a:lstStyle>
            <a:lvl1pPr>
              <a:defRPr b="1">
                <a:cs typeface="Arial" charset="0"/>
              </a:defRPr>
            </a:lvl1pPr>
          </a:lstStyle>
          <a:p>
            <a:pPr>
              <a:defRPr/>
            </a:pPr>
            <a:fld id="{2340BA8D-38A2-4140-BB16-FA7FB073E317}" type="slidenum">
              <a:rPr lang="el-GR"/>
              <a:pPr>
                <a:defRPr/>
              </a:pPr>
              <a:t>‹#›</a:t>
            </a:fld>
            <a:endParaRPr lang="el-GR" dirty="0"/>
          </a:p>
        </p:txBody>
      </p:sp>
    </p:spTree>
    <p:extLst>
      <p:ext uri="{BB962C8B-B14F-4D97-AF65-F5344CB8AC3E}">
        <p14:creationId xmlns:p14="http://schemas.microsoft.com/office/powerpoint/2010/main" val="12451125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l-GR"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b="1">
                <a:cs typeface="Arial" charset="0"/>
              </a:defRPr>
            </a:lvl1pPr>
          </a:lstStyle>
          <a:p>
            <a:pPr>
              <a:defRPr/>
            </a:pPr>
            <a:endParaRPr lang="el-GR" dirty="0"/>
          </a:p>
        </p:txBody>
      </p:sp>
      <p:sp>
        <p:nvSpPr>
          <p:cNvPr id="6" name="Footer Placeholder 5"/>
          <p:cNvSpPr>
            <a:spLocks noGrp="1"/>
          </p:cNvSpPr>
          <p:nvPr>
            <p:ph type="ftr" sz="quarter" idx="11"/>
          </p:nvPr>
        </p:nvSpPr>
        <p:spPr/>
        <p:txBody>
          <a:bodyPr/>
          <a:lstStyle>
            <a:lvl1pPr>
              <a:defRPr b="1">
                <a:cs typeface="Arial" charset="0"/>
              </a:defRPr>
            </a:lvl1pPr>
          </a:lstStyle>
          <a:p>
            <a:pPr>
              <a:defRPr/>
            </a:pPr>
            <a:endParaRPr lang="el-GR" dirty="0"/>
          </a:p>
        </p:txBody>
      </p:sp>
      <p:sp>
        <p:nvSpPr>
          <p:cNvPr id="7" name="Slide Number Placeholder 6"/>
          <p:cNvSpPr>
            <a:spLocks noGrp="1"/>
          </p:cNvSpPr>
          <p:nvPr>
            <p:ph type="sldNum" sz="quarter" idx="12"/>
          </p:nvPr>
        </p:nvSpPr>
        <p:spPr/>
        <p:txBody>
          <a:bodyPr/>
          <a:lstStyle>
            <a:lvl1pPr>
              <a:defRPr b="1">
                <a:cs typeface="Arial" charset="0"/>
              </a:defRPr>
            </a:lvl1pPr>
          </a:lstStyle>
          <a:p>
            <a:pPr>
              <a:defRPr/>
            </a:pPr>
            <a:fld id="{17E7E35C-FBF0-4142-915C-438D9D873DF6}" type="slidenum">
              <a:rPr lang="el-GR"/>
              <a:pPr>
                <a:defRPr/>
              </a:pPr>
              <a:t>‹#›</a:t>
            </a:fld>
            <a:endParaRPr lang="el-GR" dirty="0"/>
          </a:p>
        </p:txBody>
      </p:sp>
    </p:spTree>
    <p:extLst>
      <p:ext uri="{BB962C8B-B14F-4D97-AF65-F5344CB8AC3E}">
        <p14:creationId xmlns:p14="http://schemas.microsoft.com/office/powerpoint/2010/main" val="19315661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b="1">
                <a:cs typeface="Arial" charset="0"/>
              </a:defRPr>
            </a:lvl1pPr>
          </a:lstStyle>
          <a:p>
            <a:pPr>
              <a:defRPr/>
            </a:pPr>
            <a:endParaRPr lang="el-GR" dirty="0"/>
          </a:p>
        </p:txBody>
      </p:sp>
      <p:sp>
        <p:nvSpPr>
          <p:cNvPr id="5" name="Footer Placeholder 4"/>
          <p:cNvSpPr>
            <a:spLocks noGrp="1"/>
          </p:cNvSpPr>
          <p:nvPr>
            <p:ph type="ftr" sz="quarter" idx="11"/>
          </p:nvPr>
        </p:nvSpPr>
        <p:spPr/>
        <p:txBody>
          <a:bodyPr/>
          <a:lstStyle>
            <a:lvl1pPr>
              <a:defRPr b="1">
                <a:cs typeface="Arial" charset="0"/>
              </a:defRPr>
            </a:lvl1pPr>
          </a:lstStyle>
          <a:p>
            <a:pPr>
              <a:defRPr/>
            </a:pPr>
            <a:endParaRPr lang="el-GR" dirty="0"/>
          </a:p>
        </p:txBody>
      </p:sp>
      <p:sp>
        <p:nvSpPr>
          <p:cNvPr id="6" name="Slide Number Placeholder 5"/>
          <p:cNvSpPr>
            <a:spLocks noGrp="1"/>
          </p:cNvSpPr>
          <p:nvPr>
            <p:ph type="sldNum" sz="quarter" idx="12"/>
          </p:nvPr>
        </p:nvSpPr>
        <p:spPr/>
        <p:txBody>
          <a:bodyPr/>
          <a:lstStyle>
            <a:lvl1pPr>
              <a:defRPr b="1">
                <a:cs typeface="Arial" charset="0"/>
              </a:defRPr>
            </a:lvl1pPr>
          </a:lstStyle>
          <a:p>
            <a:pPr>
              <a:defRPr/>
            </a:pPr>
            <a:fld id="{B03A0F15-E572-465F-9F73-196783600BB4}" type="slidenum">
              <a:rPr lang="el-GR"/>
              <a:pPr>
                <a:defRPr/>
              </a:pPr>
              <a:t>‹#›</a:t>
            </a:fld>
            <a:endParaRPr lang="el-GR" dirty="0"/>
          </a:p>
        </p:txBody>
      </p:sp>
    </p:spTree>
    <p:extLst>
      <p:ext uri="{BB962C8B-B14F-4D97-AF65-F5344CB8AC3E}">
        <p14:creationId xmlns:p14="http://schemas.microsoft.com/office/powerpoint/2010/main" val="2195537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b="1">
                <a:cs typeface="Arial" charset="0"/>
              </a:defRPr>
            </a:lvl1pPr>
          </a:lstStyle>
          <a:p>
            <a:pPr>
              <a:defRPr/>
            </a:pPr>
            <a:endParaRPr lang="el-GR" dirty="0"/>
          </a:p>
        </p:txBody>
      </p:sp>
      <p:sp>
        <p:nvSpPr>
          <p:cNvPr id="5" name="Footer Placeholder 4"/>
          <p:cNvSpPr>
            <a:spLocks noGrp="1"/>
          </p:cNvSpPr>
          <p:nvPr>
            <p:ph type="ftr" sz="quarter" idx="11"/>
          </p:nvPr>
        </p:nvSpPr>
        <p:spPr/>
        <p:txBody>
          <a:bodyPr/>
          <a:lstStyle>
            <a:lvl1pPr>
              <a:defRPr b="1">
                <a:cs typeface="Arial" charset="0"/>
              </a:defRPr>
            </a:lvl1pPr>
          </a:lstStyle>
          <a:p>
            <a:pPr>
              <a:defRPr/>
            </a:pPr>
            <a:endParaRPr lang="el-GR" dirty="0"/>
          </a:p>
        </p:txBody>
      </p:sp>
      <p:sp>
        <p:nvSpPr>
          <p:cNvPr id="6" name="Slide Number Placeholder 5"/>
          <p:cNvSpPr>
            <a:spLocks noGrp="1"/>
          </p:cNvSpPr>
          <p:nvPr>
            <p:ph type="sldNum" sz="quarter" idx="12"/>
          </p:nvPr>
        </p:nvSpPr>
        <p:spPr/>
        <p:txBody>
          <a:bodyPr/>
          <a:lstStyle>
            <a:lvl1pPr>
              <a:defRPr b="1">
                <a:cs typeface="Arial" charset="0"/>
              </a:defRPr>
            </a:lvl1pPr>
          </a:lstStyle>
          <a:p>
            <a:pPr>
              <a:defRPr/>
            </a:pPr>
            <a:fld id="{D194E626-332B-464F-AD05-CC743A19E561}" type="slidenum">
              <a:rPr lang="el-GR"/>
              <a:pPr>
                <a:defRPr/>
              </a:pPr>
              <a:t>‹#›</a:t>
            </a:fld>
            <a:endParaRPr lang="el-GR" dirty="0"/>
          </a:p>
        </p:txBody>
      </p:sp>
    </p:spTree>
    <p:extLst>
      <p:ext uri="{BB962C8B-B14F-4D97-AF65-F5344CB8AC3E}">
        <p14:creationId xmlns:p14="http://schemas.microsoft.com/office/powerpoint/2010/main" val="2078590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864096"/>
          </a:xfrm>
          <a:solidFill>
            <a:schemeClr val="bg1"/>
          </a:solidFill>
        </p:spPr>
        <p:txBody>
          <a:bodyPr/>
          <a:lstStyle>
            <a:lvl1pPr algn="ctr">
              <a:defRPr sz="3200" b="1">
                <a:solidFill>
                  <a:srgbClr val="0070C0"/>
                </a:solidFill>
                <a:latin typeface="Calibri" panose="020F0502020204030204" pitchFamily="34" charset="0"/>
              </a:defRPr>
            </a:lvl1pPr>
          </a:lstStyle>
          <a:p>
            <a:r>
              <a:rPr lang="en-US" dirty="0" smtClean="0"/>
              <a:t>Click to edit Master title style</a:t>
            </a:r>
            <a:endParaRPr lang="el-GR" dirty="0"/>
          </a:p>
        </p:txBody>
      </p:sp>
      <p:sp>
        <p:nvSpPr>
          <p:cNvPr id="3" name="Content Placeholder 2"/>
          <p:cNvSpPr>
            <a:spLocks noGrp="1"/>
          </p:cNvSpPr>
          <p:nvPr>
            <p:ph idx="1"/>
          </p:nvPr>
        </p:nvSpPr>
        <p:spPr>
          <a:xfrm>
            <a:off x="323528" y="1268412"/>
            <a:ext cx="8352928" cy="5184924"/>
          </a:xfrm>
        </p:spPr>
        <p:txBody>
          <a:bodyPr/>
          <a:lstStyle>
            <a:lvl1pPr marL="342900" indent="-342900">
              <a:lnSpc>
                <a:spcPct val="110000"/>
              </a:lnSpc>
              <a:spcBef>
                <a:spcPts val="900"/>
              </a:spcBef>
              <a:buFont typeface="Wingdings" panose="05000000000000000000" pitchFamily="2" charset="2"/>
              <a:buChar char="v"/>
              <a:defRPr sz="2200">
                <a:latin typeface="Calibri" panose="020F0502020204030204" pitchFamily="34" charset="0"/>
              </a:defRPr>
            </a:lvl1pPr>
            <a:lvl2pPr marL="742950" indent="-285750">
              <a:lnSpc>
                <a:spcPct val="110000"/>
              </a:lnSpc>
              <a:spcBef>
                <a:spcPts val="900"/>
              </a:spcBef>
              <a:buFont typeface="Courier New" panose="02070309020205020404" pitchFamily="49" charset="0"/>
              <a:buChar char="o"/>
              <a:defRPr sz="2200">
                <a:latin typeface="Calibri" panose="020F0502020204030204" pitchFamily="34" charset="0"/>
              </a:defRPr>
            </a:lvl2pPr>
            <a:lvl3pPr>
              <a:lnSpc>
                <a:spcPct val="110000"/>
              </a:lnSpc>
              <a:spcBef>
                <a:spcPts val="900"/>
              </a:spcBef>
              <a:defRPr sz="2200">
                <a:latin typeface="Calibri" panose="020F0502020204030204" pitchFamily="34" charset="0"/>
              </a:defRPr>
            </a:lvl3pPr>
            <a:lvl4pPr>
              <a:lnSpc>
                <a:spcPct val="110000"/>
              </a:lnSpc>
              <a:spcBef>
                <a:spcPts val="900"/>
              </a:spcBef>
              <a:defRPr sz="2200">
                <a:latin typeface="Calibri" panose="020F0502020204030204" pitchFamily="34" charset="0"/>
              </a:defRPr>
            </a:lvl4pPr>
            <a:lvl5pPr>
              <a:lnSpc>
                <a:spcPct val="110000"/>
              </a:lnSpc>
              <a:spcBef>
                <a:spcPts val="900"/>
              </a:spcBef>
              <a:defRPr sz="2200">
                <a:latin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BA00B4B4-04E2-4A55-9AAA-2914E1AF7249}" type="slidenum">
              <a:rPr lang="en-US"/>
              <a:pPr>
                <a:defRPr/>
              </a:pPr>
              <a:t>‹#›</a:t>
            </a:fld>
            <a:endParaRPr lang="en-US" dirty="0"/>
          </a:p>
        </p:txBody>
      </p:sp>
    </p:spTree>
    <p:extLst>
      <p:ext uri="{BB962C8B-B14F-4D97-AF65-F5344CB8AC3E}">
        <p14:creationId xmlns:p14="http://schemas.microsoft.com/office/powerpoint/2010/main" val="2035957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BCFFEE9D-8065-433A-ACD3-6812A4BAB996}" type="slidenum">
              <a:rPr lang="en-US"/>
              <a:pPr>
                <a:defRPr/>
              </a:pPr>
              <a:t>‹#›</a:t>
            </a:fld>
            <a:endParaRPr lang="en-US" dirty="0"/>
          </a:p>
        </p:txBody>
      </p:sp>
    </p:spTree>
    <p:extLst>
      <p:ext uri="{BB962C8B-B14F-4D97-AF65-F5344CB8AC3E}">
        <p14:creationId xmlns:p14="http://schemas.microsoft.com/office/powerpoint/2010/main" val="177700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1116013" y="1268413"/>
            <a:ext cx="34163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84713" y="1268413"/>
            <a:ext cx="34163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ED8CFBD4-89A5-4D2B-87DF-558A3DA5D798}" type="slidenum">
              <a:rPr lang="en-US"/>
              <a:pPr>
                <a:defRPr/>
              </a:pPr>
              <a:t>‹#›</a:t>
            </a:fld>
            <a:endParaRPr lang="en-US" dirty="0"/>
          </a:p>
        </p:txBody>
      </p:sp>
    </p:spTree>
    <p:extLst>
      <p:ext uri="{BB962C8B-B14F-4D97-AF65-F5344CB8AC3E}">
        <p14:creationId xmlns:p14="http://schemas.microsoft.com/office/powerpoint/2010/main" val="3358716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6"/>
          <p:cNvSpPr>
            <a:spLocks noGrp="1" noChangeArrowheads="1"/>
          </p:cNvSpPr>
          <p:nvPr>
            <p:ph type="sldNum" sz="quarter" idx="11"/>
          </p:nvPr>
        </p:nvSpPr>
        <p:spPr>
          <a:ln/>
        </p:spPr>
        <p:txBody>
          <a:bodyPr/>
          <a:lstStyle>
            <a:lvl1pPr>
              <a:defRPr/>
            </a:lvl1pPr>
          </a:lstStyle>
          <a:p>
            <a:pPr>
              <a:defRPr/>
            </a:pPr>
            <a:fld id="{25A28E77-C3D4-471A-9B3E-420CBE0967B3}" type="slidenum">
              <a:rPr lang="en-US"/>
              <a:pPr>
                <a:defRPr/>
              </a:pPr>
              <a:t>‹#›</a:t>
            </a:fld>
            <a:endParaRPr lang="en-US" dirty="0"/>
          </a:p>
        </p:txBody>
      </p:sp>
    </p:spTree>
    <p:extLst>
      <p:ext uri="{BB962C8B-B14F-4D97-AF65-F5344CB8AC3E}">
        <p14:creationId xmlns:p14="http://schemas.microsoft.com/office/powerpoint/2010/main" val="2020145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fld id="{C8F1B593-8296-481E-8F12-93220419E253}" type="slidenum">
              <a:rPr lang="en-US"/>
              <a:pPr>
                <a:defRPr/>
              </a:pPr>
              <a:t>‹#›</a:t>
            </a:fld>
            <a:endParaRPr lang="en-US" dirty="0"/>
          </a:p>
        </p:txBody>
      </p:sp>
    </p:spTree>
    <p:extLst>
      <p:ext uri="{BB962C8B-B14F-4D97-AF65-F5344CB8AC3E}">
        <p14:creationId xmlns:p14="http://schemas.microsoft.com/office/powerpoint/2010/main" val="461259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6"/>
          <p:cNvSpPr>
            <a:spLocks noGrp="1" noChangeArrowheads="1"/>
          </p:cNvSpPr>
          <p:nvPr>
            <p:ph type="sldNum" sz="quarter" idx="11"/>
          </p:nvPr>
        </p:nvSpPr>
        <p:spPr>
          <a:ln/>
        </p:spPr>
        <p:txBody>
          <a:bodyPr/>
          <a:lstStyle>
            <a:lvl1pPr>
              <a:defRPr/>
            </a:lvl1pPr>
          </a:lstStyle>
          <a:p>
            <a:pPr>
              <a:defRPr/>
            </a:pPr>
            <a:fld id="{49771FD9-F5DD-423C-ABDA-43AF8BF1D868}" type="slidenum">
              <a:rPr lang="en-US"/>
              <a:pPr>
                <a:defRPr/>
              </a:pPr>
              <a:t>‹#›</a:t>
            </a:fld>
            <a:endParaRPr lang="en-US" dirty="0"/>
          </a:p>
        </p:txBody>
      </p:sp>
    </p:spTree>
    <p:extLst>
      <p:ext uri="{BB962C8B-B14F-4D97-AF65-F5344CB8AC3E}">
        <p14:creationId xmlns:p14="http://schemas.microsoft.com/office/powerpoint/2010/main" val="2087471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F9A52F5C-5388-4CA5-BA95-81F357F44625}" type="slidenum">
              <a:rPr lang="en-US"/>
              <a:pPr>
                <a:defRPr/>
              </a:pPr>
              <a:t>‹#›</a:t>
            </a:fld>
            <a:endParaRPr lang="en-US" dirty="0"/>
          </a:p>
        </p:txBody>
      </p:sp>
    </p:spTree>
    <p:extLst>
      <p:ext uri="{BB962C8B-B14F-4D97-AF65-F5344CB8AC3E}">
        <p14:creationId xmlns:p14="http://schemas.microsoft.com/office/powerpoint/2010/main" val="1870237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2.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116013" y="188913"/>
            <a:ext cx="69850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l-GR" smtClean="0"/>
              <a:t>Click to edit Master title style</a:t>
            </a:r>
          </a:p>
        </p:txBody>
      </p:sp>
      <p:sp>
        <p:nvSpPr>
          <p:cNvPr id="2051" name="Rectangle 3"/>
          <p:cNvSpPr>
            <a:spLocks noGrp="1" noChangeArrowheads="1"/>
          </p:cNvSpPr>
          <p:nvPr>
            <p:ph type="body" idx="1"/>
          </p:nvPr>
        </p:nvSpPr>
        <p:spPr bwMode="auto">
          <a:xfrm>
            <a:off x="1116013" y="1268413"/>
            <a:ext cx="69850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l-GR" smtClean="0"/>
              <a:t>Click to edit Master text styles</a:t>
            </a:r>
          </a:p>
          <a:p>
            <a:pPr lvl="1"/>
            <a:r>
              <a:rPr lang="en-US" altLang="el-GR" smtClean="0"/>
              <a:t>Second level</a:t>
            </a:r>
          </a:p>
          <a:p>
            <a:pPr lvl="2"/>
            <a:r>
              <a:rPr lang="en-US" altLang="el-GR" smtClean="0"/>
              <a:t>Third level</a:t>
            </a:r>
          </a:p>
          <a:p>
            <a:pPr lvl="3"/>
            <a:r>
              <a:rPr lang="en-US" altLang="el-GR" smtClean="0"/>
              <a:t>Fourth level</a:t>
            </a:r>
          </a:p>
          <a:p>
            <a:pPr lvl="4"/>
            <a:r>
              <a:rPr lang="en-US" altLang="el-GR" smtClean="0"/>
              <a:t>Fifth level</a:t>
            </a:r>
            <a:endParaRPr lang="el-GR" altLang="el-GR"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410325"/>
            <a:ext cx="2133600" cy="258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cs typeface="+mn-cs"/>
              </a:defRPr>
            </a:lvl1pPr>
          </a:lstStyle>
          <a:p>
            <a:pPr>
              <a:defRPr/>
            </a:pPr>
            <a:fld id="{08A79417-E261-4FAF-9668-12A08DE0BC52}" type="slidenum">
              <a:rPr lang="en-US"/>
              <a:pPr>
                <a:defRPr/>
              </a:pPr>
              <a:t>‹#›</a:t>
            </a:fld>
            <a:endParaRPr lang="en-US" dirty="0"/>
          </a:p>
        </p:txBody>
      </p:sp>
      <p:sp>
        <p:nvSpPr>
          <p:cNvPr id="2054" name="Line 8"/>
          <p:cNvSpPr>
            <a:spLocks noChangeShapeType="1"/>
          </p:cNvSpPr>
          <p:nvPr/>
        </p:nvSpPr>
        <p:spPr bwMode="auto">
          <a:xfrm>
            <a:off x="0" y="1196975"/>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1031" name="Rectangle 9"/>
          <p:cNvSpPr>
            <a:spLocks noChangeArrowheads="1"/>
          </p:cNvSpPr>
          <p:nvPr/>
        </p:nvSpPr>
        <p:spPr bwMode="auto">
          <a:xfrm>
            <a:off x="0" y="-26988"/>
            <a:ext cx="9144000" cy="215901"/>
          </a:xfrm>
          <a:prstGeom prst="rect">
            <a:avLst/>
          </a:prstGeom>
          <a:solidFill>
            <a:schemeClr val="accent1"/>
          </a:solidFill>
          <a:ln w="9525">
            <a:solidFill>
              <a:schemeClr val="accent1"/>
            </a:solidFill>
            <a:miter lim="800000"/>
            <a:headEnd/>
            <a:tailEnd/>
          </a:ln>
        </p:spPr>
        <p:txBody>
          <a:bodyPr wrap="none" anchor="ctr"/>
          <a:lstStyle>
            <a:lvl1pPr eaLnBrk="0" hangingPunct="0">
              <a:defRPr sz="2400" b="1">
                <a:solidFill>
                  <a:schemeClr val="tx1"/>
                </a:solidFill>
                <a:latin typeface="Arial" charset="0"/>
                <a:cs typeface="Arial" charset="0"/>
              </a:defRPr>
            </a:lvl1pPr>
            <a:lvl2pPr marL="742950" indent="-285750" eaLnBrk="0" hangingPunct="0">
              <a:defRPr sz="2400" b="1">
                <a:solidFill>
                  <a:schemeClr val="tx1"/>
                </a:solidFill>
                <a:latin typeface="Arial" charset="0"/>
                <a:cs typeface="Arial" charset="0"/>
              </a:defRPr>
            </a:lvl2pPr>
            <a:lvl3pPr marL="1143000" indent="-228600" eaLnBrk="0" hangingPunct="0">
              <a:defRPr sz="2400" b="1">
                <a:solidFill>
                  <a:schemeClr val="tx1"/>
                </a:solidFill>
                <a:latin typeface="Arial" charset="0"/>
                <a:cs typeface="Arial" charset="0"/>
              </a:defRPr>
            </a:lvl3pPr>
            <a:lvl4pPr marL="1600200" indent="-228600" eaLnBrk="0" hangingPunct="0">
              <a:defRPr sz="2400" b="1">
                <a:solidFill>
                  <a:schemeClr val="tx1"/>
                </a:solidFill>
                <a:latin typeface="Arial" charset="0"/>
                <a:cs typeface="Arial" charset="0"/>
              </a:defRPr>
            </a:lvl4pPr>
            <a:lvl5pPr marL="2057400" indent="-228600" eaLnBrk="0" hangingPunct="0">
              <a:defRPr sz="2400" b="1">
                <a:solidFill>
                  <a:schemeClr val="tx1"/>
                </a:solidFill>
                <a:latin typeface="Arial" charset="0"/>
                <a:cs typeface="Arial" charset="0"/>
              </a:defRPr>
            </a:lvl5pPr>
            <a:lvl6pPr marL="2514600" indent="-228600" eaLnBrk="0" fontAlgn="base" hangingPunct="0">
              <a:spcBef>
                <a:spcPct val="0"/>
              </a:spcBef>
              <a:spcAft>
                <a:spcPct val="0"/>
              </a:spcAft>
              <a:defRPr sz="2400" b="1">
                <a:solidFill>
                  <a:schemeClr val="tx1"/>
                </a:solidFill>
                <a:latin typeface="Arial" charset="0"/>
                <a:cs typeface="Arial" charset="0"/>
              </a:defRPr>
            </a:lvl6pPr>
            <a:lvl7pPr marL="2971800" indent="-228600" eaLnBrk="0" fontAlgn="base" hangingPunct="0">
              <a:spcBef>
                <a:spcPct val="0"/>
              </a:spcBef>
              <a:spcAft>
                <a:spcPct val="0"/>
              </a:spcAft>
              <a:defRPr sz="2400" b="1">
                <a:solidFill>
                  <a:schemeClr val="tx1"/>
                </a:solidFill>
                <a:latin typeface="Arial" charset="0"/>
                <a:cs typeface="Arial" charset="0"/>
              </a:defRPr>
            </a:lvl7pPr>
            <a:lvl8pPr marL="3429000" indent="-228600" eaLnBrk="0" fontAlgn="base" hangingPunct="0">
              <a:spcBef>
                <a:spcPct val="0"/>
              </a:spcBef>
              <a:spcAft>
                <a:spcPct val="0"/>
              </a:spcAft>
              <a:defRPr sz="2400" b="1">
                <a:solidFill>
                  <a:schemeClr val="tx1"/>
                </a:solidFill>
                <a:latin typeface="Arial" charset="0"/>
                <a:cs typeface="Arial" charset="0"/>
              </a:defRPr>
            </a:lvl8pPr>
            <a:lvl9pPr marL="3886200" indent="-228600" eaLnBrk="0" fontAlgn="base" hangingPunct="0">
              <a:spcBef>
                <a:spcPct val="0"/>
              </a:spcBef>
              <a:spcAft>
                <a:spcPct val="0"/>
              </a:spcAft>
              <a:defRPr sz="2400" b="1">
                <a:solidFill>
                  <a:schemeClr val="tx1"/>
                </a:solidFill>
                <a:latin typeface="Arial" charset="0"/>
                <a:cs typeface="Arial" charset="0"/>
              </a:defRPr>
            </a:lvl9pPr>
          </a:lstStyle>
          <a:p>
            <a:pPr eaLnBrk="1" hangingPunct="1">
              <a:defRPr/>
            </a:pPr>
            <a:endParaRPr lang="el-GR" altLang="el-GR" dirty="0" smtClean="0">
              <a:solidFill>
                <a:srgbClr val="000000"/>
              </a:solidFill>
            </a:endParaRPr>
          </a:p>
        </p:txBody>
      </p:sp>
      <p:sp>
        <p:nvSpPr>
          <p:cNvPr id="1032" name="Rectangle 10"/>
          <p:cNvSpPr>
            <a:spLocks noChangeArrowheads="1"/>
          </p:cNvSpPr>
          <p:nvPr/>
        </p:nvSpPr>
        <p:spPr bwMode="auto">
          <a:xfrm>
            <a:off x="-36513" y="6742113"/>
            <a:ext cx="9180513" cy="115887"/>
          </a:xfrm>
          <a:prstGeom prst="rect">
            <a:avLst/>
          </a:prstGeom>
          <a:solidFill>
            <a:schemeClr val="accent1"/>
          </a:solidFill>
          <a:ln w="9525">
            <a:solidFill>
              <a:schemeClr val="accent1"/>
            </a:solidFill>
            <a:miter lim="800000"/>
            <a:headEnd/>
            <a:tailEnd/>
          </a:ln>
        </p:spPr>
        <p:txBody>
          <a:bodyPr wrap="none" anchor="ctr"/>
          <a:lstStyle>
            <a:lvl1pPr eaLnBrk="0" hangingPunct="0">
              <a:defRPr sz="2400" b="1">
                <a:solidFill>
                  <a:schemeClr val="tx1"/>
                </a:solidFill>
                <a:latin typeface="Arial" charset="0"/>
                <a:cs typeface="Arial" charset="0"/>
              </a:defRPr>
            </a:lvl1pPr>
            <a:lvl2pPr marL="742950" indent="-285750" eaLnBrk="0" hangingPunct="0">
              <a:defRPr sz="2400" b="1">
                <a:solidFill>
                  <a:schemeClr val="tx1"/>
                </a:solidFill>
                <a:latin typeface="Arial" charset="0"/>
                <a:cs typeface="Arial" charset="0"/>
              </a:defRPr>
            </a:lvl2pPr>
            <a:lvl3pPr marL="1143000" indent="-228600" eaLnBrk="0" hangingPunct="0">
              <a:defRPr sz="2400" b="1">
                <a:solidFill>
                  <a:schemeClr val="tx1"/>
                </a:solidFill>
                <a:latin typeface="Arial" charset="0"/>
                <a:cs typeface="Arial" charset="0"/>
              </a:defRPr>
            </a:lvl3pPr>
            <a:lvl4pPr marL="1600200" indent="-228600" eaLnBrk="0" hangingPunct="0">
              <a:defRPr sz="2400" b="1">
                <a:solidFill>
                  <a:schemeClr val="tx1"/>
                </a:solidFill>
                <a:latin typeface="Arial" charset="0"/>
                <a:cs typeface="Arial" charset="0"/>
              </a:defRPr>
            </a:lvl4pPr>
            <a:lvl5pPr marL="2057400" indent="-228600" eaLnBrk="0" hangingPunct="0">
              <a:defRPr sz="2400" b="1">
                <a:solidFill>
                  <a:schemeClr val="tx1"/>
                </a:solidFill>
                <a:latin typeface="Arial" charset="0"/>
                <a:cs typeface="Arial" charset="0"/>
              </a:defRPr>
            </a:lvl5pPr>
            <a:lvl6pPr marL="2514600" indent="-228600" eaLnBrk="0" fontAlgn="base" hangingPunct="0">
              <a:spcBef>
                <a:spcPct val="0"/>
              </a:spcBef>
              <a:spcAft>
                <a:spcPct val="0"/>
              </a:spcAft>
              <a:defRPr sz="2400" b="1">
                <a:solidFill>
                  <a:schemeClr val="tx1"/>
                </a:solidFill>
                <a:latin typeface="Arial" charset="0"/>
                <a:cs typeface="Arial" charset="0"/>
              </a:defRPr>
            </a:lvl6pPr>
            <a:lvl7pPr marL="2971800" indent="-228600" eaLnBrk="0" fontAlgn="base" hangingPunct="0">
              <a:spcBef>
                <a:spcPct val="0"/>
              </a:spcBef>
              <a:spcAft>
                <a:spcPct val="0"/>
              </a:spcAft>
              <a:defRPr sz="2400" b="1">
                <a:solidFill>
                  <a:schemeClr val="tx1"/>
                </a:solidFill>
                <a:latin typeface="Arial" charset="0"/>
                <a:cs typeface="Arial" charset="0"/>
              </a:defRPr>
            </a:lvl7pPr>
            <a:lvl8pPr marL="3429000" indent="-228600" eaLnBrk="0" fontAlgn="base" hangingPunct="0">
              <a:spcBef>
                <a:spcPct val="0"/>
              </a:spcBef>
              <a:spcAft>
                <a:spcPct val="0"/>
              </a:spcAft>
              <a:defRPr sz="2400" b="1">
                <a:solidFill>
                  <a:schemeClr val="tx1"/>
                </a:solidFill>
                <a:latin typeface="Arial" charset="0"/>
                <a:cs typeface="Arial" charset="0"/>
              </a:defRPr>
            </a:lvl8pPr>
            <a:lvl9pPr marL="3886200" indent="-228600" eaLnBrk="0" fontAlgn="base" hangingPunct="0">
              <a:spcBef>
                <a:spcPct val="0"/>
              </a:spcBef>
              <a:spcAft>
                <a:spcPct val="0"/>
              </a:spcAft>
              <a:defRPr sz="2400" b="1">
                <a:solidFill>
                  <a:schemeClr val="tx1"/>
                </a:solidFill>
                <a:latin typeface="Arial" charset="0"/>
                <a:cs typeface="Arial" charset="0"/>
              </a:defRPr>
            </a:lvl9pPr>
          </a:lstStyle>
          <a:p>
            <a:pPr eaLnBrk="1" hangingPunct="1">
              <a:defRPr/>
            </a:pPr>
            <a:endParaRPr lang="el-GR" altLang="el-GR" dirty="0"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943"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 id="2147483939" r:id="rId12"/>
    <p:sldLayoutId id="2147483940" r:id="rId13"/>
  </p:sldLayoutIdLst>
  <p:hf hdr="0" ftr="0" dt="0"/>
  <p:txStyles>
    <p:titleStyle>
      <a:lvl1pPr algn="ctr" rtl="0" eaLnBrk="0" fontAlgn="base" hangingPunct="0">
        <a:spcBef>
          <a:spcPct val="0"/>
        </a:spcBef>
        <a:spcAft>
          <a:spcPct val="0"/>
        </a:spcAft>
        <a:defRPr sz="3200" b="1">
          <a:solidFill>
            <a:schemeClr val="tx2"/>
          </a:solidFill>
          <a:latin typeface="Calibri" panose="020F0502020204030204" pitchFamily="34" charset="0"/>
          <a:ea typeface="+mj-ea"/>
          <a:cs typeface="+mj-cs"/>
        </a:defRPr>
      </a:lvl1pPr>
      <a:lvl2pPr algn="ctr" rtl="0" eaLnBrk="0" fontAlgn="base" hangingPunct="0">
        <a:spcBef>
          <a:spcPct val="0"/>
        </a:spcBef>
        <a:spcAft>
          <a:spcPct val="0"/>
        </a:spcAft>
        <a:defRPr sz="3200" b="1">
          <a:solidFill>
            <a:schemeClr val="tx2"/>
          </a:solidFill>
          <a:latin typeface="Calibri" pitchFamily="34" charset="0"/>
        </a:defRPr>
      </a:lvl2pPr>
      <a:lvl3pPr algn="ctr" rtl="0" eaLnBrk="0" fontAlgn="base" hangingPunct="0">
        <a:spcBef>
          <a:spcPct val="0"/>
        </a:spcBef>
        <a:spcAft>
          <a:spcPct val="0"/>
        </a:spcAft>
        <a:defRPr sz="3200" b="1">
          <a:solidFill>
            <a:schemeClr val="tx2"/>
          </a:solidFill>
          <a:latin typeface="Calibri" pitchFamily="34" charset="0"/>
        </a:defRPr>
      </a:lvl3pPr>
      <a:lvl4pPr algn="ctr" rtl="0" eaLnBrk="0" fontAlgn="base" hangingPunct="0">
        <a:spcBef>
          <a:spcPct val="0"/>
        </a:spcBef>
        <a:spcAft>
          <a:spcPct val="0"/>
        </a:spcAft>
        <a:defRPr sz="3200" b="1">
          <a:solidFill>
            <a:schemeClr val="tx2"/>
          </a:solidFill>
          <a:latin typeface="Calibri" pitchFamily="34" charset="0"/>
        </a:defRPr>
      </a:lvl4pPr>
      <a:lvl5pPr algn="ctr" rtl="0" eaLnBrk="0" fontAlgn="base" hangingPunct="0">
        <a:spcBef>
          <a:spcPct val="0"/>
        </a:spcBef>
        <a:spcAft>
          <a:spcPct val="0"/>
        </a:spcAft>
        <a:defRPr sz="3200" b="1">
          <a:solidFill>
            <a:schemeClr val="tx2"/>
          </a:solidFill>
          <a:latin typeface="Calibri" pitchFamily="34" charset="0"/>
        </a:defRPr>
      </a:lvl5pPr>
      <a:lvl6pPr marL="457200" algn="l" rtl="0" fontAlgn="base">
        <a:spcBef>
          <a:spcPct val="0"/>
        </a:spcBef>
        <a:spcAft>
          <a:spcPct val="0"/>
        </a:spcAft>
        <a:defRPr sz="2800">
          <a:solidFill>
            <a:schemeClr val="tx2"/>
          </a:solidFill>
          <a:latin typeface="Arial" charset="0"/>
        </a:defRPr>
      </a:lvl6pPr>
      <a:lvl7pPr marL="914400" algn="l" rtl="0" fontAlgn="base">
        <a:spcBef>
          <a:spcPct val="0"/>
        </a:spcBef>
        <a:spcAft>
          <a:spcPct val="0"/>
        </a:spcAft>
        <a:defRPr sz="2800">
          <a:solidFill>
            <a:schemeClr val="tx2"/>
          </a:solidFill>
          <a:latin typeface="Arial" charset="0"/>
        </a:defRPr>
      </a:lvl7pPr>
      <a:lvl8pPr marL="1371600" algn="l" rtl="0" fontAlgn="base">
        <a:spcBef>
          <a:spcPct val="0"/>
        </a:spcBef>
        <a:spcAft>
          <a:spcPct val="0"/>
        </a:spcAft>
        <a:defRPr sz="2800">
          <a:solidFill>
            <a:schemeClr val="tx2"/>
          </a:solidFill>
          <a:latin typeface="Arial" charset="0"/>
        </a:defRPr>
      </a:lvl8pPr>
      <a:lvl9pPr marL="1828800" algn="l" rtl="0" fontAlgn="base">
        <a:spcBef>
          <a:spcPct val="0"/>
        </a:spcBef>
        <a:spcAft>
          <a:spcPct val="0"/>
        </a:spcAft>
        <a:defRPr sz="2800">
          <a:solidFill>
            <a:schemeClr val="tx2"/>
          </a:solidFill>
          <a:latin typeface="Arial" charset="0"/>
        </a:defRPr>
      </a:lvl9pPr>
    </p:titleStyle>
    <p:bodyStyle>
      <a:lvl1pPr marL="342900" indent="-342900" algn="l" rtl="0" eaLnBrk="0" fontAlgn="base" hangingPunct="0">
        <a:spcBef>
          <a:spcPct val="20000"/>
        </a:spcBef>
        <a:spcAft>
          <a:spcPct val="0"/>
        </a:spcAft>
        <a:buChar char="•"/>
        <a:defRPr sz="2200">
          <a:solidFill>
            <a:schemeClr val="tx1"/>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har char="–"/>
        <a:defRPr sz="2200">
          <a:solidFill>
            <a:schemeClr val="tx1"/>
          </a:solidFill>
          <a:latin typeface="Calibri" panose="020F0502020204030204" pitchFamily="34" charset="0"/>
        </a:defRPr>
      </a:lvl2pPr>
      <a:lvl3pPr marL="1143000" indent="-228600" algn="l" rtl="0" eaLnBrk="0" fontAlgn="base" hangingPunct="0">
        <a:spcBef>
          <a:spcPct val="20000"/>
        </a:spcBef>
        <a:spcAft>
          <a:spcPct val="0"/>
        </a:spcAft>
        <a:buChar char="•"/>
        <a:defRPr sz="2200">
          <a:solidFill>
            <a:schemeClr val="tx1"/>
          </a:solidFill>
          <a:latin typeface="Calibri" panose="020F0502020204030204" pitchFamily="34" charset="0"/>
        </a:defRPr>
      </a:lvl3pPr>
      <a:lvl4pPr marL="1600200" indent="-228600" algn="l" rtl="0" eaLnBrk="0" fontAlgn="base" hangingPunct="0">
        <a:spcBef>
          <a:spcPct val="20000"/>
        </a:spcBef>
        <a:spcAft>
          <a:spcPct val="0"/>
        </a:spcAft>
        <a:buChar char="–"/>
        <a:defRPr sz="2200">
          <a:solidFill>
            <a:schemeClr val="tx1"/>
          </a:solidFill>
          <a:latin typeface="Calibri" panose="020F0502020204030204" pitchFamily="34" charset="0"/>
        </a:defRPr>
      </a:lvl4pPr>
      <a:lvl5pPr marL="2057400" indent="-228600" algn="l" rtl="0" eaLnBrk="0" fontAlgn="base" hangingPunct="0">
        <a:spcBef>
          <a:spcPct val="20000"/>
        </a:spcBef>
        <a:spcAft>
          <a:spcPct val="0"/>
        </a:spcAft>
        <a:buChar char="»"/>
        <a:defRPr sz="2200">
          <a:solidFill>
            <a:schemeClr val="tx1"/>
          </a:solidFill>
          <a:latin typeface="Calibri" panose="020F0502020204030204" pitchFamily="34"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68313" y="115888"/>
            <a:ext cx="8229600"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l-GR" smtClean="0"/>
              <a:t>Click to edit Master title style</a:t>
            </a:r>
            <a:endParaRPr lang="el-GR" altLang="el-GR" smtClean="0"/>
          </a:p>
        </p:txBody>
      </p:sp>
      <p:sp>
        <p:nvSpPr>
          <p:cNvPr id="3075" name="Text Placeholder 2"/>
          <p:cNvSpPr>
            <a:spLocks noGrp="1"/>
          </p:cNvSpPr>
          <p:nvPr>
            <p:ph type="body" idx="1"/>
          </p:nvPr>
        </p:nvSpPr>
        <p:spPr bwMode="auto">
          <a:xfrm>
            <a:off x="457200" y="1196975"/>
            <a:ext cx="82296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l-GR" smtClean="0"/>
              <a:t>Click to edit Master text styles</a:t>
            </a:r>
          </a:p>
          <a:p>
            <a:pPr lvl="1"/>
            <a:r>
              <a:rPr lang="en-US" altLang="el-GR" smtClean="0"/>
              <a:t>Second level</a:t>
            </a:r>
          </a:p>
          <a:p>
            <a:pPr lvl="2"/>
            <a:r>
              <a:rPr lang="en-US" altLang="el-GR" smtClean="0"/>
              <a:t>Third level</a:t>
            </a:r>
          </a:p>
          <a:p>
            <a:pPr lvl="3"/>
            <a:r>
              <a:rPr lang="en-US" altLang="el-GR" smtClean="0"/>
              <a:t>Fourth level</a:t>
            </a:r>
          </a:p>
          <a:p>
            <a:pPr lvl="4"/>
            <a:r>
              <a:rPr lang="en-US" altLang="el-GR" smtClean="0"/>
              <a:t>Fifth level</a:t>
            </a:r>
            <a:endParaRPr lang="el-GR" altLang="el-GR"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0">
                <a:solidFill>
                  <a:prstClr val="black">
                    <a:tint val="75000"/>
                  </a:prstClr>
                </a:solidFill>
                <a:latin typeface="Arial" charset="0"/>
                <a:cs typeface="+mn-cs"/>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b="0">
                <a:solidFill>
                  <a:prstClr val="black">
                    <a:tint val="75000"/>
                  </a:prstClr>
                </a:solidFill>
                <a:latin typeface="Arial" charset="0"/>
                <a:cs typeface="+mn-cs"/>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0">
                <a:solidFill>
                  <a:prstClr val="black"/>
                </a:solidFill>
                <a:latin typeface="Arial" charset="0"/>
                <a:cs typeface="+mn-cs"/>
              </a:defRPr>
            </a:lvl1pPr>
          </a:lstStyle>
          <a:p>
            <a:pPr>
              <a:defRPr/>
            </a:pPr>
            <a:fld id="{4182799E-1FB0-46D7-9C86-C86A52FD94EE}" type="slidenum">
              <a:rPr lang="el-GR"/>
              <a:pPr>
                <a:defRPr/>
              </a:pPr>
              <a:t>‹#›</a:t>
            </a:fld>
            <a:endParaRPr lang="el-GR" dirty="0"/>
          </a:p>
        </p:txBody>
      </p:sp>
    </p:spTree>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Lst>
  <p:timing>
    <p:tnLst>
      <p:par>
        <p:cTn id="1" dur="indefinite" restart="never" nodeType="tmRoot"/>
      </p:par>
    </p:tnLst>
  </p:timing>
  <p:hf hdr="0" ftr="0" dt="0"/>
  <p:txStyles>
    <p:titleStyle>
      <a:lvl1pPr algn="ctr" rtl="0" eaLnBrk="0" fontAlgn="base" hangingPunct="0">
        <a:spcBef>
          <a:spcPct val="0"/>
        </a:spcBef>
        <a:spcAft>
          <a:spcPct val="0"/>
        </a:spcAft>
        <a:defRPr sz="4000" b="1" kern="1200">
          <a:solidFill>
            <a:schemeClr val="tx1"/>
          </a:solidFill>
          <a:latin typeface="+mj-lt"/>
          <a:ea typeface="+mj-ea"/>
          <a:cs typeface="+mj-cs"/>
        </a:defRPr>
      </a:lvl1pPr>
      <a:lvl2pPr algn="ctr" rtl="0" eaLnBrk="0" fontAlgn="base" hangingPunct="0">
        <a:spcBef>
          <a:spcPct val="0"/>
        </a:spcBef>
        <a:spcAft>
          <a:spcPct val="0"/>
        </a:spcAft>
        <a:defRPr sz="4000" b="1">
          <a:solidFill>
            <a:schemeClr val="tx1"/>
          </a:solidFill>
          <a:latin typeface="Calibri" pitchFamily="34" charset="0"/>
        </a:defRPr>
      </a:lvl2pPr>
      <a:lvl3pPr algn="ctr" rtl="0" eaLnBrk="0" fontAlgn="base" hangingPunct="0">
        <a:spcBef>
          <a:spcPct val="0"/>
        </a:spcBef>
        <a:spcAft>
          <a:spcPct val="0"/>
        </a:spcAft>
        <a:defRPr sz="4000" b="1">
          <a:solidFill>
            <a:schemeClr val="tx1"/>
          </a:solidFill>
          <a:latin typeface="Calibri" pitchFamily="34" charset="0"/>
        </a:defRPr>
      </a:lvl3pPr>
      <a:lvl4pPr algn="ctr" rtl="0" eaLnBrk="0" fontAlgn="base" hangingPunct="0">
        <a:spcBef>
          <a:spcPct val="0"/>
        </a:spcBef>
        <a:spcAft>
          <a:spcPct val="0"/>
        </a:spcAft>
        <a:defRPr sz="4000" b="1">
          <a:solidFill>
            <a:schemeClr val="tx1"/>
          </a:solidFill>
          <a:latin typeface="Calibri" pitchFamily="34" charset="0"/>
        </a:defRPr>
      </a:lvl4pPr>
      <a:lvl5pPr algn="ctr" rtl="0" eaLnBrk="0" fontAlgn="base" hangingPunct="0">
        <a:spcBef>
          <a:spcPct val="0"/>
        </a:spcBef>
        <a:spcAft>
          <a:spcPct val="0"/>
        </a:spcAft>
        <a:defRPr sz="4000" b="1">
          <a:solidFill>
            <a:schemeClr val="tx1"/>
          </a:solidFill>
          <a:latin typeface="Calibri" pitchFamily="34" charset="0"/>
        </a:defRPr>
      </a:lvl5pPr>
      <a:lvl6pPr marL="457200" algn="ctr" rtl="0" fontAlgn="base">
        <a:spcBef>
          <a:spcPct val="0"/>
        </a:spcBef>
        <a:spcAft>
          <a:spcPct val="0"/>
        </a:spcAft>
        <a:defRPr sz="4000" b="1">
          <a:solidFill>
            <a:schemeClr val="tx1"/>
          </a:solidFill>
          <a:latin typeface="Calibri" pitchFamily="34" charset="0"/>
        </a:defRPr>
      </a:lvl6pPr>
      <a:lvl7pPr marL="914400" algn="ctr" rtl="0" fontAlgn="base">
        <a:spcBef>
          <a:spcPct val="0"/>
        </a:spcBef>
        <a:spcAft>
          <a:spcPct val="0"/>
        </a:spcAft>
        <a:defRPr sz="4000" b="1">
          <a:solidFill>
            <a:schemeClr val="tx1"/>
          </a:solidFill>
          <a:latin typeface="Calibri" pitchFamily="34" charset="0"/>
        </a:defRPr>
      </a:lvl7pPr>
      <a:lvl8pPr marL="1371600" algn="ctr" rtl="0" fontAlgn="base">
        <a:spcBef>
          <a:spcPct val="0"/>
        </a:spcBef>
        <a:spcAft>
          <a:spcPct val="0"/>
        </a:spcAft>
        <a:defRPr sz="4000" b="1">
          <a:solidFill>
            <a:schemeClr val="tx1"/>
          </a:solidFill>
          <a:latin typeface="Calibri" pitchFamily="34" charset="0"/>
        </a:defRPr>
      </a:lvl8pPr>
      <a:lvl9pPr marL="1828800" algn="ctr" rtl="0" fontAlgn="base">
        <a:spcBef>
          <a:spcPct val="0"/>
        </a:spcBef>
        <a:spcAft>
          <a:spcPct val="0"/>
        </a:spcAft>
        <a:defRPr sz="40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8.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70.xml"/><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71.xml"/><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4.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Τίτλος 1"/>
          <p:cNvSpPr>
            <a:spLocks noGrp="1"/>
          </p:cNvSpPr>
          <p:nvPr>
            <p:ph type="ctrTitle"/>
          </p:nvPr>
        </p:nvSpPr>
        <p:spPr>
          <a:xfrm>
            <a:off x="684213" y="1341438"/>
            <a:ext cx="7772400" cy="1470025"/>
          </a:xfrm>
        </p:spPr>
        <p:txBody>
          <a:bodyPr/>
          <a:lstStyle/>
          <a:p>
            <a:pPr marL="342900" indent="-342900"/>
            <a:r>
              <a:rPr lang="el-GR" altLang="el-GR" sz="3600" dirty="0" smtClean="0">
                <a:latin typeface="Calibri" pitchFamily="34" charset="0"/>
              </a:rPr>
              <a:t>Κοινοτική εργασία στο τοπικό επίπεδο</a:t>
            </a:r>
          </a:p>
        </p:txBody>
      </p:sp>
      <p:sp>
        <p:nvSpPr>
          <p:cNvPr id="3" name="Υπότιτλος 2"/>
          <p:cNvSpPr>
            <a:spLocks noGrp="1"/>
          </p:cNvSpPr>
          <p:nvPr>
            <p:ph type="subTitle" idx="1"/>
          </p:nvPr>
        </p:nvSpPr>
        <p:spPr>
          <a:xfrm>
            <a:off x="1370013" y="3097213"/>
            <a:ext cx="7018337" cy="1752600"/>
          </a:xfrm>
        </p:spPr>
        <p:txBody>
          <a:bodyPr rtlCol="0">
            <a:normAutofit lnSpcReduction="10000"/>
          </a:bodyPr>
          <a:lstStyle/>
          <a:p>
            <a:pPr fontAlgn="auto">
              <a:spcBef>
                <a:spcPts val="0"/>
              </a:spcBef>
              <a:spcAft>
                <a:spcPts val="1200"/>
              </a:spcAft>
              <a:buFont typeface="Arial" pitchFamily="34" charset="0"/>
              <a:buNone/>
              <a:defRPr/>
            </a:pPr>
            <a:r>
              <a:rPr lang="el-GR" sz="2600" b="1" dirty="0" smtClean="0"/>
              <a:t>Ενότητα </a:t>
            </a:r>
            <a:r>
              <a:rPr lang="en-US" sz="2600" b="1" dirty="0" smtClean="0"/>
              <a:t>3</a:t>
            </a:r>
            <a:r>
              <a:rPr lang="el-GR" sz="2600" dirty="0" smtClean="0"/>
              <a:t>:</a:t>
            </a:r>
            <a:r>
              <a:rPr lang="en-US" sz="2600" dirty="0" smtClean="0"/>
              <a:t> </a:t>
            </a:r>
            <a:r>
              <a:rPr lang="el-GR" sz="2600" dirty="0" smtClean="0"/>
              <a:t>Τοπική ανάπτυξη και περιφερειακή πολιτική</a:t>
            </a:r>
            <a:endParaRPr lang="en-US" sz="2600" dirty="0" smtClean="0"/>
          </a:p>
          <a:p>
            <a:pPr fontAlgn="auto">
              <a:spcBef>
                <a:spcPts val="0"/>
              </a:spcBef>
              <a:spcAft>
                <a:spcPts val="0"/>
              </a:spcAft>
              <a:buFont typeface="Arial" pitchFamily="34" charset="0"/>
              <a:buNone/>
              <a:defRPr/>
            </a:pPr>
            <a:r>
              <a:rPr lang="el-GR" sz="2400" dirty="0" smtClean="0"/>
              <a:t>Δέσποινα Κομπότη</a:t>
            </a:r>
            <a:endParaRPr lang="el-GR" sz="2400" dirty="0"/>
          </a:p>
          <a:p>
            <a:pPr fontAlgn="auto">
              <a:spcBef>
                <a:spcPts val="0"/>
              </a:spcBef>
              <a:spcAft>
                <a:spcPts val="0"/>
              </a:spcAft>
              <a:buFont typeface="Arial" pitchFamily="34" charset="0"/>
              <a:buNone/>
              <a:defRPr/>
            </a:pPr>
            <a:r>
              <a:rPr lang="el-GR" sz="2400" dirty="0"/>
              <a:t>Τμήμα </a:t>
            </a:r>
            <a:r>
              <a:rPr lang="el-GR" sz="2400" dirty="0" smtClean="0"/>
              <a:t>Κοινωνικής Εργασίας</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a:stretch>
            <a:fillRect/>
          </a:stretch>
        </p:blipFill>
        <p:spPr>
          <a:xfrm>
            <a:off x="7762875" y="476250"/>
            <a:ext cx="854075" cy="649288"/>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a:srcRect/>
          <a:stretch>
            <a:fillRect/>
          </a:stretch>
        </p:blipFill>
        <p:spPr bwMode="auto">
          <a:xfrm>
            <a:off x="611188" y="476250"/>
            <a:ext cx="682625" cy="695325"/>
          </a:xfrm>
          <a:prstGeom prst="rect">
            <a:avLst/>
          </a:prstGeom>
          <a:noFill/>
          <a:extLst>
            <a:ext uri="{909E8E84-426E-40DD-AFC4-6F175D3DCCD1}">
              <a14:hiddenFill xmlns:a14="http://schemas.microsoft.com/office/drawing/2010/main">
                <a:solidFill>
                  <a:srgbClr val="FFFFFF"/>
                </a:solidFill>
              </a14:hiddenFill>
            </a:ext>
          </a:extLst>
        </p:spPr>
      </p:pic>
      <p:sp>
        <p:nvSpPr>
          <p:cNvPr id="17414" name="Rectangle 9"/>
          <p:cNvSpPr>
            <a:spLocks noChangeArrowheads="1"/>
          </p:cNvSpPr>
          <p:nvPr/>
        </p:nvSpPr>
        <p:spPr bwMode="auto">
          <a:xfrm>
            <a:off x="1241425" y="631825"/>
            <a:ext cx="6661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200">
                <a:solidFill>
                  <a:schemeClr val="tx1"/>
                </a:solidFill>
                <a:latin typeface="Calibri" pitchFamily="34" charset="0"/>
              </a:defRPr>
            </a:lvl1pPr>
            <a:lvl2pPr marL="742950" indent="-285750" eaLnBrk="0" hangingPunct="0">
              <a:spcBef>
                <a:spcPct val="20000"/>
              </a:spcBef>
              <a:buChar char="–"/>
              <a:defRPr sz="2200">
                <a:solidFill>
                  <a:schemeClr val="tx1"/>
                </a:solidFill>
                <a:latin typeface="Calibri" pitchFamily="34" charset="0"/>
              </a:defRPr>
            </a:lvl2pPr>
            <a:lvl3pPr marL="1143000" indent="-228600" eaLnBrk="0" hangingPunct="0">
              <a:spcBef>
                <a:spcPct val="20000"/>
              </a:spcBef>
              <a:buChar char="•"/>
              <a:defRPr sz="2200">
                <a:solidFill>
                  <a:schemeClr val="tx1"/>
                </a:solidFill>
                <a:latin typeface="Calibri" pitchFamily="34" charset="0"/>
              </a:defRPr>
            </a:lvl3pPr>
            <a:lvl4pPr marL="1600200" indent="-228600" eaLnBrk="0" hangingPunct="0">
              <a:spcBef>
                <a:spcPct val="20000"/>
              </a:spcBef>
              <a:buChar char="–"/>
              <a:defRPr sz="2200">
                <a:solidFill>
                  <a:schemeClr val="tx1"/>
                </a:solidFill>
                <a:latin typeface="Calibri" pitchFamily="34" charset="0"/>
              </a:defRPr>
            </a:lvl4pPr>
            <a:lvl5pPr marL="2057400" indent="-228600" eaLnBrk="0" hangingPunct="0">
              <a:spcBef>
                <a:spcPct val="20000"/>
              </a:spcBef>
              <a:buChar char="»"/>
              <a:defRPr sz="2200">
                <a:solidFill>
                  <a:schemeClr val="tx1"/>
                </a:solidFill>
                <a:latin typeface="Calibri" pitchFamily="34" charset="0"/>
              </a:defRPr>
            </a:lvl5pPr>
            <a:lvl6pPr marL="2514600" indent="-228600" eaLnBrk="0" fontAlgn="base" hangingPunct="0">
              <a:spcBef>
                <a:spcPct val="20000"/>
              </a:spcBef>
              <a:spcAft>
                <a:spcPct val="0"/>
              </a:spcAft>
              <a:buChar char="»"/>
              <a:defRPr sz="2200">
                <a:solidFill>
                  <a:schemeClr val="tx1"/>
                </a:solidFill>
                <a:latin typeface="Calibri" pitchFamily="34" charset="0"/>
              </a:defRPr>
            </a:lvl6pPr>
            <a:lvl7pPr marL="2971800" indent="-228600" eaLnBrk="0" fontAlgn="base" hangingPunct="0">
              <a:spcBef>
                <a:spcPct val="20000"/>
              </a:spcBef>
              <a:spcAft>
                <a:spcPct val="0"/>
              </a:spcAft>
              <a:buChar char="»"/>
              <a:defRPr sz="2200">
                <a:solidFill>
                  <a:schemeClr val="tx1"/>
                </a:solidFill>
                <a:latin typeface="Calibri" pitchFamily="34" charset="0"/>
              </a:defRPr>
            </a:lvl7pPr>
            <a:lvl8pPr marL="3429000" indent="-228600" eaLnBrk="0" fontAlgn="base" hangingPunct="0">
              <a:spcBef>
                <a:spcPct val="20000"/>
              </a:spcBef>
              <a:spcAft>
                <a:spcPct val="0"/>
              </a:spcAft>
              <a:buChar char="»"/>
              <a:defRPr sz="2200">
                <a:solidFill>
                  <a:schemeClr val="tx1"/>
                </a:solidFill>
                <a:latin typeface="Calibri" pitchFamily="34" charset="0"/>
              </a:defRPr>
            </a:lvl8pPr>
            <a:lvl9pPr marL="3886200" indent="-228600" eaLnBrk="0" fontAlgn="base" hangingPunct="0">
              <a:spcBef>
                <a:spcPct val="20000"/>
              </a:spcBef>
              <a:spcAft>
                <a:spcPct val="0"/>
              </a:spcAft>
              <a:buChar char="»"/>
              <a:defRPr sz="2200">
                <a:solidFill>
                  <a:schemeClr val="tx1"/>
                </a:solidFill>
                <a:latin typeface="Calibri" pitchFamily="34" charset="0"/>
              </a:defRPr>
            </a:lvl9pPr>
          </a:lstStyle>
          <a:p>
            <a:pPr algn="ctr" eaLnBrk="1" hangingPunct="1">
              <a:spcBef>
                <a:spcPct val="0"/>
              </a:spcBef>
              <a:buFontTx/>
              <a:buNone/>
            </a:pPr>
            <a:r>
              <a:rPr lang="el-GR" altLang="el-GR" sz="1600" b="0" dirty="0">
                <a:solidFill>
                  <a:srgbClr val="000000"/>
                </a:solidFill>
                <a:cs typeface="Arial" charset="0"/>
              </a:rPr>
              <a:t>Ανοικτά Ακαδημαϊκά Μαθήματα στο ΤΕΙ Αθήνας</a:t>
            </a:r>
          </a:p>
        </p:txBody>
      </p:sp>
      <p:graphicFrame>
        <p:nvGraphicFramePr>
          <p:cNvPr id="4" name="Table 3"/>
          <p:cNvGraphicFramePr>
            <a:graphicFrameLocks noGrp="1"/>
          </p:cNvGraphicFramePr>
          <p:nvPr/>
        </p:nvGraphicFramePr>
        <p:xfrm>
          <a:off x="1760538" y="6088063"/>
          <a:ext cx="5695950" cy="792162"/>
        </p:xfrm>
        <a:graphic>
          <a:graphicData uri="http://schemas.openxmlformats.org/drawingml/2006/table">
            <a:tbl>
              <a:tblPr firstRow="1" firstCol="1" bandRow="1">
                <a:tableStyleId>{2D5ABB26-0587-4C30-8999-92F81FD0307C}</a:tableStyleId>
              </a:tblPr>
              <a:tblGrid>
                <a:gridCol w="2138838"/>
                <a:gridCol w="3557112"/>
              </a:tblGrid>
              <a:tr h="792162">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7418"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4200" y="5367338"/>
            <a:ext cx="19716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2" descr="C:\Users\alex\Desktop\logo.png"/>
          <p:cNvPicPr>
            <a:picLocks noChangeAspect="1" noChangeArrowheads="1"/>
          </p:cNvPicPr>
          <p:nvPr/>
        </p:nvPicPr>
        <p:blipFill>
          <a:blip r:embed="rId6">
            <a:extLst>
              <a:ext uri="{28A0092B-C50C-407E-A947-70E740481C1C}">
                <a14:useLocalDpi xmlns:a14="http://schemas.microsoft.com/office/drawing/2010/main" val="0"/>
              </a:ext>
            </a:extLst>
          </a:blip>
          <a:srcRect t="8214"/>
          <a:stretch>
            <a:fillRect/>
          </a:stretch>
        </p:blipFill>
        <p:spPr bwMode="auto">
          <a:xfrm>
            <a:off x="4046538" y="5368925"/>
            <a:ext cx="3348037"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Θεωρίες και πρότυπα ανάπτυξης του </a:t>
            </a:r>
            <a:r>
              <a:rPr lang="el-GR" dirty="0" smtClean="0"/>
              <a:t>χώρου</a:t>
            </a:r>
            <a:r>
              <a:rPr lang="en-US" dirty="0" smtClean="0"/>
              <a:t> </a:t>
            </a:r>
            <a:r>
              <a:rPr lang="en-US" sz="3200" b="0" dirty="0" smtClean="0">
                <a:solidFill>
                  <a:srgbClr val="000000"/>
                </a:solidFill>
              </a:rPr>
              <a:t>7</a:t>
            </a:r>
            <a:r>
              <a:rPr lang="en-US" sz="3200" b="0" dirty="0" smtClean="0">
                <a:solidFill>
                  <a:srgbClr val="000000"/>
                </a:solidFill>
              </a:rPr>
              <a:t>/14</a:t>
            </a:r>
            <a:endParaRPr lang="el-GR" dirty="0"/>
          </a:p>
        </p:txBody>
      </p:sp>
      <p:sp>
        <p:nvSpPr>
          <p:cNvPr id="3" name="Θέση περιεχομένου 2"/>
          <p:cNvSpPr>
            <a:spLocks noGrp="1"/>
          </p:cNvSpPr>
          <p:nvPr>
            <p:ph idx="1"/>
          </p:nvPr>
        </p:nvSpPr>
        <p:spPr/>
        <p:txBody>
          <a:bodyPr/>
          <a:lstStyle/>
          <a:p>
            <a:r>
              <a:rPr lang="el-GR" dirty="0"/>
              <a:t>Η διατύπωση της έννοιας της «αειφόρου» ή «βιώσιμης ανάπτυξης» (sustainable development) στην Έκθεση της Παγκόσμιας Επιτροπής για το Περιβάλλον και την Ανάπτυξη (Επιτροπή Brundtland, 1987), αποτέλεσε μια επιτυχημένη σύζευξη των οικολογικών και περιβαλλοντικών, με τις οικονομικές και κοινωνικές διαστάσεις της ανάπτυξης. Στην έκθεση αυτή:</a:t>
            </a:r>
          </a:p>
          <a:p>
            <a:pPr lvl="1"/>
            <a:r>
              <a:rPr lang="el-GR" dirty="0"/>
              <a:t>«η αειφόρος ανάπτυξη είναι η ανάπτυξη η οποία καλύπτει τις ανάγκες του παρόντος χωρίς να διακυβεύεται η ικανότητα των μελλοντικών γενεών να καλύψουν τις δικές τους ανάγκες</a:t>
            </a:r>
            <a:r>
              <a:rPr lang="el-GR" dirty="0" smtClean="0"/>
              <a:t>».</a:t>
            </a:r>
            <a:endParaRPr lang="el-GR" dirty="0"/>
          </a:p>
        </p:txBody>
      </p:sp>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10</a:t>
            </a:fld>
            <a:endParaRPr lang="en-US" dirty="0"/>
          </a:p>
        </p:txBody>
      </p:sp>
    </p:spTree>
    <p:extLst>
      <p:ext uri="{BB962C8B-B14F-4D97-AF65-F5344CB8AC3E}">
        <p14:creationId xmlns:p14="http://schemas.microsoft.com/office/powerpoint/2010/main" val="42218351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Θεωρίες και πρότυπα ανάπτυξης του </a:t>
            </a:r>
            <a:r>
              <a:rPr lang="el-GR" dirty="0" smtClean="0"/>
              <a:t>χώρου</a:t>
            </a:r>
            <a:r>
              <a:rPr lang="en-US" dirty="0" smtClean="0"/>
              <a:t> </a:t>
            </a:r>
            <a:r>
              <a:rPr lang="en-US" sz="3200" b="0" dirty="0" smtClean="0">
                <a:solidFill>
                  <a:srgbClr val="000000"/>
                </a:solidFill>
              </a:rPr>
              <a:t>8</a:t>
            </a:r>
            <a:r>
              <a:rPr lang="en-US" sz="3200" b="0" dirty="0" smtClean="0">
                <a:solidFill>
                  <a:srgbClr val="000000"/>
                </a:solidFill>
              </a:rPr>
              <a:t>/14</a:t>
            </a:r>
            <a:endParaRPr lang="el-GR" dirty="0"/>
          </a:p>
        </p:txBody>
      </p:sp>
      <p:sp>
        <p:nvSpPr>
          <p:cNvPr id="3" name="Θέση περιεχομένου 2"/>
          <p:cNvSpPr>
            <a:spLocks noGrp="1"/>
          </p:cNvSpPr>
          <p:nvPr>
            <p:ph idx="1"/>
          </p:nvPr>
        </p:nvSpPr>
        <p:spPr/>
        <p:txBody>
          <a:bodyPr/>
          <a:lstStyle/>
          <a:p>
            <a:pPr marL="0" indent="0">
              <a:buNone/>
            </a:pPr>
            <a:r>
              <a:rPr lang="el-GR" dirty="0" smtClean="0"/>
              <a:t>Η </a:t>
            </a:r>
            <a:r>
              <a:rPr lang="el-GR" dirty="0"/>
              <a:t>ανάπτυξη αυτή συνεπάγεται:</a:t>
            </a:r>
          </a:p>
          <a:p>
            <a:r>
              <a:rPr lang="el-GR" dirty="0"/>
              <a:t>Τη διατήρηση της γενικής ισορροπίας και αξίας του αποθέματος φυσικού κεφαλαίου.</a:t>
            </a:r>
          </a:p>
          <a:p>
            <a:r>
              <a:rPr lang="el-GR" dirty="0"/>
              <a:t>Τον επαναπροσδιορισμό των βραχυπρόθεσμων, μεσοπρόθεσμων και μακροπρόθεσμων κριτηρίων αξιολόγησης κόστους – οφέλους και των μέσων που θα ανταποκρίνονται σε πραγματικά </a:t>
            </a:r>
            <a:r>
              <a:rPr lang="el-GR" dirty="0" smtClean="0"/>
              <a:t>οικονομικοκοινωνικά </a:t>
            </a:r>
            <a:r>
              <a:rPr lang="el-GR" dirty="0"/>
              <a:t>δεδομένα και αξίες της κατανάλωσης και συντήρησης.</a:t>
            </a:r>
          </a:p>
          <a:p>
            <a:r>
              <a:rPr lang="el-GR" dirty="0"/>
              <a:t>Τη δίκαιη κατανομή και χρήση των πόρων μεταξύ εθνών και περιοχών σε όλο τον κόσμο.</a:t>
            </a:r>
          </a:p>
        </p:txBody>
      </p:sp>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11</a:t>
            </a:fld>
            <a:endParaRPr lang="en-US" dirty="0"/>
          </a:p>
        </p:txBody>
      </p:sp>
    </p:spTree>
    <p:extLst>
      <p:ext uri="{BB962C8B-B14F-4D97-AF65-F5344CB8AC3E}">
        <p14:creationId xmlns:p14="http://schemas.microsoft.com/office/powerpoint/2010/main" val="28456149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Θεωρίες και πρότυπα ανάπτυξης του </a:t>
            </a:r>
            <a:r>
              <a:rPr lang="el-GR" dirty="0" smtClean="0"/>
              <a:t>χώρου</a:t>
            </a:r>
            <a:r>
              <a:rPr lang="en-US" sz="3200" b="0" dirty="0">
                <a:solidFill>
                  <a:srgbClr val="000000"/>
                </a:solidFill>
              </a:rPr>
              <a:t> </a:t>
            </a:r>
            <a:r>
              <a:rPr lang="en-US" sz="3200" b="0" dirty="0" smtClean="0">
                <a:solidFill>
                  <a:srgbClr val="000000"/>
                </a:solidFill>
              </a:rPr>
              <a:t>9/14</a:t>
            </a:r>
            <a:endParaRPr lang="el-GR" dirty="0"/>
          </a:p>
        </p:txBody>
      </p:sp>
      <p:sp>
        <p:nvSpPr>
          <p:cNvPr id="3" name="Θέση περιεχομένου 2"/>
          <p:cNvSpPr>
            <a:spLocks noGrp="1"/>
          </p:cNvSpPr>
          <p:nvPr>
            <p:ph idx="1"/>
          </p:nvPr>
        </p:nvSpPr>
        <p:spPr/>
        <p:txBody>
          <a:bodyPr/>
          <a:lstStyle/>
          <a:p>
            <a:r>
              <a:rPr lang="el-GR" dirty="0"/>
              <a:t>Με βάση αυτούς τους άξονες, πρέπει πλέον να διαμορφώνεται κάθε νέα πολιτική πρόταση ενσωματώνοντας έτσι </a:t>
            </a:r>
            <a:r>
              <a:rPr lang="el-GR" dirty="0" smtClean="0"/>
              <a:t>περιβαλλοντικούς</a:t>
            </a:r>
            <a:r>
              <a:rPr lang="el-GR" dirty="0"/>
              <a:t>, κοινωνικούς και οικονομικούς προβληματισμούς. </a:t>
            </a:r>
          </a:p>
          <a:p>
            <a:r>
              <a:rPr lang="el-GR" dirty="0"/>
              <a:t>Στο πλαίσιο αυτό, η αειφόρος ανάπτυξη συνδέεται στενά με τη διαδικασία της τοπικής – ενδογενούς η «εκ των κάτω» ανάπτυξης</a:t>
            </a:r>
            <a:r>
              <a:rPr lang="el-GR" dirty="0" smtClean="0"/>
              <a:t>.</a:t>
            </a:r>
            <a:endParaRPr lang="el-GR" dirty="0"/>
          </a:p>
        </p:txBody>
      </p:sp>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12</a:t>
            </a:fld>
            <a:endParaRPr lang="en-US" dirty="0"/>
          </a:p>
        </p:txBody>
      </p:sp>
    </p:spTree>
    <p:extLst>
      <p:ext uri="{BB962C8B-B14F-4D97-AF65-F5344CB8AC3E}">
        <p14:creationId xmlns:p14="http://schemas.microsoft.com/office/powerpoint/2010/main" val="8171158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Θεωρίες και πρότυπα ανάπτυξης του </a:t>
            </a:r>
            <a:r>
              <a:rPr lang="el-GR" dirty="0" smtClean="0"/>
              <a:t>χώρου</a:t>
            </a:r>
            <a:r>
              <a:rPr lang="en-US" dirty="0" smtClean="0"/>
              <a:t> </a:t>
            </a:r>
            <a:r>
              <a:rPr lang="en-US" sz="3200" b="0" dirty="0" smtClean="0">
                <a:solidFill>
                  <a:srgbClr val="000000"/>
                </a:solidFill>
              </a:rPr>
              <a:t>10/14</a:t>
            </a:r>
            <a:endParaRPr lang="el-GR" dirty="0"/>
          </a:p>
        </p:txBody>
      </p:sp>
      <p:sp>
        <p:nvSpPr>
          <p:cNvPr id="3" name="Θέση περιεχομένου 2"/>
          <p:cNvSpPr>
            <a:spLocks noGrp="1"/>
          </p:cNvSpPr>
          <p:nvPr>
            <p:ph idx="1"/>
          </p:nvPr>
        </p:nvSpPr>
        <p:spPr/>
        <p:txBody>
          <a:bodyPr/>
          <a:lstStyle/>
          <a:p>
            <a:r>
              <a:rPr lang="el-GR" dirty="0" smtClean="0"/>
              <a:t>Την </a:t>
            </a:r>
            <a:r>
              <a:rPr lang="el-GR" dirty="0"/>
              <a:t>άποψη αυτή αιτιολογεί ο ορισμός της αειφόρου ανάπτυξης, όπως διατυπώθηκε από το Διεθνές Συμβούλιο Τοπικών Πρωτοβουλιών για το Περιβάλλον (International Council for Local Environmental Initiatives – 1994), ο οποίος δίνει μια πρακτική ερμηνεία για την αειφόρο ανάπτυξη μέσα στο τοπικό πλαίσιο:</a:t>
            </a:r>
          </a:p>
          <a:p>
            <a:r>
              <a:rPr lang="el-GR" dirty="0"/>
              <a:t>«Αειφόρος ανάπτυξη είναι η </a:t>
            </a:r>
            <a:r>
              <a:rPr lang="el-GR" dirty="0" smtClean="0"/>
              <a:t>ανάπτυξη </a:t>
            </a:r>
            <a:r>
              <a:rPr lang="el-GR" dirty="0"/>
              <a:t>που παρέχει βασικές περιβαλλοντικές, κοινωνικές και οικονομικές υπηρεσίες σε όλους τους κατοίκους μιας κοινότητας, χωρίς να απειλεί τη βιωσιμότητα» των φυσικών, δομικών και κοινωνικών συστημάτων από τα οποία εξαρτάται η παροχή αυτών των υπηρεσιών».</a:t>
            </a:r>
          </a:p>
        </p:txBody>
      </p:sp>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13</a:t>
            </a:fld>
            <a:endParaRPr lang="en-US" dirty="0"/>
          </a:p>
        </p:txBody>
      </p:sp>
    </p:spTree>
    <p:extLst>
      <p:ext uri="{BB962C8B-B14F-4D97-AF65-F5344CB8AC3E}">
        <p14:creationId xmlns:p14="http://schemas.microsoft.com/office/powerpoint/2010/main" val="25215148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Θεωρίες και πρότυπα ανάπτυξης του </a:t>
            </a:r>
            <a:r>
              <a:rPr lang="el-GR" dirty="0" smtClean="0"/>
              <a:t>χώρου</a:t>
            </a:r>
            <a:r>
              <a:rPr lang="en-US" dirty="0" smtClean="0"/>
              <a:t> </a:t>
            </a:r>
            <a:r>
              <a:rPr lang="en-US" sz="3200" b="0" dirty="0" smtClean="0">
                <a:solidFill>
                  <a:srgbClr val="000000"/>
                </a:solidFill>
              </a:rPr>
              <a:t>11/14</a:t>
            </a:r>
            <a:endParaRPr lang="el-GR" dirty="0"/>
          </a:p>
        </p:txBody>
      </p:sp>
      <p:sp>
        <p:nvSpPr>
          <p:cNvPr id="3" name="Θέση περιεχομένου 2"/>
          <p:cNvSpPr>
            <a:spLocks noGrp="1"/>
          </p:cNvSpPr>
          <p:nvPr>
            <p:ph idx="1"/>
          </p:nvPr>
        </p:nvSpPr>
        <p:spPr/>
        <p:txBody>
          <a:bodyPr/>
          <a:lstStyle/>
          <a:p>
            <a:r>
              <a:rPr lang="el-GR" dirty="0"/>
              <a:t>Σύμφωνα με την Agenda 21 η βιώσιμη ανάπτυξη δεν μπορεί να επιτευχθεί με τις παραδοσιακές διαδικασίες λήψης αποφάσεων.</a:t>
            </a:r>
          </a:p>
          <a:p>
            <a:r>
              <a:rPr lang="el-GR" dirty="0"/>
              <a:t>Μια στρατηγική περιβάλλοντος, δεν μπορεί παρά να έχει περιορισμένα αποτελέσματα αν δεν έχει εξασφαλίσει την ενεργό συμμετοχή των πολιτών, έναν υψηλό βαθμό ευαισθητοποίησης, οικολογικής αντίληψης, ευθύνης και «διαφορετικής» συμπεριφοράς τους ως παραγωγοί και καταναλωτές.</a:t>
            </a:r>
          </a:p>
          <a:p>
            <a:r>
              <a:rPr lang="el-GR" dirty="0"/>
              <a:t>Στο πλαίσιο αυτό, η Τοπική Αυτοδιοίκηση, ως το επίπεδο διοίκησης που είναι πιο κοντά στους πολίτες, διαδραματίζει καθοριστικό ρόλο στην εκπαίδευση, ευαισθητοποίηση και κινητοποίηση των πολιτών για την επίτευξη της αειφορίας.</a:t>
            </a:r>
          </a:p>
        </p:txBody>
      </p:sp>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14</a:t>
            </a:fld>
            <a:endParaRPr lang="en-US" dirty="0"/>
          </a:p>
        </p:txBody>
      </p:sp>
    </p:spTree>
    <p:extLst>
      <p:ext uri="{BB962C8B-B14F-4D97-AF65-F5344CB8AC3E}">
        <p14:creationId xmlns:p14="http://schemas.microsoft.com/office/powerpoint/2010/main" val="19167032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Θεωρίες και πρότυπα ανάπτυξης του </a:t>
            </a:r>
            <a:r>
              <a:rPr lang="el-GR" dirty="0" smtClean="0"/>
              <a:t>χώρου</a:t>
            </a:r>
            <a:r>
              <a:rPr lang="en-US" dirty="0" smtClean="0"/>
              <a:t> </a:t>
            </a:r>
            <a:r>
              <a:rPr lang="en-US" sz="3200" b="0" dirty="0" smtClean="0">
                <a:solidFill>
                  <a:srgbClr val="000000"/>
                </a:solidFill>
              </a:rPr>
              <a:t>12/14</a:t>
            </a:r>
            <a:endParaRPr lang="el-GR" dirty="0"/>
          </a:p>
        </p:txBody>
      </p:sp>
      <p:sp>
        <p:nvSpPr>
          <p:cNvPr id="3" name="Θέση περιεχομένου 2"/>
          <p:cNvSpPr>
            <a:spLocks noGrp="1"/>
          </p:cNvSpPr>
          <p:nvPr>
            <p:ph idx="1"/>
          </p:nvPr>
        </p:nvSpPr>
        <p:spPr>
          <a:xfrm>
            <a:off x="467544" y="1268413"/>
            <a:ext cx="8352928" cy="4857750"/>
          </a:xfrm>
        </p:spPr>
        <p:txBody>
          <a:bodyPr/>
          <a:lstStyle/>
          <a:p>
            <a:r>
              <a:rPr lang="el-GR" dirty="0"/>
              <a:t>Σε επίπεδο εφαρμογών, η βασική συνισταμένη των νέων τεχνολογιών και της καινοτομίας, της περιφερειακής ή τοπικής πολιτικής και της αειφόρου ανάπτυξης είναι οι διάφορες οργανωμένες μορφές συγκέντρωσης δραστηριοτήτων υψηλής τεχνολογίας (όπως για παράδειγμα τα Τεχνολογικά, Επιστημονικά ή Ερευνητικά Πάρκα) και οι περιοχές ευέλικτης </a:t>
            </a:r>
            <a:r>
              <a:rPr lang="el-GR" dirty="0" smtClean="0"/>
              <a:t>εξειδίκευσης.</a:t>
            </a:r>
            <a:endParaRPr lang="el-GR" dirty="0"/>
          </a:p>
          <a:p>
            <a:r>
              <a:rPr lang="el-GR" dirty="0"/>
              <a:t>Το επιχείρημα ήταν ότι όσες περιοχές θέλουν να ανέβουν στο τρένο της υψηλής τεχνολογίας και της ανάπτυξης θα πρέπει να ακολουθήσουν το επιτυχημένο παράδειγμα περιοχών που στήριξαν την ανάπτυξη τους στην υψηλή τεχνολογία και τις καινοτομίες, την ευελιξία, τα πυκνά δίκτυα συνεργασιών των ΜΜΕ, τη συγκέντρωση των παραγωγικών τους μονάδων κοντά σε ερευνητικά κέντρα, σε τοπία ημιαστικού χαρακτήρα, αραιοκατοικημένα και με υψηλή ποιότητα αρχιτεκτονικής και φυσικού περιβάλλοντος (Χατζημιχάλης, 1992).</a:t>
            </a:r>
          </a:p>
        </p:txBody>
      </p:sp>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15</a:t>
            </a:fld>
            <a:endParaRPr lang="en-US" dirty="0"/>
          </a:p>
        </p:txBody>
      </p:sp>
    </p:spTree>
    <p:extLst>
      <p:ext uri="{BB962C8B-B14F-4D97-AF65-F5344CB8AC3E}">
        <p14:creationId xmlns:p14="http://schemas.microsoft.com/office/powerpoint/2010/main" val="26695504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Θεσμικό πλαίσιο - αποκέντρωση</a:t>
            </a:r>
            <a:endParaRPr lang="el-GR" dirty="0"/>
          </a:p>
        </p:txBody>
      </p:sp>
      <p:sp>
        <p:nvSpPr>
          <p:cNvPr id="3" name="Θέση περιεχομένου 2"/>
          <p:cNvSpPr>
            <a:spLocks noGrp="1"/>
          </p:cNvSpPr>
          <p:nvPr>
            <p:ph idx="1"/>
          </p:nvPr>
        </p:nvSpPr>
        <p:spPr/>
        <p:txBody>
          <a:bodyPr/>
          <a:lstStyle/>
          <a:p>
            <a:r>
              <a:rPr lang="el-GR" dirty="0"/>
              <a:t>Η τοπική-ενδογενής ανάπτυξη πρέπει να στηρίζεται στην αναγνώριση του δικαιώματος των τοπικών κατοίκων και φορέων να σχεδιάζουν και να προωθούν τις μορφές και τους ρυθμούς οικονομικής ανάπτυξης που οι ίδιοι επιλέγουν.</a:t>
            </a:r>
          </a:p>
          <a:p>
            <a:r>
              <a:rPr lang="el-GR" dirty="0"/>
              <a:t>Η ανάπτυξη έτσι γίνεται μια ενδογενής – αυτοδύναμη διαδικασία, προσανατολισμένη στη κινητοποίηση των τοπικών ανθρώπινων, θεσμικών και φυσικών πόρων, με στόχο την ικανοποίηση των ιδιαίτερων αναγκών της κάθε χωρικής μονάδας.</a:t>
            </a:r>
          </a:p>
          <a:p>
            <a:r>
              <a:rPr lang="el-GR" dirty="0"/>
              <a:t>Συνεπώς, πρέπει να δημιουργηθούν οι απαραίτητες προϋποθέσεις για την αντιμετώπιση των δυσμενών επιπτώσεων που έχει στο τοπικό επίπεδο η «εκ των άνω» (ή από το κέντρο κατευθυνόμενη) στρατηγική.</a:t>
            </a:r>
          </a:p>
        </p:txBody>
      </p:sp>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16</a:t>
            </a:fld>
            <a:endParaRPr lang="en-US" dirty="0"/>
          </a:p>
        </p:txBody>
      </p:sp>
    </p:spTree>
    <p:extLst>
      <p:ext uri="{BB962C8B-B14F-4D97-AF65-F5344CB8AC3E}">
        <p14:creationId xmlns:p14="http://schemas.microsoft.com/office/powerpoint/2010/main" val="32906136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Θεωρίες και πρότυπα ανάπτυξης του </a:t>
            </a:r>
            <a:r>
              <a:rPr lang="el-GR" dirty="0" smtClean="0"/>
              <a:t>χώρου</a:t>
            </a:r>
            <a:r>
              <a:rPr lang="en-US" dirty="0" smtClean="0"/>
              <a:t> </a:t>
            </a:r>
            <a:r>
              <a:rPr lang="en-US" sz="3200" b="0" dirty="0" smtClean="0"/>
              <a:t>13/14</a:t>
            </a:r>
            <a:endParaRPr lang="el-GR" sz="3200" b="0" dirty="0"/>
          </a:p>
        </p:txBody>
      </p:sp>
      <p:sp>
        <p:nvSpPr>
          <p:cNvPr id="3" name="Θέση περιεχομένου 2"/>
          <p:cNvSpPr>
            <a:spLocks noGrp="1"/>
          </p:cNvSpPr>
          <p:nvPr>
            <p:ph idx="1"/>
          </p:nvPr>
        </p:nvSpPr>
        <p:spPr>
          <a:xfrm>
            <a:off x="467544" y="1268413"/>
            <a:ext cx="7633469" cy="4857750"/>
          </a:xfrm>
        </p:spPr>
        <p:txBody>
          <a:bodyPr/>
          <a:lstStyle/>
          <a:p>
            <a:r>
              <a:rPr lang="el-GR" dirty="0"/>
              <a:t>Η τοπική-ενδογενής ανάπτυξη μπορεί να προσφέρει, στις διεσπαρμένες και υποβαθμισμένες περιοχές ένα πλαίσιο δημιουργίας εξωτερικών οικονομιών, οι οποίες συνιστούν το ερμηνευτικό κλειδί των περιφερειακών (διαπεριφερειακών και ενδοπεριφερειακών) ανισοτήτων και τη βάση της περιφερειακής και τοπικής αναπτυξιακής πολιτικής.</a:t>
            </a:r>
          </a:p>
          <a:p>
            <a:r>
              <a:rPr lang="el-GR" dirty="0"/>
              <a:t>Η διαδικασία της τοπικής-ενδογενούς οικονομικής ανάπτυξης ενεργοποιείται κυρίως με τη διαμόρφωση του κατάλληλου θεσμικού υπόβαθρου, που στηρίζεται σε μια βασική σύνθεση ανακάλυψης – διερεύνησης  των προβλημάτων της τοπικής οικονομίας και της μεταβολής των καθιερωμένων θεσμικών ρυθμίσεων.</a:t>
            </a:r>
          </a:p>
          <a:p>
            <a:r>
              <a:rPr lang="el-GR" dirty="0"/>
              <a:t>Στη βάση της σύνθεσης αυτής τίθενται οι τοπικοί φορείς, στο πλαίσιο μιας αυτονομίας στην διαχείριση των τοπικών θεμάτων.</a:t>
            </a:r>
          </a:p>
        </p:txBody>
      </p:sp>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17</a:t>
            </a:fld>
            <a:endParaRPr lang="en-US" dirty="0"/>
          </a:p>
        </p:txBody>
      </p:sp>
    </p:spTree>
    <p:extLst>
      <p:ext uri="{BB962C8B-B14F-4D97-AF65-F5344CB8AC3E}">
        <p14:creationId xmlns:p14="http://schemas.microsoft.com/office/powerpoint/2010/main" val="30881663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Θεωρίες και πρότυπα ανάπτυξης του </a:t>
            </a:r>
            <a:r>
              <a:rPr lang="el-GR" dirty="0" smtClean="0"/>
              <a:t>χώρου</a:t>
            </a:r>
            <a:r>
              <a:rPr lang="en-US" dirty="0" smtClean="0"/>
              <a:t> </a:t>
            </a:r>
            <a:r>
              <a:rPr lang="en-US" sz="3200" b="0" dirty="0" smtClean="0">
                <a:solidFill>
                  <a:srgbClr val="000000"/>
                </a:solidFill>
              </a:rPr>
              <a:t>14/14</a:t>
            </a:r>
            <a:endParaRPr lang="el-GR" dirty="0"/>
          </a:p>
        </p:txBody>
      </p:sp>
      <p:sp>
        <p:nvSpPr>
          <p:cNvPr id="3" name="Θέση περιεχομένου 2"/>
          <p:cNvSpPr>
            <a:spLocks noGrp="1"/>
          </p:cNvSpPr>
          <p:nvPr>
            <p:ph idx="1"/>
          </p:nvPr>
        </p:nvSpPr>
        <p:spPr>
          <a:xfrm>
            <a:off x="323528" y="1268413"/>
            <a:ext cx="7777485" cy="4857750"/>
          </a:xfrm>
        </p:spPr>
        <p:txBody>
          <a:bodyPr/>
          <a:lstStyle/>
          <a:p>
            <a:r>
              <a:rPr lang="el-GR" dirty="0"/>
              <a:t>Συνεπώς, απαιτείται η αναμόρφωση του θεσμικού πλαισίου προς τη κατεύθυνση της ενίσχυσης των τοπικών κοινοτήτων ως βιώσιμες διοικητικές και προγραμματικές μονάδες, της ενεργοποίησης και οργάνωσης του τοπικού πληθυσμού, με τη δημιουργία των μηχανισμών οικοδόμησης της τοπικής κοινωνικής συναίνεσης  (consensus building) και της ενεργής συμμετοχής του στις διαδικασίες του αναπτυξιακού σχεδιασμού.</a:t>
            </a:r>
          </a:p>
          <a:p>
            <a:r>
              <a:rPr lang="el-GR" dirty="0"/>
              <a:t>Γενικά, για την επίτευξη των παραπάνω στόχων είναι αναγκαία τόσο η αποκέντρωση του συστήματος λήψης αποφάσεων, όσο και η ενδυνάμωση του συστήματος αυτού σε τοπική βάση, με τον προσδιορισμό βιώσιμων </a:t>
            </a:r>
            <a:r>
              <a:rPr lang="el-GR" dirty="0" smtClean="0"/>
              <a:t>προγραμματικών </a:t>
            </a:r>
            <a:r>
              <a:rPr lang="el-GR" dirty="0"/>
              <a:t>και διοικητικών μονάδων, μέσω της δημιουργίας αποτελεσματικών μικροπεριφερειών προγραμματισμού και χωρικού σχεδιασμού (Παπαδασκαλόπουλος, 1998).</a:t>
            </a:r>
          </a:p>
        </p:txBody>
      </p:sp>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18</a:t>
            </a:fld>
            <a:endParaRPr lang="en-US" dirty="0"/>
          </a:p>
        </p:txBody>
      </p:sp>
    </p:spTree>
    <p:extLst>
      <p:ext uri="{BB962C8B-B14F-4D97-AF65-F5344CB8AC3E}">
        <p14:creationId xmlns:p14="http://schemas.microsoft.com/office/powerpoint/2010/main" val="16354974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116632"/>
            <a:ext cx="8856984" cy="1008112"/>
          </a:xfrm>
        </p:spPr>
        <p:txBody>
          <a:bodyPr/>
          <a:lstStyle/>
          <a:p>
            <a:r>
              <a:rPr lang="el-GR" sz="3000" dirty="0" smtClean="0"/>
              <a:t>Οι κύριες παράμετροι ενός συνθετικού θεωρητικού πλαισίου για τη τοπική οικονομική ανάπτυξη </a:t>
            </a:r>
            <a:r>
              <a:rPr lang="en-US" sz="2800" b="0" dirty="0" smtClean="0"/>
              <a:t>1/2</a:t>
            </a:r>
            <a:endParaRPr lang="el-GR" sz="2800" b="0" dirty="0"/>
          </a:p>
        </p:txBody>
      </p:sp>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19</a:t>
            </a:fld>
            <a:endParaRPr lang="en-US" dirty="0"/>
          </a:p>
        </p:txBody>
      </p:sp>
      <p:graphicFrame>
        <p:nvGraphicFramePr>
          <p:cNvPr id="7" name="Θέση περιεχομένου 6"/>
          <p:cNvGraphicFramePr>
            <a:graphicFrameLocks noGrp="1"/>
          </p:cNvGraphicFramePr>
          <p:nvPr>
            <p:ph idx="1"/>
            <p:extLst>
              <p:ext uri="{D42A27DB-BD31-4B8C-83A1-F6EECF244321}">
                <p14:modId xmlns:p14="http://schemas.microsoft.com/office/powerpoint/2010/main" val="4166345503"/>
              </p:ext>
            </p:extLst>
          </p:nvPr>
        </p:nvGraphicFramePr>
        <p:xfrm>
          <a:off x="179512" y="1268413"/>
          <a:ext cx="8784975" cy="4998720"/>
        </p:xfrm>
        <a:graphic>
          <a:graphicData uri="http://schemas.openxmlformats.org/drawingml/2006/table">
            <a:tbl>
              <a:tblPr firstRow="1" bandRow="1">
                <a:tableStyleId>{5C22544A-7EE6-4342-B048-85BDC9FD1C3A}</a:tableStyleId>
              </a:tblPr>
              <a:tblGrid>
                <a:gridCol w="1800200"/>
                <a:gridCol w="2736304"/>
                <a:gridCol w="4248471"/>
              </a:tblGrid>
              <a:tr h="370840">
                <a:tc>
                  <a:txBody>
                    <a:bodyPr/>
                    <a:lstStyle/>
                    <a:p>
                      <a:r>
                        <a:rPr lang="el-GR" sz="1600" dirty="0" smtClean="0">
                          <a:latin typeface="Calibri" panose="020F0502020204030204" pitchFamily="34" charset="0"/>
                        </a:rPr>
                        <a:t>Αναπτυξιακές παράμετροι</a:t>
                      </a:r>
                      <a:endParaRPr lang="el-GR" sz="1600" dirty="0">
                        <a:latin typeface="Calibri" panose="020F0502020204030204" pitchFamily="34" charset="0"/>
                      </a:endParaRPr>
                    </a:p>
                  </a:txBody>
                  <a:tcPr/>
                </a:tc>
                <a:tc>
                  <a:txBody>
                    <a:bodyPr/>
                    <a:lstStyle/>
                    <a:p>
                      <a:r>
                        <a:rPr lang="el-GR" sz="1600" dirty="0" smtClean="0">
                          <a:latin typeface="Calibri" panose="020F0502020204030204" pitchFamily="34" charset="0"/>
                        </a:rPr>
                        <a:t>Παλαιές</a:t>
                      </a:r>
                      <a:r>
                        <a:rPr lang="el-GR" sz="1600" baseline="0" dirty="0" smtClean="0">
                          <a:latin typeface="Calibri" panose="020F0502020204030204" pitchFamily="34" charset="0"/>
                        </a:rPr>
                        <a:t> κατευθύνσεις</a:t>
                      </a:r>
                      <a:endParaRPr lang="el-GR" sz="1600" dirty="0">
                        <a:latin typeface="Calibri" panose="020F0502020204030204" pitchFamily="34" charset="0"/>
                      </a:endParaRPr>
                    </a:p>
                  </a:txBody>
                  <a:tcPr/>
                </a:tc>
                <a:tc>
                  <a:txBody>
                    <a:bodyPr/>
                    <a:lstStyle/>
                    <a:p>
                      <a:r>
                        <a:rPr lang="el-GR" sz="1600" dirty="0" smtClean="0">
                          <a:latin typeface="Calibri" panose="020F0502020204030204" pitchFamily="34" charset="0"/>
                        </a:rPr>
                        <a:t>Νέες κατευθύνσεις</a:t>
                      </a:r>
                      <a:endParaRPr lang="el-GR" sz="1600" dirty="0">
                        <a:latin typeface="Calibri" panose="020F0502020204030204" pitchFamily="34" charset="0"/>
                      </a:endParaRPr>
                    </a:p>
                  </a:txBody>
                  <a:tcPr/>
                </a:tc>
              </a:tr>
              <a:tr h="370840">
                <a:tc>
                  <a:txBody>
                    <a:bodyPr/>
                    <a:lstStyle/>
                    <a:p>
                      <a:r>
                        <a:rPr lang="el-GR" sz="1600" dirty="0" smtClean="0">
                          <a:latin typeface="Calibri" panose="020F0502020204030204" pitchFamily="34" charset="0"/>
                        </a:rPr>
                        <a:t>Εργατικό δυναμικό</a:t>
                      </a:r>
                      <a:endParaRPr lang="el-GR" sz="1600" dirty="0">
                        <a:latin typeface="Calibri" panose="020F0502020204030204" pitchFamily="34" charset="0"/>
                      </a:endParaRPr>
                    </a:p>
                  </a:txBody>
                  <a:tcPr/>
                </a:tc>
                <a:tc>
                  <a:txBody>
                    <a:bodyPr/>
                    <a:lstStyle/>
                    <a:p>
                      <a:r>
                        <a:rPr lang="el-GR" sz="1600" dirty="0" smtClean="0">
                          <a:latin typeface="Calibri" panose="020F0502020204030204" pitchFamily="34" charset="0"/>
                        </a:rPr>
                        <a:t>Περισσότερες και μεγαλύτερες</a:t>
                      </a:r>
                      <a:r>
                        <a:rPr lang="el-GR" sz="1600" baseline="0" dirty="0" smtClean="0">
                          <a:latin typeface="Calibri" panose="020F0502020204030204" pitchFamily="34" charset="0"/>
                        </a:rPr>
                        <a:t> επιχειρήσεις, που δημιουργούν περισσότερες θέσεις εργασίας</a:t>
                      </a:r>
                      <a:endParaRPr lang="el-GR" sz="1600" dirty="0">
                        <a:latin typeface="Calibri" panose="020F0502020204030204" pitchFamily="34" charset="0"/>
                      </a:endParaRPr>
                    </a:p>
                  </a:txBody>
                  <a:tcPr/>
                </a:tc>
                <a:tc>
                  <a:txBody>
                    <a:bodyPr/>
                    <a:lstStyle/>
                    <a:p>
                      <a:r>
                        <a:rPr lang="el-GR" sz="1600" dirty="0" smtClean="0">
                          <a:latin typeface="Calibri" panose="020F0502020204030204" pitchFamily="34" charset="0"/>
                        </a:rPr>
                        <a:t>Ενίσχυση</a:t>
                      </a:r>
                      <a:r>
                        <a:rPr lang="el-GR" sz="1600" baseline="0" dirty="0" smtClean="0">
                          <a:latin typeface="Calibri" panose="020F0502020204030204" pitchFamily="34" charset="0"/>
                        </a:rPr>
                        <a:t> της αξίας του ατόμου-βελτίωση της ποιότητας του εργατικού δυναμικού και των τόπων εγκατάστασης.</a:t>
                      </a:r>
                    </a:p>
                    <a:p>
                      <a:r>
                        <a:rPr lang="el-GR" sz="1600" baseline="0" dirty="0" smtClean="0">
                          <a:latin typeface="Calibri" panose="020F0502020204030204" pitchFamily="34" charset="0"/>
                        </a:rPr>
                        <a:t>Εταιρείες (κυρίως ΜΜΕ που είναι αποτέλεσμα της τοπικής επιχειρηματικότητας) οι οποίες δημιουργούν θέσεις εργασίας σχετικά υψηλής ποιότητας, που ταιριάζουν στον τοπικό πληθυσμό και είναι ευέλικτες</a:t>
                      </a:r>
                      <a:endParaRPr lang="el-GR" sz="1600" dirty="0">
                        <a:latin typeface="Calibri" panose="020F0502020204030204" pitchFamily="34" charset="0"/>
                      </a:endParaRPr>
                    </a:p>
                  </a:txBody>
                  <a:tcPr/>
                </a:tc>
              </a:tr>
              <a:tr h="370840">
                <a:tc>
                  <a:txBody>
                    <a:bodyPr/>
                    <a:lstStyle/>
                    <a:p>
                      <a:r>
                        <a:rPr lang="el-GR" sz="1600" dirty="0" smtClean="0">
                          <a:latin typeface="Calibri" panose="020F0502020204030204" pitchFamily="34" charset="0"/>
                        </a:rPr>
                        <a:t>Οικονομική</a:t>
                      </a:r>
                      <a:r>
                        <a:rPr lang="el-GR" sz="1600" baseline="0" dirty="0" smtClean="0">
                          <a:latin typeface="Calibri" panose="020F0502020204030204" pitchFamily="34" charset="0"/>
                        </a:rPr>
                        <a:t> αναπτυξιακή βάση- παραγωγική δομή</a:t>
                      </a:r>
                      <a:endParaRPr lang="el-GR" sz="1600" dirty="0">
                        <a:latin typeface="Calibri" panose="020F0502020204030204" pitchFamily="34" charset="0"/>
                      </a:endParaRPr>
                    </a:p>
                  </a:txBody>
                  <a:tcPr/>
                </a:tc>
                <a:tc>
                  <a:txBody>
                    <a:bodyPr/>
                    <a:lstStyle/>
                    <a:p>
                      <a:r>
                        <a:rPr lang="el-GR" sz="1600" dirty="0" smtClean="0">
                          <a:latin typeface="Calibri" panose="020F0502020204030204" pitchFamily="34" charset="0"/>
                        </a:rPr>
                        <a:t>Ενίσχυση</a:t>
                      </a:r>
                      <a:r>
                        <a:rPr lang="el-GR" sz="1600" baseline="0" dirty="0" smtClean="0">
                          <a:latin typeface="Calibri" panose="020F0502020204030204" pitchFamily="34" charset="0"/>
                        </a:rPr>
                        <a:t> οικονομικών- παραγωγικών τομέων (βασικός- μη βασικός)</a:t>
                      </a:r>
                      <a:endParaRPr lang="el-GR" sz="1600" dirty="0">
                        <a:latin typeface="Calibri" panose="020F0502020204030204" pitchFamily="34" charset="0"/>
                      </a:endParaRPr>
                    </a:p>
                  </a:txBody>
                  <a:tcPr/>
                </a:tc>
                <a:tc>
                  <a:txBody>
                    <a:bodyPr/>
                    <a:lstStyle/>
                    <a:p>
                      <a:r>
                        <a:rPr lang="el-GR" sz="1600" dirty="0" smtClean="0">
                          <a:latin typeface="Calibri" panose="020F0502020204030204" pitchFamily="34" charset="0"/>
                        </a:rPr>
                        <a:t>Δημιουργία νέων οικονομικών</a:t>
                      </a:r>
                      <a:r>
                        <a:rPr lang="el-GR" sz="1600" baseline="0" dirty="0" smtClean="0">
                          <a:latin typeface="Calibri" panose="020F0502020204030204" pitchFamily="34" charset="0"/>
                        </a:rPr>
                        <a:t> θεσμών (δίκτυα, συνεργασίες, συνέργιες) που προωθούν την εξωστρέφεια και την ανταγωνιστικότητα της τοπικής οικονομίας</a:t>
                      </a:r>
                      <a:endParaRPr lang="el-GR" sz="1600" dirty="0">
                        <a:latin typeface="Calibri" panose="020F0502020204030204" pitchFamily="34" charset="0"/>
                      </a:endParaRPr>
                    </a:p>
                  </a:txBody>
                  <a:tcPr/>
                </a:tc>
              </a:tr>
              <a:tr h="370840">
                <a:tc>
                  <a:txBody>
                    <a:bodyPr/>
                    <a:lstStyle/>
                    <a:p>
                      <a:r>
                        <a:rPr lang="el-GR" sz="1600" dirty="0" smtClean="0">
                          <a:latin typeface="Calibri" panose="020F0502020204030204" pitchFamily="34" charset="0"/>
                        </a:rPr>
                        <a:t>Χαρακτήρας</a:t>
                      </a:r>
                      <a:r>
                        <a:rPr lang="el-GR" sz="1600" baseline="0" dirty="0" smtClean="0">
                          <a:latin typeface="Calibri" panose="020F0502020204030204" pitchFamily="34" charset="0"/>
                        </a:rPr>
                        <a:t> χωροθέτησης</a:t>
                      </a:r>
                      <a:endParaRPr lang="el-GR" sz="1600" dirty="0">
                        <a:latin typeface="Calibri" panose="020F0502020204030204" pitchFamily="34" charset="0"/>
                      </a:endParaRPr>
                    </a:p>
                  </a:txBody>
                  <a:tcPr/>
                </a:tc>
                <a:tc>
                  <a:txBody>
                    <a:bodyPr/>
                    <a:lstStyle/>
                    <a:p>
                      <a:r>
                        <a:rPr lang="el-GR" sz="1600" dirty="0" smtClean="0">
                          <a:latin typeface="Calibri" panose="020F0502020204030204" pitchFamily="34" charset="0"/>
                        </a:rPr>
                        <a:t>Συγκριτικό πλεονέκτημα βασιζόμενο κυρίως στη διαθεσιμότητα των φυσικών πόρων και στη γεωγραφική θέση της περιοχής</a:t>
                      </a:r>
                      <a:endParaRPr lang="el-GR" sz="1600" dirty="0">
                        <a:latin typeface="Calibri" panose="020F0502020204030204" pitchFamily="34" charset="0"/>
                      </a:endParaRPr>
                    </a:p>
                  </a:txBody>
                  <a:tcPr/>
                </a:tc>
                <a:tc>
                  <a:txBody>
                    <a:bodyPr/>
                    <a:lstStyle/>
                    <a:p>
                      <a:r>
                        <a:rPr lang="el-GR" sz="1600" dirty="0" smtClean="0">
                          <a:latin typeface="Calibri" panose="020F0502020204030204" pitchFamily="34" charset="0"/>
                        </a:rPr>
                        <a:t>Ανταγωνιστικό πλεονέκτημα</a:t>
                      </a:r>
                      <a:r>
                        <a:rPr lang="el-GR" sz="1600" baseline="0" dirty="0" smtClean="0">
                          <a:latin typeface="Calibri" panose="020F0502020204030204" pitchFamily="34" charset="0"/>
                        </a:rPr>
                        <a:t> βασιζόμενο περισσότερο στο ποιοτικό εργατικό δυναμικό (οικονομικό, κοινωνικό, πολιτιστικό) την καινοτομία και την πληροφόρηση</a:t>
                      </a:r>
                      <a:endParaRPr lang="el-GR" sz="1600" dirty="0">
                        <a:latin typeface="Calibri" panose="020F0502020204030204" pitchFamily="34" charset="0"/>
                      </a:endParaRPr>
                    </a:p>
                  </a:txBody>
                  <a:tcPr/>
                </a:tc>
              </a:tr>
            </a:tbl>
          </a:graphicData>
        </a:graphic>
      </p:graphicFrame>
    </p:spTree>
    <p:extLst>
      <p:ext uri="{BB962C8B-B14F-4D97-AF65-F5344CB8AC3E}">
        <p14:creationId xmlns:p14="http://schemas.microsoft.com/office/powerpoint/2010/main" val="17235023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188913"/>
            <a:ext cx="9144000" cy="863600"/>
          </a:xfrm>
        </p:spPr>
        <p:txBody>
          <a:bodyPr/>
          <a:lstStyle/>
          <a:p>
            <a:r>
              <a:rPr lang="el-GR" altLang="el-GR" dirty="0" smtClean="0"/>
              <a:t>Σημείωμα Χρήσης Έργων Τρίτων</a:t>
            </a:r>
          </a:p>
        </p:txBody>
      </p:sp>
      <p:sp>
        <p:nvSpPr>
          <p:cNvPr id="18435" name="Content Placeholder 2"/>
          <p:cNvSpPr>
            <a:spLocks noGrp="1"/>
          </p:cNvSpPr>
          <p:nvPr>
            <p:ph idx="1"/>
          </p:nvPr>
        </p:nvSpPr>
        <p:spPr>
          <a:xfrm>
            <a:off x="323850" y="1268413"/>
            <a:ext cx="8351838" cy="1800547"/>
          </a:xfrm>
        </p:spPr>
        <p:txBody>
          <a:bodyPr/>
          <a:lstStyle/>
          <a:p>
            <a:pPr marL="0" indent="0">
              <a:buFontTx/>
              <a:buNone/>
            </a:pPr>
            <a:r>
              <a:rPr lang="el-GR" altLang="el-GR" sz="2000" dirty="0" smtClean="0"/>
              <a:t>Η παρουσίαση έχει δημιουργηθεί με υλικό από το βιβλίο</a:t>
            </a:r>
            <a:r>
              <a:rPr lang="en-US" altLang="el-GR" sz="2000" dirty="0" smtClean="0"/>
              <a:t>:</a:t>
            </a:r>
          </a:p>
          <a:p>
            <a:pPr marL="0" indent="0">
              <a:buFontTx/>
              <a:buNone/>
            </a:pPr>
            <a:endParaRPr lang="en-US" altLang="el-GR" sz="2000" dirty="0" smtClean="0"/>
          </a:p>
          <a:p>
            <a:pPr marL="457200" indent="-457200">
              <a:buFontTx/>
              <a:buAutoNum type="arabicPeriod"/>
            </a:pPr>
            <a:r>
              <a:rPr lang="el-GR" altLang="el-GR" sz="2000" dirty="0" smtClean="0"/>
              <a:t>Μανώλης Χριστοφάκης, «Τοπική ανάπτυξη και περιφερειακή πολιτική», εκδόσεις Παπαζήση, Αθήνα 2001</a:t>
            </a:r>
          </a:p>
          <a:p>
            <a:pPr marL="457200" indent="-457200">
              <a:buFontTx/>
              <a:buAutoNum type="arabicPeriod"/>
            </a:pPr>
            <a:endParaRPr lang="el-GR" altLang="el-GR" sz="2000" dirty="0"/>
          </a:p>
          <a:p>
            <a:pPr marL="457200" indent="-457200">
              <a:buFontTx/>
              <a:buAutoNum type="arabicPeriod"/>
            </a:pPr>
            <a:endParaRPr lang="el-GR" altLang="el-GR" sz="2000" dirty="0" smtClean="0"/>
          </a:p>
          <a:p>
            <a:pPr marL="0" indent="0">
              <a:buFontTx/>
              <a:buNone/>
            </a:pPr>
            <a:endParaRPr lang="el-GR" altLang="el-GR" sz="2000" dirty="0" smtClean="0"/>
          </a:p>
        </p:txBody>
      </p:sp>
      <p:pic>
        <p:nvPicPr>
          <p:cNvPr id="3" name="Εικόνα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104" y="2996952"/>
            <a:ext cx="2555354" cy="3507349"/>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116632"/>
            <a:ext cx="8856984" cy="1008112"/>
          </a:xfrm>
        </p:spPr>
        <p:txBody>
          <a:bodyPr/>
          <a:lstStyle/>
          <a:p>
            <a:r>
              <a:rPr lang="el-GR" sz="3000" dirty="0" smtClean="0"/>
              <a:t>Οι κύριες παράμετροι ενός συνθετικού θεωρητικού πλαισίου για τη τοπική οικονομική ανάπτυξη </a:t>
            </a:r>
            <a:r>
              <a:rPr lang="en-US" sz="2800" b="0" dirty="0" smtClean="0"/>
              <a:t>2/2</a:t>
            </a:r>
            <a:endParaRPr lang="el-GR" sz="2800" b="0" dirty="0"/>
          </a:p>
        </p:txBody>
      </p:sp>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20</a:t>
            </a:fld>
            <a:endParaRPr lang="en-US" dirty="0"/>
          </a:p>
        </p:txBody>
      </p:sp>
      <p:graphicFrame>
        <p:nvGraphicFramePr>
          <p:cNvPr id="7" name="Θέση περιεχομένου 6"/>
          <p:cNvGraphicFramePr>
            <a:graphicFrameLocks noGrp="1"/>
          </p:cNvGraphicFramePr>
          <p:nvPr>
            <p:ph idx="1"/>
            <p:extLst>
              <p:ext uri="{D42A27DB-BD31-4B8C-83A1-F6EECF244321}">
                <p14:modId xmlns:p14="http://schemas.microsoft.com/office/powerpoint/2010/main" val="321427348"/>
              </p:ext>
            </p:extLst>
          </p:nvPr>
        </p:nvGraphicFramePr>
        <p:xfrm>
          <a:off x="179512" y="1268413"/>
          <a:ext cx="8784975" cy="2468880"/>
        </p:xfrm>
        <a:graphic>
          <a:graphicData uri="http://schemas.openxmlformats.org/drawingml/2006/table">
            <a:tbl>
              <a:tblPr firstRow="1" bandRow="1">
                <a:tableStyleId>{5C22544A-7EE6-4342-B048-85BDC9FD1C3A}</a:tableStyleId>
              </a:tblPr>
              <a:tblGrid>
                <a:gridCol w="1800200"/>
                <a:gridCol w="2592288"/>
                <a:gridCol w="4392487"/>
              </a:tblGrid>
              <a:tr h="370840">
                <a:tc>
                  <a:txBody>
                    <a:bodyPr/>
                    <a:lstStyle/>
                    <a:p>
                      <a:r>
                        <a:rPr lang="el-GR" sz="1600" dirty="0" smtClean="0">
                          <a:latin typeface="Calibri" panose="020F0502020204030204" pitchFamily="34" charset="0"/>
                        </a:rPr>
                        <a:t>Αναπτυξιακές παράμετροι</a:t>
                      </a:r>
                      <a:endParaRPr lang="el-GR" sz="1600" dirty="0">
                        <a:latin typeface="Calibri" panose="020F0502020204030204" pitchFamily="34" charset="0"/>
                      </a:endParaRPr>
                    </a:p>
                  </a:txBody>
                  <a:tcPr/>
                </a:tc>
                <a:tc>
                  <a:txBody>
                    <a:bodyPr/>
                    <a:lstStyle/>
                    <a:p>
                      <a:r>
                        <a:rPr lang="el-GR" sz="1600" dirty="0" smtClean="0">
                          <a:latin typeface="Calibri" panose="020F0502020204030204" pitchFamily="34" charset="0"/>
                        </a:rPr>
                        <a:t>Παλαιές</a:t>
                      </a:r>
                      <a:r>
                        <a:rPr lang="el-GR" sz="1600" baseline="0" dirty="0" smtClean="0">
                          <a:latin typeface="Calibri" panose="020F0502020204030204" pitchFamily="34" charset="0"/>
                        </a:rPr>
                        <a:t> κατευθύνσεις</a:t>
                      </a:r>
                      <a:endParaRPr lang="el-GR" sz="1600" dirty="0">
                        <a:latin typeface="Calibri" panose="020F0502020204030204" pitchFamily="34" charset="0"/>
                      </a:endParaRPr>
                    </a:p>
                  </a:txBody>
                  <a:tcPr/>
                </a:tc>
                <a:tc>
                  <a:txBody>
                    <a:bodyPr/>
                    <a:lstStyle/>
                    <a:p>
                      <a:r>
                        <a:rPr lang="el-GR" sz="1600" dirty="0" smtClean="0">
                          <a:latin typeface="Calibri" panose="020F0502020204030204" pitchFamily="34" charset="0"/>
                        </a:rPr>
                        <a:t>Νέες κατευθύνσεις</a:t>
                      </a:r>
                      <a:endParaRPr lang="el-GR" sz="1600" dirty="0">
                        <a:latin typeface="Calibri" panose="020F0502020204030204" pitchFamily="34" charset="0"/>
                      </a:endParaRPr>
                    </a:p>
                  </a:txBody>
                  <a:tcPr/>
                </a:tc>
              </a:tr>
              <a:tr h="370840">
                <a:tc>
                  <a:txBody>
                    <a:bodyPr/>
                    <a:lstStyle/>
                    <a:p>
                      <a:r>
                        <a:rPr lang="el-GR" sz="1600" dirty="0" smtClean="0">
                          <a:latin typeface="Calibri" panose="020F0502020204030204" pitchFamily="34" charset="0"/>
                        </a:rPr>
                        <a:t>Γνώση- τεχνολογία- καινοτομία</a:t>
                      </a:r>
                      <a:endParaRPr lang="el-GR" sz="1600" dirty="0">
                        <a:latin typeface="Calibri" panose="020F0502020204030204" pitchFamily="34" charset="0"/>
                      </a:endParaRPr>
                    </a:p>
                  </a:txBody>
                  <a:tcPr/>
                </a:tc>
                <a:tc>
                  <a:txBody>
                    <a:bodyPr/>
                    <a:lstStyle/>
                    <a:p>
                      <a:r>
                        <a:rPr lang="el-GR" sz="1600" dirty="0" smtClean="0">
                          <a:latin typeface="Calibri" panose="020F0502020204030204" pitchFamily="34" charset="0"/>
                        </a:rPr>
                        <a:t>Διαθέσιμη εργατική δύναμη</a:t>
                      </a:r>
                      <a:endParaRPr lang="el-GR" sz="1600" dirty="0">
                        <a:latin typeface="Calibri" panose="020F0502020204030204" pitchFamily="34" charset="0"/>
                      </a:endParaRPr>
                    </a:p>
                  </a:txBody>
                  <a:tcPr/>
                </a:tc>
                <a:tc>
                  <a:txBody>
                    <a:bodyPr/>
                    <a:lstStyle/>
                    <a:p>
                      <a:r>
                        <a:rPr lang="el-GR" sz="1600" dirty="0" smtClean="0">
                          <a:latin typeface="Calibri" panose="020F0502020204030204" pitchFamily="34" charset="0"/>
                        </a:rPr>
                        <a:t>Η γνώση ως οικονομική γεννήτρια και βάση της καινοτομίας,</a:t>
                      </a:r>
                      <a:r>
                        <a:rPr lang="el-GR" sz="1600" baseline="0" dirty="0" smtClean="0">
                          <a:latin typeface="Calibri" panose="020F0502020204030204" pitchFamily="34" charset="0"/>
                        </a:rPr>
                        <a:t> ποιοτικό εργατικό δυναμικό, Ε&amp;ΤΑ, λειτουργική διασύνδεση έρευνας και παραγωγής.</a:t>
                      </a:r>
                      <a:endParaRPr lang="el-GR" sz="1600" dirty="0">
                        <a:latin typeface="Calibri" panose="020F0502020204030204" pitchFamily="34" charset="0"/>
                      </a:endParaRPr>
                    </a:p>
                  </a:txBody>
                  <a:tcPr/>
                </a:tc>
              </a:tr>
              <a:tr h="370840">
                <a:tc>
                  <a:txBody>
                    <a:bodyPr/>
                    <a:lstStyle/>
                    <a:p>
                      <a:r>
                        <a:rPr lang="el-GR" sz="1600" dirty="0" smtClean="0">
                          <a:latin typeface="Calibri" panose="020F0502020204030204" pitchFamily="34" charset="0"/>
                        </a:rPr>
                        <a:t>Θεσμικό</a:t>
                      </a:r>
                      <a:r>
                        <a:rPr lang="el-GR" sz="1600" baseline="0" dirty="0" smtClean="0">
                          <a:latin typeface="Calibri" panose="020F0502020204030204" pitchFamily="34" charset="0"/>
                        </a:rPr>
                        <a:t> πλαίσιο</a:t>
                      </a:r>
                      <a:endParaRPr lang="el-GR" sz="1600" dirty="0">
                        <a:latin typeface="Calibri" panose="020F0502020204030204" pitchFamily="34" charset="0"/>
                      </a:endParaRPr>
                    </a:p>
                  </a:txBody>
                  <a:tcPr/>
                </a:tc>
                <a:tc>
                  <a:txBody>
                    <a:bodyPr/>
                    <a:lstStyle/>
                    <a:p>
                      <a:r>
                        <a:rPr lang="el-GR" sz="1600" dirty="0" smtClean="0">
                          <a:latin typeface="Calibri" panose="020F0502020204030204" pitchFamily="34" charset="0"/>
                        </a:rPr>
                        <a:t>Συγκεντρωτικό,</a:t>
                      </a:r>
                      <a:r>
                        <a:rPr lang="el-GR" sz="1600" baseline="0" dirty="0" smtClean="0">
                          <a:latin typeface="Calibri" panose="020F0502020204030204" pitchFamily="34" charset="0"/>
                        </a:rPr>
                        <a:t> «εκ των </a:t>
                      </a:r>
                      <a:r>
                        <a:rPr lang="el-GR" sz="1600" baseline="0" dirty="0" smtClean="0">
                          <a:latin typeface="Calibri" panose="020F0502020204030204" pitchFamily="34" charset="0"/>
                        </a:rPr>
                        <a:t>άνω» </a:t>
                      </a:r>
                      <a:r>
                        <a:rPr lang="el-GR" sz="1600" baseline="0" dirty="0" smtClean="0">
                          <a:latin typeface="Calibri" panose="020F0502020204030204" pitchFamily="34" charset="0"/>
                        </a:rPr>
                        <a:t>διαχείριση της ανάπτυξης</a:t>
                      </a:r>
                      <a:endParaRPr lang="el-GR" sz="1600" dirty="0">
                        <a:latin typeface="Calibri" panose="020F0502020204030204" pitchFamily="34" charset="0"/>
                      </a:endParaRPr>
                    </a:p>
                  </a:txBody>
                  <a:tcPr/>
                </a:tc>
                <a:tc>
                  <a:txBody>
                    <a:bodyPr/>
                    <a:lstStyle/>
                    <a:p>
                      <a:r>
                        <a:rPr lang="el-GR" sz="1600" dirty="0" smtClean="0">
                          <a:latin typeface="Calibri" panose="020F0502020204030204" pitchFamily="34" charset="0"/>
                        </a:rPr>
                        <a:t>Αποκεντρωτικό, «εκ των κάτω» ανάπτυξη, ενίσχυση των τοπικών θεσμών, διαμόρφωση τοπικής </a:t>
                      </a:r>
                      <a:r>
                        <a:rPr lang="el-GR" sz="1600" dirty="0" smtClean="0">
                          <a:latin typeface="Calibri" panose="020F0502020204030204" pitchFamily="34" charset="0"/>
                        </a:rPr>
                        <a:t>κοινωνικής </a:t>
                      </a:r>
                      <a:r>
                        <a:rPr lang="el-GR" sz="1600" dirty="0" smtClean="0">
                          <a:latin typeface="Calibri" panose="020F0502020204030204" pitchFamily="34" charset="0"/>
                        </a:rPr>
                        <a:t>συναίνεσης</a:t>
                      </a:r>
                      <a:r>
                        <a:rPr lang="el-GR" sz="1600" baseline="0" dirty="0" smtClean="0">
                          <a:latin typeface="Calibri" panose="020F0502020204030204" pitchFamily="34" charset="0"/>
                        </a:rPr>
                        <a:t> </a:t>
                      </a:r>
                      <a:r>
                        <a:rPr lang="el-GR" sz="1600" baseline="0" dirty="0" smtClean="0">
                          <a:latin typeface="Calibri" panose="020F0502020204030204" pitchFamily="34" charset="0"/>
                        </a:rPr>
                        <a:t>(</a:t>
                      </a:r>
                      <a:r>
                        <a:rPr lang="en-US" sz="1600" baseline="0" dirty="0" smtClean="0">
                          <a:latin typeface="Calibri" panose="020F0502020204030204" pitchFamily="34" charset="0"/>
                        </a:rPr>
                        <a:t>consensus </a:t>
                      </a:r>
                      <a:r>
                        <a:rPr lang="en-US" sz="1600" baseline="0" dirty="0" smtClean="0">
                          <a:latin typeface="Calibri" panose="020F0502020204030204" pitchFamily="34" charset="0"/>
                        </a:rPr>
                        <a:t>building)</a:t>
                      </a:r>
                      <a:endParaRPr lang="el-GR" sz="1600" dirty="0">
                        <a:latin typeface="Calibri" panose="020F0502020204030204" pitchFamily="34" charset="0"/>
                      </a:endParaRPr>
                    </a:p>
                  </a:txBody>
                  <a:tcPr/>
                </a:tc>
              </a:tr>
            </a:tbl>
          </a:graphicData>
        </a:graphic>
      </p:graphicFrame>
    </p:spTree>
    <p:extLst>
      <p:ext uri="{BB962C8B-B14F-4D97-AF65-F5344CB8AC3E}">
        <p14:creationId xmlns:p14="http://schemas.microsoft.com/office/powerpoint/2010/main" val="38322314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188913"/>
            <a:ext cx="8352928" cy="863600"/>
          </a:xfrm>
        </p:spPr>
        <p:txBody>
          <a:bodyPr/>
          <a:lstStyle/>
          <a:p>
            <a:r>
              <a:rPr lang="el-GR" sz="3200" dirty="0" smtClean="0"/>
              <a:t>Η «ενδογενής ώθηση» της τοπικής </a:t>
            </a:r>
            <a:r>
              <a:rPr lang="el-GR" sz="3200" dirty="0" smtClean="0"/>
              <a:t>ανάπτυξης</a:t>
            </a:r>
            <a:r>
              <a:rPr lang="en-US" sz="3200" dirty="0" smtClean="0"/>
              <a:t> </a:t>
            </a:r>
            <a:r>
              <a:rPr lang="en-US" sz="2800" b="0" dirty="0" smtClean="0"/>
              <a:t>1/2</a:t>
            </a:r>
            <a:endParaRPr lang="el-GR" sz="2800" b="0" dirty="0"/>
          </a:p>
        </p:txBody>
      </p:sp>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21</a:t>
            </a:fld>
            <a:endParaRPr lang="en-US" dirty="0"/>
          </a:p>
        </p:txBody>
      </p:sp>
      <p:sp>
        <p:nvSpPr>
          <p:cNvPr id="3" name="Θέση περιεχομένου 2"/>
          <p:cNvSpPr>
            <a:spLocks noGrp="1"/>
          </p:cNvSpPr>
          <p:nvPr>
            <p:ph idx="1"/>
          </p:nvPr>
        </p:nvSpPr>
        <p:spPr/>
        <p:txBody>
          <a:bodyPr/>
          <a:lstStyle/>
          <a:p>
            <a:r>
              <a:rPr lang="el-GR" dirty="0"/>
              <a:t>Η «ενδογενής ώθηση» δίνεται: με την ενίσχυση της Τοπικής Αυτοδιοίκησης, τη δημιουργία ισχυρών και βιώσιμων διοικητικών μονάδων και την οριοθέτηση «μικροπεριφερειών προγραμματισμού» με βάση τα κοινά αναπτυξιακά χαρακτηριστικά των επιμέρους χωρικών μονάδων που τις απαρτίζουν, την ενεργοποίηση και οργάνωση των φορέων του τοπικού πληθυσμού (επιμελητηρίων, επαγγελματικών ενώσεων, εργατικών κέντρων, συλλόγων, αναπτυξιακών εταιριών, τοπικών συμβούλων ανάπτυξης κ.ά.) με τη δημιουργία των μηχανισμών οικοδόμησης της τοπικής κοινωνικής συναίνεσης (consensus building) και την εξασφάλιση της ενεργής συμμετοχής τους στη διαδικασία λήψης αποφάσεων και σχεδιασμού. </a:t>
            </a:r>
          </a:p>
          <a:p>
            <a:endParaRPr lang="el-GR" dirty="0"/>
          </a:p>
        </p:txBody>
      </p:sp>
    </p:spTree>
    <p:extLst>
      <p:ext uri="{BB962C8B-B14F-4D97-AF65-F5344CB8AC3E}">
        <p14:creationId xmlns:p14="http://schemas.microsoft.com/office/powerpoint/2010/main" val="42364262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188913"/>
            <a:ext cx="8352928" cy="863600"/>
          </a:xfrm>
        </p:spPr>
        <p:txBody>
          <a:bodyPr/>
          <a:lstStyle/>
          <a:p>
            <a:r>
              <a:rPr lang="el-GR" sz="3200" dirty="0" smtClean="0"/>
              <a:t>Η «ενδογενής ώθηση» της τοπικής </a:t>
            </a:r>
            <a:r>
              <a:rPr lang="el-GR" sz="3200" dirty="0" smtClean="0"/>
              <a:t>ανάπτυξης</a:t>
            </a:r>
            <a:r>
              <a:rPr lang="en-US" sz="3200" dirty="0" smtClean="0"/>
              <a:t> </a:t>
            </a:r>
            <a:r>
              <a:rPr lang="en-US" sz="2800" b="0" dirty="0" smtClean="0"/>
              <a:t>2/2</a:t>
            </a:r>
            <a:endParaRPr lang="el-GR" sz="2800" b="0" dirty="0"/>
          </a:p>
        </p:txBody>
      </p:sp>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22</a:t>
            </a:fld>
            <a:endParaRPr lang="en-US" dirty="0"/>
          </a:p>
        </p:txBody>
      </p:sp>
      <p:sp>
        <p:nvSpPr>
          <p:cNvPr id="3" name="Θέση περιεχομένου 2"/>
          <p:cNvSpPr>
            <a:spLocks noGrp="1"/>
          </p:cNvSpPr>
          <p:nvPr>
            <p:ph idx="1"/>
          </p:nvPr>
        </p:nvSpPr>
        <p:spPr/>
        <p:txBody>
          <a:bodyPr/>
          <a:lstStyle/>
          <a:p>
            <a:r>
              <a:rPr lang="el-GR" dirty="0"/>
              <a:t>Τα παραγόμενα τοπικά προϊόντα και οι προσφερόμενες υπηρεσίες στηρίζονται πρωταρχικά στα ιδιαίτερα χαρακτηριστικά και στα πλεονεκτήματα της κάθε περιοχής (ιστορία, τοπική παράδοση, κουλτούρα και πολιτιστική παράδοση, φυσικό και ανθρωπογενές περιβάλλον, παραγωγική διάρθρωση κλπ.).</a:t>
            </a:r>
          </a:p>
          <a:p>
            <a:endParaRPr lang="el-GR" dirty="0"/>
          </a:p>
        </p:txBody>
      </p:sp>
    </p:spTree>
    <p:extLst>
      <p:ext uri="{BB962C8B-B14F-4D97-AF65-F5344CB8AC3E}">
        <p14:creationId xmlns:p14="http://schemas.microsoft.com/office/powerpoint/2010/main" val="5535133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188913"/>
            <a:ext cx="8352928" cy="863600"/>
          </a:xfrm>
        </p:spPr>
        <p:txBody>
          <a:bodyPr/>
          <a:lstStyle/>
          <a:p>
            <a:r>
              <a:rPr lang="el-GR" sz="3200" dirty="0" smtClean="0"/>
              <a:t>Η κρίση και το νέο αναπτυξιακό </a:t>
            </a:r>
            <a:r>
              <a:rPr lang="el-GR" sz="3200" dirty="0" smtClean="0"/>
              <a:t>πλαίσιο</a:t>
            </a:r>
            <a:r>
              <a:rPr lang="en-US" sz="3200" dirty="0" smtClean="0"/>
              <a:t> </a:t>
            </a:r>
            <a:r>
              <a:rPr lang="en-US" sz="2800" b="0" dirty="0" smtClean="0"/>
              <a:t>1/7</a:t>
            </a:r>
            <a:endParaRPr lang="el-GR" sz="2800" b="0" dirty="0"/>
          </a:p>
        </p:txBody>
      </p:sp>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23</a:t>
            </a:fld>
            <a:endParaRPr lang="en-US" dirty="0"/>
          </a:p>
        </p:txBody>
      </p:sp>
      <p:sp>
        <p:nvSpPr>
          <p:cNvPr id="3" name="Θέση περιεχομένου 2"/>
          <p:cNvSpPr>
            <a:spLocks noGrp="1"/>
          </p:cNvSpPr>
          <p:nvPr>
            <p:ph idx="1"/>
          </p:nvPr>
        </p:nvSpPr>
        <p:spPr/>
        <p:txBody>
          <a:bodyPr/>
          <a:lstStyle/>
          <a:p>
            <a:r>
              <a:rPr lang="el-GR" dirty="0"/>
              <a:t>Με τη έννοια κρίση νοείται «μια διαδικασία που θέτει σε αμφισβήτηση τη δομή ενός συστήματος. Ειδικότερα, μια κρίση συνδέεται με μια σημαντική μεταβολή στις σχέσεις και στην εξέλιξη κρίσιμων παραγόντων, με το μπλοκάρισμα των μηχανισμών που λειτουργούν για να στηρίξουν και να προωθήσουν τη δυναμική του συστήματος με τον ίδιο τρόπο και στην ίδια βάση όπως πριν τη κρίση. Ο όρος κρίση αποτελεί ταυτόχρονα έκφραση μιας κατάστασης, αλλά και της αναγκαιότητας για επιλογές ώστε ν’ αντιμετωπιστούν τα προβλήματα της κατάστασης αυτής» (Γιαννίτσης 1988, σ. 356-357).</a:t>
            </a:r>
          </a:p>
          <a:p>
            <a:endParaRPr lang="el-GR" dirty="0"/>
          </a:p>
        </p:txBody>
      </p:sp>
    </p:spTree>
    <p:extLst>
      <p:ext uri="{BB962C8B-B14F-4D97-AF65-F5344CB8AC3E}">
        <p14:creationId xmlns:p14="http://schemas.microsoft.com/office/powerpoint/2010/main" val="22496455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188913"/>
            <a:ext cx="8352928" cy="863600"/>
          </a:xfrm>
        </p:spPr>
        <p:txBody>
          <a:bodyPr/>
          <a:lstStyle/>
          <a:p>
            <a:r>
              <a:rPr lang="el-GR" sz="3200" dirty="0" smtClean="0"/>
              <a:t>Η κρίση και το νέο αναπτυξιακό </a:t>
            </a:r>
            <a:r>
              <a:rPr lang="el-GR" sz="3200" dirty="0" smtClean="0"/>
              <a:t>πλαίσιο</a:t>
            </a:r>
            <a:r>
              <a:rPr lang="en-US" sz="3200" dirty="0" smtClean="0"/>
              <a:t> </a:t>
            </a:r>
            <a:r>
              <a:rPr lang="en-US" sz="2800" b="0" dirty="0" smtClean="0">
                <a:solidFill>
                  <a:srgbClr val="000000"/>
                </a:solidFill>
              </a:rPr>
              <a:t>2</a:t>
            </a:r>
            <a:r>
              <a:rPr lang="en-US" sz="2800" b="0" dirty="0" smtClean="0">
                <a:solidFill>
                  <a:srgbClr val="000000"/>
                </a:solidFill>
              </a:rPr>
              <a:t>/7</a:t>
            </a:r>
            <a:endParaRPr lang="el-GR" sz="3200" dirty="0"/>
          </a:p>
        </p:txBody>
      </p:sp>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24</a:t>
            </a:fld>
            <a:endParaRPr lang="en-US" dirty="0"/>
          </a:p>
        </p:txBody>
      </p:sp>
      <p:sp>
        <p:nvSpPr>
          <p:cNvPr id="3" name="Θέση περιεχομένου 2"/>
          <p:cNvSpPr>
            <a:spLocks noGrp="1"/>
          </p:cNvSpPr>
          <p:nvPr>
            <p:ph idx="1"/>
          </p:nvPr>
        </p:nvSpPr>
        <p:spPr/>
        <p:txBody>
          <a:bodyPr/>
          <a:lstStyle/>
          <a:p>
            <a:r>
              <a:rPr lang="el-GR" dirty="0"/>
              <a:t>Ο μαρασμός σημαντικών βιομηχανικών κλάδων σημάδεψε αρκετές περιοχές και πόλεις. Η ένταση του προβλήματος ποικίλει από πόλη σε πόλη και από περιοχή σε περιοχή.</a:t>
            </a:r>
          </a:p>
          <a:p>
            <a:r>
              <a:rPr lang="el-GR" dirty="0"/>
              <a:t>Ωστόσο, οι εκδηλώσεις είναι οι ίδιες: μεγάλα ποσοστά μακροχρόνιας και διαρθρωτικής ανεργίας, μεγάλες εισοδηματικές ανισότητες και ανισότητες στο επίπεδο εκπαίδευσης, ανεπάρκεια των συλλογικών υπηρεσιών, αύξηση των διαφορών στην </a:t>
            </a:r>
            <a:r>
              <a:rPr lang="el-GR" dirty="0" smtClean="0"/>
              <a:t>κατάσταση </a:t>
            </a:r>
            <a:r>
              <a:rPr lang="el-GR" dirty="0"/>
              <a:t>υγείας, άνοδος του ποσοστού εγκληματικότητας, κοινωνικός αποκλεισμός και γκετοποίηση. (Ευρωπαϊκή Επιτροπή).</a:t>
            </a:r>
          </a:p>
          <a:p>
            <a:endParaRPr lang="el-GR" dirty="0"/>
          </a:p>
        </p:txBody>
      </p:sp>
    </p:spTree>
    <p:extLst>
      <p:ext uri="{BB962C8B-B14F-4D97-AF65-F5344CB8AC3E}">
        <p14:creationId xmlns:p14="http://schemas.microsoft.com/office/powerpoint/2010/main" val="17971181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188913"/>
            <a:ext cx="8352928" cy="863600"/>
          </a:xfrm>
        </p:spPr>
        <p:txBody>
          <a:bodyPr/>
          <a:lstStyle/>
          <a:p>
            <a:r>
              <a:rPr lang="el-GR" sz="3200" dirty="0" smtClean="0"/>
              <a:t>Η κρίση και το νέο αναπτυξιακό </a:t>
            </a:r>
            <a:r>
              <a:rPr lang="el-GR" sz="3200" dirty="0" smtClean="0"/>
              <a:t>πλαίσιο</a:t>
            </a:r>
            <a:r>
              <a:rPr lang="en-US" sz="3200" dirty="0" smtClean="0"/>
              <a:t> </a:t>
            </a:r>
            <a:r>
              <a:rPr lang="en-US" sz="2800" b="0" dirty="0" smtClean="0">
                <a:solidFill>
                  <a:srgbClr val="000000"/>
                </a:solidFill>
              </a:rPr>
              <a:t>3</a:t>
            </a:r>
            <a:r>
              <a:rPr lang="en-US" sz="2800" b="0" dirty="0" smtClean="0">
                <a:solidFill>
                  <a:srgbClr val="000000"/>
                </a:solidFill>
              </a:rPr>
              <a:t>/7</a:t>
            </a:r>
            <a:endParaRPr lang="el-GR" sz="3200" dirty="0"/>
          </a:p>
        </p:txBody>
      </p:sp>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25</a:t>
            </a:fld>
            <a:endParaRPr lang="en-US" dirty="0"/>
          </a:p>
        </p:txBody>
      </p:sp>
      <p:sp>
        <p:nvSpPr>
          <p:cNvPr id="3" name="Θέση περιεχομένου 2"/>
          <p:cNvSpPr>
            <a:spLocks noGrp="1"/>
          </p:cNvSpPr>
          <p:nvPr>
            <p:ph idx="1"/>
          </p:nvPr>
        </p:nvSpPr>
        <p:spPr/>
        <p:txBody>
          <a:bodyPr/>
          <a:lstStyle/>
          <a:p>
            <a:r>
              <a:rPr lang="el-GR" dirty="0"/>
              <a:t>Επίσης, βασικό χαρακτηριστικό πολλών παραδοσιακών βιομηχανικών κέντρων είναι η απαξίωση των τεχνικών και βιομηχανικών υποδομών. </a:t>
            </a:r>
          </a:p>
          <a:p>
            <a:r>
              <a:rPr lang="el-GR" dirty="0" smtClean="0"/>
              <a:t>Εργοστάσια </a:t>
            </a:r>
            <a:r>
              <a:rPr lang="el-GR" dirty="0"/>
              <a:t>και εγκαταστάσεις βρίσκονται σε αχρηστία, ενώ δρόμοι, σιδηρόδρομοι, λιμάνια και άλλες υποδομές που κατασκευάστηκαν τον περασμένο αιώνα είναι συχνά απαρχαιωμένες και υποβαθμισμένες.</a:t>
            </a:r>
          </a:p>
          <a:p>
            <a:r>
              <a:rPr lang="el-GR" dirty="0"/>
              <a:t>Όλα αυτά τα φαινόμενα, αποτελούν θλιβερά τοπία και αποθαρρύνουν τους εν δυνάμει εξωτερικούς επενδυτές.</a:t>
            </a:r>
          </a:p>
          <a:p>
            <a:r>
              <a:rPr lang="el-GR" dirty="0" smtClean="0"/>
              <a:t>Επιπλέον, </a:t>
            </a:r>
            <a:r>
              <a:rPr lang="el-GR" dirty="0"/>
              <a:t>την κρίση της απασχόλησης και των εισοδημάτων στα παραδοσιακά κέντρα βιομηχανικής ανάπτυξης συνοδεύει η περιβαλλοντική κρίση και η καθολική υποβάθμιση της ποιότητας ζωής (Καυκαλάς – Κομνηνός 1993).</a:t>
            </a:r>
          </a:p>
          <a:p>
            <a:endParaRPr lang="el-GR" dirty="0"/>
          </a:p>
        </p:txBody>
      </p:sp>
    </p:spTree>
    <p:extLst>
      <p:ext uri="{BB962C8B-B14F-4D97-AF65-F5344CB8AC3E}">
        <p14:creationId xmlns:p14="http://schemas.microsoft.com/office/powerpoint/2010/main" val="23545518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188913"/>
            <a:ext cx="8352928" cy="863600"/>
          </a:xfrm>
        </p:spPr>
        <p:txBody>
          <a:bodyPr/>
          <a:lstStyle/>
          <a:p>
            <a:r>
              <a:rPr lang="el-GR" sz="3200" dirty="0" smtClean="0"/>
              <a:t>Η κρίση και το νέο αναπτυξιακό </a:t>
            </a:r>
            <a:r>
              <a:rPr lang="el-GR" sz="3200" dirty="0" smtClean="0"/>
              <a:t>πλαίσιο</a:t>
            </a:r>
            <a:r>
              <a:rPr lang="en-US" sz="3200" dirty="0" smtClean="0"/>
              <a:t> </a:t>
            </a:r>
            <a:r>
              <a:rPr lang="en-US" sz="2800" b="0" dirty="0" smtClean="0">
                <a:solidFill>
                  <a:srgbClr val="000000"/>
                </a:solidFill>
              </a:rPr>
              <a:t>4</a:t>
            </a:r>
            <a:r>
              <a:rPr lang="en-US" sz="2800" b="0" dirty="0" smtClean="0">
                <a:solidFill>
                  <a:srgbClr val="000000"/>
                </a:solidFill>
              </a:rPr>
              <a:t>/7</a:t>
            </a:r>
            <a:endParaRPr lang="el-GR" sz="3200" dirty="0"/>
          </a:p>
        </p:txBody>
      </p:sp>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26</a:t>
            </a:fld>
            <a:endParaRPr lang="en-US" dirty="0"/>
          </a:p>
        </p:txBody>
      </p:sp>
      <p:sp>
        <p:nvSpPr>
          <p:cNvPr id="3" name="Θέση περιεχομένου 2"/>
          <p:cNvSpPr>
            <a:spLocks noGrp="1"/>
          </p:cNvSpPr>
          <p:nvPr>
            <p:ph idx="1"/>
          </p:nvPr>
        </p:nvSpPr>
        <p:spPr/>
        <p:txBody>
          <a:bodyPr/>
          <a:lstStyle/>
          <a:p>
            <a:r>
              <a:rPr lang="el-GR" dirty="0"/>
              <a:t>Η σημαντική αυτή μεταβολή στον αναπτυξιακό πρότυπο της μεταπολεμικής περιόδου επικράτησε να λέγεται μονολεκτικά «παγκοσμιοποίηση». </a:t>
            </a:r>
          </a:p>
          <a:p>
            <a:r>
              <a:rPr lang="el-GR" dirty="0"/>
              <a:t>Τα στοιχεία που τη συνθέτουν είναι πολλά και το καθένα διατηρεί το ειδικό του βάρος, δημιουργώντας σημαντικές αντιφατικές σχέσεις τόσο στο επίπεδο της οικονομίας και των σχέσεων που τη διέπουν, όσο και στο επίπεδο της πολιτικής και κοινωνικής ρύθμισης, τροφοδοτώντας μια διαδικασία αναδιάρθρωσης στο εσωτερικό του γεωγραφικού/οικονομικού χώρου.</a:t>
            </a:r>
          </a:p>
          <a:p>
            <a:endParaRPr lang="el-GR" dirty="0"/>
          </a:p>
        </p:txBody>
      </p:sp>
    </p:spTree>
    <p:extLst>
      <p:ext uri="{BB962C8B-B14F-4D97-AF65-F5344CB8AC3E}">
        <p14:creationId xmlns:p14="http://schemas.microsoft.com/office/powerpoint/2010/main" val="11658704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188913"/>
            <a:ext cx="8352928" cy="863600"/>
          </a:xfrm>
        </p:spPr>
        <p:txBody>
          <a:bodyPr/>
          <a:lstStyle/>
          <a:p>
            <a:r>
              <a:rPr lang="el-GR" sz="3200" dirty="0" smtClean="0"/>
              <a:t>Η κρίση και το νέο αναπτυξιακό </a:t>
            </a:r>
            <a:r>
              <a:rPr lang="el-GR" sz="3200" dirty="0" smtClean="0"/>
              <a:t>πλαίσιο</a:t>
            </a:r>
            <a:r>
              <a:rPr lang="en-US" sz="3200" dirty="0" smtClean="0"/>
              <a:t> </a:t>
            </a:r>
            <a:r>
              <a:rPr lang="en-US" sz="2800" b="0" dirty="0" smtClean="0"/>
              <a:t>5/7</a:t>
            </a:r>
            <a:endParaRPr lang="el-GR" sz="2800" b="0" dirty="0"/>
          </a:p>
        </p:txBody>
      </p:sp>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27</a:t>
            </a:fld>
            <a:endParaRPr lang="en-US" dirty="0"/>
          </a:p>
        </p:txBody>
      </p:sp>
      <p:sp>
        <p:nvSpPr>
          <p:cNvPr id="3" name="Θέση περιεχομένου 2"/>
          <p:cNvSpPr>
            <a:spLocks noGrp="1"/>
          </p:cNvSpPr>
          <p:nvPr>
            <p:ph idx="1"/>
          </p:nvPr>
        </p:nvSpPr>
        <p:spPr>
          <a:xfrm>
            <a:off x="539552" y="1268413"/>
            <a:ext cx="8208912" cy="4857750"/>
          </a:xfrm>
        </p:spPr>
        <p:txBody>
          <a:bodyPr/>
          <a:lstStyle/>
          <a:p>
            <a:r>
              <a:rPr lang="el-GR" dirty="0"/>
              <a:t>Τα διαρθρωτικά χαρακτηριστικά και οι βασικές αρχές πάνω στις οποίες στηρίζεται η μεταβιομηχανική αυτή κοινωνία, είναι </a:t>
            </a:r>
            <a:r>
              <a:rPr lang="el-GR" dirty="0" smtClean="0"/>
              <a:t>(Παπανικόλας </a:t>
            </a:r>
            <a:r>
              <a:rPr lang="el-GR" dirty="0"/>
              <a:t>– Χριστοφάκης, 1996):</a:t>
            </a:r>
          </a:p>
          <a:p>
            <a:r>
              <a:rPr lang="el-GR" dirty="0"/>
              <a:t>Η μετατόπιση της απασχόλησης από τη βιομηχανία στον τριτογενή τομέα, όπως εμπόριο, χρηματοπιστωτικές δραστηριότητες και υπηρεσίες σχετικές με την κοινωνική πολιτική, όπως εκπαίδευση, πολιτιστικές δραστηριότητες, υγεία, πρόνοια και αναψυχή, καθώς και στον «τεταρτογενή» τομέα, όπως υπηρεσίες σχετικές με τις επιστήμες, την επικοινωνία, την πληροφορική, την έρευνα και την ανάπτυξη.</a:t>
            </a:r>
          </a:p>
          <a:p>
            <a:r>
              <a:rPr lang="el-GR" dirty="0"/>
              <a:t>Οι νέες μέθοδοι, διαδικασίες παραγωγής και σχέσεις εργασίας, που θα αντικαταστήσουν την επαναληπτική εργασία στα εργοστάσια και στον εργασιακό χώρο και η δημιουργία νέων θεσμών και σχέσεων εργασίας, όπως τα ηλεκτρονικά εργαστήρια και οι ευέλικτες </a:t>
            </a:r>
            <a:r>
              <a:rPr lang="el-GR" dirty="0" smtClean="0"/>
              <a:t>μορφές </a:t>
            </a:r>
            <a:r>
              <a:rPr lang="el-GR" dirty="0"/>
              <a:t>απασχόλησης.</a:t>
            </a:r>
          </a:p>
          <a:p>
            <a:endParaRPr lang="el-GR" dirty="0"/>
          </a:p>
        </p:txBody>
      </p:sp>
    </p:spTree>
    <p:extLst>
      <p:ext uri="{BB962C8B-B14F-4D97-AF65-F5344CB8AC3E}">
        <p14:creationId xmlns:p14="http://schemas.microsoft.com/office/powerpoint/2010/main" val="40787495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188913"/>
            <a:ext cx="8352928" cy="863600"/>
          </a:xfrm>
        </p:spPr>
        <p:txBody>
          <a:bodyPr/>
          <a:lstStyle/>
          <a:p>
            <a:r>
              <a:rPr lang="el-GR" sz="3200" dirty="0" smtClean="0"/>
              <a:t>Η κρίση και το νέο αναπτυξιακό </a:t>
            </a:r>
            <a:r>
              <a:rPr lang="el-GR" sz="3200" dirty="0" smtClean="0"/>
              <a:t>πλαίσιο</a:t>
            </a:r>
            <a:r>
              <a:rPr lang="en-US" sz="3200" dirty="0" smtClean="0"/>
              <a:t> </a:t>
            </a:r>
            <a:r>
              <a:rPr lang="en-US" sz="2800" b="0" dirty="0" smtClean="0"/>
              <a:t>6/7</a:t>
            </a:r>
            <a:endParaRPr lang="el-GR" sz="2800" b="0" dirty="0"/>
          </a:p>
        </p:txBody>
      </p:sp>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28</a:t>
            </a:fld>
            <a:endParaRPr lang="en-US" dirty="0"/>
          </a:p>
        </p:txBody>
      </p:sp>
      <p:sp>
        <p:nvSpPr>
          <p:cNvPr id="3" name="Θέση περιεχομένου 2"/>
          <p:cNvSpPr>
            <a:spLocks noGrp="1"/>
          </p:cNvSpPr>
          <p:nvPr>
            <p:ph idx="1"/>
          </p:nvPr>
        </p:nvSpPr>
        <p:spPr>
          <a:xfrm>
            <a:off x="395536" y="1268413"/>
            <a:ext cx="8424936" cy="4857750"/>
          </a:xfrm>
        </p:spPr>
        <p:txBody>
          <a:bodyPr/>
          <a:lstStyle/>
          <a:p>
            <a:r>
              <a:rPr lang="el-GR" dirty="0"/>
              <a:t>Η χρησιμοποίηση διαφορετικών και ανανεώσιμων πηγών ενέργειας.</a:t>
            </a:r>
          </a:p>
          <a:p>
            <a:r>
              <a:rPr lang="el-GR" dirty="0"/>
              <a:t>Η έμφαση στον ανθρώπινο παράγοντα, και ειδικότερα:</a:t>
            </a:r>
          </a:p>
          <a:p>
            <a:pPr lvl="1"/>
            <a:r>
              <a:rPr lang="el-GR" dirty="0"/>
              <a:t>στις κοινωνικές και πολιτιστικές δραστηριότητες</a:t>
            </a:r>
          </a:p>
          <a:p>
            <a:pPr lvl="1"/>
            <a:r>
              <a:rPr lang="el-GR" dirty="0"/>
              <a:t>στις νέες τεχνολογίες</a:t>
            </a:r>
          </a:p>
          <a:p>
            <a:pPr lvl="1"/>
            <a:r>
              <a:rPr lang="el-GR" dirty="0"/>
              <a:t>στο επιχειρηματικό πνεύμα και στην ανάληψη επιχειρη-ματικού κινδύνου</a:t>
            </a:r>
          </a:p>
          <a:p>
            <a:pPr lvl="1"/>
            <a:r>
              <a:rPr lang="el-GR" dirty="0"/>
              <a:t>στη προσαρμοστικότητα και ευελιξία του ανθρώπινου παράγοντα.</a:t>
            </a:r>
          </a:p>
          <a:p>
            <a:r>
              <a:rPr lang="el-GR" dirty="0"/>
              <a:t>Η έμφαση στη δημιουργία και ενίσχυση μικρομεσαίων επιχειρήσεων με </a:t>
            </a:r>
            <a:r>
              <a:rPr lang="el-GR" dirty="0" smtClean="0"/>
              <a:t>δραστηριότητες </a:t>
            </a:r>
            <a:r>
              <a:rPr lang="el-GR" dirty="0"/>
              <a:t>στο σχεδιασμό και προώθηση νέων προϊόντων και στην παροχή υπηρεσιών.</a:t>
            </a:r>
          </a:p>
          <a:p>
            <a:r>
              <a:rPr lang="el-GR" dirty="0"/>
              <a:t>Η μετάβαση από τη φιλοσοφία του «διαρκώς περισσότερο» στη φιλοσοφία του «διαρκώς καλύτερα», δηλαδή η έμφαση στην ποιότητα έναντι της ποσότητας.</a:t>
            </a:r>
          </a:p>
          <a:p>
            <a:endParaRPr lang="el-GR" dirty="0"/>
          </a:p>
        </p:txBody>
      </p:sp>
    </p:spTree>
    <p:extLst>
      <p:ext uri="{BB962C8B-B14F-4D97-AF65-F5344CB8AC3E}">
        <p14:creationId xmlns:p14="http://schemas.microsoft.com/office/powerpoint/2010/main" val="14810066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188913"/>
            <a:ext cx="8352928" cy="863600"/>
          </a:xfrm>
        </p:spPr>
        <p:txBody>
          <a:bodyPr/>
          <a:lstStyle/>
          <a:p>
            <a:r>
              <a:rPr lang="el-GR" sz="3200" dirty="0" smtClean="0"/>
              <a:t>Η κρίση και το νέο αναπτυξιακό </a:t>
            </a:r>
            <a:r>
              <a:rPr lang="el-GR" sz="3200" dirty="0" smtClean="0"/>
              <a:t>πλαίσιο</a:t>
            </a:r>
            <a:r>
              <a:rPr lang="en-US" sz="3200" dirty="0" smtClean="0"/>
              <a:t> </a:t>
            </a:r>
            <a:r>
              <a:rPr lang="en-US" sz="2800" b="0" dirty="0" smtClean="0"/>
              <a:t>7/7</a:t>
            </a:r>
            <a:endParaRPr lang="el-GR" sz="2800" b="0" dirty="0"/>
          </a:p>
        </p:txBody>
      </p:sp>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29</a:t>
            </a:fld>
            <a:endParaRPr lang="en-US" dirty="0"/>
          </a:p>
        </p:txBody>
      </p:sp>
      <p:sp>
        <p:nvSpPr>
          <p:cNvPr id="3" name="Θέση περιεχομένου 2"/>
          <p:cNvSpPr>
            <a:spLocks noGrp="1"/>
          </p:cNvSpPr>
          <p:nvPr>
            <p:ph idx="1"/>
          </p:nvPr>
        </p:nvSpPr>
        <p:spPr>
          <a:xfrm>
            <a:off x="323528" y="1268413"/>
            <a:ext cx="8568952" cy="4857750"/>
          </a:xfrm>
        </p:spPr>
        <p:txBody>
          <a:bodyPr/>
          <a:lstStyle/>
          <a:p>
            <a:r>
              <a:rPr lang="el-GR" dirty="0"/>
              <a:t>Η αποδυνάμωση του ρόλου του κράτους και η έμφαση σε πολιτικές αποκέντρωσης και συμμετοχικών διαδικασιών σε όλα τα επίπεδα διοίκησης.</a:t>
            </a:r>
          </a:p>
          <a:p>
            <a:r>
              <a:rPr lang="el-GR" dirty="0"/>
              <a:t>Η διεύρυνση του ρόλου και ο επαναπροσδιορισμός της ταυτότητας και θέσης της τοπικής οικονομίας και κοινωνίας στη «νέα οικονομική τάξη».</a:t>
            </a:r>
          </a:p>
          <a:p>
            <a:r>
              <a:rPr lang="el-GR" dirty="0"/>
              <a:t>Η ενίσχυση των αρμοδιοτήτων της τοπικής αυτοδιοίκησης στην παροχή κοινωνικών αγαθών και υπηρεσιών και στη διαμόρφωση νέων παραγωγικών και κοινωνικών σχέσεων στην τοπική κοινωνία.</a:t>
            </a:r>
          </a:p>
          <a:p>
            <a:r>
              <a:rPr lang="el-GR" dirty="0"/>
              <a:t>Και τελικά, η διαμόρφωση και διάρθρωση του οικονομικού και κοινωνικού χώρου μέσα από διαδικασίες συμμετοχικής αποκέντρωσης, σύμφωνα με τη νέα γεωγραφική κατανομή των οικονομικών δραστηριοτήτων, που προτείνει τη θεωρία της μεταφορντιανής κρατικής ρυθμιστικής λειτουργίας και οικονομικής πολιτικής.</a:t>
            </a:r>
          </a:p>
        </p:txBody>
      </p:sp>
    </p:spTree>
    <p:extLst>
      <p:ext uri="{BB962C8B-B14F-4D97-AF65-F5344CB8AC3E}">
        <p14:creationId xmlns:p14="http://schemas.microsoft.com/office/powerpoint/2010/main" val="3829531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61867"/>
            <a:ext cx="7543800" cy="1118241"/>
          </a:xfrm>
        </p:spPr>
        <p:txBody>
          <a:bodyPr/>
          <a:lstStyle/>
          <a:p>
            <a:r>
              <a:rPr lang="el-GR" sz="3600" dirty="0" smtClean="0">
                <a:latin typeface="Calibri" panose="020F0502020204030204" pitchFamily="34" charset="0"/>
              </a:rPr>
              <a:t>ΤΟΠΙΚΗ ΑΝΑΠΤΥΞΗ ΚΑΙ ΠΕΡΙΦΕΡΕΙΑΚΗ ΠΟΛΙΤΙΚΗ</a:t>
            </a:r>
            <a:endParaRPr lang="en-US" sz="3600" dirty="0">
              <a:latin typeface="Calibri" panose="020F0502020204030204" pitchFamily="34" charset="0"/>
            </a:endParaRPr>
          </a:p>
        </p:txBody>
      </p:sp>
      <p:sp>
        <p:nvSpPr>
          <p:cNvPr id="5" name="Slide Number Placeholder 4"/>
          <p:cNvSpPr>
            <a:spLocks noGrp="1"/>
          </p:cNvSpPr>
          <p:nvPr>
            <p:ph type="sldNum" sz="quarter" idx="4294967295"/>
          </p:nvPr>
        </p:nvSpPr>
        <p:spPr>
          <a:xfrm>
            <a:off x="8531788" y="5648960"/>
            <a:ext cx="548640" cy="396240"/>
          </a:xfrm>
          <a:prstGeom prst="bracketPair">
            <a:avLst>
              <a:gd name="adj" fmla="val 17949"/>
            </a:avLst>
          </a:prstGeom>
        </p:spPr>
        <p:txBody>
          <a:bodyPr/>
          <a:lstStyle/>
          <a:p>
            <a:fld id="{6E2D2B3B-882E-40F3-A32F-6DD516915044}" type="slidenum">
              <a:rPr lang="en-US" smtClean="0"/>
              <a:pPr/>
              <a:t>3</a:t>
            </a:fld>
            <a:endParaRPr lang="en-US" dirty="0"/>
          </a:p>
        </p:txBody>
      </p:sp>
    </p:spTree>
    <p:extLst>
      <p:ext uri="{BB962C8B-B14F-4D97-AF65-F5344CB8AC3E}">
        <p14:creationId xmlns:p14="http://schemas.microsoft.com/office/powerpoint/2010/main" val="11584251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188913"/>
            <a:ext cx="8820472" cy="863600"/>
          </a:xfrm>
        </p:spPr>
        <p:txBody>
          <a:bodyPr/>
          <a:lstStyle/>
          <a:p>
            <a:r>
              <a:rPr lang="el-GR" sz="3200" dirty="0" smtClean="0"/>
              <a:t>Νέοι τόποι ανάπτυξης στον ευρωπαϊκό </a:t>
            </a:r>
            <a:r>
              <a:rPr lang="el-GR" sz="3200" dirty="0" smtClean="0"/>
              <a:t>χώρο</a:t>
            </a:r>
            <a:r>
              <a:rPr lang="en-US" sz="3200" dirty="0" smtClean="0"/>
              <a:t> </a:t>
            </a:r>
            <a:r>
              <a:rPr lang="en-US" sz="2800" b="0" dirty="0" smtClean="0"/>
              <a:t>1/3</a:t>
            </a:r>
            <a:r>
              <a:rPr lang="el-GR" sz="3200" dirty="0" smtClean="0"/>
              <a:t> </a:t>
            </a:r>
            <a:endParaRPr lang="el-GR" sz="3200" dirty="0"/>
          </a:p>
        </p:txBody>
      </p:sp>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30</a:t>
            </a:fld>
            <a:endParaRPr lang="en-US" dirty="0"/>
          </a:p>
        </p:txBody>
      </p:sp>
      <p:sp>
        <p:nvSpPr>
          <p:cNvPr id="3" name="Θέση περιεχομένου 2"/>
          <p:cNvSpPr>
            <a:spLocks noGrp="1"/>
          </p:cNvSpPr>
          <p:nvPr>
            <p:ph idx="1"/>
          </p:nvPr>
        </p:nvSpPr>
        <p:spPr/>
        <p:txBody>
          <a:bodyPr/>
          <a:lstStyle/>
          <a:p>
            <a:r>
              <a:rPr lang="el-GR" dirty="0"/>
              <a:t>Οι επιπτώσεις της κρίσης και οι αναδιαρθρωτικές τάσεις στον ευρωπαϊκό χώρο αντανακλώνται τόσο σε αστικά κέντρα, όσο και σε περιοχές της ευρωπαϊκής υπαίθρου, οι οποίες είναι κατά κύριο λόγο μικρότερης έκτασης από τις γνωστές διοικητικές </a:t>
            </a:r>
            <a:r>
              <a:rPr lang="el-GR" dirty="0" smtClean="0"/>
              <a:t>περιφέρειες </a:t>
            </a:r>
            <a:r>
              <a:rPr lang="el-GR" dirty="0"/>
              <a:t>και δεν χαρακτηρίζονται από κάποιες ιδιαίτερες αστικές συγκεντρώσεις.</a:t>
            </a:r>
          </a:p>
        </p:txBody>
      </p:sp>
    </p:spTree>
    <p:extLst>
      <p:ext uri="{BB962C8B-B14F-4D97-AF65-F5344CB8AC3E}">
        <p14:creationId xmlns:p14="http://schemas.microsoft.com/office/powerpoint/2010/main" val="33804258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188913"/>
            <a:ext cx="8640960" cy="863600"/>
          </a:xfrm>
        </p:spPr>
        <p:txBody>
          <a:bodyPr/>
          <a:lstStyle/>
          <a:p>
            <a:r>
              <a:rPr lang="el-GR" sz="3200" dirty="0" smtClean="0"/>
              <a:t>Νέοι τόποι ανάπτυξης στον ευρωπαϊκό </a:t>
            </a:r>
            <a:r>
              <a:rPr lang="el-GR" sz="3200" dirty="0" smtClean="0"/>
              <a:t>χώρο</a:t>
            </a:r>
            <a:r>
              <a:rPr lang="en-US" sz="3200" dirty="0" smtClean="0"/>
              <a:t> </a:t>
            </a:r>
            <a:r>
              <a:rPr lang="en-US" sz="2800" b="0" dirty="0" smtClean="0"/>
              <a:t>2/3</a:t>
            </a:r>
            <a:r>
              <a:rPr lang="el-GR" sz="3200" dirty="0" smtClean="0"/>
              <a:t> </a:t>
            </a:r>
            <a:endParaRPr lang="el-GR" sz="3200" dirty="0"/>
          </a:p>
        </p:txBody>
      </p:sp>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31</a:t>
            </a:fld>
            <a:endParaRPr lang="en-US" dirty="0"/>
          </a:p>
        </p:txBody>
      </p:sp>
      <p:sp>
        <p:nvSpPr>
          <p:cNvPr id="3" name="Θέση περιεχομένου 2"/>
          <p:cNvSpPr>
            <a:spLocks noGrp="1"/>
          </p:cNvSpPr>
          <p:nvPr>
            <p:ph idx="1"/>
          </p:nvPr>
        </p:nvSpPr>
        <p:spPr>
          <a:xfrm>
            <a:off x="395536" y="1268413"/>
            <a:ext cx="8424936" cy="4857750"/>
          </a:xfrm>
        </p:spPr>
        <p:txBody>
          <a:bodyPr/>
          <a:lstStyle/>
          <a:p>
            <a:r>
              <a:rPr lang="el-GR" dirty="0"/>
              <a:t>Τα </a:t>
            </a:r>
            <a:r>
              <a:rPr lang="el-GR" dirty="0" smtClean="0"/>
              <a:t>αστικά </a:t>
            </a:r>
            <a:r>
              <a:rPr lang="el-GR" dirty="0"/>
              <a:t>κέντρα ομαδοποιούνται σε δυο κατηγορίες:</a:t>
            </a:r>
          </a:p>
          <a:p>
            <a:r>
              <a:rPr lang="el-GR" dirty="0"/>
              <a:t>Η πρώτη αποτελείται από αστικά κέντρα με δυσμενή βιομηχανική εξέλιξη, με προβλήματα διαρθρωτικής οπισθοδρόμησης, με ξεπερασμένη υποδομή και βεβαρημένο περιβάλλον.</a:t>
            </a:r>
          </a:p>
          <a:p>
            <a:r>
              <a:rPr lang="el-GR" dirty="0"/>
              <a:t>Η δεύτερη κατηγορία περιλαμβάνει αστικά κέντρα με σύγχρονες υποδομές στις μεταφορές, στις επικοινωνίες και στην κατοικία, με καινοτόμο περιβάλλον, με ειδικευμένο ανθρώπινο δυναμικό, με δραστηριότητες υψηλής τεχνολογίας και υψηλού επιπέδου φυσικό και πολιτισμικό περιβάλλον. Τα κέντρα αυτά αποτελούν τους νέους πόλους ανάπτυξης. Πρόκειται για τις μεγάλες πόλεις και τα μητροπολιτικά κέντρα που εκσυγχρονίζονται με την υιοθέτηση νέων μεθόδων παραγωγής και την ανάπτυξη νέων βιομηχανικών κλάδων, καθώς επίσης και ορισμένες, μεσαίες και μικρές πόλεις, χωρίς προηγούμενο βιομηχανικό παρελθόν, οι οποίες σήμερα εμφανίζονται πρωτοπόροι της ανάπτυξης, μέσω των δραστηριοτήτων Ε&amp;ΤΑ.</a:t>
            </a:r>
          </a:p>
        </p:txBody>
      </p:sp>
    </p:spTree>
    <p:extLst>
      <p:ext uri="{BB962C8B-B14F-4D97-AF65-F5344CB8AC3E}">
        <p14:creationId xmlns:p14="http://schemas.microsoft.com/office/powerpoint/2010/main" val="31700746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188913"/>
            <a:ext cx="8712968" cy="863600"/>
          </a:xfrm>
        </p:spPr>
        <p:txBody>
          <a:bodyPr/>
          <a:lstStyle/>
          <a:p>
            <a:r>
              <a:rPr lang="el-GR" sz="3200" dirty="0" smtClean="0"/>
              <a:t>Νέοι τόποι ανάπτυξης στον ευρωπαϊκό </a:t>
            </a:r>
            <a:r>
              <a:rPr lang="el-GR" sz="3200" dirty="0" smtClean="0"/>
              <a:t>χώρο</a:t>
            </a:r>
            <a:r>
              <a:rPr lang="en-US" sz="3200" dirty="0" smtClean="0"/>
              <a:t> </a:t>
            </a:r>
            <a:r>
              <a:rPr lang="en-US" sz="2800" b="0" dirty="0" smtClean="0"/>
              <a:t>3/3</a:t>
            </a:r>
            <a:r>
              <a:rPr lang="el-GR" sz="3200" dirty="0" smtClean="0"/>
              <a:t> </a:t>
            </a:r>
            <a:endParaRPr lang="el-GR" sz="3200" dirty="0"/>
          </a:p>
        </p:txBody>
      </p:sp>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32</a:t>
            </a:fld>
            <a:endParaRPr lang="en-US" dirty="0"/>
          </a:p>
        </p:txBody>
      </p:sp>
      <p:sp>
        <p:nvSpPr>
          <p:cNvPr id="3" name="Θέση περιεχομένου 2"/>
          <p:cNvSpPr>
            <a:spLocks noGrp="1"/>
          </p:cNvSpPr>
          <p:nvPr>
            <p:ph idx="1"/>
          </p:nvPr>
        </p:nvSpPr>
        <p:spPr/>
        <p:txBody>
          <a:bodyPr/>
          <a:lstStyle/>
          <a:p>
            <a:pPr marL="0" indent="0">
              <a:buNone/>
            </a:pPr>
            <a:r>
              <a:rPr lang="el-GR" dirty="0"/>
              <a:t>Όσον αφορά τις περιοχές που δεν χαρακτηρίζονται από κάποιες ιδιαίτερες αστικές συγκεντρώσεις και αυτές κατατάσσονται σε δυο ομάδες:</a:t>
            </a:r>
          </a:p>
          <a:p>
            <a:r>
              <a:rPr lang="el-GR" dirty="0"/>
              <a:t>Στη πρώτη ομάδα ανήκουν οι περιοχές (κυρίως αγροτικές) που βρίσκονται σε μαρασμό, παρουσιάζουν δημογραφική παρακμή και γενικά δεν έχουν καταφέρνει να αναπτύξουν κάποιο ιδιαίτερο δυναμισμό για να βγουν από την απομόνωση.</a:t>
            </a:r>
          </a:p>
          <a:p>
            <a:r>
              <a:rPr lang="el-GR" dirty="0"/>
              <a:t>Στη δεύτερη ομάδα κατατάσσονται περιοχές δυναμικές, που ανακαλύπτουν και αξιοποιούν κατάλληλα τα ανταγωνιστικά τους πλεονεκτήματα, μέσω της ανάπτυξης καινοτομικών δραστηριοτήτων, της ενεργοποίησης των ενδογενών παραγωγικών δυνάμεων, της τοπικής επιχειρηματικότητας, των τοπικών φορέων και της τοπικής αυτοδιοίκησης.</a:t>
            </a:r>
          </a:p>
        </p:txBody>
      </p:sp>
    </p:spTree>
    <p:extLst>
      <p:ext uri="{BB962C8B-B14F-4D97-AF65-F5344CB8AC3E}">
        <p14:creationId xmlns:p14="http://schemas.microsoft.com/office/powerpoint/2010/main" val="41528249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188913"/>
            <a:ext cx="8352928" cy="863600"/>
          </a:xfrm>
        </p:spPr>
        <p:txBody>
          <a:bodyPr/>
          <a:lstStyle/>
          <a:p>
            <a:r>
              <a:rPr lang="el-GR" sz="3200" dirty="0" smtClean="0"/>
              <a:t>Το βασικό πλαίσιο πολίτικης της </a:t>
            </a:r>
            <a:r>
              <a:rPr lang="el-GR" sz="3200" dirty="0"/>
              <a:t>Ε</a:t>
            </a:r>
            <a:r>
              <a:rPr lang="el-GR" sz="3200" dirty="0" smtClean="0"/>
              <a:t>.Ε. Για την τοπική </a:t>
            </a:r>
            <a:r>
              <a:rPr lang="el-GR" sz="3200" dirty="0" smtClean="0"/>
              <a:t>ανάπτυξη</a:t>
            </a:r>
            <a:r>
              <a:rPr lang="en-US" sz="3200" dirty="0" smtClean="0"/>
              <a:t> </a:t>
            </a:r>
            <a:r>
              <a:rPr lang="en-US" sz="2800" b="0" dirty="0" smtClean="0"/>
              <a:t>1/3</a:t>
            </a:r>
            <a:endParaRPr lang="el-GR" sz="2800" b="0" dirty="0"/>
          </a:p>
        </p:txBody>
      </p:sp>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33</a:t>
            </a:fld>
            <a:endParaRPr lang="en-US" dirty="0"/>
          </a:p>
        </p:txBody>
      </p:sp>
      <p:sp>
        <p:nvSpPr>
          <p:cNvPr id="3" name="Θέση περιεχομένου 2"/>
          <p:cNvSpPr>
            <a:spLocks noGrp="1"/>
          </p:cNvSpPr>
          <p:nvPr>
            <p:ph idx="1"/>
          </p:nvPr>
        </p:nvSpPr>
        <p:spPr/>
        <p:txBody>
          <a:bodyPr/>
          <a:lstStyle/>
          <a:p>
            <a:r>
              <a:rPr lang="el-GR" dirty="0"/>
              <a:t>Με την πολύπλευρη κρίση της δεκαετίας του 1970 και την αναδιάρθρωση που έχει δρομολογήσει, παρατηρείται το εξής παράδοξο: η παγκοσμιοποίηση των οικονομικών δραστηριοτήτων, το άνοιγμα των αγορών και η στενότερη διασύνδεση των διαφόρων περιοχών σε διεθνές επίπεδο, συνοδεύονται από την ανάδυση διαφορετικών γεωγραφικών (διοικητικών</a:t>
            </a:r>
            <a:r>
              <a:rPr lang="el-GR" dirty="0" smtClean="0"/>
              <a:t>) επιπέδων </a:t>
            </a:r>
            <a:r>
              <a:rPr lang="el-GR" dirty="0"/>
              <a:t>ρύθμισης και εφαρμογής πολιτικών (Preteceille 1990, Γετίμης – Καυκαλάς 1990, Dunford 1991, Γετίμης 1993).</a:t>
            </a:r>
          </a:p>
          <a:p>
            <a:r>
              <a:rPr lang="el-GR" dirty="0"/>
              <a:t>Με την κρίση των κεντρικών κρατικών πολιτικών, εκτός από τις αλλαγές στις μορφές κρατικής παρέμβασης, προβάλλονται ολοένα και περισσότερο δυο επιπλέον επίπεδα ρύθμισης του χώρου (Ανδρικοπούλου, 1994).</a:t>
            </a:r>
          </a:p>
        </p:txBody>
      </p:sp>
    </p:spTree>
    <p:extLst>
      <p:ext uri="{BB962C8B-B14F-4D97-AF65-F5344CB8AC3E}">
        <p14:creationId xmlns:p14="http://schemas.microsoft.com/office/powerpoint/2010/main" val="38268481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188913"/>
            <a:ext cx="8352928" cy="863600"/>
          </a:xfrm>
        </p:spPr>
        <p:txBody>
          <a:bodyPr/>
          <a:lstStyle/>
          <a:p>
            <a:r>
              <a:rPr lang="el-GR" sz="3200" dirty="0" smtClean="0"/>
              <a:t>Το βασικό πλαίσιο πολίτικης της Ε.Ε. Για την τοπική </a:t>
            </a:r>
            <a:r>
              <a:rPr lang="el-GR" sz="3200" dirty="0" smtClean="0"/>
              <a:t>ανάπτυξη</a:t>
            </a:r>
            <a:r>
              <a:rPr lang="en-US" sz="3200" dirty="0" smtClean="0"/>
              <a:t> </a:t>
            </a:r>
            <a:r>
              <a:rPr lang="en-US" sz="2800" b="0" dirty="0" smtClean="0">
                <a:solidFill>
                  <a:srgbClr val="000000"/>
                </a:solidFill>
              </a:rPr>
              <a:t>2</a:t>
            </a:r>
            <a:r>
              <a:rPr lang="en-US" sz="2800" b="0" dirty="0" smtClean="0">
                <a:solidFill>
                  <a:srgbClr val="000000"/>
                </a:solidFill>
              </a:rPr>
              <a:t>/3</a:t>
            </a:r>
            <a:endParaRPr lang="el-GR" sz="3200" dirty="0"/>
          </a:p>
        </p:txBody>
      </p:sp>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34</a:t>
            </a:fld>
            <a:endParaRPr lang="en-US" dirty="0"/>
          </a:p>
        </p:txBody>
      </p:sp>
      <p:sp>
        <p:nvSpPr>
          <p:cNvPr id="3" name="Θέση περιεχομένου 2"/>
          <p:cNvSpPr>
            <a:spLocks noGrp="1"/>
          </p:cNvSpPr>
          <p:nvPr>
            <p:ph idx="1"/>
          </p:nvPr>
        </p:nvSpPr>
        <p:spPr/>
        <p:txBody>
          <a:bodyPr/>
          <a:lstStyle/>
          <a:p>
            <a:pPr marL="0" indent="0">
              <a:buNone/>
            </a:pPr>
            <a:r>
              <a:rPr lang="el-GR" dirty="0"/>
              <a:t>Τα επίπεδα αυτά, είναι:</a:t>
            </a:r>
          </a:p>
          <a:p>
            <a:r>
              <a:rPr lang="el-GR" dirty="0"/>
              <a:t>Το υπο-εθνικό, περιφερειακό ή τοπικό επίπεδο, με βασικό χαρακτηριστικό την εφαρμογή αποκεντρωμένων τοπικών πολιτικών και με την ενεργή συμμετοχή των τοπικών φορέων. Σαν αποτέλεσμα δημιουργούνται τάσεις αποκέντρωσης στο τοπικό επίπεδο.</a:t>
            </a:r>
          </a:p>
          <a:p>
            <a:r>
              <a:rPr lang="el-GR" dirty="0"/>
              <a:t>Το υπερ-εθνικό επίπεδο, στο οποίο έχουν αποκτήσει σημαντικό ρόλο υπερεθνικοί οργανισμοί ρύθμισης και νέες μορφές συνεργασίας μεταξύ των διαφόρων χωρών. Στον ευρωπαϊκό χώρο κλασικό είναι το παράδειγμα της Ευρωπαϊκής Ένωσης, που έχει ως αποτέλεσμα τη διαμόρφωση τάσεων ολοκλήρωσης στο υπερεθνικό – ευρωπαϊκό επίπεδο.</a:t>
            </a:r>
          </a:p>
        </p:txBody>
      </p:sp>
    </p:spTree>
    <p:extLst>
      <p:ext uri="{BB962C8B-B14F-4D97-AF65-F5344CB8AC3E}">
        <p14:creationId xmlns:p14="http://schemas.microsoft.com/office/powerpoint/2010/main" val="21532304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188913"/>
            <a:ext cx="8352928" cy="863600"/>
          </a:xfrm>
        </p:spPr>
        <p:txBody>
          <a:bodyPr/>
          <a:lstStyle/>
          <a:p>
            <a:r>
              <a:rPr lang="el-GR" sz="3200" dirty="0" smtClean="0"/>
              <a:t>Το βασικό πλαίσιο πολίτικης της Ε.Ε. Για την τοπική </a:t>
            </a:r>
            <a:r>
              <a:rPr lang="el-GR" sz="3200" dirty="0" smtClean="0"/>
              <a:t>ανάπτυξη</a:t>
            </a:r>
            <a:r>
              <a:rPr lang="en-US" sz="3200" dirty="0" smtClean="0"/>
              <a:t> </a:t>
            </a:r>
            <a:r>
              <a:rPr lang="en-US" sz="2800" b="0" dirty="0" smtClean="0">
                <a:solidFill>
                  <a:srgbClr val="000000"/>
                </a:solidFill>
              </a:rPr>
              <a:t>3</a:t>
            </a:r>
            <a:r>
              <a:rPr lang="en-US" sz="2800" b="0" dirty="0" smtClean="0">
                <a:solidFill>
                  <a:srgbClr val="000000"/>
                </a:solidFill>
              </a:rPr>
              <a:t>/3</a:t>
            </a:r>
            <a:endParaRPr lang="el-GR" sz="3200" dirty="0"/>
          </a:p>
        </p:txBody>
      </p:sp>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35</a:t>
            </a:fld>
            <a:endParaRPr lang="en-US" dirty="0"/>
          </a:p>
        </p:txBody>
      </p:sp>
      <p:sp>
        <p:nvSpPr>
          <p:cNvPr id="3" name="Θέση περιεχομένου 2"/>
          <p:cNvSpPr>
            <a:spLocks noGrp="1"/>
          </p:cNvSpPr>
          <p:nvPr>
            <p:ph idx="1"/>
          </p:nvPr>
        </p:nvSpPr>
        <p:spPr/>
        <p:txBody>
          <a:bodyPr/>
          <a:lstStyle/>
          <a:p>
            <a:r>
              <a:rPr lang="el-GR" dirty="0"/>
              <a:t>Οι δύο αυτές αντιφατικές τάσεις έχουν βαρύνουσα σημασία για την πορεία και το μέλλον τόσο των διαφόρων περιοχών του ευρωπαϊκού χώρου, όσο και των επιμέρους κρατών – μελών, αλλά και της Ευρωπαϊκής Ένωσης στο σύνολό της.</a:t>
            </a:r>
          </a:p>
          <a:p>
            <a:r>
              <a:rPr lang="el-GR" dirty="0"/>
              <a:t>Στο πλαίσιο της διαμόρφωσης ενός διαφορετικού προτύπου, το οποίο θα επιτύχει μια πιο ισορροπημένη ανάπτυξη του ευρωπαϊκού χώρου και θα προωθήσει σημαντικά το στόχο της οικονομικής και κοινωνικής συνοχής, η αποκέντρωση και η ενίσχυση της τοπικής – ενδογενούς ανάπτυξης έχει αποκτήσει τα τελευταία χρόνια μεγάλη σημασία για την Ευρωπαϊκή Ένωση. </a:t>
            </a:r>
          </a:p>
        </p:txBody>
      </p:sp>
    </p:spTree>
    <p:extLst>
      <p:ext uri="{BB962C8B-B14F-4D97-AF65-F5344CB8AC3E}">
        <p14:creationId xmlns:p14="http://schemas.microsoft.com/office/powerpoint/2010/main" val="28653514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188913"/>
            <a:ext cx="8352928" cy="863600"/>
          </a:xfrm>
        </p:spPr>
        <p:txBody>
          <a:bodyPr/>
          <a:lstStyle/>
          <a:p>
            <a:r>
              <a:rPr lang="el-GR" sz="3200" dirty="0" smtClean="0"/>
              <a:t>Οι ευρωπαϊκοί χάρτες της </a:t>
            </a:r>
            <a:r>
              <a:rPr lang="el-GR" sz="3200" dirty="0" smtClean="0"/>
              <a:t>αυτοδιοίκησης</a:t>
            </a:r>
            <a:r>
              <a:rPr lang="en-US" sz="3200" dirty="0" smtClean="0"/>
              <a:t> </a:t>
            </a:r>
            <a:r>
              <a:rPr lang="en-US" sz="2800" b="0" dirty="0" smtClean="0"/>
              <a:t>1/6</a:t>
            </a:r>
            <a:endParaRPr lang="el-GR" sz="2800" b="0" dirty="0"/>
          </a:p>
        </p:txBody>
      </p:sp>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36</a:t>
            </a:fld>
            <a:endParaRPr lang="en-US" dirty="0"/>
          </a:p>
        </p:txBody>
      </p:sp>
      <p:sp>
        <p:nvSpPr>
          <p:cNvPr id="3" name="Θέση περιεχομένου 2"/>
          <p:cNvSpPr>
            <a:spLocks noGrp="1"/>
          </p:cNvSpPr>
          <p:nvPr>
            <p:ph idx="1"/>
          </p:nvPr>
        </p:nvSpPr>
        <p:spPr>
          <a:xfrm>
            <a:off x="395536" y="1268413"/>
            <a:ext cx="8424936" cy="4857750"/>
          </a:xfrm>
        </p:spPr>
        <p:txBody>
          <a:bodyPr/>
          <a:lstStyle/>
          <a:p>
            <a:pPr marL="0" indent="0">
              <a:buNone/>
            </a:pPr>
            <a:r>
              <a:rPr lang="el-GR" dirty="0"/>
              <a:t>Ο Ευρωπαϊκός Χάρτης Τοπικής Αυτονομίας υιοθετήθηκε και υπογράφτηκε ως πρόταση διεθνούς σύμβασης στις 15/10/1985 στο Στρασβούργο.</a:t>
            </a:r>
          </a:p>
          <a:p>
            <a:r>
              <a:rPr lang="el-GR" dirty="0"/>
              <a:t>Το σκεπτικό που συνοδεύει την υιοθέτηση του Ευρωπαϊκού Χάρτη Τοπικής Αυτονομίας είναι ότι:</a:t>
            </a:r>
          </a:p>
          <a:p>
            <a:r>
              <a:rPr lang="el-GR" dirty="0"/>
              <a:t>Οι Οργανισμοί Τοπικής Αυτοδιοίκησης (ΟΤΑ) είναι ένα από τα κύρια θεμέλια κάθε δημοκρατικής πολιτείας.</a:t>
            </a:r>
          </a:p>
          <a:p>
            <a:r>
              <a:rPr lang="el-GR" dirty="0"/>
              <a:t>Οι πολίτες έχουν κάθε δικαίωμα συμμετοχής στη διαχείριση των δημοσίων υποθέσεων, που μπορεί να ασκηθεί περισσότερο άμεσα και αποτελεσματικά στο τοπικό επίπεδο διοίκησης</a:t>
            </a:r>
            <a:r>
              <a:rPr lang="el-GR" dirty="0" smtClean="0"/>
              <a:t>.</a:t>
            </a:r>
            <a:endParaRPr lang="el-GR" dirty="0"/>
          </a:p>
        </p:txBody>
      </p:sp>
    </p:spTree>
    <p:extLst>
      <p:ext uri="{BB962C8B-B14F-4D97-AF65-F5344CB8AC3E}">
        <p14:creationId xmlns:p14="http://schemas.microsoft.com/office/powerpoint/2010/main" val="9912402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188913"/>
            <a:ext cx="8352928" cy="863600"/>
          </a:xfrm>
        </p:spPr>
        <p:txBody>
          <a:bodyPr/>
          <a:lstStyle/>
          <a:p>
            <a:r>
              <a:rPr lang="el-GR" sz="3200" dirty="0" smtClean="0"/>
              <a:t>Οι ευρωπαϊκοί χάρτες της </a:t>
            </a:r>
            <a:r>
              <a:rPr lang="el-GR" sz="3200" dirty="0" smtClean="0"/>
              <a:t>αυτοδιοίκησης</a:t>
            </a:r>
            <a:r>
              <a:rPr lang="en-US" sz="3200" dirty="0" smtClean="0"/>
              <a:t> </a:t>
            </a:r>
            <a:r>
              <a:rPr lang="en-US" sz="2800" b="0" dirty="0" smtClean="0">
                <a:solidFill>
                  <a:srgbClr val="000000"/>
                </a:solidFill>
              </a:rPr>
              <a:t>2</a:t>
            </a:r>
            <a:r>
              <a:rPr lang="en-US" sz="2800" b="0" dirty="0" smtClean="0">
                <a:solidFill>
                  <a:srgbClr val="000000"/>
                </a:solidFill>
              </a:rPr>
              <a:t>/6</a:t>
            </a:r>
            <a:endParaRPr lang="el-GR" sz="3200" dirty="0"/>
          </a:p>
        </p:txBody>
      </p:sp>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37</a:t>
            </a:fld>
            <a:endParaRPr lang="en-US" dirty="0"/>
          </a:p>
        </p:txBody>
      </p:sp>
      <p:sp>
        <p:nvSpPr>
          <p:cNvPr id="3" name="Θέση περιεχομένου 2"/>
          <p:cNvSpPr>
            <a:spLocks noGrp="1"/>
          </p:cNvSpPr>
          <p:nvPr>
            <p:ph idx="1"/>
          </p:nvPr>
        </p:nvSpPr>
        <p:spPr>
          <a:xfrm>
            <a:off x="395536" y="1268413"/>
            <a:ext cx="8424936" cy="4857750"/>
          </a:xfrm>
        </p:spPr>
        <p:txBody>
          <a:bodyPr/>
          <a:lstStyle/>
          <a:p>
            <a:r>
              <a:rPr lang="el-GR" dirty="0" smtClean="0"/>
              <a:t>Η </a:t>
            </a:r>
            <a:r>
              <a:rPr lang="el-GR" dirty="0"/>
              <a:t>ύπαρξη ΟΤΑ με πραγματικές αρμοδιότητες και πόρους επιτρέπουν διοικητική αποτελεσματικότητα και ταυτόχρονα βρίσκονται κοντά στον πολίτη.</a:t>
            </a:r>
          </a:p>
          <a:p>
            <a:r>
              <a:rPr lang="el-GR" dirty="0"/>
              <a:t>Τέλος, η ενίσχυση της Τοπικής Αυτοδιοίκησης στον ευρωπαϊκό χώρο αποτελεί ουσιαστική συνεισφορά στην πραγματοποίηση μιας πιο στενής ένωσης μεταξύ των κρατών-μελών και στην προσπάθεια οικοδόμησης μιας Ευρώπης θεμελιωμένης στις αρχές της δημοκρατίας και της αποκεντρωμένης εξουσίας. </a:t>
            </a:r>
          </a:p>
        </p:txBody>
      </p:sp>
    </p:spTree>
    <p:extLst>
      <p:ext uri="{BB962C8B-B14F-4D97-AF65-F5344CB8AC3E}">
        <p14:creationId xmlns:p14="http://schemas.microsoft.com/office/powerpoint/2010/main" val="32620451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188913"/>
            <a:ext cx="8352928" cy="863600"/>
          </a:xfrm>
        </p:spPr>
        <p:txBody>
          <a:bodyPr/>
          <a:lstStyle/>
          <a:p>
            <a:r>
              <a:rPr lang="el-GR" sz="3200" dirty="0" smtClean="0"/>
              <a:t>Οι ευρωπαϊκοί χάρτες της </a:t>
            </a:r>
            <a:r>
              <a:rPr lang="el-GR" sz="3200" dirty="0" smtClean="0"/>
              <a:t>αυτοδιοίκησης</a:t>
            </a:r>
            <a:r>
              <a:rPr lang="en-US" sz="3200" dirty="0" smtClean="0"/>
              <a:t> </a:t>
            </a:r>
            <a:r>
              <a:rPr lang="en-US" sz="2800" b="0" dirty="0" smtClean="0">
                <a:solidFill>
                  <a:srgbClr val="000000"/>
                </a:solidFill>
              </a:rPr>
              <a:t>3</a:t>
            </a:r>
            <a:r>
              <a:rPr lang="en-US" sz="2800" b="0" dirty="0" smtClean="0">
                <a:solidFill>
                  <a:srgbClr val="000000"/>
                </a:solidFill>
              </a:rPr>
              <a:t>/6</a:t>
            </a:r>
            <a:endParaRPr lang="el-GR" sz="3200" dirty="0"/>
          </a:p>
        </p:txBody>
      </p:sp>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38</a:t>
            </a:fld>
            <a:endParaRPr lang="en-US" dirty="0"/>
          </a:p>
        </p:txBody>
      </p:sp>
      <p:sp>
        <p:nvSpPr>
          <p:cNvPr id="3" name="Θέση περιεχομένου 2"/>
          <p:cNvSpPr>
            <a:spLocks noGrp="1"/>
          </p:cNvSpPr>
          <p:nvPr>
            <p:ph idx="1"/>
          </p:nvPr>
        </p:nvSpPr>
        <p:spPr>
          <a:xfrm>
            <a:off x="323528" y="1268413"/>
            <a:ext cx="8208912" cy="4857750"/>
          </a:xfrm>
        </p:spPr>
        <p:txBody>
          <a:bodyPr/>
          <a:lstStyle/>
          <a:p>
            <a:r>
              <a:rPr lang="el-GR" dirty="0"/>
              <a:t>Τα άρθρα του Ευρωπαϊκού Χάρτη Τοπικής Αυτονομίας είναι δεσμευτικά. Σύμφωνα με τις κυριότερες ρυθμίσεις, η Τοπική Αυτονομία πρέπει να αναγνωρίζεται από την εσωτερική νομοθεσία και το Σύνταγμα κάθε κράτους.</a:t>
            </a:r>
          </a:p>
          <a:p>
            <a:r>
              <a:rPr lang="el-GR" dirty="0"/>
              <a:t>Οι ΟΤΑ θα πρέπει να ρυθμίζουν με δική τους ευθύνη σημαντικό μέρος των δημοσίων υποθέσεων. Οι αρμοδιότητες των ΟΤΑ πρέπει να επιτρέπουν τον καθορισμό των εσωτερικών διοικητικών δομών, επιτρέποντας έτσι την καλύτερη προσαρμογή τους στις ειδικές τοπικές ανάγκες και την ποιοτική στελέχωσή τους.</a:t>
            </a:r>
          </a:p>
          <a:p>
            <a:r>
              <a:rPr lang="el-GR" dirty="0"/>
              <a:t>Επίσης, οι ΟΤΑ μπορούν να συνεργάζονται μεταξύ τους προχωρώντας ακόμα και σε διεθνείς ενώσεις και δημιουργώντας συνεργασίες με ΟΤΑ άλλων κρατών (Ευρωπαϊκό Συμβούλιο – Στρασβούργο 1985, ΕΕΤΑΑ 1986).</a:t>
            </a:r>
          </a:p>
        </p:txBody>
      </p:sp>
    </p:spTree>
    <p:extLst>
      <p:ext uri="{BB962C8B-B14F-4D97-AF65-F5344CB8AC3E}">
        <p14:creationId xmlns:p14="http://schemas.microsoft.com/office/powerpoint/2010/main" val="35762602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188913"/>
            <a:ext cx="8352928" cy="863600"/>
          </a:xfrm>
        </p:spPr>
        <p:txBody>
          <a:bodyPr/>
          <a:lstStyle/>
          <a:p>
            <a:r>
              <a:rPr lang="el-GR" sz="3200" dirty="0" smtClean="0"/>
              <a:t>Οι ευρωπαϊκοί χάρτες της </a:t>
            </a:r>
            <a:r>
              <a:rPr lang="el-GR" sz="3200" dirty="0" smtClean="0"/>
              <a:t>αυτοδιοίκησης</a:t>
            </a:r>
            <a:r>
              <a:rPr lang="en-US" sz="3200" dirty="0" smtClean="0"/>
              <a:t> </a:t>
            </a:r>
            <a:r>
              <a:rPr lang="en-US" sz="2800" b="0" dirty="0" smtClean="0">
                <a:solidFill>
                  <a:srgbClr val="000000"/>
                </a:solidFill>
              </a:rPr>
              <a:t>4</a:t>
            </a:r>
            <a:r>
              <a:rPr lang="en-US" sz="2800" b="0" dirty="0" smtClean="0">
                <a:solidFill>
                  <a:srgbClr val="000000"/>
                </a:solidFill>
              </a:rPr>
              <a:t>/6</a:t>
            </a:r>
            <a:endParaRPr lang="el-GR" sz="3200" dirty="0"/>
          </a:p>
        </p:txBody>
      </p:sp>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39</a:t>
            </a:fld>
            <a:endParaRPr lang="en-US" dirty="0"/>
          </a:p>
        </p:txBody>
      </p:sp>
      <p:sp>
        <p:nvSpPr>
          <p:cNvPr id="3" name="Θέση περιεχομένου 2"/>
          <p:cNvSpPr>
            <a:spLocks noGrp="1"/>
          </p:cNvSpPr>
          <p:nvPr>
            <p:ph idx="1"/>
          </p:nvPr>
        </p:nvSpPr>
        <p:spPr/>
        <p:txBody>
          <a:bodyPr/>
          <a:lstStyle/>
          <a:p>
            <a:r>
              <a:rPr lang="el-GR" dirty="0"/>
              <a:t>Σημαντική καινοτομία επίσης στα περιφερειακά και τοπικά θέματα, αποτέλεσαν τα ψηφίσματα των διασκέψεων του Ευρωπαϊκού Κοινοβουλίου και των Περιφερειών (το Νοέμβριο του 1991 και τον Απρίλιο του 1994), για την υιοθέτηση της «Χάρτας των Περιφερειών της Κοινότητας», αλλά πολύ περισσότερο η ίδρυση της Επιτροπής των Περιφερειών στη συνθήκη για την Ευρωπαϊκή Ένωση.</a:t>
            </a:r>
          </a:p>
          <a:p>
            <a:r>
              <a:rPr lang="el-GR" dirty="0"/>
              <a:t>Η Επιτροπή των Περιφερειών αποτελείται από αντιπρο-σώπους των οργανισμών τοπικής αυτοδιοίκησης και περιφερειακής διοίκησης και έχει συμβουλευτικό χαρακτήρα. Η Επιτροπή αυτή διατυπώνει γνώμη είτε κατόπιν αιτήματος του Συμβουλίου και της Επιτροπής για τα θέματα που προβλέπει η Συνθήκη, είτε με δική της πρωτοβουλία σε θέματα που κρίνει σκόπιμο ότι πρέπει να εκφέρει άποψη.</a:t>
            </a:r>
          </a:p>
        </p:txBody>
      </p:sp>
    </p:spTree>
    <p:extLst>
      <p:ext uri="{BB962C8B-B14F-4D97-AF65-F5344CB8AC3E}">
        <p14:creationId xmlns:p14="http://schemas.microsoft.com/office/powerpoint/2010/main" val="8026874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Θεωρίες και πρότυπα ανάπτυξης του </a:t>
            </a:r>
            <a:r>
              <a:rPr lang="el-GR" dirty="0" smtClean="0"/>
              <a:t>χώρου</a:t>
            </a:r>
            <a:r>
              <a:rPr lang="en-US" dirty="0" smtClean="0"/>
              <a:t> </a:t>
            </a:r>
            <a:r>
              <a:rPr lang="en-US" sz="3200" b="0" dirty="0" smtClean="0"/>
              <a:t>1/14</a:t>
            </a:r>
            <a:endParaRPr lang="el-GR" sz="3200" b="0" dirty="0"/>
          </a:p>
        </p:txBody>
      </p:sp>
      <p:sp>
        <p:nvSpPr>
          <p:cNvPr id="3" name="Θέση περιεχομένου 2"/>
          <p:cNvSpPr>
            <a:spLocks noGrp="1"/>
          </p:cNvSpPr>
          <p:nvPr>
            <p:ph idx="1"/>
          </p:nvPr>
        </p:nvSpPr>
        <p:spPr/>
        <p:txBody>
          <a:bodyPr/>
          <a:lstStyle/>
          <a:p>
            <a:r>
              <a:rPr lang="el-GR" dirty="0"/>
              <a:t>Η καινοτομία έχει προταθεί τόσο από τους διεθνείς οργανισμούς, όπως η Ε.Ε. Και ο ΟΟΣΑ, όσο και από αρκετούς θεωρητικούς, ως βασικός μοχλός της αναπτυξιακής διαδικασίας, ιδιαίτερα για το τοπικό επίπεδο. Έτσι, σύμφωνα με τον ορισμό της καινοτομίας, που </a:t>
            </a:r>
            <a:r>
              <a:rPr lang="el-GR" dirty="0" smtClean="0"/>
              <a:t>προτείνει </a:t>
            </a:r>
            <a:r>
              <a:rPr lang="el-GR" dirty="0"/>
              <a:t>ο ΟΟΣΑ στο «εγχειρίδιο Frascati» και υιοθετεί η Ε.Ε.:</a:t>
            </a:r>
          </a:p>
          <a:p>
            <a:pPr marL="0" indent="0">
              <a:buNone/>
            </a:pPr>
            <a:r>
              <a:rPr lang="el-GR" i="1" dirty="0" smtClean="0"/>
              <a:t>«</a:t>
            </a:r>
            <a:r>
              <a:rPr lang="el-GR" i="1" dirty="0"/>
              <a:t>Ο όρος καινοτομία σημαίνει τόσο μια διαδικασία, όσο και το αποτέλεσμά της. Πρόκειται για τη μετατροπή μιας ιδέας σε εμπορεύσιμο προϊόν ή υπηρεσία, λειτουργική μέθοδο παραγωγής ή διανομής – νέα ή βελτιωμένη – ή ακόμη σε νέα μέθοδο παροχής κοινωνικής υπηρεσίας» </a:t>
            </a:r>
            <a:r>
              <a:rPr lang="el-GR" dirty="0"/>
              <a:t>(Πράσινη Βίβλος για την Καινοτομία, 1995, σ. 11). </a:t>
            </a:r>
          </a:p>
        </p:txBody>
      </p:sp>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4</a:t>
            </a:fld>
            <a:endParaRPr lang="en-US" dirty="0"/>
          </a:p>
        </p:txBody>
      </p:sp>
    </p:spTree>
    <p:extLst>
      <p:ext uri="{BB962C8B-B14F-4D97-AF65-F5344CB8AC3E}">
        <p14:creationId xmlns:p14="http://schemas.microsoft.com/office/powerpoint/2010/main" val="14826886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188913"/>
            <a:ext cx="8352928" cy="863600"/>
          </a:xfrm>
        </p:spPr>
        <p:txBody>
          <a:bodyPr/>
          <a:lstStyle/>
          <a:p>
            <a:r>
              <a:rPr lang="el-GR" sz="3200" dirty="0" smtClean="0"/>
              <a:t>Οι ευρωπαϊκοί χάρτες της </a:t>
            </a:r>
            <a:r>
              <a:rPr lang="el-GR" sz="3200" dirty="0" smtClean="0"/>
              <a:t>αυτοδιοίκησης</a:t>
            </a:r>
            <a:r>
              <a:rPr lang="en-US" sz="3200" dirty="0" smtClean="0"/>
              <a:t> </a:t>
            </a:r>
            <a:r>
              <a:rPr lang="en-US" sz="2800" b="0" dirty="0" smtClean="0">
                <a:solidFill>
                  <a:srgbClr val="000000"/>
                </a:solidFill>
              </a:rPr>
              <a:t>5</a:t>
            </a:r>
            <a:r>
              <a:rPr lang="en-US" sz="2800" b="0" dirty="0" smtClean="0">
                <a:solidFill>
                  <a:srgbClr val="000000"/>
                </a:solidFill>
              </a:rPr>
              <a:t>/6</a:t>
            </a:r>
            <a:endParaRPr lang="el-GR" sz="3200" dirty="0"/>
          </a:p>
        </p:txBody>
      </p:sp>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40</a:t>
            </a:fld>
            <a:endParaRPr lang="en-US" dirty="0"/>
          </a:p>
        </p:txBody>
      </p:sp>
      <p:sp>
        <p:nvSpPr>
          <p:cNvPr id="3" name="Θέση περιεχομένου 2"/>
          <p:cNvSpPr>
            <a:spLocks noGrp="1"/>
          </p:cNvSpPr>
          <p:nvPr>
            <p:ph idx="1"/>
          </p:nvPr>
        </p:nvSpPr>
        <p:spPr>
          <a:xfrm>
            <a:off x="395536" y="1268413"/>
            <a:ext cx="8136904" cy="4857750"/>
          </a:xfrm>
        </p:spPr>
        <p:txBody>
          <a:bodyPr/>
          <a:lstStyle/>
          <a:p>
            <a:r>
              <a:rPr lang="el-GR" dirty="0"/>
              <a:t>Οι γενικές διαπιστώσεις που μπορούν να γίνουν με την υιοθέτηση του Ευρωπαϊκού Χάρτη Τοπικής Αυτονομίας και της Χάρτας των Περιφερειών είναι ότι γίνονται περισσότερο εμφανείς οι προθέσεις της Ευρωπαϊκής Κοινότητας για προώθηση της αποκέντρωσης και της τοπικής – ενδογενούς ανάπτυξης, καθώς και η σταδιακή κατανόηση του πρωταρχικού ρόλου του τοπικού επιπέδου στη μελλοντική της πορεία.</a:t>
            </a:r>
          </a:p>
          <a:p>
            <a:r>
              <a:rPr lang="el-GR" dirty="0"/>
              <a:t>Παράλληλα αποτελεί κατά κάποιο τρόπο μια «προτροπή» προς τα κράτη-μέλη για μεγαλύτερη αποκέντρωση και ενίσχυση του ρόλου των ΟΤΑ. Γίνεται πλέον κατανοητό ότι η ανάγκη αποκέντρωσης των πολιτικών αποφάσεων μπορεί να θεωρηθεί ως παράλληλη και αλληλοσυνδεόμενη με τη διαδικασία παραγωγικής αποκέντρωσης που έχει επαληθευθεί οικονομικά (Nanetti – Leonardi 1992, Παπαγιάννης – Κατσούλης 1995).</a:t>
            </a:r>
          </a:p>
        </p:txBody>
      </p:sp>
    </p:spTree>
    <p:extLst>
      <p:ext uri="{BB962C8B-B14F-4D97-AF65-F5344CB8AC3E}">
        <p14:creationId xmlns:p14="http://schemas.microsoft.com/office/powerpoint/2010/main" val="30903402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188913"/>
            <a:ext cx="8352928" cy="863600"/>
          </a:xfrm>
        </p:spPr>
        <p:txBody>
          <a:bodyPr/>
          <a:lstStyle/>
          <a:p>
            <a:r>
              <a:rPr lang="el-GR" sz="3200" dirty="0" smtClean="0"/>
              <a:t>Οι ευρωπαϊκοί χάρτες της </a:t>
            </a:r>
            <a:r>
              <a:rPr lang="el-GR" sz="3200" dirty="0" smtClean="0"/>
              <a:t>αυτοδιοίκησης</a:t>
            </a:r>
            <a:r>
              <a:rPr lang="en-US" sz="3200" dirty="0" smtClean="0"/>
              <a:t> </a:t>
            </a:r>
            <a:r>
              <a:rPr lang="en-US" sz="2800" b="0" dirty="0" smtClean="0">
                <a:solidFill>
                  <a:srgbClr val="000000"/>
                </a:solidFill>
              </a:rPr>
              <a:t>6</a:t>
            </a:r>
            <a:r>
              <a:rPr lang="en-US" sz="2800" b="0" dirty="0" smtClean="0">
                <a:solidFill>
                  <a:srgbClr val="000000"/>
                </a:solidFill>
              </a:rPr>
              <a:t>/6</a:t>
            </a:r>
            <a:endParaRPr lang="el-GR" sz="3200" dirty="0"/>
          </a:p>
        </p:txBody>
      </p:sp>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41</a:t>
            </a:fld>
            <a:endParaRPr lang="en-US" dirty="0"/>
          </a:p>
        </p:txBody>
      </p:sp>
      <p:sp>
        <p:nvSpPr>
          <p:cNvPr id="3" name="Θέση περιεχομένου 2"/>
          <p:cNvSpPr>
            <a:spLocks noGrp="1"/>
          </p:cNvSpPr>
          <p:nvPr>
            <p:ph idx="1"/>
          </p:nvPr>
        </p:nvSpPr>
        <p:spPr/>
        <p:txBody>
          <a:bodyPr/>
          <a:lstStyle/>
          <a:p>
            <a:r>
              <a:rPr lang="el-GR" dirty="0"/>
              <a:t>H δημιουργία της Επιτροπής των Περιφερειών δεν μπορεί να θεωρηθεί βέβαια ως ικανοποιητική απάντηση στις συνεχώς αυξανόμενες πιέσεις των περιφερειών για πιο ενεργή και ουσιαστική συμμετοχή στις διαδικασίες της ευρωπαϊκής ολοκλήρωσης, αφού οι αρμοδιότητες και ο ρόλος της είναι αρκετά περιορισμένοι.</a:t>
            </a:r>
          </a:p>
          <a:p>
            <a:r>
              <a:rPr lang="el-GR" dirty="0"/>
              <a:t>Ωστόσο, αποτελεί αναμφίβολα σημαντική εξέλιξη, στη διαπιστωμένη ανάγκη μεγαλύτερης συμμετοχής στις διαδικασίες λήψης αποφάσεων στον τομέα της οικονομικής και κοινωνικής συνοχής, δηλαδή στη διαχείριση των πόρων των Διαρθρωτικών Ταμείων προς όφελος κυρίως των λιγότερο ανεπτυγμένων χωρών και περιφερειών της Ένωσης (Μαραβέγιας 1994, Ανδρικοπούλου 1995).</a:t>
            </a:r>
          </a:p>
        </p:txBody>
      </p:sp>
    </p:spTree>
    <p:extLst>
      <p:ext uri="{BB962C8B-B14F-4D97-AF65-F5344CB8AC3E}">
        <p14:creationId xmlns:p14="http://schemas.microsoft.com/office/powerpoint/2010/main" val="4746999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188913"/>
            <a:ext cx="8352928" cy="863600"/>
          </a:xfrm>
        </p:spPr>
        <p:txBody>
          <a:bodyPr/>
          <a:lstStyle/>
          <a:p>
            <a:r>
              <a:rPr lang="el-GR" sz="3200" dirty="0" smtClean="0"/>
              <a:t>Οι κοινοτικές </a:t>
            </a:r>
            <a:r>
              <a:rPr lang="el-GR" sz="3200" dirty="0" smtClean="0"/>
              <a:t>πρωτοβουλίες</a:t>
            </a:r>
            <a:r>
              <a:rPr lang="en-US" sz="3200" dirty="0" smtClean="0"/>
              <a:t> </a:t>
            </a:r>
            <a:r>
              <a:rPr lang="en-US" sz="2800" b="0" dirty="0" smtClean="0"/>
              <a:t>1/9</a:t>
            </a:r>
            <a:endParaRPr lang="el-GR" sz="2800" b="0" dirty="0"/>
          </a:p>
        </p:txBody>
      </p:sp>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42</a:t>
            </a:fld>
            <a:endParaRPr lang="en-US" dirty="0"/>
          </a:p>
        </p:txBody>
      </p:sp>
      <p:sp>
        <p:nvSpPr>
          <p:cNvPr id="3" name="Θέση περιεχομένου 2"/>
          <p:cNvSpPr>
            <a:spLocks noGrp="1"/>
          </p:cNvSpPr>
          <p:nvPr>
            <p:ph idx="1"/>
          </p:nvPr>
        </p:nvSpPr>
        <p:spPr/>
        <p:txBody>
          <a:bodyPr/>
          <a:lstStyle/>
          <a:p>
            <a:r>
              <a:rPr lang="el-GR" dirty="0"/>
              <a:t>H δημιουργία των διευρωπαϊκών δικτύων, που φέρνουν τις διάφορες περιοχές της Ένωσης πιο κοντά, η βελτίωση της προσπελασιμότητας της υπαίθρου με την εξασφάλιση της πρόσβασης στα μεγάλα διευρωπαϊκά δίκτυα μέσω δευτερευόντων δικτύων, η ανάπτυξη των νέων τεχνολογιών επικοινωνιών στις διάφορες περιοχές, η εξασφάλιση των διασυνδέσεων των διάφορων περιοχών με τα κέντρα των αλυσίδων διανομής και με τις αγορές κλπ. </a:t>
            </a:r>
          </a:p>
          <a:p>
            <a:r>
              <a:rPr lang="el-GR" dirty="0"/>
              <a:t>Συμβάλλουν αναμφίβολα στην </a:t>
            </a:r>
            <a:r>
              <a:rPr lang="el-GR" dirty="0" smtClean="0"/>
              <a:t>ισόρροπη </a:t>
            </a:r>
            <a:r>
              <a:rPr lang="el-GR" dirty="0"/>
              <a:t>ανάπτυξη και ολοκλήρωση του Κοινοτικού χώρου</a:t>
            </a:r>
            <a:r>
              <a:rPr lang="el-GR" dirty="0" smtClean="0"/>
              <a:t>.</a:t>
            </a:r>
            <a:endParaRPr lang="el-GR" dirty="0"/>
          </a:p>
        </p:txBody>
      </p:sp>
    </p:spTree>
    <p:extLst>
      <p:ext uri="{BB962C8B-B14F-4D97-AF65-F5344CB8AC3E}">
        <p14:creationId xmlns:p14="http://schemas.microsoft.com/office/powerpoint/2010/main" val="27946156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188913"/>
            <a:ext cx="8352928" cy="863600"/>
          </a:xfrm>
        </p:spPr>
        <p:txBody>
          <a:bodyPr/>
          <a:lstStyle/>
          <a:p>
            <a:r>
              <a:rPr lang="el-GR" sz="3200" dirty="0" smtClean="0"/>
              <a:t>Οι κοινοτικές </a:t>
            </a:r>
            <a:r>
              <a:rPr lang="el-GR" sz="3200" dirty="0" smtClean="0"/>
              <a:t>πρωτοβουλίες</a:t>
            </a:r>
            <a:r>
              <a:rPr lang="en-US" sz="3200" dirty="0" smtClean="0"/>
              <a:t> </a:t>
            </a:r>
            <a:r>
              <a:rPr lang="en-US" sz="2800" b="0" dirty="0">
                <a:solidFill>
                  <a:srgbClr val="000000"/>
                </a:solidFill>
              </a:rPr>
              <a:t>2</a:t>
            </a:r>
            <a:r>
              <a:rPr lang="en-US" sz="2800" b="0" dirty="0" smtClean="0">
                <a:solidFill>
                  <a:srgbClr val="000000"/>
                </a:solidFill>
              </a:rPr>
              <a:t>/9</a:t>
            </a:r>
            <a:endParaRPr lang="el-GR" sz="3200" dirty="0"/>
          </a:p>
        </p:txBody>
      </p:sp>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43</a:t>
            </a:fld>
            <a:endParaRPr lang="en-US" dirty="0"/>
          </a:p>
        </p:txBody>
      </p:sp>
      <p:sp>
        <p:nvSpPr>
          <p:cNvPr id="3" name="Θέση περιεχομένου 2"/>
          <p:cNvSpPr>
            <a:spLocks noGrp="1"/>
          </p:cNvSpPr>
          <p:nvPr>
            <p:ph idx="1"/>
          </p:nvPr>
        </p:nvSpPr>
        <p:spPr/>
        <p:txBody>
          <a:bodyPr/>
          <a:lstStyle/>
          <a:p>
            <a:r>
              <a:rPr lang="el-GR" dirty="0" smtClean="0"/>
              <a:t>Ωστόσο</a:t>
            </a:r>
            <a:r>
              <a:rPr lang="el-GR" dirty="0"/>
              <a:t>, μολονότι οι συνθήκες αυτές είναι αναγκαίες, δεν είναι και ικανές να δημιουργήσουν μια τοπική αναπτυξιακή δυναμική. </a:t>
            </a:r>
          </a:p>
          <a:p>
            <a:r>
              <a:rPr lang="el-GR" dirty="0"/>
              <a:t>Για να μπορέσουν να αναπτυχθούν οι δυνατότητες τοπικής πρωτοβουλίας, κρίνεται απαραίτητος ο συνδυασμός των «εκ των άνω» παρεμβάσεων (όπως για παράδειγμα τα μεγάλα διευρωπαϊκά δίκτυα) με τις «εκ των κάτω» δράσεις, οι οποίες εξασφαλίζουν την ενεργοποίηση των τοπικών αναπτυξιακών φορέων και τη συμμετοχή τους στις διαδικασίες κατάρτισης και εφαρμογής των προγραμμάτων.</a:t>
            </a:r>
          </a:p>
        </p:txBody>
      </p:sp>
    </p:spTree>
    <p:extLst>
      <p:ext uri="{BB962C8B-B14F-4D97-AF65-F5344CB8AC3E}">
        <p14:creationId xmlns:p14="http://schemas.microsoft.com/office/powerpoint/2010/main" val="26599102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188913"/>
            <a:ext cx="8352928" cy="863600"/>
          </a:xfrm>
        </p:spPr>
        <p:txBody>
          <a:bodyPr/>
          <a:lstStyle/>
          <a:p>
            <a:r>
              <a:rPr lang="el-GR" sz="3200" dirty="0" smtClean="0"/>
              <a:t>Οι κοινοτικές </a:t>
            </a:r>
            <a:r>
              <a:rPr lang="el-GR" sz="3200" dirty="0" smtClean="0"/>
              <a:t>πρωτοβουλίες</a:t>
            </a:r>
            <a:r>
              <a:rPr lang="en-US" sz="3200" dirty="0" smtClean="0"/>
              <a:t> </a:t>
            </a:r>
            <a:r>
              <a:rPr lang="en-US" sz="2800" b="0" dirty="0" smtClean="0">
                <a:solidFill>
                  <a:srgbClr val="000000"/>
                </a:solidFill>
              </a:rPr>
              <a:t>3</a:t>
            </a:r>
            <a:r>
              <a:rPr lang="en-US" sz="2800" b="0" dirty="0" smtClean="0">
                <a:solidFill>
                  <a:srgbClr val="000000"/>
                </a:solidFill>
              </a:rPr>
              <a:t>/9</a:t>
            </a:r>
            <a:endParaRPr lang="el-GR" sz="3200" dirty="0"/>
          </a:p>
        </p:txBody>
      </p:sp>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44</a:t>
            </a:fld>
            <a:endParaRPr lang="en-US" dirty="0"/>
          </a:p>
        </p:txBody>
      </p:sp>
      <p:sp>
        <p:nvSpPr>
          <p:cNvPr id="3" name="Θέση περιεχομένου 2"/>
          <p:cNvSpPr>
            <a:spLocks noGrp="1"/>
          </p:cNvSpPr>
          <p:nvPr>
            <p:ph idx="1"/>
          </p:nvPr>
        </p:nvSpPr>
        <p:spPr/>
        <p:txBody>
          <a:bodyPr/>
          <a:lstStyle/>
          <a:p>
            <a:r>
              <a:rPr lang="el-GR" dirty="0"/>
              <a:t>Προς τη κατεύθυνση αυτή του προγραμματισμού κινούνται οι λεγόμενες «Κοινοτικές Πρωτοβουλίες», που αποτελούν διεθνικά προγράμματα (κυρίως τομεακά), τα οποία προτείνει η Επιτροπή στα κράτη-μέλη, με δική της πρωτοβουλία, για να υποστηρίξει ενέργειες που συμβάλλουν στην επίλυση προβλημάτων, με ιδιαίτερες επιπτώσεις σε ευρωπαϊκό επίπεδο.</a:t>
            </a:r>
          </a:p>
          <a:p>
            <a:r>
              <a:rPr lang="el-GR" dirty="0"/>
              <a:t>Η λογική των προγραμμάτων αυτών είναι η επίλυση προβλημάτων ή ζητημάτων που αφορούν την Ένωση ως σύνολο και τα οποία αντιμετωπίζονται καλύτερα μέσω της συντονισμένης δράσης των κρατών-μελών. </a:t>
            </a:r>
          </a:p>
        </p:txBody>
      </p:sp>
    </p:spTree>
    <p:extLst>
      <p:ext uri="{BB962C8B-B14F-4D97-AF65-F5344CB8AC3E}">
        <p14:creationId xmlns:p14="http://schemas.microsoft.com/office/powerpoint/2010/main" val="82303840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188913"/>
            <a:ext cx="8352928" cy="863600"/>
          </a:xfrm>
        </p:spPr>
        <p:txBody>
          <a:bodyPr/>
          <a:lstStyle/>
          <a:p>
            <a:r>
              <a:rPr lang="el-GR" sz="3200" dirty="0" smtClean="0"/>
              <a:t>Οι κοινοτικές </a:t>
            </a:r>
            <a:r>
              <a:rPr lang="el-GR" sz="3200" dirty="0" smtClean="0"/>
              <a:t>πρωτοβουλίες</a:t>
            </a:r>
            <a:r>
              <a:rPr lang="en-US" sz="3200" dirty="0" smtClean="0"/>
              <a:t> </a:t>
            </a:r>
            <a:r>
              <a:rPr lang="en-US" sz="2800" b="0" dirty="0" smtClean="0">
                <a:solidFill>
                  <a:srgbClr val="000000"/>
                </a:solidFill>
              </a:rPr>
              <a:t>4</a:t>
            </a:r>
            <a:r>
              <a:rPr lang="en-US" sz="2800" b="0" dirty="0" smtClean="0">
                <a:solidFill>
                  <a:srgbClr val="000000"/>
                </a:solidFill>
              </a:rPr>
              <a:t>/9</a:t>
            </a:r>
            <a:endParaRPr lang="el-GR" sz="3200" dirty="0"/>
          </a:p>
        </p:txBody>
      </p:sp>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45</a:t>
            </a:fld>
            <a:endParaRPr lang="en-US" dirty="0"/>
          </a:p>
        </p:txBody>
      </p:sp>
      <p:sp>
        <p:nvSpPr>
          <p:cNvPr id="3" name="Θέση περιεχομένου 2"/>
          <p:cNvSpPr>
            <a:spLocks noGrp="1"/>
          </p:cNvSpPr>
          <p:nvPr>
            <p:ph idx="1"/>
          </p:nvPr>
        </p:nvSpPr>
        <p:spPr/>
        <p:txBody>
          <a:bodyPr/>
          <a:lstStyle/>
          <a:p>
            <a:r>
              <a:rPr lang="el-GR" dirty="0"/>
              <a:t>Κατά τη διαδικασία κατάρτισης και υλοποίησης των προγραμμάτων αυτών απαιτείται η ενεργός συμμετοχή των περιφερειακών και τοπικών αρχών και των συλλογικών φορέων δράσης (Ανδρικοπούλου 1994, Γετίμης – Καυκαλάς – Μαραβέγιας 1994, Walsh 1996, E.C. 2001).</a:t>
            </a:r>
          </a:p>
          <a:p>
            <a:r>
              <a:rPr lang="el-GR" dirty="0"/>
              <a:t>Οι αιτήσεις συμμετοχής των κρατών-μελών στις Κοινοτικές Πρωτοβουλίες συνήθως έχουν τη μορφή επιχειρησιακών προγραμμάτων σε εθνικό ή περιφερειακό επίπεδο. </a:t>
            </a:r>
          </a:p>
          <a:p>
            <a:r>
              <a:rPr lang="el-GR" dirty="0"/>
              <a:t>Κατ’ εφαρμογή της αρχής της επικουρικότητας και σε συνάρτηση με τα θεσμικά χαρακτηριστικά εκάστου των κρατών-μελών, αρμόδιοι για τη διαχείριση τους είναι οι τοπικοί θεσμικοί φορείς (κράτος, περιφέρεια, νομός, επαρχία κλπ.).</a:t>
            </a:r>
          </a:p>
        </p:txBody>
      </p:sp>
    </p:spTree>
    <p:extLst>
      <p:ext uri="{BB962C8B-B14F-4D97-AF65-F5344CB8AC3E}">
        <p14:creationId xmlns:p14="http://schemas.microsoft.com/office/powerpoint/2010/main" val="16650447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188913"/>
            <a:ext cx="8352928" cy="863600"/>
          </a:xfrm>
        </p:spPr>
        <p:txBody>
          <a:bodyPr/>
          <a:lstStyle/>
          <a:p>
            <a:r>
              <a:rPr lang="el-GR" sz="3200" dirty="0" smtClean="0"/>
              <a:t>Οι κοινοτικές </a:t>
            </a:r>
            <a:r>
              <a:rPr lang="el-GR" sz="3200" dirty="0" smtClean="0"/>
              <a:t>πρωτοβουλίες</a:t>
            </a:r>
            <a:r>
              <a:rPr lang="en-US" sz="3200" dirty="0" smtClean="0"/>
              <a:t> </a:t>
            </a:r>
            <a:r>
              <a:rPr lang="en-US" sz="2800" b="0" dirty="0" smtClean="0">
                <a:solidFill>
                  <a:srgbClr val="000000"/>
                </a:solidFill>
              </a:rPr>
              <a:t>5</a:t>
            </a:r>
            <a:r>
              <a:rPr lang="en-US" sz="2800" b="0" dirty="0" smtClean="0">
                <a:solidFill>
                  <a:srgbClr val="000000"/>
                </a:solidFill>
              </a:rPr>
              <a:t>/9</a:t>
            </a:r>
            <a:endParaRPr lang="el-GR" sz="3200" dirty="0"/>
          </a:p>
        </p:txBody>
      </p:sp>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46</a:t>
            </a:fld>
            <a:endParaRPr lang="en-US" dirty="0"/>
          </a:p>
        </p:txBody>
      </p:sp>
      <p:sp>
        <p:nvSpPr>
          <p:cNvPr id="3" name="Θέση περιεχομένου 2"/>
          <p:cNvSpPr>
            <a:spLocks noGrp="1"/>
          </p:cNvSpPr>
          <p:nvPr>
            <p:ph idx="1"/>
          </p:nvPr>
        </p:nvSpPr>
        <p:spPr/>
        <p:txBody>
          <a:bodyPr/>
          <a:lstStyle/>
          <a:p>
            <a:pPr marL="0" indent="0">
              <a:buNone/>
            </a:pPr>
            <a:r>
              <a:rPr lang="el-GR" dirty="0"/>
              <a:t>Κάποιες από τις Κοινοτικές Πρωτοβουλίες που εγκρίθηκαν για την περίοδο 1994-1999, ήταν οι εξής (Armstrong, 1996):</a:t>
            </a:r>
          </a:p>
          <a:p>
            <a:r>
              <a:rPr lang="el-GR" b="1" dirty="0"/>
              <a:t>Leader II</a:t>
            </a:r>
            <a:r>
              <a:rPr lang="el-GR" dirty="0"/>
              <a:t>: Αγροτική Ανάπτυξη</a:t>
            </a:r>
          </a:p>
          <a:p>
            <a:r>
              <a:rPr lang="el-GR" b="1" dirty="0"/>
              <a:t>Interreg II</a:t>
            </a:r>
            <a:r>
              <a:rPr lang="el-GR" dirty="0"/>
              <a:t>: Παραμεθόριες περιοχές (συνεργασία και διαπεριφερειακά, διασυνοριακά, διακρατικά δίκτυα)</a:t>
            </a:r>
          </a:p>
          <a:p>
            <a:r>
              <a:rPr lang="el-GR" b="1" dirty="0"/>
              <a:t>Employment/Adapt</a:t>
            </a:r>
            <a:r>
              <a:rPr lang="el-GR" dirty="0"/>
              <a:t>: Διαφοροποίηση των αγορών εργασίας, ενίσχυση της απασχόλησης</a:t>
            </a:r>
          </a:p>
          <a:p>
            <a:r>
              <a:rPr lang="el-GR" b="1" dirty="0"/>
              <a:t>Urban</a:t>
            </a:r>
            <a:r>
              <a:rPr lang="el-GR" dirty="0"/>
              <a:t>: Ανάπτυξη αστικών συνοικιών που </a:t>
            </a:r>
            <a:r>
              <a:rPr lang="el-GR" dirty="0" smtClean="0"/>
              <a:t>αντιμετωπίζουν ιδιαίτερα </a:t>
            </a:r>
            <a:r>
              <a:rPr lang="el-GR" dirty="0"/>
              <a:t>προβλήματα</a:t>
            </a:r>
          </a:p>
        </p:txBody>
      </p:sp>
    </p:spTree>
    <p:extLst>
      <p:ext uri="{BB962C8B-B14F-4D97-AF65-F5344CB8AC3E}">
        <p14:creationId xmlns:p14="http://schemas.microsoft.com/office/powerpoint/2010/main" val="187250271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188913"/>
            <a:ext cx="8352928" cy="863600"/>
          </a:xfrm>
        </p:spPr>
        <p:txBody>
          <a:bodyPr/>
          <a:lstStyle/>
          <a:p>
            <a:r>
              <a:rPr lang="el-GR" sz="3200" dirty="0" smtClean="0"/>
              <a:t>Οι κοινοτικές </a:t>
            </a:r>
            <a:r>
              <a:rPr lang="el-GR" sz="3200" dirty="0" smtClean="0"/>
              <a:t>πρωτοβουλίες</a:t>
            </a:r>
            <a:r>
              <a:rPr lang="en-US" sz="3200" dirty="0" smtClean="0"/>
              <a:t> </a:t>
            </a:r>
            <a:r>
              <a:rPr lang="en-US" sz="2800" b="0" dirty="0" smtClean="0">
                <a:solidFill>
                  <a:srgbClr val="000000"/>
                </a:solidFill>
              </a:rPr>
              <a:t>6</a:t>
            </a:r>
            <a:r>
              <a:rPr lang="en-US" sz="2800" b="0" dirty="0" smtClean="0">
                <a:solidFill>
                  <a:srgbClr val="000000"/>
                </a:solidFill>
              </a:rPr>
              <a:t>/9</a:t>
            </a:r>
            <a:endParaRPr lang="el-GR" sz="3200" dirty="0"/>
          </a:p>
        </p:txBody>
      </p:sp>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47</a:t>
            </a:fld>
            <a:endParaRPr lang="en-US" dirty="0"/>
          </a:p>
        </p:txBody>
      </p:sp>
      <p:sp>
        <p:nvSpPr>
          <p:cNvPr id="3" name="Θέση περιεχομένου 2"/>
          <p:cNvSpPr>
            <a:spLocks noGrp="1"/>
          </p:cNvSpPr>
          <p:nvPr>
            <p:ph idx="1"/>
          </p:nvPr>
        </p:nvSpPr>
        <p:spPr>
          <a:xfrm>
            <a:off x="395536" y="1268413"/>
            <a:ext cx="8280920" cy="4857750"/>
          </a:xfrm>
        </p:spPr>
        <p:txBody>
          <a:bodyPr/>
          <a:lstStyle/>
          <a:p>
            <a:pPr marL="0" indent="0">
              <a:buNone/>
            </a:pPr>
            <a:r>
              <a:rPr lang="el-GR" dirty="0"/>
              <a:t>Για τη περίοδο 2000-2006, οι κοινοτικές πρωτοβουλίες περιορίζονται σε τέσσερις και είναι οι εξής (E.C. 1999, 2000):</a:t>
            </a:r>
          </a:p>
          <a:p>
            <a:r>
              <a:rPr lang="el-GR" b="1" dirty="0"/>
              <a:t>Leader plus</a:t>
            </a:r>
            <a:r>
              <a:rPr lang="el-GR" dirty="0"/>
              <a:t>: Αγροτική ανάπτυξη, μέσω των πρωτοβουλιών των ομάδων τοπικής δράσης με στόχο την τοπική-ενδογενή ανάπτυξη.</a:t>
            </a:r>
          </a:p>
          <a:p>
            <a:r>
              <a:rPr lang="el-GR" b="1" dirty="0"/>
              <a:t>Interreg</a:t>
            </a:r>
            <a:r>
              <a:rPr lang="el-GR" dirty="0"/>
              <a:t>: Διασυνοριακή, διακρατική και διαπεριφερειακή συνεργασία, με βασικό στόχο την ισόρροπη ανάπτυξη του ευρωπαϊκού εδάφους.</a:t>
            </a:r>
          </a:p>
          <a:p>
            <a:r>
              <a:rPr lang="el-GR" b="1" dirty="0"/>
              <a:t>Urban</a:t>
            </a:r>
            <a:r>
              <a:rPr lang="el-GR" dirty="0"/>
              <a:t>: Οικονομική και κοινωνική αποκατάσταση των πόλεων για την προώθηση της αειφόρου αστικής ανάπτυξης</a:t>
            </a:r>
          </a:p>
          <a:p>
            <a:r>
              <a:rPr lang="el-GR" b="1" dirty="0"/>
              <a:t>Equal</a:t>
            </a:r>
            <a:r>
              <a:rPr lang="el-GR" dirty="0"/>
              <a:t>: Διακρατική συνεργασία για την προώθηση νέων μέσων καταπολέμησης των διακρίσεων και ανισοτήτων στην αγορά εργασίας. </a:t>
            </a:r>
          </a:p>
        </p:txBody>
      </p:sp>
    </p:spTree>
    <p:extLst>
      <p:ext uri="{BB962C8B-B14F-4D97-AF65-F5344CB8AC3E}">
        <p14:creationId xmlns:p14="http://schemas.microsoft.com/office/powerpoint/2010/main" val="313307362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188913"/>
            <a:ext cx="8352928" cy="863600"/>
          </a:xfrm>
        </p:spPr>
        <p:txBody>
          <a:bodyPr/>
          <a:lstStyle/>
          <a:p>
            <a:r>
              <a:rPr lang="el-GR" sz="3200" dirty="0" smtClean="0"/>
              <a:t>Οι κοινοτικές </a:t>
            </a:r>
            <a:r>
              <a:rPr lang="el-GR" sz="3200" dirty="0" smtClean="0"/>
              <a:t>πρωτοβουλίες</a:t>
            </a:r>
            <a:r>
              <a:rPr lang="en-US" sz="3200" dirty="0" smtClean="0"/>
              <a:t> </a:t>
            </a:r>
            <a:r>
              <a:rPr lang="en-US" sz="2800" b="0" dirty="0" smtClean="0">
                <a:solidFill>
                  <a:srgbClr val="000000"/>
                </a:solidFill>
              </a:rPr>
              <a:t>7</a:t>
            </a:r>
            <a:r>
              <a:rPr lang="en-US" sz="2800" b="0" dirty="0" smtClean="0">
                <a:solidFill>
                  <a:srgbClr val="000000"/>
                </a:solidFill>
              </a:rPr>
              <a:t>/9</a:t>
            </a:r>
            <a:endParaRPr lang="el-GR" sz="3200" dirty="0"/>
          </a:p>
        </p:txBody>
      </p:sp>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48</a:t>
            </a:fld>
            <a:endParaRPr lang="en-US" dirty="0"/>
          </a:p>
        </p:txBody>
      </p:sp>
      <p:sp>
        <p:nvSpPr>
          <p:cNvPr id="3" name="Θέση περιεχομένου 2"/>
          <p:cNvSpPr>
            <a:spLocks noGrp="1"/>
          </p:cNvSpPr>
          <p:nvPr>
            <p:ph idx="1"/>
          </p:nvPr>
        </p:nvSpPr>
        <p:spPr/>
        <p:txBody>
          <a:bodyPr/>
          <a:lstStyle/>
          <a:p>
            <a:r>
              <a:rPr lang="el-GR" dirty="0"/>
              <a:t>Σε αντίθεση με τις προηγούμενες περιόδους, στη νέα αυτή προγραμματική περίοδο, η κάθε Πρωτοβουλία χρηματοδοτείται πλέον από ένα Διαρθρωτικό Ταμείο.</a:t>
            </a:r>
          </a:p>
          <a:p>
            <a:r>
              <a:rPr lang="el-GR" dirty="0"/>
              <a:t>Έτσι οι πρωτοβουλίες Interreg και Urban χρηματοδοτούνται από το ΕΤΠΑ, η πρωτοβουλία Leader plus από το ΕΓΤΠΕ-Τμήμα Προσανατολισμού, ενώ η πρωτοβουλία Equal από το ΕΚΤ.</a:t>
            </a:r>
          </a:p>
          <a:p>
            <a:r>
              <a:rPr lang="el-GR" dirty="0"/>
              <a:t>Συμπερασματικά, τα προγράμματα αυτά αποτελούν σημαντικό μοχλό ενεργοποίησης των ενδογενών παραγωγικών δυνάμεων των διαφόρων περιοχών και κάνουν εντονότερη την επίγνωση της σημασίας μιας ολοκληρωμένης ανάπτυξης προσαρμοσμένης στις τοπικές ιδιαιτερότητες.</a:t>
            </a:r>
          </a:p>
        </p:txBody>
      </p:sp>
    </p:spTree>
    <p:extLst>
      <p:ext uri="{BB962C8B-B14F-4D97-AF65-F5344CB8AC3E}">
        <p14:creationId xmlns:p14="http://schemas.microsoft.com/office/powerpoint/2010/main" val="271150656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188913"/>
            <a:ext cx="8352928" cy="863600"/>
          </a:xfrm>
        </p:spPr>
        <p:txBody>
          <a:bodyPr/>
          <a:lstStyle/>
          <a:p>
            <a:r>
              <a:rPr lang="el-GR" sz="3200" dirty="0" smtClean="0"/>
              <a:t>Οι κοινοτικές </a:t>
            </a:r>
            <a:r>
              <a:rPr lang="el-GR" sz="3200" dirty="0" smtClean="0"/>
              <a:t>πρωτοβουλίες</a:t>
            </a:r>
            <a:r>
              <a:rPr lang="en-US" sz="3200" dirty="0" smtClean="0"/>
              <a:t> </a:t>
            </a:r>
            <a:r>
              <a:rPr lang="en-US" sz="2800" b="0" dirty="0" smtClean="0">
                <a:solidFill>
                  <a:srgbClr val="000000"/>
                </a:solidFill>
              </a:rPr>
              <a:t>8</a:t>
            </a:r>
            <a:r>
              <a:rPr lang="en-US" sz="2800" b="0" dirty="0" smtClean="0">
                <a:solidFill>
                  <a:srgbClr val="000000"/>
                </a:solidFill>
              </a:rPr>
              <a:t>/9</a:t>
            </a:r>
            <a:endParaRPr lang="el-GR" sz="3200" dirty="0"/>
          </a:p>
        </p:txBody>
      </p:sp>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49</a:t>
            </a:fld>
            <a:endParaRPr lang="en-US" dirty="0"/>
          </a:p>
        </p:txBody>
      </p:sp>
      <p:sp>
        <p:nvSpPr>
          <p:cNvPr id="3" name="Θέση περιεχομένου 2"/>
          <p:cNvSpPr>
            <a:spLocks noGrp="1"/>
          </p:cNvSpPr>
          <p:nvPr>
            <p:ph idx="1"/>
          </p:nvPr>
        </p:nvSpPr>
        <p:spPr/>
        <p:txBody>
          <a:bodyPr/>
          <a:lstStyle/>
          <a:p>
            <a:pPr marL="0" indent="0">
              <a:buNone/>
            </a:pPr>
            <a:r>
              <a:rPr lang="el-GR" dirty="0"/>
              <a:t>Γενικά, η συμβολή των Κοινοτικών Πρωτοβουλιών στην ενεργοποίηση των ενδογενών δυνάμεων συνοψίζεται στα εξής βασικά θέματα:</a:t>
            </a:r>
          </a:p>
          <a:p>
            <a:r>
              <a:rPr lang="el-GR" dirty="0"/>
              <a:t>Στην ενίσχυση της τοπικής συνείδησης, των γνώσεων και των ικανοτήτων οργάνωσης και διαχείρισης των τοπικών φορέων.</a:t>
            </a:r>
          </a:p>
          <a:p>
            <a:r>
              <a:rPr lang="el-GR" dirty="0"/>
              <a:t>Στην ενθάρρυνση της τοπικής επιχειρηματικότητας</a:t>
            </a:r>
          </a:p>
          <a:p>
            <a:r>
              <a:rPr lang="el-GR" dirty="0"/>
              <a:t>Στον εντοπισμό και στην αξιοποίηση των τοπικών πόρων.</a:t>
            </a:r>
          </a:p>
          <a:p>
            <a:r>
              <a:rPr lang="el-GR" dirty="0"/>
              <a:t>Στη δημιουργία δικτύων συνεργασιών μεταξύ ατόμων και φορέων σε τοπικό – περιφερειακό, διαπεριφερειακό και διακρατικό επίπεδο και στην ανταλλαγή εμπειριών και τεχνογνωσίας.</a:t>
            </a:r>
          </a:p>
        </p:txBody>
      </p:sp>
    </p:spTree>
    <p:extLst>
      <p:ext uri="{BB962C8B-B14F-4D97-AF65-F5344CB8AC3E}">
        <p14:creationId xmlns:p14="http://schemas.microsoft.com/office/powerpoint/2010/main" val="17322606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Θεωρίες και πρότυπα ανάπτυξης του </a:t>
            </a:r>
            <a:r>
              <a:rPr lang="el-GR" dirty="0" smtClean="0"/>
              <a:t>χώρου</a:t>
            </a:r>
            <a:r>
              <a:rPr lang="en-US" dirty="0" smtClean="0"/>
              <a:t> </a:t>
            </a:r>
            <a:r>
              <a:rPr lang="en-US" sz="3200" b="0" dirty="0" smtClean="0">
                <a:solidFill>
                  <a:srgbClr val="000000"/>
                </a:solidFill>
              </a:rPr>
              <a:t>2</a:t>
            </a:r>
            <a:r>
              <a:rPr lang="en-US" sz="3200" b="0" dirty="0" smtClean="0">
                <a:solidFill>
                  <a:srgbClr val="000000"/>
                </a:solidFill>
              </a:rPr>
              <a:t>/14</a:t>
            </a:r>
            <a:endParaRPr lang="el-GR" dirty="0"/>
          </a:p>
        </p:txBody>
      </p:sp>
      <p:sp>
        <p:nvSpPr>
          <p:cNvPr id="3" name="Θέση περιεχομένου 2"/>
          <p:cNvSpPr>
            <a:spLocks noGrp="1"/>
          </p:cNvSpPr>
          <p:nvPr>
            <p:ph idx="1"/>
          </p:nvPr>
        </p:nvSpPr>
        <p:spPr/>
        <p:txBody>
          <a:bodyPr/>
          <a:lstStyle/>
          <a:p>
            <a:r>
              <a:rPr lang="el-GR" dirty="0"/>
              <a:t>Έτσι, όταν μιλάει κανείς για τη διάδοση της καινοτομίας, μπορεί να αναφέρεται από τη μια στη διάδοση της διαδικασίας, δηλαδή των μεθόδων και πρακτικών, που καθιστούν δυνατή την καινοτομία και από την άλλη στη διάδοση των αποτελεσμάτων της διαδικασίας, δηλαδή των νέων ή βελτιωμένων προϊόντων ή υπηρεσιών που διαχέονται επιτυχώς στην αγορά.</a:t>
            </a:r>
          </a:p>
          <a:p>
            <a:r>
              <a:rPr lang="el-GR" dirty="0"/>
              <a:t>Σύμφωνα λοιπόν με την πρώτη έννοια του όρου (καινοτομία ως διαδικασία), η έμφαση δίνεται στον τρόπο με τον οποίο επινοείται και παράγεται η καινοτομία, στις διάφορες λειτουργίες και παράγοντες που οδηγούν σ’ αυτήν και στις αλληλεξαρτήσεις τους.</a:t>
            </a:r>
          </a:p>
        </p:txBody>
      </p:sp>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5</a:t>
            </a:fld>
            <a:endParaRPr lang="en-US" dirty="0"/>
          </a:p>
        </p:txBody>
      </p:sp>
    </p:spTree>
    <p:extLst>
      <p:ext uri="{BB962C8B-B14F-4D97-AF65-F5344CB8AC3E}">
        <p14:creationId xmlns:p14="http://schemas.microsoft.com/office/powerpoint/2010/main" val="184238246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188913"/>
            <a:ext cx="8352928" cy="863600"/>
          </a:xfrm>
        </p:spPr>
        <p:txBody>
          <a:bodyPr/>
          <a:lstStyle/>
          <a:p>
            <a:r>
              <a:rPr lang="el-GR" sz="3200" dirty="0" smtClean="0"/>
              <a:t>Οι κοινοτικές </a:t>
            </a:r>
            <a:r>
              <a:rPr lang="el-GR" sz="3200" dirty="0" smtClean="0"/>
              <a:t>πρωτοβουλίες</a:t>
            </a:r>
            <a:r>
              <a:rPr lang="en-US" sz="3200" dirty="0" smtClean="0"/>
              <a:t> </a:t>
            </a:r>
            <a:r>
              <a:rPr lang="en-US" sz="2800" b="0" dirty="0" smtClean="0">
                <a:solidFill>
                  <a:srgbClr val="000000"/>
                </a:solidFill>
              </a:rPr>
              <a:t>9</a:t>
            </a:r>
            <a:r>
              <a:rPr lang="en-US" sz="2800" b="0" dirty="0" smtClean="0">
                <a:solidFill>
                  <a:srgbClr val="000000"/>
                </a:solidFill>
              </a:rPr>
              <a:t>/9</a:t>
            </a:r>
            <a:endParaRPr lang="el-GR" sz="3200" dirty="0"/>
          </a:p>
        </p:txBody>
      </p:sp>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50</a:t>
            </a:fld>
            <a:endParaRPr lang="en-US" dirty="0"/>
          </a:p>
        </p:txBody>
      </p:sp>
      <p:sp>
        <p:nvSpPr>
          <p:cNvPr id="3" name="Θέση περιεχομένου 2"/>
          <p:cNvSpPr>
            <a:spLocks noGrp="1"/>
          </p:cNvSpPr>
          <p:nvPr>
            <p:ph idx="1"/>
          </p:nvPr>
        </p:nvSpPr>
        <p:spPr/>
        <p:txBody>
          <a:bodyPr/>
          <a:lstStyle/>
          <a:p>
            <a:r>
              <a:rPr lang="el-GR" dirty="0"/>
              <a:t>Η ενίσχυση μέσω των προγραμμάτων αυτών της «εκ των κάτω» συνιστώσας της ανάπτυξης αποτελεί ένα πολύτιμο συμπλήρωμα στις προσπάθειες που πραγματοποιούνται μέσω των Κοινοτικών </a:t>
            </a:r>
            <a:r>
              <a:rPr lang="el-GR" dirty="0" smtClean="0"/>
              <a:t>Πλαισίων </a:t>
            </a:r>
            <a:r>
              <a:rPr lang="el-GR" dirty="0"/>
              <a:t>Στήριξης, γεγονός που οδηγεί στην μεγαλύτερη αποτελεσματικότητα των τελευταίων και κατ΄ επέκταση της διαρθρωτικής πολιτικής της Ευρωπαϊκής Ένωσης (Ευρωπαϊκή Επιτροπή 1994, 1999, E.C. 2001).</a:t>
            </a:r>
          </a:p>
        </p:txBody>
      </p:sp>
    </p:spTree>
    <p:extLst>
      <p:ext uri="{BB962C8B-B14F-4D97-AF65-F5344CB8AC3E}">
        <p14:creationId xmlns:p14="http://schemas.microsoft.com/office/powerpoint/2010/main" val="365267170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188913"/>
            <a:ext cx="8352928" cy="863600"/>
          </a:xfrm>
        </p:spPr>
        <p:txBody>
          <a:bodyPr/>
          <a:lstStyle/>
          <a:p>
            <a:r>
              <a:rPr lang="el-GR" sz="3200" dirty="0" smtClean="0"/>
              <a:t>Τοπικό ανθρώπινο </a:t>
            </a:r>
            <a:r>
              <a:rPr lang="el-GR" sz="3200" dirty="0" smtClean="0"/>
              <a:t>δυναμικό</a:t>
            </a:r>
            <a:r>
              <a:rPr lang="en-US" sz="3200" dirty="0" smtClean="0"/>
              <a:t> </a:t>
            </a:r>
            <a:r>
              <a:rPr lang="en-US" sz="2800" b="0" dirty="0" smtClean="0"/>
              <a:t>1/4</a:t>
            </a:r>
            <a:endParaRPr lang="el-GR" sz="2800" b="0" dirty="0"/>
          </a:p>
        </p:txBody>
      </p:sp>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51</a:t>
            </a:fld>
            <a:endParaRPr lang="en-US" dirty="0"/>
          </a:p>
        </p:txBody>
      </p:sp>
      <p:sp>
        <p:nvSpPr>
          <p:cNvPr id="3" name="Θέση περιεχομένου 2"/>
          <p:cNvSpPr>
            <a:spLocks noGrp="1"/>
          </p:cNvSpPr>
          <p:nvPr>
            <p:ph idx="1"/>
          </p:nvPr>
        </p:nvSpPr>
        <p:spPr/>
        <p:txBody>
          <a:bodyPr/>
          <a:lstStyle/>
          <a:p>
            <a:r>
              <a:rPr lang="el-GR" dirty="0"/>
              <a:t>Ο τομέας των Τοπικών Πρωτοβουλιών ήταν σχετικά ανεξερεύνητος στην Ευρωπαϊκή </a:t>
            </a:r>
            <a:r>
              <a:rPr lang="el-GR" dirty="0" smtClean="0"/>
              <a:t>Ένωση, </a:t>
            </a:r>
            <a:r>
              <a:rPr lang="el-GR" dirty="0"/>
              <a:t>μέχρι τα τέλη της δεκαετίας του 1970 και συγκεκριμένα μέχρι το 1978 που εισήχθη ο όρος «τρίτος ή κοινωνικός τομέας» από τους Delors και Gaudin.</a:t>
            </a:r>
          </a:p>
          <a:p>
            <a:r>
              <a:rPr lang="el-GR" dirty="0"/>
              <a:t>Ο κοινωνικός τομέας περιλαμβάνει οικονομικές πρωτοβουλίες που αποσκοπούν κυρίως στην δημιουργία θέσεων απασχόλησης και στη συμμετοχή στις διαδικασίες λήψης αποφάσεων στα πλαίσια της επιχειρηματικής δράσης  (σε αντιδιαστολή με την επιδίωξη κέρδους).</a:t>
            </a:r>
          </a:p>
        </p:txBody>
      </p:sp>
    </p:spTree>
    <p:extLst>
      <p:ext uri="{BB962C8B-B14F-4D97-AF65-F5344CB8AC3E}">
        <p14:creationId xmlns:p14="http://schemas.microsoft.com/office/powerpoint/2010/main" val="184293540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188913"/>
            <a:ext cx="8352928" cy="863600"/>
          </a:xfrm>
        </p:spPr>
        <p:txBody>
          <a:bodyPr/>
          <a:lstStyle/>
          <a:p>
            <a:r>
              <a:rPr lang="el-GR" sz="3200" dirty="0"/>
              <a:t>Τοπικό ανθρώπινο </a:t>
            </a:r>
            <a:r>
              <a:rPr lang="el-GR" sz="3200" dirty="0" smtClean="0"/>
              <a:t>δυναμικό</a:t>
            </a:r>
            <a:r>
              <a:rPr lang="en-US" sz="3200" dirty="0" smtClean="0"/>
              <a:t> </a:t>
            </a:r>
            <a:r>
              <a:rPr lang="en-US" sz="2800" b="0" dirty="0" smtClean="0">
                <a:solidFill>
                  <a:srgbClr val="000000"/>
                </a:solidFill>
              </a:rPr>
              <a:t>2</a:t>
            </a:r>
            <a:r>
              <a:rPr lang="en-US" sz="2800" b="0" dirty="0" smtClean="0">
                <a:solidFill>
                  <a:srgbClr val="000000"/>
                </a:solidFill>
              </a:rPr>
              <a:t>/4</a:t>
            </a:r>
            <a:endParaRPr lang="el-GR" sz="3200" dirty="0"/>
          </a:p>
        </p:txBody>
      </p:sp>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52</a:t>
            </a:fld>
            <a:endParaRPr lang="en-US" dirty="0"/>
          </a:p>
        </p:txBody>
      </p:sp>
      <p:sp>
        <p:nvSpPr>
          <p:cNvPr id="3" name="Θέση περιεχομένου 2"/>
          <p:cNvSpPr>
            <a:spLocks noGrp="1"/>
          </p:cNvSpPr>
          <p:nvPr>
            <p:ph idx="1"/>
          </p:nvPr>
        </p:nvSpPr>
        <p:spPr>
          <a:xfrm>
            <a:off x="467544" y="1268413"/>
            <a:ext cx="7992888" cy="4857750"/>
          </a:xfrm>
        </p:spPr>
        <p:txBody>
          <a:bodyPr/>
          <a:lstStyle/>
          <a:p>
            <a:pPr marL="0" indent="0">
              <a:buNone/>
            </a:pPr>
            <a:r>
              <a:rPr lang="el-GR" dirty="0"/>
              <a:t>Τα βασικά χαρακτηριστικά του κοινωνικού τομέα είναι τα εξής (Archiburgi 1978, Ποταμιάνος 1991):</a:t>
            </a:r>
          </a:p>
          <a:p>
            <a:r>
              <a:rPr lang="el-GR" dirty="0"/>
              <a:t>Οι επιχειρηματίες που αναλαμβάνουν πρωτοβουλίες στον τομέα αυτό δίνουν μεγαλύτερη βαρύτητα στην επίτευξη άλλων στόχων εκτός από την επίτευξη οικονομικού κέρδους, όπως η συμμετοχή στις αποφάσεις, η παροχή υπηρεσιών σε ορισμένες κοινωνικές ομάδες, η συλλογικότητα κ.ά</a:t>
            </a:r>
          </a:p>
          <a:p>
            <a:r>
              <a:rPr lang="el-GR" dirty="0"/>
              <a:t>Το βασικό κίνητρο για την ανάληψη πρωτοβουλίας είναι η απασχόληση και όχι το κέρδος.</a:t>
            </a:r>
          </a:p>
          <a:p>
            <a:pPr marL="0" indent="0">
              <a:buNone/>
            </a:pPr>
            <a:r>
              <a:rPr lang="el-GR" dirty="0" smtClean="0"/>
              <a:t>Βασικά </a:t>
            </a:r>
            <a:r>
              <a:rPr lang="el-GR" dirty="0"/>
              <a:t>στοιχεία για το χαρακτηρισμό μιας δραστηριότητας του κοινωνικού τομέα σαν τοπική πρωτοβουλία, είναι η προέλευση της πρωτοβουλίας, που θα πρέπει να είναι τοπική και η επιχειρηματική προσέγγιση.</a:t>
            </a:r>
          </a:p>
        </p:txBody>
      </p:sp>
    </p:spTree>
    <p:extLst>
      <p:ext uri="{BB962C8B-B14F-4D97-AF65-F5344CB8AC3E}">
        <p14:creationId xmlns:p14="http://schemas.microsoft.com/office/powerpoint/2010/main" val="16081244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188913"/>
            <a:ext cx="8352928" cy="863600"/>
          </a:xfrm>
        </p:spPr>
        <p:txBody>
          <a:bodyPr/>
          <a:lstStyle/>
          <a:p>
            <a:r>
              <a:rPr lang="el-GR" sz="3200" dirty="0"/>
              <a:t>Τοπικό ανθρώπινο </a:t>
            </a:r>
            <a:r>
              <a:rPr lang="el-GR" sz="3200" dirty="0" smtClean="0"/>
              <a:t>δυναμικό</a:t>
            </a:r>
            <a:r>
              <a:rPr lang="en-US" sz="3200" dirty="0" smtClean="0"/>
              <a:t> </a:t>
            </a:r>
            <a:r>
              <a:rPr lang="en-US" sz="2800" b="0" dirty="0" smtClean="0">
                <a:solidFill>
                  <a:srgbClr val="000000"/>
                </a:solidFill>
              </a:rPr>
              <a:t>3</a:t>
            </a:r>
            <a:r>
              <a:rPr lang="en-US" sz="2800" b="0" dirty="0" smtClean="0">
                <a:solidFill>
                  <a:srgbClr val="000000"/>
                </a:solidFill>
              </a:rPr>
              <a:t>/4</a:t>
            </a:r>
            <a:endParaRPr lang="el-GR" sz="3200" dirty="0"/>
          </a:p>
        </p:txBody>
      </p:sp>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53</a:t>
            </a:fld>
            <a:endParaRPr lang="en-US" dirty="0"/>
          </a:p>
        </p:txBody>
      </p:sp>
      <p:sp>
        <p:nvSpPr>
          <p:cNvPr id="3" name="Θέση περιεχομένου 2"/>
          <p:cNvSpPr>
            <a:spLocks noGrp="1"/>
          </p:cNvSpPr>
          <p:nvPr>
            <p:ph idx="1"/>
          </p:nvPr>
        </p:nvSpPr>
        <p:spPr>
          <a:xfrm>
            <a:off x="467544" y="1268413"/>
            <a:ext cx="8280920" cy="4857750"/>
          </a:xfrm>
        </p:spPr>
        <p:txBody>
          <a:bodyPr/>
          <a:lstStyle/>
          <a:p>
            <a:pPr marL="0" indent="0">
              <a:buNone/>
            </a:pPr>
            <a:r>
              <a:rPr lang="el-GR" dirty="0"/>
              <a:t>Για την ανάπτυξη των τοπικών πρωτοβουλιών απαιτούνται ορισμένες βασικές προϋποθέσεις (Tassel-Στεφανίδης, 1987):</a:t>
            </a:r>
          </a:p>
          <a:p>
            <a:r>
              <a:rPr lang="el-GR" dirty="0"/>
              <a:t>Η ύπαρξη τοπικής συνείδησης, γεγονός που θέτει το ίδιο πρόβλημα της ύπαρξης του τοπικού. Στο σημείο αυτό πρέπει  σαφώς να τεθεί και η πρωταρχική σημασία της τοπικής κουλτούρας.</a:t>
            </a:r>
          </a:p>
          <a:p>
            <a:r>
              <a:rPr lang="el-GR" dirty="0"/>
              <a:t>Η συμμετοχή και η συνεργασία των μελών και των τοπικών φορέων μεταξύ τους αποτελούν προσδιοριστικούς παράγοντες για την ευόδωση προγραμμάτων που μπορεί να βρίσκονται συχνά σε σύγκρουση με το κυρίαρχο σύστημα, στο βαθμό που πρόκειται για την ανάπτυξη μιας άλλης λογικής. Πράγματι, τέτοιου τύπου επιχειρήσεις συνδέονται πολύ στενά με ένα τοπικό περιβάλλον από το οποίο συχνά εκπορεύονται, κάποτε δε συνιστούν, απλά στοιχεία της εφαρμογής μιας συνολικότερης πολιτικής που μπορεί να επιδιώκει την πραγματοποίηση διαφορετικού προγράμματος.</a:t>
            </a:r>
          </a:p>
        </p:txBody>
      </p:sp>
    </p:spTree>
    <p:extLst>
      <p:ext uri="{BB962C8B-B14F-4D97-AF65-F5344CB8AC3E}">
        <p14:creationId xmlns:p14="http://schemas.microsoft.com/office/powerpoint/2010/main" val="136420192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188913"/>
            <a:ext cx="8352928" cy="863600"/>
          </a:xfrm>
        </p:spPr>
        <p:txBody>
          <a:bodyPr/>
          <a:lstStyle/>
          <a:p>
            <a:r>
              <a:rPr lang="el-GR" sz="3200" dirty="0"/>
              <a:t>Τοπικό ανθρώπινο </a:t>
            </a:r>
            <a:r>
              <a:rPr lang="el-GR" sz="3200" dirty="0" smtClean="0"/>
              <a:t>δυναμικό</a:t>
            </a:r>
            <a:r>
              <a:rPr lang="en-US" sz="3200" dirty="0" smtClean="0"/>
              <a:t> </a:t>
            </a:r>
            <a:r>
              <a:rPr lang="en-US" sz="2800" b="0" dirty="0" smtClean="0">
                <a:solidFill>
                  <a:srgbClr val="000000"/>
                </a:solidFill>
              </a:rPr>
              <a:t>4</a:t>
            </a:r>
            <a:r>
              <a:rPr lang="en-US" sz="2800" b="0" dirty="0" smtClean="0">
                <a:solidFill>
                  <a:srgbClr val="000000"/>
                </a:solidFill>
              </a:rPr>
              <a:t>/4</a:t>
            </a:r>
            <a:endParaRPr lang="el-GR" sz="3200" dirty="0"/>
          </a:p>
        </p:txBody>
      </p:sp>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54</a:t>
            </a:fld>
            <a:endParaRPr lang="en-US" dirty="0"/>
          </a:p>
        </p:txBody>
      </p:sp>
      <p:sp>
        <p:nvSpPr>
          <p:cNvPr id="3" name="Θέση περιεχομένου 2"/>
          <p:cNvSpPr>
            <a:spLocks noGrp="1"/>
          </p:cNvSpPr>
          <p:nvPr>
            <p:ph idx="1"/>
          </p:nvPr>
        </p:nvSpPr>
        <p:spPr/>
        <p:txBody>
          <a:bodyPr/>
          <a:lstStyle/>
          <a:p>
            <a:r>
              <a:rPr lang="el-GR" dirty="0" smtClean="0"/>
              <a:t>Η </a:t>
            </a:r>
            <a:r>
              <a:rPr lang="el-GR" dirty="0"/>
              <a:t>ύπαρξη ενός ευνοϊκού πλαισίου που θα επιτρέπει στο τοπικό επίπεδο τις συχνές χρηματοδοτήσεις και βοήθειες ώστε να αντιμετωπίζονται τα πολλαπλά εμπόδια που το σύστημα, ηθελημένα και μη, δημιουργεί. Το ευνοϊκό αυτό πλαίσιο προσδιορίζουν οι εξής βασικοί παράγοντες:</a:t>
            </a:r>
          </a:p>
          <a:p>
            <a:pPr lvl="1"/>
            <a:r>
              <a:rPr lang="el-GR" dirty="0"/>
              <a:t>Ο ρόλος των ΟΤΑ.</a:t>
            </a:r>
          </a:p>
          <a:p>
            <a:pPr lvl="1"/>
            <a:r>
              <a:rPr lang="el-GR" dirty="0"/>
              <a:t>Το μέγεθος – η κλίμακα της θεωρούμενης τοπικής ενότητας.</a:t>
            </a:r>
          </a:p>
          <a:p>
            <a:pPr lvl="1"/>
            <a:r>
              <a:rPr lang="el-GR" dirty="0"/>
              <a:t>Η προώθηση της διακοινοτικής συνεργασίας στην περίπτωση των μικρών ανθρωπογεωγραφικών ενοτήτων.</a:t>
            </a:r>
          </a:p>
        </p:txBody>
      </p:sp>
    </p:spTree>
    <p:extLst>
      <p:ext uri="{BB962C8B-B14F-4D97-AF65-F5344CB8AC3E}">
        <p14:creationId xmlns:p14="http://schemas.microsoft.com/office/powerpoint/2010/main" val="79026590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188913"/>
            <a:ext cx="8352928" cy="863600"/>
          </a:xfrm>
        </p:spPr>
        <p:txBody>
          <a:bodyPr/>
          <a:lstStyle/>
          <a:p>
            <a:r>
              <a:rPr lang="el-GR" sz="3200" dirty="0" smtClean="0"/>
              <a:t>Οι χωρικές προτεραιότητες παρέμβασης σε τοπικό </a:t>
            </a:r>
            <a:r>
              <a:rPr lang="el-GR" sz="3200" dirty="0" smtClean="0"/>
              <a:t>επίπεδο</a:t>
            </a:r>
            <a:r>
              <a:rPr lang="en-US" sz="3200" dirty="0" smtClean="0"/>
              <a:t> </a:t>
            </a:r>
            <a:r>
              <a:rPr lang="en-US" sz="2800" b="0" dirty="0" smtClean="0"/>
              <a:t>1/7</a:t>
            </a:r>
            <a:endParaRPr lang="el-GR" sz="2800" b="0" dirty="0"/>
          </a:p>
        </p:txBody>
      </p:sp>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55</a:t>
            </a:fld>
            <a:endParaRPr lang="en-US" dirty="0"/>
          </a:p>
        </p:txBody>
      </p:sp>
      <p:sp>
        <p:nvSpPr>
          <p:cNvPr id="3" name="Θέση περιεχομένου 2"/>
          <p:cNvSpPr>
            <a:spLocks noGrp="1"/>
          </p:cNvSpPr>
          <p:nvPr>
            <p:ph idx="1"/>
          </p:nvPr>
        </p:nvSpPr>
        <p:spPr/>
        <p:txBody>
          <a:bodyPr/>
          <a:lstStyle/>
          <a:p>
            <a:r>
              <a:rPr lang="el-GR" dirty="0"/>
              <a:t>Προκειμένου να επιτευχθεί ο στρατηγικός στόχος της ισόρροπης ανάπτυξης του χώρου θα πρέπει να δοθεί ιδιαίτερη έμφαση στις ορεινές, παραμεθόριες και μικρές νησιωτικές περιοχές, οι οποίες χαρακτηρίζονται από σημαντικά αναπτυξιακά προβλήματα.</a:t>
            </a:r>
          </a:p>
          <a:p>
            <a:r>
              <a:rPr lang="el-GR" dirty="0"/>
              <a:t>Οι περιοχές αυτές διαμορφώνουν το πλαίσιο για την οριοθέτηση «μικροπεριφερειών προγραμματισμού».</a:t>
            </a:r>
          </a:p>
        </p:txBody>
      </p:sp>
    </p:spTree>
    <p:extLst>
      <p:ext uri="{BB962C8B-B14F-4D97-AF65-F5344CB8AC3E}">
        <p14:creationId xmlns:p14="http://schemas.microsoft.com/office/powerpoint/2010/main" val="350919954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188913"/>
            <a:ext cx="8352928" cy="863600"/>
          </a:xfrm>
        </p:spPr>
        <p:txBody>
          <a:bodyPr/>
          <a:lstStyle/>
          <a:p>
            <a:r>
              <a:rPr lang="el-GR" sz="3200" dirty="0" smtClean="0"/>
              <a:t>Οι χωρικές προτεραιότητες παρέμβασης σε τοπικό </a:t>
            </a:r>
            <a:r>
              <a:rPr lang="el-GR" sz="3200" dirty="0" smtClean="0"/>
              <a:t>επίπεδο</a:t>
            </a:r>
            <a:r>
              <a:rPr lang="en-US" sz="3200" dirty="0" smtClean="0"/>
              <a:t> </a:t>
            </a:r>
            <a:r>
              <a:rPr lang="en-US" sz="2800" b="0" dirty="0">
                <a:solidFill>
                  <a:srgbClr val="000000"/>
                </a:solidFill>
              </a:rPr>
              <a:t>2</a:t>
            </a:r>
            <a:r>
              <a:rPr lang="en-US" sz="2800" b="0" dirty="0" smtClean="0">
                <a:solidFill>
                  <a:srgbClr val="000000"/>
                </a:solidFill>
              </a:rPr>
              <a:t>/7</a:t>
            </a:r>
            <a:endParaRPr lang="el-GR" sz="3200" dirty="0"/>
          </a:p>
        </p:txBody>
      </p:sp>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56</a:t>
            </a:fld>
            <a:endParaRPr lang="en-US" dirty="0"/>
          </a:p>
        </p:txBody>
      </p:sp>
      <p:sp>
        <p:nvSpPr>
          <p:cNvPr id="3" name="Θέση περιεχομένου 2"/>
          <p:cNvSpPr>
            <a:spLocks noGrp="1"/>
          </p:cNvSpPr>
          <p:nvPr>
            <p:ph idx="1"/>
          </p:nvPr>
        </p:nvSpPr>
        <p:spPr>
          <a:xfrm>
            <a:off x="251520" y="1268413"/>
            <a:ext cx="8496944" cy="4857750"/>
          </a:xfrm>
        </p:spPr>
        <p:txBody>
          <a:bodyPr/>
          <a:lstStyle/>
          <a:p>
            <a:pPr marL="0" indent="0">
              <a:buNone/>
            </a:pPr>
            <a:r>
              <a:rPr lang="el-GR" dirty="0"/>
              <a:t>Οι γενικοί στόχοι της στρατηγικής ενδογενούς ανάπτυξης για τις περιοχές αυτές είναι:</a:t>
            </a:r>
          </a:p>
          <a:p>
            <a:r>
              <a:rPr lang="el-GR" dirty="0"/>
              <a:t>Η συγκράτηση του πληθυσμού και η τόνωση της πληθυσμιακής βάσης.</a:t>
            </a:r>
          </a:p>
          <a:p>
            <a:r>
              <a:rPr lang="el-GR" dirty="0"/>
              <a:t>Η άρση της απομόνωσης.</a:t>
            </a:r>
          </a:p>
          <a:p>
            <a:r>
              <a:rPr lang="el-GR" dirty="0"/>
              <a:t>Ο εκσυγχρονισμός και η διαφοροποίηση των τοπικών οικονομικών δραστηριοτήτων, με την αξιοποίηση των τοπικών πόρων και η δημιουργία νέων εναλλακτικών και συμπληρωματικών πηγών εισοδήματος.</a:t>
            </a:r>
          </a:p>
          <a:p>
            <a:r>
              <a:rPr lang="el-GR" dirty="0"/>
              <a:t>Η βελτίωση της ποιότητας ζωής και των συνθηκών διαβίωσης.</a:t>
            </a:r>
          </a:p>
          <a:p>
            <a:endParaRPr lang="el-GR" dirty="0"/>
          </a:p>
        </p:txBody>
      </p:sp>
    </p:spTree>
    <p:extLst>
      <p:ext uri="{BB962C8B-B14F-4D97-AF65-F5344CB8AC3E}">
        <p14:creationId xmlns:p14="http://schemas.microsoft.com/office/powerpoint/2010/main" val="317943744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188913"/>
            <a:ext cx="8352928" cy="863600"/>
          </a:xfrm>
        </p:spPr>
        <p:txBody>
          <a:bodyPr/>
          <a:lstStyle/>
          <a:p>
            <a:r>
              <a:rPr lang="el-GR" sz="3200" dirty="0" smtClean="0"/>
              <a:t>Οι χωρικές προτεραιότητες παρέμβασης σε τοπικό </a:t>
            </a:r>
            <a:r>
              <a:rPr lang="el-GR" sz="3200" dirty="0" smtClean="0"/>
              <a:t>επίπεδο</a:t>
            </a:r>
            <a:r>
              <a:rPr lang="en-US" sz="3200" dirty="0" smtClean="0"/>
              <a:t> </a:t>
            </a:r>
            <a:r>
              <a:rPr lang="en-US" sz="2800" b="0" dirty="0" smtClean="0"/>
              <a:t>3/7</a:t>
            </a:r>
            <a:endParaRPr lang="el-GR" sz="2800" b="0" dirty="0"/>
          </a:p>
        </p:txBody>
      </p:sp>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57</a:t>
            </a:fld>
            <a:endParaRPr lang="en-US" dirty="0"/>
          </a:p>
        </p:txBody>
      </p:sp>
      <p:sp>
        <p:nvSpPr>
          <p:cNvPr id="3" name="Θέση περιεχομένου 2"/>
          <p:cNvSpPr>
            <a:spLocks noGrp="1"/>
          </p:cNvSpPr>
          <p:nvPr>
            <p:ph idx="1"/>
          </p:nvPr>
        </p:nvSpPr>
        <p:spPr>
          <a:xfrm>
            <a:off x="251520" y="1268413"/>
            <a:ext cx="8496944" cy="4857750"/>
          </a:xfrm>
        </p:spPr>
        <p:txBody>
          <a:bodyPr/>
          <a:lstStyle/>
          <a:p>
            <a:pPr marL="0" indent="0">
              <a:buNone/>
            </a:pPr>
            <a:r>
              <a:rPr lang="el-GR" dirty="0" smtClean="0"/>
              <a:t>Παράλληλα</a:t>
            </a:r>
            <a:r>
              <a:rPr lang="el-GR" dirty="0"/>
              <a:t>, έμφαση θα πρέπει να δοθεί στην αστική ανάπτυξη και ιδιαίτερα στις υποβαθμισμένες και προβληματικές περιοχές των αστικών κέντρων, με στόχο τη μείωση των ενδοαστικών ανισοτήτων και τη βελτίωση της ποιότητας ζωής των κατοίκων. Συνεπώς, η οριοθέτηση «μικροπεριφερειών προγραμματισμού» είναι απαραίτητη και στον αστικό χώρο.</a:t>
            </a:r>
          </a:p>
        </p:txBody>
      </p:sp>
    </p:spTree>
    <p:extLst>
      <p:ext uri="{BB962C8B-B14F-4D97-AF65-F5344CB8AC3E}">
        <p14:creationId xmlns:p14="http://schemas.microsoft.com/office/powerpoint/2010/main" val="19200070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188913"/>
            <a:ext cx="8352928" cy="863600"/>
          </a:xfrm>
        </p:spPr>
        <p:txBody>
          <a:bodyPr/>
          <a:lstStyle/>
          <a:p>
            <a:r>
              <a:rPr lang="el-GR" sz="3200" dirty="0" smtClean="0"/>
              <a:t>Οι χωρικές προτεραιότητες παρέμβασης σε τοπικό </a:t>
            </a:r>
            <a:r>
              <a:rPr lang="el-GR" sz="3200" dirty="0" smtClean="0"/>
              <a:t>επίπεδο</a:t>
            </a:r>
            <a:r>
              <a:rPr lang="en-US" sz="3200" dirty="0" smtClean="0"/>
              <a:t> </a:t>
            </a:r>
            <a:r>
              <a:rPr lang="en-US" sz="2800" b="0" dirty="0" smtClean="0"/>
              <a:t>4/7</a:t>
            </a:r>
            <a:endParaRPr lang="el-GR" sz="2800" b="0" dirty="0"/>
          </a:p>
        </p:txBody>
      </p:sp>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58</a:t>
            </a:fld>
            <a:endParaRPr lang="en-US" dirty="0"/>
          </a:p>
        </p:txBody>
      </p:sp>
      <p:sp>
        <p:nvSpPr>
          <p:cNvPr id="3" name="Θέση περιεχομένου 2"/>
          <p:cNvSpPr>
            <a:spLocks noGrp="1"/>
          </p:cNvSpPr>
          <p:nvPr>
            <p:ph idx="1"/>
          </p:nvPr>
        </p:nvSpPr>
        <p:spPr>
          <a:xfrm>
            <a:off x="611560" y="1268413"/>
            <a:ext cx="7489453" cy="4857750"/>
          </a:xfrm>
        </p:spPr>
        <p:txBody>
          <a:bodyPr/>
          <a:lstStyle/>
          <a:p>
            <a:r>
              <a:rPr lang="el-GR" dirty="0"/>
              <a:t>Η έννοια της ολοκληρωμένης ανάπτυξης, όπως είναι γνωστό, δεν απαιτεί μόνο την ενίσχυση όλων των χωρικών μονάδων, αλλά και την παράλληλη αξιοποίηση όλων των κλάδων και τομέων των τοπικών οικονομιών που έχουν δυνατότητες ανάπτυξης και παρουσιάζουν συγκριτικά πλεονεκτήματα.</a:t>
            </a:r>
          </a:p>
          <a:p>
            <a:r>
              <a:rPr lang="el-GR" dirty="0"/>
              <a:t>Προς την κατεύθυνση αυτή, ένα βασικό συστατικό της στρατηγικής της τοπικής-ενδογενούς ανάπτυξης είναι η προώθηση μιας ολοκληρωμένης, διατομεακής ανάπτυξης σε τοπικό επίπεδο, που βασίζεται στην τοπική επιχειρηματικότητα, στις ΜΜΕ, στη καινοτομία και στα μικρά έργα υποδομής.</a:t>
            </a:r>
          </a:p>
          <a:p>
            <a:r>
              <a:rPr lang="el-GR" dirty="0"/>
              <a:t>Στο πλαίσιο αυτό, τοπικές βιοτεχνίες, αγροτικές εκμεταλλεύσεις, τουριστικές μονάδες, συλλογικοί φορείς και Οργανισμοί Τοπικής Αυτοδιοίκησης είναι οι επωφελούμενοι των παρεμβάσεων.</a:t>
            </a:r>
          </a:p>
        </p:txBody>
      </p:sp>
    </p:spTree>
    <p:extLst>
      <p:ext uri="{BB962C8B-B14F-4D97-AF65-F5344CB8AC3E}">
        <p14:creationId xmlns:p14="http://schemas.microsoft.com/office/powerpoint/2010/main" val="222682410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188913"/>
            <a:ext cx="8352928" cy="863600"/>
          </a:xfrm>
        </p:spPr>
        <p:txBody>
          <a:bodyPr/>
          <a:lstStyle/>
          <a:p>
            <a:r>
              <a:rPr lang="el-GR" sz="3200" dirty="0" smtClean="0"/>
              <a:t>Οι κλαδικές προτεραιότητες παρέμβασης σε τοπικό </a:t>
            </a:r>
            <a:r>
              <a:rPr lang="el-GR" sz="3200" dirty="0" smtClean="0"/>
              <a:t>επίπεδο</a:t>
            </a:r>
            <a:r>
              <a:rPr lang="en-US" sz="3200" dirty="0" smtClean="0"/>
              <a:t> </a:t>
            </a:r>
            <a:r>
              <a:rPr lang="en-US" sz="2800" b="0" dirty="0" smtClean="0"/>
              <a:t>5/7</a:t>
            </a:r>
            <a:endParaRPr lang="el-GR" sz="2800" b="0" dirty="0"/>
          </a:p>
        </p:txBody>
      </p:sp>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59</a:t>
            </a:fld>
            <a:endParaRPr lang="en-US" dirty="0"/>
          </a:p>
        </p:txBody>
      </p:sp>
      <p:sp>
        <p:nvSpPr>
          <p:cNvPr id="3" name="Θέση περιεχομένου 2"/>
          <p:cNvSpPr>
            <a:spLocks noGrp="1"/>
          </p:cNvSpPr>
          <p:nvPr>
            <p:ph idx="1"/>
          </p:nvPr>
        </p:nvSpPr>
        <p:spPr/>
        <p:txBody>
          <a:bodyPr/>
          <a:lstStyle/>
          <a:p>
            <a:r>
              <a:rPr lang="el-GR" dirty="0"/>
              <a:t>Η έννοια της ολοκληρωμένης διατομεακής ανάπτυξης αναφέρεται σε όλους τους τομείς των υποδομών και των παραγωγικών δραστηριοτήτων, μέσω μικρής κλίμακας παρεμβάσεων, προκειμένου να επιτευχθεί η παραγωγική διαφοροποίηση, η ενίσχυση της πολυδραστηριότητας και η αύξηση του εισοδήματος των κατοίκων των διαφόρων περιοχών των περιφερειών, με απώτερο στόχο την παραμονή τους σε αυτές και την ενδυνάμωση και ανανέωση της πληθυσμιακής πυραμίδας.</a:t>
            </a:r>
          </a:p>
        </p:txBody>
      </p:sp>
    </p:spTree>
    <p:extLst>
      <p:ext uri="{BB962C8B-B14F-4D97-AF65-F5344CB8AC3E}">
        <p14:creationId xmlns:p14="http://schemas.microsoft.com/office/powerpoint/2010/main" val="31582992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Θεωρίες και πρότυπα ανάπτυξης του </a:t>
            </a:r>
            <a:r>
              <a:rPr lang="el-GR" dirty="0" smtClean="0"/>
              <a:t>χώρου</a:t>
            </a:r>
            <a:r>
              <a:rPr lang="en-US" dirty="0" smtClean="0"/>
              <a:t> </a:t>
            </a:r>
            <a:r>
              <a:rPr lang="en-US" sz="3200" b="0" dirty="0" smtClean="0">
                <a:solidFill>
                  <a:srgbClr val="000000"/>
                </a:solidFill>
              </a:rPr>
              <a:t>3</a:t>
            </a:r>
            <a:r>
              <a:rPr lang="en-US" sz="3200" b="0" dirty="0" smtClean="0">
                <a:solidFill>
                  <a:srgbClr val="000000"/>
                </a:solidFill>
              </a:rPr>
              <a:t>/14</a:t>
            </a:r>
            <a:endParaRPr lang="el-GR" dirty="0"/>
          </a:p>
        </p:txBody>
      </p:sp>
      <p:sp>
        <p:nvSpPr>
          <p:cNvPr id="3" name="Θέση περιεχομένου 2"/>
          <p:cNvSpPr>
            <a:spLocks noGrp="1"/>
          </p:cNvSpPr>
          <p:nvPr>
            <p:ph idx="1"/>
          </p:nvPr>
        </p:nvSpPr>
        <p:spPr>
          <a:xfrm>
            <a:off x="539552" y="1268413"/>
            <a:ext cx="7992888" cy="4857750"/>
          </a:xfrm>
        </p:spPr>
        <p:txBody>
          <a:bodyPr/>
          <a:lstStyle/>
          <a:p>
            <a:r>
              <a:rPr lang="el-GR" dirty="0"/>
              <a:t>Για παράδειγμα, σε επίπεδο επιχείρησης δίνεται ολοένα και μεγαλύτερη σημασία στους μηχανισμούς αλληλεπιδράσεων μέσα στην επιχείρηση (συνεργασία μεταξύ των διαφόρων τμημάτων, συμμετοχή των εργαζομένων σε νέες μορφές οργάνωσης), στη δικτύωση της επιχείρησης (με άλλες επιχειρήσεις, με υπηρεσίες υποστήριξης και παροχής συμβουλών, με κέντρα τεχνογνωσίας, ερευνητικά εργαστήρια και ινστιτούτα κλπ.), καθώς και στη σχέση της με τους χρήστες, στην έγκαιρη πρόβλεψη των αναγκών της αγοράς και στην άριστη γνώση των νέων τεχνολογιών.</a:t>
            </a:r>
          </a:p>
          <a:p>
            <a:r>
              <a:rPr lang="el-GR" dirty="0"/>
              <a:t>Σύμφωνα με τη δεύτερη έννοια του όρου (καινοτομία ως αποτέλεσμα) η βαρύτητα δίνεται στα νέα ή βελτιωμένα προϊόντα, μεθόδους ή υπηρεσίες, που μπορούν να εμφανισθούν σε όλους τους τομείς δραστηριοτήτων ,παραδοσιακούς και σύγχρονους (Ε.Ε., 1995).</a:t>
            </a:r>
          </a:p>
        </p:txBody>
      </p:sp>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6</a:t>
            </a:fld>
            <a:endParaRPr lang="en-US" dirty="0"/>
          </a:p>
        </p:txBody>
      </p:sp>
    </p:spTree>
    <p:extLst>
      <p:ext uri="{BB962C8B-B14F-4D97-AF65-F5344CB8AC3E}">
        <p14:creationId xmlns:p14="http://schemas.microsoft.com/office/powerpoint/2010/main" val="341141170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188913"/>
            <a:ext cx="8352928" cy="863600"/>
          </a:xfrm>
        </p:spPr>
        <p:txBody>
          <a:bodyPr/>
          <a:lstStyle/>
          <a:p>
            <a:r>
              <a:rPr lang="el-GR" sz="3200" dirty="0" smtClean="0"/>
              <a:t>Οι κλαδικές προτεραιότητες παρέμβασης σε τοπικό </a:t>
            </a:r>
            <a:r>
              <a:rPr lang="el-GR" sz="3200" dirty="0" smtClean="0"/>
              <a:t>επίπεδο</a:t>
            </a:r>
            <a:r>
              <a:rPr lang="en-US" sz="3200" dirty="0" smtClean="0"/>
              <a:t> </a:t>
            </a:r>
            <a:r>
              <a:rPr lang="en-US" sz="2800" b="0" dirty="0" smtClean="0"/>
              <a:t>6/7</a:t>
            </a:r>
            <a:endParaRPr lang="el-GR" sz="2800" b="0" dirty="0"/>
          </a:p>
        </p:txBody>
      </p:sp>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60</a:t>
            </a:fld>
            <a:endParaRPr lang="en-US" dirty="0"/>
          </a:p>
        </p:txBody>
      </p:sp>
      <p:sp>
        <p:nvSpPr>
          <p:cNvPr id="3" name="Θέση περιεχομένου 2"/>
          <p:cNvSpPr>
            <a:spLocks noGrp="1"/>
          </p:cNvSpPr>
          <p:nvPr>
            <p:ph idx="1"/>
          </p:nvPr>
        </p:nvSpPr>
        <p:spPr>
          <a:xfrm>
            <a:off x="323528" y="1268413"/>
            <a:ext cx="7777485" cy="4857750"/>
          </a:xfrm>
        </p:spPr>
        <p:txBody>
          <a:bodyPr/>
          <a:lstStyle/>
          <a:p>
            <a:r>
              <a:rPr lang="el-GR" dirty="0"/>
              <a:t>Στις υποβαθμισμένες αστικές περιοχές , κρίνεται απαραίτητη η εφαρμογή πολλαπλών και συνεκτικών δράσεων για την κοινωνική ενσωμάτωση των μειονεκτουσών ομάδων του πληθυσμού και την ένταξή τους στην αγορά εργασίας, την κατάρτιση και επανακατάρτιση του ανθρώπινου δυναμικού, την υποβοήθηση των ΜΜΕ και της τοπικής επιχειρη-ματικότητας, καθώς και την υλοποίηση έργων αναπλάσεων και εξυγιάνσεων, ενίσχυσης των τεχνικών και κοινωνικών υποδομών, προστασίας του περιβάλλοντος, ενίσχυσης των χώρων πρασίνου, αναψυχής και πολιτισμού κλπ.</a:t>
            </a:r>
          </a:p>
          <a:p>
            <a:r>
              <a:rPr lang="el-GR" dirty="0"/>
              <a:t>Παράλληλα είναι αναγκαία η ενσωμάτωση των νέων τεχνολογιών στις διάφορες δραστηριότητες και η έμφαση σε νέους δυναμικούς κλάδους, όπως η τηλεματική στις μεταφορές, οι Η/Υ και τα πολυμέσα, η βιομηχανική τεχνολογία κ.ά. </a:t>
            </a:r>
          </a:p>
        </p:txBody>
      </p:sp>
    </p:spTree>
    <p:extLst>
      <p:ext uri="{BB962C8B-B14F-4D97-AF65-F5344CB8AC3E}">
        <p14:creationId xmlns:p14="http://schemas.microsoft.com/office/powerpoint/2010/main" val="413305054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188913"/>
            <a:ext cx="8352928" cy="863600"/>
          </a:xfrm>
        </p:spPr>
        <p:txBody>
          <a:bodyPr/>
          <a:lstStyle/>
          <a:p>
            <a:r>
              <a:rPr lang="el-GR" sz="3200" dirty="0" smtClean="0"/>
              <a:t>Οι κλαδικές προτεραιότητες παρέμβασης σε τοπικό </a:t>
            </a:r>
            <a:r>
              <a:rPr lang="el-GR" sz="3200" dirty="0" smtClean="0"/>
              <a:t>επίπεδο</a:t>
            </a:r>
            <a:r>
              <a:rPr lang="en-US" sz="3200" dirty="0" smtClean="0"/>
              <a:t> </a:t>
            </a:r>
            <a:r>
              <a:rPr lang="en-US" sz="2800" b="0" dirty="0" smtClean="0"/>
              <a:t>7/7</a:t>
            </a:r>
            <a:endParaRPr lang="el-GR" sz="2800" b="0" dirty="0"/>
          </a:p>
        </p:txBody>
      </p:sp>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61</a:t>
            </a:fld>
            <a:endParaRPr lang="en-US" dirty="0"/>
          </a:p>
        </p:txBody>
      </p:sp>
      <p:sp>
        <p:nvSpPr>
          <p:cNvPr id="3" name="Θέση περιεχομένου 2"/>
          <p:cNvSpPr>
            <a:spLocks noGrp="1"/>
          </p:cNvSpPr>
          <p:nvPr>
            <p:ph idx="1"/>
          </p:nvPr>
        </p:nvSpPr>
        <p:spPr/>
        <p:txBody>
          <a:bodyPr/>
          <a:lstStyle/>
          <a:p>
            <a:r>
              <a:rPr lang="el-GR" dirty="0"/>
              <a:t>Βέβαια, έχει γίνει πλέον κατανοητό ότι η επιτυχία των παρεμβάσεων εξαρτάται σε σημαντικό βαθμό από την </a:t>
            </a:r>
            <a:r>
              <a:rPr lang="el-GR" dirty="0" smtClean="0"/>
              <a:t>ενεργοποίηση των </a:t>
            </a:r>
            <a:r>
              <a:rPr lang="el-GR" dirty="0"/>
              <a:t>τοπικών φορέων, όπως άλλωστε απαιτεί η ίδια η διαδικασία της ενδογενούς ανάπτυξης.</a:t>
            </a:r>
          </a:p>
          <a:p>
            <a:r>
              <a:rPr lang="el-GR" dirty="0"/>
              <a:t>Στο πλαίσιο αυτό όλες οι δράσεις που αναφέρονται σε τοπικό επίπεδο θα πρέπει να υποστηρίζονται από τον κατάλληλο μηχανισμό κινητοποίησης, ευαισθητοποίησης και </a:t>
            </a:r>
            <a:r>
              <a:rPr lang="el-GR" dirty="0" smtClean="0"/>
              <a:t>υποβοήθησης </a:t>
            </a:r>
            <a:r>
              <a:rPr lang="el-GR" dirty="0"/>
              <a:t>των κατοίκων και των τοπικών φορέων των διαφόρων περιοχών για ανάπτυξη παραγωγικών και κοινωνικών δραστηριοτήτων.</a:t>
            </a:r>
          </a:p>
          <a:p>
            <a:r>
              <a:rPr lang="el-GR" dirty="0"/>
              <a:t>Σημαντική βοήθεια προς τη κατεύθυνση αυτή, όπως έχει αναφερθεί, έχουν δώσει οι Κοινοτικές Πρωτοβουλίες.</a:t>
            </a:r>
          </a:p>
        </p:txBody>
      </p:sp>
    </p:spTree>
    <p:extLst>
      <p:ext uri="{BB962C8B-B14F-4D97-AF65-F5344CB8AC3E}">
        <p14:creationId xmlns:p14="http://schemas.microsoft.com/office/powerpoint/2010/main" val="31968988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188913"/>
            <a:ext cx="8820472" cy="863600"/>
          </a:xfrm>
        </p:spPr>
        <p:txBody>
          <a:bodyPr/>
          <a:lstStyle/>
          <a:p>
            <a:r>
              <a:rPr lang="el-GR" sz="3200" dirty="0" smtClean="0"/>
              <a:t>Τα συστατικά στοιχεία ενός πλαισίου πολίτικης τοπικής-ενδογενούς ανάπτυξης στην </a:t>
            </a:r>
            <a:r>
              <a:rPr lang="el-GR" sz="3200" dirty="0" smtClean="0"/>
              <a:t>Ελλάδα</a:t>
            </a:r>
            <a:r>
              <a:rPr lang="en-US" sz="3200" dirty="0" smtClean="0"/>
              <a:t> </a:t>
            </a:r>
            <a:r>
              <a:rPr lang="en-US" sz="2800" b="0" dirty="0" smtClean="0"/>
              <a:t>1/7</a:t>
            </a:r>
            <a:endParaRPr lang="el-GR" sz="2800" b="0" dirty="0"/>
          </a:p>
        </p:txBody>
      </p:sp>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62</a:t>
            </a:fld>
            <a:endParaRPr lang="en-US" dirty="0"/>
          </a:p>
        </p:txBody>
      </p:sp>
      <p:sp>
        <p:nvSpPr>
          <p:cNvPr id="3" name="Θέση περιεχομένου 2"/>
          <p:cNvSpPr>
            <a:spLocks noGrp="1"/>
          </p:cNvSpPr>
          <p:nvPr>
            <p:ph idx="1"/>
          </p:nvPr>
        </p:nvSpPr>
        <p:spPr>
          <a:xfrm>
            <a:off x="467544" y="1268413"/>
            <a:ext cx="8280920" cy="4857750"/>
          </a:xfrm>
        </p:spPr>
        <p:txBody>
          <a:bodyPr/>
          <a:lstStyle/>
          <a:p>
            <a:pPr marL="0" indent="0">
              <a:buNone/>
            </a:pPr>
            <a:r>
              <a:rPr lang="el-GR" sz="2000" dirty="0"/>
              <a:t>Είναι δυνατόν να προσδιορισθούν τα συστατικά στοιχεία τα οποία θα πρέπει να περιλαμβάνει ένα πλαίσιο πολιτικής τοπικής-ενδογενούς ανάπτυξης στην Ελλάδα. Το πλαίσιο αυτό σκιαγραφείται ως εξής (Χριστοφάκης, 2000).</a:t>
            </a:r>
          </a:p>
          <a:p>
            <a:r>
              <a:rPr lang="el-GR" sz="2000" b="1" dirty="0"/>
              <a:t>Το θεσμικό πλαίσιο</a:t>
            </a:r>
            <a:r>
              <a:rPr lang="el-GR" sz="2000" dirty="0"/>
              <a:t>. Απαραίτητο στοιχείο ενός </a:t>
            </a:r>
            <a:r>
              <a:rPr lang="el-GR" sz="2000" dirty="0" smtClean="0"/>
              <a:t>αποτελεσματικού </a:t>
            </a:r>
            <a:r>
              <a:rPr lang="el-GR" sz="2000" dirty="0"/>
              <a:t>πλαισίου πολιτικής τοπικής – ενδογενούς ανάπτυξης είναι το κατάλληλο θεσμικό πλαίσιο. Τα κύρια χαρακτηριστικά του θεσμικού πλαισίου είναι:</a:t>
            </a:r>
          </a:p>
          <a:p>
            <a:pPr lvl="1"/>
            <a:r>
              <a:rPr lang="el-GR" sz="2000" dirty="0"/>
              <a:t>Ο αποκεντρωτικός χαρακτήρας</a:t>
            </a:r>
          </a:p>
          <a:p>
            <a:pPr lvl="1"/>
            <a:r>
              <a:rPr lang="el-GR" sz="2000" dirty="0"/>
              <a:t>Η ενίσχυση της «εκ των κάτω» ανάπτυξης</a:t>
            </a:r>
          </a:p>
          <a:p>
            <a:pPr lvl="1"/>
            <a:r>
              <a:rPr lang="el-GR" sz="2000" dirty="0"/>
              <a:t>Η εξασφάλιση της οικονομικής αυτοδυναμίας της Τοπικής Αυτοδιοίκησης.</a:t>
            </a:r>
          </a:p>
          <a:p>
            <a:pPr lvl="1"/>
            <a:r>
              <a:rPr lang="el-GR" sz="2000" dirty="0"/>
              <a:t>Η ουσιαστική συμμετοχή των τοπικών φορέων στη διαδικασία λήψης αποφάσεων.</a:t>
            </a:r>
          </a:p>
          <a:p>
            <a:pPr lvl="1"/>
            <a:r>
              <a:rPr lang="el-GR" sz="2000" dirty="0"/>
              <a:t>Η ενίσχυση των αρμοδιοτήτων της Τοπικής Αυτοδιοίκησης.</a:t>
            </a:r>
          </a:p>
          <a:p>
            <a:pPr lvl="1"/>
            <a:r>
              <a:rPr lang="el-GR" sz="2000" dirty="0"/>
              <a:t>Η στελέχωση και ο εξοπλισμός των υπηρεσιών της Τοπικής Αυτοδιοίκησης.</a:t>
            </a:r>
          </a:p>
        </p:txBody>
      </p:sp>
    </p:spTree>
    <p:extLst>
      <p:ext uri="{BB962C8B-B14F-4D97-AF65-F5344CB8AC3E}">
        <p14:creationId xmlns:p14="http://schemas.microsoft.com/office/powerpoint/2010/main" val="151856580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188913"/>
            <a:ext cx="8712968" cy="863600"/>
          </a:xfrm>
        </p:spPr>
        <p:txBody>
          <a:bodyPr/>
          <a:lstStyle/>
          <a:p>
            <a:r>
              <a:rPr lang="el-GR" sz="3200" dirty="0" smtClean="0"/>
              <a:t>Τα συστατικά στοιχεία ενός πλαισίου πολίτικης τοπικής-ενδογενούς ανάπτυξης στην </a:t>
            </a:r>
            <a:r>
              <a:rPr lang="el-GR" sz="3200" dirty="0" smtClean="0"/>
              <a:t>Ελλάδα</a:t>
            </a:r>
            <a:r>
              <a:rPr lang="en-US" sz="3200" dirty="0" smtClean="0"/>
              <a:t> </a:t>
            </a:r>
            <a:r>
              <a:rPr lang="en-US" sz="2800" b="0" dirty="0" smtClean="0">
                <a:solidFill>
                  <a:srgbClr val="000000"/>
                </a:solidFill>
              </a:rPr>
              <a:t>2</a:t>
            </a:r>
            <a:r>
              <a:rPr lang="en-US" sz="2800" b="0" dirty="0" smtClean="0">
                <a:solidFill>
                  <a:srgbClr val="000000"/>
                </a:solidFill>
              </a:rPr>
              <a:t>/7</a:t>
            </a:r>
            <a:endParaRPr lang="el-GR" sz="3200" dirty="0"/>
          </a:p>
        </p:txBody>
      </p:sp>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63</a:t>
            </a:fld>
            <a:endParaRPr lang="en-US" dirty="0"/>
          </a:p>
        </p:txBody>
      </p:sp>
      <p:sp>
        <p:nvSpPr>
          <p:cNvPr id="3" name="Θέση περιεχομένου 2"/>
          <p:cNvSpPr>
            <a:spLocks noGrp="1"/>
          </p:cNvSpPr>
          <p:nvPr>
            <p:ph idx="1"/>
          </p:nvPr>
        </p:nvSpPr>
        <p:spPr>
          <a:xfrm>
            <a:off x="467544" y="1268413"/>
            <a:ext cx="7633469" cy="4857750"/>
          </a:xfrm>
        </p:spPr>
        <p:txBody>
          <a:bodyPr/>
          <a:lstStyle/>
          <a:p>
            <a:pPr marL="0" indent="0">
              <a:buNone/>
            </a:pPr>
            <a:r>
              <a:rPr lang="el-GR" b="1" dirty="0"/>
              <a:t>Το πλαίσιο και οι διαδικασίες σχεδιασμού και προγραμματισμού. </a:t>
            </a:r>
            <a:r>
              <a:rPr lang="el-GR" dirty="0"/>
              <a:t>Οι βασικές προϋποθέσεις που τίθενται είναι:</a:t>
            </a:r>
          </a:p>
          <a:p>
            <a:r>
              <a:rPr lang="el-GR" dirty="0"/>
              <a:t>Η οριοθέτηση «Μικροπεριφερειών Προγραμματισμού» και η διασφάλιση ενότητας δικαιοδοσίας στον αναπτυξιακό σχεδιασμό και στην άσκηση του προγραμματισμού σε τοπικό επίπεδο, για τη διαμόρφωση και εφαρμογή ενιαίων προγραμμάτων τοπικής ανάπτυξης με ολοκληρωμένες και συνεκτικές δράσεις.</a:t>
            </a:r>
          </a:p>
          <a:p>
            <a:r>
              <a:rPr lang="el-GR" dirty="0"/>
              <a:t>Η διαμόρφωση αναπτυξιακής στρατηγικής σε τοπικό επίπεδο.</a:t>
            </a:r>
          </a:p>
          <a:p>
            <a:r>
              <a:rPr lang="el-GR" dirty="0"/>
              <a:t>Η λειτουργική ένταξη του τοπικού προγραμματισμού στον περιφερειακό προγραμματισμό.</a:t>
            </a:r>
          </a:p>
          <a:p>
            <a:r>
              <a:rPr lang="el-GR" dirty="0"/>
              <a:t>Η ενεργοποίηση των τοπικών φορέων στη </a:t>
            </a:r>
            <a:r>
              <a:rPr lang="el-GR" dirty="0" smtClean="0"/>
              <a:t>διαδικασία </a:t>
            </a:r>
            <a:r>
              <a:rPr lang="el-GR" dirty="0"/>
              <a:t>προγραμματισμού.</a:t>
            </a:r>
          </a:p>
        </p:txBody>
      </p:sp>
    </p:spTree>
    <p:extLst>
      <p:ext uri="{BB962C8B-B14F-4D97-AF65-F5344CB8AC3E}">
        <p14:creationId xmlns:p14="http://schemas.microsoft.com/office/powerpoint/2010/main" val="206317429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188913"/>
            <a:ext cx="8784976" cy="863600"/>
          </a:xfrm>
        </p:spPr>
        <p:txBody>
          <a:bodyPr/>
          <a:lstStyle/>
          <a:p>
            <a:r>
              <a:rPr lang="el-GR" sz="3200" dirty="0" smtClean="0"/>
              <a:t>Τα συστατικά στοιχεία ενός πλαισίου πολίτικης τοπικής-ενδογενούς ανάπτυξης στην </a:t>
            </a:r>
            <a:r>
              <a:rPr lang="el-GR" sz="3200" dirty="0" smtClean="0"/>
              <a:t>Ελλάδα</a:t>
            </a:r>
            <a:r>
              <a:rPr lang="en-US" sz="3200" dirty="0" smtClean="0"/>
              <a:t> </a:t>
            </a:r>
            <a:r>
              <a:rPr lang="en-US" sz="2800" b="0" dirty="0" smtClean="0">
                <a:solidFill>
                  <a:srgbClr val="000000"/>
                </a:solidFill>
              </a:rPr>
              <a:t>3</a:t>
            </a:r>
            <a:r>
              <a:rPr lang="en-US" sz="2800" b="0" dirty="0" smtClean="0">
                <a:solidFill>
                  <a:srgbClr val="000000"/>
                </a:solidFill>
              </a:rPr>
              <a:t>/7</a:t>
            </a:r>
            <a:endParaRPr lang="el-GR" sz="3200" dirty="0"/>
          </a:p>
        </p:txBody>
      </p:sp>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64</a:t>
            </a:fld>
            <a:endParaRPr lang="en-US" dirty="0"/>
          </a:p>
        </p:txBody>
      </p:sp>
      <p:sp>
        <p:nvSpPr>
          <p:cNvPr id="3" name="Θέση περιεχομένου 2"/>
          <p:cNvSpPr>
            <a:spLocks noGrp="1"/>
          </p:cNvSpPr>
          <p:nvPr>
            <p:ph idx="1"/>
          </p:nvPr>
        </p:nvSpPr>
        <p:spPr>
          <a:xfrm>
            <a:off x="539552" y="1268413"/>
            <a:ext cx="7561461" cy="4857750"/>
          </a:xfrm>
        </p:spPr>
        <p:txBody>
          <a:bodyPr/>
          <a:lstStyle/>
          <a:p>
            <a:pPr marL="0" indent="0">
              <a:buNone/>
            </a:pPr>
            <a:r>
              <a:rPr lang="el-GR" b="1" dirty="0"/>
              <a:t>Η καινοτομία και η τεχνολογία. </a:t>
            </a:r>
            <a:r>
              <a:rPr lang="el-GR" dirty="0"/>
              <a:t>Οι βασικές κατευθύνσεις, σχετικά με το ρόλο και τη χρήση της καινοτομίας και της τεχνολογίας για τη τοπική ανάπτυξη, είναι:</a:t>
            </a:r>
          </a:p>
          <a:p>
            <a:r>
              <a:rPr lang="el-GR" dirty="0"/>
              <a:t>Η ανάπτυξη και διάχυση της καινοτομίας στο τοπικό παραγωγικό κύκλωμα.</a:t>
            </a:r>
          </a:p>
          <a:p>
            <a:r>
              <a:rPr lang="el-GR" dirty="0"/>
              <a:t>Η λειτουργική διασύνδεση της έρευνας με την παραγωγή.</a:t>
            </a:r>
          </a:p>
          <a:p>
            <a:r>
              <a:rPr lang="el-GR" dirty="0"/>
              <a:t>Ο τεχνολογικός εκσυγχρονισμός των τοπικών παραγωγικών δραστηριοτήτων και η βελτίωση των υπηρεσιών, καθώς και η ανάπτυξη νέων με την αξιοποίηση της σύγχρονης τεχνολογίας.</a:t>
            </a:r>
          </a:p>
        </p:txBody>
      </p:sp>
    </p:spTree>
    <p:extLst>
      <p:ext uri="{BB962C8B-B14F-4D97-AF65-F5344CB8AC3E}">
        <p14:creationId xmlns:p14="http://schemas.microsoft.com/office/powerpoint/2010/main" val="106449422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188913"/>
            <a:ext cx="8820472" cy="863600"/>
          </a:xfrm>
        </p:spPr>
        <p:txBody>
          <a:bodyPr/>
          <a:lstStyle/>
          <a:p>
            <a:r>
              <a:rPr lang="el-GR" sz="3200" dirty="0" smtClean="0"/>
              <a:t>Τα συστατικά στοιχεία ενός πλαισίου πολίτικης τοπικής-ενδογενούς ανάπτυξης στην </a:t>
            </a:r>
            <a:r>
              <a:rPr lang="el-GR" sz="3200" dirty="0" smtClean="0"/>
              <a:t>Ελλάδα</a:t>
            </a:r>
            <a:r>
              <a:rPr lang="en-US" sz="3200" dirty="0" smtClean="0"/>
              <a:t> </a:t>
            </a:r>
            <a:r>
              <a:rPr lang="en-US" sz="2800" b="0" dirty="0" smtClean="0">
                <a:solidFill>
                  <a:srgbClr val="000000"/>
                </a:solidFill>
              </a:rPr>
              <a:t>4</a:t>
            </a:r>
            <a:r>
              <a:rPr lang="en-US" sz="2800" b="0" dirty="0" smtClean="0">
                <a:solidFill>
                  <a:srgbClr val="000000"/>
                </a:solidFill>
              </a:rPr>
              <a:t>/7</a:t>
            </a:r>
            <a:r>
              <a:rPr lang="en-US" sz="3200" dirty="0" smtClean="0"/>
              <a:t> </a:t>
            </a:r>
            <a:endParaRPr lang="el-GR" sz="3200" dirty="0"/>
          </a:p>
        </p:txBody>
      </p:sp>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65</a:t>
            </a:fld>
            <a:endParaRPr lang="en-US" dirty="0"/>
          </a:p>
        </p:txBody>
      </p:sp>
      <p:sp>
        <p:nvSpPr>
          <p:cNvPr id="3" name="Θέση περιεχομένου 2"/>
          <p:cNvSpPr>
            <a:spLocks noGrp="1"/>
          </p:cNvSpPr>
          <p:nvPr>
            <p:ph idx="1"/>
          </p:nvPr>
        </p:nvSpPr>
        <p:spPr>
          <a:xfrm>
            <a:off x="467544" y="1268413"/>
            <a:ext cx="7633469" cy="4857750"/>
          </a:xfrm>
        </p:spPr>
        <p:txBody>
          <a:bodyPr/>
          <a:lstStyle/>
          <a:p>
            <a:pPr marL="0" indent="0">
              <a:buNone/>
            </a:pPr>
            <a:r>
              <a:rPr lang="el-GR" b="1" dirty="0"/>
              <a:t>Οι ΜΜΕ και η τοπική επιχειρηματικότητα</a:t>
            </a:r>
            <a:r>
              <a:rPr lang="el-GR" dirty="0"/>
              <a:t>. Για την υποστήριξη και ανάπτυξη των ΜΜΕ, που αποτελούν βασικό συστατικό του προτύπου και της διαδικασίας της τοπικής – ενδογενούς ανάπτυξης, οι κύριες στρατηγικές κατευθύνσεις είναι:</a:t>
            </a:r>
          </a:p>
          <a:p>
            <a:r>
              <a:rPr lang="el-GR" dirty="0"/>
              <a:t>Η ανάπτυξη της τοπικής επιχειρηματικότητας και των τοπικών ΜΜΕ.</a:t>
            </a:r>
          </a:p>
          <a:p>
            <a:r>
              <a:rPr lang="el-GR" dirty="0"/>
              <a:t>Η ενίσχυση των υπηρεσιών προς τις ΜΜΕ.</a:t>
            </a:r>
          </a:p>
          <a:p>
            <a:r>
              <a:rPr lang="el-GR" dirty="0"/>
              <a:t>Η δικτύωση και η συνεργασία των ΜΜΕ.</a:t>
            </a:r>
          </a:p>
          <a:p>
            <a:r>
              <a:rPr lang="el-GR" dirty="0"/>
              <a:t>Η ευελιξία και η </a:t>
            </a:r>
            <a:r>
              <a:rPr lang="el-GR" dirty="0" smtClean="0"/>
              <a:t>ανταγωνιστικότητα.</a:t>
            </a:r>
            <a:endParaRPr lang="el-GR" dirty="0"/>
          </a:p>
        </p:txBody>
      </p:sp>
    </p:spTree>
    <p:extLst>
      <p:ext uri="{BB962C8B-B14F-4D97-AF65-F5344CB8AC3E}">
        <p14:creationId xmlns:p14="http://schemas.microsoft.com/office/powerpoint/2010/main" val="271310801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188913"/>
            <a:ext cx="8748464" cy="863600"/>
          </a:xfrm>
        </p:spPr>
        <p:txBody>
          <a:bodyPr/>
          <a:lstStyle/>
          <a:p>
            <a:r>
              <a:rPr lang="el-GR" sz="3200" dirty="0" smtClean="0"/>
              <a:t>Τα συστατικά στοιχεία ενός πλαισίου πολίτικης τοπικής-ενδογενούς ανάπτυξης στην </a:t>
            </a:r>
            <a:r>
              <a:rPr lang="el-GR" sz="3200" dirty="0" smtClean="0"/>
              <a:t>Ελλάδα</a:t>
            </a:r>
            <a:r>
              <a:rPr lang="en-US" sz="3200" dirty="0" smtClean="0"/>
              <a:t> </a:t>
            </a:r>
            <a:r>
              <a:rPr lang="en-US" sz="2800" b="0" dirty="0" smtClean="0"/>
              <a:t>5/7</a:t>
            </a:r>
            <a:endParaRPr lang="el-GR" sz="2800" b="0" dirty="0"/>
          </a:p>
        </p:txBody>
      </p:sp>
      <p:sp>
        <p:nvSpPr>
          <p:cNvPr id="5" name="Θέση περιεχομένου 4"/>
          <p:cNvSpPr>
            <a:spLocks noGrp="1"/>
          </p:cNvSpPr>
          <p:nvPr>
            <p:ph idx="1"/>
          </p:nvPr>
        </p:nvSpPr>
        <p:spPr/>
        <p:txBody>
          <a:bodyPr/>
          <a:lstStyle/>
          <a:p>
            <a:pPr algn="just"/>
            <a:r>
              <a:rPr lang="el-GR" sz="1900" b="1" dirty="0">
                <a:latin typeface="Arial" charset="0"/>
              </a:rPr>
              <a:t>Οι υποδομές</a:t>
            </a:r>
            <a:r>
              <a:rPr lang="el-GR" sz="1900" dirty="0">
                <a:latin typeface="Arial" charset="0"/>
              </a:rPr>
              <a:t>. Βαρύνουσα σημασία για την τοπική ανάπτυξη, όσον αφορά τις υποδομές, έχουν:</a:t>
            </a:r>
          </a:p>
          <a:p>
            <a:pPr lvl="1" algn="just">
              <a:buClrTx/>
              <a:buFont typeface="Lucida Grande"/>
              <a:buChar char="-"/>
            </a:pPr>
            <a:r>
              <a:rPr lang="el-GR" sz="1900" dirty="0">
                <a:latin typeface="Arial" charset="0"/>
              </a:rPr>
              <a:t>Η βελτίωση και ενίσχυση των υποδομών (τεχνικών, κοινωνικών, επιχειρηματικών) σε τοπικό επίπεδο.</a:t>
            </a:r>
          </a:p>
          <a:p>
            <a:pPr lvl="1" algn="just">
              <a:buFont typeface="Lucida Grande"/>
              <a:buChar char="-"/>
            </a:pPr>
            <a:r>
              <a:rPr lang="el-GR" sz="1900" dirty="0">
                <a:latin typeface="Arial" charset="0"/>
              </a:rPr>
              <a:t>Η έμφαση στη ποιότητα και λειτουργικότητα των υποδομών.</a:t>
            </a:r>
          </a:p>
          <a:p>
            <a:endParaRPr lang="el-GR" dirty="0"/>
          </a:p>
        </p:txBody>
      </p:sp>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66</a:t>
            </a:fld>
            <a:endParaRPr lang="en-US" dirty="0"/>
          </a:p>
        </p:txBody>
      </p:sp>
    </p:spTree>
    <p:extLst>
      <p:ext uri="{BB962C8B-B14F-4D97-AF65-F5344CB8AC3E}">
        <p14:creationId xmlns:p14="http://schemas.microsoft.com/office/powerpoint/2010/main" val="283567402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188913"/>
            <a:ext cx="8892480" cy="863600"/>
          </a:xfrm>
        </p:spPr>
        <p:txBody>
          <a:bodyPr/>
          <a:lstStyle/>
          <a:p>
            <a:r>
              <a:rPr lang="el-GR" sz="3200" dirty="0" smtClean="0"/>
              <a:t>Τα συστατικά στοιχεία ενός πλαισίου πολίτικης τοπικής-ενδογενούς ανάπτυξης στην </a:t>
            </a:r>
            <a:r>
              <a:rPr lang="el-GR" sz="3200" dirty="0" smtClean="0"/>
              <a:t>Ελλάδα</a:t>
            </a:r>
            <a:r>
              <a:rPr lang="en-US" sz="3200" dirty="0" smtClean="0"/>
              <a:t> </a:t>
            </a:r>
            <a:r>
              <a:rPr lang="en-US" sz="2800" b="0" dirty="0" smtClean="0">
                <a:solidFill>
                  <a:srgbClr val="000000"/>
                </a:solidFill>
              </a:rPr>
              <a:t>6</a:t>
            </a:r>
            <a:r>
              <a:rPr lang="en-US" sz="2800" b="0" dirty="0" smtClean="0">
                <a:solidFill>
                  <a:srgbClr val="000000"/>
                </a:solidFill>
              </a:rPr>
              <a:t>/7</a:t>
            </a:r>
            <a:r>
              <a:rPr lang="en-US" sz="3200" dirty="0" smtClean="0"/>
              <a:t> </a:t>
            </a:r>
            <a:endParaRPr lang="el-GR" sz="3200" dirty="0"/>
          </a:p>
        </p:txBody>
      </p:sp>
      <p:sp>
        <p:nvSpPr>
          <p:cNvPr id="5" name="Θέση περιεχομένου 4"/>
          <p:cNvSpPr>
            <a:spLocks noGrp="1"/>
          </p:cNvSpPr>
          <p:nvPr>
            <p:ph idx="1"/>
          </p:nvPr>
        </p:nvSpPr>
        <p:spPr/>
        <p:txBody>
          <a:bodyPr/>
          <a:lstStyle/>
          <a:p>
            <a:r>
              <a:rPr lang="el-GR" b="1" dirty="0"/>
              <a:t>Η παραγωγική διάρθρωση</a:t>
            </a:r>
            <a:r>
              <a:rPr lang="el-GR" dirty="0"/>
              <a:t>. Οι κύριες προϋποθέσεις για τη δρομολόγηση της διαδικασίας της τοπικής – ενδογενούς ανάπτυξης, είναι:</a:t>
            </a:r>
          </a:p>
          <a:p>
            <a:pPr lvl="1"/>
            <a:r>
              <a:rPr lang="el-GR" dirty="0"/>
              <a:t>Η αξιοποίηση όλων των τοπικών πόρων και των συγκριτικών πλεονεκτημάτων.</a:t>
            </a:r>
          </a:p>
          <a:p>
            <a:pPr lvl="1"/>
            <a:r>
              <a:rPr lang="el-GR" dirty="0"/>
              <a:t>Η ολοκλήρωση του τοπικού παραγωγικού κυκλώματος.</a:t>
            </a:r>
          </a:p>
          <a:p>
            <a:pPr lvl="1"/>
            <a:r>
              <a:rPr lang="el-GR" dirty="0"/>
              <a:t>Η λειτουργική διασύνδεση των τομέων παραγωγής (πρωτογενής τομέας, μεταποίηση, υπηρεσίες, τουρισμός).</a:t>
            </a:r>
          </a:p>
          <a:p>
            <a:pPr lvl="1"/>
            <a:r>
              <a:rPr lang="el-GR" dirty="0"/>
              <a:t>Η παραγωγική διαφοροποίηση με έμφαση στη ποιότητα και στη καινοτομία.</a:t>
            </a:r>
          </a:p>
          <a:p>
            <a:endParaRPr lang="el-GR" dirty="0"/>
          </a:p>
        </p:txBody>
      </p:sp>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67</a:t>
            </a:fld>
            <a:endParaRPr lang="en-US" dirty="0"/>
          </a:p>
        </p:txBody>
      </p:sp>
    </p:spTree>
    <p:extLst>
      <p:ext uri="{BB962C8B-B14F-4D97-AF65-F5344CB8AC3E}">
        <p14:creationId xmlns:p14="http://schemas.microsoft.com/office/powerpoint/2010/main" val="111268998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188913"/>
            <a:ext cx="8784976" cy="863600"/>
          </a:xfrm>
        </p:spPr>
        <p:txBody>
          <a:bodyPr/>
          <a:lstStyle/>
          <a:p>
            <a:r>
              <a:rPr lang="el-GR" sz="3200" dirty="0" smtClean="0"/>
              <a:t>Τα συστατικά στοιχεία ενός πλαισίου πολίτικης τοπικής-ενδογενούς ανάπτυξης στην </a:t>
            </a:r>
            <a:r>
              <a:rPr lang="el-GR" sz="3200" dirty="0" smtClean="0"/>
              <a:t>Ελλάδα</a:t>
            </a:r>
            <a:r>
              <a:rPr lang="en-US" sz="3200" dirty="0" smtClean="0"/>
              <a:t> </a:t>
            </a:r>
            <a:r>
              <a:rPr lang="en-US" sz="2800" b="0" dirty="0" smtClean="0">
                <a:solidFill>
                  <a:srgbClr val="000000"/>
                </a:solidFill>
              </a:rPr>
              <a:t>7</a:t>
            </a:r>
            <a:r>
              <a:rPr lang="en-US" sz="2800" b="0" dirty="0" smtClean="0">
                <a:solidFill>
                  <a:srgbClr val="000000"/>
                </a:solidFill>
              </a:rPr>
              <a:t>/7</a:t>
            </a:r>
            <a:endParaRPr lang="el-GR" sz="3200" dirty="0"/>
          </a:p>
        </p:txBody>
      </p:sp>
      <p:sp>
        <p:nvSpPr>
          <p:cNvPr id="5" name="Θέση περιεχομένου 4"/>
          <p:cNvSpPr>
            <a:spLocks noGrp="1"/>
          </p:cNvSpPr>
          <p:nvPr>
            <p:ph idx="1"/>
          </p:nvPr>
        </p:nvSpPr>
        <p:spPr/>
        <p:txBody>
          <a:bodyPr/>
          <a:lstStyle/>
          <a:p>
            <a:r>
              <a:rPr lang="el-GR" b="1" dirty="0"/>
              <a:t>Το ανθρώπινο δυναμικό. </a:t>
            </a:r>
            <a:r>
              <a:rPr lang="el-GR" dirty="0"/>
              <a:t>Οι στρατηγικές κατευθύνσεις της τοπικής ανάπτυξης, σχετικά με την αξιοποίηση του ανθρώπινου δυναμικού, είναι:</a:t>
            </a:r>
          </a:p>
          <a:p>
            <a:r>
              <a:rPr lang="el-GR" dirty="0"/>
              <a:t>Η έμφαση στη ποιότητα του ανθρώπινου δυναμικού.</a:t>
            </a:r>
          </a:p>
          <a:p>
            <a:r>
              <a:rPr lang="el-GR" dirty="0"/>
              <a:t>Η εκπαίδευση και η κατάρτιση.</a:t>
            </a:r>
          </a:p>
          <a:p>
            <a:r>
              <a:rPr lang="el-GR" dirty="0"/>
              <a:t>Η εξειδίκευση και η συνεχής προσαρμογή στις νέες εξελίξεις.</a:t>
            </a:r>
          </a:p>
          <a:p>
            <a:endParaRPr lang="el-GR" dirty="0"/>
          </a:p>
        </p:txBody>
      </p:sp>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68</a:t>
            </a:fld>
            <a:endParaRPr lang="en-US" dirty="0"/>
          </a:p>
        </p:txBody>
      </p:sp>
    </p:spTree>
    <p:extLst>
      <p:ext uri="{BB962C8B-B14F-4D97-AF65-F5344CB8AC3E}">
        <p14:creationId xmlns:p14="http://schemas.microsoft.com/office/powerpoint/2010/main" val="138088863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Τίτλος 6"/>
          <p:cNvSpPr>
            <a:spLocks noGrp="1"/>
          </p:cNvSpPr>
          <p:nvPr>
            <p:ph type="ctrTitle"/>
          </p:nvPr>
        </p:nvSpPr>
        <p:spPr/>
        <p:txBody>
          <a:bodyPr/>
          <a:lstStyle/>
          <a:p>
            <a:pPr eaLnBrk="1" hangingPunct="1"/>
            <a:r>
              <a:rPr lang="el-GR" altLang="el-GR" dirty="0" smtClean="0"/>
              <a:t>Τέλος Ενότητας</a:t>
            </a:r>
          </a:p>
        </p:txBody>
      </p:sp>
      <p:sp>
        <p:nvSpPr>
          <p:cNvPr id="109571" name="Υπότιτλος 7"/>
          <p:cNvSpPr>
            <a:spLocks noGrp="1"/>
          </p:cNvSpPr>
          <p:nvPr>
            <p:ph type="subTitle" idx="1"/>
          </p:nvPr>
        </p:nvSpPr>
        <p:spPr/>
        <p:txBody>
          <a:bodyPr/>
          <a:lstStyle/>
          <a:p>
            <a:pPr eaLnBrk="1" hangingPunct="1"/>
            <a:endParaRPr lang="el-GR" altLang="el-GR" dirty="0" smtClean="0"/>
          </a:p>
        </p:txBody>
      </p:sp>
      <p:grpSp>
        <p:nvGrpSpPr>
          <p:cNvPr id="109572" name="Ομάδα 1"/>
          <p:cNvGrpSpPr>
            <a:grpSpLocks/>
          </p:cNvGrpSpPr>
          <p:nvPr/>
        </p:nvGrpSpPr>
        <p:grpSpPr bwMode="auto">
          <a:xfrm>
            <a:off x="1766888" y="5930900"/>
            <a:ext cx="5829300" cy="768350"/>
            <a:chOff x="1767633" y="5931169"/>
            <a:chExt cx="5828703" cy="768532"/>
          </a:xfrm>
        </p:grpSpPr>
        <p:pic>
          <p:nvPicPr>
            <p:cNvPr id="1095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4" name="Picture 2" descr="C:\Users\alex\Desktop\logo.png"/>
            <p:cNvPicPr>
              <a:picLocks noChangeAspect="1" noChangeArrowheads="1"/>
            </p:cNvPicPr>
            <p:nvPr/>
          </p:nvPicPr>
          <p:blipFill>
            <a:blip r:embed="rId4">
              <a:extLst>
                <a:ext uri="{28A0092B-C50C-407E-A947-70E740481C1C}">
                  <a14:useLocalDpi xmlns:a14="http://schemas.microsoft.com/office/drawing/2010/main" val="0"/>
                </a:ext>
              </a:extLst>
            </a:blip>
            <a:srcRect t="8214"/>
            <a:stretch>
              <a:fillRect/>
            </a:stretch>
          </p:blipFill>
          <p:spPr bwMode="auto">
            <a:xfrm>
              <a:off x="3923928" y="5931169"/>
              <a:ext cx="3672408" cy="76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Θεωρίες και πρότυπα ανάπτυξης του </a:t>
            </a:r>
            <a:r>
              <a:rPr lang="el-GR" dirty="0" smtClean="0"/>
              <a:t>χώρου</a:t>
            </a:r>
            <a:r>
              <a:rPr lang="en-US" dirty="0" smtClean="0"/>
              <a:t> </a:t>
            </a:r>
            <a:r>
              <a:rPr lang="en-US" sz="3200" b="0" dirty="0" smtClean="0">
                <a:solidFill>
                  <a:srgbClr val="000000"/>
                </a:solidFill>
              </a:rPr>
              <a:t>4</a:t>
            </a:r>
            <a:r>
              <a:rPr lang="en-US" sz="3200" b="0" dirty="0" smtClean="0">
                <a:solidFill>
                  <a:srgbClr val="000000"/>
                </a:solidFill>
              </a:rPr>
              <a:t>/14</a:t>
            </a:r>
            <a:endParaRPr lang="el-GR" dirty="0"/>
          </a:p>
        </p:txBody>
      </p:sp>
      <p:sp>
        <p:nvSpPr>
          <p:cNvPr id="3" name="Θέση περιεχομένου 2"/>
          <p:cNvSpPr>
            <a:spLocks noGrp="1"/>
          </p:cNvSpPr>
          <p:nvPr>
            <p:ph idx="1"/>
          </p:nvPr>
        </p:nvSpPr>
        <p:spPr/>
        <p:txBody>
          <a:bodyPr/>
          <a:lstStyle/>
          <a:p>
            <a:r>
              <a:rPr lang="el-GR" dirty="0"/>
              <a:t>Ένα επιπλέον σημαντικό πεδίο προβληματισμού και θεωρητικής αναζήτησης που ενσωματώθηκε στις νεώτερες απόψεις για την ανάπτυξη, αφορά τη σχέση οικονομίας-περιβάλλοντος και την προσπάθεια εξεύρεσης λύσης σε μια σειρά μεταβιομηχανικών προβλημάτων όπως: η μόλυνση του περιβάλλοντος, η ποιότητα ζωής, ο ελεύθερος χρόνος, κλπ.</a:t>
            </a:r>
          </a:p>
          <a:p>
            <a:r>
              <a:rPr lang="el-GR" dirty="0"/>
              <a:t>Οι πρόσφατες εμπειρικές και θεωρητικές αναζητήσεις έθεσαν το ζήτημα της ενσωμάτωσης της έννοιας του οικοσυστήματος στην έννοια του χώρου και εστιάσθηκαν στη διερεύνηση των σχέσεων μεταξύ των εννοιών της τοπικότητας, των οικονομικών και κοινωνικών δομών και του οικοσυστήματος, σε μια προσπάθεια νέων θεωρητικών συνθέσεων. </a:t>
            </a:r>
          </a:p>
        </p:txBody>
      </p:sp>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7</a:t>
            </a:fld>
            <a:endParaRPr lang="en-US" dirty="0"/>
          </a:p>
        </p:txBody>
      </p:sp>
    </p:spTree>
    <p:extLst>
      <p:ext uri="{BB962C8B-B14F-4D97-AF65-F5344CB8AC3E}">
        <p14:creationId xmlns:p14="http://schemas.microsoft.com/office/powerpoint/2010/main" val="42416111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3"/>
          <p:cNvSpPr>
            <a:spLocks noGrp="1"/>
          </p:cNvSpPr>
          <p:nvPr>
            <p:ph type="ctrTitle"/>
          </p:nvPr>
        </p:nvSpPr>
        <p:spPr/>
        <p:txBody>
          <a:bodyPr/>
          <a:lstStyle/>
          <a:p>
            <a:pPr eaLnBrk="1" hangingPunct="1"/>
            <a:r>
              <a:rPr lang="el-GR" altLang="el-GR" sz="4400" dirty="0" smtClean="0"/>
              <a:t>Σημειώματα</a:t>
            </a:r>
          </a:p>
        </p:txBody>
      </p:sp>
      <p:sp>
        <p:nvSpPr>
          <p:cNvPr id="110595" name="Subtitle 1"/>
          <p:cNvSpPr>
            <a:spLocks noGrp="1"/>
          </p:cNvSpPr>
          <p:nvPr>
            <p:ph type="subTitle" idx="1"/>
          </p:nvPr>
        </p:nvSpPr>
        <p:spPr/>
        <p:txBody>
          <a:bodyPr/>
          <a:lstStyle/>
          <a:p>
            <a:pPr eaLnBrk="1" hangingPunct="1"/>
            <a:endParaRPr lang="el-GR" altLang="el-GR" dirty="0"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p:txBody>
          <a:bodyPr/>
          <a:lstStyle/>
          <a:p>
            <a:pPr eaLnBrk="1" hangingPunct="1"/>
            <a:r>
              <a:rPr lang="el-GR" altLang="el-GR" dirty="0" smtClean="0"/>
              <a:t>Σημείωμα Αναφοράς</a:t>
            </a:r>
          </a:p>
        </p:txBody>
      </p:sp>
      <p:sp>
        <p:nvSpPr>
          <p:cNvPr id="3" name="Content Placeholder 2"/>
          <p:cNvSpPr>
            <a:spLocks noGrp="1"/>
          </p:cNvSpPr>
          <p:nvPr>
            <p:ph idx="1"/>
          </p:nvPr>
        </p:nvSpPr>
        <p:spPr/>
        <p:txBody>
          <a:bodyPr rtlCol="0">
            <a:normAutofit/>
          </a:bodyPr>
          <a:lstStyle/>
          <a:p>
            <a:pPr marL="0" indent="0" eaLnBrk="1" fontAlgn="auto" hangingPunct="1">
              <a:spcAft>
                <a:spcPts val="0"/>
              </a:spcAft>
              <a:buNone/>
              <a:defRPr/>
            </a:pPr>
            <a:r>
              <a:rPr lang="el-GR" sz="2000" dirty="0" smtClean="0"/>
              <a:t>Copyright Τεχνολογικό Εκπαιδευτικό Ίδρυμα Αθήνας</a:t>
            </a:r>
            <a:r>
              <a:rPr lang="en-US" sz="2000" dirty="0" smtClean="0"/>
              <a:t>, </a:t>
            </a:r>
            <a:r>
              <a:rPr lang="el-GR" sz="2000" dirty="0" smtClean="0"/>
              <a:t>Δέσποινα Κομπότη 2014. Δέσποινα Κομπότη. «Κοινοτική εργασία στο τοπικό επίπεδο. Ενότητα </a:t>
            </a:r>
            <a:r>
              <a:rPr lang="en-US" sz="2000" dirty="0" smtClean="0"/>
              <a:t>3:</a:t>
            </a:r>
            <a:r>
              <a:rPr lang="el-GR" sz="2000" dirty="0"/>
              <a:t> </a:t>
            </a:r>
            <a:r>
              <a:rPr lang="el-GR" sz="2000" dirty="0" smtClean="0"/>
              <a:t>Τοπική </a:t>
            </a:r>
            <a:r>
              <a:rPr lang="el-GR" sz="2000" dirty="0"/>
              <a:t>ανάπτυξη και περιφερειακή </a:t>
            </a:r>
            <a:r>
              <a:rPr lang="el-GR" sz="2000" dirty="0" smtClean="0"/>
              <a:t>πολιτική». Έκδοση: 1.0. Αθήνα 2014. Διαθέσιμο από τη δικτυακή διεύθυνση: </a:t>
            </a:r>
            <a:r>
              <a:rPr lang="en-US" sz="2000" dirty="0" smtClean="0">
                <a:hlinkClick r:id="rId3"/>
              </a:rPr>
              <a:t>ocp.teiath.gr</a:t>
            </a:r>
            <a:r>
              <a:rPr lang="el-GR" sz="2000" dirty="0" smtClean="0"/>
              <a:t>.</a:t>
            </a:r>
          </a:p>
          <a:p>
            <a:pPr eaLnBrk="1" fontAlgn="auto" hangingPunct="1">
              <a:spcAft>
                <a:spcPts val="0"/>
              </a:spcAft>
              <a:buFont typeface="Arial" pitchFamily="34" charset="0"/>
              <a:buChar char="•"/>
              <a:defRPr/>
            </a:pPr>
            <a:endParaRPr lang="el-GR" sz="2000"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a:xfrm>
            <a:off x="457200" y="-161925"/>
            <a:ext cx="8229600" cy="1143000"/>
          </a:xfrm>
        </p:spPr>
        <p:txBody>
          <a:bodyPr/>
          <a:lstStyle/>
          <a:p>
            <a:pPr eaLnBrk="1" hangingPunct="1"/>
            <a:r>
              <a:rPr lang="el-GR" altLang="el-GR" dirty="0" smtClean="0"/>
              <a:t>Σημείωμα Αδειοδότησης</a:t>
            </a:r>
          </a:p>
        </p:txBody>
      </p:sp>
      <p:sp>
        <p:nvSpPr>
          <p:cNvPr id="112643" name="Content Placeholder 2"/>
          <p:cNvSpPr>
            <a:spLocks noGrp="1"/>
          </p:cNvSpPr>
          <p:nvPr>
            <p:ph idx="1"/>
          </p:nvPr>
        </p:nvSpPr>
        <p:spPr>
          <a:xfrm>
            <a:off x="76200" y="765175"/>
            <a:ext cx="8929688" cy="1727200"/>
          </a:xfrm>
        </p:spPr>
        <p:txBody>
          <a:bodyPr/>
          <a:lstStyle/>
          <a:p>
            <a:pPr marL="0" indent="0" eaLnBrk="1" hangingPunct="1">
              <a:buFont typeface="Arial" charset="0"/>
              <a:buNone/>
            </a:pPr>
            <a:r>
              <a:rPr lang="el-GR" altLang="el-GR" sz="1800" dirty="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eaLnBrk="1" hangingPunct="1">
              <a:buFont typeface="Arial" charset="0"/>
              <a:buNone/>
            </a:pPr>
            <a:endParaRPr lang="el-GR" altLang="el-GR" sz="1800" dirty="0" smtClean="0"/>
          </a:p>
        </p:txBody>
      </p:sp>
      <p:pic>
        <p:nvPicPr>
          <p:cNvPr id="112644"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375" y="2554288"/>
            <a:ext cx="16494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76200" y="3155950"/>
            <a:ext cx="9037638" cy="3455988"/>
          </a:xfrm>
          <a:prstGeom prst="rect">
            <a:avLst/>
          </a:prstGeom>
        </p:spPr>
        <p:txBody>
          <a:bodyPr anchor="ctr">
            <a:normAutofit/>
          </a:bodyPr>
          <a:lstStyle/>
          <a:p>
            <a:pPr>
              <a:defRPr/>
            </a:pPr>
            <a:r>
              <a:rPr lang="el-GR" sz="1800" b="0" dirty="0">
                <a:solidFill>
                  <a:prstClr val="black"/>
                </a:solidFill>
                <a:latin typeface="Calibri"/>
                <a:cs typeface="Arial" charset="0"/>
              </a:rPr>
              <a:t>[1] http://creativecommons.org/licenses/by-nc-sa/4.0/ </a:t>
            </a:r>
            <a:endParaRPr lang="en-US" sz="1800" b="0" dirty="0">
              <a:solidFill>
                <a:prstClr val="black"/>
              </a:solidFill>
              <a:latin typeface="Calibri"/>
              <a:cs typeface="Arial" charset="0"/>
            </a:endParaRPr>
          </a:p>
          <a:p>
            <a:pPr>
              <a:defRPr/>
            </a:pPr>
            <a:endParaRPr lang="el-GR" sz="1800" b="0" dirty="0">
              <a:solidFill>
                <a:prstClr val="black"/>
              </a:solidFill>
              <a:latin typeface="Calibri"/>
              <a:cs typeface="Arial" charset="0"/>
            </a:endParaRPr>
          </a:p>
          <a:p>
            <a:pPr>
              <a:defRPr/>
            </a:pPr>
            <a:r>
              <a:rPr lang="el-GR" sz="1800" b="0" dirty="0">
                <a:solidFill>
                  <a:prstClr val="black"/>
                </a:solidFill>
                <a:latin typeface="Calibri"/>
                <a:cs typeface="Arial" charset="0"/>
              </a:rPr>
              <a:t>Ως </a:t>
            </a:r>
            <a:r>
              <a:rPr lang="el-GR" sz="1800" dirty="0">
                <a:solidFill>
                  <a:prstClr val="black"/>
                </a:solidFill>
                <a:latin typeface="Calibri"/>
                <a:cs typeface="Arial" charset="0"/>
              </a:rPr>
              <a:t>Μη Εμπορική</a:t>
            </a:r>
            <a:r>
              <a:rPr lang="el-GR" sz="1800" b="0" dirty="0">
                <a:solidFill>
                  <a:prstClr val="black"/>
                </a:solidFill>
                <a:latin typeface="Calibri"/>
                <a:cs typeface="Arial" charset="0"/>
              </a:rPr>
              <a:t> ορίζεται η χρήση:</a:t>
            </a:r>
          </a:p>
          <a:p>
            <a:pPr marL="342900" indent="-342900">
              <a:buFont typeface="Arial" panose="020B0604020202020204" pitchFamily="34" charset="0"/>
              <a:buChar char="•"/>
              <a:defRPr/>
            </a:pPr>
            <a:r>
              <a:rPr lang="el-GR" sz="1800" b="0" dirty="0">
                <a:solidFill>
                  <a:prstClr val="black"/>
                </a:solidFill>
                <a:latin typeface="Calibri"/>
                <a:cs typeface="Arial" charset="0"/>
              </a:rPr>
              <a:t>που δεν περιλαμβάνει άμεσο ή έμμεσο οικονομικό όφελος από την χρήση του έργου, για το διανομέα του έργου και αδειοδόχο</a:t>
            </a:r>
          </a:p>
          <a:p>
            <a:pPr marL="342900" indent="-342900">
              <a:buFont typeface="Arial" panose="020B0604020202020204" pitchFamily="34" charset="0"/>
              <a:buChar char="•"/>
              <a:defRPr/>
            </a:pPr>
            <a:r>
              <a:rPr lang="el-GR" sz="1800" b="0" dirty="0">
                <a:solidFill>
                  <a:prstClr val="black"/>
                </a:solidFill>
                <a:latin typeface="Calibri"/>
                <a:cs typeface="Arial" charset="0"/>
              </a:rPr>
              <a:t>που</a:t>
            </a:r>
            <a:r>
              <a:rPr lang="en-GB" sz="1800" b="0" dirty="0">
                <a:solidFill>
                  <a:prstClr val="black"/>
                </a:solidFill>
                <a:latin typeface="Calibri"/>
                <a:cs typeface="Arial" charset="0"/>
              </a:rPr>
              <a:t> </a:t>
            </a:r>
            <a:r>
              <a:rPr lang="el-GR" sz="1800" b="0" dirty="0">
                <a:solidFill>
                  <a:prstClr val="black"/>
                </a:solidFill>
                <a:latin typeface="Calibri"/>
                <a:cs typeface="Arial" charset="0"/>
              </a:rPr>
              <a:t>δεν περιλαμβάνει οικονομική συναλλαγή ως προϋπόθεση για τη χρήση ή πρόσβαση στο έργο</a:t>
            </a:r>
          </a:p>
          <a:p>
            <a:pPr marL="342900" indent="-342900">
              <a:buFont typeface="Arial" panose="020B0604020202020204" pitchFamily="34" charset="0"/>
              <a:buChar char="•"/>
              <a:defRPr/>
            </a:pPr>
            <a:r>
              <a:rPr lang="el-GR" sz="1800" b="0" dirty="0">
                <a:solidFill>
                  <a:prstClr val="black"/>
                </a:solidFill>
                <a:latin typeface="Calibri"/>
                <a:cs typeface="Arial" charset="0"/>
              </a:rPr>
              <a:t>που</a:t>
            </a:r>
            <a:r>
              <a:rPr lang="en-GB" sz="1800" b="0" dirty="0">
                <a:solidFill>
                  <a:prstClr val="black"/>
                </a:solidFill>
                <a:latin typeface="Calibri"/>
                <a:cs typeface="Arial" charset="0"/>
              </a:rPr>
              <a:t> </a:t>
            </a:r>
            <a:r>
              <a:rPr lang="el-GR" sz="1800" b="0" dirty="0">
                <a:solidFill>
                  <a:prstClr val="black"/>
                </a:solidFill>
                <a:latin typeface="Calibri"/>
                <a:cs typeface="Arial" charset="0"/>
              </a:rPr>
              <a:t>δεν προσπορίζει στο διανομέα του έργου και</a:t>
            </a:r>
            <a:r>
              <a:rPr lang="en-GB" sz="1800" b="0" dirty="0">
                <a:solidFill>
                  <a:prstClr val="black"/>
                </a:solidFill>
                <a:latin typeface="Calibri"/>
                <a:cs typeface="Arial" charset="0"/>
              </a:rPr>
              <a:t> </a:t>
            </a:r>
            <a:r>
              <a:rPr lang="el-GR" sz="1800" b="0" dirty="0">
                <a:solidFill>
                  <a:prstClr val="black"/>
                </a:solidFill>
                <a:latin typeface="Calibri"/>
                <a:cs typeface="Arial" charset="0"/>
              </a:rPr>
              <a:t>αδειοδόχο</a:t>
            </a:r>
            <a:r>
              <a:rPr lang="en-GB" sz="1800" b="0" dirty="0">
                <a:solidFill>
                  <a:prstClr val="black"/>
                </a:solidFill>
                <a:latin typeface="Calibri"/>
                <a:cs typeface="Arial" charset="0"/>
              </a:rPr>
              <a:t> </a:t>
            </a:r>
            <a:r>
              <a:rPr lang="el-GR" sz="1800" b="0" dirty="0">
                <a:solidFill>
                  <a:prstClr val="black"/>
                </a:solidFill>
                <a:latin typeface="Calibri"/>
                <a:cs typeface="Arial" charset="0"/>
              </a:rPr>
              <a:t>έμμεσο οικονομικό όφελος (π.χ. διαφημίσεις) από την προβολή του έργου σε διαδικτυακό τόπο</a:t>
            </a:r>
            <a:endParaRPr lang="en-US" sz="1800" b="0" dirty="0">
              <a:solidFill>
                <a:prstClr val="black"/>
              </a:solidFill>
              <a:latin typeface="Calibri"/>
              <a:cs typeface="Arial" charset="0"/>
            </a:endParaRPr>
          </a:p>
          <a:p>
            <a:pPr marL="342900" indent="-342900">
              <a:buFont typeface="Arial" panose="020B0604020202020204" pitchFamily="34" charset="0"/>
              <a:buChar char="•"/>
              <a:defRPr/>
            </a:pPr>
            <a:endParaRPr lang="el-GR" sz="1800" b="0" dirty="0">
              <a:solidFill>
                <a:prstClr val="black"/>
              </a:solidFill>
              <a:latin typeface="Calibri"/>
              <a:cs typeface="Arial" charset="0"/>
            </a:endParaRPr>
          </a:p>
          <a:p>
            <a:pPr>
              <a:defRPr/>
            </a:pPr>
            <a:r>
              <a:rPr lang="el-GR" sz="1800" b="0" dirty="0">
                <a:solidFill>
                  <a:prstClr val="black"/>
                </a:solidFill>
                <a:latin typeface="Calibri"/>
                <a:cs typeface="Arial" charset="0"/>
              </a:rPr>
              <a:t>Ο δικαιούχος μπορεί να παρέχει στον αδειοδόχο ξεχωριστή άδεια να χρησιμοποιεί το έργο για εμπορική χρήση, εφόσον αυτό του ζητηθεί.</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p:txBody>
          <a:bodyPr/>
          <a:lstStyle/>
          <a:p>
            <a:pPr eaLnBrk="1" hangingPunct="1"/>
            <a:r>
              <a:rPr lang="el-GR" altLang="el-GR" dirty="0" smtClean="0"/>
              <a:t>Διατήρηση Σημειωμάτων</a:t>
            </a:r>
          </a:p>
        </p:txBody>
      </p:sp>
      <p:sp>
        <p:nvSpPr>
          <p:cNvPr id="3" name="Content Placeholder 2"/>
          <p:cNvSpPr>
            <a:spLocks noGrp="1"/>
          </p:cNvSpPr>
          <p:nvPr>
            <p:ph idx="1"/>
          </p:nvPr>
        </p:nvSpPr>
        <p:spPr/>
        <p:txBody>
          <a:bodyPr rtlCol="0">
            <a:normAutofit/>
          </a:bodyPr>
          <a:lstStyle/>
          <a:p>
            <a:pPr marL="0" indent="0" eaLnBrk="1" fontAlgn="auto" hangingPunct="1">
              <a:spcAft>
                <a:spcPts val="0"/>
              </a:spcAft>
              <a:buFont typeface="Arial" pitchFamily="34" charset="0"/>
              <a:buNone/>
              <a:defRPr/>
            </a:pPr>
            <a:r>
              <a:rPr lang="el-GR" sz="2400" dirty="0" smtClean="0"/>
              <a:t>Οποιαδήποτε </a:t>
            </a:r>
            <a:r>
              <a:rPr lang="el-GR" sz="2400" dirty="0"/>
              <a:t>αναπαραγωγή ή διασκευή του υλικού θα πρέπει να συμπεριλαμβάνει:</a:t>
            </a:r>
          </a:p>
          <a:p>
            <a:pPr lvl="1" eaLnBrk="1" fontAlgn="auto" hangingPunct="1">
              <a:spcAft>
                <a:spcPts val="0"/>
              </a:spcAft>
              <a:buFont typeface="Wingdings" panose="05000000000000000000" pitchFamily="2" charset="2"/>
              <a:buChar char="§"/>
              <a:defRPr/>
            </a:pPr>
            <a:r>
              <a:rPr lang="el-GR" sz="2000" dirty="0"/>
              <a:t>τ</a:t>
            </a:r>
            <a:r>
              <a:rPr lang="en-US" sz="2000" dirty="0" smtClean="0"/>
              <a:t>ο </a:t>
            </a:r>
            <a:r>
              <a:rPr lang="en-US" sz="2000" dirty="0"/>
              <a:t>Σημείωμα Αναφοράς</a:t>
            </a:r>
            <a:endParaRPr lang="el-GR" sz="2000" dirty="0"/>
          </a:p>
          <a:p>
            <a:pPr lvl="1" eaLnBrk="1" fontAlgn="auto" hangingPunct="1">
              <a:spcAft>
                <a:spcPts val="0"/>
              </a:spcAft>
              <a:buFont typeface="Wingdings" panose="05000000000000000000" pitchFamily="2" charset="2"/>
              <a:buChar char="§"/>
              <a:defRPr/>
            </a:pPr>
            <a:r>
              <a:rPr lang="el-GR" sz="2000" dirty="0"/>
              <a:t>τ</a:t>
            </a:r>
            <a:r>
              <a:rPr lang="en-US" sz="2000" dirty="0" smtClean="0"/>
              <a:t>ο </a:t>
            </a:r>
            <a:r>
              <a:rPr lang="en-US" sz="2000" dirty="0"/>
              <a:t>Σημείωμα Αδειοδότησης</a:t>
            </a:r>
            <a:endParaRPr lang="el-GR" sz="2000" dirty="0"/>
          </a:p>
          <a:p>
            <a:pPr lvl="1" eaLnBrk="1" fontAlgn="auto" hangingPunct="1">
              <a:spcAft>
                <a:spcPts val="0"/>
              </a:spcAft>
              <a:buFont typeface="Wingdings" panose="05000000000000000000" pitchFamily="2" charset="2"/>
              <a:buChar char="§"/>
              <a:defRP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eaLnBrk="1" fontAlgn="auto" hangingPunct="1">
              <a:spcAft>
                <a:spcPts val="0"/>
              </a:spcAft>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p>
          <a:p>
            <a:pPr marL="0" indent="0" eaLnBrk="1" fontAlgn="auto" hangingPunct="1">
              <a:spcAft>
                <a:spcPts val="0"/>
              </a:spcAft>
              <a:buFont typeface="Arial" pitchFamily="34" charset="0"/>
              <a:buNone/>
              <a:defRPr/>
            </a:pPr>
            <a:r>
              <a:rPr lang="el-GR" sz="2400" dirty="0"/>
              <a:t>μαζί με τους συνοδευόμενους υπερσυνδέσμους.</a:t>
            </a:r>
          </a:p>
          <a:p>
            <a:pPr eaLnBrk="1" fontAlgn="auto" hangingPunct="1">
              <a:spcAft>
                <a:spcPts val="0"/>
              </a:spcAft>
              <a:buFont typeface="Arial" pitchFamily="34" charset="0"/>
              <a:buChar char="•"/>
              <a:defRPr/>
            </a:pPr>
            <a:endParaRPr lang="el-GR" sz="2000"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p:txBody>
          <a:bodyPr/>
          <a:lstStyle/>
          <a:p>
            <a:pPr eaLnBrk="1" hangingPunct="1"/>
            <a:r>
              <a:rPr lang="el-GR" altLang="el-GR" dirty="0" smtClean="0"/>
              <a:t>Σημείωμα Χρήσης Έργων Τρίτων</a:t>
            </a:r>
          </a:p>
        </p:txBody>
      </p:sp>
      <p:sp>
        <p:nvSpPr>
          <p:cNvPr id="3" name="Content Placeholder 2"/>
          <p:cNvSpPr>
            <a:spLocks noGrp="1"/>
          </p:cNvSpPr>
          <p:nvPr>
            <p:ph idx="1"/>
          </p:nvPr>
        </p:nvSpPr>
        <p:spPr/>
        <p:txBody>
          <a:bodyPr rtlCol="0">
            <a:noAutofit/>
          </a:bodyPr>
          <a:lstStyle/>
          <a:p>
            <a:pPr marL="0" indent="0" eaLnBrk="1" fontAlgn="auto" hangingPunct="1">
              <a:spcAft>
                <a:spcPts val="0"/>
              </a:spcAft>
              <a:buFont typeface="Arial" pitchFamily="34" charset="0"/>
              <a:buNone/>
              <a:defRPr/>
            </a:pPr>
            <a:r>
              <a:rPr lang="el-GR" sz="2000" dirty="0" smtClean="0"/>
              <a:t>Το </a:t>
            </a:r>
            <a:r>
              <a:rPr lang="el-GR" sz="2000" dirty="0"/>
              <a:t>Έργο αυτό κάνει χρήση </a:t>
            </a:r>
            <a:r>
              <a:rPr lang="el-GR" sz="2000" dirty="0" smtClean="0"/>
              <a:t>περιεχομένου από τα ακόλουθα έργα</a:t>
            </a:r>
            <a:r>
              <a:rPr lang="en-US" sz="2000" dirty="0" smtClean="0"/>
              <a:t>:</a:t>
            </a:r>
            <a:endParaRPr lang="el-GR" sz="2000" dirty="0" smtClean="0"/>
          </a:p>
          <a:p>
            <a:pPr marL="457200" indent="-457200">
              <a:buFontTx/>
              <a:buAutoNum type="arabicPeriod"/>
            </a:pPr>
            <a:r>
              <a:rPr lang="el-GR" altLang="el-GR" sz="2000" dirty="0"/>
              <a:t>Μανώλης Χριστοφάκης, «Τοπική ανάπτυξη και περιφερειακή πολιτική», εκδόσεις Παπαζήση, Αθήνα 2001</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p:txBody>
          <a:bodyPr/>
          <a:lstStyle/>
          <a:p>
            <a:pPr eaLnBrk="1" hangingPunct="1"/>
            <a:r>
              <a:rPr lang="el-GR" altLang="el-GR" dirty="0" smtClean="0"/>
              <a:t>Χρηματοδότηση</a:t>
            </a:r>
          </a:p>
        </p:txBody>
      </p:sp>
      <p:sp>
        <p:nvSpPr>
          <p:cNvPr id="115715" name="Content Placeholder 2"/>
          <p:cNvSpPr>
            <a:spLocks noGrp="1"/>
          </p:cNvSpPr>
          <p:nvPr>
            <p:ph idx="1"/>
          </p:nvPr>
        </p:nvSpPr>
        <p:spPr>
          <a:xfrm>
            <a:off x="457200" y="1341438"/>
            <a:ext cx="8229600" cy="4525962"/>
          </a:xfrm>
        </p:spPr>
        <p:txBody>
          <a:bodyPr/>
          <a:lstStyle/>
          <a:p>
            <a:pPr eaLnBrk="1" hangingPunct="1"/>
            <a:r>
              <a:rPr lang="el-GR" altLang="el-GR" sz="2000" dirty="0" smtClean="0"/>
              <a:t>Το παρόν εκπαιδευτικό υλικό έχει αναπτυχθεί στ</a:t>
            </a:r>
            <a:r>
              <a:rPr lang="en-US" altLang="el-GR" sz="2000" dirty="0" smtClean="0"/>
              <a:t>o</a:t>
            </a:r>
            <a:r>
              <a:rPr lang="el-GR" altLang="el-GR" sz="2000" dirty="0" smtClean="0"/>
              <a:t> πλαίσι</a:t>
            </a:r>
            <a:r>
              <a:rPr lang="en-US" altLang="el-GR" sz="2000" dirty="0" smtClean="0"/>
              <a:t>o</a:t>
            </a:r>
            <a:r>
              <a:rPr lang="el-GR" altLang="el-GR" sz="2000" dirty="0" smtClean="0"/>
              <a:t> του εκπαιδευτικού έργου του διδάσκοντα.</a:t>
            </a:r>
            <a:endParaRPr lang="en-US" altLang="el-GR" sz="2000" dirty="0" smtClean="0"/>
          </a:p>
          <a:p>
            <a:pPr eaLnBrk="1" hangingPunct="1"/>
            <a:r>
              <a:rPr lang="el-GR" altLang="el-GR" sz="2000" dirty="0" smtClean="0"/>
              <a:t>Το έργο «</a:t>
            </a:r>
            <a:r>
              <a:rPr lang="el-GR" altLang="el-GR" sz="2000" b="1" dirty="0" smtClean="0"/>
              <a:t>Ανοικτά Ακαδημαϊκά Μαθήματα στο ΤΕΙ Αθήνας</a:t>
            </a:r>
            <a:r>
              <a:rPr lang="el-GR" altLang="el-GR" sz="2000" dirty="0" smtClean="0"/>
              <a:t>» έχει χρηματοδοτήσει μόνο την αναδιαμόρφωση του εκπαιδευτικού υλικού. </a:t>
            </a:r>
            <a:endParaRPr lang="en-US" altLang="el-GR" sz="2000" dirty="0" smtClean="0"/>
          </a:p>
          <a:p>
            <a:pPr eaLnBrk="1" hangingPunct="1"/>
            <a:r>
              <a:rPr lang="el-GR" alt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115716"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250" y="4652963"/>
            <a:ext cx="5502275"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Θεωρίες και πρότυπα ανάπτυξης του </a:t>
            </a:r>
            <a:r>
              <a:rPr lang="el-GR" dirty="0" smtClean="0"/>
              <a:t>χώρου</a:t>
            </a:r>
            <a:r>
              <a:rPr lang="en-US" dirty="0" smtClean="0"/>
              <a:t> </a:t>
            </a:r>
            <a:r>
              <a:rPr lang="en-US" sz="3200" b="0" dirty="0" smtClean="0">
                <a:solidFill>
                  <a:srgbClr val="000000"/>
                </a:solidFill>
              </a:rPr>
              <a:t>5/14</a:t>
            </a:r>
            <a:endParaRPr lang="el-GR" dirty="0"/>
          </a:p>
        </p:txBody>
      </p:sp>
      <p:sp>
        <p:nvSpPr>
          <p:cNvPr id="3" name="Θέση περιεχομένου 2"/>
          <p:cNvSpPr>
            <a:spLocks noGrp="1"/>
          </p:cNvSpPr>
          <p:nvPr>
            <p:ph idx="1"/>
          </p:nvPr>
        </p:nvSpPr>
        <p:spPr/>
        <p:txBody>
          <a:bodyPr/>
          <a:lstStyle/>
          <a:p>
            <a:r>
              <a:rPr lang="el-GR" dirty="0"/>
              <a:t>Ήδη από τη δεκαετία του 1960 ένα μέρος της οικονομικής σκέψης κατευθύνθηκε προς τη σχέση οικονομίας και περιβάλλοντος, τόσο από την πλευρά των επιπτώσεων της οικονομικής δραστηριότητας στο περιβάλλον, όσο και των επιπτώσεων της περιβαλλοντικής πολιτικής στην οικονομία (Παπαϊωάννου, 1991).</a:t>
            </a:r>
          </a:p>
          <a:p>
            <a:r>
              <a:rPr lang="el-GR" dirty="0"/>
              <a:t>Η τελευταία δεκαετία όμως, έφερε στο προσκήνιο την ανάγκη συμβιβασμού της πολιτικής για οικονομική ανάπτυξη με την πολιτική για το περιβάλλον προς μια πολιτική «βιώσιμης ανάπτυξης», σύμφωνα με την οποία η προστασία του περιβάλλοντος είναι προϋπόθεση για τη μακρόχρονη οικονομική ανάπτυξη</a:t>
            </a:r>
            <a:r>
              <a:rPr lang="el-GR" dirty="0" smtClean="0"/>
              <a:t>.</a:t>
            </a:r>
            <a:endParaRPr lang="el-GR" dirty="0"/>
          </a:p>
        </p:txBody>
      </p:sp>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8</a:t>
            </a:fld>
            <a:endParaRPr lang="en-US" dirty="0"/>
          </a:p>
        </p:txBody>
      </p:sp>
    </p:spTree>
    <p:extLst>
      <p:ext uri="{BB962C8B-B14F-4D97-AF65-F5344CB8AC3E}">
        <p14:creationId xmlns:p14="http://schemas.microsoft.com/office/powerpoint/2010/main" val="28102476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Θεωρίες και πρότυπα ανάπτυξης του </a:t>
            </a:r>
            <a:r>
              <a:rPr lang="el-GR" dirty="0" smtClean="0"/>
              <a:t>χώρου</a:t>
            </a:r>
            <a:r>
              <a:rPr lang="en-US" dirty="0" smtClean="0"/>
              <a:t> </a:t>
            </a:r>
            <a:r>
              <a:rPr lang="en-US" sz="3200" b="0" dirty="0" smtClean="0">
                <a:solidFill>
                  <a:srgbClr val="000000"/>
                </a:solidFill>
              </a:rPr>
              <a:t>6</a:t>
            </a:r>
            <a:r>
              <a:rPr lang="en-US" sz="3200" b="0" dirty="0" smtClean="0">
                <a:solidFill>
                  <a:srgbClr val="000000"/>
                </a:solidFill>
              </a:rPr>
              <a:t>/14</a:t>
            </a:r>
            <a:endParaRPr lang="el-GR" dirty="0"/>
          </a:p>
        </p:txBody>
      </p:sp>
      <p:sp>
        <p:nvSpPr>
          <p:cNvPr id="3" name="Θέση περιεχομένου 2"/>
          <p:cNvSpPr>
            <a:spLocks noGrp="1"/>
          </p:cNvSpPr>
          <p:nvPr>
            <p:ph idx="1"/>
          </p:nvPr>
        </p:nvSpPr>
        <p:spPr/>
        <p:txBody>
          <a:bodyPr/>
          <a:lstStyle/>
          <a:p>
            <a:r>
              <a:rPr lang="el-GR" dirty="0" smtClean="0"/>
              <a:t>Η </a:t>
            </a:r>
            <a:r>
              <a:rPr lang="el-GR" dirty="0"/>
              <a:t>άποψη αυτή απέκτησε ευρύτερη πολιτική και κοινωνική απήχηση με τη Συνδιάσκεψη των Ηνωμένων Εθνών για το Περιβάλλον και την Ανάπτυξη που έγινε στο Ρίο ντε </a:t>
            </a:r>
            <a:r>
              <a:rPr lang="el-GR" dirty="0" smtClean="0"/>
              <a:t>Τζανέιρο </a:t>
            </a:r>
            <a:r>
              <a:rPr lang="el-GR" dirty="0"/>
              <a:t>της Βραζιλίας, τον Ιούνιο του 1992 (Κοκκώσης 1993, 1994).</a:t>
            </a:r>
          </a:p>
          <a:p>
            <a:r>
              <a:rPr lang="el-GR" dirty="0"/>
              <a:t>Ο προβληματισμός και οι αποφάσεις στις οποίες κατέληξαν οι χώρες καταγράφηκαν σ’ ένα κείμενο – πρόγραμμα δράσης για τον 21ο αιώνα που ονομάστηκε «Agenda 21». Η Agenda 21 στοχεύει πρωταρχικά στην «αειφόρο» ανάπτυξη.</a:t>
            </a:r>
          </a:p>
        </p:txBody>
      </p:sp>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9</a:t>
            </a:fld>
            <a:endParaRPr lang="en-US" dirty="0"/>
          </a:p>
        </p:txBody>
      </p:sp>
    </p:spTree>
    <p:extLst>
      <p:ext uri="{BB962C8B-B14F-4D97-AF65-F5344CB8AC3E}">
        <p14:creationId xmlns:p14="http://schemas.microsoft.com/office/powerpoint/2010/main" val="371478933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5565</TotalTime>
  <Words>6647</Words>
  <Application>Microsoft Office PowerPoint</Application>
  <PresentationFormat>Προβολή στην οθόνη (4:3)</PresentationFormat>
  <Paragraphs>450</Paragraphs>
  <Slides>75</Slides>
  <Notes>74</Notes>
  <HiddenSlides>0</HiddenSlides>
  <MMClips>0</MMClips>
  <ScaleCrop>false</ScaleCrop>
  <HeadingPairs>
    <vt:vector size="4" baseType="variant">
      <vt:variant>
        <vt:lpstr>Θέμα</vt:lpstr>
      </vt:variant>
      <vt:variant>
        <vt:i4>2</vt:i4>
      </vt:variant>
      <vt:variant>
        <vt:lpstr>Τίτλοι διαφανειών</vt:lpstr>
      </vt:variant>
      <vt:variant>
        <vt:i4>75</vt:i4>
      </vt:variant>
    </vt:vector>
  </HeadingPairs>
  <TitlesOfParts>
    <vt:vector size="77" baseType="lpstr">
      <vt:lpstr>1_Default Design</vt:lpstr>
      <vt:lpstr>1_OC_template_updated</vt:lpstr>
      <vt:lpstr>Κοινοτική εργασία στο τοπικό επίπεδο</vt:lpstr>
      <vt:lpstr>Σημείωμα Χρήσης Έργων Τρίτων</vt:lpstr>
      <vt:lpstr>ΤΟΠΙΚΗ ΑΝΑΠΤΥΞΗ ΚΑΙ ΠΕΡΙΦΕΡΕΙΑΚΗ ΠΟΛΙΤΙΚΗ</vt:lpstr>
      <vt:lpstr>Θεωρίες και πρότυπα ανάπτυξης του χώρου 1/14</vt:lpstr>
      <vt:lpstr>Θεωρίες και πρότυπα ανάπτυξης του χώρου 2/14</vt:lpstr>
      <vt:lpstr>Θεωρίες και πρότυπα ανάπτυξης του χώρου 3/14</vt:lpstr>
      <vt:lpstr>Θεωρίες και πρότυπα ανάπτυξης του χώρου 4/14</vt:lpstr>
      <vt:lpstr>Θεωρίες και πρότυπα ανάπτυξης του χώρου 5/14</vt:lpstr>
      <vt:lpstr>Θεωρίες και πρότυπα ανάπτυξης του χώρου 6/14</vt:lpstr>
      <vt:lpstr>Θεωρίες και πρότυπα ανάπτυξης του χώρου 7/14</vt:lpstr>
      <vt:lpstr>Θεωρίες και πρότυπα ανάπτυξης του χώρου 8/14</vt:lpstr>
      <vt:lpstr>Θεωρίες και πρότυπα ανάπτυξης του χώρου 9/14</vt:lpstr>
      <vt:lpstr>Θεωρίες και πρότυπα ανάπτυξης του χώρου 10/14</vt:lpstr>
      <vt:lpstr>Θεωρίες και πρότυπα ανάπτυξης του χώρου 11/14</vt:lpstr>
      <vt:lpstr>Θεωρίες και πρότυπα ανάπτυξης του χώρου 12/14</vt:lpstr>
      <vt:lpstr>Θεσμικό πλαίσιο - αποκέντρωση</vt:lpstr>
      <vt:lpstr>Θεωρίες και πρότυπα ανάπτυξης του χώρου 13/14</vt:lpstr>
      <vt:lpstr>Θεωρίες και πρότυπα ανάπτυξης του χώρου 14/14</vt:lpstr>
      <vt:lpstr>Οι κύριες παράμετροι ενός συνθετικού θεωρητικού πλαισίου για τη τοπική οικονομική ανάπτυξη 1/2</vt:lpstr>
      <vt:lpstr>Οι κύριες παράμετροι ενός συνθετικού θεωρητικού πλαισίου για τη τοπική οικονομική ανάπτυξη 2/2</vt:lpstr>
      <vt:lpstr>Η «ενδογενής ώθηση» της τοπικής ανάπτυξης 1/2</vt:lpstr>
      <vt:lpstr>Η «ενδογενής ώθηση» της τοπικής ανάπτυξης 2/2</vt:lpstr>
      <vt:lpstr>Η κρίση και το νέο αναπτυξιακό πλαίσιο 1/7</vt:lpstr>
      <vt:lpstr>Η κρίση και το νέο αναπτυξιακό πλαίσιο 2/7</vt:lpstr>
      <vt:lpstr>Η κρίση και το νέο αναπτυξιακό πλαίσιο 3/7</vt:lpstr>
      <vt:lpstr>Η κρίση και το νέο αναπτυξιακό πλαίσιο 4/7</vt:lpstr>
      <vt:lpstr>Η κρίση και το νέο αναπτυξιακό πλαίσιο 5/7</vt:lpstr>
      <vt:lpstr>Η κρίση και το νέο αναπτυξιακό πλαίσιο 6/7</vt:lpstr>
      <vt:lpstr>Η κρίση και το νέο αναπτυξιακό πλαίσιο 7/7</vt:lpstr>
      <vt:lpstr>Νέοι τόποι ανάπτυξης στον ευρωπαϊκό χώρο 1/3 </vt:lpstr>
      <vt:lpstr>Νέοι τόποι ανάπτυξης στον ευρωπαϊκό χώρο 2/3 </vt:lpstr>
      <vt:lpstr>Νέοι τόποι ανάπτυξης στον ευρωπαϊκό χώρο 3/3 </vt:lpstr>
      <vt:lpstr>Το βασικό πλαίσιο πολίτικης της Ε.Ε. Για την τοπική ανάπτυξη 1/3</vt:lpstr>
      <vt:lpstr>Το βασικό πλαίσιο πολίτικης της Ε.Ε. Για την τοπική ανάπτυξη 2/3</vt:lpstr>
      <vt:lpstr>Το βασικό πλαίσιο πολίτικης της Ε.Ε. Για την τοπική ανάπτυξη 3/3</vt:lpstr>
      <vt:lpstr>Οι ευρωπαϊκοί χάρτες της αυτοδιοίκησης 1/6</vt:lpstr>
      <vt:lpstr>Οι ευρωπαϊκοί χάρτες της αυτοδιοίκησης 2/6</vt:lpstr>
      <vt:lpstr>Οι ευρωπαϊκοί χάρτες της αυτοδιοίκησης 3/6</vt:lpstr>
      <vt:lpstr>Οι ευρωπαϊκοί χάρτες της αυτοδιοίκησης 4/6</vt:lpstr>
      <vt:lpstr>Οι ευρωπαϊκοί χάρτες της αυτοδιοίκησης 5/6</vt:lpstr>
      <vt:lpstr>Οι ευρωπαϊκοί χάρτες της αυτοδιοίκησης 6/6</vt:lpstr>
      <vt:lpstr>Οι κοινοτικές πρωτοβουλίες 1/9</vt:lpstr>
      <vt:lpstr>Οι κοινοτικές πρωτοβουλίες 2/9</vt:lpstr>
      <vt:lpstr>Οι κοινοτικές πρωτοβουλίες 3/9</vt:lpstr>
      <vt:lpstr>Οι κοινοτικές πρωτοβουλίες 4/9</vt:lpstr>
      <vt:lpstr>Οι κοινοτικές πρωτοβουλίες 5/9</vt:lpstr>
      <vt:lpstr>Οι κοινοτικές πρωτοβουλίες 6/9</vt:lpstr>
      <vt:lpstr>Οι κοινοτικές πρωτοβουλίες 7/9</vt:lpstr>
      <vt:lpstr>Οι κοινοτικές πρωτοβουλίες 8/9</vt:lpstr>
      <vt:lpstr>Οι κοινοτικές πρωτοβουλίες 9/9</vt:lpstr>
      <vt:lpstr>Τοπικό ανθρώπινο δυναμικό 1/4</vt:lpstr>
      <vt:lpstr>Τοπικό ανθρώπινο δυναμικό 2/4</vt:lpstr>
      <vt:lpstr>Τοπικό ανθρώπινο δυναμικό 3/4</vt:lpstr>
      <vt:lpstr>Τοπικό ανθρώπινο δυναμικό 4/4</vt:lpstr>
      <vt:lpstr>Οι χωρικές προτεραιότητες παρέμβασης σε τοπικό επίπεδο 1/7</vt:lpstr>
      <vt:lpstr>Οι χωρικές προτεραιότητες παρέμβασης σε τοπικό επίπεδο 2/7</vt:lpstr>
      <vt:lpstr>Οι χωρικές προτεραιότητες παρέμβασης σε τοπικό επίπεδο 3/7</vt:lpstr>
      <vt:lpstr>Οι χωρικές προτεραιότητες παρέμβασης σε τοπικό επίπεδο 4/7</vt:lpstr>
      <vt:lpstr>Οι κλαδικές προτεραιότητες παρέμβασης σε τοπικό επίπεδο 5/7</vt:lpstr>
      <vt:lpstr>Οι κλαδικές προτεραιότητες παρέμβασης σε τοπικό επίπεδο 6/7</vt:lpstr>
      <vt:lpstr>Οι κλαδικές προτεραιότητες παρέμβασης σε τοπικό επίπεδο 7/7</vt:lpstr>
      <vt:lpstr>Τα συστατικά στοιχεία ενός πλαισίου πολίτικης τοπικής-ενδογενούς ανάπτυξης στην Ελλάδα 1/7</vt:lpstr>
      <vt:lpstr>Τα συστατικά στοιχεία ενός πλαισίου πολίτικης τοπικής-ενδογενούς ανάπτυξης στην Ελλάδα 2/7</vt:lpstr>
      <vt:lpstr>Τα συστατικά στοιχεία ενός πλαισίου πολίτικης τοπικής-ενδογενούς ανάπτυξης στην Ελλάδα 3/7</vt:lpstr>
      <vt:lpstr>Τα συστατικά στοιχεία ενός πλαισίου πολίτικης τοπικής-ενδογενούς ανάπτυξης στην Ελλάδα 4/7 </vt:lpstr>
      <vt:lpstr>Τα συστατικά στοιχεία ενός πλαισίου πολίτικης τοπικής-ενδογενούς ανάπτυξης στην Ελλάδα 5/7</vt:lpstr>
      <vt:lpstr>Τα συστατικά στοιχεία ενός πλαισίου πολίτικης τοπικής-ενδογενούς ανάπτυξης στην Ελλάδα 6/7 </vt:lpstr>
      <vt:lpstr>Τα συστατικά στοιχεία ενός πλαισίου πολίτικης τοπικής-ενδογενούς ανάπτυξης στην Ελλάδα 7/7</vt:lpstr>
      <vt:lpstr>Τέλος Ενότητας</vt:lpstr>
      <vt:lpstr>Σημειώματα</vt:lpstr>
      <vt:lpstr>Σημείωμα Αναφοράς</vt:lpstr>
      <vt:lpstr>Σημείωμα Αδειοδότησης</vt:lpstr>
      <vt:lpstr>Διατήρηση Σημειωμάτων</vt:lpstr>
      <vt:lpstr>Σημείωμα Χρήσης Έργων Τρίτων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ΥΓΙΕΙΝΗ ΚΑΙ ΑΣΦΑΛΕΙΑ    EΚΔΔΑ 2008</dc:title>
  <dc:creator>opencourses@teiath.gr</dc:creator>
  <cp:lastModifiedBy>natasakar new</cp:lastModifiedBy>
  <cp:revision>328</cp:revision>
  <dcterms:created xsi:type="dcterms:W3CDTF">2005-07-22T07:19:02Z</dcterms:created>
  <dcterms:modified xsi:type="dcterms:W3CDTF">2015-11-05T09:29:31Z</dcterms:modified>
</cp:coreProperties>
</file>