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19"/>
  </p:notesMasterIdLst>
  <p:handoutMasterIdLst>
    <p:handoutMasterId r:id="rId20"/>
  </p:handoutMasterIdLst>
  <p:sldIdLst>
    <p:sldId id="256" r:id="rId3"/>
    <p:sldId id="272" r:id="rId4"/>
    <p:sldId id="273" r:id="rId5"/>
    <p:sldId id="280" r:id="rId6"/>
    <p:sldId id="274" r:id="rId7"/>
    <p:sldId id="275" r:id="rId8"/>
    <p:sldId id="276" r:id="rId9"/>
    <p:sldId id="277" r:id="rId10"/>
    <p:sldId id="279" r:id="rId11"/>
    <p:sldId id="257" r:id="rId12"/>
    <p:sldId id="262" r:id="rId13"/>
    <p:sldId id="264" r:id="rId14"/>
    <p:sldId id="269" r:id="rId15"/>
    <p:sldId id="270" r:id="rId16"/>
    <p:sldId id="266" r:id="rId17"/>
    <p:sldId id="261" r:id="rId18"/>
  </p:sldIdLst>
  <p:sldSz cx="9144000" cy="6858000" type="screen4x3"/>
  <p:notesSz cx="7104063" cy="10234613"/>
  <p:custDataLst>
    <p:tags r:id="rId21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70" d="100"/>
          <a:sy n="70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11</a:t>
            </a:r>
            <a:r>
              <a:rPr lang="el-GR" sz="2600" dirty="0" smtClean="0"/>
              <a:t>: ΒΜΙ και ενέργεια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</a:t>
            </a:r>
            <a:r>
              <a:rPr lang="el-GR" sz="2000" dirty="0"/>
              <a:t>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</a:t>
            </a:r>
            <a:r>
              <a:rPr lang="el-GR" sz="2000" dirty="0"/>
              <a:t>11: ΒΜΙ και ενέργεια».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Εκτίμηση σωματικού βάρους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Δείκτης μάζας σώματος = </a:t>
            </a:r>
            <a:r>
              <a:rPr lang="en-GB" altLang="el-GR" dirty="0">
                <a:latin typeface="Arial" pitchFamily="34" charset="0"/>
                <a:cs typeface="Times New Roman" pitchFamily="18" charset="0"/>
              </a:rPr>
              <a:t>Body</a:t>
            </a:r>
            <a:r>
              <a:rPr lang="el-GR" altLang="el-GR" dirty="0">
                <a:latin typeface="Arial" pitchFamily="34" charset="0"/>
                <a:cs typeface="Times New Roman" pitchFamily="18" charset="0"/>
              </a:rPr>
              <a:t>  </a:t>
            </a:r>
            <a:r>
              <a:rPr lang="en-GB" altLang="el-GR" dirty="0">
                <a:latin typeface="Arial" pitchFamily="34" charset="0"/>
                <a:cs typeface="Times New Roman" pitchFamily="18" charset="0"/>
              </a:rPr>
              <a:t>mass index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de-DE" altLang="el-GR" dirty="0">
                <a:latin typeface="Arial" pitchFamily="34" charset="0"/>
                <a:cs typeface="Times New Roman" pitchFamily="18" charset="0"/>
              </a:rPr>
              <a:t>BMI = </a:t>
            </a:r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	</a:t>
            </a:r>
            <a:r>
              <a:rPr lang="de-DE" altLang="el-GR" u="sng" dirty="0" smtClean="0">
                <a:latin typeface="Arial" pitchFamily="34" charset="0"/>
                <a:cs typeface="Times New Roman" pitchFamily="18" charset="0"/>
              </a:rPr>
              <a:t>B </a:t>
            </a:r>
            <a:r>
              <a:rPr lang="de-DE" altLang="el-GR" u="sng" dirty="0">
                <a:latin typeface="Arial" pitchFamily="34" charset="0"/>
                <a:cs typeface="Times New Roman" pitchFamily="18" charset="0"/>
              </a:rPr>
              <a:t>(kg)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lvl="2" algn="just">
              <a:buFontTx/>
              <a:buNone/>
            </a:pPr>
            <a:r>
              <a:rPr lang="el-GR" altLang="el-GR" dirty="0">
                <a:latin typeface="Arial" pitchFamily="34" charset="0"/>
              </a:rPr>
              <a:t>	</a:t>
            </a:r>
            <a:r>
              <a:rPr lang="el-GR" altLang="el-GR" dirty="0" smtClean="0">
                <a:latin typeface="Arial" pitchFamily="34" charset="0"/>
              </a:rPr>
              <a:t>	</a:t>
            </a:r>
            <a:r>
              <a:rPr lang="en-GB" altLang="el-GR" dirty="0" smtClean="0">
                <a:latin typeface="Arial" pitchFamily="34" charset="0"/>
                <a:cs typeface="Times New Roman" pitchFamily="18" charset="0"/>
              </a:rPr>
              <a:t>Y</a:t>
            </a:r>
            <a:r>
              <a:rPr lang="el-GR" altLang="el-GR" baseline="30000" dirty="0">
                <a:latin typeface="Arial" pitchFamily="34" charset="0"/>
                <a:cs typeface="Times New Roman" pitchFamily="18" charset="0"/>
              </a:rPr>
              <a:t>2 </a:t>
            </a:r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(</a:t>
            </a:r>
            <a:r>
              <a:rPr lang="en-GB" altLang="el-GR" dirty="0">
                <a:latin typeface="Arial" pitchFamily="34" charset="0"/>
                <a:cs typeface="Times New Roman" pitchFamily="18" charset="0"/>
              </a:rPr>
              <a:t>m</a:t>
            </a:r>
            <a:r>
              <a:rPr lang="el-GR" altLang="el-GR" dirty="0">
                <a:latin typeface="Arial" pitchFamily="34" charset="0"/>
                <a:cs typeface="Times New Roman" pitchFamily="18" charset="0"/>
              </a:rPr>
              <a:t>)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Φυσιολογικές τιμές 		</a:t>
            </a:r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ΒΜΙ:18</a:t>
            </a:r>
            <a:r>
              <a:rPr lang="en-US" altLang="el-GR" dirty="0" smtClean="0">
                <a:latin typeface="Arial" pitchFamily="34" charset="0"/>
                <a:cs typeface="Times New Roman" pitchFamily="18" charset="0"/>
              </a:rPr>
              <a:t>,5 </a:t>
            </a:r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-2</a:t>
            </a:r>
            <a:r>
              <a:rPr lang="en-US" altLang="el-GR" dirty="0" smtClean="0">
                <a:latin typeface="Arial" pitchFamily="34" charset="0"/>
                <a:cs typeface="Times New Roman" pitchFamily="18" charset="0"/>
              </a:rPr>
              <a:t>4,9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Υπέρβαροι 			ΒΜΙ: </a:t>
            </a:r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2</a:t>
            </a:r>
            <a:r>
              <a:rPr lang="en-US" altLang="el-GR" dirty="0" smtClean="0">
                <a:latin typeface="Arial" pitchFamily="34" charset="0"/>
                <a:cs typeface="Times New Roman" pitchFamily="18" charset="0"/>
              </a:rPr>
              <a:t>5</a:t>
            </a:r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-</a:t>
            </a:r>
            <a:r>
              <a:rPr lang="en-US" altLang="el-GR" dirty="0" smtClean="0">
                <a:latin typeface="Arial" pitchFamily="34" charset="0"/>
                <a:cs typeface="Times New Roman" pitchFamily="18" charset="0"/>
              </a:rPr>
              <a:t>30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Παχύσαρκοι 			ΒΜΙ:	&gt;30</a:t>
            </a:r>
            <a:endParaRPr lang="en-GB" altLang="el-GR" dirty="0">
              <a:latin typeface="Tms Rmn"/>
              <a:cs typeface="Times New Roman" pitchFamily="18" charset="0"/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497D-1114-45C5-A474-5752F35D8827}" type="slidenum">
              <a:rPr lang="el-GR" altLang="el-GR"/>
              <a:pPr/>
              <a:t>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4721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Υπολογισμός ενεργειακών αναγκών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Βασικός μεταβολισμός:</a:t>
            </a:r>
          </a:p>
          <a:p>
            <a:r>
              <a:rPr lang="el-GR" dirty="0"/>
              <a:t>Υπολογίζεται ότι οι ενεργειακές ανάγκες ανά κιλό σωματικού βάρους και ανά ώρα είναι </a:t>
            </a:r>
            <a:endParaRPr lang="en-US" dirty="0" smtClean="0"/>
          </a:p>
          <a:p>
            <a:pPr lvl="1"/>
            <a:r>
              <a:rPr lang="el-GR" dirty="0" smtClean="0"/>
              <a:t>1 </a:t>
            </a:r>
            <a:r>
              <a:rPr lang="el-GR" dirty="0"/>
              <a:t>kcal  για τον άντρα και </a:t>
            </a:r>
            <a:endParaRPr lang="en-US" dirty="0" smtClean="0"/>
          </a:p>
          <a:p>
            <a:pPr lvl="1"/>
            <a:r>
              <a:rPr lang="el-GR" dirty="0" smtClean="0"/>
              <a:t>0,9 </a:t>
            </a:r>
            <a:r>
              <a:rPr lang="el-GR" dirty="0"/>
              <a:t>kcal για τη γυναίκα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0B63-0295-44B7-B83C-772961A4EE19}" type="slidenum">
              <a:rPr lang="el-GR" altLang="el-GR"/>
              <a:pPr/>
              <a:t>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757824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Ενεργειακό ισοζύγιο για διατήρηση βάρους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13314" name="Picture 2" descr="http://www.ptonthenet.com/images/articles/the_ke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114748" cy="491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467544" y="6453336"/>
            <a:ext cx="76328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http://www.ptonthenet.com/articles/The-Key-to-Weight-Management--The-Energy-Balance-Equation-and-RMR-1765</a:t>
            </a: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339156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Φυσική δραστηριότητα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Ανάλογα με τη φύση της δραστηριότητας διακρίνονται 4 κατηγορίες με διαφορετικό συντελεστή επί το βασικού μεταβολισμού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πολύ ελαφριά </a:t>
            </a:r>
            <a:r>
              <a:rPr lang="el-GR" altLang="el-GR" dirty="0">
                <a:latin typeface="Arial" pitchFamily="34" charset="0"/>
              </a:rPr>
              <a:t>	</a:t>
            </a:r>
            <a:r>
              <a:rPr lang="el-GR" altLang="el-GR" dirty="0">
                <a:latin typeface="Arial" pitchFamily="34" charset="0"/>
                <a:cs typeface="Times New Roman" pitchFamily="18" charset="0"/>
              </a:rPr>
              <a:t>	20%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ελαφριά 		</a:t>
            </a:r>
            <a:r>
              <a:rPr lang="el-GR" altLang="el-GR" dirty="0">
                <a:latin typeface="Arial" pitchFamily="34" charset="0"/>
              </a:rPr>
              <a:t>	</a:t>
            </a:r>
            <a:r>
              <a:rPr lang="el-GR" altLang="el-GR" dirty="0">
                <a:latin typeface="Arial" pitchFamily="34" charset="0"/>
                <a:cs typeface="Times New Roman" pitchFamily="18" charset="0"/>
              </a:rPr>
              <a:t>40%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μέτρια   		</a:t>
            </a:r>
            <a:r>
              <a:rPr lang="el-GR" altLang="el-GR" dirty="0">
                <a:latin typeface="Arial" pitchFamily="34" charset="0"/>
              </a:rPr>
              <a:t>	</a:t>
            </a:r>
            <a:r>
              <a:rPr lang="el-GR" altLang="el-GR" dirty="0">
                <a:latin typeface="Arial" pitchFamily="34" charset="0"/>
                <a:cs typeface="Times New Roman" pitchFamily="18" charset="0"/>
              </a:rPr>
              <a:t>60%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βαριά 			70 %-130%</a:t>
            </a:r>
            <a:endParaRPr lang="el-GR" alt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7395-625A-47AB-B0CD-1BF142ABF25B}" type="slidenum">
              <a:rPr lang="el-GR" altLang="el-GR"/>
              <a:pPr/>
              <a:t>4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199858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Τροφογενής θερμογένεση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altLang="el-GR" dirty="0">
                <a:latin typeface="Arial" pitchFamily="34" charset="0"/>
                <a:cs typeface="Times New Roman" pitchFamily="18" charset="0"/>
              </a:rPr>
              <a:t>Το 10% του αθροίσματος του βασικού μεταβολισμού και της φυσικής δραστηριότητας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GB" altLang="el-GR" dirty="0">
              <a:latin typeface="Tms Rmn"/>
              <a:cs typeface="Times New Roman" pitchFamily="18" charset="0"/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0654-F87C-4863-9E09-DD8FC359BF63}" type="slidenum">
              <a:rPr lang="el-GR" altLang="el-GR"/>
              <a:pPr/>
              <a:t>5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5799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0E29D-4933-411A-86B7-A6BE1A11647A}" type="slidenum">
              <a:rPr lang="el-GR" altLang="el-GR"/>
              <a:pPr/>
              <a:t>6</a:t>
            </a:fld>
            <a:endParaRPr lang="el-GR" altLang="el-GR" dirty="0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Σύνολο ενεργειακών αναγκών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 smtClean="0">
                <a:latin typeface="Arial" pitchFamily="34" charset="0"/>
                <a:cs typeface="Times New Roman" pitchFamily="18" charset="0"/>
              </a:rPr>
              <a:t>Οι </a:t>
            </a:r>
            <a:r>
              <a:rPr lang="el-GR" altLang="el-GR" dirty="0">
                <a:latin typeface="Arial" pitchFamily="34" charset="0"/>
                <a:cs typeface="Times New Roman" pitchFamily="18" charset="0"/>
              </a:rPr>
              <a:t>ημερήσιες ενεργειακές ανάγκες υπολογίζονται από το άθροισμα του βασικού μεταβολισμού, της φυσικής δραστηριότητας και της τροφογενούς θερμογένεσης</a:t>
            </a:r>
            <a:endParaRPr lang="en-GB" altLang="el-GR" dirty="0">
              <a:latin typeface="Tms Rmn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38900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Ισορροπημένη πρόσληψη θερμιδογόνων θρεπτικών </a:t>
            </a:r>
            <a:r>
              <a:rPr lang="el-GR" dirty="0" smtClean="0"/>
              <a:t>συστατικών (% ενέργειας)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4ED1-9ECE-4D38-B551-28A3C261B7E2}" type="slidenum">
              <a:rPr lang="el-GR" altLang="el-GR"/>
              <a:pPr/>
              <a:t>7</a:t>
            </a:fld>
            <a:endParaRPr lang="el-GR" altLang="el-GR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268369"/>
              </p:ext>
            </p:extLst>
          </p:nvPr>
        </p:nvGraphicFramePr>
        <p:xfrm>
          <a:off x="755576" y="1844824"/>
          <a:ext cx="7128792" cy="39974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64396"/>
                <a:gridCol w="3564396"/>
              </a:tblGrid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Υδατάνθρακες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50-55%</a:t>
                      </a:r>
                      <a:endParaRPr lang="el-GR" sz="2800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Πρωτεΐνες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ως</a:t>
                      </a:r>
                      <a:r>
                        <a:rPr lang="el-GR" sz="2800" baseline="0" dirty="0" smtClean="0"/>
                        <a:t> 12%</a:t>
                      </a:r>
                      <a:endParaRPr lang="el-GR" sz="2800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Λιπίδια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ως 30-40</a:t>
                      </a:r>
                      <a:r>
                        <a:rPr lang="el-GR" sz="2400" dirty="0" smtClean="0"/>
                        <a:t>%  </a:t>
                      </a:r>
                    </a:p>
                    <a:p>
                      <a:r>
                        <a:rPr lang="el-GR" sz="2400" dirty="0" smtClean="0"/>
                        <a:t>αν το κύριο προστιθέμενο λιπίδιο είναι το ελαιόλαδο (εξαιρετικό</a:t>
                      </a:r>
                      <a:r>
                        <a:rPr lang="el-GR" sz="2400" baseline="0" dirty="0" smtClean="0"/>
                        <a:t> παρθένο) </a:t>
                      </a:r>
                      <a:r>
                        <a:rPr lang="el-GR" sz="2400" dirty="0" smtClean="0"/>
                        <a:t>στις τροφές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612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ενεργειακή αξία των θερμιδογόνων θρεπτικών συστατικών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4ED1-9ECE-4D38-B551-28A3C261B7E2}" type="slidenum">
              <a:rPr lang="el-GR" altLang="el-GR"/>
              <a:pPr/>
              <a:t>8</a:t>
            </a:fld>
            <a:endParaRPr lang="el-GR" altLang="el-GR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99183"/>
              </p:ext>
            </p:extLst>
          </p:nvPr>
        </p:nvGraphicFramePr>
        <p:xfrm>
          <a:off x="755576" y="1844824"/>
          <a:ext cx="7128792" cy="439593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256584"/>
                <a:gridCol w="1872208"/>
              </a:tblGrid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1γρ υδατανθράκων 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 kcal</a:t>
                      </a: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 γρ πρωτεϊνών 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 kcal</a:t>
                      </a: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 γρ λιπιδίων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9 kcal</a:t>
                      </a: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 γρ αιθυλικής αλκοόλης (δεν θεωρείται θρεπτικό συστατικό)</a:t>
                      </a:r>
                    </a:p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 kcal</a:t>
                      </a:r>
                    </a:p>
                    <a:p>
                      <a:endParaRPr lang="el-GR" sz="2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7234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162</TotalTime>
  <Words>774</Words>
  <Application>Microsoft Office PowerPoint</Application>
  <PresentationFormat>Προβολή στην οθόνη (4:3)</PresentationFormat>
  <Paragraphs>114</Paragraphs>
  <Slides>16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16</vt:i4>
      </vt:variant>
    </vt:vector>
  </HeadingPairs>
  <TitlesOfParts>
    <vt:vector size="24" baseType="lpstr">
      <vt:lpstr>Arial</vt:lpstr>
      <vt:lpstr>Calibri</vt:lpstr>
      <vt:lpstr>Courier New</vt:lpstr>
      <vt:lpstr>Times New Roman</vt:lpstr>
      <vt:lpstr>Tms Rmn</vt:lpstr>
      <vt:lpstr>Wingdings</vt:lpstr>
      <vt:lpstr>template</vt:lpstr>
      <vt:lpstr>OC_template_updated</vt:lpstr>
      <vt:lpstr>Διατροφή γυναίκας, παιδιού</vt:lpstr>
      <vt:lpstr>Εκτίμηση σωματικού βάρους</vt:lpstr>
      <vt:lpstr>Υπολογισμός ενεργειακών αναγκών</vt:lpstr>
      <vt:lpstr>Ενεργειακό ισοζύγιο για διατήρηση βάρους</vt:lpstr>
      <vt:lpstr>Φυσική δραστηριότητα</vt:lpstr>
      <vt:lpstr>Τροφογενής θερμογένεση</vt:lpstr>
      <vt:lpstr>Σύνολο ενεργειακών αναγκών</vt:lpstr>
      <vt:lpstr>Ισορροπημένη πρόσληψη θερμιδογόνων θρεπτικών συστατικών (% ενέργειας)</vt:lpstr>
      <vt:lpstr>Η ενεργειακή αξία των θερμιδογόνων θρεπτικών συστατικών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41</cp:revision>
  <dcterms:created xsi:type="dcterms:W3CDTF">2015-07-21T13:01:13Z</dcterms:created>
  <dcterms:modified xsi:type="dcterms:W3CDTF">2015-10-04T16:34:37Z</dcterms:modified>
</cp:coreProperties>
</file>