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57" r:id="rId27"/>
    <p:sldId id="262" r:id="rId28"/>
    <p:sldId id="264" r:id="rId29"/>
    <p:sldId id="269" r:id="rId30"/>
    <p:sldId id="270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6153-14BA-44AD-B78A-03FA72151D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hyperlink" Target="http://upload.wikimedia.org/wikipedia/commons/2/27/Cinnamaldehyde-2D-skeleta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7/79/Acetaldehyde-2D-flat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upload.wikimedia.org/wikipedia/commons/9/9b/Benzaldehyde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upload.wikimedia.org/wikipedia/commons/1/1c/Aldehyde.svg" TargetMode="External"/><Relationship Id="rId7" Type="http://schemas.openxmlformats.org/officeDocument/2006/relationships/hyperlink" Target="http://upload.wikimedia.org/wikipedia/commons/4/40/Ketone-group-2D-skeletal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://creativecommons.org/licenses/by-nc-sa/3.0/us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chemwiki.ucdavis.edu/?title=Organic_Chemistry/Aldehydes_and_Ketones/Properties_of_Aldehydes_%26_Ketones/Properties_of_Aldehydes_and_Ketone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upload.wikimedia.org/wikipedia/commons/8/89/Wittig_Reaktion.sv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upload.wikimedia.org/wikipedia/commons/9/9b/Benzaldehyd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e/Testosterone.sv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upload.wikimedia.org/wikipedia/commons/c/c7/Vanillin2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?title=Organic_Chemistry/Aldehydes_and_Ketones/Properties_of_Aldehydes_%26_Ketones/Properties_of_Aldehydes_and_Keton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3.0/u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Azaline_Gomberg&amp;action=edit&amp;redlink=1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commons.wikimedia.org/wiki/File:Carbonylgruppe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upload.wikimedia.org/wikipedia/commons/1/12/Carbonylgruppe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e/Toluol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upload.wikimedia.org/wikipedia/commons/9/9b/Benzaldehyde.png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Αλδεΰδες</a:t>
            </a:r>
            <a:r>
              <a:rPr lang="en-US" sz="2600" dirty="0" smtClean="0"/>
              <a:t> </a:t>
            </a:r>
            <a:r>
              <a:rPr lang="el-GR" sz="2600" dirty="0" smtClean="0"/>
              <a:t>- </a:t>
            </a:r>
            <a:r>
              <a:rPr lang="el-GR" sz="2600" dirty="0"/>
              <a:t>Κετόνες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ldhcn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94" y="2333342"/>
            <a:ext cx="5850940" cy="123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kethcn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98" y="4011613"/>
            <a:ext cx="6024131" cy="13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611560" y="1556792"/>
            <a:ext cx="360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Αντιδράσεις προσθήκης</a:t>
            </a:r>
          </a:p>
        </p:txBody>
      </p:sp>
      <p:sp>
        <p:nvSpPr>
          <p:cNvPr id="11269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1/10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6732240" y="3501008"/>
            <a:ext cx="172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κυανυδρίνες</a:t>
            </a:r>
          </a:p>
        </p:txBody>
      </p:sp>
      <p:pic>
        <p:nvPicPr>
          <p:cNvPr id="10252" name="Picture 12" descr="makeam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50" y="5523240"/>
            <a:ext cx="4851660" cy="706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323528" y="5671006"/>
            <a:ext cx="30241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Χρήση της αντίδρασης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8055310" y="5734049"/>
            <a:ext cx="1269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αμινοξύ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81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Αντίδραση αλδεϋδών και κετονών με αντιδραστήρια </a:t>
            </a:r>
            <a:r>
              <a:rPr lang="en-US" altLang="el-GR" sz="2200" dirty="0">
                <a:latin typeface="+mn-lt"/>
              </a:rPr>
              <a:t>Grignard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14343" name="Picture 7" descr="grigcarbg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205038"/>
            <a:ext cx="6335712" cy="106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4345" name="Picture 9" descr="grigcarbge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544658"/>
            <a:ext cx="6710362" cy="1017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648494" y="4869160"/>
            <a:ext cx="6985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φορμ</a:t>
            </a:r>
            <a:r>
              <a:rPr lang="el-GR" altLang="el-GR" sz="2200" dirty="0" smtClean="0">
                <a:latin typeface="+mn-lt"/>
              </a:rPr>
              <a:t>αλδεϋδη   </a:t>
            </a:r>
            <a:r>
              <a:rPr lang="el-GR" altLang="el-GR" sz="2200" dirty="0" smtClean="0">
                <a:latin typeface="+mn-lt"/>
                <a:sym typeface="Wingdings" pitchFamily="2" charset="2"/>
              </a:rPr>
              <a:t></a:t>
            </a:r>
            <a:r>
              <a:rPr lang="el-GR" altLang="el-GR" sz="2200" dirty="0">
                <a:latin typeface="+mn-lt"/>
                <a:sym typeface="Wingdings" pitchFamily="2" charset="2"/>
              </a:rPr>
              <a:t>	1</a:t>
            </a:r>
            <a:r>
              <a:rPr lang="el-GR" altLang="el-GR" sz="2200" baseline="30000" dirty="0">
                <a:latin typeface="+mn-lt"/>
                <a:sym typeface="Wingdings" pitchFamily="2" charset="2"/>
              </a:rPr>
              <a:t>ο</a:t>
            </a:r>
            <a:r>
              <a:rPr lang="el-GR" altLang="el-GR" sz="2200" dirty="0">
                <a:latin typeface="+mn-lt"/>
                <a:sym typeface="Wingdings" pitchFamily="2" charset="2"/>
              </a:rPr>
              <a:t>ταγής αλκοόλη</a:t>
            </a:r>
            <a:r>
              <a:rPr lang="el-GR" altLang="el-GR" sz="2200" dirty="0">
                <a:latin typeface="+mn-lt"/>
                <a:sym typeface="Wingdings 2" pitchFamily="18" charset="2"/>
              </a:rPr>
              <a:t> </a:t>
            </a:r>
            <a:endParaRPr lang="el-GR" altLang="el-GR" sz="2200" dirty="0" smtClean="0">
              <a:latin typeface="+mn-lt"/>
              <a:sym typeface="Wingdings 2" pitchFamily="18" charset="2"/>
            </a:endParaRPr>
          </a:p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200" dirty="0" smtClean="0">
                <a:latin typeface="+mn-lt"/>
              </a:rPr>
              <a:t>αλδεϋδη             </a:t>
            </a:r>
            <a:r>
              <a:rPr lang="el-GR" altLang="el-GR" sz="2200" dirty="0" smtClean="0">
                <a:latin typeface="+mn-lt"/>
                <a:sym typeface="Wingdings" pitchFamily="2" charset="2"/>
              </a:rPr>
              <a:t></a:t>
            </a:r>
            <a:r>
              <a:rPr lang="el-GR" altLang="el-GR" sz="2200" dirty="0">
                <a:latin typeface="+mn-lt"/>
                <a:sym typeface="Wingdings" pitchFamily="2" charset="2"/>
              </a:rPr>
              <a:t>	2</a:t>
            </a:r>
            <a:r>
              <a:rPr lang="el-GR" altLang="el-GR" sz="2200" baseline="30000" dirty="0">
                <a:latin typeface="+mn-lt"/>
                <a:sym typeface="Wingdings" pitchFamily="2" charset="2"/>
              </a:rPr>
              <a:t>ο</a:t>
            </a:r>
            <a:r>
              <a:rPr lang="el-GR" altLang="el-GR" sz="2200" dirty="0">
                <a:latin typeface="+mn-lt"/>
                <a:sym typeface="Wingdings" pitchFamily="2" charset="2"/>
              </a:rPr>
              <a:t>ταγής αλκοόλη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200" dirty="0" smtClean="0">
                <a:latin typeface="+mn-lt"/>
                <a:sym typeface="Wingdings" pitchFamily="2" charset="2"/>
              </a:rPr>
              <a:t>κετόνη                </a:t>
            </a:r>
            <a:r>
              <a:rPr lang="el-GR" altLang="el-GR" sz="2200" dirty="0">
                <a:latin typeface="+mn-lt"/>
                <a:sym typeface="Wingdings" pitchFamily="2" charset="2"/>
              </a:rPr>
              <a:t>	3</a:t>
            </a:r>
            <a:r>
              <a:rPr lang="el-GR" altLang="el-GR" sz="2200" baseline="30000" dirty="0">
                <a:latin typeface="+mn-lt"/>
                <a:sym typeface="Wingdings" pitchFamily="2" charset="2"/>
              </a:rPr>
              <a:t>ο</a:t>
            </a:r>
            <a:r>
              <a:rPr lang="el-GR" altLang="el-GR" sz="2200" dirty="0">
                <a:latin typeface="+mn-lt"/>
                <a:sym typeface="Wingdings" pitchFamily="2" charset="2"/>
              </a:rPr>
              <a:t>ταγής αλκοόλη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2/10</a:t>
            </a:r>
          </a:p>
        </p:txBody>
      </p:sp>
    </p:spTree>
    <p:extLst>
      <p:ext uri="{BB962C8B-B14F-4D97-AF65-F5344CB8AC3E}">
        <p14:creationId xmlns:p14="http://schemas.microsoft.com/office/powerpoint/2010/main" val="11708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Αλδολική </a:t>
            </a:r>
            <a:r>
              <a:rPr lang="el-GR" altLang="el-GR" sz="2200" dirty="0">
                <a:latin typeface="+mn-lt"/>
              </a:rPr>
              <a:t>συμπύκνωση (σε περιβάλλον ασθενώς αλκαλικό)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899318" y="1916113"/>
            <a:ext cx="72731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Την αντίδραση δίνουν αλδεϋδες και κετόνες με α- άτομα Η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323850" y="3429000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α- άτομα Η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250825" y="4868863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α- άτομα Η</a:t>
            </a:r>
          </a:p>
        </p:txBody>
      </p:sp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323850" y="5805488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α- άτομα Η</a:t>
            </a:r>
          </a:p>
        </p:txBody>
      </p:sp>
      <p:pic>
        <p:nvPicPr>
          <p:cNvPr id="13320" name="Picture 5" descr="Figure 1 (graphics1.p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56165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1187450" y="4508500"/>
            <a:ext cx="216058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1476375" y="2997200"/>
            <a:ext cx="14398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1547813" y="5589588"/>
            <a:ext cx="20875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1547813" y="5589588"/>
            <a:ext cx="13668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3/10</a:t>
            </a:r>
          </a:p>
        </p:txBody>
      </p:sp>
    </p:spTree>
    <p:extLst>
      <p:ext uri="{BB962C8B-B14F-4D97-AF65-F5344CB8AC3E}">
        <p14:creationId xmlns:p14="http://schemas.microsoft.com/office/powerpoint/2010/main" val="28710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"/>
          <p:cNvSpPr>
            <a:spLocks noChangeArrowheads="1"/>
          </p:cNvSpPr>
          <p:nvPr/>
        </p:nvSpPr>
        <p:spPr bwMode="auto">
          <a:xfrm>
            <a:off x="1258888" y="4581525"/>
            <a:ext cx="2376487" cy="158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4787900" y="2060575"/>
            <a:ext cx="1584325" cy="129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/>
          </a:p>
        </p:txBody>
      </p:sp>
      <p:pic>
        <p:nvPicPr>
          <p:cNvPr id="14340" name="Picture 6" descr="Figure 2 (graphics2.p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8326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1/3</a:t>
            </a: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539750" y="1412875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Αλδολική </a:t>
            </a:r>
            <a:r>
              <a:rPr lang="el-GR" altLang="el-GR" sz="2400" dirty="0" smtClean="0">
                <a:latin typeface="+mn-lt"/>
              </a:rPr>
              <a:t>αντίδραση - </a:t>
            </a:r>
            <a:r>
              <a:rPr lang="el-GR" altLang="el-GR" sz="2400" dirty="0">
                <a:latin typeface="+mn-lt"/>
              </a:rPr>
              <a:t>Μηχανισμός αντίδρασης</a:t>
            </a:r>
          </a:p>
        </p:txBody>
      </p:sp>
      <p:sp>
        <p:nvSpPr>
          <p:cNvPr id="14343" name="Line 19"/>
          <p:cNvSpPr>
            <a:spLocks noChangeShapeType="1"/>
          </p:cNvSpPr>
          <p:nvPr/>
        </p:nvSpPr>
        <p:spPr bwMode="auto">
          <a:xfrm flipV="1">
            <a:off x="2916238" y="2997200"/>
            <a:ext cx="15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1835696" y="3429000"/>
            <a:ext cx="2376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Ενισχυμένος όξινος χαρακτήρας</a:t>
            </a:r>
          </a:p>
        </p:txBody>
      </p:sp>
      <p:sp>
        <p:nvSpPr>
          <p:cNvPr id="14345" name="Line 34"/>
          <p:cNvSpPr>
            <a:spLocks noChangeShapeType="1"/>
          </p:cNvSpPr>
          <p:nvPr/>
        </p:nvSpPr>
        <p:spPr bwMode="auto">
          <a:xfrm flipV="1">
            <a:off x="6300788" y="1844675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4346" name="Text Box 35"/>
          <p:cNvSpPr txBox="1">
            <a:spLocks noChangeArrowheads="1"/>
          </p:cNvSpPr>
          <p:nvPr/>
        </p:nvSpPr>
        <p:spPr bwMode="auto">
          <a:xfrm>
            <a:off x="6804025" y="1641475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Ενολικό ιόν</a:t>
            </a:r>
          </a:p>
        </p:txBody>
      </p:sp>
      <p:sp>
        <p:nvSpPr>
          <p:cNvPr id="14347" name="Text Box 37"/>
          <p:cNvSpPr txBox="1">
            <a:spLocks noChangeArrowheads="1"/>
          </p:cNvSpPr>
          <p:nvPr/>
        </p:nvSpPr>
        <p:spPr bwMode="auto">
          <a:xfrm>
            <a:off x="1692275" y="57340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Αλδόλη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99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3" name="Group 13"/>
          <p:cNvGraphicFramePr>
            <a:graphicFrameLocks noGrp="1"/>
          </p:cNvGraphicFramePr>
          <p:nvPr/>
        </p:nvGraphicFramePr>
        <p:xfrm>
          <a:off x="1755775" y="1431925"/>
          <a:ext cx="5632450" cy="3994150"/>
        </p:xfrm>
        <a:graphic>
          <a:graphicData uri="http://schemas.openxmlformats.org/drawingml/2006/table">
            <a:tbl>
              <a:tblPr/>
              <a:tblGrid>
                <a:gridCol w="5632450"/>
              </a:tblGrid>
              <a:tr h="399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r>
                        <a:rPr kumimoji="0" lang="el-GR" sz="24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l-G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4" name="Picture 5" descr="aldole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12" y="1874540"/>
            <a:ext cx="6463350" cy="468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48623" y="1340768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Αλδολική </a:t>
            </a:r>
            <a:r>
              <a:rPr lang="el-GR" altLang="el-GR" sz="2400" dirty="0" smtClean="0">
                <a:latin typeface="+mn-lt"/>
              </a:rPr>
              <a:t>συμπύκνωση - </a:t>
            </a:r>
            <a:r>
              <a:rPr lang="el-GR" altLang="el-GR" sz="2400" dirty="0">
                <a:latin typeface="+mn-lt"/>
              </a:rPr>
              <a:t>Μηχανισμός αντίδρασης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2/3</a:t>
            </a:r>
          </a:p>
        </p:txBody>
      </p:sp>
    </p:spTree>
    <p:extLst>
      <p:ext uri="{BB962C8B-B14F-4D97-AF65-F5344CB8AC3E}">
        <p14:creationId xmlns:p14="http://schemas.microsoft.com/office/powerpoint/2010/main" val="24082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17"/>
          <p:cNvGrpSpPr>
            <a:grpSpLocks/>
          </p:cNvGrpSpPr>
          <p:nvPr/>
        </p:nvGrpSpPr>
        <p:grpSpPr bwMode="auto">
          <a:xfrm>
            <a:off x="539750" y="2435225"/>
            <a:ext cx="7848600" cy="2395538"/>
            <a:chOff x="340" y="981"/>
            <a:chExt cx="4944" cy="1509"/>
          </a:xfrm>
        </p:grpSpPr>
        <p:pic>
          <p:nvPicPr>
            <p:cNvPr id="16389" name="Picture 5" descr="File:Cinnamaldehyde-2D-skeletal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071"/>
              <a:ext cx="136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8" descr="File:Benzaldehyde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81"/>
              <a:ext cx="752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0" descr="File:Acetaldehyde-2D-flat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247"/>
              <a:ext cx="95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1837" y="2156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 smtClean="0">
                  <a:latin typeface="+mn-lt"/>
                </a:rPr>
                <a:t>ακεταλδε</a:t>
              </a:r>
              <a:r>
                <a:rPr lang="el-GR" altLang="el-GR" sz="2000" dirty="0">
                  <a:solidFill>
                    <a:prstClr val="black"/>
                  </a:solidFill>
                  <a:latin typeface="Calibri"/>
                </a:rPr>
                <a:t>ΰ</a:t>
              </a:r>
              <a:r>
                <a:rPr lang="el-GR" altLang="el-GR" sz="2000" dirty="0" smtClean="0">
                  <a:latin typeface="+mn-lt"/>
                </a:rPr>
                <a:t>δη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340" y="2160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 smtClean="0">
                  <a:latin typeface="+mn-lt"/>
                </a:rPr>
                <a:t>βενζαλδεΰδη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1383" y="1525"/>
              <a:ext cx="2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 dirty="0">
                  <a:latin typeface="+mn-lt"/>
                </a:rPr>
                <a:t>+</a:t>
              </a:r>
            </a:p>
          </p:txBody>
        </p:sp>
        <p:sp>
          <p:nvSpPr>
            <p:cNvPr id="16395" name="Line 14"/>
            <p:cNvSpPr>
              <a:spLocks noChangeShapeType="1"/>
            </p:cNvSpPr>
            <p:nvPr/>
          </p:nvSpPr>
          <p:spPr bwMode="auto">
            <a:xfrm>
              <a:off x="3107" y="1706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 dirty="0">
                <a:latin typeface="+mn-lt"/>
              </a:endParaRPr>
            </a:p>
          </p:txBody>
        </p:sp>
        <p:sp>
          <p:nvSpPr>
            <p:cNvPr id="16396" name="Text Box 15"/>
            <p:cNvSpPr txBox="1">
              <a:spLocks noChangeArrowheads="1"/>
            </p:cNvSpPr>
            <p:nvPr/>
          </p:nvSpPr>
          <p:spPr bwMode="auto">
            <a:xfrm>
              <a:off x="3969" y="2069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>
                  <a:latin typeface="+mn-lt"/>
                </a:rPr>
                <a:t>κινναμαλδεϋδη</a:t>
              </a:r>
            </a:p>
          </p:txBody>
        </p:sp>
        <p:sp>
          <p:nvSpPr>
            <p:cNvPr id="16397" name="Text Box 16"/>
            <p:cNvSpPr txBox="1">
              <a:spLocks noChangeArrowheads="1"/>
            </p:cNvSpPr>
            <p:nvPr/>
          </p:nvSpPr>
          <p:spPr bwMode="auto">
            <a:xfrm>
              <a:off x="3969" y="2296"/>
              <a:ext cx="1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400" dirty="0">
                  <a:latin typeface="+mn-lt"/>
                </a:rPr>
                <a:t>(3- φαινυλοπροπενάλη)</a:t>
              </a:r>
            </a:p>
          </p:txBody>
        </p:sp>
      </p:grp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539750" y="1412875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Αλδολική συμπύκνωση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3/3</a:t>
            </a:r>
          </a:p>
        </p:txBody>
      </p:sp>
    </p:spTree>
    <p:extLst>
      <p:ext uri="{BB962C8B-B14F-4D97-AF65-F5344CB8AC3E}">
        <p14:creationId xmlns:p14="http://schemas.microsoft.com/office/powerpoint/2010/main" val="33941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Benzaldehyde_Cannizzaro_re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62213"/>
            <a:ext cx="6626225" cy="2335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Αντίδραση </a:t>
            </a:r>
            <a:r>
              <a:rPr lang="en-US" altLang="el-GR" sz="2200" dirty="0">
                <a:latin typeface="+mn-lt"/>
              </a:rPr>
              <a:t>Cannizaro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11188" y="1916113"/>
            <a:ext cx="741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Την αντίδραση δίνουν </a:t>
            </a:r>
            <a:r>
              <a:rPr lang="el-GR" altLang="el-GR" sz="2200" dirty="0" smtClean="0">
                <a:latin typeface="+mn-lt"/>
              </a:rPr>
              <a:t>αλδε</a:t>
            </a: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ΰ</a:t>
            </a:r>
            <a:r>
              <a:rPr lang="el-GR" altLang="el-GR" sz="2200" dirty="0" smtClean="0">
                <a:latin typeface="+mn-lt"/>
              </a:rPr>
              <a:t>δες </a:t>
            </a:r>
            <a:r>
              <a:rPr lang="el-GR" altLang="el-GR" sz="2200" b="1" dirty="0">
                <a:latin typeface="+mn-lt"/>
              </a:rPr>
              <a:t>που δε διαθέτουν </a:t>
            </a:r>
            <a:r>
              <a:rPr lang="el-GR" altLang="el-GR" sz="2200" dirty="0">
                <a:latin typeface="+mn-lt"/>
              </a:rPr>
              <a:t>α- άτομα Η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7740650" y="3933825"/>
            <a:ext cx="11518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Βενζοϊκό οξύ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1116013" y="4797425"/>
            <a:ext cx="1800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βενζαλδε</a:t>
            </a:r>
            <a:r>
              <a:rPr lang="el-GR" altLang="el-GR" sz="2000" dirty="0" smtClean="0">
                <a:solidFill>
                  <a:prstClr val="black"/>
                </a:solidFill>
                <a:latin typeface="Calibri"/>
              </a:rPr>
              <a:t>ΰ</a:t>
            </a:r>
            <a:r>
              <a:rPr lang="el-GR" altLang="el-GR" sz="2000" dirty="0" smtClean="0">
                <a:latin typeface="+mn-lt"/>
              </a:rPr>
              <a:t>δη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7740650" y="2638425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Βενζυλική αλκοόλη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 smtClean="0">
                <a:latin typeface="+mn-lt"/>
              </a:rPr>
              <a:t>HCHO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 </a:t>
            </a:r>
            <a:r>
              <a:rPr lang="el-GR" altLang="el-GR" sz="22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l-GR" sz="2200" dirty="0" smtClean="0">
                <a:latin typeface="+mn-lt"/>
                <a:sym typeface="Wingdings 2" pitchFamily="18" charset="2"/>
              </a:rPr>
              <a:t>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CH</a:t>
            </a:r>
            <a:r>
              <a:rPr lang="en-US" altLang="el-GR" sz="2200" baseline="-25000" dirty="0">
                <a:latin typeface="+mn-lt"/>
                <a:sym typeface="Wingdings 2" pitchFamily="18" charset="2"/>
              </a:rPr>
              <a:t>3</a:t>
            </a:r>
            <a:r>
              <a:rPr lang="en-US" altLang="el-GR" sz="2200" dirty="0">
                <a:latin typeface="+mn-lt"/>
                <a:sym typeface="Wingdings 2" pitchFamily="18" charset="2"/>
              </a:rPr>
              <a:t>OH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και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HCOOH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4/10</a:t>
            </a:r>
          </a:p>
        </p:txBody>
      </p:sp>
    </p:spTree>
    <p:extLst>
      <p:ext uri="{BB962C8B-B14F-4D97-AF65-F5344CB8AC3E}">
        <p14:creationId xmlns:p14="http://schemas.microsoft.com/office/powerpoint/2010/main" val="8941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132138" y="1773238"/>
            <a:ext cx="4248150" cy="14398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pic>
        <p:nvPicPr>
          <p:cNvPr id="18435" name="Picture 5" descr="hyd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989138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43195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Αναγωγή αλδεϋδών και κετονών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96266" y="2139226"/>
            <a:ext cx="1944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Αναγωγικά αντιδραστήρια</a:t>
            </a:r>
          </a:p>
        </p:txBody>
      </p:sp>
      <p:pic>
        <p:nvPicPr>
          <p:cNvPr id="18439" name="Picture 10" descr="aldhydrid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72009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kethydride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13325"/>
            <a:ext cx="71278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2195513" y="213360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/>
              <a:t>Η</a:t>
            </a:r>
            <a:r>
              <a:rPr lang="el-GR" altLang="el-GR" sz="1800" baseline="-25000" dirty="0"/>
              <a:t>2         </a:t>
            </a:r>
            <a:r>
              <a:rPr lang="el-GR" altLang="el-GR" sz="1800" dirty="0"/>
              <a:t>ή</a:t>
            </a:r>
          </a:p>
        </p:txBody>
      </p:sp>
      <p:sp>
        <p:nvSpPr>
          <p:cNvPr id="18442" name="AutoShape 18"/>
          <p:cNvSpPr>
            <a:spLocks/>
          </p:cNvSpPr>
          <p:nvPr/>
        </p:nvSpPr>
        <p:spPr bwMode="auto">
          <a:xfrm>
            <a:off x="7169150" y="1154112"/>
            <a:ext cx="1939354" cy="1227137"/>
          </a:xfrm>
          <a:prstGeom prst="borderCallout1">
            <a:avLst>
              <a:gd name="adj1" fmla="val 18750"/>
              <a:gd name="adj2" fmla="val -4616"/>
              <a:gd name="adj3" fmla="val 53497"/>
              <a:gd name="adj4" fmla="val -7392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 dirty="0">
                <a:latin typeface="+mn-lt"/>
              </a:rPr>
              <a:t>δεν επηρεάζονται διπλοί δεσμοί, που τυχόν υπάρχουν στο μόριο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5/10</a:t>
            </a:r>
          </a:p>
        </p:txBody>
      </p:sp>
    </p:spTree>
    <p:extLst>
      <p:ext uri="{BB962C8B-B14F-4D97-AF65-F5344CB8AC3E}">
        <p14:creationId xmlns:p14="http://schemas.microsoft.com/office/powerpoint/2010/main" val="21712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aldv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827837" cy="1997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431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Οξείδωση αλδεϋδών</a:t>
            </a:r>
          </a:p>
        </p:txBody>
      </p:sp>
      <p:pic>
        <p:nvPicPr>
          <p:cNvPr id="12297" name="Picture 9" descr="oxald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76" y="4293096"/>
            <a:ext cx="4540509" cy="2160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6/10</a:t>
            </a:r>
          </a:p>
        </p:txBody>
      </p:sp>
    </p:spTree>
    <p:extLst>
      <p:ext uri="{BB962C8B-B14F-4D97-AF65-F5344CB8AC3E}">
        <p14:creationId xmlns:p14="http://schemas.microsoft.com/office/powerpoint/2010/main" val="21393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Οξείδωση αλδεϋδών- Αντιδραστήριο </a:t>
            </a:r>
            <a:r>
              <a:rPr lang="en-US" altLang="el-GR" sz="2400" dirty="0">
                <a:latin typeface="+mn-lt"/>
              </a:rPr>
              <a:t>Tollens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84213" y="1972439"/>
            <a:ext cx="2520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Περιέχει [Ag(NH</a:t>
            </a:r>
            <a:r>
              <a:rPr lang="el-GR" altLang="el-GR" sz="2000" baseline="-25000" dirty="0">
                <a:latin typeface="+mn-lt"/>
              </a:rPr>
              <a:t>3</a:t>
            </a:r>
            <a:r>
              <a:rPr lang="el-GR" altLang="el-GR" sz="2000" dirty="0">
                <a:latin typeface="+mn-lt"/>
              </a:rPr>
              <a:t>)</a:t>
            </a:r>
            <a:r>
              <a:rPr lang="el-GR" altLang="el-GR" sz="2000" baseline="-25000" dirty="0">
                <a:latin typeface="+mn-lt"/>
              </a:rPr>
              <a:t>2</a:t>
            </a:r>
            <a:r>
              <a:rPr lang="el-GR" altLang="el-GR" sz="2000" dirty="0">
                <a:latin typeface="+mn-lt"/>
              </a:rPr>
              <a:t>]</a:t>
            </a:r>
            <a:r>
              <a:rPr lang="el-GR" altLang="el-GR" sz="2000" baseline="30000" dirty="0">
                <a:latin typeface="+mn-lt"/>
              </a:rPr>
              <a:t>+</a:t>
            </a:r>
            <a:r>
              <a:rPr lang="el-GR" altLang="el-GR" sz="2000" dirty="0">
                <a:latin typeface="+mn-lt"/>
              </a:rPr>
              <a:t>. 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755650" y="2557463"/>
            <a:ext cx="100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AgNO</a:t>
            </a:r>
            <a:r>
              <a:rPr lang="en-US" altLang="el-GR" sz="2000" baseline="-25000" dirty="0">
                <a:latin typeface="+mn-lt"/>
              </a:rPr>
              <a:t>3</a:t>
            </a:r>
            <a:endParaRPr lang="el-GR" altLang="el-GR" sz="2000" baseline="-25000" dirty="0">
              <a:latin typeface="+mn-lt"/>
            </a:endParaRPr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V="1">
            <a:off x="1763713" y="2781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2484438" y="2565400"/>
            <a:ext cx="1008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AgOH</a:t>
            </a:r>
            <a:endParaRPr lang="el-GR" altLang="el-GR" sz="2000" baseline="-25000" dirty="0">
              <a:latin typeface="+mn-lt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692275" y="2492375"/>
            <a:ext cx="647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50" dirty="0">
                <a:latin typeface="+mn-lt"/>
              </a:rPr>
              <a:t>NaOH</a:t>
            </a:r>
            <a:endParaRPr lang="el-GR" altLang="el-GR" sz="1050" dirty="0">
              <a:latin typeface="+mn-lt"/>
            </a:endParaRPr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3348038" y="27813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3276600" y="2536825"/>
            <a:ext cx="647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50" dirty="0">
                <a:latin typeface="+mn-lt"/>
              </a:rPr>
              <a:t>π. </a:t>
            </a:r>
            <a:r>
              <a:rPr lang="en-US" altLang="el-GR" sz="1050" dirty="0">
                <a:latin typeface="+mn-lt"/>
              </a:rPr>
              <a:t>NH</a:t>
            </a:r>
            <a:r>
              <a:rPr lang="en-US" altLang="el-GR" sz="1050" baseline="-25000" dirty="0">
                <a:latin typeface="+mn-lt"/>
              </a:rPr>
              <a:t>3</a:t>
            </a:r>
            <a:endParaRPr lang="el-GR" altLang="el-GR" sz="1050" baseline="-25000" dirty="0">
              <a:latin typeface="+mn-lt"/>
            </a:endParaRP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3924300" y="2565400"/>
            <a:ext cx="1415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[Ag(NH</a:t>
            </a:r>
            <a:r>
              <a:rPr lang="el-GR" altLang="el-GR" sz="2000" baseline="-25000" dirty="0">
                <a:latin typeface="+mn-lt"/>
              </a:rPr>
              <a:t>3</a:t>
            </a:r>
            <a:r>
              <a:rPr lang="el-GR" altLang="el-GR" sz="2000" dirty="0">
                <a:latin typeface="+mn-lt"/>
              </a:rPr>
              <a:t>)</a:t>
            </a:r>
            <a:r>
              <a:rPr lang="el-GR" altLang="el-GR" sz="2000" baseline="-25000" dirty="0">
                <a:latin typeface="+mn-lt"/>
              </a:rPr>
              <a:t>2</a:t>
            </a:r>
            <a:r>
              <a:rPr lang="el-GR" altLang="el-GR" sz="2000" dirty="0">
                <a:latin typeface="+mn-lt"/>
              </a:rPr>
              <a:t>]</a:t>
            </a:r>
            <a:r>
              <a:rPr lang="el-GR" altLang="el-GR" sz="2000" baseline="30000" dirty="0">
                <a:latin typeface="+mn-lt"/>
              </a:rPr>
              <a:t>+</a:t>
            </a:r>
            <a:r>
              <a:rPr lang="el-GR" altLang="el-GR" sz="2000" dirty="0">
                <a:latin typeface="+mn-lt"/>
              </a:rPr>
              <a:t>.</a:t>
            </a:r>
          </a:p>
        </p:txBody>
      </p:sp>
      <p:pic>
        <p:nvPicPr>
          <p:cNvPr id="13327" name="Picture 15" descr="ald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8785225" cy="350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4860925" y="3638550"/>
            <a:ext cx="1655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dirty="0">
                <a:latin typeface="+mn-lt"/>
              </a:rPr>
              <a:t>Κάτοπτρο </a:t>
            </a:r>
            <a:r>
              <a:rPr lang="en-US" altLang="el-GR" sz="1400" dirty="0">
                <a:latin typeface="+mn-lt"/>
              </a:rPr>
              <a:t>Ag</a:t>
            </a:r>
            <a:endParaRPr lang="el-GR" altLang="el-GR" sz="1400" dirty="0">
              <a:latin typeface="+mn-lt"/>
            </a:endParaRPr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>
            <a:off x="5435600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539750" y="4040188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Οξείδωση αλδεϋδών- Αντιδραστήριο </a:t>
            </a:r>
            <a:r>
              <a:rPr lang="en-US" altLang="el-GR" sz="2400" dirty="0">
                <a:latin typeface="+mn-lt"/>
              </a:rPr>
              <a:t>Fehling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13332" name="Picture 20" descr="ald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8496300" cy="354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6532483" y="5949950"/>
            <a:ext cx="1943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dirty="0">
                <a:latin typeface="+mn-lt"/>
              </a:rPr>
              <a:t>Σκούρο κόκκινο ίζημα</a:t>
            </a:r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>
            <a:off x="7308850" y="5661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682625" y="4560064"/>
            <a:ext cx="568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Περιέχει ιόντα  </a:t>
            </a:r>
            <a:r>
              <a:rPr lang="en-US" altLang="el-GR" sz="2000" dirty="0">
                <a:latin typeface="+mn-lt"/>
              </a:rPr>
              <a:t>Cu</a:t>
            </a:r>
            <a:r>
              <a:rPr lang="en-US" altLang="el-GR" sz="2000" baseline="30000" dirty="0">
                <a:latin typeface="+mn-lt"/>
              </a:rPr>
              <a:t>2+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σε αλκαλικό περιβάλλον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23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7/10</a:t>
            </a:r>
          </a:p>
        </p:txBody>
      </p:sp>
    </p:spTree>
    <p:extLst>
      <p:ext uri="{BB962C8B-B14F-4D97-AF65-F5344CB8AC3E}">
        <p14:creationId xmlns:p14="http://schemas.microsoft.com/office/powerpoint/2010/main" val="12075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Αλδεΰδες</a:t>
            </a:r>
            <a:r>
              <a:rPr lang="en-US" altLang="el-GR" dirty="0" smtClean="0"/>
              <a:t> </a:t>
            </a:r>
            <a:r>
              <a:rPr lang="el-GR" altLang="el-GR" dirty="0" smtClean="0"/>
              <a:t>– Κετόνες </a:t>
            </a:r>
            <a:r>
              <a:rPr lang="el-GR" altLang="el-GR" sz="3000" b="0" dirty="0" smtClean="0"/>
              <a:t>1/4</a:t>
            </a:r>
          </a:p>
        </p:txBody>
      </p:sp>
      <p:pic>
        <p:nvPicPr>
          <p:cNvPr id="3075" name="Picture 5" descr="File:Aldehyd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1037"/>
            <a:ext cx="20637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aldehy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4321175" cy="998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096" name="Picture 24" descr="ket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53" y="4509120"/>
            <a:ext cx="3611563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078" name="Picture 26" descr="File:Ketone-group-2D-skeletal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27"/>
          <p:cNvSpPr>
            <a:spLocks noChangeShapeType="1"/>
          </p:cNvSpPr>
          <p:nvPr/>
        </p:nvSpPr>
        <p:spPr bwMode="auto">
          <a:xfrm>
            <a:off x="4860032" y="1412777"/>
            <a:ext cx="0" cy="38878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430711" y="56709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9"/>
              </a:rPr>
              <a:t>chemwiki.ucdavis.edu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10"/>
              </a:rPr>
              <a:t>CC BY-NC-SA 3.0 </a:t>
            </a:r>
            <a:r>
              <a:rPr lang="en-US" sz="1200" dirty="0" smtClean="0">
                <a:latin typeface="+mn-lt"/>
                <a:hlinkClick r:id="rId10"/>
              </a:rPr>
              <a:t>US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23850" y="4797425"/>
            <a:ext cx="1223963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b="1" dirty="0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515100" y="1628775"/>
            <a:ext cx="2160588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07950" y="2781300"/>
            <a:ext cx="1584325" cy="1368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468313" y="1989138"/>
            <a:ext cx="792162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pic>
        <p:nvPicPr>
          <p:cNvPr id="15365" name="Picture 5" descr="hydr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649288" cy="566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1511" name="Picture 7" descr="phenylhyd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dn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8002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15630" y="1303338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 smtClean="0">
                <a:latin typeface="+mn-lt"/>
              </a:rPr>
              <a:t>Προσθήκη </a:t>
            </a:r>
            <a:r>
              <a:rPr lang="el-GR" altLang="el-GR" sz="2400" dirty="0">
                <a:latin typeface="+mn-lt"/>
              </a:rPr>
              <a:t>αζωτούχων ενώσεων</a:t>
            </a:r>
          </a:p>
        </p:txBody>
      </p:sp>
      <p:pic>
        <p:nvPicPr>
          <p:cNvPr id="15373" name="Picture 13" descr="dnpproduc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3068638"/>
            <a:ext cx="2495550" cy="2124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6378575" y="5259388"/>
            <a:ext cx="2370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rgbClr val="FF0000"/>
                </a:solidFill>
              </a:rPr>
              <a:t>2,4-dinitro</a:t>
            </a:r>
            <a:r>
              <a:rPr lang="el-GR" altLang="el-GR" sz="1400" dirty="0"/>
              <a:t>phenyl</a:t>
            </a:r>
            <a:r>
              <a:rPr lang="el-GR" altLang="el-GR" sz="1400" dirty="0">
                <a:solidFill>
                  <a:srgbClr val="0000FF"/>
                </a:solidFill>
              </a:rPr>
              <a:t>hydrazone</a:t>
            </a:r>
            <a:r>
              <a:rPr lang="el-GR" altLang="el-GR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6516688" y="5589588"/>
            <a:ext cx="23764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 dirty="0"/>
              <a:t>κίτρινο ίζημα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 u="sng" dirty="0"/>
              <a:t>(ανίχνευση αλδεϋδης ή κετόνης)</a:t>
            </a:r>
          </a:p>
        </p:txBody>
      </p:sp>
      <p:pic>
        <p:nvPicPr>
          <p:cNvPr id="15377" name="Picture 17" descr="condens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4319587" cy="587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6011863" y="1700213"/>
            <a:ext cx="0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1520" name="Text Box 19"/>
          <p:cNvSpPr txBox="1">
            <a:spLocks noChangeArrowheads="1"/>
          </p:cNvSpPr>
          <p:nvPr/>
        </p:nvSpPr>
        <p:spPr bwMode="auto">
          <a:xfrm>
            <a:off x="4284663" y="25654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 dirty="0"/>
              <a:t>υδραζόνη</a:t>
            </a:r>
            <a:endParaRPr lang="el-GR" altLang="el-GR" sz="1200" u="sng" dirty="0"/>
          </a:p>
        </p:txBody>
      </p:sp>
      <p:pic>
        <p:nvPicPr>
          <p:cNvPr id="15381" name="Picture 21" descr="condens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068638"/>
            <a:ext cx="4175125" cy="541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22" name="Text Box 22"/>
          <p:cNvSpPr txBox="1">
            <a:spLocks noChangeArrowheads="1"/>
          </p:cNvSpPr>
          <p:nvPr/>
        </p:nvSpPr>
        <p:spPr bwMode="auto">
          <a:xfrm>
            <a:off x="4067175" y="3644900"/>
            <a:ext cx="1368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 dirty="0"/>
              <a:t>φαινυλυδραζόνη</a:t>
            </a:r>
            <a:endParaRPr lang="el-GR" altLang="el-GR" sz="1200" u="sng" dirty="0"/>
          </a:p>
        </p:txBody>
      </p:sp>
      <p:pic>
        <p:nvPicPr>
          <p:cNvPr id="15387" name="Picture 27" descr="condens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8863"/>
            <a:ext cx="39243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24" name="Text Box 28"/>
          <p:cNvSpPr txBox="1">
            <a:spLocks noChangeArrowheads="1"/>
          </p:cNvSpPr>
          <p:nvPr/>
        </p:nvSpPr>
        <p:spPr bwMode="auto">
          <a:xfrm>
            <a:off x="4427538" y="544512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 dirty="0"/>
              <a:t>οξίμη</a:t>
            </a:r>
            <a:endParaRPr lang="el-GR" altLang="el-GR" sz="1200" u="sng" dirty="0"/>
          </a:p>
        </p:txBody>
      </p:sp>
      <p:sp>
        <p:nvSpPr>
          <p:cNvPr id="21525" name="Rectangle 29"/>
          <p:cNvSpPr>
            <a:spLocks noChangeArrowheads="1"/>
          </p:cNvSpPr>
          <p:nvPr/>
        </p:nvSpPr>
        <p:spPr bwMode="auto">
          <a:xfrm>
            <a:off x="323850" y="4824413"/>
            <a:ext cx="125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b="1" dirty="0">
                <a:solidFill>
                  <a:srgbClr val="0000FF"/>
                </a:solidFill>
              </a:rPr>
              <a:t>NH</a:t>
            </a:r>
            <a:r>
              <a:rPr lang="el-GR" altLang="el-GR" sz="1200" b="1" baseline="-25000" dirty="0">
                <a:solidFill>
                  <a:srgbClr val="0000FF"/>
                </a:solidFill>
              </a:rPr>
              <a:t>2</a:t>
            </a:r>
            <a:r>
              <a:rPr lang="el-GR" altLang="el-GR" sz="1200" b="1" dirty="0">
                <a:solidFill>
                  <a:srgbClr val="0000FF"/>
                </a:solidFill>
              </a:rPr>
              <a:t>OH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b="1" dirty="0">
                <a:solidFill>
                  <a:srgbClr val="0000FF"/>
                </a:solidFill>
              </a:rPr>
              <a:t>hydroxylamine</a:t>
            </a:r>
            <a:endParaRPr lang="el-GR" altLang="el-GR" sz="1200" b="1" dirty="0">
              <a:solidFill>
                <a:srgbClr val="0000FF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5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8/10</a:t>
            </a:r>
          </a:p>
        </p:txBody>
      </p:sp>
    </p:spTree>
    <p:extLst>
      <p:ext uri="{BB962C8B-B14F-4D97-AF65-F5344CB8AC3E}">
        <p14:creationId xmlns:p14="http://schemas.microsoft.com/office/powerpoint/2010/main" val="13038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hi3eqnc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7112000" cy="96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2531" name="Picture 5" descr="pad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3194050"/>
            <a:ext cx="95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208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 smtClean="0">
                <a:latin typeface="+mn-lt"/>
              </a:rPr>
              <a:t>Αντίδραση </a:t>
            </a:r>
            <a:r>
              <a:rPr lang="el-GR" altLang="el-GR" sz="2400" dirty="0">
                <a:latin typeface="+mn-lt"/>
              </a:rPr>
              <a:t>ιωδοφορμίου ( ανίχνευση </a:t>
            </a:r>
            <a:r>
              <a:rPr lang="en-US" altLang="el-GR" sz="2400" dirty="0">
                <a:latin typeface="+mn-lt"/>
              </a:rPr>
              <a:t>CH</a:t>
            </a:r>
            <a:r>
              <a:rPr lang="en-US" altLang="el-GR" sz="2400" baseline="-25000" dirty="0">
                <a:latin typeface="+mn-lt"/>
              </a:rPr>
              <a:t>3</a:t>
            </a:r>
            <a:r>
              <a:rPr lang="en-US" altLang="el-GR" sz="2400" dirty="0">
                <a:latin typeface="+mn-lt"/>
              </a:rPr>
              <a:t>-C=O)</a:t>
            </a:r>
            <a:r>
              <a:rPr lang="el-GR" altLang="el-GR" sz="2400" dirty="0">
                <a:latin typeface="+mn-lt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 smtClean="0">
                <a:latin typeface="+mn-lt"/>
              </a:rPr>
              <a:t>Ακεταλδε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ΰ</a:t>
            </a:r>
            <a:r>
              <a:rPr lang="el-GR" altLang="el-GR" sz="2400" dirty="0" smtClean="0">
                <a:latin typeface="+mn-lt"/>
              </a:rPr>
              <a:t>δη </a:t>
            </a:r>
            <a:r>
              <a:rPr lang="el-GR" altLang="el-GR" sz="2400" dirty="0">
                <a:latin typeface="+mn-lt"/>
              </a:rPr>
              <a:t>και </a:t>
            </a:r>
            <a:r>
              <a:rPr lang="el-GR" altLang="el-GR" sz="2400" dirty="0" smtClean="0">
                <a:latin typeface="+mn-lt"/>
              </a:rPr>
              <a:t>μεθυλοκετόνες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23562" name="Picture 10" descr="chi3eqnc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66975"/>
            <a:ext cx="5111750" cy="74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3564" name="Picture 12" descr="chi3eqn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98838"/>
            <a:ext cx="4464050" cy="1182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5580063" y="17002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684213" y="4724400"/>
            <a:ext cx="119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Συνολικά: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9/10</a:t>
            </a:r>
          </a:p>
        </p:txBody>
      </p:sp>
    </p:spTree>
    <p:extLst>
      <p:ext uri="{BB962C8B-B14F-4D97-AF65-F5344CB8AC3E}">
        <p14:creationId xmlns:p14="http://schemas.microsoft.com/office/powerpoint/2010/main" val="1669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8" descr="File:Wittig Reakt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6191"/>
            <a:ext cx="7620000" cy="12668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539750" y="1412875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 smtClean="0">
                <a:latin typeface="+mn-lt"/>
              </a:rPr>
              <a:t>Αντίδραση </a:t>
            </a:r>
            <a:r>
              <a:rPr lang="en-US" altLang="el-GR" sz="2400" dirty="0">
                <a:latin typeface="+mn-lt"/>
              </a:rPr>
              <a:t>Wittig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5464210" y="3836988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αλκένιο</a:t>
            </a:r>
            <a:endParaRPr lang="el-GR" altLang="el-GR" sz="1800" u="sng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10/10</a:t>
            </a:r>
          </a:p>
        </p:txBody>
      </p:sp>
    </p:spTree>
    <p:extLst>
      <p:ext uri="{BB962C8B-B14F-4D97-AF65-F5344CB8AC3E}">
        <p14:creationId xmlns:p14="http://schemas.microsoft.com/office/powerpoint/2010/main" val="7680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l-GR" sz="4000" dirty="0" smtClean="0"/>
              <a:t>Ketone bodies</a:t>
            </a:r>
            <a:r>
              <a:rPr lang="el-GR" altLang="el-GR" sz="4000" dirty="0" smtClean="0"/>
              <a:t> </a:t>
            </a:r>
            <a:r>
              <a:rPr lang="en-US" altLang="el-GR" sz="4000" dirty="0" smtClean="0"/>
              <a:t>- Ketosis</a:t>
            </a:r>
            <a:endParaRPr lang="el-GR" altLang="el-GR" sz="3200" dirty="0" smtClean="0"/>
          </a:p>
        </p:txBody>
      </p:sp>
      <p:pic>
        <p:nvPicPr>
          <p:cNvPr id="38914" name="Picture 2" descr="File:Ketone bod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760"/>
            <a:ext cx="2105025" cy="39766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76600" y="1242427"/>
            <a:ext cx="4572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 acetone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acetoacetic acid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/>
              <a:t> beta-hydroxybutyric acid</a:t>
            </a:r>
            <a:endParaRPr lang="el-GR" altLang="el-GR" sz="1800" dirty="0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4572000" y="4509120"/>
            <a:ext cx="42187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+mn-lt"/>
              </a:rPr>
              <a:t>“fuels” for tissues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l-GR" sz="2000" dirty="0" smtClean="0">
                <a:latin typeface="+mn-lt"/>
              </a:rPr>
              <a:t>substrate </a:t>
            </a:r>
            <a:r>
              <a:rPr lang="en-US" altLang="el-GR" sz="2000" dirty="0">
                <a:latin typeface="+mn-lt"/>
              </a:rPr>
              <a:t>for lipid synthesis by brain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l-GR" sz="2000" dirty="0"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l-GR" sz="2000" dirty="0">
              <a:latin typeface="+mn-lt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l-GR" sz="2000" dirty="0" smtClean="0">
                <a:latin typeface="+mn-lt"/>
              </a:rPr>
              <a:t>increase </a:t>
            </a:r>
            <a:r>
              <a:rPr lang="en-US" altLang="el-GR" sz="2000" dirty="0">
                <a:latin typeface="+mn-lt"/>
              </a:rPr>
              <a:t>metabolic efficiency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l-GR" sz="2000" dirty="0" smtClean="0">
                <a:latin typeface="+mn-lt"/>
              </a:rPr>
              <a:t>decrease </a:t>
            </a:r>
            <a:r>
              <a:rPr lang="en-US" altLang="el-GR" sz="2000" dirty="0">
                <a:latin typeface="+mn-lt"/>
              </a:rPr>
              <a:t>production of free radicals</a:t>
            </a:r>
            <a:endParaRPr lang="el-GR" altLang="el-GR" sz="20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1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l-GR" sz="3600" dirty="0" smtClean="0"/>
              <a:t>Ketone bodies</a:t>
            </a:r>
            <a:r>
              <a:rPr lang="el-GR" altLang="el-GR" sz="3600" dirty="0" smtClean="0"/>
              <a:t> </a:t>
            </a:r>
            <a:r>
              <a:rPr lang="en-US" altLang="el-GR" sz="3600" dirty="0" smtClean="0"/>
              <a:t>– Ketosis</a:t>
            </a:r>
            <a:r>
              <a:rPr lang="el-GR" altLang="el-GR" sz="3600" dirty="0" smtClean="0"/>
              <a:t> </a:t>
            </a:r>
            <a:r>
              <a:rPr lang="en-US" altLang="el-GR" sz="3600" dirty="0" smtClean="0"/>
              <a:t>- ketoacidosis</a:t>
            </a:r>
            <a:endParaRPr lang="el-GR" altLang="el-GR" sz="3600" dirty="0" smtClean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6418" y="1124744"/>
            <a:ext cx="59038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 The presence of ketone bodies is due to…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833765" y="1781126"/>
            <a:ext cx="548479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l-GR" sz="2200" dirty="0" smtClean="0">
                <a:latin typeface="+mn-lt"/>
              </a:rPr>
              <a:t>severe </a:t>
            </a:r>
            <a:r>
              <a:rPr lang="en-US" altLang="el-GR" sz="2200" dirty="0">
                <a:latin typeface="+mn-lt"/>
              </a:rPr>
              <a:t>weight reduction diet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l-GR" sz="2200" dirty="0" smtClean="0">
                <a:latin typeface="+mn-lt"/>
              </a:rPr>
              <a:t>pregnancy</a:t>
            </a:r>
            <a:endParaRPr lang="en-US" altLang="el-GR" sz="2200" dirty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l-GR" sz="2200" dirty="0" smtClean="0">
                <a:latin typeface="+mn-lt"/>
              </a:rPr>
              <a:t>hypoglycemia</a:t>
            </a:r>
            <a:r>
              <a:rPr lang="en-US" altLang="el-GR" sz="2200" dirty="0">
                <a:latin typeface="+mn-lt"/>
              </a:rPr>
              <a:t>, in diabetic persons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l-GR" sz="2200" dirty="0" smtClean="0">
                <a:latin typeface="+mn-lt"/>
              </a:rPr>
              <a:t>high </a:t>
            </a:r>
            <a:r>
              <a:rPr lang="en-US" altLang="el-GR" sz="2200" dirty="0">
                <a:latin typeface="+mn-lt"/>
              </a:rPr>
              <a:t>blood glycose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l-GR" sz="2200" dirty="0" smtClean="0">
                <a:latin typeface="+mn-lt"/>
              </a:rPr>
              <a:t>illness</a:t>
            </a:r>
            <a:r>
              <a:rPr lang="en-US" altLang="el-GR" sz="2200" dirty="0">
                <a:latin typeface="+mn-lt"/>
              </a:rPr>
              <a:t>/ stress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l-GR" sz="2200" dirty="0" smtClean="0">
                <a:latin typeface="+mn-lt"/>
              </a:rPr>
              <a:t>exercise</a:t>
            </a:r>
            <a:endParaRPr lang="el-GR" altLang="el-GR" sz="2200" dirty="0">
              <a:latin typeface="+mn-lt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32288" y="4941168"/>
            <a:ext cx="810040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If glycose and ketones levels are high and  the body is dehydrated,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the body’s chemical balance is disrupted and a life-threatening condition is developed, called ketoacidosis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75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15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Αλδεϋδες- Κετόνες».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smtClean="0"/>
              <a:t>Αλδεΰδες</a:t>
            </a:r>
            <a:r>
              <a:rPr lang="en-US" altLang="el-GR" dirty="0" smtClean="0"/>
              <a:t> </a:t>
            </a:r>
            <a:r>
              <a:rPr lang="el-GR" altLang="el-GR" dirty="0"/>
              <a:t>– Κετόνες </a:t>
            </a:r>
            <a:r>
              <a:rPr lang="el-GR" altLang="el-GR" sz="3000" b="0" dirty="0" smtClean="0"/>
              <a:t>2/4</a:t>
            </a:r>
            <a:endParaRPr lang="el-GR" altLang="el-GR" dirty="0" smtClean="0"/>
          </a:p>
        </p:txBody>
      </p:sp>
      <p:pic>
        <p:nvPicPr>
          <p:cNvPr id="4099" name="Picture 6" descr="File:Benzaldehyd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13144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729009" y="3799257"/>
            <a:ext cx="2087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Βενζαλδεϋδη</a:t>
            </a:r>
          </a:p>
        </p:txBody>
      </p:sp>
      <p:pic>
        <p:nvPicPr>
          <p:cNvPr id="4101" name="Picture 9" descr="File:Vanillin2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341438"/>
            <a:ext cx="1916113" cy="208756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3563937" y="3799257"/>
            <a:ext cx="2087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Βανιλίνη</a:t>
            </a:r>
          </a:p>
        </p:txBody>
      </p:sp>
      <p:pic>
        <p:nvPicPr>
          <p:cNvPr id="4103" name="Picture 12" descr="File:Testosterone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871788" cy="18510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6516688" y="3799256"/>
            <a:ext cx="2087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Τεστοστερόνη</a:t>
            </a:r>
          </a:p>
        </p:txBody>
      </p:sp>
      <p:pic>
        <p:nvPicPr>
          <p:cNvPr id="4105" name="Picture 15" descr="img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17632"/>
            <a:ext cx="6911975" cy="15509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60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smtClean="0"/>
              <a:t>Αλδεΰδες</a:t>
            </a:r>
            <a:r>
              <a:rPr lang="en-US" altLang="el-GR" dirty="0" smtClean="0"/>
              <a:t> </a:t>
            </a:r>
            <a:r>
              <a:rPr lang="el-GR" altLang="el-GR" dirty="0"/>
              <a:t>– Κετόνες </a:t>
            </a:r>
            <a:r>
              <a:rPr lang="el-GR" altLang="el-GR" sz="3000" b="0" dirty="0" smtClean="0"/>
              <a:t>3/4</a:t>
            </a:r>
            <a:endParaRPr lang="el-GR" altLang="el-GR" dirty="0" smtClean="0"/>
          </a:p>
        </p:txBody>
      </p:sp>
      <p:graphicFrame>
        <p:nvGraphicFramePr>
          <p:cNvPr id="4197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157415"/>
              </p:ext>
            </p:extLst>
          </p:nvPr>
        </p:nvGraphicFramePr>
        <p:xfrm>
          <a:off x="3131840" y="1629639"/>
          <a:ext cx="5945694" cy="1730376"/>
        </p:xfrm>
        <a:graphic>
          <a:graphicData uri="http://schemas.openxmlformats.org/drawingml/2006/table">
            <a:tbl>
              <a:tblPr/>
              <a:tblGrid>
                <a:gridCol w="1537398"/>
                <a:gridCol w="2031301"/>
                <a:gridCol w="2376995"/>
              </a:tblGrid>
              <a:tr h="4046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Μόριο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Ομόλογη σειρά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Σημείο ζέσεως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 (°C)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αλκάνιο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-42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0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CHO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αλδεϋδη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+21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OH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αλκοόλη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+78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67544" y="1125538"/>
            <a:ext cx="359963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Φυσικές ιδιότητες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7544" y="2132856"/>
            <a:ext cx="252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Σημείο ζέσεως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7544" y="4567386"/>
            <a:ext cx="2531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Διαλυτότητα</a:t>
            </a:r>
          </a:p>
        </p:txBody>
      </p:sp>
      <p:pic>
        <p:nvPicPr>
          <p:cNvPr id="4194" name="Picture 98" descr="ethanalh2o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4304191" cy="1944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2999337" y="59389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3"/>
              </a:rPr>
              <a:t>chemwiki.ucdavis.edu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4"/>
              </a:rPr>
              <a:t>CC BY-NC-SA 3.0 </a:t>
            </a:r>
            <a:r>
              <a:rPr lang="en-US" sz="1200" dirty="0" smtClean="0">
                <a:latin typeface="+mn-lt"/>
                <a:hlinkClick r:id="rId4"/>
              </a:rPr>
              <a:t>US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0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nduc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3" y="3212976"/>
            <a:ext cx="3162427" cy="130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induc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1" y="5517232"/>
            <a:ext cx="3333930" cy="45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File:Carbonylgruppe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36008"/>
            <a:ext cx="2591544" cy="151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2052698" y="452280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3851275" y="57274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pic>
        <p:nvPicPr>
          <p:cNvPr id="6151" name="Picture 10" descr="latt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81717"/>
            <a:ext cx="3636966" cy="112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smtClean="0"/>
              <a:t>Αλδεΰδες</a:t>
            </a:r>
            <a:r>
              <a:rPr lang="en-US" altLang="el-GR" dirty="0" smtClean="0"/>
              <a:t> </a:t>
            </a:r>
            <a:r>
              <a:rPr lang="el-GR" altLang="el-GR" dirty="0"/>
              <a:t>– Κετόνες </a:t>
            </a:r>
            <a:r>
              <a:rPr lang="el-GR" altLang="el-GR" sz="3000" b="0" dirty="0" smtClean="0"/>
              <a:t>4/4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11" name="Rectangle 7"/>
          <p:cNvSpPr/>
          <p:nvPr/>
        </p:nvSpPr>
        <p:spPr>
          <a:xfrm>
            <a:off x="5508104" y="2435651"/>
            <a:ext cx="2539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Carbonylgruppe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Azaline Gomberg (page does not exist)"/>
              </a:rPr>
              <a:t>Azaline Gomberg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9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makecarbon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3164"/>
            <a:ext cx="3816350" cy="2501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11560" y="1556051"/>
            <a:ext cx="31681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b="1" dirty="0">
                <a:latin typeface="+mn-lt"/>
              </a:rPr>
              <a:t> Οξείδωση αλκοολών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Αλδεϋδες-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Μέθοδοι παρασκευής 1/3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04031" y="4090666"/>
            <a:ext cx="81359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l-GR" altLang="el-GR" sz="2200" dirty="0">
                <a:latin typeface="+mn-lt"/>
              </a:rPr>
              <a:t>Πως θα αποφευχθεί η οξείδωση, σε δεύτερο στάδιο, της αλδεϋδης σε </a:t>
            </a:r>
            <a:r>
              <a:rPr lang="el-GR" altLang="el-GR" sz="2200" dirty="0" smtClean="0">
                <a:latin typeface="+mn-lt"/>
              </a:rPr>
              <a:t>οξύ; 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Χρήση </a:t>
            </a:r>
            <a:r>
              <a:rPr lang="el-GR" altLang="el-GR" sz="2200" dirty="0">
                <a:latin typeface="+mn-lt"/>
              </a:rPr>
              <a:t>ήπιου οξειδωτικού μέσου (χλωροχρωμική πυριδίνη, </a:t>
            </a:r>
            <a:r>
              <a:rPr lang="en-US" altLang="el-GR" sz="2200" dirty="0">
                <a:latin typeface="+mn-lt"/>
              </a:rPr>
              <a:t>PCC</a:t>
            </a:r>
            <a:r>
              <a:rPr lang="el-GR" altLang="el-GR" sz="2200" dirty="0" smtClean="0">
                <a:latin typeface="+mn-lt"/>
              </a:rPr>
              <a:t>).</a:t>
            </a:r>
            <a:endParaRPr lang="el-GR" altLang="el-GR" sz="2200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Χρήση </a:t>
            </a:r>
            <a:r>
              <a:rPr lang="el-GR" altLang="el-GR" sz="2200" dirty="0">
                <a:latin typeface="+mn-lt"/>
              </a:rPr>
              <a:t>περίσσειας </a:t>
            </a:r>
            <a:r>
              <a:rPr lang="el-GR" altLang="el-GR" sz="2200" dirty="0" smtClean="0">
                <a:latin typeface="+mn-lt"/>
              </a:rPr>
              <a:t>αλκοόλης.</a:t>
            </a:r>
            <a:endParaRPr lang="el-GR" altLang="el-GR" sz="2200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Απομάκρυνση </a:t>
            </a:r>
            <a:r>
              <a:rPr lang="el-GR" altLang="el-GR" sz="2200" dirty="0">
                <a:latin typeface="+mn-lt"/>
              </a:rPr>
              <a:t>παραγόμενης </a:t>
            </a:r>
            <a:r>
              <a:rPr lang="el-GR" altLang="el-GR" sz="2200" dirty="0" smtClean="0">
                <a:latin typeface="+mn-lt"/>
              </a:rPr>
              <a:t>αλδεϋδης.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45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mg04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5845" r="2710" b="23395"/>
          <a:stretch/>
        </p:blipFill>
        <p:spPr bwMode="auto">
          <a:xfrm>
            <a:off x="2267744" y="2492896"/>
            <a:ext cx="4838330" cy="21040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55576" y="1628800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 Οξείδωση αλκενίων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Μέθοδοι παρασκευής 2/3</a:t>
            </a:r>
          </a:p>
        </p:txBody>
      </p:sp>
    </p:spTree>
    <p:extLst>
      <p:ext uri="{BB962C8B-B14F-4D97-AF65-F5344CB8AC3E}">
        <p14:creationId xmlns:p14="http://schemas.microsoft.com/office/powerpoint/2010/main" val="31472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827584" y="1622752"/>
            <a:ext cx="755967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 smtClean="0">
                <a:latin typeface="+mn-lt"/>
              </a:rPr>
              <a:t>H</a:t>
            </a:r>
            <a:r>
              <a:rPr lang="el-GR" altLang="el-GR" sz="2400" baseline="-25000" dirty="0" smtClean="0">
                <a:latin typeface="+mn-lt"/>
              </a:rPr>
              <a:t>2</a:t>
            </a:r>
            <a:r>
              <a:rPr lang="el-GR" altLang="el-GR" sz="2400" dirty="0" smtClean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+ CO + CH</a:t>
            </a:r>
            <a:r>
              <a:rPr lang="el-GR" altLang="el-GR" sz="2400" baseline="-25000" dirty="0">
                <a:latin typeface="+mn-lt"/>
              </a:rPr>
              <a:t>3</a:t>
            </a:r>
            <a:r>
              <a:rPr lang="el-GR" altLang="el-GR" sz="2400" dirty="0">
                <a:latin typeface="+mn-lt"/>
              </a:rPr>
              <a:t>CH=CH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 → CH</a:t>
            </a:r>
            <a:r>
              <a:rPr lang="el-GR" altLang="el-GR" sz="2400" baseline="-25000" dirty="0">
                <a:latin typeface="+mn-lt"/>
              </a:rPr>
              <a:t>3</a:t>
            </a:r>
            <a:r>
              <a:rPr lang="el-GR" altLang="el-GR" sz="2400" dirty="0">
                <a:latin typeface="+mn-lt"/>
              </a:rPr>
              <a:t>CH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CH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CHO ("normal</a:t>
            </a:r>
            <a:r>
              <a:rPr lang="el-GR" altLang="el-GR" sz="2400" dirty="0" smtClean="0">
                <a:latin typeface="+mn-lt"/>
              </a:rPr>
              <a:t>")</a:t>
            </a:r>
          </a:p>
          <a:p>
            <a:pPr marL="2778125" lvl="1" algn="ctr"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 smtClean="0">
                <a:latin typeface="+mn-lt"/>
              </a:rPr>
              <a:t>(</a:t>
            </a:r>
            <a:r>
              <a:rPr lang="el-GR" altLang="el-GR" sz="2400" dirty="0">
                <a:latin typeface="+mn-lt"/>
              </a:rPr>
              <a:t>βουτυραλδεϋδη)</a:t>
            </a:r>
          </a:p>
          <a:p>
            <a:pPr lvl="1" algn="ctr"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vs. </a:t>
            </a:r>
            <a:endParaRPr lang="en-US" altLang="el-GR" sz="2400" dirty="0">
              <a:latin typeface="+mn-lt"/>
            </a:endParaRPr>
          </a:p>
          <a:p>
            <a:pPr lvl="1" algn="ctr" eaLnBrk="1" hangingPunct="1">
              <a:spcBef>
                <a:spcPts val="1200"/>
              </a:spcBef>
              <a:buFontTx/>
              <a:buNone/>
            </a:pPr>
            <a:endParaRPr lang="el-GR" altLang="el-GR" sz="2400" dirty="0">
              <a:latin typeface="+mn-lt"/>
            </a:endParaRPr>
          </a:p>
          <a:p>
            <a:pPr lvl="1" algn="ctr"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 + CO + CH</a:t>
            </a:r>
            <a:r>
              <a:rPr lang="el-GR" altLang="el-GR" sz="2400" baseline="-25000" dirty="0">
                <a:latin typeface="+mn-lt"/>
              </a:rPr>
              <a:t>3</a:t>
            </a:r>
            <a:r>
              <a:rPr lang="el-GR" altLang="el-GR" sz="2400" dirty="0">
                <a:latin typeface="+mn-lt"/>
              </a:rPr>
              <a:t>CH=CH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 → (CH</a:t>
            </a:r>
            <a:r>
              <a:rPr lang="el-GR" altLang="el-GR" sz="2400" baseline="-25000" dirty="0">
                <a:latin typeface="+mn-lt"/>
              </a:rPr>
              <a:t>3</a:t>
            </a:r>
            <a:r>
              <a:rPr lang="el-GR" altLang="el-GR" sz="2400" dirty="0">
                <a:latin typeface="+mn-lt"/>
              </a:rPr>
              <a:t>)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CHCHO ("iso") </a:t>
            </a:r>
          </a:p>
          <a:p>
            <a:pPr lvl="1" algn="ctr"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                                              (ισοβουτυραλδεϋδη</a:t>
            </a:r>
            <a:r>
              <a:rPr lang="el-GR" altLang="el-GR" sz="2400" dirty="0" smtClean="0">
                <a:latin typeface="+mn-lt"/>
              </a:rPr>
              <a:t>)</a:t>
            </a:r>
            <a:endParaRPr lang="el-GR" altLang="el-GR" sz="2400" dirty="0">
              <a:latin typeface="+mn-lt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2259534" y="5179254"/>
            <a:ext cx="4695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…με επιλογή κατάλληλου </a:t>
            </a:r>
            <a:r>
              <a:rPr lang="el-GR" altLang="el-GR" sz="2400" dirty="0" smtClean="0">
                <a:latin typeface="+mn-lt"/>
              </a:rPr>
              <a:t>καταλύτη.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Αλειφατικές Αλδεΰδες-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Μέθοδοι παρασκευής 3/3</a:t>
            </a:r>
          </a:p>
        </p:txBody>
      </p:sp>
    </p:spTree>
    <p:extLst>
      <p:ext uri="{BB962C8B-B14F-4D97-AF65-F5344CB8AC3E}">
        <p14:creationId xmlns:p14="http://schemas.microsoft.com/office/powerpoint/2010/main" val="31446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39750" y="4047455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 </a:t>
            </a:r>
            <a:r>
              <a:rPr lang="en-US" altLang="el-GR" sz="2400" b="1" dirty="0">
                <a:latin typeface="+mn-lt"/>
              </a:rPr>
              <a:t>Friedel-Crafts </a:t>
            </a:r>
            <a:r>
              <a:rPr lang="el-GR" altLang="el-GR" sz="2400" b="1" dirty="0">
                <a:latin typeface="+mn-lt"/>
              </a:rPr>
              <a:t>ακυλίωση αρωματικών </a:t>
            </a:r>
            <a:r>
              <a:rPr lang="el-GR" altLang="el-GR" sz="2400" b="1" dirty="0" smtClean="0">
                <a:latin typeface="+mn-lt"/>
              </a:rPr>
              <a:t>ενώσεων.</a:t>
            </a:r>
            <a:endParaRPr lang="el-GR" altLang="el-GR" sz="2400" b="1" dirty="0">
              <a:latin typeface="+mn-lt"/>
            </a:endParaRPr>
          </a:p>
        </p:txBody>
      </p:sp>
      <p:pic>
        <p:nvPicPr>
          <p:cNvPr id="10244" name="Picture 9" descr="Friedel-Crafts-acylation-ov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04" y="4581128"/>
            <a:ext cx="4518025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539750" y="1628775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 Οξείδωση </a:t>
            </a:r>
            <a:r>
              <a:rPr lang="el-GR" altLang="el-GR" sz="2400" b="1" dirty="0" smtClean="0">
                <a:latin typeface="+mn-lt"/>
              </a:rPr>
              <a:t>μεθυλοβενζολίων.</a:t>
            </a:r>
            <a:endParaRPr lang="el-GR" altLang="el-GR" sz="2400" b="1" dirty="0">
              <a:latin typeface="+mn-lt"/>
            </a:endParaRPr>
          </a:p>
        </p:txBody>
      </p:sp>
      <p:pic>
        <p:nvPicPr>
          <p:cNvPr id="10246" name="Picture 12" descr="File:Toluol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12" y="2133599"/>
            <a:ext cx="845592" cy="15462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47" name="Picture 14" descr="File:Benzaldehyd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2060575"/>
            <a:ext cx="1076325" cy="17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15"/>
          <p:cNvSpPr>
            <a:spLocks noChangeShapeType="1"/>
          </p:cNvSpPr>
          <p:nvPr/>
        </p:nvSpPr>
        <p:spPr bwMode="auto">
          <a:xfrm>
            <a:off x="2843213" y="2781300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0249" name="Text Box 16"/>
          <p:cNvSpPr txBox="1">
            <a:spLocks noChangeArrowheads="1"/>
          </p:cNvSpPr>
          <p:nvPr/>
        </p:nvSpPr>
        <p:spPr bwMode="auto">
          <a:xfrm>
            <a:off x="3419475" y="24209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/>
              <a:t>[Ο]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Αρωματικές Αλδεΰδες-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Μέθοδοι παρασκευής</a:t>
            </a:r>
          </a:p>
        </p:txBody>
      </p:sp>
    </p:spTree>
    <p:extLst>
      <p:ext uri="{BB962C8B-B14F-4D97-AF65-F5344CB8AC3E}">
        <p14:creationId xmlns:p14="http://schemas.microsoft.com/office/powerpoint/2010/main" val="13021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62</TotalTime>
  <Words>1108</Words>
  <Application>Microsoft Office PowerPoint</Application>
  <PresentationFormat>Προβολή στην οθόνη (4:3)</PresentationFormat>
  <Paragraphs>235</Paragraphs>
  <Slides>31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exo-opistho_simeiomata</vt:lpstr>
      <vt:lpstr>OC_template_updated</vt:lpstr>
      <vt:lpstr>Ανόργανη και Οργανική Χημεία (Θ)</vt:lpstr>
      <vt:lpstr>Αλδεΰδες – Κετόνες 1/4</vt:lpstr>
      <vt:lpstr>Αλδεΰδες – Κετόνες 2/4</vt:lpstr>
      <vt:lpstr>Αλδεΰδες – Κετόνες 3/4</vt:lpstr>
      <vt:lpstr>Αλδεΰδες – Κετόνες 4/4</vt:lpstr>
      <vt:lpstr>Αλειφατικές Αλδεϋδες- Κετόνες Μέθοδοι παρασκευής 1/3</vt:lpstr>
      <vt:lpstr>Αλειφατικές Αλδεΰδες- Κετόνες Μέθοδοι παρασκευής 2/3</vt:lpstr>
      <vt:lpstr>Αλειφατικές Αλδεΰδες- Κετόνες Μέθοδοι παρασκευής 3/3</vt:lpstr>
      <vt:lpstr>Αρωματικές Αλδεΰδες- Κετόνες Μέθοδοι παρασκευής</vt:lpstr>
      <vt:lpstr>Αλειφατικές Αλδεΰδες - Κετόνες Χημικές ιδιότητες 1/10</vt:lpstr>
      <vt:lpstr>Αλειφατικές Αλδεΰδες - Κετόνες Χημικές ιδιότητες 2/10</vt:lpstr>
      <vt:lpstr>Αλειφατικές Αλδεΰδες - Κετόνες Χημικές ιδιότητες 3/10</vt:lpstr>
      <vt:lpstr>Αλδεΰδες - Κετόνες Χημικές ιδιότητες 1/3</vt:lpstr>
      <vt:lpstr>Αλδεΰδες - Κετόνες Χημικές ιδιότητες 2/3</vt:lpstr>
      <vt:lpstr>Αλδεΰδες - Κετόνες Χημικές ιδιότητες 3/3</vt:lpstr>
      <vt:lpstr>Αλειφατικές Αλδεΰδες - Κετόνες Χημικές ιδιότητες 4/10</vt:lpstr>
      <vt:lpstr>Αλειφατικές Αλδεΰδες - Κετόνες Χημικές ιδιότητες 5/10</vt:lpstr>
      <vt:lpstr>Αλειφατικές Αλδεΰδες - Κετόνες Χημικές ιδιότητες 6/10</vt:lpstr>
      <vt:lpstr>Αλειφατικές Αλδεΰδες - Κετόνες Χημικές ιδιότητες 7/10</vt:lpstr>
      <vt:lpstr>Αλειφατικές Αλδεΰδες - Κετόνες Χημικές ιδιότητες 8/10</vt:lpstr>
      <vt:lpstr>Αλειφατικές Αλδεΰδες - Κετόνες Χημικές ιδιότητες 9/10</vt:lpstr>
      <vt:lpstr>Αλειφατικές Αλδεΰδες - Κετόνες Χημικές ιδιότητες 10/10</vt:lpstr>
      <vt:lpstr>Ketone bodies - Ketosis</vt:lpstr>
      <vt:lpstr>Ketone bodies – Ketosis - ketoacidosis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14</cp:revision>
  <dcterms:created xsi:type="dcterms:W3CDTF">2015-05-18T12:26:41Z</dcterms:created>
  <dcterms:modified xsi:type="dcterms:W3CDTF">2015-09-11T07:30:59Z</dcterms:modified>
</cp:coreProperties>
</file>