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07" r:id="rId1"/>
    <p:sldMasterId id="2147483684" r:id="rId2"/>
    <p:sldMasterId id="2147483696" r:id="rId3"/>
    <p:sldMasterId id="2147483719" r:id="rId4"/>
  </p:sldMasterIdLst>
  <p:notesMasterIdLst>
    <p:notesMasterId r:id="rId54"/>
  </p:notesMasterIdLst>
  <p:handoutMasterIdLst>
    <p:handoutMasterId r:id="rId55"/>
  </p:handoutMasterIdLst>
  <p:sldIdLst>
    <p:sldId id="256" r:id="rId5"/>
    <p:sldId id="272" r:id="rId6"/>
    <p:sldId id="273"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3" r:id="rId27"/>
    <p:sldId id="294" r:id="rId28"/>
    <p:sldId id="295" r:id="rId29"/>
    <p:sldId id="296" r:id="rId30"/>
    <p:sldId id="297" r:id="rId31"/>
    <p:sldId id="298" r:id="rId32"/>
    <p:sldId id="299" r:id="rId33"/>
    <p:sldId id="300" r:id="rId34"/>
    <p:sldId id="301" r:id="rId35"/>
    <p:sldId id="302" r:id="rId36"/>
    <p:sldId id="303" r:id="rId37"/>
    <p:sldId id="304" r:id="rId38"/>
    <p:sldId id="305" r:id="rId39"/>
    <p:sldId id="306" r:id="rId40"/>
    <p:sldId id="307" r:id="rId41"/>
    <p:sldId id="308" r:id="rId42"/>
    <p:sldId id="309" r:id="rId43"/>
    <p:sldId id="310" r:id="rId44"/>
    <p:sldId id="311" r:id="rId45"/>
    <p:sldId id="312" r:id="rId46"/>
    <p:sldId id="257" r:id="rId47"/>
    <p:sldId id="262" r:id="rId48"/>
    <p:sldId id="264" r:id="rId49"/>
    <p:sldId id="269" r:id="rId50"/>
    <p:sldId id="270" r:id="rId51"/>
    <p:sldId id="266" r:id="rId52"/>
    <p:sldId id="261" r:id="rId53"/>
  </p:sldIdLst>
  <p:sldSz cx="9144000" cy="6858000" type="screen4x3"/>
  <p:notesSz cx="7104063" cy="10234613"/>
  <p:custDataLst>
    <p:tags r:id="rId56"/>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107" d="100"/>
          <a:sy n="107" d="100"/>
        </p:scale>
        <p:origin x="-182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handoutMaster" Target="handoutMasters/handoutMaster1.xml"/><Relationship Id="rId7" Type="http://schemas.openxmlformats.org/officeDocument/2006/relationships/slide" Target="slides/slide3.xml"/><Relationship Id="rId2" Type="http://schemas.openxmlformats.org/officeDocument/2006/relationships/slideMaster" Target="slideMasters/slideMaster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viewProps" Target="viewProp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ags" Target="tags/tag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presProps" Target="presProp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27/8/2015</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27/8/2015</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solidFill>
                  <a:prstClr val="black"/>
                </a:solidFill>
              </a:rPr>
              <a:pPr/>
              <a:t>45</a:t>
            </a:fld>
            <a:endParaRPr lang="el-GR">
              <a:solidFill>
                <a:prstClr val="black"/>
              </a:solidFill>
            </a:endParaRPr>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Στυλ κύριου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5CC1980-D366-4BEA-BA18-C0CC1F20D011}"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2DF384C6-F399-438E-BA89-7BE1FC33607B}"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363610380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26F6BA0-67C0-4D39-8599-C54286FD276E}"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2279360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Στυλ κύριου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42B1996-88B6-47E9-98CB-DEEF7EDCACAD}"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2DF384C6-F399-438E-BA89-7BE1FC33607B}" type="slidenum">
              <a:rPr lang="el-GR" smtClean="0"/>
              <a:pPr/>
              <a:t>‹#›</a:t>
            </a:fld>
            <a:endParaRPr lang="el-GR"/>
          </a:p>
        </p:txBody>
      </p:sp>
    </p:spTree>
    <p:extLst>
      <p:ext uri="{BB962C8B-B14F-4D97-AF65-F5344CB8AC3E}">
        <p14:creationId xmlns:p14="http://schemas.microsoft.com/office/powerpoint/2010/main" val="331388915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l-GR" smtClean="0"/>
              <a:t>Στυλ κύριου τίτλου</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Date Placeholder 3"/>
          <p:cNvSpPr>
            <a:spLocks noGrp="1"/>
          </p:cNvSpPr>
          <p:nvPr>
            <p:ph type="dt" sz="half" idx="10"/>
          </p:nvPr>
        </p:nvSpPr>
        <p:spPr/>
        <p:txBody>
          <a:bodyPr/>
          <a:lstStyle/>
          <a:p>
            <a:pPr>
              <a:defRPr/>
            </a:pPr>
            <a:fld id="{E2D6EC5D-C218-4308-B024-F2E2DDE94E1A}"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dirty="0" smtClean="0"/>
              <a:t>Στυλ κύριου τίτλου</a:t>
            </a:r>
            <a:endParaRPr lang="el-GR" dirty="0"/>
          </a:p>
        </p:txBody>
      </p:sp>
      <p:sp>
        <p:nvSpPr>
          <p:cNvPr id="3" name="Content Placeholder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9E263596-96AD-4B9C-8B1A-C26E7A1FDAA6}"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l-GR" smtClean="0"/>
              <a:t>Στυλ κύριου τίτλου</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Date Placeholder 3"/>
          <p:cNvSpPr>
            <a:spLocks noGrp="1"/>
          </p:cNvSpPr>
          <p:nvPr>
            <p:ph type="dt" sz="half" idx="10"/>
          </p:nvPr>
        </p:nvSpPr>
        <p:spPr/>
        <p:txBody>
          <a:bodyPr/>
          <a:lstStyle/>
          <a:p>
            <a:pPr>
              <a:defRPr/>
            </a:pPr>
            <a:fld id="{F6E61929-7EB9-4338-91A3-B5018F15A6D2}"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5" name="Date Placeholder 4"/>
          <p:cNvSpPr>
            <a:spLocks noGrp="1"/>
          </p:cNvSpPr>
          <p:nvPr>
            <p:ph type="dt" sz="half" idx="10"/>
          </p:nvPr>
        </p:nvSpPr>
        <p:spPr/>
        <p:txBody>
          <a:bodyPr/>
          <a:lstStyle/>
          <a:p>
            <a:pPr>
              <a:defRPr/>
            </a:pPr>
            <a:fld id="{DB07C02C-106C-451C-8078-941362A423CA}"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Date Placeholder 6"/>
          <p:cNvSpPr>
            <a:spLocks noGrp="1"/>
          </p:cNvSpPr>
          <p:nvPr>
            <p:ph type="dt" sz="half" idx="10"/>
          </p:nvPr>
        </p:nvSpPr>
        <p:spPr/>
        <p:txBody>
          <a:bodyPr/>
          <a:lstStyle/>
          <a:p>
            <a:pPr>
              <a:defRPr/>
            </a:pPr>
            <a:fld id="{C5BE7B8F-3AC6-4601-ACCD-1638F244C62D}" type="datetime1">
              <a:rPr lang="el-GR" smtClean="0"/>
              <a:t>27/8/2015</a:t>
            </a:fld>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l-GR" smtClean="0"/>
              <a:t>Στυλ κύριου τίτλου</a:t>
            </a:r>
            <a:endParaRPr lang="el-GR" dirty="0"/>
          </a:p>
        </p:txBody>
      </p:sp>
      <p:sp>
        <p:nvSpPr>
          <p:cNvPr id="3" name="Date Placeholder 2"/>
          <p:cNvSpPr>
            <a:spLocks noGrp="1"/>
          </p:cNvSpPr>
          <p:nvPr>
            <p:ph type="dt" sz="half" idx="10"/>
          </p:nvPr>
        </p:nvSpPr>
        <p:spPr/>
        <p:txBody>
          <a:bodyPr/>
          <a:lstStyle/>
          <a:p>
            <a:pPr>
              <a:defRPr/>
            </a:pPr>
            <a:fld id="{7A8DDD5C-0957-4C99-BB94-494097FDAD96}" type="datetime1">
              <a:rPr lang="el-GR" smtClean="0"/>
              <a:t>27/8/2015</a:t>
            </a:fld>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7620C92F-87DB-447F-A36C-050EDAAFCFE4}"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Date Placeholder 4"/>
          <p:cNvSpPr>
            <a:spLocks noGrp="1"/>
          </p:cNvSpPr>
          <p:nvPr>
            <p:ph type="dt" sz="half" idx="10"/>
          </p:nvPr>
        </p:nvSpPr>
        <p:spPr/>
        <p:txBody>
          <a:bodyPr/>
          <a:lstStyle/>
          <a:p>
            <a:pPr>
              <a:defRPr/>
            </a:pPr>
            <a:fld id="{7514D342-4452-4CB7-833D-FFEC791A9211}" type="datetime1">
              <a:rPr lang="el-GR" smtClean="0"/>
              <a:t>27/8/2015</a:t>
            </a:fld>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600" b="1">
                <a:solidFill>
                  <a:schemeClr val="tx2">
                    <a:lumMod val="75000"/>
                  </a:schemeClr>
                </a:solidFill>
              </a:defRPr>
            </a:lvl1pPr>
          </a:lstStyle>
          <a:p>
            <a:r>
              <a:rPr kumimoji="0" lang="el-GR" smtClean="0"/>
              <a:t>Στυλ κύριου τίτλου</a:t>
            </a:r>
            <a:endParaRPr kumimoji="0" lang="en-US" dirty="0"/>
          </a:p>
        </p:txBody>
      </p:sp>
      <p:sp>
        <p:nvSpPr>
          <p:cNvPr id="4" name="3 - Θέση ημερομηνίας"/>
          <p:cNvSpPr>
            <a:spLocks noGrp="1"/>
          </p:cNvSpPr>
          <p:nvPr>
            <p:ph type="dt" sz="half" idx="10"/>
          </p:nvPr>
        </p:nvSpPr>
        <p:spPr/>
        <p:txBody>
          <a:bodyPr/>
          <a:lstStyle/>
          <a:p>
            <a:fld id="{768291C1-5B42-4616-9499-4018DC764376}"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200"/>
              </a:spcBef>
              <a:defRPr sz="2400"/>
            </a:lvl1pPr>
            <a:lvl2pPr>
              <a:lnSpc>
                <a:spcPct val="110000"/>
              </a:lnSpc>
              <a:spcBef>
                <a:spcPts val="1200"/>
              </a:spcBef>
              <a:defRPr sz="2400"/>
            </a:lvl2pPr>
            <a:lvl3pPr>
              <a:lnSpc>
                <a:spcPct val="110000"/>
              </a:lnSpc>
              <a:spcBef>
                <a:spcPts val="1200"/>
              </a:spcBef>
              <a:defRPr sz="2400"/>
            </a:lvl3pPr>
            <a:lvl4pPr>
              <a:lnSpc>
                <a:spcPct val="110000"/>
              </a:lnSpc>
              <a:spcBef>
                <a:spcPts val="1200"/>
              </a:spcBef>
              <a:defRPr sz="2400"/>
            </a:lvl4pPr>
            <a:lvl5pPr>
              <a:lnSpc>
                <a:spcPct val="110000"/>
              </a:lnSpc>
              <a:spcBef>
                <a:spcPts val="1200"/>
              </a:spcBef>
              <a:defRPr sz="2400"/>
            </a:lvl5p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dirty="0"/>
          </a:p>
        </p:txBody>
      </p:sp>
    </p:spTree>
    <p:extLst>
      <p:ext uri="{BB962C8B-B14F-4D97-AF65-F5344CB8AC3E}">
        <p14:creationId xmlns:p14="http://schemas.microsoft.com/office/powerpoint/2010/main" val="9519995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l-GR" smtClean="0"/>
              <a:t>Στυλ κύριου τίτλου</a:t>
            </a:r>
            <a:endParaRPr lang="el-GR"/>
          </a:p>
        </p:txBody>
      </p:sp>
      <p:sp>
        <p:nvSpPr>
          <p:cNvPr id="3" name="Vertical Text Placeholder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C825AC23-A439-47CD-89DB-01EC20DC248A}"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Date Placeholder 3"/>
          <p:cNvSpPr>
            <a:spLocks noGrp="1"/>
          </p:cNvSpPr>
          <p:nvPr>
            <p:ph type="dt" sz="half" idx="10"/>
          </p:nvPr>
        </p:nvSpPr>
        <p:spPr/>
        <p:txBody>
          <a:bodyPr/>
          <a:lstStyle/>
          <a:p>
            <a:pPr>
              <a:defRPr/>
            </a:pPr>
            <a:fld id="{0D2F57FE-04CA-42D5-97E8-AFEB47169C08}" type="datetime1">
              <a:rPr lang="el-GR" smtClean="0"/>
              <a:t>27/8/2015</a:t>
            </a:fld>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fld id="{6FEC911A-8069-4EA8-9448-AAA3DA59AD9B}"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24058775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012531FC-ACC6-4B8A-8B1C-EDFA768B8745}"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70875194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7D23591E-FD0F-49ED-9DA0-5D939F578526}"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541939791"/>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fld id="{1F09A82C-BE38-4A0D-B8D9-1A148A96BF0E}"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04392425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fld id="{DD2B4812-90EB-4A5B-9927-BBA5CD361B28}" type="datetime1">
              <a:rPr lang="el-GR" smtClean="0">
                <a:solidFill>
                  <a:prstClr val="black">
                    <a:tint val="75000"/>
                  </a:prstClr>
                </a:solidFill>
              </a:rPr>
              <a:t>27/8/2015</a:t>
            </a:fld>
            <a:endParaRPr lang="el-GR">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l-GR">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33378971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fld id="{6841F308-41FE-4005-B54C-AAC009E56BC3}" type="datetime1">
              <a:rPr lang="el-GR" smtClean="0">
                <a:solidFill>
                  <a:prstClr val="black">
                    <a:tint val="75000"/>
                  </a:prstClr>
                </a:solidFill>
              </a:rPr>
              <a:t>27/8/2015</a:t>
            </a:fld>
            <a:endParaRPr lang="el-GR">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l-GR">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460218576"/>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C6CE119-4209-44F6-B8F3-3D1E2D12B8F0}"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236355620"/>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743F33A-724F-4B81-A553-B0BBB068D69E}" type="datetime1">
              <a:rPr lang="el-GR" smtClean="0">
                <a:solidFill>
                  <a:prstClr val="black">
                    <a:tint val="75000"/>
                  </a:prstClr>
                </a:solidFill>
              </a:rPr>
              <a:t>27/8/2015</a:t>
            </a:fld>
            <a:endParaRPr lang="el-GR">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l-GR">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73716607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Στυλ κύριου τίτλου</a:t>
            </a:r>
            <a:endParaRPr kumimoji="0" lang="en-US"/>
          </a:p>
        </p:txBody>
      </p:sp>
      <p:sp>
        <p:nvSpPr>
          <p:cNvPr id="12" name="11 - Θέση ημερομηνίας"/>
          <p:cNvSpPr>
            <a:spLocks noGrp="1"/>
          </p:cNvSpPr>
          <p:nvPr>
            <p:ph type="dt" sz="half" idx="10"/>
          </p:nvPr>
        </p:nvSpPr>
        <p:spPr/>
        <p:txBody>
          <a:bodyPr/>
          <a:lstStyle/>
          <a:p>
            <a:fld id="{937CC6AA-8576-4450-AC14-67CCCA4AAF76}"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633318531"/>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BD5FF65E-4F72-486E-AF6D-A1B9377581D3}"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1415744171"/>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fld id="{3F0F8EB8-D928-4DCE-ADBD-16977597DCDA}"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l-GR">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2020954638"/>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FA093615-5F65-45D4-8F10-EADA16BF9A04}" type="datetime1">
              <a:rPr lang="el-GR" smtClean="0"/>
              <a:t>27/8/2015</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solidFill>
                <a:srgbClr val="EBDDC3"/>
              </a:solidFill>
            </a:endParaRP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C72B1C53-0E3A-4A86-ABD2-81CE2043CBC2}" type="slidenum">
              <a:rPr lang="el-GR" smtClean="0">
                <a:solidFill>
                  <a:srgbClr val="EBDDC3"/>
                </a:solidFill>
              </a:rPr>
              <a:pPr/>
              <a:t>‹#›</a:t>
            </a:fld>
            <a:endParaRPr lang="el-GR">
              <a:solidFill>
                <a:srgbClr val="EBDDC3"/>
              </a:solidFill>
            </a:endParaRPr>
          </a:p>
        </p:txBody>
      </p:sp>
    </p:spTree>
    <p:extLst>
      <p:ext uri="{BB962C8B-B14F-4D97-AF65-F5344CB8AC3E}">
        <p14:creationId xmlns:p14="http://schemas.microsoft.com/office/powerpoint/2010/main" val="570534545"/>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normAutofit/>
          </a:bodyPr>
          <a:lstStyle>
            <a:lvl1pPr>
              <a:defRPr sz="3200" b="1">
                <a:latin typeface="+mj-lt"/>
              </a:defRPr>
            </a:lvl1pPr>
          </a:lstStyle>
          <a:p>
            <a:r>
              <a:rPr kumimoji="0" lang="el-GR" dirty="0" err="1" smtClean="0"/>
              <a:t>Kλικ</a:t>
            </a:r>
            <a:r>
              <a:rPr kumimoji="0" lang="el-GR" dirty="0" smtClean="0"/>
              <a:t> για επεξεργασία του τίτλου</a:t>
            </a:r>
            <a:endParaRPr kumimoji="0" lang="en-US" dirty="0"/>
          </a:p>
        </p:txBody>
      </p:sp>
      <p:sp>
        <p:nvSpPr>
          <p:cNvPr id="4" name="3 - Θέση ημερομηνίας"/>
          <p:cNvSpPr>
            <a:spLocks noGrp="1"/>
          </p:cNvSpPr>
          <p:nvPr>
            <p:ph type="dt" sz="half" idx="10"/>
          </p:nvPr>
        </p:nvSpPr>
        <p:spPr/>
        <p:txBody>
          <a:bodyPr/>
          <a:lstStyle/>
          <a:p>
            <a:fld id="{DAF8F35C-68B8-4B8E-A8FD-747740BCE719}"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C72B1C53-0E3A-4A86-ABD2-81CE2043CBC2}"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normAutofit/>
          </a:bodyPr>
          <a:lstStyle>
            <a:lvl1pPr>
              <a:lnSpc>
                <a:spcPct val="110000"/>
              </a:lnSpc>
              <a:spcBef>
                <a:spcPts val="1000"/>
              </a:spcBef>
              <a:defRPr sz="2400"/>
            </a:lvl1pPr>
            <a:lvl2pPr>
              <a:lnSpc>
                <a:spcPct val="110000"/>
              </a:lnSpc>
              <a:spcBef>
                <a:spcPts val="1000"/>
              </a:spcBef>
              <a:defRPr sz="2400"/>
            </a:lvl2pPr>
            <a:lvl3pPr>
              <a:lnSpc>
                <a:spcPct val="110000"/>
              </a:lnSpc>
              <a:spcBef>
                <a:spcPts val="1000"/>
              </a:spcBef>
              <a:defRPr sz="2400"/>
            </a:lvl3pPr>
            <a:lvl4pPr>
              <a:lnSpc>
                <a:spcPct val="110000"/>
              </a:lnSpc>
              <a:spcBef>
                <a:spcPts val="1000"/>
              </a:spcBef>
              <a:defRPr sz="2400"/>
            </a:lvl4pPr>
            <a:lvl5pPr>
              <a:lnSpc>
                <a:spcPct val="110000"/>
              </a:lnSpc>
              <a:spcBef>
                <a:spcPts val="1000"/>
              </a:spcBef>
              <a:defRPr sz="2400"/>
            </a:lvl5pPr>
          </a:lstStyle>
          <a:p>
            <a:pPr lvl="0" eaLnBrk="1" latinLnBrk="0" hangingPunct="1"/>
            <a:r>
              <a:rPr lang="el-GR" dirty="0" smtClean="0"/>
              <a:t>Kλικ για επεξεργασία των στυλ του υποδείγματος</a:t>
            </a:r>
          </a:p>
          <a:p>
            <a:pPr lvl="1" eaLnBrk="1" latinLnBrk="0" hangingPunct="1"/>
            <a:r>
              <a:rPr lang="el-GR" dirty="0" smtClean="0"/>
              <a:t>Δεύτερου επιπέδου</a:t>
            </a:r>
          </a:p>
          <a:p>
            <a:pPr lvl="2" eaLnBrk="1" latinLnBrk="0" hangingPunct="1"/>
            <a:r>
              <a:rPr lang="el-GR" dirty="0" smtClean="0"/>
              <a:t>Τρίτου επιπέδου</a:t>
            </a:r>
          </a:p>
          <a:p>
            <a:pPr lvl="3" eaLnBrk="1" latinLnBrk="0" hangingPunct="1"/>
            <a:r>
              <a:rPr lang="el-GR" dirty="0" smtClean="0"/>
              <a:t>Τέταρτου επιπέδου</a:t>
            </a:r>
          </a:p>
          <a:p>
            <a:pPr lvl="4" eaLnBrk="1" latinLnBrk="0" hangingPunct="1"/>
            <a:r>
              <a:rPr lang="el-GR" dirty="0" smtClean="0"/>
              <a:t>Πέμπτου επιπέδου</a:t>
            </a:r>
            <a:endParaRPr kumimoji="0" lang="en-US" dirty="0"/>
          </a:p>
        </p:txBody>
      </p:sp>
    </p:spTree>
    <p:extLst>
      <p:ext uri="{BB962C8B-B14F-4D97-AF65-F5344CB8AC3E}">
        <p14:creationId xmlns:p14="http://schemas.microsoft.com/office/powerpoint/2010/main" val="3745342882"/>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40528F6D-04D0-4941-A2A3-046E6613A2B0}"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C72B1C53-0E3A-4A86-ABD2-81CE2043CBC2}"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solidFill>
                <a:srgbClr val="775F55"/>
              </a:solidFill>
            </a:endParaRPr>
          </a:p>
        </p:txBody>
      </p:sp>
    </p:spTree>
    <p:extLst>
      <p:ext uri="{BB962C8B-B14F-4D97-AF65-F5344CB8AC3E}">
        <p14:creationId xmlns:p14="http://schemas.microsoft.com/office/powerpoint/2010/main" val="3866957308"/>
      </p:ext>
    </p:extLst>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4B4939C4-10E0-46EC-A0A1-E26FBF84301C}"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C72B1C53-0E3A-4A86-ABD2-81CE2043CBC2}"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545125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C7DC721F-56B1-4492-81B8-9740D9DD425A}"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C72B1C53-0E3A-4A86-ABD2-81CE2043CBC2}"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extLst>
      <p:ext uri="{BB962C8B-B14F-4D97-AF65-F5344CB8AC3E}">
        <p14:creationId xmlns:p14="http://schemas.microsoft.com/office/powerpoint/2010/main" val="365053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CDD67763-8665-4B36-9D85-C708FBFD7115}"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C72B1C53-0E3A-4A86-ABD2-81CE2043CBC2}" type="slidenum">
              <a:rPr lang="el-GR" smtClean="0"/>
              <a:pPr/>
              <a:t>‹#›</a:t>
            </a:fld>
            <a:endParaRPr lang="el-GR"/>
          </a:p>
        </p:txBody>
      </p:sp>
    </p:spTree>
    <p:extLst>
      <p:ext uri="{BB962C8B-B14F-4D97-AF65-F5344CB8AC3E}">
        <p14:creationId xmlns:p14="http://schemas.microsoft.com/office/powerpoint/2010/main" val="2191976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2AC8ABF-2942-42D9-B59D-201E8FE01BD3}"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C72B1C53-0E3A-4A86-ABD2-81CE2043CBC2}"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68027576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0CDEB089-A9B1-470D-A174-6E13C080598D}"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C72B1C53-0E3A-4A86-ABD2-81CE2043CBC2}"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7998503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541FAA63-B0CF-4CAE-82F3-4FA2E1AE3329}" type="datetime1">
              <a:rPr lang="el-GR" smtClean="0">
                <a:solidFill>
                  <a:srgbClr val="775F55"/>
                </a:solidFill>
              </a:rPr>
              <a:t>27/8/2015</a:t>
            </a:fld>
            <a:endParaRPr lang="el-GR">
              <a:solidFill>
                <a:srgbClr val="775F55"/>
              </a:solidFill>
            </a:endParaRPr>
          </a:p>
        </p:txBody>
      </p:sp>
      <p:sp>
        <p:nvSpPr>
          <p:cNvPr id="10" name="9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solidFill>
                <a:srgbClr val="775F55"/>
              </a:solidFill>
            </a:endParaRPr>
          </a:p>
        </p:txBody>
      </p:sp>
    </p:spTree>
    <p:extLst>
      <p:ext uri="{BB962C8B-B14F-4D97-AF65-F5344CB8AC3E}">
        <p14:creationId xmlns:p14="http://schemas.microsoft.com/office/powerpoint/2010/main" val="225491184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27B1550C-E249-4702-8974-AAF53F97DC37}"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C72B1C53-0E3A-4A86-ABD2-81CE2043CBC2}"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800423321"/>
      </p:ext>
    </p:extLst>
  </p:cSld>
  <p:clrMapOvr>
    <a:overrideClrMapping bg1="lt1" tx1="dk1" bg2="lt2" tx2="dk2" accent1="accent1" accent2="accent2" accent3="accent3" accent4="accent4" accent5="accent5" accent6="accent6" hlink="hlink" folHlink="folHlink"/>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84705304-3A93-46B8-8080-90EDD31A17A7}"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p:txBody>
          <a:bodyPr/>
          <a:lstStyle/>
          <a:p>
            <a:endParaRPr lang="el-GR">
              <a:solidFill>
                <a:srgbClr val="775F55"/>
              </a:solidFill>
            </a:endParaRPr>
          </a:p>
        </p:txBody>
      </p:sp>
      <p:sp>
        <p:nvSpPr>
          <p:cNvPr id="6" name="5 - Θέση αριθμού διαφάνειας"/>
          <p:cNvSpPr>
            <a:spLocks noGrp="1"/>
          </p:cNvSpPr>
          <p:nvPr>
            <p:ph type="sldNum" sz="quarter" idx="12"/>
          </p:nvPr>
        </p:nvSpPr>
        <p:spPr/>
        <p:txBody>
          <a:bodyPr/>
          <a:lstStyle/>
          <a:p>
            <a:fld id="{C72B1C53-0E3A-4A86-ABD2-81CE2043CBC2}" type="slidenum">
              <a:rPr lang="el-GR" smtClean="0"/>
              <a:pPr/>
              <a:t>‹#›</a:t>
            </a:fld>
            <a:endParaRPr lang="el-GR"/>
          </a:p>
        </p:txBody>
      </p:sp>
    </p:spTree>
    <p:extLst>
      <p:ext uri="{BB962C8B-B14F-4D97-AF65-F5344CB8AC3E}">
        <p14:creationId xmlns:p14="http://schemas.microsoft.com/office/powerpoint/2010/main" val="244608231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6ED74336-72F6-41E7-A6F8-A125A59A33A3}" type="datetime1">
              <a:rPr lang="el-GR" smtClean="0">
                <a:solidFill>
                  <a:srgbClr val="775F55"/>
                </a:solidFill>
              </a:rPr>
              <a:t>27/8/2015</a:t>
            </a:fld>
            <a:endParaRPr lang="el-GR">
              <a:solidFill>
                <a:srgbClr val="775F55"/>
              </a:solidFill>
            </a:endParaRP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solidFill>
                <a:srgbClr val="775F55"/>
              </a:solidFill>
            </a:endParaRP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C72B1C53-0E3A-4A86-ABD2-81CE2043CBC2}" type="slidenum">
              <a:rPr lang="el-GR" smtClean="0"/>
              <a:pPr/>
              <a:t>‹#›</a:t>
            </a:fld>
            <a:endParaRPr lang="el-GR"/>
          </a:p>
        </p:txBody>
      </p:sp>
    </p:spTree>
    <p:extLst>
      <p:ext uri="{BB962C8B-B14F-4D97-AF65-F5344CB8AC3E}">
        <p14:creationId xmlns:p14="http://schemas.microsoft.com/office/powerpoint/2010/main" val="1146090233"/>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Στυλ κύριου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49434953-E636-443C-A866-4137BEAF0401}" type="datetime1">
              <a:rPr lang="el-GR" smtClean="0">
                <a:solidFill>
                  <a:srgbClr val="775F55"/>
                </a:solidFill>
              </a:rPr>
              <a:t>27/8/2015</a:t>
            </a:fld>
            <a:endParaRPr lang="el-GR">
              <a:solidFill>
                <a:srgbClr val="775F55"/>
              </a:solidFill>
            </a:endParaRPr>
          </a:p>
        </p:txBody>
      </p:sp>
      <p:sp>
        <p:nvSpPr>
          <p:cNvPr id="12" name="11 - Θέση αριθμού διαφάνειας"/>
          <p:cNvSpPr>
            <a:spLocks noGrp="1"/>
          </p:cNvSpPr>
          <p:nvPr>
            <p:ph type="sldNum" sz="quarter" idx="16"/>
          </p:nvPr>
        </p:nvSpPr>
        <p:spPr/>
        <p:txBody>
          <a:bodyPr rtlCol="0"/>
          <a:lstStyle/>
          <a:p>
            <a:fld id="{2DF384C6-F399-438E-BA89-7BE1FC33607B}"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solidFill>
                <a:srgbClr val="775F55"/>
              </a:solidFill>
            </a:endParaRP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extLst>
      <p:ext uri="{BB962C8B-B14F-4D97-AF65-F5344CB8AC3E}">
        <p14:creationId xmlns:p14="http://schemas.microsoft.com/office/powerpoint/2010/main" val="311800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Στυλ κύριου τίτλου</a:t>
            </a:r>
            <a:endParaRPr kumimoji="0" lang="en-US"/>
          </a:p>
        </p:txBody>
      </p:sp>
      <p:sp>
        <p:nvSpPr>
          <p:cNvPr id="3" name="2 - Θέση ημερομηνίας"/>
          <p:cNvSpPr>
            <a:spLocks noGrp="1"/>
          </p:cNvSpPr>
          <p:nvPr>
            <p:ph type="dt" sz="half" idx="10"/>
          </p:nvPr>
        </p:nvSpPr>
        <p:spPr/>
        <p:txBody>
          <a:bodyPr/>
          <a:lstStyle/>
          <a:p>
            <a:fld id="{7C9C2D39-4BA4-4AC0-9BB5-D1F1783F14A6}" type="datetime1">
              <a:rPr lang="el-GR" smtClean="0">
                <a:solidFill>
                  <a:srgbClr val="775F55"/>
                </a:solidFill>
              </a:rPr>
              <a:t>27/8/2015</a:t>
            </a:fld>
            <a:endParaRPr lang="el-GR">
              <a:solidFill>
                <a:srgbClr val="775F55"/>
              </a:solidFill>
            </a:endParaRPr>
          </a:p>
        </p:txBody>
      </p:sp>
      <p:sp>
        <p:nvSpPr>
          <p:cNvPr id="4" name="3 - Θέση υποσέλιδου"/>
          <p:cNvSpPr>
            <a:spLocks noGrp="1"/>
          </p:cNvSpPr>
          <p:nvPr>
            <p:ph type="ftr" sz="quarter" idx="11"/>
          </p:nvPr>
        </p:nvSpPr>
        <p:spPr/>
        <p:txBody>
          <a:bodyPr/>
          <a:lstStyle/>
          <a:p>
            <a:endParaRPr lang="el-GR">
              <a:solidFill>
                <a:srgbClr val="775F55"/>
              </a:solidFill>
            </a:endParaRP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Tree>
    <p:extLst>
      <p:ext uri="{BB962C8B-B14F-4D97-AF65-F5344CB8AC3E}">
        <p14:creationId xmlns:p14="http://schemas.microsoft.com/office/powerpoint/2010/main" val="2763377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A983B40-0709-4C53-94E2-3C11AC2AB3B4}" type="datetime1">
              <a:rPr lang="el-GR" smtClean="0">
                <a:solidFill>
                  <a:srgbClr val="775F55"/>
                </a:solidFill>
              </a:rPr>
              <a:t>27/8/2015</a:t>
            </a:fld>
            <a:endParaRPr lang="el-GR">
              <a:solidFill>
                <a:srgbClr val="775F55"/>
              </a:solidFill>
            </a:endParaRPr>
          </a:p>
        </p:txBody>
      </p:sp>
      <p:sp>
        <p:nvSpPr>
          <p:cNvPr id="3" name="2 - Θέση υποσέλιδου"/>
          <p:cNvSpPr>
            <a:spLocks noGrp="1"/>
          </p:cNvSpPr>
          <p:nvPr>
            <p:ph type="ftr" sz="quarter" idx="11"/>
          </p:nvPr>
        </p:nvSpPr>
        <p:spPr/>
        <p:txBody>
          <a:bodyPr/>
          <a:lstStyle/>
          <a:p>
            <a:endParaRPr lang="el-GR">
              <a:solidFill>
                <a:srgbClr val="775F55"/>
              </a:solidFill>
            </a:endParaRP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2DF384C6-F399-438E-BA89-7BE1FC33607B}" type="slidenum">
              <a:rPr lang="el-GR" smtClean="0">
                <a:solidFill>
                  <a:srgbClr val="775F55"/>
                </a:solidFill>
              </a:rPr>
              <a:pPr/>
              <a:t>‹#›</a:t>
            </a:fld>
            <a:endParaRPr lang="el-GR">
              <a:solidFill>
                <a:srgbClr val="775F55"/>
              </a:solidFill>
            </a:endParaRPr>
          </a:p>
        </p:txBody>
      </p:sp>
    </p:spTree>
    <p:extLst>
      <p:ext uri="{BB962C8B-B14F-4D97-AF65-F5344CB8AC3E}">
        <p14:creationId xmlns:p14="http://schemas.microsoft.com/office/powerpoint/2010/main" val="199621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Στυλ κύριου τίτλου</a:t>
            </a:r>
            <a:endParaRPr kumimoji="0" lang="en-US"/>
          </a:p>
        </p:txBody>
      </p:sp>
      <p:sp>
        <p:nvSpPr>
          <p:cNvPr id="5" name="4 - Θέση ημερομηνίας"/>
          <p:cNvSpPr>
            <a:spLocks noGrp="1"/>
          </p:cNvSpPr>
          <p:nvPr>
            <p:ph type="dt" sz="half" idx="10"/>
          </p:nvPr>
        </p:nvSpPr>
        <p:spPr/>
        <p:txBody>
          <a:bodyPr/>
          <a:lstStyle/>
          <a:p>
            <a:fld id="{3EB1EB94-F027-484E-8FC0-E3628B531DBB}" type="datetime1">
              <a:rPr lang="el-GR" smtClean="0">
                <a:solidFill>
                  <a:srgbClr val="775F55"/>
                </a:solidFill>
              </a:rPr>
              <a:t>27/8/2015</a:t>
            </a:fld>
            <a:endParaRPr lang="el-GR">
              <a:solidFill>
                <a:srgbClr val="775F55"/>
              </a:solidFill>
            </a:endParaRPr>
          </a:p>
        </p:txBody>
      </p:sp>
      <p:sp>
        <p:nvSpPr>
          <p:cNvPr id="6" name="5 - Θέση υποσέλιδου"/>
          <p:cNvSpPr>
            <a:spLocks noGrp="1"/>
          </p:cNvSpPr>
          <p:nvPr>
            <p:ph type="ftr" sz="quarter" idx="11"/>
          </p:nvPr>
        </p:nvSpPr>
        <p:spPr/>
        <p:txBody>
          <a:bodyPr/>
          <a:lstStyle/>
          <a:p>
            <a:endParaRPr lang="el-GR">
              <a:solidFill>
                <a:srgbClr val="775F55"/>
              </a:solidFill>
            </a:endParaRP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2DF384C6-F399-438E-BA89-7BE1FC33607B}"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extLst>
      <p:ext uri="{BB962C8B-B14F-4D97-AF65-F5344CB8AC3E}">
        <p14:creationId xmlns:p14="http://schemas.microsoft.com/office/powerpoint/2010/main" val="338996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Στυλ υποδείγματος κειμένου</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Στυλ κύριου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12" name="11 - Θέση ημερομηνίας"/>
          <p:cNvSpPr>
            <a:spLocks noGrp="1"/>
          </p:cNvSpPr>
          <p:nvPr>
            <p:ph type="dt" sz="half" idx="10"/>
          </p:nvPr>
        </p:nvSpPr>
        <p:spPr>
          <a:xfrm>
            <a:off x="6248400" y="6248400"/>
            <a:ext cx="2667000" cy="365125"/>
          </a:xfrm>
        </p:spPr>
        <p:txBody>
          <a:bodyPr rtlCol="0"/>
          <a:lstStyle/>
          <a:p>
            <a:fld id="{995164E0-55D5-48DF-B6B0-C9E0CB57CCCB}" type="datetime1">
              <a:rPr lang="el-GR" smtClean="0">
                <a:solidFill>
                  <a:srgbClr val="775F55"/>
                </a:solidFill>
              </a:rPr>
              <a:t>27/8/2015</a:t>
            </a:fld>
            <a:endParaRPr lang="el-GR">
              <a:solidFill>
                <a:srgbClr val="775F55"/>
              </a:solidFill>
            </a:endParaRP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2DF384C6-F399-438E-BA89-7BE1FC33607B}"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solidFill>
                <a:srgbClr val="775F55"/>
              </a:solidFill>
            </a:endParaRP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extLst>
      <p:ext uri="{BB962C8B-B14F-4D97-AF65-F5344CB8AC3E}">
        <p14:creationId xmlns:p14="http://schemas.microsoft.com/office/powerpoint/2010/main" val="179373903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12" Type="http://schemas.openxmlformats.org/officeDocument/2006/relationships/theme" Target="../theme/theme4.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5" Type="http://schemas.openxmlformats.org/officeDocument/2006/relationships/slideLayout" Target="../slideLayouts/slideLayout36.xml"/><Relationship Id="rId10" Type="http://schemas.openxmlformats.org/officeDocument/2006/relationships/slideLayout" Target="../slideLayouts/slideLayout41.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A38B4D4C-4C97-4696-8DBB-C7F9E3FD52B5}"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2DF384C6-F399-438E-BA89-7BE1FC33607B}"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32934349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l-GR" smtClean="0"/>
              <a:t>Στυλ κύριου τίτλου</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93FEC036-D46B-4C0C-82E1-41839D20B38E}" type="datetime1">
              <a:rPr lang="el-GR" smtClean="0"/>
              <a:t>27/8/2015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C0DD6B8-D34D-413A-BFA3-B23FBD02D25D}" type="datetime1">
              <a:rPr lang="el-GR" smtClean="0">
                <a:solidFill>
                  <a:prstClr val="black">
                    <a:tint val="75000"/>
                  </a:prstClr>
                </a:solidFill>
              </a:rPr>
              <a:t>27/8/2015</a:t>
            </a:fld>
            <a:endParaRPr lang="el-GR">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solidFill>
                  <a:prstClr val="black"/>
                </a:solidFill>
              </a:rPr>
              <a:pPr>
                <a:defRPr/>
              </a:pPr>
              <a:t>‹#›</a:t>
            </a:fld>
            <a:endParaRPr lang="el-GR">
              <a:solidFill>
                <a:prstClr val="black"/>
              </a:solidFill>
            </a:endParaRPr>
          </a:p>
        </p:txBody>
      </p:sp>
    </p:spTree>
    <p:extLst>
      <p:ext uri="{BB962C8B-B14F-4D97-AF65-F5344CB8AC3E}">
        <p14:creationId xmlns:p14="http://schemas.microsoft.com/office/powerpoint/2010/main" val="58217196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fontAlgn="auto">
              <a:spcBef>
                <a:spcPts val="0"/>
              </a:spcBef>
              <a:spcAft>
                <a:spcPts val="0"/>
              </a:spcAft>
            </a:pPr>
            <a:fld id="{4B9FC516-04EF-4829-9445-95DF416975C3}" type="datetime1">
              <a:rPr lang="el-GR" smtClean="0">
                <a:solidFill>
                  <a:srgbClr val="775F55"/>
                </a:solidFill>
                <a:latin typeface="Calibri"/>
              </a:rPr>
              <a:t>27/8/2015</a:t>
            </a:fld>
            <a:endParaRPr lang="el-GR">
              <a:solidFill>
                <a:srgbClr val="775F55"/>
              </a:solidFill>
              <a:latin typeface="Calibri"/>
            </a:endParaRP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fontAlgn="auto">
              <a:spcBef>
                <a:spcPts val="0"/>
              </a:spcBef>
              <a:spcAft>
                <a:spcPts val="0"/>
              </a:spcAft>
            </a:pPr>
            <a:endParaRPr lang="el-GR">
              <a:solidFill>
                <a:srgbClr val="775F55"/>
              </a:solidFill>
              <a:latin typeface="Calibri"/>
            </a:endParaRP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pPr>
            <a:endParaRPr lang="en-US">
              <a:solidFill>
                <a:prstClr val="white"/>
              </a:solidFill>
            </a:endParaRPr>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fontAlgn="auto">
              <a:spcBef>
                <a:spcPts val="0"/>
              </a:spcBef>
              <a:spcAft>
                <a:spcPts val="0"/>
              </a:spcAft>
            </a:pPr>
            <a:fld id="{C72B1C53-0E3A-4A86-ABD2-81CE2043CBC2}" type="slidenum">
              <a:rPr lang="el-GR" smtClean="0">
                <a:latin typeface="Calibri"/>
              </a:rPr>
              <a:pPr fontAlgn="auto">
                <a:spcBef>
                  <a:spcPts val="0"/>
                </a:spcBef>
                <a:spcAft>
                  <a:spcPts val="0"/>
                </a:spcAft>
              </a:pPr>
              <a:t>‹#›</a:t>
            </a:fld>
            <a:endParaRPr lang="el-GR">
              <a:latin typeface="Calibri"/>
            </a:endParaRPr>
          </a:p>
        </p:txBody>
      </p:sp>
    </p:spTree>
    <p:extLst>
      <p:ext uri="{BB962C8B-B14F-4D97-AF65-F5344CB8AC3E}">
        <p14:creationId xmlns:p14="http://schemas.microsoft.com/office/powerpoint/2010/main" val="2616802246"/>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3.xml"/><Relationship Id="rId4" Type="http://schemas.openxmlformats.org/officeDocument/2006/relationships/image" Target="../media/image5.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0" y="1340768"/>
            <a:ext cx="9144000" cy="1470025"/>
          </a:xfrm>
        </p:spPr>
        <p:txBody>
          <a:bodyPr>
            <a:normAutofit/>
          </a:bodyPr>
          <a:lstStyle/>
          <a:p>
            <a:pPr lvl="1" algn="ctr"/>
            <a:r>
              <a:rPr lang="el-GR" sz="3600" b="1" dirty="0" smtClean="0">
                <a:solidFill>
                  <a:schemeClr val="tx1"/>
                </a:solidFill>
                <a:latin typeface="+mn-lt"/>
              </a:rPr>
              <a:t>Κοινωνική Εργασία στην υγεία και </a:t>
            </a:r>
            <a:br>
              <a:rPr lang="el-GR" sz="3600" b="1" dirty="0" smtClean="0">
                <a:solidFill>
                  <a:schemeClr val="tx1"/>
                </a:solidFill>
                <a:latin typeface="+mn-lt"/>
              </a:rPr>
            </a:br>
            <a:r>
              <a:rPr lang="el-GR" sz="3600" b="1" dirty="0" smtClean="0">
                <a:solidFill>
                  <a:schemeClr val="tx1"/>
                </a:solidFill>
                <a:latin typeface="+mn-lt"/>
              </a:rPr>
              <a:t>ψυχική υγεία</a:t>
            </a:r>
            <a:endParaRPr lang="el-GR" sz="3600" b="1" dirty="0">
              <a:solidFill>
                <a:schemeClr val="tx1"/>
              </a:solidFill>
              <a:latin typeface="+mn-lt"/>
            </a:endParaRPr>
          </a:p>
        </p:txBody>
      </p:sp>
      <p:sp>
        <p:nvSpPr>
          <p:cNvPr id="3" name="Υπότιτλος 2"/>
          <p:cNvSpPr>
            <a:spLocks noGrp="1"/>
          </p:cNvSpPr>
          <p:nvPr>
            <p:ph type="subTitle" idx="1"/>
          </p:nvPr>
        </p:nvSpPr>
        <p:spPr>
          <a:xfrm>
            <a:off x="0" y="2996952"/>
            <a:ext cx="9144000" cy="2016224"/>
          </a:xfrm>
        </p:spPr>
        <p:txBody>
          <a:bodyPr>
            <a:normAutofit/>
          </a:bodyPr>
          <a:lstStyle/>
          <a:p>
            <a:pPr>
              <a:spcBef>
                <a:spcPts val="0"/>
              </a:spcBef>
              <a:spcAft>
                <a:spcPts val="1200"/>
              </a:spcAft>
            </a:pPr>
            <a:r>
              <a:rPr lang="el-GR" sz="2600" b="1" dirty="0" smtClean="0"/>
              <a:t>Ενότητα </a:t>
            </a:r>
            <a:r>
              <a:rPr lang="en-US" sz="2600" b="1" dirty="0" smtClean="0"/>
              <a:t>4</a:t>
            </a:r>
            <a:r>
              <a:rPr lang="el-GR" sz="2600" dirty="0" smtClean="0"/>
              <a:t>:</a:t>
            </a:r>
            <a:r>
              <a:rPr lang="en-US" sz="2600" dirty="0" smtClean="0"/>
              <a:t> </a:t>
            </a:r>
            <a:r>
              <a:rPr lang="el-GR" sz="2600" dirty="0"/>
              <a:t>Η </a:t>
            </a:r>
            <a:r>
              <a:rPr lang="el-GR" sz="2600" dirty="0" smtClean="0"/>
              <a:t>αντίσταση στην αλλαγή από</a:t>
            </a:r>
            <a:r>
              <a:rPr lang="en-US" sz="2600" dirty="0" smtClean="0"/>
              <a:t> </a:t>
            </a:r>
            <a:r>
              <a:rPr lang="el-GR" sz="2600" dirty="0" smtClean="0"/>
              <a:t>το ιδρυματικό σύστημα σε υπηρεσίες φροντίδας στην κοινότητα</a:t>
            </a:r>
            <a:endParaRPr lang="en-US" sz="2600" dirty="0" smtClean="0"/>
          </a:p>
          <a:p>
            <a:pPr>
              <a:spcBef>
                <a:spcPts val="0"/>
              </a:spcBef>
            </a:pPr>
            <a:r>
              <a:rPr lang="el-GR" sz="2200" dirty="0" smtClean="0"/>
              <a:t>Χάρης</a:t>
            </a:r>
            <a:r>
              <a:rPr lang="en-US" sz="2200" smtClean="0"/>
              <a:t> </a:t>
            </a:r>
            <a:r>
              <a:rPr lang="el-GR" sz="2200" smtClean="0"/>
              <a:t>Ασημόπουλος</a:t>
            </a:r>
            <a:r>
              <a:rPr lang="el-GR" sz="2200" dirty="0"/>
              <a:t>, </a:t>
            </a:r>
            <a:r>
              <a:rPr lang="el-GR" sz="2200" dirty="0" err="1" smtClean="0"/>
              <a:t>Ph.D</a:t>
            </a:r>
            <a:r>
              <a:rPr lang="el-GR" sz="2200" dirty="0" smtClean="0"/>
              <a:t>., Επίκουρος Καθηγητής</a:t>
            </a:r>
          </a:p>
          <a:p>
            <a:pPr>
              <a:spcBef>
                <a:spcPts val="0"/>
              </a:spcBef>
            </a:pPr>
            <a:r>
              <a:rPr lang="el-GR" sz="2200" dirty="0" smtClean="0"/>
              <a:t>Τμήμα Κοινωνικής Εργασίας</a:t>
            </a:r>
            <a:endParaRPr lang="el-GR" sz="2200" dirty="0"/>
          </a:p>
        </p:txBody>
      </p:sp>
      <p:pic>
        <p:nvPicPr>
          <p:cNvPr id="6" name="Picture 5" descr="Λογότυπο έργου Ανοικτών Ακαδημαϊκών Μαθημάτων" title="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title="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1" name="Picture 2" descr="C:\Users\alex\Desktop\logo.png"/>
          <p:cNvPicPr>
            <a:picLocks noChangeAspect="1" noChangeArrowheads="1"/>
          </p:cNvPicPr>
          <p:nvPr/>
        </p:nvPicPr>
        <p:blipFill rotWithShape="1">
          <a:blip r:embed="rId6">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Αντιδράσεις του προσωπικού </a:t>
            </a:r>
            <a:r>
              <a:rPr lang="el-GR" sz="2800" b="0" dirty="0" smtClean="0"/>
              <a:t>2/2</a:t>
            </a:r>
            <a:endParaRPr lang="el-GR" dirty="0"/>
          </a:p>
        </p:txBody>
      </p:sp>
      <p:sp>
        <p:nvSpPr>
          <p:cNvPr id="3" name="2 - Θέση περιεχομένου"/>
          <p:cNvSpPr>
            <a:spLocks noGrp="1"/>
          </p:cNvSpPr>
          <p:nvPr>
            <p:ph sz="quarter" idx="1"/>
          </p:nvPr>
        </p:nvSpPr>
        <p:spPr/>
        <p:txBody>
          <a:bodyPr>
            <a:normAutofit/>
          </a:bodyPr>
          <a:lstStyle/>
          <a:p>
            <a:r>
              <a:rPr lang="el-GR" dirty="0" smtClean="0"/>
              <a:t>Τους διακινούνται αρνητικά συναισθήματα: ανασφάλεια, φθόνος και δυσαρέσκεια.</a:t>
            </a:r>
          </a:p>
          <a:p>
            <a:r>
              <a:rPr lang="el-GR" dirty="0" smtClean="0"/>
              <a:t>Η αντίστασή τους εκφράζεται υπό μορφή: </a:t>
            </a:r>
          </a:p>
          <a:p>
            <a:pPr>
              <a:buFont typeface="Wingdings" pitchFamily="2" charset="2"/>
              <a:buChar char="ü"/>
            </a:pPr>
            <a:r>
              <a:rPr lang="el-GR" dirty="0" smtClean="0"/>
              <a:t>απουσιών από την εργασία, </a:t>
            </a:r>
          </a:p>
          <a:p>
            <a:pPr>
              <a:buFont typeface="Wingdings" pitchFamily="2" charset="2"/>
              <a:buChar char="ü"/>
            </a:pPr>
            <a:r>
              <a:rPr lang="el-GR" dirty="0" smtClean="0"/>
              <a:t>παραιτήσεων, </a:t>
            </a:r>
          </a:p>
          <a:p>
            <a:pPr>
              <a:buFont typeface="Wingdings" pitchFamily="2" charset="2"/>
              <a:buChar char="ü"/>
            </a:pPr>
            <a:r>
              <a:rPr lang="el-GR" dirty="0" smtClean="0"/>
              <a:t>εκρήξεων θυμού και προκλήσεων, και</a:t>
            </a:r>
          </a:p>
          <a:p>
            <a:pPr>
              <a:buFont typeface="Wingdings" pitchFamily="2" charset="2"/>
              <a:buChar char="ü"/>
            </a:pPr>
            <a:r>
              <a:rPr lang="el-GR" dirty="0" smtClean="0"/>
              <a:t>επίκλησης εξωτερικής βοήθειας για την διατήρηση του ιδρυματικού καθεστώτος. </a:t>
            </a:r>
          </a:p>
          <a:p>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9</a:t>
            </a:fld>
            <a:endParaRPr lang="el-GR"/>
          </a:p>
        </p:txBody>
      </p:sp>
    </p:spTree>
    <p:extLst>
      <p:ext uri="{BB962C8B-B14F-4D97-AF65-F5344CB8AC3E}">
        <p14:creationId xmlns:p14="http://schemas.microsoft.com/office/powerpoint/2010/main" val="147547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Αντιδράσεις των οικογενειών</a:t>
            </a:r>
            <a:endParaRPr lang="el-GR" sz="3200" dirty="0"/>
          </a:p>
        </p:txBody>
      </p:sp>
      <p:sp>
        <p:nvSpPr>
          <p:cNvPr id="3" name="2 - Θέση περιεχομένου"/>
          <p:cNvSpPr>
            <a:spLocks noGrp="1"/>
          </p:cNvSpPr>
          <p:nvPr>
            <p:ph sz="quarter" idx="1"/>
          </p:nvPr>
        </p:nvSpPr>
        <p:spPr/>
        <p:txBody>
          <a:bodyPr>
            <a:normAutofit/>
          </a:bodyPr>
          <a:lstStyle/>
          <a:p>
            <a:r>
              <a:rPr lang="el-GR" dirty="0" smtClean="0"/>
              <a:t>Και οι οικογένειες των ατόμων στα ιδρύματα εμφανίζουν ιδιαίτερες συναισθηματικές αντιδράσεις και δυσκολεύονται να συνηγορήσουν στη προοπτική της μετακίνησης των συγγενών τους από το ίδρυμα σε Μονάδες στην κοινότητα. </a:t>
            </a:r>
          </a:p>
          <a:p>
            <a:r>
              <a:rPr lang="el-GR" dirty="0" smtClean="0"/>
              <a:t>Η προοπτική αυτή: </a:t>
            </a:r>
          </a:p>
          <a:p>
            <a:pPr>
              <a:buFont typeface="Wingdings" pitchFamily="2" charset="2"/>
              <a:buChar char="ü"/>
            </a:pPr>
            <a:r>
              <a:rPr lang="el-GR" dirty="0" smtClean="0"/>
              <a:t>τους απειλεί με στίγμα, </a:t>
            </a:r>
          </a:p>
          <a:p>
            <a:pPr>
              <a:buFont typeface="Wingdings" pitchFamily="2" charset="2"/>
              <a:buChar char="ü"/>
            </a:pPr>
            <a:r>
              <a:rPr lang="el-GR" dirty="0" smtClean="0"/>
              <a:t>τους προκαλεί άγχος και αποδιοργάνωση, και </a:t>
            </a:r>
          </a:p>
          <a:p>
            <a:pPr>
              <a:buFont typeface="Wingdings" pitchFamily="2" charset="2"/>
              <a:buChar char="ü"/>
            </a:pPr>
            <a:r>
              <a:rPr lang="el-GR" dirty="0" smtClean="0"/>
              <a:t>τους ανακινεί έντονα συναισθήματα ενοχής.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10</a:t>
            </a:fld>
            <a:endParaRPr lang="el-GR"/>
          </a:p>
        </p:txBody>
      </p:sp>
    </p:spTree>
    <p:extLst>
      <p:ext uri="{BB962C8B-B14F-4D97-AF65-F5344CB8AC3E}">
        <p14:creationId xmlns:p14="http://schemas.microsoft.com/office/powerpoint/2010/main" val="23692277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Αντιδράσεις των ασθενών</a:t>
            </a:r>
            <a:endParaRPr lang="el-GR" sz="3200" b="1" dirty="0"/>
          </a:p>
        </p:txBody>
      </p:sp>
      <p:sp>
        <p:nvSpPr>
          <p:cNvPr id="3" name="2 - Θέση περιεχομένου"/>
          <p:cNvSpPr>
            <a:spLocks noGrp="1"/>
          </p:cNvSpPr>
          <p:nvPr>
            <p:ph sz="quarter" idx="1"/>
          </p:nvPr>
        </p:nvSpPr>
        <p:spPr>
          <a:xfrm>
            <a:off x="612648" y="1600200"/>
            <a:ext cx="8153400" cy="5069160"/>
          </a:xfrm>
        </p:spPr>
        <p:txBody>
          <a:bodyPr>
            <a:normAutofit/>
          </a:bodyPr>
          <a:lstStyle/>
          <a:p>
            <a:r>
              <a:rPr lang="el-GR" dirty="0" smtClean="0"/>
              <a:t>Και οι ίδιοι οι ασθενείς είναι δυνατόν να εκφράζουν αντιδράσεις σε περιπτώσεις μετακίνησής τους από το ίδρυμα σε Μονάδες στην κοινότητα. </a:t>
            </a:r>
          </a:p>
          <a:p>
            <a:r>
              <a:rPr lang="el-GR" dirty="0" smtClean="0"/>
              <a:t>Οι αντιδράσεις τους σχετίζονται με τον αποχωρισμό και συνοδεύονται από: </a:t>
            </a:r>
          </a:p>
          <a:p>
            <a:pPr>
              <a:buFont typeface="Wingdings" pitchFamily="2" charset="2"/>
              <a:buChar char="ü"/>
            </a:pPr>
            <a:r>
              <a:rPr lang="el-GR" dirty="0" smtClean="0"/>
              <a:t>πένθος, </a:t>
            </a:r>
          </a:p>
          <a:p>
            <a:pPr>
              <a:buFont typeface="Wingdings" pitchFamily="2" charset="2"/>
              <a:buChar char="ü"/>
            </a:pPr>
            <a:r>
              <a:rPr lang="el-GR" dirty="0" smtClean="0"/>
              <a:t>λύπη, </a:t>
            </a:r>
          </a:p>
          <a:p>
            <a:pPr>
              <a:buFont typeface="Wingdings" pitchFamily="2" charset="2"/>
              <a:buChar char="ü"/>
            </a:pPr>
            <a:r>
              <a:rPr lang="el-GR" dirty="0" smtClean="0"/>
              <a:t>επίκληση βοήθειας, </a:t>
            </a:r>
          </a:p>
          <a:p>
            <a:pPr>
              <a:buFont typeface="Wingdings" pitchFamily="2" charset="2"/>
              <a:buChar char="ü"/>
            </a:pPr>
            <a:r>
              <a:rPr lang="el-GR" dirty="0" smtClean="0"/>
              <a:t>θυμό, και </a:t>
            </a:r>
          </a:p>
          <a:p>
            <a:pPr>
              <a:buFont typeface="Wingdings" pitchFamily="2" charset="2"/>
              <a:buChar char="ü"/>
            </a:pPr>
            <a:r>
              <a:rPr lang="el-GR" dirty="0" smtClean="0"/>
              <a:t>τάσεις εξιδανίκευσης του ιδρύματος που εγκαταλείπουν.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11</a:t>
            </a:fld>
            <a:endParaRPr lang="el-GR"/>
          </a:p>
        </p:txBody>
      </p:sp>
    </p:spTree>
    <p:extLst>
      <p:ext uri="{BB962C8B-B14F-4D97-AF65-F5344CB8AC3E}">
        <p14:creationId xmlns:p14="http://schemas.microsoft.com/office/powerpoint/2010/main" val="1560686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Οι αντιδράσεις των τοπικών κοινωνιών στις προσπάθειες του </a:t>
            </a:r>
            <a:r>
              <a:rPr lang="el-GR" sz="3200" b="1" dirty="0" err="1" smtClean="0"/>
              <a:t>αποϊδρυματισμού</a:t>
            </a:r>
            <a:r>
              <a:rPr lang="el-GR" sz="3200" b="1" dirty="0" smtClean="0"/>
              <a:t>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Το φαινόμενο της αντίστασης των τοπικών κοινωνιών έχει παρατηρηθεί σε όλες τις χώρες που πραγματοποίησαν ή πραγματοποιούν διαδικασίες </a:t>
            </a:r>
            <a:r>
              <a:rPr lang="el-GR" dirty="0" err="1" smtClean="0"/>
              <a:t>αποϊδρυματισμού</a:t>
            </a:r>
            <a:r>
              <a:rPr lang="el-GR" dirty="0" smtClean="0"/>
              <a:t>. </a:t>
            </a:r>
          </a:p>
          <a:p>
            <a:r>
              <a:rPr lang="el-GR" dirty="0" smtClean="0"/>
              <a:t>Μελέτες δείχνουν ότι σε χώρες της Δ. Ευρώπης και της Β. Αμερικής οι υπηρεσίες στέγασης και υποστήριξης ψυχικά ασθενών στην κοινότητα αντιμετώπισαν από τις γειτονιές εγκατάστασής τους σε ποσοστό 22% - 50% σοβαρά προβλήματα αντιδράσεων και μη-αποδοχής.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12</a:t>
            </a:fld>
            <a:endParaRPr lang="el-GR"/>
          </a:p>
        </p:txBody>
      </p:sp>
    </p:spTree>
    <p:extLst>
      <p:ext uri="{BB962C8B-B14F-4D97-AF65-F5344CB8AC3E}">
        <p14:creationId xmlns:p14="http://schemas.microsoft.com/office/powerpoint/2010/main" val="32996939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141168"/>
          </a:xfrm>
        </p:spPr>
        <p:txBody>
          <a:bodyPr>
            <a:normAutofit/>
          </a:bodyPr>
          <a:lstStyle/>
          <a:p>
            <a:r>
              <a:rPr lang="el-GR" dirty="0" smtClean="0"/>
              <a:t>Στην Ελλάδα την περίοδο 2000-2001 οι μισοί από τους 55 Ξενώνες και Οικοτροφεία που αναπτύχθηκαν στο πλαίσιο του προγράμματος ψυχιατρικής μεταρρύθμισης «</a:t>
            </a:r>
            <a:r>
              <a:rPr lang="el-GR" dirty="0" err="1" smtClean="0"/>
              <a:t>Ψυχαργώς</a:t>
            </a:r>
            <a:r>
              <a:rPr lang="el-GR" dirty="0" smtClean="0"/>
              <a:t>» αντιμετώπισαν σοβαρές κοινοτικές αντιδράσεις. </a:t>
            </a:r>
          </a:p>
          <a:p>
            <a:r>
              <a:rPr lang="el-GR" dirty="0" smtClean="0"/>
              <a:t>Ειδικότερα, στο 20% των μονάδων ψυχοκοινωνικής αποκατάστασης οι αντιδράσεις αυτές είχαν σαν αποτέλεσμα: </a:t>
            </a:r>
          </a:p>
          <a:p>
            <a:pPr>
              <a:buFont typeface="Wingdings" pitchFamily="2" charset="2"/>
              <a:buChar char="ü"/>
            </a:pPr>
            <a:r>
              <a:rPr lang="el-GR" dirty="0" smtClean="0"/>
              <a:t>την σοβαρή παρεμπόδιση,</a:t>
            </a:r>
          </a:p>
          <a:p>
            <a:pPr>
              <a:buFont typeface="Wingdings" pitchFamily="2" charset="2"/>
              <a:buChar char="ü"/>
            </a:pPr>
            <a:r>
              <a:rPr lang="el-GR" dirty="0" smtClean="0"/>
              <a:t>την αναστολή λειτουργίας τους στις συγκεκριμένες κοινότητες, και </a:t>
            </a:r>
          </a:p>
          <a:p>
            <a:pPr>
              <a:buFont typeface="Wingdings" pitchFamily="2" charset="2"/>
              <a:buChar char="ü"/>
            </a:pPr>
            <a:r>
              <a:rPr lang="el-GR" dirty="0" smtClean="0"/>
              <a:t>την μετακίνησή τους σε άλλες περιοχές.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13</a:t>
            </a:fld>
            <a:endParaRPr lang="el-GR"/>
          </a:p>
        </p:txBody>
      </p:sp>
      <p:sp>
        <p:nvSpPr>
          <p:cNvPr id="6" name="1 - Τίτλος"/>
          <p:cNvSpPr>
            <a:spLocks noGrp="1"/>
          </p:cNvSpPr>
          <p:nvPr>
            <p:ph type="title"/>
          </p:nvPr>
        </p:nvSpPr>
        <p:spPr>
          <a:xfrm>
            <a:off x="612648" y="228600"/>
            <a:ext cx="8153400" cy="990600"/>
          </a:xfrm>
        </p:spPr>
        <p:txBody>
          <a:bodyPr>
            <a:noAutofit/>
          </a:bodyPr>
          <a:lstStyle/>
          <a:p>
            <a:r>
              <a:rPr lang="el-GR" sz="3200" b="1" dirty="0" smtClean="0"/>
              <a:t>Οι αντιδράσεις των τοπικών κοινωνιών στις προσπάθειες του </a:t>
            </a:r>
            <a:r>
              <a:rPr lang="el-GR" sz="3200" b="1" dirty="0" err="1" smtClean="0"/>
              <a:t>αποϊδρυματισμού</a:t>
            </a:r>
            <a:r>
              <a:rPr lang="el-GR" sz="3200" b="1" dirty="0" smtClean="0"/>
              <a:t>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14895549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Ελευθεροτυπία της 8/3/2006 </a:t>
            </a:r>
            <a:r>
              <a:rPr lang="el-GR" sz="3200" b="1" i="1" dirty="0" smtClean="0"/>
              <a:t>«Μπλόκο στην </a:t>
            </a:r>
            <a:r>
              <a:rPr lang="el-GR" sz="3200" b="1" i="1" dirty="0" err="1" smtClean="0"/>
              <a:t>αποασυλοποίηση</a:t>
            </a:r>
            <a:r>
              <a:rPr lang="el-GR" sz="3200" b="1" i="1" dirty="0" smtClean="0"/>
              <a:t> από το Δ. </a:t>
            </a:r>
            <a:r>
              <a:rPr lang="el-GR" sz="3200" b="1" i="1" dirty="0" err="1" smtClean="0"/>
              <a:t>Ευόσμου</a:t>
            </a:r>
            <a:r>
              <a:rPr lang="el-GR" sz="3200" b="1" i="1" dirty="0" smtClean="0"/>
              <a:t>» </a:t>
            </a:r>
            <a:r>
              <a:rPr lang="el-GR" sz="2800" b="0" dirty="0" smtClean="0"/>
              <a:t>1/2</a:t>
            </a:r>
            <a:endParaRPr lang="el-GR" sz="2800" b="0" dirty="0"/>
          </a:p>
        </p:txBody>
      </p:sp>
      <p:sp>
        <p:nvSpPr>
          <p:cNvPr id="3" name="2 - Θέση περιεχομένου"/>
          <p:cNvSpPr>
            <a:spLocks noGrp="1"/>
          </p:cNvSpPr>
          <p:nvPr>
            <p:ph sz="quarter" idx="1"/>
          </p:nvPr>
        </p:nvSpPr>
        <p:spPr>
          <a:xfrm>
            <a:off x="612648" y="1600200"/>
            <a:ext cx="8153400" cy="5069160"/>
          </a:xfrm>
        </p:spPr>
        <p:txBody>
          <a:bodyPr>
            <a:normAutofit/>
          </a:bodyPr>
          <a:lstStyle/>
          <a:p>
            <a:r>
              <a:rPr lang="el-GR" dirty="0" smtClean="0"/>
              <a:t>Άρθρο-ρεπορτάζ: </a:t>
            </a:r>
          </a:p>
          <a:p>
            <a:pPr>
              <a:buFont typeface="Wingdings" pitchFamily="2" charset="2"/>
              <a:buChar char="ü"/>
            </a:pPr>
            <a:r>
              <a:rPr lang="el-GR" dirty="0" smtClean="0"/>
              <a:t>«δεν αντιστάθηκαν στις πιέσεις των κατοίκων τα μέλη του δημοτικού συμβουλίου, τα οποία μέσα σε  τεταμένη ατμόσφαιρα ψήφισαν ομόφωνα όχι στη λειτουργία ξενώνα για άτομα με προβλήματα ψυχικών διαταραχών στη περιοχή τους. Η συνεδρίαση έγινε παρουσία περίπου 200 δημοτών του </a:t>
            </a:r>
            <a:r>
              <a:rPr lang="el-GR" dirty="0" err="1" smtClean="0"/>
              <a:t>Ευόσμου</a:t>
            </a:r>
            <a:r>
              <a:rPr lang="el-GR" dirty="0" smtClean="0"/>
              <a:t> που ήταν κατηγορηματικά αντίθετοι στη λειτουργία του ξενώνα. Μέλη της επιτροπής των κατοίκων ανέφεραν ότι στη συγκεκριμένη περιοχή -όπου βρίσκεται το επίμαχο κτίριο- υπάρχουν σχολεία και παιδικές χαρές και ότι δεν θα μπορούν να κυκλοφορούν τα παιδιά τους».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14</a:t>
            </a:fld>
            <a:endParaRPr lang="el-GR"/>
          </a:p>
        </p:txBody>
      </p:sp>
    </p:spTree>
    <p:extLst>
      <p:ext uri="{BB962C8B-B14F-4D97-AF65-F5344CB8AC3E}">
        <p14:creationId xmlns:p14="http://schemas.microsoft.com/office/powerpoint/2010/main" val="35770100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p:txBody>
          <a:bodyPr>
            <a:normAutofit/>
          </a:bodyPr>
          <a:lstStyle/>
          <a:p>
            <a:r>
              <a:rPr lang="el-GR" dirty="0" smtClean="0"/>
              <a:t>Οι αντιδράσεις σχετίζονται με συλλογικά άγχη και φόβους. Ειδικότερα: </a:t>
            </a:r>
          </a:p>
          <a:p>
            <a:pPr>
              <a:buFont typeface="Wingdings" pitchFamily="2" charset="2"/>
              <a:buChar char="ü"/>
            </a:pPr>
            <a:r>
              <a:rPr lang="el-GR" dirty="0" smtClean="0"/>
              <a:t>με φόβους ότι θα εκπέσουν οι ηθικές αξίες, </a:t>
            </a:r>
          </a:p>
          <a:p>
            <a:pPr>
              <a:buFont typeface="Wingdings" pitchFamily="2" charset="2"/>
              <a:buChar char="ü"/>
            </a:pPr>
            <a:r>
              <a:rPr lang="el-GR" dirty="0" smtClean="0"/>
              <a:t>αίσθηση κινδύνου της ασφάλειας των παιδιών, </a:t>
            </a:r>
          </a:p>
          <a:p>
            <a:pPr>
              <a:buFont typeface="Wingdings" pitchFamily="2" charset="2"/>
              <a:buChar char="ü"/>
            </a:pPr>
            <a:r>
              <a:rPr lang="el-GR" dirty="0" smtClean="0"/>
              <a:t>φόβους για σεξουαλική παρενόχληση και κακοποίηση, </a:t>
            </a:r>
          </a:p>
          <a:p>
            <a:pPr>
              <a:buFont typeface="Wingdings" pitchFamily="2" charset="2"/>
              <a:buChar char="ü"/>
            </a:pPr>
            <a:r>
              <a:rPr lang="el-GR" dirty="0" smtClean="0"/>
              <a:t>φόβους για αύξηση των κλοπών και των καταστροφών, </a:t>
            </a:r>
          </a:p>
          <a:p>
            <a:pPr>
              <a:buFont typeface="Wingdings" pitchFamily="2" charset="2"/>
              <a:buChar char="ü"/>
            </a:pPr>
            <a:r>
              <a:rPr lang="el-GR" dirty="0" smtClean="0"/>
              <a:t>άγχος για τις παράξενες συμπεριφορές, και </a:t>
            </a:r>
          </a:p>
          <a:p>
            <a:pPr>
              <a:buFont typeface="Wingdings" pitchFamily="2" charset="2"/>
              <a:buChar char="ü"/>
            </a:pPr>
            <a:r>
              <a:rPr lang="el-GR" dirty="0" smtClean="0"/>
              <a:t>με ανησυχία ότι θα μειωθεί η αξία της περιουσίας.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15</a:t>
            </a:fld>
            <a:endParaRPr lang="el-GR"/>
          </a:p>
        </p:txBody>
      </p:sp>
      <p:sp>
        <p:nvSpPr>
          <p:cNvPr id="6" name="1 - Τίτλος"/>
          <p:cNvSpPr>
            <a:spLocks noGrp="1"/>
          </p:cNvSpPr>
          <p:nvPr>
            <p:ph type="title"/>
          </p:nvPr>
        </p:nvSpPr>
        <p:spPr>
          <a:xfrm>
            <a:off x="612648" y="228600"/>
            <a:ext cx="8153400" cy="990600"/>
          </a:xfrm>
        </p:spPr>
        <p:txBody>
          <a:bodyPr>
            <a:noAutofit/>
          </a:bodyPr>
          <a:lstStyle/>
          <a:p>
            <a:r>
              <a:rPr lang="el-GR" sz="3200" b="1" dirty="0" smtClean="0"/>
              <a:t>Ελευθεροτυπία της 8/3/2006 </a:t>
            </a:r>
            <a:r>
              <a:rPr lang="el-GR" sz="3200" b="1" i="1" dirty="0" smtClean="0"/>
              <a:t>«Μπλόκο στην </a:t>
            </a:r>
            <a:r>
              <a:rPr lang="el-GR" sz="3200" b="1" i="1" dirty="0" err="1" smtClean="0"/>
              <a:t>αποασυλοποίηση</a:t>
            </a:r>
            <a:r>
              <a:rPr lang="el-GR" sz="3200" b="1" i="1" dirty="0" smtClean="0"/>
              <a:t> από το Δ. </a:t>
            </a:r>
            <a:r>
              <a:rPr lang="el-GR" sz="3200" b="1" i="1" dirty="0" err="1" smtClean="0"/>
              <a:t>Ευόσμου</a:t>
            </a:r>
            <a:r>
              <a:rPr lang="el-GR" sz="3200" b="1" i="1" dirty="0" smtClean="0"/>
              <a:t>»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40522485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Οι πλέον συνηθισμένες μορφές αντιδράσεων των τοπικών κοινοτήτων </a:t>
            </a:r>
            <a:r>
              <a:rPr lang="el-GR" sz="2800" b="0" dirty="0" smtClean="0"/>
              <a:t>1/2</a:t>
            </a:r>
            <a:r>
              <a:rPr lang="el-GR" sz="3200" b="1" dirty="0" smtClean="0"/>
              <a:t>:</a:t>
            </a:r>
            <a:endParaRPr lang="el-GR" sz="3200" b="1" dirty="0"/>
          </a:p>
        </p:txBody>
      </p:sp>
      <p:sp>
        <p:nvSpPr>
          <p:cNvPr id="3" name="2 - Θέση περιεχομένου"/>
          <p:cNvSpPr>
            <a:spLocks noGrp="1"/>
          </p:cNvSpPr>
          <p:nvPr>
            <p:ph sz="quarter" idx="1"/>
          </p:nvPr>
        </p:nvSpPr>
        <p:spPr>
          <a:xfrm>
            <a:off x="612648" y="1600200"/>
            <a:ext cx="8153400" cy="5141168"/>
          </a:xfrm>
        </p:spPr>
        <p:txBody>
          <a:bodyPr>
            <a:normAutofit/>
          </a:bodyPr>
          <a:lstStyle/>
          <a:p>
            <a:pPr>
              <a:buFont typeface="Wingdings" pitchFamily="2" charset="2"/>
              <a:buChar char="ü"/>
            </a:pPr>
            <a:r>
              <a:rPr lang="el-GR" dirty="0" smtClean="0"/>
              <a:t>η επίκληση κατοίκων για βοήθεια στα όργανα Τοπικής Αυτοδιοίκησης,  </a:t>
            </a:r>
          </a:p>
          <a:p>
            <a:pPr>
              <a:buFont typeface="Wingdings" pitchFamily="2" charset="2"/>
              <a:buChar char="ü"/>
            </a:pPr>
            <a:r>
              <a:rPr lang="el-GR" dirty="0" smtClean="0"/>
              <a:t>η κυκλοφορία στην κοινότητα φυλλαδίων ή επιστολών, ατομικά ή συλλογικά, </a:t>
            </a:r>
          </a:p>
          <a:p>
            <a:pPr>
              <a:buFont typeface="Wingdings" pitchFamily="2" charset="2"/>
              <a:buChar char="ü"/>
            </a:pPr>
            <a:r>
              <a:rPr lang="el-GR" dirty="0" smtClean="0"/>
              <a:t>η χρήση των τοπικών μέσων μαζικής ενημέρωσης, </a:t>
            </a:r>
          </a:p>
          <a:p>
            <a:pPr>
              <a:buFont typeface="Wingdings" pitchFamily="2" charset="2"/>
              <a:buChar char="ü"/>
            </a:pPr>
            <a:r>
              <a:rPr lang="el-GR" dirty="0" smtClean="0"/>
              <a:t>η προσφυγή σε ασφαλιστικά μέτρα και η κατάθεση  δικαστικών αγωγών με αίτημα την διακοπή της λειτουργίας των Μονάδων,</a:t>
            </a:r>
          </a:p>
          <a:p>
            <a:pPr>
              <a:buFont typeface="Wingdings" pitchFamily="2" charset="2"/>
              <a:buChar char="ü"/>
            </a:pPr>
            <a:r>
              <a:rPr lang="el-GR" dirty="0" smtClean="0"/>
              <a:t>η άρνηση της εξυπηρέτησης των Μονάδων από τις </a:t>
            </a:r>
            <a:r>
              <a:rPr lang="el-GR" i="1" dirty="0" smtClean="0"/>
              <a:t> </a:t>
            </a:r>
            <a:r>
              <a:rPr lang="el-GR" dirty="0" smtClean="0"/>
              <a:t>υπηρεσίες της Τοπικής  Αυτοδιοίκησης (π.χ. υπηρεσία καθαριότητας),</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16</a:t>
            </a:fld>
            <a:endParaRPr lang="el-GR"/>
          </a:p>
        </p:txBody>
      </p:sp>
    </p:spTree>
    <p:extLst>
      <p:ext uri="{BB962C8B-B14F-4D97-AF65-F5344CB8AC3E}">
        <p14:creationId xmlns:p14="http://schemas.microsoft.com/office/powerpoint/2010/main" val="39428332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Οι πλέον συνηθισμένες μορφές αντιδράσεων των τοπικών κοινοτήτων </a:t>
            </a:r>
            <a:r>
              <a:rPr lang="el-GR" sz="2800" b="0" dirty="0" smtClean="0">
                <a:solidFill>
                  <a:srgbClr val="775F55"/>
                </a:solidFill>
              </a:rPr>
              <a:t>2/2 </a:t>
            </a:r>
            <a:r>
              <a:rPr lang="el-GR" sz="3200" b="1" dirty="0" smtClean="0"/>
              <a:t>:</a:t>
            </a:r>
            <a:endParaRPr lang="el-GR" sz="3200" dirty="0"/>
          </a:p>
        </p:txBody>
      </p:sp>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η πίεση για βοήθεια στους πολιτικούς της περιοχής, </a:t>
            </a:r>
          </a:p>
          <a:p>
            <a:pPr>
              <a:buFont typeface="Wingdings" pitchFamily="2" charset="2"/>
              <a:buChar char="ü"/>
            </a:pPr>
            <a:r>
              <a:rPr lang="el-GR" dirty="0" smtClean="0"/>
              <a:t>οι ανεπίσημες συμμαχίες της κοινότητας με διάφορες τοπικές δημόσιες υπηρεσίες για την παρεμπόδιση της λειτουργίας των Μονάδων (π.χ. γραφείο πολεοδομίας της περιοχής, αστυνομία κ.α.), </a:t>
            </a:r>
          </a:p>
          <a:p>
            <a:pPr>
              <a:buFont typeface="Wingdings" pitchFamily="2" charset="2"/>
              <a:buChar char="ü"/>
            </a:pPr>
            <a:r>
              <a:rPr lang="el-GR" dirty="0" smtClean="0"/>
              <a:t>οι δυναμικές, και σε ορισμένες περιπτώσεις βίαιες, μορφές κινητοποίησης των κατοίκων (συγκεντρώσεις, διαδηλώσεις, αποκλεισμός των Μονάδων κ.α.).</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17</a:t>
            </a:fld>
            <a:endParaRPr lang="el-GR"/>
          </a:p>
        </p:txBody>
      </p:sp>
    </p:spTree>
    <p:extLst>
      <p:ext uri="{BB962C8B-B14F-4D97-AF65-F5344CB8AC3E}">
        <p14:creationId xmlns:p14="http://schemas.microsoft.com/office/powerpoint/2010/main" val="6924666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Παράγοντες μη αποδοχής των μονάδων και των ασθενών στις τοπικές κοινότητες</a:t>
            </a:r>
            <a:endParaRPr lang="el-GR" sz="3200" b="1" dirty="0"/>
          </a:p>
        </p:txBody>
      </p:sp>
      <p:sp>
        <p:nvSpPr>
          <p:cNvPr id="3" name="2 - Θέση περιεχομένου"/>
          <p:cNvSpPr>
            <a:spLocks noGrp="1"/>
          </p:cNvSpPr>
          <p:nvPr>
            <p:ph sz="quarter" idx="1"/>
          </p:nvPr>
        </p:nvSpPr>
        <p:spPr/>
        <p:txBody>
          <a:bodyPr>
            <a:normAutofit/>
          </a:bodyPr>
          <a:lstStyle/>
          <a:p>
            <a:r>
              <a:rPr lang="el-GR" dirty="0" smtClean="0"/>
              <a:t>Από τα προηγούμενα φαίνεται ότι τα άτομα από τα ιδρύματα δεν γίνονται εύκολα αποδεκτά από τις τοπικές κοινότητες. </a:t>
            </a:r>
          </a:p>
          <a:p>
            <a:r>
              <a:rPr lang="el-GR" dirty="0" smtClean="0"/>
              <a:t>Το γεγονός αυτό φαίνεται ότι είναι αποτέλεσμα της δυναμικής αλληλεπίδρασης κυρίως των εξής παραγόντων: </a:t>
            </a:r>
          </a:p>
          <a:p>
            <a:pPr marL="514350" lvl="0" indent="-514350">
              <a:buFont typeface="+mj-lt"/>
              <a:buAutoNum type="arabicPeriod"/>
            </a:pPr>
            <a:r>
              <a:rPr lang="el-GR" b="1" dirty="0" smtClean="0"/>
              <a:t>των κοινωνικών στάσεων </a:t>
            </a:r>
            <a:r>
              <a:rPr lang="el-GR" dirty="0" smtClean="0"/>
              <a:t>προς τους ψυχικά ασθενείς και γενικότερα τα άτομα με αναπηρίες, </a:t>
            </a:r>
          </a:p>
          <a:p>
            <a:pPr marL="514350" lvl="0" indent="-514350">
              <a:buFont typeface="+mj-lt"/>
              <a:buAutoNum type="arabicPeriod"/>
            </a:pPr>
            <a:r>
              <a:rPr lang="el-GR" dirty="0" smtClean="0"/>
              <a:t>ορισμένων </a:t>
            </a:r>
            <a:r>
              <a:rPr lang="el-GR" b="1" dirty="0" smtClean="0"/>
              <a:t>ειδικών χαρακτηριστικών </a:t>
            </a:r>
            <a:r>
              <a:rPr lang="el-GR" dirty="0" smtClean="0"/>
              <a:t>που εμφανίζουν οι κοινότητες που αντιδρούν.</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18</a:t>
            </a:fld>
            <a:endParaRPr lang="el-GR"/>
          </a:p>
        </p:txBody>
      </p:sp>
    </p:spTree>
    <p:extLst>
      <p:ext uri="{BB962C8B-B14F-4D97-AF65-F5344CB8AC3E}">
        <p14:creationId xmlns:p14="http://schemas.microsoft.com/office/powerpoint/2010/main" val="40887352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dirty="0" smtClean="0"/>
              <a:t>Η αντίσταση στην αλλαγή του </a:t>
            </a:r>
            <a:r>
              <a:rPr lang="en-US" dirty="0" smtClean="0"/>
              <a:t/>
            </a:r>
            <a:br>
              <a:rPr lang="en-US" dirty="0" smtClean="0"/>
            </a:br>
            <a:r>
              <a:rPr lang="el-GR" dirty="0" smtClean="0"/>
              <a:t>ψυχιατρικού συστήματος </a:t>
            </a:r>
            <a:r>
              <a:rPr lang="el-GR" sz="2800" b="0" dirty="0" smtClean="0"/>
              <a:t>1/2</a:t>
            </a:r>
            <a:endParaRPr lang="el-GR" sz="2800" b="0" dirty="0"/>
          </a:p>
        </p:txBody>
      </p:sp>
      <p:sp>
        <p:nvSpPr>
          <p:cNvPr id="3" name="2 - Θέση περιεχομένου"/>
          <p:cNvSpPr>
            <a:spLocks noGrp="1"/>
          </p:cNvSpPr>
          <p:nvPr>
            <p:ph sz="quarter" idx="1"/>
          </p:nvPr>
        </p:nvSpPr>
        <p:spPr>
          <a:xfrm>
            <a:off x="612648" y="1600200"/>
            <a:ext cx="8153400" cy="4925144"/>
          </a:xfrm>
        </p:spPr>
        <p:txBody>
          <a:bodyPr>
            <a:normAutofit/>
          </a:bodyPr>
          <a:lstStyle/>
          <a:p>
            <a:r>
              <a:rPr lang="el-GR" dirty="0" smtClean="0"/>
              <a:t>Οι νέες Μονάδες ψυχοκοινωνικής φροντίδας και αποκατάστασης (Προστατευμένα Διαμερίσματα, Ξενώνες, Οικοτροφεία) στην κοινότητα, οι οποίες αναπτύσσονται στην Ελλάδα αντιμετωπίζουν σε μεγάλο ποσοστό προσπάθειες παρεμπόδισης από τις τοπικές κοινωνίες. </a:t>
            </a:r>
          </a:p>
          <a:p>
            <a:r>
              <a:rPr lang="el-GR" dirty="0" smtClean="0"/>
              <a:t>Σε ορισμένες περιπτώσεις οι αντιδράσεις αυτές έχουν ιδιαίτερα δυναμικό χαρακτήρα. </a:t>
            </a:r>
          </a:p>
          <a:p>
            <a:r>
              <a:rPr lang="el-GR" dirty="0" smtClean="0"/>
              <a:t>Το φαινόμενο αποτελεί μορφή αντίστασης στην αλλαγή του συστήματος των ψυχιατρικών υπηρεσιών από το ίδρυμα στην κοινότητα.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1</a:t>
            </a:fld>
            <a:endParaRPr lang="el-GR"/>
          </a:p>
        </p:txBody>
      </p:sp>
    </p:spTree>
    <p:extLst>
      <p:ext uri="{BB962C8B-B14F-4D97-AF65-F5344CB8AC3E}">
        <p14:creationId xmlns:p14="http://schemas.microsoft.com/office/powerpoint/2010/main" val="42111813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Κοινωνικές στάσεις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Η ανασκόπηση μελετών για τις στάσεις προς τους ψυχικά ασθενείς δείχνει ότι αυτοί αποτελούν μία από τις πλέον κοινωνικά στιγματισμένες ομάδες μεταξύ των ομάδων των ανθρώπων που αντιμετωπίζουν κάποιου είδους αναπηρία και ότι αντιμετωπίζονται με προκατάληψη.</a:t>
            </a:r>
          </a:p>
          <a:p>
            <a:r>
              <a:rPr lang="el-GR" dirty="0" smtClean="0"/>
              <a:t> Γενικά, οι έρευνες για τις στάσεις του κοινού προς τους ψυχικά ασθενείς δείχνουν ότι το ποσοστό αυτών που τους θεωρούν επικίνδυνους ανέρχεται από 20% έως 35%.</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19</a:t>
            </a:fld>
            <a:endParaRPr lang="el-GR"/>
          </a:p>
        </p:txBody>
      </p:sp>
    </p:spTree>
    <p:extLst>
      <p:ext uri="{BB962C8B-B14F-4D97-AF65-F5344CB8AC3E}">
        <p14:creationId xmlns:p14="http://schemas.microsoft.com/office/powerpoint/2010/main" val="4032706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Κοινωνικές στάσεις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a:xfrm>
            <a:off x="612648" y="1600200"/>
            <a:ext cx="8153400" cy="5257800"/>
          </a:xfrm>
        </p:spPr>
        <p:txBody>
          <a:bodyPr>
            <a:normAutofit/>
          </a:bodyPr>
          <a:lstStyle/>
          <a:p>
            <a:r>
              <a:rPr lang="el-GR" dirty="0" smtClean="0"/>
              <a:t>Αποτέλεσμα είναι οι υπόλοιποι άνθρωποι να φοβούνται και να προφυλάσσονται από όσους πάσχουν από ψυχική ασθένεια και οι τοπικές κοινωνίες να είναι απρόθυμες να διευκολύνουν την παραμονή και τη φροντίδα των ψυχικά ασθενών στις γειτονιές τους. </a:t>
            </a:r>
          </a:p>
          <a:p>
            <a:r>
              <a:rPr lang="el-GR" dirty="0" smtClean="0"/>
              <a:t>Ως εκ τούτου αναμένεται ότι οι αρνητικές κοινωνικές στάσεις θα τείνουν να δυσχεραίνουν το έργο των επαγγελματιών ψυχικής υγείας για την ψυχοκοινωνική αποκατάσταση των ψυχικά ασθενών στις κοινότητες και συνεπώς το γεγονός αυτό θα πρέπει να λαμβάνεται υπόψη στο στάδιο του σχεδιασμού κάθε σχετικής προσπάθειας.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20</a:t>
            </a:fld>
            <a:endParaRPr lang="el-GR"/>
          </a:p>
        </p:txBody>
      </p:sp>
    </p:spTree>
    <p:extLst>
      <p:ext uri="{BB962C8B-B14F-4D97-AF65-F5344CB8AC3E}">
        <p14:creationId xmlns:p14="http://schemas.microsoft.com/office/powerpoint/2010/main" val="10699215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Τα χαρακτηριστικά των τοπικών κοινωνιών που αντιδρούν </a:t>
            </a:r>
            <a:endParaRPr lang="el-GR" sz="3200" dirty="0"/>
          </a:p>
        </p:txBody>
      </p:sp>
      <p:sp>
        <p:nvSpPr>
          <p:cNvPr id="3" name="2 - Θέση περιεχομένου"/>
          <p:cNvSpPr>
            <a:spLocks noGrp="1"/>
          </p:cNvSpPr>
          <p:nvPr>
            <p:ph sz="quarter" idx="1"/>
          </p:nvPr>
        </p:nvSpPr>
        <p:spPr>
          <a:xfrm>
            <a:off x="467544" y="1600200"/>
            <a:ext cx="8531352" cy="5257800"/>
          </a:xfrm>
        </p:spPr>
        <p:txBody>
          <a:bodyPr>
            <a:noAutofit/>
          </a:bodyPr>
          <a:lstStyle/>
          <a:p>
            <a:r>
              <a:rPr lang="el-GR" sz="2300" dirty="0" smtClean="0"/>
              <a:t>Οι αντιδράσεις των τοπικών κοινωνιών έχει φανεί ότι συνδέεται και με ορισμένα φυσικά και κοινωνικά χαρακτηριστικά τους, όπως: </a:t>
            </a:r>
          </a:p>
          <a:p>
            <a:pPr>
              <a:buFont typeface="Wingdings" pitchFamily="2" charset="2"/>
              <a:buChar char="ü"/>
            </a:pPr>
            <a:r>
              <a:rPr lang="el-GR" sz="2300" dirty="0" smtClean="0"/>
              <a:t>την κοινωνικοοικονομική διαστρωμάτωση, </a:t>
            </a:r>
          </a:p>
          <a:p>
            <a:pPr>
              <a:buFont typeface="Wingdings" pitchFamily="2" charset="2"/>
              <a:buChar char="ü"/>
            </a:pPr>
            <a:r>
              <a:rPr lang="el-GR" sz="2300" dirty="0" smtClean="0"/>
              <a:t>την εθνική ή φυλετική σύνθεση, </a:t>
            </a:r>
          </a:p>
          <a:p>
            <a:pPr>
              <a:buFont typeface="Wingdings" pitchFamily="2" charset="2"/>
              <a:buChar char="ü"/>
            </a:pPr>
            <a:r>
              <a:rPr lang="el-GR" sz="2300" dirty="0" smtClean="0"/>
              <a:t>τον χαρακτηρισμό της χρήσης γης, </a:t>
            </a:r>
          </a:p>
          <a:p>
            <a:pPr>
              <a:buFont typeface="Wingdings" pitchFamily="2" charset="2"/>
              <a:buChar char="ü"/>
            </a:pPr>
            <a:r>
              <a:rPr lang="el-GR" sz="2300" dirty="0" smtClean="0"/>
              <a:t>τα ποσοστά εγκληματικότητας, </a:t>
            </a:r>
          </a:p>
          <a:p>
            <a:pPr>
              <a:buFont typeface="Wingdings" pitchFamily="2" charset="2"/>
              <a:buChar char="ü"/>
            </a:pPr>
            <a:r>
              <a:rPr lang="el-GR" sz="2300" dirty="0" smtClean="0"/>
              <a:t>το βαθμό κινητικότητας των κατοίκων, </a:t>
            </a:r>
          </a:p>
          <a:p>
            <a:pPr>
              <a:buFont typeface="Wingdings" pitchFamily="2" charset="2"/>
              <a:buChar char="ü"/>
            </a:pPr>
            <a:r>
              <a:rPr lang="el-GR" sz="2300" dirty="0" smtClean="0"/>
              <a:t>τις πολιτικές τους επιλογές, και </a:t>
            </a:r>
          </a:p>
          <a:p>
            <a:pPr>
              <a:buFont typeface="Wingdings" pitchFamily="2" charset="2"/>
              <a:buChar char="ü"/>
            </a:pPr>
            <a:r>
              <a:rPr lang="el-GR" sz="2300" dirty="0" smtClean="0"/>
              <a:t>τις ειδικότερες στάσεις τους σε σχέση με το είδος των υπηρεσιών κοινοτικής φροντίδας. </a:t>
            </a:r>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21</a:t>
            </a:fld>
            <a:endParaRPr lang="el-GR"/>
          </a:p>
        </p:txBody>
      </p:sp>
    </p:spTree>
    <p:extLst>
      <p:ext uri="{BB962C8B-B14F-4D97-AF65-F5344CB8AC3E}">
        <p14:creationId xmlns:p14="http://schemas.microsoft.com/office/powerpoint/2010/main" val="13786679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Χαρακτηριστικά κοινοτήτων με μεγαλύτερο βαθμό αντίστασης</a:t>
            </a:r>
            <a:endParaRPr lang="el-GR" sz="3200" b="1" dirty="0"/>
          </a:p>
        </p:txBody>
      </p:sp>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υιοθετούν πολιτικά συντηρητικές αξίες, </a:t>
            </a:r>
          </a:p>
          <a:p>
            <a:pPr>
              <a:buFont typeface="Wingdings" pitchFamily="2" charset="2"/>
              <a:buChar char="ü"/>
            </a:pPr>
            <a:r>
              <a:rPr lang="el-GR" dirty="0" smtClean="0"/>
              <a:t>έχουν υψηλό βαθμό κοινωνικής συνοχής και ομοιογένειας, </a:t>
            </a:r>
          </a:p>
          <a:p>
            <a:pPr>
              <a:buFont typeface="Wingdings" pitchFamily="2" charset="2"/>
              <a:buChar char="ü"/>
            </a:pPr>
            <a:r>
              <a:rPr lang="el-GR" dirty="0" smtClean="0"/>
              <a:t>οργανώνονται με ισχυρούς συλλόγους και έχουν δυναμικούς ηγέτες, </a:t>
            </a:r>
          </a:p>
          <a:p>
            <a:pPr>
              <a:buFont typeface="Wingdings" pitchFamily="2" charset="2"/>
              <a:buChar char="ü"/>
            </a:pPr>
            <a:r>
              <a:rPr lang="el-GR" dirty="0" smtClean="0"/>
              <a:t>εμφανίζουν υψηλά ποσοστά ιδιόκτητης οικογενειακής κατοικίας, και </a:t>
            </a:r>
          </a:p>
          <a:p>
            <a:pPr>
              <a:buFont typeface="Wingdings" pitchFamily="2" charset="2"/>
              <a:buChar char="ü"/>
            </a:pPr>
            <a:r>
              <a:rPr lang="el-GR" dirty="0" smtClean="0"/>
              <a:t>εμφανίζουν χαμηλά ποσοστά μετακίνησης του πληθυσμού τους.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22</a:t>
            </a:fld>
            <a:endParaRPr lang="el-GR"/>
          </a:p>
        </p:txBody>
      </p:sp>
    </p:spTree>
    <p:extLst>
      <p:ext uri="{BB962C8B-B14F-4D97-AF65-F5344CB8AC3E}">
        <p14:creationId xmlns:p14="http://schemas.microsoft.com/office/powerpoint/2010/main" val="15689090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Χαρακτηριστικά κοινοτήτων με μικρότερο βαθμό αντίστασης</a:t>
            </a:r>
            <a:endParaRPr lang="el-GR" sz="3200" dirty="0"/>
          </a:p>
        </p:txBody>
      </p:sp>
      <p:sp>
        <p:nvSpPr>
          <p:cNvPr id="3" name="2 - Θέση περιεχομένου"/>
          <p:cNvSpPr>
            <a:spLocks noGrp="1"/>
          </p:cNvSpPr>
          <p:nvPr>
            <p:ph sz="quarter" idx="1"/>
          </p:nvPr>
        </p:nvSpPr>
        <p:spPr/>
        <p:txBody>
          <a:bodyPr>
            <a:normAutofit/>
          </a:bodyPr>
          <a:lstStyle/>
          <a:p>
            <a:pPr>
              <a:buFont typeface="Wingdings" pitchFamily="2" charset="2"/>
              <a:buChar char="ü"/>
            </a:pPr>
            <a:r>
              <a:rPr lang="el-GR" dirty="0" smtClean="0"/>
              <a:t>είναι οικονομικά υποβαθμισμένες, </a:t>
            </a:r>
          </a:p>
          <a:p>
            <a:pPr>
              <a:buFont typeface="Wingdings" pitchFamily="2" charset="2"/>
              <a:buChar char="ü"/>
            </a:pPr>
            <a:r>
              <a:rPr lang="el-GR" dirty="0" smtClean="0"/>
              <a:t>είναι πολυπολιτισμικές, </a:t>
            </a:r>
          </a:p>
          <a:p>
            <a:pPr>
              <a:buFont typeface="Wingdings" pitchFamily="2" charset="2"/>
              <a:buChar char="ü"/>
            </a:pPr>
            <a:r>
              <a:rPr lang="el-GR" dirty="0" smtClean="0"/>
              <a:t>εμφανίζουν υψηλά ποσοστά ενοικιαζόμενης κατοικίας, </a:t>
            </a:r>
          </a:p>
          <a:p>
            <a:pPr>
              <a:buFont typeface="Wingdings" pitchFamily="2" charset="2"/>
              <a:buChar char="ü"/>
            </a:pPr>
            <a:r>
              <a:rPr lang="el-GR" dirty="0" smtClean="0"/>
              <a:t>εμφανίζουν υψηλά ποσοστά μετακίνησης του πληθυσμού τους, </a:t>
            </a:r>
          </a:p>
          <a:p>
            <a:pPr>
              <a:buFont typeface="Wingdings" pitchFamily="2" charset="2"/>
              <a:buChar char="ü"/>
            </a:pPr>
            <a:r>
              <a:rPr lang="el-GR" dirty="0" smtClean="0"/>
              <a:t>δεν έχουν κοινοτικές πηγές για την αντιμετώπιση των κοινωνικών προβλημάτων, και </a:t>
            </a:r>
          </a:p>
          <a:p>
            <a:pPr>
              <a:buFont typeface="Wingdings" pitchFamily="2" charset="2"/>
              <a:buChar char="ü"/>
            </a:pPr>
            <a:r>
              <a:rPr lang="el-GR" dirty="0" smtClean="0"/>
              <a:t>εμφανίζουν υψηλά ποσοστά εγκληματικότητας.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23</a:t>
            </a:fld>
            <a:endParaRPr lang="el-GR"/>
          </a:p>
        </p:txBody>
      </p:sp>
    </p:spTree>
    <p:extLst>
      <p:ext uri="{BB962C8B-B14F-4D97-AF65-F5344CB8AC3E}">
        <p14:creationId xmlns:p14="http://schemas.microsoft.com/office/powerpoint/2010/main" val="211133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Η αντίσταση των κοινοτήτων μειώνεται: </a:t>
            </a:r>
            <a:endParaRPr lang="el-GR" sz="3200" b="1" dirty="0"/>
          </a:p>
        </p:txBody>
      </p:sp>
      <p:sp>
        <p:nvSpPr>
          <p:cNvPr id="3" name="2 - Θέση περιεχομένου"/>
          <p:cNvSpPr>
            <a:spLocks noGrp="1"/>
          </p:cNvSpPr>
          <p:nvPr>
            <p:ph sz="quarter" idx="1"/>
          </p:nvPr>
        </p:nvSpPr>
        <p:spPr>
          <a:xfrm>
            <a:off x="612648" y="1600200"/>
            <a:ext cx="8153400" cy="5141168"/>
          </a:xfrm>
        </p:spPr>
        <p:txBody>
          <a:bodyPr>
            <a:normAutofit/>
          </a:bodyPr>
          <a:lstStyle/>
          <a:p>
            <a:pPr>
              <a:buFont typeface="Wingdings" pitchFamily="2" charset="2"/>
              <a:buChar char="ü"/>
            </a:pPr>
            <a:r>
              <a:rPr lang="el-GR" dirty="0" smtClean="0"/>
              <a:t>όταν πρόκειται να εγκατασταθούν στην περιοχή τους Προστατευμένα Διαμερίσματα αντί Ξενώνων ή Οικοτροφείων, και </a:t>
            </a:r>
          </a:p>
          <a:p>
            <a:pPr>
              <a:buFont typeface="Wingdings" pitchFamily="2" charset="2"/>
              <a:buChar char="ü"/>
            </a:pPr>
            <a:r>
              <a:rPr lang="el-GR" dirty="0" smtClean="0"/>
              <a:t>όταν δεν έχει αναπτυχθεί ήδη μεγάλος αριθμός παρόμοιων υπηρεσιών. </a:t>
            </a:r>
          </a:p>
          <a:p>
            <a:r>
              <a:rPr lang="el-GR" dirty="0" smtClean="0"/>
              <a:t>Φαίνεται ότι η μαζική εγκατάσταση Μονάδων και ψυχικά ασθενών τείνει να προσλαμβάνεται από τους κατοίκους της κοινότητας σαν μαζική εισβολή με αποτέλεσμα να ενισχύεται το άγχος τους και να οδηγούνται σε υπερβολικές αντιδράσεις.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24</a:t>
            </a:fld>
            <a:endParaRPr lang="el-GR"/>
          </a:p>
        </p:txBody>
      </p:sp>
    </p:spTree>
    <p:extLst>
      <p:ext uri="{BB962C8B-B14F-4D97-AF65-F5344CB8AC3E}">
        <p14:creationId xmlns:p14="http://schemas.microsoft.com/office/powerpoint/2010/main" val="7661426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Στρατηγικές εγκατάστασης Μονάδων στην κοινότητα</a:t>
            </a:r>
            <a:endParaRPr lang="el-GR" sz="3200" dirty="0"/>
          </a:p>
        </p:txBody>
      </p:sp>
      <p:sp>
        <p:nvSpPr>
          <p:cNvPr id="3" name="2 - Θέση περιεχομένου"/>
          <p:cNvSpPr>
            <a:spLocks noGrp="1"/>
          </p:cNvSpPr>
          <p:nvPr>
            <p:ph sz="quarter" idx="1"/>
          </p:nvPr>
        </p:nvSpPr>
        <p:spPr>
          <a:xfrm>
            <a:off x="612648" y="1600200"/>
            <a:ext cx="8153400" cy="5141168"/>
          </a:xfrm>
        </p:spPr>
        <p:txBody>
          <a:bodyPr>
            <a:noAutofit/>
          </a:bodyPr>
          <a:lstStyle/>
          <a:p>
            <a:r>
              <a:rPr lang="el-GR" dirty="0" smtClean="0"/>
              <a:t>Η εγκατάσταση και η λειτουργία των Μονάδων ψυχοκοινωνικής αποκατάστασης στην κοινότητα είναι έργο σύνθετο. </a:t>
            </a:r>
          </a:p>
          <a:p>
            <a:r>
              <a:rPr lang="el-GR" dirty="0" smtClean="0"/>
              <a:t>Έχει ιδιαίτερες απαιτήσεις εξαιτίας: </a:t>
            </a:r>
          </a:p>
          <a:p>
            <a:pPr>
              <a:buFont typeface="Wingdings" pitchFamily="2" charset="2"/>
              <a:buChar char="ü"/>
            </a:pPr>
            <a:r>
              <a:rPr lang="el-GR" dirty="0" smtClean="0"/>
              <a:t>του πολύπλοκου χαρακτήρα της κοινοτικής οργάνωσης, </a:t>
            </a:r>
          </a:p>
          <a:p>
            <a:pPr>
              <a:buFont typeface="Wingdings" pitchFamily="2" charset="2"/>
              <a:buChar char="ü"/>
            </a:pPr>
            <a:r>
              <a:rPr lang="el-GR" dirty="0" smtClean="0"/>
              <a:t>του δυναμικού χαρακτήρα των κοινοτικών σχέσεων, και </a:t>
            </a:r>
          </a:p>
          <a:p>
            <a:pPr>
              <a:buFont typeface="Wingdings" pitchFamily="2" charset="2"/>
              <a:buChar char="ü"/>
            </a:pPr>
            <a:r>
              <a:rPr lang="el-GR" dirty="0" smtClean="0"/>
              <a:t>των κυρίαρχων αρνητικών κοινωνικών στάσεων προς την ψυχική ασθένεια. </a:t>
            </a:r>
          </a:p>
          <a:p>
            <a:r>
              <a:rPr lang="el-GR" dirty="0" smtClean="0"/>
              <a:t>Απαιτεί σχεδιασμό, διεπιστημονική συνεργασία, συστηματικές παρεμβάσεις, κοινωνική συμμετοχή.</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25</a:t>
            </a:fld>
            <a:endParaRPr lang="el-GR"/>
          </a:p>
        </p:txBody>
      </p:sp>
    </p:spTree>
    <p:extLst>
      <p:ext uri="{BB962C8B-B14F-4D97-AF65-F5344CB8AC3E}">
        <p14:creationId xmlns:p14="http://schemas.microsoft.com/office/powerpoint/2010/main" val="36264931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Είδη Στρατηγικών εγκατάστασης μονάδων στην κοινότητα</a:t>
            </a:r>
            <a:endParaRPr lang="el-GR" sz="3200" b="1" dirty="0"/>
          </a:p>
        </p:txBody>
      </p:sp>
      <p:sp>
        <p:nvSpPr>
          <p:cNvPr id="3" name="2 - Θέση περιεχομένου"/>
          <p:cNvSpPr>
            <a:spLocks noGrp="1"/>
          </p:cNvSpPr>
          <p:nvPr>
            <p:ph sz="quarter" idx="1"/>
          </p:nvPr>
        </p:nvSpPr>
        <p:spPr/>
        <p:txBody>
          <a:bodyPr>
            <a:normAutofit/>
          </a:bodyPr>
          <a:lstStyle/>
          <a:p>
            <a:r>
              <a:rPr lang="el-GR" dirty="0" smtClean="0"/>
              <a:t>Στη διεθνή εμπειρία καταγράφονται τρία είδη στρατηγικών εγκατάστασης Μονάδων στη κοινότητα: </a:t>
            </a:r>
          </a:p>
          <a:p>
            <a:pPr marL="514350" indent="-514350">
              <a:buSzPct val="100000"/>
              <a:buFont typeface="+mj-lt"/>
              <a:buAutoNum type="arabicPeriod"/>
            </a:pPr>
            <a:r>
              <a:rPr lang="el-GR" b="1" dirty="0" smtClean="0"/>
              <a:t>Συμμετοχική Στρατηγική, </a:t>
            </a:r>
          </a:p>
          <a:p>
            <a:pPr marL="514350" indent="-514350">
              <a:buSzPct val="100000"/>
              <a:buFont typeface="+mj-lt"/>
              <a:buAutoNum type="arabicPeriod"/>
            </a:pPr>
            <a:r>
              <a:rPr lang="el-GR" b="1" dirty="0" smtClean="0"/>
              <a:t>Συγκαλυμμένη Στρατηγική,  </a:t>
            </a:r>
          </a:p>
          <a:p>
            <a:pPr marL="514350" indent="-514350">
              <a:buSzPct val="100000"/>
              <a:buFont typeface="+mj-lt"/>
              <a:buAutoNum type="arabicPeriod"/>
            </a:pPr>
            <a:r>
              <a:rPr lang="el-GR" b="1" dirty="0" smtClean="0"/>
              <a:t>Συνδυαστική Στρατηγική. </a:t>
            </a:r>
            <a:endParaRPr lang="el-GR" b="1"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26</a:t>
            </a:fld>
            <a:endParaRPr lang="el-GR"/>
          </a:p>
        </p:txBody>
      </p:sp>
    </p:spTree>
    <p:extLst>
      <p:ext uri="{BB962C8B-B14F-4D97-AF65-F5344CB8AC3E}">
        <p14:creationId xmlns:p14="http://schemas.microsoft.com/office/powerpoint/2010/main" val="37141966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Συμμετοχική Στρατηγική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Απαιτείται η ανάπτυξη μίας προσεκτικά σχεδιασμένης και σε βάθος διαδικασία αγωγής της τοπικής κοινωνίας σε θέματα ψυχικής υγείας. </a:t>
            </a:r>
          </a:p>
          <a:p>
            <a:r>
              <a:rPr lang="el-GR" dirty="0" smtClean="0"/>
              <a:t>Στη συνέχεια ακολουθείται μια διαδικασία ευρείας πληροφόρησης των κατοίκων και ανάπτυξης συνεργασιών. </a:t>
            </a:r>
          </a:p>
          <a:p>
            <a:r>
              <a:rPr lang="el-GR" dirty="0" smtClean="0"/>
              <a:t>Η εγκατάσταση της Μονάδας στην κοινότητα πραγματοποιείται μόνον εφόσον συναινέσουν οι ενδιαφερόμενοι κάτοικοι στη προοπτική της λειτουργίας της.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27</a:t>
            </a:fld>
            <a:endParaRPr lang="el-GR"/>
          </a:p>
        </p:txBody>
      </p:sp>
    </p:spTree>
    <p:extLst>
      <p:ext uri="{BB962C8B-B14F-4D97-AF65-F5344CB8AC3E}">
        <p14:creationId xmlns:p14="http://schemas.microsoft.com/office/powerpoint/2010/main" val="15320919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Συμμετοχική Στρατηγική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a:xfrm>
            <a:off x="612648" y="1600200"/>
            <a:ext cx="8153400" cy="5141168"/>
          </a:xfrm>
        </p:spPr>
        <p:txBody>
          <a:bodyPr>
            <a:noAutofit/>
          </a:bodyPr>
          <a:lstStyle/>
          <a:p>
            <a:r>
              <a:rPr lang="el-GR" dirty="0" smtClean="0"/>
              <a:t>Στο πλαίσιο αυτό απαιτούνται:</a:t>
            </a:r>
            <a:r>
              <a:rPr lang="el-GR" b="1" dirty="0" smtClean="0"/>
              <a:t> 1) </a:t>
            </a:r>
            <a:r>
              <a:rPr lang="el-GR" dirty="0" smtClean="0"/>
              <a:t>ειδική εκπαίδευση των επαγγελματιών ψυχικής υγείας σε θέματα αγωγής ψυχικής υγείας της κοινότητας,</a:t>
            </a:r>
            <a:r>
              <a:rPr lang="el-GR" b="1" dirty="0" smtClean="0"/>
              <a:t> 2) </a:t>
            </a:r>
            <a:r>
              <a:rPr lang="el-GR" dirty="0" smtClean="0"/>
              <a:t>εμπειρία κοινωνικού σχεδιασμού, και  </a:t>
            </a:r>
            <a:r>
              <a:rPr lang="el-GR" b="1" dirty="0" smtClean="0"/>
              <a:t>3) </a:t>
            </a:r>
            <a:r>
              <a:rPr lang="el-GR" dirty="0" smtClean="0"/>
              <a:t>ικανός χρόνος μέχρι την επίτευξη του επιθυμητού στόχου της συναίνεσης των κατοίκων. </a:t>
            </a:r>
          </a:p>
          <a:p>
            <a:r>
              <a:rPr lang="el-GR" dirty="0" smtClean="0"/>
              <a:t>Η στρατηγική στηρίζεται στην άποψη ότι μόνο μια επαρκώς πληροφορημένη τοπική κοινωνία, η οποία συναινεί εκ των προτέρων, είναι δυνατόν να  υποστηρίζει αποτελεσματικά την ψυχοκοινωνική αποκατάσταση και την κοινοτική ενσωμάτωση των ψυχικά ασθενών μακροπρόθεσμα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28</a:t>
            </a:fld>
            <a:endParaRPr lang="el-GR"/>
          </a:p>
        </p:txBody>
      </p:sp>
    </p:spTree>
    <p:extLst>
      <p:ext uri="{BB962C8B-B14F-4D97-AF65-F5344CB8AC3E}">
        <p14:creationId xmlns:p14="http://schemas.microsoft.com/office/powerpoint/2010/main" val="3477590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4781128"/>
          </a:xfrm>
        </p:spPr>
        <p:txBody>
          <a:bodyPr>
            <a:noAutofit/>
          </a:bodyPr>
          <a:lstStyle/>
          <a:p>
            <a:r>
              <a:rPr lang="el-GR" dirty="0" smtClean="0"/>
              <a:t>Στις Μονάδες κοινοτικής φροντίδας τα άτομα ζουν με επιτυχία στη κοινότητα, με σαφώς βελτιωμένη ποιότητα φροντίδας και ποιότητα ζωής σε σχέση με αυτήν που είχαν πριν στα ιδρύματα. </a:t>
            </a:r>
          </a:p>
          <a:p>
            <a:r>
              <a:rPr lang="el-GR" dirty="0" smtClean="0"/>
              <a:t>Όμως, σε αντίθεση με αυτές τις θετικές εκβάσεις παρατηρείται ότι, στις προσπάθειες αλλαγής της ποιότητας ζωής των ατόμων στα ιδρύματα, με τον </a:t>
            </a:r>
            <a:r>
              <a:rPr lang="el-GR" dirty="0" err="1" smtClean="0"/>
              <a:t>αποϊδρυματισμό</a:t>
            </a:r>
            <a:r>
              <a:rPr lang="el-GR" dirty="0" smtClean="0"/>
              <a:t> και τη φροντίδα τους σε υπηρεσίες στη κοινότητα, κινητοποιούνται από όλους τους εμπλεκόμενους αντιδράσεις οι οποίες σχετίζονται με το φαινόμενο της αντίστασης στην αλλαγή</a:t>
            </a:r>
            <a:r>
              <a:rPr lang="en-US" dirty="0" smtClean="0">
                <a:latin typeface="Calibri" panose="020F0502020204030204" pitchFamily="34" charset="0"/>
              </a:rPr>
              <a:t>.</a:t>
            </a:r>
            <a:endParaRPr lang="el-GR" dirty="0">
              <a:latin typeface="Calibri" panose="020F0502020204030204" pitchFamily="34" charset="0"/>
            </a:endParaRPr>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2</a:t>
            </a:fld>
            <a:endParaRPr lang="el-GR"/>
          </a:p>
        </p:txBody>
      </p:sp>
      <p:sp>
        <p:nvSpPr>
          <p:cNvPr id="6" name="Τίτλος 3"/>
          <p:cNvSpPr>
            <a:spLocks noGrp="1"/>
          </p:cNvSpPr>
          <p:nvPr>
            <p:ph type="title"/>
          </p:nvPr>
        </p:nvSpPr>
        <p:spPr>
          <a:xfrm>
            <a:off x="612648" y="228600"/>
            <a:ext cx="8153400" cy="990600"/>
          </a:xfrm>
        </p:spPr>
        <p:txBody>
          <a:bodyPr>
            <a:noAutofit/>
          </a:bodyPr>
          <a:lstStyle/>
          <a:p>
            <a:r>
              <a:rPr lang="el-GR" dirty="0" smtClean="0"/>
              <a:t>Η αντίσταση στην αλλαγή του </a:t>
            </a:r>
            <a:r>
              <a:rPr lang="en-US" dirty="0" smtClean="0"/>
              <a:t/>
            </a:r>
            <a:br>
              <a:rPr lang="en-US" dirty="0" smtClean="0"/>
            </a:br>
            <a:r>
              <a:rPr lang="el-GR" dirty="0" smtClean="0"/>
              <a:t>ψυχιατρικού συστήματος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360462949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Συγκαλυμμένη </a:t>
            </a:r>
            <a:r>
              <a:rPr lang="el-GR" sz="3200" b="1" dirty="0" smtClean="0"/>
              <a:t>Στρατηγική </a:t>
            </a:r>
            <a:r>
              <a:rPr lang="el-GR" sz="2800" b="0" dirty="0" smtClean="0"/>
              <a:t>1/2</a:t>
            </a:r>
            <a:endParaRPr lang="el-GR" sz="2800" b="0" dirty="0"/>
          </a:p>
        </p:txBody>
      </p:sp>
      <p:sp>
        <p:nvSpPr>
          <p:cNvPr id="3" name="2 - Θέση περιεχομένου"/>
          <p:cNvSpPr>
            <a:spLocks noGrp="1"/>
          </p:cNvSpPr>
          <p:nvPr>
            <p:ph sz="quarter" idx="1"/>
          </p:nvPr>
        </p:nvSpPr>
        <p:spPr>
          <a:xfrm>
            <a:off x="612648" y="1600200"/>
            <a:ext cx="8153400" cy="5069160"/>
          </a:xfrm>
        </p:spPr>
        <p:txBody>
          <a:bodyPr>
            <a:normAutofit/>
          </a:bodyPr>
          <a:lstStyle/>
          <a:p>
            <a:r>
              <a:rPr lang="el-GR" dirty="0" smtClean="0"/>
              <a:t>Στηρίζεται στην άποψη ότι ο φόβος προς την ψυχική ασθένεια πρέπει να αντιμετωπίζεται όχι σε </a:t>
            </a:r>
            <a:r>
              <a:rPr lang="el-GR" dirty="0" err="1" smtClean="0"/>
              <a:t>φαντασιωσικό</a:t>
            </a:r>
            <a:r>
              <a:rPr lang="el-GR" dirty="0" smtClean="0"/>
              <a:t> επίπεδο αλλά στο επίπεδο της πραγματικότητας. </a:t>
            </a:r>
          </a:p>
          <a:p>
            <a:r>
              <a:rPr lang="el-GR" dirty="0" smtClean="0"/>
              <a:t>Θεωρεί ότι οι προκαταλήψεις για τους ψυχικά ασθενείς αντιμετωπίζονται αποτελεσματικά μέσω της άμεσης γνωριμίας και των καθημερινών  συναλλαγών μαζί τους. </a:t>
            </a:r>
          </a:p>
          <a:p>
            <a:r>
              <a:rPr lang="el-GR" dirty="0" smtClean="0"/>
              <a:t>Σκοπός της στρατηγικής είναι η εγκατάσταση και λειτουργία της Μονάδας στην κοινότητα με άμεσες και αθόρυβες διαδικασίες σε οικήματα που πληρούν τις νόμιμες απαιτήσεις.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29</a:t>
            </a:fld>
            <a:endParaRPr lang="el-GR"/>
          </a:p>
        </p:txBody>
      </p:sp>
    </p:spTree>
    <p:extLst>
      <p:ext uri="{BB962C8B-B14F-4D97-AF65-F5344CB8AC3E}">
        <p14:creationId xmlns:p14="http://schemas.microsoft.com/office/powerpoint/2010/main" val="247453275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Συγκαλυμμένη Στρατηγική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p:txBody>
          <a:bodyPr>
            <a:normAutofit/>
          </a:bodyPr>
          <a:lstStyle/>
          <a:p>
            <a:r>
              <a:rPr lang="el-GR" dirty="0" smtClean="0"/>
              <a:t>Υποστηρίζει ότι εφόσον οι ψυχικά ασθενείς είναι ισότιμοι πολίτες της κοινωνίας έχουν  το δικαίωμα να διαμένουν όπου αυτοί επιθυμούν δίχως να χρειάζονται την συγκατάθεση ή την έγκριση κανενός άλλου. </a:t>
            </a:r>
          </a:p>
          <a:p>
            <a:r>
              <a:rPr lang="el-GR" dirty="0" smtClean="0"/>
              <a:t>Οι κάτοικοι και οι φορείς της κοινότητας ενημερώνονται εκ των υστέρων και σταδιακά.</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30</a:t>
            </a:fld>
            <a:endParaRPr lang="el-GR"/>
          </a:p>
        </p:txBody>
      </p:sp>
    </p:spTree>
    <p:extLst>
      <p:ext uri="{BB962C8B-B14F-4D97-AF65-F5344CB8AC3E}">
        <p14:creationId xmlns:p14="http://schemas.microsoft.com/office/powerpoint/2010/main" val="28146350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Συνδυαστική Στρατηγική</a:t>
            </a:r>
            <a:endParaRPr lang="el-GR" sz="3200" b="1" dirty="0"/>
          </a:p>
        </p:txBody>
      </p:sp>
      <p:sp>
        <p:nvSpPr>
          <p:cNvPr id="3" name="2 - Θέση περιεχομένου"/>
          <p:cNvSpPr>
            <a:spLocks noGrp="1"/>
          </p:cNvSpPr>
          <p:nvPr>
            <p:ph sz="quarter" idx="1"/>
          </p:nvPr>
        </p:nvSpPr>
        <p:spPr/>
        <p:txBody>
          <a:bodyPr>
            <a:normAutofit/>
          </a:bodyPr>
          <a:lstStyle/>
          <a:p>
            <a:r>
              <a:rPr lang="el-GR" sz="2600" dirty="0" smtClean="0"/>
              <a:t>Η Συνδυαστική Στρατηγική συμπεριλαμβάνει προσεγγίσεις οι οποίες υιοθετούν και συνδυάζουν σε διαφορετικό βαθμό στοιχεία και από τις δύο προαναφερόμενες στρατηγικές.</a:t>
            </a:r>
            <a:endParaRPr lang="el-GR" sz="26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31</a:t>
            </a:fld>
            <a:endParaRPr lang="el-GR"/>
          </a:p>
        </p:txBody>
      </p:sp>
    </p:spTree>
    <p:extLst>
      <p:ext uri="{BB962C8B-B14F-4D97-AF65-F5344CB8AC3E}">
        <p14:creationId xmlns:p14="http://schemas.microsoft.com/office/powerpoint/2010/main" val="34721705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Η μετά την αρχική εγκατάσταση διαδικασία της ενσωμάτωσης της Μονάδας στη κοινότητα</a:t>
            </a:r>
            <a:endParaRPr lang="el-GR" sz="3200" b="1" dirty="0"/>
          </a:p>
        </p:txBody>
      </p:sp>
      <p:sp>
        <p:nvSpPr>
          <p:cNvPr id="3" name="2 - Θέση περιεχομένου"/>
          <p:cNvSpPr>
            <a:spLocks noGrp="1"/>
          </p:cNvSpPr>
          <p:nvPr>
            <p:ph sz="quarter" idx="1"/>
          </p:nvPr>
        </p:nvSpPr>
        <p:spPr>
          <a:xfrm>
            <a:off x="612648" y="1600200"/>
            <a:ext cx="8153400" cy="4925144"/>
          </a:xfrm>
        </p:spPr>
        <p:txBody>
          <a:bodyPr>
            <a:noAutofit/>
          </a:bodyPr>
          <a:lstStyle/>
          <a:p>
            <a:r>
              <a:rPr lang="el-GR" dirty="0" smtClean="0"/>
              <a:t>Η κοινοτική ένταξη της Μονάδας συνδέεται με την αποδοχή και την ενσωμάτωσή της στο ψυχοκοινωνικό πεδίο της καθημερινής ζωής της κοινότητας. </a:t>
            </a:r>
          </a:p>
          <a:p>
            <a:r>
              <a:rPr lang="el-GR" dirty="0" smtClean="0"/>
              <a:t>Για το σκοπό αυτό οι  επαγγελματίες ψυχικής υγείας χρειάζεται να αναπτύσσουν ειδικά προγράμματα: </a:t>
            </a:r>
          </a:p>
          <a:p>
            <a:pPr>
              <a:buFont typeface="Wingdings" pitchFamily="2" charset="2"/>
              <a:buChar char="ü"/>
            </a:pPr>
            <a:r>
              <a:rPr lang="el-GR" dirty="0" smtClean="0"/>
              <a:t>βελτίωσης ποιότητας των Μονάδων,</a:t>
            </a:r>
          </a:p>
          <a:p>
            <a:pPr>
              <a:buFont typeface="Wingdings" pitchFamily="2" charset="2"/>
              <a:buChar char="ü"/>
            </a:pPr>
            <a:r>
              <a:rPr lang="el-GR" dirty="0" smtClean="0"/>
              <a:t>ευαισθητοποίησης της κοινότητας για την αντιμετώπιση του στίγματος και των προκαταλήψεων, </a:t>
            </a:r>
          </a:p>
          <a:p>
            <a:pPr>
              <a:buFont typeface="Wingdings" pitchFamily="2" charset="2"/>
              <a:buChar char="ü"/>
            </a:pPr>
            <a:r>
              <a:rPr lang="el-GR" dirty="0" smtClean="0"/>
              <a:t>ανάπτυξης δικτύου εθελοντών, και </a:t>
            </a:r>
          </a:p>
          <a:p>
            <a:pPr>
              <a:buFont typeface="Wingdings" pitchFamily="2" charset="2"/>
              <a:buChar char="ü"/>
            </a:pPr>
            <a:r>
              <a:rPr lang="el-GR" dirty="0" smtClean="0"/>
              <a:t>προαγωγής της ψυχικής υγείας της κοινότητας.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32</a:t>
            </a:fld>
            <a:endParaRPr lang="el-GR"/>
          </a:p>
        </p:txBody>
      </p:sp>
    </p:spTree>
    <p:extLst>
      <p:ext uri="{BB962C8B-B14F-4D97-AF65-F5344CB8AC3E}">
        <p14:creationId xmlns:p14="http://schemas.microsoft.com/office/powerpoint/2010/main" val="2690533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Η ποιότητα λειτουργίας των Μονάδων ψυχοκοινωνικής </a:t>
            </a:r>
            <a:r>
              <a:rPr lang="el-GR" sz="3200" b="1" dirty="0" smtClean="0"/>
              <a:t>αποκατάστασης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Ένα από τα νέα δεδομένα  που θέτει στους επαγγελματίες ψυχικής υγείας η κοινοτικού τύπου φροντίδα της ψυχικής ασθένειας, σε σχέση με τις παραδοσιακές τους πρακτικές, είναι και η αξιολόγηση του έργου τους και της λειτουργίας των Μονάδων από την ίδια την τοπική κοινωνία στο πλαίσιο της οποίας δραστηριοποιούνται.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33</a:t>
            </a:fld>
            <a:endParaRPr lang="el-GR"/>
          </a:p>
        </p:txBody>
      </p:sp>
    </p:spTree>
    <p:extLst>
      <p:ext uri="{BB962C8B-B14F-4D97-AF65-F5344CB8AC3E}">
        <p14:creationId xmlns:p14="http://schemas.microsoft.com/office/powerpoint/2010/main" val="170147350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153400" cy="5141168"/>
          </a:xfrm>
        </p:spPr>
        <p:txBody>
          <a:bodyPr>
            <a:noAutofit/>
          </a:bodyPr>
          <a:lstStyle/>
          <a:p>
            <a:r>
              <a:rPr lang="el-GR" dirty="0" smtClean="0"/>
              <a:t>Οι διαστάσεις που θεωρούνται σημαντικές στην εκτίμηση της ποιότητας κάθε είδους Μονάδας είναι: </a:t>
            </a:r>
          </a:p>
          <a:p>
            <a:pPr marL="514350" indent="-514350">
              <a:buFont typeface="+mj-lt"/>
              <a:buAutoNum type="arabicPeriod"/>
            </a:pPr>
            <a:r>
              <a:rPr lang="el-GR" dirty="0" smtClean="0"/>
              <a:t>Η </a:t>
            </a:r>
            <a:r>
              <a:rPr lang="el-GR" b="1" dirty="0" smtClean="0"/>
              <a:t>ποιότητα φροντίδας, </a:t>
            </a:r>
            <a:r>
              <a:rPr lang="el-GR" dirty="0" smtClean="0"/>
              <a:t>που αναφέρεται στις διαδικασίες και τα αποτελέσματα από τις δραστηριότητες φροντίδας προς τους ασθενείς. </a:t>
            </a:r>
          </a:p>
          <a:p>
            <a:pPr marL="514350" indent="-514350">
              <a:buFont typeface="+mj-lt"/>
              <a:buAutoNum type="arabicPeriod"/>
            </a:pPr>
            <a:r>
              <a:rPr lang="el-GR" dirty="0" smtClean="0"/>
              <a:t>Η </a:t>
            </a:r>
            <a:r>
              <a:rPr lang="el-GR" b="1" dirty="0" smtClean="0"/>
              <a:t>ποιότητα διαχείρισης</a:t>
            </a:r>
            <a:r>
              <a:rPr lang="el-GR" dirty="0" smtClean="0"/>
              <a:t>, που αναφέρεται στον τρόπο με τον οποίο οι ενέργειες των υπευθύνων συνεισφέρουν στην αποτελεσματική και αποδοτική χρήση των υλικών και ανθρώπινων πόρων. </a:t>
            </a:r>
          </a:p>
          <a:p>
            <a:pPr marL="514350" indent="-514350">
              <a:buFont typeface="+mj-lt"/>
              <a:buAutoNum type="arabicPeriod"/>
            </a:pPr>
            <a:r>
              <a:rPr lang="el-GR" dirty="0" smtClean="0"/>
              <a:t>Η </a:t>
            </a:r>
            <a:r>
              <a:rPr lang="el-GR" b="1" dirty="0" smtClean="0"/>
              <a:t>ποιότητα του περιβάλλοντος</a:t>
            </a:r>
            <a:r>
              <a:rPr lang="el-GR" dirty="0" smtClean="0"/>
              <a:t>, που αναφέρεται στην ποιότητα τόσο του κοινωνικού όσο και του φυσικού περιβάλλοντος της Μονάδας.</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34</a:t>
            </a:fld>
            <a:endParaRPr lang="el-GR"/>
          </a:p>
        </p:txBody>
      </p:sp>
      <p:sp>
        <p:nvSpPr>
          <p:cNvPr id="6" name="1 - Τίτλος"/>
          <p:cNvSpPr>
            <a:spLocks noGrp="1"/>
          </p:cNvSpPr>
          <p:nvPr>
            <p:ph type="title"/>
          </p:nvPr>
        </p:nvSpPr>
        <p:spPr>
          <a:xfrm>
            <a:off x="612648" y="228600"/>
            <a:ext cx="8153400" cy="990600"/>
          </a:xfrm>
        </p:spPr>
        <p:txBody>
          <a:bodyPr>
            <a:noAutofit/>
          </a:bodyPr>
          <a:lstStyle/>
          <a:p>
            <a:r>
              <a:rPr lang="el-GR" sz="3200" b="1" dirty="0" smtClean="0"/>
              <a:t>Η ποιότητα λειτουργίας των Μονάδων ψυχοκοινωνικής </a:t>
            </a:r>
            <a:r>
              <a:rPr lang="el-GR" sz="3200" b="1" dirty="0" smtClean="0"/>
              <a:t>αποκατάστασης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29147197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Η ευαισθητοποίηση της κοινότητας </a:t>
            </a:r>
            <a:r>
              <a:rPr lang="el-GR" sz="2800" b="0" dirty="0" smtClean="0"/>
              <a:t>1/2</a:t>
            </a:r>
            <a:endParaRPr lang="el-GR" sz="2800" b="0" dirty="0"/>
          </a:p>
        </p:txBody>
      </p:sp>
      <p:sp>
        <p:nvSpPr>
          <p:cNvPr id="3" name="2 - Θέση περιεχομένου"/>
          <p:cNvSpPr>
            <a:spLocks noGrp="1"/>
          </p:cNvSpPr>
          <p:nvPr>
            <p:ph sz="quarter" idx="1"/>
          </p:nvPr>
        </p:nvSpPr>
        <p:spPr>
          <a:xfrm>
            <a:off x="612648" y="1600200"/>
            <a:ext cx="8153400" cy="4925144"/>
          </a:xfrm>
        </p:spPr>
        <p:txBody>
          <a:bodyPr>
            <a:normAutofit/>
          </a:bodyPr>
          <a:lstStyle/>
          <a:p>
            <a:r>
              <a:rPr lang="el-GR" dirty="0" smtClean="0"/>
              <a:t>Η ευαισθητοποίηση της κοινότητας σκοπεύει στην τροποποίηση των αρνητικών στάσεων και των προκαταλήψεων των κατοίκων της. </a:t>
            </a:r>
          </a:p>
          <a:p>
            <a:r>
              <a:rPr lang="el-GR" dirty="0" smtClean="0"/>
              <a:t>Στο πλαίσιο αυτό συνήθως αναπτύσσονται προγράμματα αγωγής ψυχικής υγείας που δίνουν έμφαση στη  παροχή πληροφοριών για την αύξηση των σχετικών γνώσεων.</a:t>
            </a:r>
          </a:p>
          <a:p>
            <a:pPr>
              <a:buFont typeface="Wingdings" pitchFamily="2" charset="2"/>
              <a:buChar char="ü"/>
            </a:pPr>
            <a:r>
              <a:rPr lang="el-GR" dirty="0" smtClean="0"/>
              <a:t> Όμως, η εμπειρία δείχνει ότι η ενημέρωση, αν και βοηθάει στην απομυθοποίηση της ψυχικής ασθένειας, δεν οδηγεί απαραίτητα και στην αλλαγή των σχετικών στάσεων και των συμπεριφορών.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35</a:t>
            </a:fld>
            <a:endParaRPr lang="el-GR"/>
          </a:p>
        </p:txBody>
      </p:sp>
    </p:spTree>
    <p:extLst>
      <p:ext uri="{BB962C8B-B14F-4D97-AF65-F5344CB8AC3E}">
        <p14:creationId xmlns:p14="http://schemas.microsoft.com/office/powerpoint/2010/main" val="202660409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Η ευαισθητοποίηση της κοινότητας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p:txBody>
          <a:bodyPr>
            <a:normAutofit fontScale="92500"/>
          </a:bodyPr>
          <a:lstStyle/>
          <a:p>
            <a:r>
              <a:rPr lang="el-GR" sz="2800" dirty="0" smtClean="0"/>
              <a:t>Για την αποτελεσματικότητα των προγραμμάτων ευαισθητοποίησης της κοινότητας σε θέματα ψυχικής ασθένειας δεν αρκεί μόνο η παροχή πληροφοριών. </a:t>
            </a:r>
          </a:p>
          <a:p>
            <a:r>
              <a:rPr lang="el-GR" sz="2800" dirty="0" smtClean="0"/>
              <a:t>Απαιτείται:</a:t>
            </a:r>
          </a:p>
          <a:p>
            <a:pPr>
              <a:buFont typeface="Wingdings" pitchFamily="2" charset="2"/>
              <a:buChar char="ü"/>
            </a:pPr>
            <a:r>
              <a:rPr lang="el-GR" sz="2800" dirty="0" smtClean="0"/>
              <a:t>ολοκληρωμένη και βιωματική προσέγγιση, και που </a:t>
            </a:r>
          </a:p>
          <a:p>
            <a:pPr>
              <a:buFont typeface="Wingdings" pitchFamily="2" charset="2"/>
              <a:buChar char="ü"/>
            </a:pPr>
            <a:r>
              <a:rPr lang="el-GR" sz="2800" dirty="0" smtClean="0"/>
              <a:t>να συμπεριλαμβάνει και την κοινωνική αλληλεπίδραση των κατοίκων με τους ίδιους τους ψυχικά ασθενείς και τις κοινοτικές Μονάδες φροντίδας τους.</a:t>
            </a:r>
            <a:endParaRPr lang="el-GR" sz="2800"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36</a:t>
            </a:fld>
            <a:endParaRPr lang="el-GR"/>
          </a:p>
        </p:txBody>
      </p:sp>
    </p:spTree>
    <p:extLst>
      <p:ext uri="{BB962C8B-B14F-4D97-AF65-F5344CB8AC3E}">
        <p14:creationId xmlns:p14="http://schemas.microsoft.com/office/powerpoint/2010/main" val="25583000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Η ανάπτυξη δικτύου εθελοντών </a:t>
            </a:r>
            <a:r>
              <a:rPr lang="el-GR" sz="2800" b="0" dirty="0" smtClean="0"/>
              <a:t>1/2</a:t>
            </a:r>
            <a:endParaRPr lang="el-GR" sz="2800" b="0" dirty="0"/>
          </a:p>
        </p:txBody>
      </p:sp>
      <p:sp>
        <p:nvSpPr>
          <p:cNvPr id="3" name="2 - Θέση περιεχομένου"/>
          <p:cNvSpPr>
            <a:spLocks noGrp="1"/>
          </p:cNvSpPr>
          <p:nvPr>
            <p:ph sz="quarter" idx="1"/>
          </p:nvPr>
        </p:nvSpPr>
        <p:spPr>
          <a:xfrm>
            <a:off x="612648" y="1600200"/>
            <a:ext cx="8153400" cy="4997152"/>
          </a:xfrm>
        </p:spPr>
        <p:txBody>
          <a:bodyPr>
            <a:normAutofit/>
          </a:bodyPr>
          <a:lstStyle/>
          <a:p>
            <a:r>
              <a:rPr lang="el-GR" dirty="0" smtClean="0"/>
              <a:t>Οι εθελοντές αποδεικνύονται πολύτιμοι συνεργάτες  των Μονάδων στην κοινότητα, τόσο στην κοινοτική αποδοχή και ενσωμάτωσή τους όσο και στο ίδιο το έργο τους. </a:t>
            </a:r>
          </a:p>
          <a:p>
            <a:r>
              <a:rPr lang="el-GR" dirty="0" smtClean="0"/>
              <a:t>Είναι δυνατόν να λειτουργούν: </a:t>
            </a:r>
          </a:p>
          <a:p>
            <a:pPr>
              <a:buFont typeface="Wingdings" pitchFamily="2" charset="2"/>
              <a:buChar char="ü"/>
            </a:pPr>
            <a:r>
              <a:rPr lang="el-GR" dirty="0" smtClean="0"/>
              <a:t>σαν ένας από τους συνδετικούς κρίκους με την κοινότητα, και </a:t>
            </a:r>
          </a:p>
          <a:p>
            <a:pPr>
              <a:buFont typeface="Wingdings" pitchFamily="2" charset="2"/>
              <a:buChar char="ü"/>
            </a:pPr>
            <a:r>
              <a:rPr lang="el-GR" dirty="0" smtClean="0"/>
              <a:t>σαν υποστηρικτές στις προσπάθειες ψυχοκοινωνικής αποκατάστασης και κοινοτικής ένταξης των ατόμων που φροντίζονται από τις Μονάδες.</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37</a:t>
            </a:fld>
            <a:endParaRPr lang="el-GR"/>
          </a:p>
        </p:txBody>
      </p:sp>
    </p:spTree>
    <p:extLst>
      <p:ext uri="{BB962C8B-B14F-4D97-AF65-F5344CB8AC3E}">
        <p14:creationId xmlns:p14="http://schemas.microsoft.com/office/powerpoint/2010/main" val="36256912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solidFill>
                  <a:srgbClr val="775F55"/>
                </a:solidFill>
              </a:rPr>
              <a:t>Η ανάπτυξη δικτύου εθελοντών </a:t>
            </a:r>
            <a:r>
              <a:rPr lang="el-GR" sz="2800" b="0" dirty="0" smtClean="0">
                <a:solidFill>
                  <a:srgbClr val="775F55"/>
                </a:solidFill>
              </a:rPr>
              <a:t>2/2</a:t>
            </a:r>
            <a:endParaRPr lang="el-GR" dirty="0"/>
          </a:p>
        </p:txBody>
      </p:sp>
      <p:sp>
        <p:nvSpPr>
          <p:cNvPr id="3" name="2 - Θέση περιεχομένου"/>
          <p:cNvSpPr>
            <a:spLocks noGrp="1"/>
          </p:cNvSpPr>
          <p:nvPr>
            <p:ph sz="quarter" idx="1"/>
          </p:nvPr>
        </p:nvSpPr>
        <p:spPr/>
        <p:txBody>
          <a:bodyPr>
            <a:normAutofit/>
          </a:bodyPr>
          <a:lstStyle/>
          <a:p>
            <a:r>
              <a:rPr lang="el-GR" dirty="0" smtClean="0"/>
              <a:t>Η δημιουργία δικτύου εθελοντών από κατοίκους και φορείς της κοινότητας, για την  υποστήριξη της λειτουργίας της Μονάδας, είναι διαδικασία που αναπτύσσεται οργανωμένα και συστηματικά όσον αφορά: </a:t>
            </a:r>
          </a:p>
          <a:p>
            <a:pPr>
              <a:buFont typeface="Wingdings" pitchFamily="2" charset="2"/>
              <a:buChar char="ü"/>
            </a:pPr>
            <a:r>
              <a:rPr lang="el-GR" dirty="0" smtClean="0"/>
              <a:t>την προσέλκυση, </a:t>
            </a:r>
          </a:p>
          <a:p>
            <a:pPr>
              <a:buFont typeface="Wingdings" pitchFamily="2" charset="2"/>
              <a:buChar char="ü"/>
            </a:pPr>
            <a:r>
              <a:rPr lang="el-GR" dirty="0" smtClean="0"/>
              <a:t>την αξιολόγηση, </a:t>
            </a:r>
          </a:p>
          <a:p>
            <a:pPr>
              <a:buFont typeface="Wingdings" pitchFamily="2" charset="2"/>
              <a:buChar char="ü"/>
            </a:pPr>
            <a:r>
              <a:rPr lang="el-GR" dirty="0" smtClean="0"/>
              <a:t>την εκπαίδευση, και </a:t>
            </a:r>
          </a:p>
          <a:p>
            <a:pPr>
              <a:buFont typeface="Wingdings" pitchFamily="2" charset="2"/>
              <a:buChar char="ü"/>
            </a:pPr>
            <a:r>
              <a:rPr lang="el-GR" dirty="0" smtClean="0"/>
              <a:t>την συνεργασία μαζί τους. </a:t>
            </a:r>
            <a:endParaRPr lang="el-GR" dirty="0"/>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38</a:t>
            </a:fld>
            <a:endParaRPr lang="el-GR"/>
          </a:p>
        </p:txBody>
      </p:sp>
    </p:spTree>
    <p:extLst>
      <p:ext uri="{BB962C8B-B14F-4D97-AF65-F5344CB8AC3E}">
        <p14:creationId xmlns:p14="http://schemas.microsoft.com/office/powerpoint/2010/main" val="22737874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Η αντίσταση στην αλλαγή του συστήματος των υπηρεσιών από το ίδρυμα στη κοινότητα </a:t>
            </a:r>
            <a:endParaRPr lang="el-GR" sz="3200" dirty="0"/>
          </a:p>
        </p:txBody>
      </p:sp>
      <p:sp>
        <p:nvSpPr>
          <p:cNvPr id="3" name="2 - Θέση περιεχομένου"/>
          <p:cNvSpPr>
            <a:spLocks noGrp="1"/>
          </p:cNvSpPr>
          <p:nvPr>
            <p:ph sz="quarter" idx="1"/>
          </p:nvPr>
        </p:nvSpPr>
        <p:spPr>
          <a:xfrm>
            <a:off x="612648" y="1600200"/>
            <a:ext cx="8153400" cy="4997152"/>
          </a:xfrm>
        </p:spPr>
        <p:txBody>
          <a:bodyPr>
            <a:normAutofit/>
          </a:bodyPr>
          <a:lstStyle/>
          <a:p>
            <a:r>
              <a:rPr lang="el-GR" dirty="0" smtClean="0"/>
              <a:t>Η μεταρρύθμιση, η οποία αποτελεί διαδικασία μετασχηματισμού του συστήματος από υπηρεσίες βασισμένες στο ίδρυμα σε υπηρεσίες βασισμένες στην κοινότητα, είναι διαδικασία αλλαγής: </a:t>
            </a:r>
          </a:p>
          <a:p>
            <a:pPr>
              <a:buFont typeface="Wingdings" pitchFamily="2" charset="2"/>
              <a:buChar char="ü"/>
            </a:pPr>
            <a:r>
              <a:rPr lang="el-GR" dirty="0" smtClean="0"/>
              <a:t>Κλονίζει τις υπάρχουσες ισορροπίες στο σύστημα. </a:t>
            </a:r>
          </a:p>
          <a:p>
            <a:pPr>
              <a:buFont typeface="Wingdings" pitchFamily="2" charset="2"/>
              <a:buChar char="ü"/>
            </a:pPr>
            <a:r>
              <a:rPr lang="el-GR" dirty="0" smtClean="0"/>
              <a:t>Συνεπάγεται την απώλεια του γνώριμου. </a:t>
            </a:r>
          </a:p>
          <a:p>
            <a:pPr>
              <a:buFont typeface="Wingdings" pitchFamily="2" charset="2"/>
              <a:buChar char="ü"/>
            </a:pPr>
            <a:r>
              <a:rPr lang="el-GR" dirty="0" smtClean="0"/>
              <a:t>Απαιτεί από όλους όσους συμμετέχουν σε αυτό νέες στάσεις, συμπεριφορές, σχέσεις και λειτουργίες. </a:t>
            </a:r>
          </a:p>
          <a:p>
            <a:r>
              <a:rPr lang="el-GR" dirty="0" smtClean="0"/>
              <a:t>Είναι διαδικασία </a:t>
            </a:r>
            <a:r>
              <a:rPr lang="el-GR" dirty="0" err="1" smtClean="0"/>
              <a:t>αγχογόνος</a:t>
            </a:r>
            <a:r>
              <a:rPr lang="el-GR" dirty="0" smtClean="0"/>
              <a:t> κατά την οποία επισυμβαίνουν παρόμοιες διεργασίες όπως σε κάθε άλλου είδους αλλαγή.</a:t>
            </a:r>
          </a:p>
          <a:p>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3</a:t>
            </a:fld>
            <a:endParaRPr lang="el-GR"/>
          </a:p>
        </p:txBody>
      </p:sp>
    </p:spTree>
    <p:extLst>
      <p:ext uri="{BB962C8B-B14F-4D97-AF65-F5344CB8AC3E}">
        <p14:creationId xmlns:p14="http://schemas.microsoft.com/office/powerpoint/2010/main" val="126220526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Η παροχή υπηρεσιών προαγωγής της ψυχικής υγείας στην </a:t>
            </a:r>
            <a:r>
              <a:rPr lang="el-GR" sz="3200" b="1" dirty="0" smtClean="0"/>
              <a:t>κοινότητα </a:t>
            </a:r>
            <a:r>
              <a:rPr lang="el-GR" sz="2800" b="0" dirty="0" smtClean="0"/>
              <a:t>1/2</a:t>
            </a:r>
            <a:endParaRPr lang="el-GR" sz="2800" b="0" dirty="0"/>
          </a:p>
        </p:txBody>
      </p:sp>
      <p:sp>
        <p:nvSpPr>
          <p:cNvPr id="3" name="2 - Θέση περιεχομένου"/>
          <p:cNvSpPr>
            <a:spLocks noGrp="1"/>
          </p:cNvSpPr>
          <p:nvPr>
            <p:ph sz="quarter" idx="1"/>
          </p:nvPr>
        </p:nvSpPr>
        <p:spPr>
          <a:xfrm>
            <a:off x="612648" y="1600200"/>
            <a:ext cx="8207824" cy="4495800"/>
          </a:xfrm>
        </p:spPr>
        <p:txBody>
          <a:bodyPr>
            <a:noAutofit/>
          </a:bodyPr>
          <a:lstStyle/>
          <a:p>
            <a:r>
              <a:rPr lang="el-GR" sz="2300" dirty="0" smtClean="0"/>
              <a:t>Το κοινοτικό πεδίο παρέχει στη διεπιστημονική ομάδα του προσωπικού της Μονάδας το πλαίσιο για να ανταποκριθεί και να παίξει ουσιαστικό ρόλο στην κάλυψη υπαρκτών αναγκών προαγωγής της ψυχικής υγείας των κατοίκων της κοινότητας. </a:t>
            </a:r>
          </a:p>
          <a:p>
            <a:r>
              <a:rPr lang="el-GR" sz="2300" dirty="0" smtClean="0"/>
              <a:t>Η κοινοτική ανταποδοτική λειτουργία της Μονάδας αναμένεται:</a:t>
            </a:r>
          </a:p>
          <a:p>
            <a:pPr>
              <a:buFont typeface="Wingdings" pitchFamily="2" charset="2"/>
              <a:buChar char="ü"/>
            </a:pPr>
            <a:r>
              <a:rPr lang="el-GR" sz="2300" dirty="0" smtClean="0"/>
              <a:t>να της προσδίδει αναγνώριση του ρόλου της από τους κατοίκους, </a:t>
            </a:r>
          </a:p>
          <a:p>
            <a:pPr>
              <a:buFont typeface="Wingdings" pitchFamily="2" charset="2"/>
              <a:buChar char="ü"/>
            </a:pPr>
            <a:r>
              <a:rPr lang="el-GR" sz="2300" dirty="0" smtClean="0"/>
              <a:t>να την εντάσσει σαν απαραίτητη στο τοπικό δίκτυο υπηρεσιών, </a:t>
            </a:r>
          </a:p>
          <a:p>
            <a:pPr>
              <a:buFont typeface="Wingdings" pitchFamily="2" charset="2"/>
              <a:buChar char="ü"/>
            </a:pPr>
            <a:r>
              <a:rPr lang="el-GR" sz="2300" dirty="0" smtClean="0"/>
              <a:t>να επηρεάζει θετικά τη κοινοτική της αποδοχή.</a:t>
            </a:r>
          </a:p>
          <a:p>
            <a:endParaRPr lang="el-GR" sz="2300" dirty="0" smtClean="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39</a:t>
            </a:fld>
            <a:endParaRPr lang="el-GR"/>
          </a:p>
        </p:txBody>
      </p:sp>
    </p:spTree>
    <p:extLst>
      <p:ext uri="{BB962C8B-B14F-4D97-AF65-F5344CB8AC3E}">
        <p14:creationId xmlns:p14="http://schemas.microsoft.com/office/powerpoint/2010/main" val="10846698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612648" y="1600200"/>
            <a:ext cx="8531352" cy="5257800"/>
          </a:xfrm>
        </p:spPr>
        <p:txBody>
          <a:bodyPr>
            <a:noAutofit/>
          </a:bodyPr>
          <a:lstStyle/>
          <a:p>
            <a:r>
              <a:rPr lang="el-GR" sz="2200" dirty="0" smtClean="0"/>
              <a:t>Εφικτές δραστηριότητες είναι: </a:t>
            </a:r>
          </a:p>
          <a:p>
            <a:pPr>
              <a:buFont typeface="Wingdings" pitchFamily="2" charset="2"/>
              <a:buChar char="ü"/>
            </a:pPr>
            <a:r>
              <a:rPr lang="el-GR" sz="2200" dirty="0" smtClean="0"/>
              <a:t>η ανάπτυξη προγράμματος αγωγής ψυχικής υγείας, </a:t>
            </a:r>
          </a:p>
          <a:p>
            <a:pPr>
              <a:buFont typeface="Wingdings" pitchFamily="2" charset="2"/>
              <a:buChar char="ü"/>
            </a:pPr>
            <a:r>
              <a:rPr lang="el-GR" sz="2200" dirty="0" smtClean="0"/>
              <a:t>η παροχή συμβουλευτικής σε ανάγκες ευπαθών κοινωνικών ομάδων,  </a:t>
            </a:r>
          </a:p>
          <a:p>
            <a:pPr>
              <a:buFont typeface="Wingdings" pitchFamily="2" charset="2"/>
              <a:buChar char="ü"/>
            </a:pPr>
            <a:r>
              <a:rPr lang="el-GR" sz="2200" dirty="0" smtClean="0"/>
              <a:t>η παροχή υπηρεσιών πρώτης εκτίμησης και παραπομπής σε περιπτώσεις οξέων ψυχικών προβλημάτων,  </a:t>
            </a:r>
          </a:p>
          <a:p>
            <a:pPr>
              <a:buFont typeface="Wingdings" pitchFamily="2" charset="2"/>
              <a:buChar char="ü"/>
            </a:pPr>
            <a:r>
              <a:rPr lang="el-GR" sz="2200" dirty="0" smtClean="0"/>
              <a:t>η οργάνωση ομάδων αυτοβοήθειας οικογενειών με μέλος ψυχικά ασθενή,  </a:t>
            </a:r>
          </a:p>
          <a:p>
            <a:pPr>
              <a:buFont typeface="Wingdings" pitchFamily="2" charset="2"/>
              <a:buChar char="ü"/>
            </a:pPr>
            <a:r>
              <a:rPr lang="el-GR" sz="2200" dirty="0" smtClean="0"/>
              <a:t>πρόγραμμα επαγγελματικής κατάρτισης και προώθησης στην αγορά εργασίας,  </a:t>
            </a:r>
          </a:p>
          <a:p>
            <a:pPr>
              <a:buFont typeface="Wingdings" pitchFamily="2" charset="2"/>
              <a:buChar char="ü"/>
            </a:pPr>
            <a:r>
              <a:rPr lang="el-GR" sz="2200" dirty="0" smtClean="0"/>
              <a:t>πλαίσιο απασχόλησης και προστατευμένης εργασίας,  </a:t>
            </a:r>
          </a:p>
          <a:p>
            <a:pPr>
              <a:buFont typeface="Wingdings" pitchFamily="2" charset="2"/>
              <a:buChar char="ü"/>
            </a:pPr>
            <a:r>
              <a:rPr lang="el-GR" sz="2200" dirty="0" smtClean="0"/>
              <a:t>κοινωνική λέσχη δημιουργικής απασχόλησης και ψυχαγωγίας, κ.α.</a:t>
            </a:r>
          </a:p>
        </p:txBody>
      </p:sp>
      <p:sp>
        <p:nvSpPr>
          <p:cNvPr id="5" name="Θέση αριθμού διαφάνειας 4"/>
          <p:cNvSpPr>
            <a:spLocks noGrp="1"/>
          </p:cNvSpPr>
          <p:nvPr>
            <p:ph type="sldNum" sz="quarter" idx="12"/>
          </p:nvPr>
        </p:nvSpPr>
        <p:spPr/>
        <p:txBody>
          <a:bodyPr>
            <a:normAutofit fontScale="85000" lnSpcReduction="20000"/>
          </a:bodyPr>
          <a:lstStyle/>
          <a:p>
            <a:fld id="{C72B1C53-0E3A-4A86-ABD2-81CE2043CBC2}" type="slidenum">
              <a:rPr lang="el-GR" smtClean="0"/>
              <a:pPr/>
              <a:t>40</a:t>
            </a:fld>
            <a:endParaRPr lang="el-GR"/>
          </a:p>
        </p:txBody>
      </p:sp>
      <p:sp>
        <p:nvSpPr>
          <p:cNvPr id="6" name="1 - Τίτλος"/>
          <p:cNvSpPr>
            <a:spLocks noGrp="1"/>
          </p:cNvSpPr>
          <p:nvPr>
            <p:ph type="title"/>
          </p:nvPr>
        </p:nvSpPr>
        <p:spPr/>
        <p:txBody>
          <a:bodyPr>
            <a:noAutofit/>
          </a:bodyPr>
          <a:lstStyle/>
          <a:p>
            <a:r>
              <a:rPr lang="el-GR" sz="3200" b="1" dirty="0" smtClean="0"/>
              <a:t>Η παροχή υπηρεσιών προαγωγής της ψυχικής υγείας στην </a:t>
            </a:r>
            <a:r>
              <a:rPr lang="el-GR" sz="3200" b="1" dirty="0" smtClean="0"/>
              <a:t>κοινότητα </a:t>
            </a:r>
            <a:r>
              <a:rPr lang="el-GR" sz="2800" b="0" dirty="0"/>
              <a:t>2</a:t>
            </a:r>
            <a:r>
              <a:rPr lang="el-GR" sz="2800" b="0" dirty="0" smtClean="0"/>
              <a:t>/2</a:t>
            </a:r>
            <a:endParaRPr lang="el-GR" sz="2800" b="0" dirty="0"/>
          </a:p>
        </p:txBody>
      </p:sp>
    </p:spTree>
    <p:extLst>
      <p:ext uri="{BB962C8B-B14F-4D97-AF65-F5344CB8AC3E}">
        <p14:creationId xmlns:p14="http://schemas.microsoft.com/office/powerpoint/2010/main" val="30306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Συμπεράσματα</a:t>
            </a:r>
            <a:endParaRPr lang="el-GR" sz="3200" b="1" dirty="0"/>
          </a:p>
        </p:txBody>
      </p:sp>
      <p:sp>
        <p:nvSpPr>
          <p:cNvPr id="3" name="2 - Θέση περιεχομένου"/>
          <p:cNvSpPr>
            <a:spLocks noGrp="1"/>
          </p:cNvSpPr>
          <p:nvPr>
            <p:ph sz="quarter" idx="1"/>
          </p:nvPr>
        </p:nvSpPr>
        <p:spPr>
          <a:xfrm>
            <a:off x="612648" y="1600200"/>
            <a:ext cx="8153400" cy="5141168"/>
          </a:xfrm>
        </p:spPr>
        <p:txBody>
          <a:bodyPr>
            <a:noAutofit/>
          </a:bodyPr>
          <a:lstStyle/>
          <a:p>
            <a:r>
              <a:rPr lang="el-GR" dirty="0" smtClean="0"/>
              <a:t>Για την αντιμετώπιση του φαινομένου και με σκοπό τη δημιουργία κατάλληλων συνθηκών εγκατάστασης των Μονάδων ψυχοκοινωνικής αποκατάστασης στην κοινότητα απαιτείται: </a:t>
            </a:r>
          </a:p>
          <a:p>
            <a:pPr>
              <a:buFont typeface="Wingdings" pitchFamily="2" charset="2"/>
              <a:buChar char="ü"/>
            </a:pPr>
            <a:r>
              <a:rPr lang="el-GR" dirty="0" smtClean="0"/>
              <a:t>έρευνα, κοινωνικός σχεδιασμός σε κεντρικό και τοπικό επίπεδο, διεπιστημονική προσέγγιση, εκπαίδευση στην εργασία με κοινότητα, πανελλαδικές καμπάνιες αντιμετώπισης του στίγματος και των προκαταλήψεων, τοπικά προγράμματα αγωγής ψυχικής υγείας, συστηματικές παρεμβάσεις και κοινωνική συμμετοχή σε επίπεδο κοινωνίας, κοινότητας και γειτονιάς.</a:t>
            </a:r>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41</a:t>
            </a:fld>
            <a:endParaRPr lang="el-GR"/>
          </a:p>
        </p:txBody>
      </p:sp>
    </p:spTree>
    <p:extLst>
      <p:ext uri="{BB962C8B-B14F-4D97-AF65-F5344CB8AC3E}">
        <p14:creationId xmlns:p14="http://schemas.microsoft.com/office/powerpoint/2010/main" val="103581069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3" name="Ομάδα 2"/>
          <p:cNvGrpSpPr/>
          <p:nvPr/>
        </p:nvGrpSpPr>
        <p:grpSpPr>
          <a:xfrm>
            <a:off x="1767633" y="5931169"/>
            <a:ext cx="5828703" cy="768532"/>
            <a:chOff x="1767633" y="5931169"/>
            <a:chExt cx="5828703" cy="768532"/>
          </a:xfrm>
        </p:grpSpPr>
        <p:pic>
          <p:nvPicPr>
            <p:cNvPr id="9"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10" name="Picture 2" descr="C:\Users\alex\Desktop\logo.png"/>
            <p:cNvPicPr>
              <a:picLocks noChangeAspect="1" noChangeArrowheads="1"/>
            </p:cNvPicPr>
            <p:nvPr/>
          </p:nvPicPr>
          <p:blipFill rotWithShape="1">
            <a:blip r:embed="rId4">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err="1" smtClean="0"/>
              <a:t>Copyright</a:t>
            </a:r>
            <a:r>
              <a:rPr lang="el-GR" sz="2000" dirty="0" smtClean="0"/>
              <a:t> Τεχνολογικό Εκπαιδευτικό Ίδρυμα Αθήνας</a:t>
            </a:r>
            <a:r>
              <a:rPr lang="en-US" sz="2000" dirty="0" smtClean="0"/>
              <a:t>, </a:t>
            </a:r>
            <a:r>
              <a:rPr lang="el-GR" sz="2000" dirty="0" smtClean="0"/>
              <a:t>Χάρης </a:t>
            </a:r>
            <a:r>
              <a:rPr lang="el-GR" sz="2000" dirty="0" err="1" smtClean="0"/>
              <a:t>Ασημόπουλος</a:t>
            </a:r>
            <a:r>
              <a:rPr lang="el-GR" sz="2000" dirty="0" smtClean="0"/>
              <a:t> 2014. </a:t>
            </a:r>
            <a:r>
              <a:rPr lang="el-GR" sz="2000" dirty="0"/>
              <a:t>Χάρης </a:t>
            </a:r>
            <a:r>
              <a:rPr lang="el-GR" sz="2000" dirty="0" err="1"/>
              <a:t>Ασημόπουλος</a:t>
            </a:r>
            <a:r>
              <a:rPr lang="el-GR" sz="2000" dirty="0"/>
              <a:t>. «Κοινωνική Εργασία στην υγεία και </a:t>
            </a:r>
            <a:br>
              <a:rPr lang="el-GR" sz="2000" dirty="0"/>
            </a:br>
            <a:r>
              <a:rPr lang="el-GR" sz="2000" dirty="0"/>
              <a:t>ψυχική υγεία. </a:t>
            </a:r>
            <a:r>
              <a:rPr lang="el-GR" sz="2000" dirty="0" smtClean="0"/>
              <a:t>Ενότητα </a:t>
            </a:r>
            <a:r>
              <a:rPr lang="en-US" sz="2000" dirty="0" smtClean="0"/>
              <a:t>4:</a:t>
            </a:r>
            <a:r>
              <a:rPr lang="el-GR" sz="2000" dirty="0"/>
              <a:t> Η αντίσταση στην αλλαγή από το ιδρυματικό σύστημα σε υπηρεσίες φροντίδας στην </a:t>
            </a:r>
            <a:r>
              <a:rPr lang="el-GR" sz="2000" dirty="0" smtClean="0"/>
              <a:t>κοινότητα».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2078336"/>
          </a:xfrm>
          <a:noFill/>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err="1"/>
              <a:t>κ.λ.π</a:t>
            </a:r>
            <a:r>
              <a:rPr lang="el-GR" sz="1800" dirty="0"/>
              <a:t>., </a:t>
            </a:r>
            <a:r>
              <a:rPr lang="el-GR" sz="1800" dirty="0" smtClean="0"/>
              <a:t>τα </a:t>
            </a:r>
            <a:r>
              <a:rPr lang="el-GR" sz="1800" dirty="0"/>
              <a:t>οποία εμπεριέχονται σε </a:t>
            </a:r>
            <a:r>
              <a:rPr lang="el-GR" sz="1800" dirty="0" smtClean="0"/>
              <a:t>αυτό. </a:t>
            </a:r>
            <a:r>
              <a:rPr lang="el-GR" sz="1800" dirty="0"/>
              <a:t>Οι όροι χρήσης των </a:t>
            </a:r>
            <a:r>
              <a:rPr lang="el-GR" sz="1800" dirty="0" smtClean="0"/>
              <a:t>έργων τρίτων </a:t>
            </a:r>
            <a:r>
              <a:rPr lang="el-GR" sz="1800" dirty="0"/>
              <a:t>επεξηγούνται στη διαφάνεια  «Επεξήγηση όρων χρήσης έργων </a:t>
            </a:r>
            <a:r>
              <a:rPr lang="el-GR" sz="1800" dirty="0" smtClean="0"/>
              <a:t>τρίτων». </a:t>
            </a:r>
          </a:p>
          <a:p>
            <a:pPr marL="0" indent="0">
              <a:buNone/>
            </a:pPr>
            <a:r>
              <a:rPr lang="el-GR" sz="1800" dirty="0" smtClean="0"/>
              <a:t>Τα έργα για τα οποία έχει ζητηθεί και δοθεί άδεια  αναφέρονται στο «Σημείωμα  </a:t>
            </a:r>
            <a:r>
              <a:rPr lang="el-GR" sz="1800" dirty="0"/>
              <a:t>Χρήσης Έργων Τρίτων</a:t>
            </a:r>
            <a:r>
              <a:rPr lang="el-GR" sz="1800" dirty="0" smtClean="0"/>
              <a:t>». </a:t>
            </a:r>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63888" y="284304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284984"/>
            <a:ext cx="9036496" cy="3573016"/>
          </a:xfrm>
          <a:prstGeom prst="rect">
            <a:avLst/>
          </a:prstGeom>
        </p:spPr>
        <p:txBody>
          <a:bodyPr vert="horz" wrap="square" lIns="91440" tIns="45720" rIns="91440" bIns="45720" rtlCol="0" anchor="ctr">
            <a:normAutofit/>
          </a:bodyPr>
          <a:lstStyle/>
          <a:p>
            <a:pPr>
              <a:spcBef>
                <a:spcPts val="600"/>
              </a:spcBef>
            </a:pPr>
            <a:r>
              <a:rPr lang="el-GR" dirty="0">
                <a:solidFill>
                  <a:prstClr val="black"/>
                </a:solidFill>
                <a:latin typeface="Calibri"/>
              </a:rPr>
              <a:t>[1] http://creativecommons.org/licenses/by-nc-sa/4.0/ </a:t>
            </a:r>
            <a:endParaRPr lang="en-US" dirty="0" smtClean="0">
              <a:solidFill>
                <a:prstClr val="black"/>
              </a:solidFill>
              <a:latin typeface="Calibri"/>
            </a:endParaRPr>
          </a:p>
          <a:p>
            <a:pPr>
              <a:spcBef>
                <a:spcPts val="600"/>
              </a:spcBef>
            </a:pPr>
            <a:r>
              <a:rPr lang="el-GR" dirty="0" smtClean="0">
                <a:solidFill>
                  <a:prstClr val="black"/>
                </a:solidFill>
                <a:latin typeface="Calibri"/>
              </a:rPr>
              <a:t>Ως </a:t>
            </a:r>
            <a:r>
              <a:rPr lang="el-GR" b="1" dirty="0">
                <a:solidFill>
                  <a:prstClr val="black"/>
                </a:solidFill>
                <a:latin typeface="Calibri"/>
              </a:rPr>
              <a:t>Μη Εμπορική</a:t>
            </a:r>
            <a:r>
              <a:rPr lang="el-GR" dirty="0">
                <a:solidFill>
                  <a:prstClr val="black"/>
                </a:solidFill>
                <a:latin typeface="Calibri"/>
              </a:rPr>
              <a:t> ορίζεται η χρήση:</a:t>
            </a:r>
          </a:p>
          <a:p>
            <a:pPr marL="342900" indent="-342900">
              <a:spcBef>
                <a:spcPts val="600"/>
              </a:spcBef>
              <a:buFont typeface="Arial" panose="020B0604020202020204" pitchFamily="34" charset="0"/>
              <a:buChar char="•"/>
            </a:pPr>
            <a:r>
              <a:rPr lang="el-GR" dirty="0">
                <a:solidFill>
                  <a:prstClr val="black"/>
                </a:solidFill>
                <a:latin typeface="Calibri"/>
              </a:rPr>
              <a:t>που δεν περιλαμβάνει άμεσο ή έμμεσο οικονομικό όφελος από την χρήση του έργου, για το διανομέα του έργου και </a:t>
            </a:r>
            <a:r>
              <a:rPr lang="el-GR" dirty="0" err="1">
                <a:solidFill>
                  <a:prstClr val="black"/>
                </a:solidFill>
                <a:latin typeface="Calibri"/>
              </a:rPr>
              <a:t>αδειοδόχο</a:t>
            </a:r>
            <a:endParaRPr lang="el-GR" dirty="0">
              <a:solidFill>
                <a:prstClr val="black"/>
              </a:solidFill>
              <a:latin typeface="Calibri"/>
            </a:endParaRP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περιλαμβάνει οικονομική συναλλαγή ως προϋπόθεση για τη χρήση ή πρόσβαση στο έργο</a:t>
            </a:r>
          </a:p>
          <a:p>
            <a:pPr marL="342900" indent="-342900">
              <a:spcBef>
                <a:spcPts val="600"/>
              </a:spcBef>
              <a:buFont typeface="Arial" panose="020B0604020202020204" pitchFamily="34" charset="0"/>
              <a:buChar char="•"/>
            </a:pPr>
            <a:r>
              <a:rPr lang="el-GR" dirty="0">
                <a:solidFill>
                  <a:prstClr val="black"/>
                </a:solidFill>
                <a:latin typeface="Calibri"/>
              </a:rPr>
              <a:t>που</a:t>
            </a:r>
            <a:r>
              <a:rPr lang="en-GB" dirty="0">
                <a:solidFill>
                  <a:prstClr val="black"/>
                </a:solidFill>
                <a:latin typeface="Calibri"/>
              </a:rPr>
              <a:t> </a:t>
            </a:r>
            <a:r>
              <a:rPr lang="el-GR" dirty="0">
                <a:solidFill>
                  <a:prstClr val="black"/>
                </a:solidFill>
                <a:latin typeface="Calibri"/>
              </a:rPr>
              <a:t>δεν προσπορίζει στο διανομέα του έργου και</a:t>
            </a:r>
            <a:r>
              <a:rPr lang="en-GB" dirty="0">
                <a:solidFill>
                  <a:prstClr val="black"/>
                </a:solidFill>
                <a:latin typeface="Calibri"/>
              </a:rPr>
              <a:t> </a:t>
            </a:r>
            <a:r>
              <a:rPr lang="el-GR" dirty="0" err="1">
                <a:solidFill>
                  <a:prstClr val="black"/>
                </a:solidFill>
                <a:latin typeface="Calibri"/>
              </a:rPr>
              <a:t>αδειοδόχο</a:t>
            </a:r>
            <a:r>
              <a:rPr lang="en-GB" dirty="0">
                <a:solidFill>
                  <a:prstClr val="black"/>
                </a:solidFill>
                <a:latin typeface="Calibri"/>
              </a:rPr>
              <a:t> </a:t>
            </a:r>
            <a:r>
              <a:rPr lang="el-GR" dirty="0">
                <a:solidFill>
                  <a:prstClr val="black"/>
                </a:solidFill>
                <a:latin typeface="Calibri"/>
              </a:rPr>
              <a:t>έμμεσο οικονομικό όφελος (π.χ. διαφημίσεις) από την προβολή του έργου σε διαδικτυακό </a:t>
            </a:r>
            <a:r>
              <a:rPr lang="el-GR" dirty="0" smtClean="0">
                <a:solidFill>
                  <a:prstClr val="black"/>
                </a:solidFill>
                <a:latin typeface="Calibri"/>
              </a:rPr>
              <a:t>τόπο</a:t>
            </a:r>
            <a:endParaRPr lang="en-US" dirty="0" smtClean="0">
              <a:solidFill>
                <a:prstClr val="black"/>
              </a:solidFill>
              <a:latin typeface="Calibri"/>
            </a:endParaRPr>
          </a:p>
          <a:p>
            <a:pPr>
              <a:spcBef>
                <a:spcPts val="600"/>
              </a:spcBef>
            </a:pPr>
            <a:r>
              <a:rPr lang="el-GR" dirty="0" smtClean="0">
                <a:solidFill>
                  <a:prstClr val="black"/>
                </a:solidFill>
                <a:latin typeface="Calibri"/>
              </a:rPr>
              <a:t>Ο </a:t>
            </a:r>
            <a:r>
              <a:rPr lang="el-GR" dirty="0">
                <a:solidFill>
                  <a:prstClr val="black"/>
                </a:solidFill>
                <a:latin typeface="Calibri"/>
              </a:rPr>
              <a:t>δικαιούχος μπορεί να παρέχει στον </a:t>
            </a:r>
            <a:r>
              <a:rPr lang="el-GR" dirty="0" err="1">
                <a:solidFill>
                  <a:prstClr val="black"/>
                </a:solidFill>
                <a:latin typeface="Calibri"/>
              </a:rPr>
              <a:t>αδειοδόχο</a:t>
            </a:r>
            <a:r>
              <a:rPr lang="el-GR" dirty="0">
                <a:solidFill>
                  <a:prstClr val="black"/>
                </a:solidFill>
                <a:latin typeface="Calibri"/>
              </a:rPr>
              <a:t> ξεχωριστή άδεια να χρησιμοποιεί το έργο για εμπορική χρήση, εφόσον αυτό του ζητηθεί</a:t>
            </a:r>
            <a:r>
              <a:rPr lang="el-GR" dirty="0" smtClean="0">
                <a:solidFill>
                  <a:prstClr val="black"/>
                </a:solidFill>
                <a:latin typeface="Calibri"/>
              </a:rPr>
              <a:t>.</a:t>
            </a:r>
            <a:endParaRPr lang="el-GR" dirty="0">
              <a:solidFill>
                <a:prstClr val="black"/>
              </a:solidFill>
              <a:latin typeface="Calibri"/>
            </a:endParaRPr>
          </a:p>
        </p:txBody>
      </p:sp>
    </p:spTree>
    <p:extLst>
      <p:ext uri="{BB962C8B-B14F-4D97-AF65-F5344CB8AC3E}">
        <p14:creationId xmlns:p14="http://schemas.microsoft.com/office/powerpoint/2010/main" val="11809098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366" y="0"/>
            <a:ext cx="8229600" cy="908720"/>
          </a:xfrm>
          <a:noFill/>
        </p:spPr>
        <p:txBody>
          <a:bodyPr>
            <a:normAutofit fontScale="90000"/>
          </a:bodyPr>
          <a:lstStyle/>
          <a:p>
            <a:r>
              <a:rPr lang="el-GR" dirty="0" smtClean="0"/>
              <a:t>Επεξήγηση όρων χρήσης έργων τρίτων</a:t>
            </a:r>
            <a:endParaRPr lang="el-GR" dirty="0"/>
          </a:p>
        </p:txBody>
      </p:sp>
      <p:sp>
        <p:nvSpPr>
          <p:cNvPr id="6" name="Rectangle 5"/>
          <p:cNvSpPr/>
          <p:nvPr/>
        </p:nvSpPr>
        <p:spPr>
          <a:xfrm>
            <a:off x="2088230" y="823372"/>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Δεν επιτρέπεται η επαναχρησιμοποίηση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παρά μόνο εάν ζητηθεί εκ νέου άδεια από το δημιουργό.</a:t>
            </a:r>
            <a:endParaRPr lang="el-GR" sz="3200" dirty="0">
              <a:solidFill>
                <a:prstClr val="black"/>
              </a:solidFill>
              <a:latin typeface="Calibri"/>
            </a:endParaRPr>
          </a:p>
        </p:txBody>
      </p:sp>
      <p:sp>
        <p:nvSpPr>
          <p:cNvPr id="7" name="Rectangle 6"/>
          <p:cNvSpPr/>
          <p:nvPr/>
        </p:nvSpPr>
        <p:spPr>
          <a:xfrm>
            <a:off x="1688763" y="914631"/>
            <a:ext cx="399468" cy="400110"/>
          </a:xfrm>
          <a:prstGeom prst="rect">
            <a:avLst/>
          </a:prstGeom>
        </p:spPr>
        <p:txBody>
          <a:bodyPr wrap="none">
            <a:spAutoFit/>
          </a:bodyPr>
          <a:lstStyle/>
          <a:p>
            <a:pPr algn="r"/>
            <a:r>
              <a:rPr lang="en-US" sz="2000" dirty="0">
                <a:solidFill>
                  <a:prstClr val="black">
                    <a:lumMod val="75000"/>
                    <a:lumOff val="25000"/>
                  </a:prstClr>
                </a:solidFill>
                <a:latin typeface="Calibri"/>
              </a:rPr>
              <a:t>©</a:t>
            </a:r>
            <a:endParaRPr lang="el-GR" sz="2000" dirty="0">
              <a:solidFill>
                <a:prstClr val="black">
                  <a:lumMod val="75000"/>
                  <a:lumOff val="25000"/>
                </a:prstClr>
              </a:solidFill>
              <a:latin typeface="Calibri"/>
            </a:endParaRPr>
          </a:p>
        </p:txBody>
      </p:sp>
      <p:sp>
        <p:nvSpPr>
          <p:cNvPr id="8" name="Rectangle 7"/>
          <p:cNvSpPr/>
          <p:nvPr/>
        </p:nvSpPr>
        <p:spPr>
          <a:xfrm>
            <a:off x="666552" y="1360947"/>
            <a:ext cx="142167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endParaRPr lang="el-GR" dirty="0">
              <a:solidFill>
                <a:prstClr val="black">
                  <a:lumMod val="75000"/>
                  <a:lumOff val="25000"/>
                </a:prstClr>
              </a:solidFill>
              <a:latin typeface="Calibri"/>
            </a:endParaRPr>
          </a:p>
        </p:txBody>
      </p:sp>
      <p:sp>
        <p:nvSpPr>
          <p:cNvPr id="9" name="Rectangle 8"/>
          <p:cNvSpPr/>
          <p:nvPr/>
        </p:nvSpPr>
        <p:spPr>
          <a:xfrm>
            <a:off x="293932" y="1945722"/>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CC-BY-SA</a:t>
            </a:r>
            <a:endParaRPr lang="el-GR" dirty="0">
              <a:solidFill>
                <a:prstClr val="black">
                  <a:lumMod val="75000"/>
                  <a:lumOff val="25000"/>
                </a:prstClr>
              </a:solidFill>
              <a:latin typeface="Calibri"/>
            </a:endParaRPr>
          </a:p>
        </p:txBody>
      </p:sp>
      <p:sp>
        <p:nvSpPr>
          <p:cNvPr id="10" name="Rectangle 9"/>
          <p:cNvSpPr/>
          <p:nvPr/>
        </p:nvSpPr>
        <p:spPr>
          <a:xfrm>
            <a:off x="206220" y="3829842"/>
            <a:ext cx="1882011"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NC-SA</a:t>
            </a:r>
            <a:endParaRPr lang="el-GR" dirty="0">
              <a:solidFill>
                <a:prstClr val="black">
                  <a:lumMod val="75000"/>
                  <a:lumOff val="25000"/>
                </a:prstClr>
              </a:solidFill>
              <a:latin typeface="Calibri"/>
            </a:endParaRPr>
          </a:p>
        </p:txBody>
      </p:sp>
      <p:sp>
        <p:nvSpPr>
          <p:cNvPr id="12" name="Rectangle 11"/>
          <p:cNvSpPr/>
          <p:nvPr/>
        </p:nvSpPr>
        <p:spPr>
          <a:xfrm>
            <a:off x="261245" y="3132000"/>
            <a:ext cx="1826986"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a:t>
            </a:r>
            <a:endParaRPr lang="el-GR" dirty="0">
              <a:solidFill>
                <a:prstClr val="black">
                  <a:lumMod val="75000"/>
                  <a:lumOff val="25000"/>
                </a:prstClr>
              </a:solidFill>
              <a:latin typeface="Calibri"/>
            </a:endParaRPr>
          </a:p>
        </p:txBody>
      </p:sp>
      <p:sp>
        <p:nvSpPr>
          <p:cNvPr id="15" name="Rectangle 14"/>
          <p:cNvSpPr/>
          <p:nvPr/>
        </p:nvSpPr>
        <p:spPr>
          <a:xfrm>
            <a:off x="2088000" y="1404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και η δημιουργία παραγώγων αυτού με απλή αναφορά του δημιουργού.</a:t>
            </a:r>
            <a:endParaRPr lang="el-GR" sz="3200" dirty="0">
              <a:solidFill>
                <a:prstClr val="black"/>
              </a:solidFill>
              <a:latin typeface="Calibri"/>
            </a:endParaRPr>
          </a:p>
        </p:txBody>
      </p:sp>
      <p:sp>
        <p:nvSpPr>
          <p:cNvPr id="16" name="Rectangle 15"/>
          <p:cNvSpPr/>
          <p:nvPr/>
        </p:nvSpPr>
        <p:spPr>
          <a:xfrm>
            <a:off x="2088000" y="1980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 και διάθεση του έργου ή του παράγωγου αυτού με την ίδια άδεια.</a:t>
            </a:r>
            <a:endParaRPr lang="el-GR" sz="3200" dirty="0">
              <a:solidFill>
                <a:prstClr val="black"/>
              </a:solidFill>
              <a:latin typeface="Calibri"/>
            </a:endParaRPr>
          </a:p>
        </p:txBody>
      </p:sp>
      <p:sp>
        <p:nvSpPr>
          <p:cNvPr id="17" name="Rectangle 16"/>
          <p:cNvSpPr/>
          <p:nvPr/>
        </p:nvSpPr>
        <p:spPr>
          <a:xfrm>
            <a:off x="2088000" y="3168000"/>
            <a:ext cx="6624736"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r>
              <a:rPr lang="el-GR" sz="1400" dirty="0" smtClean="0">
                <a:solidFill>
                  <a:prstClr val="black">
                    <a:lumMod val="75000"/>
                    <a:lumOff val="25000"/>
                  </a:prstClr>
                </a:solidFill>
                <a:latin typeface="Calibri"/>
              </a:rPr>
              <a:t> </a:t>
            </a:r>
            <a:endParaRPr lang="el-GR" sz="1400" dirty="0">
              <a:solidFill>
                <a:prstClr val="black">
                  <a:lumMod val="75000"/>
                  <a:lumOff val="25000"/>
                </a:prstClr>
              </a:solidFill>
              <a:latin typeface="Calibri"/>
            </a:endParaRP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18" name="Rectangle 17"/>
          <p:cNvSpPr/>
          <p:nvPr/>
        </p:nvSpPr>
        <p:spPr>
          <a:xfrm>
            <a:off x="2088230" y="3752897"/>
            <a:ext cx="6624736" cy="738664"/>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a:solidFill>
                  <a:prstClr val="black">
                    <a:lumMod val="75000"/>
                    <a:lumOff val="25000"/>
                  </a:prstClr>
                </a:solidFill>
                <a:latin typeface="Calibri"/>
              </a:rPr>
              <a:t>και διάθεση του έργου ή του παράγωγου αυτού με την ίδια άδεια</a:t>
            </a:r>
          </a:p>
          <a:p>
            <a:r>
              <a:rPr lang="el-GR" sz="1400" dirty="0" smtClean="0">
                <a:solidFill>
                  <a:prstClr val="black">
                    <a:lumMod val="75000"/>
                    <a:lumOff val="25000"/>
                  </a:prstClr>
                </a:solidFill>
                <a:latin typeface="Calibri"/>
              </a:rPr>
              <a:t>Δεν επιτρέπεται η εμπορική χρήση του έργου.</a:t>
            </a:r>
            <a:endParaRPr lang="el-GR" sz="3200" dirty="0">
              <a:solidFill>
                <a:prstClr val="black"/>
              </a:solidFill>
              <a:latin typeface="Calibri"/>
            </a:endParaRPr>
          </a:p>
        </p:txBody>
      </p:sp>
      <p:sp>
        <p:nvSpPr>
          <p:cNvPr id="20" name="Rectangle 19"/>
          <p:cNvSpPr/>
          <p:nvPr/>
        </p:nvSpPr>
        <p:spPr>
          <a:xfrm>
            <a:off x="293932" y="2530497"/>
            <a:ext cx="1794299"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CC-BY-ND</a:t>
            </a:r>
            <a:endParaRPr lang="el-GR" dirty="0">
              <a:solidFill>
                <a:prstClr val="black">
                  <a:lumMod val="75000"/>
                  <a:lumOff val="25000"/>
                </a:prstClr>
              </a:solidFill>
              <a:latin typeface="Calibri"/>
            </a:endParaRPr>
          </a:p>
        </p:txBody>
      </p:sp>
      <p:sp>
        <p:nvSpPr>
          <p:cNvPr id="21" name="Rectangle 20"/>
          <p:cNvSpPr/>
          <p:nvPr/>
        </p:nvSpPr>
        <p:spPr>
          <a:xfrm>
            <a:off x="2088230" y="2561274"/>
            <a:ext cx="6624736" cy="523220"/>
          </a:xfrm>
          <a:prstGeom prst="rect">
            <a:avLst/>
          </a:prstGeom>
        </p:spPr>
        <p:txBody>
          <a:bodyPr wrap="square">
            <a:spAutoFit/>
          </a:bodyPr>
          <a:lstStyle/>
          <a:p>
            <a:r>
              <a:rPr lang="el-GR" sz="1400" dirty="0">
                <a:solidFill>
                  <a:prstClr val="black">
                    <a:lumMod val="75000"/>
                    <a:lumOff val="25000"/>
                  </a:prstClr>
                </a:solidFill>
                <a:latin typeface="Calibri"/>
              </a:rPr>
              <a:t>Επιτρέπεται η επαναχρησιμοποίηση του έργου με αναφορά του </a:t>
            </a:r>
            <a:r>
              <a:rPr lang="el-GR" sz="1400" dirty="0" smtClean="0">
                <a:solidFill>
                  <a:prstClr val="black">
                    <a:lumMod val="75000"/>
                    <a:lumOff val="25000"/>
                  </a:prstClr>
                </a:solidFill>
                <a:latin typeface="Calibri"/>
              </a:rPr>
              <a:t>δημιουργού. </a:t>
            </a:r>
          </a:p>
          <a:p>
            <a:r>
              <a:rPr lang="el-GR" sz="1400" dirty="0" smtClean="0">
                <a:solidFill>
                  <a:prstClr val="black">
                    <a:lumMod val="75000"/>
                    <a:lumOff val="25000"/>
                  </a:prstClr>
                </a:solidFill>
                <a:latin typeface="Calibri"/>
              </a:rPr>
              <a:t>Δεν </a:t>
            </a:r>
            <a:r>
              <a:rPr lang="el-GR" sz="1400" dirty="0">
                <a:solidFill>
                  <a:prstClr val="black">
                    <a:lumMod val="75000"/>
                    <a:lumOff val="25000"/>
                  </a:prstClr>
                </a:solidFill>
                <a:latin typeface="Calibri"/>
              </a:rPr>
              <a:t>επιτρέπεται η </a:t>
            </a:r>
            <a:r>
              <a:rPr lang="el-GR" sz="1400" dirty="0" smtClean="0">
                <a:solidFill>
                  <a:prstClr val="black">
                    <a:lumMod val="75000"/>
                    <a:lumOff val="25000"/>
                  </a:prstClr>
                </a:solidFill>
                <a:latin typeface="Calibri"/>
              </a:rPr>
              <a:t>δημιουργία παραγώγων του έργου.</a:t>
            </a:r>
            <a:endParaRPr lang="el-GR" sz="1400" dirty="0">
              <a:solidFill>
                <a:prstClr val="black">
                  <a:lumMod val="75000"/>
                  <a:lumOff val="25000"/>
                </a:prstClr>
              </a:solidFill>
              <a:latin typeface="Calibri"/>
            </a:endParaRPr>
          </a:p>
        </p:txBody>
      </p:sp>
      <p:sp>
        <p:nvSpPr>
          <p:cNvPr id="22" name="Rectangle 21"/>
          <p:cNvSpPr/>
          <p:nvPr/>
        </p:nvSpPr>
        <p:spPr>
          <a:xfrm>
            <a:off x="405954" y="4513900"/>
            <a:ext cx="1682277" cy="584775"/>
          </a:xfrm>
          <a:prstGeom prst="rect">
            <a:avLst/>
          </a:prstGeom>
        </p:spPr>
        <p:txBody>
          <a:bodyPr wrap="square">
            <a:spAutoFit/>
          </a:bodyPr>
          <a:lstStyle/>
          <a:p>
            <a:pPr algn="r"/>
            <a:r>
              <a:rPr lang="el-GR" sz="1400" dirty="0" smtClean="0">
                <a:solidFill>
                  <a:prstClr val="black">
                    <a:lumMod val="75000"/>
                    <a:lumOff val="25000"/>
                  </a:prstClr>
                </a:solidFill>
                <a:latin typeface="Calibri"/>
              </a:rPr>
              <a:t>διαθέσιμο με άδεια </a:t>
            </a:r>
            <a:r>
              <a:rPr lang="en-US" dirty="0" smtClean="0">
                <a:solidFill>
                  <a:prstClr val="black">
                    <a:lumMod val="75000"/>
                    <a:lumOff val="25000"/>
                  </a:prstClr>
                </a:solidFill>
                <a:latin typeface="Calibri"/>
              </a:rPr>
              <a:t>CC-BY</a:t>
            </a:r>
            <a:r>
              <a:rPr lang="el-GR" dirty="0" smtClean="0">
                <a:solidFill>
                  <a:prstClr val="black">
                    <a:lumMod val="75000"/>
                    <a:lumOff val="25000"/>
                  </a:prstClr>
                </a:solidFill>
                <a:latin typeface="Calibri"/>
              </a:rPr>
              <a:t>-</a:t>
            </a:r>
            <a:r>
              <a:rPr lang="en-US" dirty="0" smtClean="0">
                <a:solidFill>
                  <a:prstClr val="black">
                    <a:lumMod val="75000"/>
                    <a:lumOff val="25000"/>
                  </a:prstClr>
                </a:solidFill>
                <a:latin typeface="Calibri"/>
              </a:rPr>
              <a:t>NC-ND</a:t>
            </a:r>
            <a:endParaRPr lang="el-GR" dirty="0">
              <a:solidFill>
                <a:prstClr val="black">
                  <a:lumMod val="75000"/>
                  <a:lumOff val="25000"/>
                </a:prstClr>
              </a:solidFill>
              <a:latin typeface="Calibri"/>
            </a:endParaRPr>
          </a:p>
        </p:txBody>
      </p:sp>
      <p:sp>
        <p:nvSpPr>
          <p:cNvPr id="23" name="Rectangle 22"/>
          <p:cNvSpPr/>
          <p:nvPr/>
        </p:nvSpPr>
        <p:spPr>
          <a:xfrm>
            <a:off x="2088230" y="4544678"/>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με αναφορά του δημιουργού</a:t>
            </a:r>
            <a:r>
              <a:rPr lang="en-US" sz="1400" dirty="0" smtClean="0">
                <a:solidFill>
                  <a:prstClr val="black">
                    <a:lumMod val="75000"/>
                    <a:lumOff val="25000"/>
                  </a:prstClr>
                </a:solidFill>
                <a:latin typeface="Calibri"/>
              </a:rPr>
              <a:t>.</a:t>
            </a:r>
          </a:p>
          <a:p>
            <a:r>
              <a:rPr lang="el-GR" sz="1400" dirty="0" smtClean="0">
                <a:solidFill>
                  <a:prstClr val="black">
                    <a:lumMod val="75000"/>
                    <a:lumOff val="25000"/>
                  </a:prstClr>
                </a:solidFill>
                <a:latin typeface="Calibri"/>
              </a:rPr>
              <a:t>Δεν επιτρέπεται η εμπορική χρήση του έργου</a:t>
            </a:r>
            <a:r>
              <a:rPr lang="en-US" sz="1400" dirty="0" smtClean="0">
                <a:solidFill>
                  <a:prstClr val="black">
                    <a:lumMod val="75000"/>
                    <a:lumOff val="25000"/>
                  </a:prstClr>
                </a:solidFill>
                <a:latin typeface="Calibri"/>
              </a:rPr>
              <a:t> </a:t>
            </a:r>
            <a:r>
              <a:rPr lang="el-GR" sz="1400" dirty="0" smtClean="0">
                <a:solidFill>
                  <a:prstClr val="black">
                    <a:lumMod val="75000"/>
                    <a:lumOff val="25000"/>
                  </a:prstClr>
                </a:solidFill>
                <a:latin typeface="Calibri"/>
              </a:rPr>
              <a:t>και η δημιουργία παραγώγων του.</a:t>
            </a:r>
            <a:endParaRPr lang="el-GR" sz="3200" dirty="0">
              <a:solidFill>
                <a:prstClr val="black"/>
              </a:solidFill>
              <a:latin typeface="Calibri"/>
            </a:endParaRPr>
          </a:p>
        </p:txBody>
      </p:sp>
      <p:sp>
        <p:nvSpPr>
          <p:cNvPr id="24" name="Rectangle 23"/>
          <p:cNvSpPr/>
          <p:nvPr/>
        </p:nvSpPr>
        <p:spPr>
          <a:xfrm>
            <a:off x="0" y="5112000"/>
            <a:ext cx="2088231" cy="584775"/>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με </a:t>
            </a:r>
            <a:r>
              <a:rPr lang="el-GR" sz="1400" dirty="0" smtClean="0">
                <a:solidFill>
                  <a:prstClr val="black">
                    <a:lumMod val="75000"/>
                    <a:lumOff val="25000"/>
                  </a:prstClr>
                </a:solidFill>
                <a:latin typeface="Calibri"/>
              </a:rPr>
              <a:t>άδεια </a:t>
            </a:r>
          </a:p>
          <a:p>
            <a:pPr algn="r"/>
            <a:r>
              <a:rPr lang="en-US" dirty="0" smtClean="0">
                <a:solidFill>
                  <a:prstClr val="black">
                    <a:lumMod val="75000"/>
                    <a:lumOff val="25000"/>
                  </a:prstClr>
                </a:solidFill>
                <a:latin typeface="Calibri"/>
              </a:rPr>
              <a:t>CC0 </a:t>
            </a:r>
            <a:r>
              <a:rPr lang="en-US" dirty="0">
                <a:solidFill>
                  <a:prstClr val="black">
                    <a:lumMod val="75000"/>
                    <a:lumOff val="25000"/>
                  </a:prstClr>
                </a:solidFill>
                <a:latin typeface="Calibri"/>
              </a:rPr>
              <a:t>Public Domain</a:t>
            </a:r>
            <a:endParaRPr lang="el-GR" dirty="0">
              <a:solidFill>
                <a:prstClr val="black">
                  <a:lumMod val="75000"/>
                  <a:lumOff val="25000"/>
                </a:prstClr>
              </a:solidFill>
              <a:latin typeface="Calibri"/>
            </a:endParaRPr>
          </a:p>
        </p:txBody>
      </p:sp>
      <p:sp>
        <p:nvSpPr>
          <p:cNvPr id="25" name="Rectangle 24"/>
          <p:cNvSpPr/>
          <p:nvPr/>
        </p:nvSpPr>
        <p:spPr>
          <a:xfrm>
            <a:off x="0" y="5791105"/>
            <a:ext cx="2088231" cy="307777"/>
          </a:xfrm>
          <a:prstGeom prst="rect">
            <a:avLst/>
          </a:prstGeom>
        </p:spPr>
        <p:txBody>
          <a:bodyPr wrap="square">
            <a:spAutoFit/>
          </a:bodyPr>
          <a:lstStyle/>
          <a:p>
            <a:pPr algn="r"/>
            <a:r>
              <a:rPr lang="el-GR" sz="1400" dirty="0">
                <a:solidFill>
                  <a:prstClr val="black">
                    <a:lumMod val="75000"/>
                    <a:lumOff val="25000"/>
                  </a:prstClr>
                </a:solidFill>
                <a:latin typeface="Calibri"/>
              </a:rPr>
              <a:t>διαθέσιμο </a:t>
            </a:r>
            <a:r>
              <a:rPr lang="el-GR" sz="1400" dirty="0" smtClean="0">
                <a:solidFill>
                  <a:prstClr val="black">
                    <a:lumMod val="75000"/>
                    <a:lumOff val="25000"/>
                  </a:prstClr>
                </a:solidFill>
                <a:latin typeface="Calibri"/>
              </a:rPr>
              <a:t>ως κοινό κτήμα</a:t>
            </a:r>
            <a:endParaRPr lang="el-GR" dirty="0">
              <a:solidFill>
                <a:prstClr val="black">
                  <a:lumMod val="75000"/>
                  <a:lumOff val="25000"/>
                </a:prstClr>
              </a:solidFill>
              <a:latin typeface="Calibri"/>
            </a:endParaRPr>
          </a:p>
        </p:txBody>
      </p:sp>
      <p:sp>
        <p:nvSpPr>
          <p:cNvPr id="26" name="Rectangle 25"/>
          <p:cNvSpPr/>
          <p:nvPr/>
        </p:nvSpPr>
        <p:spPr>
          <a:xfrm>
            <a:off x="2088000" y="5112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7" name="Rectangle 26"/>
          <p:cNvSpPr/>
          <p:nvPr/>
        </p:nvSpPr>
        <p:spPr>
          <a:xfrm>
            <a:off x="2088231" y="5688000"/>
            <a:ext cx="7062962" cy="523220"/>
          </a:xfrm>
          <a:prstGeom prst="rect">
            <a:avLst/>
          </a:prstGeom>
        </p:spPr>
        <p:txBody>
          <a:bodyPr wrap="square">
            <a:spAutoFit/>
          </a:bodyPr>
          <a:lstStyle/>
          <a:p>
            <a:r>
              <a:rPr lang="el-GR" sz="1400" dirty="0" smtClean="0">
                <a:solidFill>
                  <a:prstClr val="black">
                    <a:lumMod val="75000"/>
                    <a:lumOff val="25000"/>
                  </a:prstClr>
                </a:solidFill>
                <a:latin typeface="Calibri"/>
              </a:rPr>
              <a:t>Επιτρέπεται η επαναχρησιμοποίηση του έργου, η δημιουργία παραγώγων αυτού και η εμπορική του χρήση, χωρίς αναφορά του δημιουργού.</a:t>
            </a:r>
            <a:endParaRPr lang="en-US" sz="1400" dirty="0" smtClean="0">
              <a:solidFill>
                <a:prstClr val="black">
                  <a:lumMod val="75000"/>
                  <a:lumOff val="25000"/>
                </a:prstClr>
              </a:solidFill>
              <a:latin typeface="Calibri"/>
            </a:endParaRPr>
          </a:p>
        </p:txBody>
      </p:sp>
      <p:sp>
        <p:nvSpPr>
          <p:cNvPr id="28" name="Rectangle 27"/>
          <p:cNvSpPr/>
          <p:nvPr/>
        </p:nvSpPr>
        <p:spPr>
          <a:xfrm>
            <a:off x="0" y="6334511"/>
            <a:ext cx="2088231" cy="307777"/>
          </a:xfrm>
          <a:prstGeom prst="rect">
            <a:avLst/>
          </a:prstGeom>
        </p:spPr>
        <p:txBody>
          <a:bodyPr wrap="square">
            <a:spAutoFit/>
          </a:bodyPr>
          <a:lstStyle/>
          <a:p>
            <a:pPr algn="r"/>
            <a:r>
              <a:rPr lang="el-GR" sz="1400" dirty="0" smtClean="0">
                <a:solidFill>
                  <a:prstClr val="black">
                    <a:lumMod val="75000"/>
                    <a:lumOff val="25000"/>
                  </a:prstClr>
                </a:solidFill>
                <a:latin typeface="Calibri"/>
              </a:rPr>
              <a:t>χωρίς σήμανση</a:t>
            </a:r>
            <a:endParaRPr lang="el-GR" dirty="0">
              <a:solidFill>
                <a:prstClr val="black">
                  <a:lumMod val="75000"/>
                  <a:lumOff val="25000"/>
                </a:prstClr>
              </a:solidFill>
              <a:latin typeface="Calibri"/>
            </a:endParaRPr>
          </a:p>
        </p:txBody>
      </p:sp>
      <p:sp>
        <p:nvSpPr>
          <p:cNvPr id="29" name="Rectangle 28"/>
          <p:cNvSpPr/>
          <p:nvPr/>
        </p:nvSpPr>
        <p:spPr>
          <a:xfrm>
            <a:off x="2088231" y="6334512"/>
            <a:ext cx="7062962" cy="307777"/>
          </a:xfrm>
          <a:prstGeom prst="rect">
            <a:avLst/>
          </a:prstGeom>
        </p:spPr>
        <p:txBody>
          <a:bodyPr wrap="square">
            <a:spAutoFit/>
          </a:bodyPr>
          <a:lstStyle/>
          <a:p>
            <a:r>
              <a:rPr lang="el-GR" sz="1400" dirty="0" smtClean="0">
                <a:solidFill>
                  <a:prstClr val="black">
                    <a:lumMod val="75000"/>
                    <a:lumOff val="25000"/>
                  </a:prstClr>
                </a:solidFill>
                <a:latin typeface="Calibri"/>
              </a:rPr>
              <a:t>Συνήθως δεν επιτρέπεται η επαναχρησιμοποίηση του έργου.</a:t>
            </a:r>
            <a:endParaRPr lang="en-US" sz="1400" dirty="0" smtClean="0">
              <a:solidFill>
                <a:prstClr val="black">
                  <a:lumMod val="75000"/>
                  <a:lumOff val="25000"/>
                </a:prstClr>
              </a:solidFill>
              <a:latin typeface="Calibri"/>
            </a:endParaRPr>
          </a:p>
        </p:txBody>
      </p:sp>
      <p:cxnSp>
        <p:nvCxnSpPr>
          <p:cNvPr id="31" name="Straight Connector 30"/>
          <p:cNvCxnSpPr/>
          <p:nvPr/>
        </p:nvCxnSpPr>
        <p:spPr>
          <a:xfrm>
            <a:off x="71243" y="1383775"/>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71243" y="1968481"/>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71243" y="253945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1243" y="3107253"/>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71243" y="3722806"/>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71243" y="451432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1" y="5111310"/>
            <a:ext cx="8532000"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1244" y="569777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1244" y="6220998"/>
            <a:ext cx="8533204" cy="0"/>
          </a:xfrm>
          <a:prstGeom prst="line">
            <a:avLst/>
          </a:prstGeom>
          <a:ln>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62490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a:t>
            </a:r>
            <a:r>
              <a:rPr lang="el-GR" sz="2000" dirty="0" err="1" smtClean="0"/>
              <a:t>στ</a:t>
            </a:r>
            <a:r>
              <a:rPr lang="en-US" sz="2000" dirty="0" smtClean="0"/>
              <a:t>o</a:t>
            </a:r>
            <a:r>
              <a:rPr lang="el-GR" sz="2000" dirty="0" smtClean="0"/>
              <a:t> </a:t>
            </a:r>
            <a:r>
              <a:rPr lang="el-GR" sz="2000" dirty="0" err="1" smtClean="0"/>
              <a:t>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a:t>
            </a:r>
            <a:r>
              <a:rPr lang="el-GR" sz="2000" b="1" smtClean="0"/>
              <a:t>ΤΕΙ Αθηνών</a:t>
            </a:r>
            <a:r>
              <a:rPr lang="el-GR" sz="2000" smtClean="0"/>
              <a:t>» </a:t>
            </a:r>
            <a:r>
              <a:rPr lang="el-GR" sz="2000" dirty="0" smtClean="0"/>
              <a:t>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Στάδια ατομικής αλλαγής</a:t>
            </a:r>
            <a:endParaRPr lang="el-GR" sz="3200" b="1" dirty="0"/>
          </a:p>
        </p:txBody>
      </p:sp>
      <p:sp>
        <p:nvSpPr>
          <p:cNvPr id="3" name="2 - Θέση περιεχομένου"/>
          <p:cNvSpPr>
            <a:spLocks noGrp="1"/>
          </p:cNvSpPr>
          <p:nvPr>
            <p:ph sz="quarter" idx="1"/>
          </p:nvPr>
        </p:nvSpPr>
        <p:spPr>
          <a:xfrm>
            <a:off x="612648" y="1600200"/>
            <a:ext cx="8153400" cy="5141168"/>
          </a:xfrm>
        </p:spPr>
        <p:txBody>
          <a:bodyPr>
            <a:noAutofit/>
          </a:bodyPr>
          <a:lstStyle/>
          <a:p>
            <a:pPr>
              <a:lnSpc>
                <a:spcPct val="100000"/>
              </a:lnSpc>
            </a:pPr>
            <a:r>
              <a:rPr lang="el-GR" sz="2300" dirty="0" smtClean="0"/>
              <a:t>Παρεμφερείς διεργασίες που συμβαίνουν στα άτομα σε μία διαδικασία αλλαγής συμβαίνουν και στις ομάδες, στους οργανισμούς, στις κοινότητες. </a:t>
            </a:r>
          </a:p>
          <a:p>
            <a:pPr>
              <a:lnSpc>
                <a:spcPct val="100000"/>
              </a:lnSpc>
            </a:pPr>
            <a:r>
              <a:rPr lang="el-GR" sz="2300" dirty="0" smtClean="0"/>
              <a:t>Τα στάδια της αλλαγής είναι: </a:t>
            </a:r>
          </a:p>
          <a:p>
            <a:pPr>
              <a:lnSpc>
                <a:spcPct val="100000"/>
              </a:lnSpc>
              <a:buFont typeface="Wingdings" pitchFamily="2" charset="2"/>
              <a:buChar char="ü"/>
            </a:pPr>
            <a:r>
              <a:rPr lang="el-GR" sz="2300" b="1" dirty="0" smtClean="0"/>
              <a:t>σοκ λόγω της απώλειας, </a:t>
            </a:r>
          </a:p>
          <a:p>
            <a:pPr>
              <a:lnSpc>
                <a:spcPct val="100000"/>
              </a:lnSpc>
              <a:buFont typeface="Wingdings" pitchFamily="2" charset="2"/>
              <a:buChar char="ü"/>
            </a:pPr>
            <a:r>
              <a:rPr lang="el-GR" sz="2300" b="1" dirty="0" smtClean="0"/>
              <a:t>πένθος, </a:t>
            </a:r>
          </a:p>
          <a:p>
            <a:pPr>
              <a:lnSpc>
                <a:spcPct val="100000"/>
              </a:lnSpc>
              <a:buFont typeface="Wingdings" pitchFamily="2" charset="2"/>
              <a:buChar char="ü"/>
            </a:pPr>
            <a:r>
              <a:rPr lang="el-GR" sz="2300" b="1" dirty="0" smtClean="0"/>
              <a:t>προσπάθεια ανακάλυψης του χαμένου αντικειμένου, </a:t>
            </a:r>
          </a:p>
          <a:p>
            <a:pPr>
              <a:lnSpc>
                <a:spcPct val="100000"/>
              </a:lnSpc>
              <a:buFont typeface="Wingdings" pitchFamily="2" charset="2"/>
              <a:buChar char="ü"/>
            </a:pPr>
            <a:r>
              <a:rPr lang="el-GR" sz="2300" b="1" dirty="0" smtClean="0"/>
              <a:t>αξιολόγηση του καινούργιου, </a:t>
            </a:r>
          </a:p>
          <a:p>
            <a:pPr>
              <a:lnSpc>
                <a:spcPct val="100000"/>
              </a:lnSpc>
              <a:buFont typeface="Wingdings" pitchFamily="2" charset="2"/>
              <a:buChar char="ü"/>
            </a:pPr>
            <a:r>
              <a:rPr lang="el-GR" sz="2300" b="1" dirty="0" smtClean="0"/>
              <a:t>μετατροπή, </a:t>
            </a:r>
          </a:p>
          <a:p>
            <a:pPr>
              <a:lnSpc>
                <a:spcPct val="100000"/>
              </a:lnSpc>
              <a:buFont typeface="Wingdings" pitchFamily="2" charset="2"/>
              <a:buChar char="ü"/>
            </a:pPr>
            <a:r>
              <a:rPr lang="el-GR" sz="2300" b="1" dirty="0" smtClean="0"/>
              <a:t>ταυτοποίηση και </a:t>
            </a:r>
          </a:p>
          <a:p>
            <a:pPr>
              <a:lnSpc>
                <a:spcPct val="100000"/>
              </a:lnSpc>
              <a:buFont typeface="Wingdings" pitchFamily="2" charset="2"/>
              <a:buChar char="ü"/>
            </a:pPr>
            <a:r>
              <a:rPr lang="el-GR" sz="2300" b="1" dirty="0" smtClean="0"/>
              <a:t>προσαρμογή. </a:t>
            </a:r>
            <a:endParaRPr lang="el-GR" sz="2300" b="1"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4</a:t>
            </a:fld>
            <a:endParaRPr lang="el-GR"/>
          </a:p>
        </p:txBody>
      </p:sp>
    </p:spTree>
    <p:extLst>
      <p:ext uri="{BB962C8B-B14F-4D97-AF65-F5344CB8AC3E}">
        <p14:creationId xmlns:p14="http://schemas.microsoft.com/office/powerpoint/2010/main" val="3918011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Αντιδράσεις στην ατομική αλλαγή</a:t>
            </a:r>
            <a:endParaRPr lang="el-GR" sz="3200" b="1" dirty="0"/>
          </a:p>
        </p:txBody>
      </p:sp>
      <p:sp>
        <p:nvSpPr>
          <p:cNvPr id="3" name="2 - Θέση περιεχομένου"/>
          <p:cNvSpPr>
            <a:spLocks noGrp="1"/>
          </p:cNvSpPr>
          <p:nvPr>
            <p:ph sz="quarter" idx="1"/>
          </p:nvPr>
        </p:nvSpPr>
        <p:spPr>
          <a:xfrm>
            <a:off x="612648" y="1600200"/>
            <a:ext cx="8153400" cy="5213176"/>
          </a:xfrm>
        </p:spPr>
        <p:txBody>
          <a:bodyPr>
            <a:normAutofit/>
          </a:bodyPr>
          <a:lstStyle/>
          <a:p>
            <a:r>
              <a:rPr lang="el-GR" sz="2300" dirty="0" smtClean="0"/>
              <a:t>Όταν η αλλαγή αντιμετωπίζεται με έλλειψη </a:t>
            </a:r>
            <a:r>
              <a:rPr lang="el-GR" sz="2300" dirty="0" err="1" smtClean="0"/>
              <a:t>ενδοψυχικής</a:t>
            </a:r>
            <a:r>
              <a:rPr lang="el-GR" sz="2300" dirty="0" smtClean="0"/>
              <a:t> ασφάλειας γίνεται απειλητική, με συνέπεια να προκαλείται αντίσταση στην αποδοχή της. </a:t>
            </a:r>
          </a:p>
          <a:p>
            <a:r>
              <a:rPr lang="el-GR" sz="2300" dirty="0" smtClean="0"/>
              <a:t>Η αντίσταση στην αποδοχή της αλλαγής συνήθως προέρχεται από φόβο για το άγνωστο, έλλειψη γνώσεων και πληροφόρησης, προκαταλήψεις, ασυμβίβαστο αξιών και υποθέσεων και απώλεια του γνώριμου ψυχοκοινωνικού πεδίου. </a:t>
            </a:r>
          </a:p>
          <a:p>
            <a:r>
              <a:rPr lang="el-GR" sz="2300" dirty="0" smtClean="0"/>
              <a:t>Οι αντιδράσεις κυμαίνονται από παθητικές έως έκδηλα εχθρικές, παίρνουν την μορφή απορριπτικών στάσεων και άμυνας, και εκφράζονται με συμπεριφορές παρεμπόδιση του έργου της. </a:t>
            </a:r>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5</a:t>
            </a:fld>
            <a:endParaRPr lang="el-GR"/>
          </a:p>
        </p:txBody>
      </p:sp>
    </p:spTree>
    <p:extLst>
      <p:ext uri="{BB962C8B-B14F-4D97-AF65-F5344CB8AC3E}">
        <p14:creationId xmlns:p14="http://schemas.microsoft.com/office/powerpoint/2010/main" val="2663156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Αντιδράσεις στον από-ιδρυματισμό</a:t>
            </a:r>
            <a:endParaRPr lang="el-GR" sz="3200" b="1" dirty="0"/>
          </a:p>
        </p:txBody>
      </p:sp>
      <p:sp>
        <p:nvSpPr>
          <p:cNvPr id="3" name="2 - Θέση περιεχομένου"/>
          <p:cNvSpPr>
            <a:spLocks noGrp="1"/>
          </p:cNvSpPr>
          <p:nvPr>
            <p:ph sz="quarter" idx="1"/>
          </p:nvPr>
        </p:nvSpPr>
        <p:spPr/>
        <p:txBody>
          <a:bodyPr>
            <a:normAutofit/>
          </a:bodyPr>
          <a:lstStyle/>
          <a:p>
            <a:r>
              <a:rPr lang="el-GR" dirty="0" smtClean="0"/>
              <a:t>Αντιδράσεις αυτού του είδους κινητοποιούνται και στην περίπτωση της αλλαγής που συνεπάγεται ο </a:t>
            </a:r>
            <a:r>
              <a:rPr lang="el-GR" dirty="0" err="1" smtClean="0"/>
              <a:t>αποιδρυματισμός</a:t>
            </a:r>
            <a:r>
              <a:rPr lang="el-GR" dirty="0" smtClean="0"/>
              <a:t>. </a:t>
            </a:r>
          </a:p>
          <a:p>
            <a:r>
              <a:rPr lang="el-GR" dirty="0" smtClean="0"/>
              <a:t>Εκδηλώνονται: </a:t>
            </a:r>
          </a:p>
          <a:p>
            <a:pPr>
              <a:buFont typeface="Wingdings" pitchFamily="2" charset="2"/>
              <a:buChar char="ü"/>
            </a:pPr>
            <a:r>
              <a:rPr lang="el-GR" dirty="0" smtClean="0"/>
              <a:t>από τη διοίκηση των ιδρυμάτων, </a:t>
            </a:r>
          </a:p>
          <a:p>
            <a:pPr>
              <a:buFont typeface="Wingdings" pitchFamily="2" charset="2"/>
              <a:buChar char="ü"/>
            </a:pPr>
            <a:r>
              <a:rPr lang="el-GR" dirty="0" smtClean="0"/>
              <a:t>το προσωπικό των ιδρυμάτων, </a:t>
            </a:r>
          </a:p>
          <a:p>
            <a:pPr>
              <a:buFont typeface="Wingdings" pitchFamily="2" charset="2"/>
              <a:buChar char="ü"/>
            </a:pPr>
            <a:r>
              <a:rPr lang="el-GR" dirty="0" smtClean="0"/>
              <a:t>από τους ίδιους τους ασθενείς,</a:t>
            </a:r>
          </a:p>
          <a:p>
            <a:pPr>
              <a:buFont typeface="Wingdings" pitchFamily="2" charset="2"/>
              <a:buChar char="ü"/>
            </a:pPr>
            <a:r>
              <a:rPr lang="el-GR" dirty="0" smtClean="0"/>
              <a:t>τις οικογένειες τους, αλλά και </a:t>
            </a:r>
          </a:p>
          <a:p>
            <a:pPr>
              <a:buFont typeface="Wingdings" pitchFamily="2" charset="2"/>
              <a:buChar char="ü"/>
            </a:pPr>
            <a:r>
              <a:rPr lang="el-GR" dirty="0" smtClean="0"/>
              <a:t>από τις τοπικές κοινωνίες. </a:t>
            </a:r>
            <a:endParaRPr lang="el-GR"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6</a:t>
            </a:fld>
            <a:endParaRPr lang="el-GR"/>
          </a:p>
        </p:txBody>
      </p:sp>
    </p:spTree>
    <p:extLst>
      <p:ext uri="{BB962C8B-B14F-4D97-AF65-F5344CB8AC3E}">
        <p14:creationId xmlns:p14="http://schemas.microsoft.com/office/powerpoint/2010/main" val="2420034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Αντιδράσεις της διοίκησης</a:t>
            </a:r>
            <a:endParaRPr lang="el-GR" sz="3200" b="1" dirty="0"/>
          </a:p>
        </p:txBody>
      </p:sp>
      <p:sp>
        <p:nvSpPr>
          <p:cNvPr id="3" name="2 - Θέση περιεχομένου"/>
          <p:cNvSpPr>
            <a:spLocks noGrp="1"/>
          </p:cNvSpPr>
          <p:nvPr>
            <p:ph sz="quarter" idx="1"/>
          </p:nvPr>
        </p:nvSpPr>
        <p:spPr>
          <a:xfrm>
            <a:off x="612648" y="1600200"/>
            <a:ext cx="8153400" cy="5213176"/>
          </a:xfrm>
        </p:spPr>
        <p:txBody>
          <a:bodyPr>
            <a:noAutofit/>
          </a:bodyPr>
          <a:lstStyle/>
          <a:p>
            <a:r>
              <a:rPr lang="el-GR" sz="2300" dirty="0" smtClean="0"/>
              <a:t>Η κεντρική διοίκηση επιμένει στη προτίμηση των ιδρυματικών μορφών φροντίδας. Καθυστερεί την ανάπτυξη κοινοτικών υπηρεσιών, προβάλλοντας τη σχέση κόστους-οφέλους και άλλα εμπόδια. </a:t>
            </a:r>
          </a:p>
          <a:p>
            <a:r>
              <a:rPr lang="el-GR" sz="2300" dirty="0" smtClean="0"/>
              <a:t>Τα εμπόδια αυτά έχουν την μορφή: </a:t>
            </a:r>
          </a:p>
          <a:p>
            <a:pPr>
              <a:buFont typeface="Wingdings" pitchFamily="2" charset="2"/>
              <a:buChar char="ü"/>
            </a:pPr>
            <a:r>
              <a:rPr lang="el-GR" sz="2300" dirty="0" smtClean="0"/>
              <a:t>γραφειοκρατικών προβλημάτων, </a:t>
            </a:r>
          </a:p>
          <a:p>
            <a:pPr>
              <a:buFont typeface="Wingdings" pitchFamily="2" charset="2"/>
              <a:buChar char="ü"/>
            </a:pPr>
            <a:r>
              <a:rPr lang="el-GR" sz="2300" dirty="0" smtClean="0"/>
              <a:t>ανάσχεσης της δυναμικής συνέχισης των προγραμμάτων, </a:t>
            </a:r>
          </a:p>
          <a:p>
            <a:pPr>
              <a:buFont typeface="Wingdings" pitchFamily="2" charset="2"/>
              <a:buChar char="ü"/>
            </a:pPr>
            <a:r>
              <a:rPr lang="el-GR" sz="2300" dirty="0" smtClean="0"/>
              <a:t>παρεμπόδιση της διάδοσης της πληροφορίας, </a:t>
            </a:r>
          </a:p>
          <a:p>
            <a:pPr>
              <a:buFont typeface="Wingdings" pitchFamily="2" charset="2"/>
              <a:buChar char="ü"/>
            </a:pPr>
            <a:r>
              <a:rPr lang="el-GR" sz="2300" dirty="0" smtClean="0"/>
              <a:t>προβλήματα χρηματοδότησης, και </a:t>
            </a:r>
          </a:p>
          <a:p>
            <a:pPr>
              <a:buFont typeface="Wingdings" pitchFamily="2" charset="2"/>
              <a:buChar char="ü"/>
            </a:pPr>
            <a:r>
              <a:rPr lang="el-GR" sz="2300" dirty="0" smtClean="0"/>
              <a:t>καθυστέρηση της νομοθετικής κατοχύρωσης των νέων κοινοτικού τύπου υπηρεσιών.</a:t>
            </a:r>
            <a:endParaRPr lang="el-GR" sz="2300" dirty="0"/>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7</a:t>
            </a:fld>
            <a:endParaRPr lang="el-GR"/>
          </a:p>
        </p:txBody>
      </p:sp>
    </p:spTree>
    <p:extLst>
      <p:ext uri="{BB962C8B-B14F-4D97-AF65-F5344CB8AC3E}">
        <p14:creationId xmlns:p14="http://schemas.microsoft.com/office/powerpoint/2010/main" val="3308231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200" b="1" dirty="0" smtClean="0"/>
              <a:t>Αντιδράσεις του προσωπικού </a:t>
            </a:r>
            <a:r>
              <a:rPr lang="el-GR" sz="2800" b="0" dirty="0" smtClean="0"/>
              <a:t>1/2</a:t>
            </a:r>
            <a:endParaRPr lang="el-GR" sz="2800" b="0" dirty="0"/>
          </a:p>
        </p:txBody>
      </p:sp>
      <p:sp>
        <p:nvSpPr>
          <p:cNvPr id="3" name="2 - Θέση περιεχομένου"/>
          <p:cNvSpPr>
            <a:spLocks noGrp="1"/>
          </p:cNvSpPr>
          <p:nvPr>
            <p:ph sz="quarter" idx="1"/>
          </p:nvPr>
        </p:nvSpPr>
        <p:spPr/>
        <p:txBody>
          <a:bodyPr>
            <a:normAutofit/>
          </a:bodyPr>
          <a:lstStyle/>
          <a:p>
            <a:r>
              <a:rPr lang="el-GR" dirty="0" smtClean="0"/>
              <a:t>Τα μέλη του προσωπικού αντιστέκονται στον </a:t>
            </a:r>
            <a:r>
              <a:rPr lang="el-GR" dirty="0" err="1" smtClean="0"/>
              <a:t>αποϊδρυματισμό</a:t>
            </a:r>
            <a:r>
              <a:rPr lang="el-GR" dirty="0" smtClean="0"/>
              <a:t> γιατί επηρεάζει: </a:t>
            </a:r>
          </a:p>
          <a:p>
            <a:pPr>
              <a:buFont typeface="Wingdings" pitchFamily="2" charset="2"/>
              <a:buChar char="ü"/>
            </a:pPr>
            <a:r>
              <a:rPr lang="el-GR" dirty="0" smtClean="0"/>
              <a:t>το κύρος τους, </a:t>
            </a:r>
          </a:p>
          <a:p>
            <a:pPr>
              <a:buFont typeface="Wingdings" pitchFamily="2" charset="2"/>
              <a:buChar char="ü"/>
            </a:pPr>
            <a:r>
              <a:rPr lang="el-GR" dirty="0" smtClean="0"/>
              <a:t>το συναίσθημα της ικανότητάς τους, </a:t>
            </a:r>
          </a:p>
          <a:p>
            <a:pPr>
              <a:buFont typeface="Wingdings" pitchFamily="2" charset="2"/>
              <a:buChar char="ü"/>
            </a:pPr>
            <a:r>
              <a:rPr lang="el-GR" dirty="0" smtClean="0"/>
              <a:t>την οικονομική τους κατάσταση, </a:t>
            </a:r>
          </a:p>
          <a:p>
            <a:pPr>
              <a:buFont typeface="Wingdings" pitchFamily="2" charset="2"/>
              <a:buChar char="ü"/>
            </a:pPr>
            <a:r>
              <a:rPr lang="el-GR" dirty="0" smtClean="0"/>
              <a:t>χάνουν παραδοσιακούς τους ρόλους, και </a:t>
            </a:r>
          </a:p>
          <a:p>
            <a:pPr>
              <a:buFont typeface="Wingdings" pitchFamily="2" charset="2"/>
              <a:buChar char="ü"/>
            </a:pPr>
            <a:r>
              <a:rPr lang="el-GR" dirty="0" smtClean="0"/>
              <a:t>αποδυναμώνονται οι συμβιωτικές σχέσεις που έχουν με τους ασθενείς. </a:t>
            </a:r>
          </a:p>
        </p:txBody>
      </p:sp>
      <p:sp>
        <p:nvSpPr>
          <p:cNvPr id="4" name="Θέση αριθμού διαφάνειας 3"/>
          <p:cNvSpPr>
            <a:spLocks noGrp="1"/>
          </p:cNvSpPr>
          <p:nvPr>
            <p:ph type="sldNum" sz="quarter" idx="12"/>
          </p:nvPr>
        </p:nvSpPr>
        <p:spPr/>
        <p:txBody>
          <a:bodyPr>
            <a:normAutofit fontScale="85000" lnSpcReduction="20000"/>
          </a:bodyPr>
          <a:lstStyle/>
          <a:p>
            <a:fld id="{C72B1C53-0E3A-4A86-ABD2-81CE2043CBC2}" type="slidenum">
              <a:rPr lang="el-GR" smtClean="0"/>
              <a:pPr/>
              <a:t>8</a:t>
            </a:fld>
            <a:endParaRPr lang="el-GR"/>
          </a:p>
        </p:txBody>
      </p:sp>
    </p:spTree>
    <p:extLst>
      <p:ext uri="{BB962C8B-B14F-4D97-AF65-F5344CB8AC3E}">
        <p14:creationId xmlns:p14="http://schemas.microsoft.com/office/powerpoint/2010/main" val="96839770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emplate">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exo-opistho_simeiomata">
  <a:themeElements>
    <a:clrScheme name="Προσαρμοσμένο 23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C_template_updated">
  <a:themeElements>
    <a:clrScheme name="Custom 6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3F3F3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5.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52</TotalTime>
  <Words>3291</Words>
  <Application>Microsoft Office PowerPoint</Application>
  <PresentationFormat>Προβολή στην οθόνη (4:3)</PresentationFormat>
  <Paragraphs>324</Paragraphs>
  <Slides>49</Slides>
  <Notes>7</Notes>
  <HiddenSlides>0</HiddenSlides>
  <MMClips>0</MMClips>
  <ScaleCrop>false</ScaleCrop>
  <HeadingPairs>
    <vt:vector size="4" baseType="variant">
      <vt:variant>
        <vt:lpstr>Θέμα</vt:lpstr>
      </vt:variant>
      <vt:variant>
        <vt:i4>4</vt:i4>
      </vt:variant>
      <vt:variant>
        <vt:lpstr>Τίτλοι διαφανειών</vt:lpstr>
      </vt:variant>
      <vt:variant>
        <vt:i4>49</vt:i4>
      </vt:variant>
    </vt:vector>
  </HeadingPairs>
  <TitlesOfParts>
    <vt:vector size="53" baseType="lpstr">
      <vt:lpstr>template</vt:lpstr>
      <vt:lpstr>exo-opistho_simeiomata</vt:lpstr>
      <vt:lpstr>OC_template_updated</vt:lpstr>
      <vt:lpstr>Διάμεσος</vt:lpstr>
      <vt:lpstr>Κοινωνική Εργασία στην υγεία και  ψυχική υγεία</vt:lpstr>
      <vt:lpstr>Η αντίσταση στην αλλαγή του  ψυχιατρικού συστήματος 1/2</vt:lpstr>
      <vt:lpstr>Η αντίσταση στην αλλαγή του  ψυχιατρικού συστήματος 2/2</vt:lpstr>
      <vt:lpstr>Η αντίσταση στην αλλαγή του συστήματος των υπηρεσιών από το ίδρυμα στη κοινότητα </vt:lpstr>
      <vt:lpstr>Στάδια ατομικής αλλαγής</vt:lpstr>
      <vt:lpstr>Αντιδράσεις στην ατομική αλλαγή</vt:lpstr>
      <vt:lpstr>Αντιδράσεις στον από-ιδρυματισμό</vt:lpstr>
      <vt:lpstr>Αντιδράσεις της διοίκησης</vt:lpstr>
      <vt:lpstr>Αντιδράσεις του προσωπικού 1/2</vt:lpstr>
      <vt:lpstr>Αντιδράσεις του προσωπικού 2/2</vt:lpstr>
      <vt:lpstr>Αντιδράσεις των οικογενειών</vt:lpstr>
      <vt:lpstr>Αντιδράσεις των ασθενών</vt:lpstr>
      <vt:lpstr>Οι αντιδράσεις των τοπικών κοινωνιών στις προσπάθειες του αποϊδρυματισμού 1/2</vt:lpstr>
      <vt:lpstr>Οι αντιδράσεις των τοπικών κοινωνιών στις προσπάθειες του αποϊδρυματισμού 2/2</vt:lpstr>
      <vt:lpstr>Ελευθεροτυπία της 8/3/2006 «Μπλόκο στην αποασυλοποίηση από το Δ. Ευόσμου» 1/2</vt:lpstr>
      <vt:lpstr>Ελευθεροτυπία της 8/3/2006 «Μπλόκο στην αποασυλοποίηση από το Δ. Ευόσμου» 2/2</vt:lpstr>
      <vt:lpstr>Οι πλέον συνηθισμένες μορφές αντιδράσεων των τοπικών κοινοτήτων 1/2:</vt:lpstr>
      <vt:lpstr>Οι πλέον συνηθισμένες μορφές αντιδράσεων των τοπικών κοινοτήτων 2/2 :</vt:lpstr>
      <vt:lpstr>Παράγοντες μη αποδοχής των μονάδων και των ασθενών στις τοπικές κοινότητες</vt:lpstr>
      <vt:lpstr>Κοινωνικές στάσεις 1/2</vt:lpstr>
      <vt:lpstr>Κοινωνικές στάσεις 2/2</vt:lpstr>
      <vt:lpstr>Τα χαρακτηριστικά των τοπικών κοινωνιών που αντιδρούν </vt:lpstr>
      <vt:lpstr>Χαρακτηριστικά κοινοτήτων με μεγαλύτερο βαθμό αντίστασης</vt:lpstr>
      <vt:lpstr>Χαρακτηριστικά κοινοτήτων με μικρότερο βαθμό αντίστασης</vt:lpstr>
      <vt:lpstr>Η αντίσταση των κοινοτήτων μειώνεται: </vt:lpstr>
      <vt:lpstr>Στρατηγικές εγκατάστασης Μονάδων στην κοινότητα</vt:lpstr>
      <vt:lpstr>Είδη Στρατηγικών εγκατάστασης μονάδων στην κοινότητα</vt:lpstr>
      <vt:lpstr>Συμμετοχική Στρατηγική 1/2</vt:lpstr>
      <vt:lpstr>Συμμετοχική Στρατηγική 2/2</vt:lpstr>
      <vt:lpstr>Συγκαλυμμένη Στρατηγική 1/2</vt:lpstr>
      <vt:lpstr>Συγκαλυμμένη Στρατηγική 2/2</vt:lpstr>
      <vt:lpstr>Συνδυαστική Στρατηγική</vt:lpstr>
      <vt:lpstr>Η μετά την αρχική εγκατάσταση διαδικασία της ενσωμάτωσης της Μονάδας στη κοινότητα</vt:lpstr>
      <vt:lpstr>Η ποιότητα λειτουργίας των Μονάδων ψυχοκοινωνικής αποκατάστασης 1/2</vt:lpstr>
      <vt:lpstr>Η ποιότητα λειτουργίας των Μονάδων ψυχοκοινωνικής αποκατάστασης 2/2</vt:lpstr>
      <vt:lpstr>Η ευαισθητοποίηση της κοινότητας 1/2</vt:lpstr>
      <vt:lpstr>Η ευαισθητοποίηση της κοινότητας 2/2</vt:lpstr>
      <vt:lpstr>Η ανάπτυξη δικτύου εθελοντών 1/2</vt:lpstr>
      <vt:lpstr>Η ανάπτυξη δικτύου εθελοντών 2/2</vt:lpstr>
      <vt:lpstr>Η παροχή υπηρεσιών προαγωγής της ψυχικής υγείας στην κοινότητα 1/2</vt:lpstr>
      <vt:lpstr>Η παροχή υπηρεσιών προαγωγής της ψυχικής υγείας στην κοινότητα 2/2</vt:lpstr>
      <vt:lpstr>Συμπεράσματα</vt:lpstr>
      <vt:lpstr>Τέλος Ενότητας</vt:lpstr>
      <vt:lpstr>Σημειώματα</vt:lpstr>
      <vt:lpstr>Σημείωμα Αναφοράς</vt:lpstr>
      <vt:lpstr>Σημείωμα Αδειοδότησης</vt:lpstr>
      <vt:lpstr>Επεξήγηση όρων χρήσης έργων τρίτων</vt:lpstr>
      <vt:lpstr>Διατήρηση Σημειωμάτων</vt:lpstr>
      <vt:lpstr>Χρηματοδότηση</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Κοινωνική Εργασία στην υγεία και  ψυχική υγεία</dc:title>
  <dc:creator>opencourses@teiath.gr</dc:creator>
  <cp:lastModifiedBy>fkaram2</cp:lastModifiedBy>
  <cp:revision>7</cp:revision>
  <dcterms:created xsi:type="dcterms:W3CDTF">2015-08-06T12:11:46Z</dcterms:created>
  <dcterms:modified xsi:type="dcterms:W3CDTF">2015-08-27T11:05:00Z</dcterms:modified>
</cp:coreProperties>
</file>