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94"/>
  </p:notesMasterIdLst>
  <p:handoutMasterIdLst>
    <p:handoutMasterId r:id="rId95"/>
  </p:handoutMasterIdLst>
  <p:sldIdLst>
    <p:sldId id="25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58"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56" r:id="rId46"/>
    <p:sldId id="319" r:id="rId47"/>
    <p:sldId id="321" r:id="rId48"/>
    <p:sldId id="320"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59" r:id="rId74"/>
    <p:sldId id="361" r:id="rId75"/>
    <p:sldId id="347" r:id="rId76"/>
    <p:sldId id="363" r:id="rId77"/>
    <p:sldId id="368" r:id="rId78"/>
    <p:sldId id="369" r:id="rId79"/>
    <p:sldId id="370" r:id="rId80"/>
    <p:sldId id="364" r:id="rId81"/>
    <p:sldId id="362" r:id="rId82"/>
    <p:sldId id="365" r:id="rId83"/>
    <p:sldId id="367" r:id="rId84"/>
    <p:sldId id="353" r:id="rId85"/>
    <p:sldId id="366" r:id="rId86"/>
    <p:sldId id="257" r:id="rId87"/>
    <p:sldId id="267" r:id="rId88"/>
    <p:sldId id="269" r:id="rId89"/>
    <p:sldId id="276" r:id="rId90"/>
    <p:sldId id="277" r:id="rId91"/>
    <p:sldId id="271" r:id="rId92"/>
    <p:sldId id="274" r:id="rId93"/>
  </p:sldIdLst>
  <p:sldSz cx="9144000" cy="6858000" type="screen4x3"/>
  <p:notesSz cx="7104063" cy="10234613"/>
  <p:custDataLst>
    <p:tags r:id="rId9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95" d="100"/>
          <a:sy n="95" d="100"/>
        </p:scale>
        <p:origin x="-90"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72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1372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5508A-E761-4452-AC04-886761D10ABE}" type="slidenum">
              <a:rPr lang="el-GR" smtClean="0"/>
              <a:pPr/>
              <a:t>65</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74</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75</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902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290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5AE87-A8E2-463B-B6CD-4392135B8517}" type="slidenum">
              <a:rPr lang="el-GR" smtClean="0"/>
              <a:pPr/>
              <a:t>13</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005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1300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2DED9B-8782-49E2-8BD5-9EF7A5BD4087}" type="slidenum">
              <a:rPr lang="el-GR" smtClean="0"/>
              <a:pPr/>
              <a:t>49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107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1310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445F8E-FDD3-401E-B64A-C363D55B9EF3}" type="slidenum">
              <a:rPr lang="el-GR" smtClean="0"/>
              <a:pPr/>
              <a:t>50</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20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1321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C9102-EC2E-437D-AEA3-24EA25D6282F}" type="slidenum">
              <a:rPr lang="el-GR" smtClean="0"/>
              <a:pPr/>
              <a:t>51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pPr>
                <a:defRPr/>
              </a:pPr>
              <a:t>‹#›</a:t>
            </a:fld>
            <a:endParaRPr lang="el-GR"/>
          </a:p>
        </p:txBody>
      </p:sp>
    </p:spTree>
    <p:extLst>
      <p:ext uri="{BB962C8B-B14F-4D97-AF65-F5344CB8AC3E}">
        <p14:creationId xmlns:p14="http://schemas.microsoft.com/office/powerpoint/2010/main" val="286871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Skaters_showing_newtons_third_law.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031da8d3-b525-429c-80cf-6c8ed997733a@8.34:27/College_Physic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C:\Documents%20and%20Settings\dora\&#932;&#945;%20&#941;&#947;&#947;&#961;&#945;&#966;&#940;%20&#956;&#959;&#965;\scanner\2009-10%20(Oct)\&#963;&#940;&#961;&#969;&#963;&#951;0022.bm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creativecommons.org/licenses/by-nc-nd/3.0/" TargetMode="External"/><Relationship Id="rId3" Type="http://schemas.openxmlformats.org/officeDocument/2006/relationships/image" Target="../media/image13.jpeg"/><Relationship Id="rId7" Type="http://schemas.openxmlformats.org/officeDocument/2006/relationships/hyperlink" Target="http://www.ianbritton.co.uk/"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freefoto.com/preview/13-12-22/Wheel-Barrow" TargetMode="External"/><Relationship Id="rId5" Type="http://schemas.openxmlformats.org/officeDocument/2006/relationships/hyperlink" Target="http://commons.wikimedia.org/wiki/User:Eubulides" TargetMode="External"/><Relationship Id="rId4" Type="http://schemas.openxmlformats.org/officeDocument/2006/relationships/hyperlink" Target="http://commons.wikimedia.org/wiki/File:Labor-Pearce-Highsmith-detail-1.jpe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file:///C:\Documents%20and%20Settings\dora\&#932;&#945;%20&#941;&#947;&#947;&#961;&#945;&#966;&#940;%20&#956;&#959;&#965;\scanner\2009-10%20(Oct)\&#963;&#940;&#961;&#969;&#963;&#951;0012.bm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nx.org/contents/ade6d462-b5d8-4103-a86f-a3c3ef304c11@1.22:66/College_Physics_for_Ceres" TargetMode="Externa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file:///C:\Documents%20and%20Settings\dora\&#932;&#945;%20&#941;&#947;&#947;&#961;&#945;&#966;&#940;%20&#956;&#959;&#965;\scanner\2009-10%20(Oct)\&#963;&#940;&#961;&#969;&#963;&#951;0012.bm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3.png"/><Relationship Id="rId4" Type="http://schemas.openxmlformats.org/officeDocument/2006/relationships/image" Target="file:///C:\Documents%20and%20Settings\dora\&#932;&#945;%20&#941;&#947;&#947;&#961;&#945;&#966;&#940;%20&#956;&#959;&#965;\scanner\2009-10%20(Oct)\&#963;&#940;&#961;&#969;&#963;&#951;0012.bm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Documents%20and%20Settings\dora\&#932;&#945;%20&#941;&#947;&#947;&#961;&#945;&#966;&#940;%20&#956;&#959;&#965;\scanner\2009-10%20(Oct)\&#963;&#940;&#961;&#969;&#963;&#951;0014.bmp"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nx.org/contents/031da8d3-b525-429c-80cf-6c8ed997733a@8.34:27/College_Physic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C:\Documents%20and%20Settings\dora\&#932;&#945;%20&#941;&#947;&#947;&#961;&#945;&#966;&#940;%20&#956;&#959;&#965;\scanner\2009-10%20(Oct)\&#963;&#940;&#961;&#969;&#963;&#951;0023.bmp"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file:///C:\Documents%20and%20Settings\dora\&#932;&#945;%20&#941;&#947;&#947;&#961;&#945;&#966;&#940;%20&#956;&#959;&#965;\scanner\2009-10%20(Oct)\&#963;&#940;&#961;&#969;&#963;&#951;0021.bmp" TargetMode="Externa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file:///C:\Documents%20and%20Settings\dora\&#932;&#945;%20&#941;&#947;&#947;&#961;&#945;&#966;&#940;%20&#956;&#959;&#965;\scanner\2009-10%20(Oct)\&#963;&#940;&#961;&#969;&#963;&#951;0021.bmp"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C:\Documents%20and%20Settings\dora\&#932;&#945;%20&#941;&#947;&#947;&#961;&#945;&#966;&#940;%20&#956;&#959;&#965;\scanner\2009-10%20(Oct)\&#963;&#940;&#961;&#969;&#963;&#951;0020.bmp"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031da8d3-b525-429c-80cf-6c8ed997733a@8.34:27/College_Physic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User:Edoarado" TargetMode="External"/><Relationship Id="rId2" Type="http://schemas.openxmlformats.org/officeDocument/2006/relationships/hyperlink" Target="http://commons.wikimedia.org/wiki/File:Anatomical_Coronal_Plane-en.svg"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creativecommons.org/licenses/by-sa/3.0/deed.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commons.wikimedia.org/wiki/File:Anatomical_Sagittal_Plane-en.svg"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Edoarad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commons.wikimedia.org/wiki/File:Anatomical_Transverse_Plane-en.svg"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Edoarad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Body_Movements_I.jpg" TargetMode="External"/></Relationships>
</file>

<file path=ppt/slides/_rels/slide5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hyperlink" Target="//upload.wikimedia.org/wikipedia/commons/b/bc/Body_Movements_II.jpg" TargetMode="External"/><Relationship Id="rId7" Type="http://schemas.openxmlformats.org/officeDocument/2006/relationships/image" Target="../media/image38.jpeg"/><Relationship Id="rId12" Type="http://schemas.openxmlformats.org/officeDocument/2006/relationships/hyperlink" Target="http://en.wikipedia.org/wiki/File:Body_Movements_II.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File:Body_Movements_I.jpg" TargetMode="External"/><Relationship Id="rId11" Type="http://schemas.openxmlformats.org/officeDocument/2006/relationships/hyperlink" Target="http://creativecommons.org/licenses/by-sa/3.0/deed.en" TargetMode="External"/><Relationship Id="rId5" Type="http://schemas.microsoft.com/office/2007/relationships/hdphoto" Target="../media/hdphoto9.wdp"/><Relationship Id="rId10" Type="http://schemas.openxmlformats.org/officeDocument/2006/relationships/hyperlink" Target="http://commons.wikimedia.org/wiki/User:CFCF" TargetMode="External"/><Relationship Id="rId4" Type="http://schemas.openxmlformats.org/officeDocument/2006/relationships/image" Target="../media/image37.jpeg"/><Relationship Id="rId9" Type="http://schemas.openxmlformats.org/officeDocument/2006/relationships/hyperlink" Target="http://commons.wikimedia.org/wiki/File:Body_Movements_I.jp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upload.wikimedia.org/wikipedia/commons/b/bc/Body_Movements_II.jp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ommons.wikimedia.org/wiki/User:CFCF" TargetMode="External"/><Relationship Id="rId5" Type="http://schemas.openxmlformats.org/officeDocument/2006/relationships/hyperlink" Target="http://commons.wikimedia.org/wiki/File:Body_Movements_I.jpg" TargetMode="External"/><Relationship Id="rId4" Type="http://schemas.openxmlformats.org/officeDocument/2006/relationships/image" Target="../media/image39.jpeg"/><Relationship Id="rId9" Type="http://schemas.openxmlformats.org/officeDocument/2006/relationships/hyperlink" Target="http://en.wikipedia.org/wiki/File:Body_Movements_II.jp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www.insolepro.co.uk/images/Planes.gif" TargetMode="External"/><Relationship Id="rId7" Type="http://schemas.openxmlformats.org/officeDocument/2006/relationships/hyperlink" Target="http://commons.wikimedia.org/wiki/User:CFCF"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en.wikipedia.org/wiki/File:Body_Movements_II.jpg" TargetMode="External"/><Relationship Id="rId5" Type="http://schemas.openxmlformats.org/officeDocument/2006/relationships/image" Target="../media/image42.jpeg"/><Relationship Id="rId4" Type="http://schemas.openxmlformats.org/officeDocument/2006/relationships/hyperlink" Target="//upload.wikimedia.org/wikipedia/commons/b/bc/Body_Movements_II.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File:Fascicle_Muscle_Shape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FC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creativecommons.org/licenses/by-sa/3.0/deed.e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creativecommons.org/licenses/by-sa/3.0/deed.e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creativecommons.org/licenses/by-sa/3.0/deed.en"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creativecommons.org/licenses/by-sa/3.0/deed.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creativecommons.org/licenses/by-sa/3.0/deed.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creativecommons.org/licenses/by-sa/3.0/deed.e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File:Fascicle_Muscle_Shapes.jpg" TargetMode="Externa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creativecommons.org/licenses/by-sa/3.0/deed.e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upload.wikimedia.org/wikipedia/commons/9/96/Biceps_Muscle_CNX.jpg"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mmons.wikimedia.org/wiki/User:CFCF" TargetMode="External"/><Relationship Id="rId5" Type="http://schemas.openxmlformats.org/officeDocument/2006/relationships/hyperlink" Target="http://en.wikipedia.org/wiki/File:Biceps_Muscle_CNX.jpg" TargetMode="External"/><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upload.wikimedia.org/wikipedia/commons/5/55/Posterior_Hip_Muscles_1.PNG" TargetMode="Externa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Beth_ohara&amp;action=edit&amp;redlink=1" TargetMode="External"/><Relationship Id="rId4" Type="http://schemas.openxmlformats.org/officeDocument/2006/relationships/hyperlink" Target="http://commons.wikimedia.org/wiki/File:Posterior_Hip_Muscles_1.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upload.wikimedia.org/wikipedia/commons/e/e2/Anterior_Hip_Muscles_2.PNG" TargetMode="Externa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Anterior_Hip_Muscles_2.PN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Beth_ohara&amp;action=edit&amp;redlink=1" TargetMode="External"/><Relationship Id="rId4" Type="http://schemas.openxmlformats.org/officeDocument/2006/relationships/hyperlink" Target="http://commons.wikimedia.org/wiki/File:Posterior_Hip_Muscles_3.PN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hecarolineinthecity.wordpress.com/2011/03/13/fearless-fitness-weekly-update-313-the-kinetic-chain-whats-your-weakest-link/"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ade6d462-b5d8-4103-a86f-a3c3ef304c11@1.22:66/College_Physics_for_Cere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File:Illu_synovial_joint.jpg"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jafandiarch22a.blogspot.gr/" TargetMode="External"/><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6c5b58ca-6c6d-4ab3-8b41-60c8733a3144@4/Synovial_Joints"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6c5b58ca-6c6d-4ab3-8b41-60c8733a3144@4/Synovial_Joints"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6c5b58ca-6c6d-4ab3-8b41-60c8733a3144@4/Synovial_Joints"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1</a:t>
            </a:r>
            <a:r>
              <a:rPr lang="el-GR" sz="2600" dirty="0" smtClean="0"/>
              <a:t>:</a:t>
            </a:r>
            <a:r>
              <a:rPr lang="en-US" sz="2600" dirty="0" smtClean="0"/>
              <a:t> </a:t>
            </a:r>
            <a:r>
              <a:rPr lang="el-GR" sz="2600" dirty="0"/>
              <a:t>Εισαγωγή στην Βιολογική </a:t>
            </a:r>
            <a:r>
              <a:rPr lang="el-GR" sz="2600" dirty="0" smtClean="0"/>
              <a:t>Μηχανική</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116632"/>
            <a:ext cx="8229600" cy="1008112"/>
          </a:xfrm>
        </p:spPr>
        <p:txBody>
          <a:bodyPr>
            <a:normAutofit fontScale="90000"/>
          </a:bodyPr>
          <a:lstStyle/>
          <a:p>
            <a:r>
              <a:rPr lang="el-GR" sz="4000" dirty="0" smtClean="0">
                <a:latin typeface="Calibri" pitchFamily="34" charset="0"/>
              </a:rPr>
              <a:t>3</a:t>
            </a:r>
            <a:r>
              <a:rPr lang="el-GR" sz="4000" baseline="30000" dirty="0" smtClean="0">
                <a:latin typeface="Calibri" pitchFamily="34" charset="0"/>
              </a:rPr>
              <a:t>ος</a:t>
            </a:r>
            <a:r>
              <a:rPr lang="el-GR" sz="4000" dirty="0" smtClean="0">
                <a:latin typeface="Calibri" pitchFamily="34" charset="0"/>
              </a:rPr>
              <a:t>  Νόμος του Νεύτωνα </a:t>
            </a:r>
            <a:br>
              <a:rPr lang="el-GR" sz="4000" dirty="0" smtClean="0">
                <a:latin typeface="Calibri" pitchFamily="34" charset="0"/>
              </a:rPr>
            </a:br>
            <a:r>
              <a:rPr lang="el-GR" sz="3300" dirty="0" smtClean="0">
                <a:latin typeface="Calibri" pitchFamily="34" charset="0"/>
              </a:rPr>
              <a:t>Δράση –Αντίδραση</a:t>
            </a:r>
          </a:p>
        </p:txBody>
      </p:sp>
      <p:sp>
        <p:nvSpPr>
          <p:cNvPr id="49155" name="Rectangle 3"/>
          <p:cNvSpPr>
            <a:spLocks noGrp="1" noChangeArrowheads="1"/>
          </p:cNvSpPr>
          <p:nvPr>
            <p:ph idx="1"/>
          </p:nvPr>
        </p:nvSpPr>
        <p:spPr>
          <a:xfrm>
            <a:off x="457200" y="1340768"/>
            <a:ext cx="3845869" cy="5040560"/>
          </a:xfrm>
        </p:spPr>
        <p:txBody>
          <a:bodyPr/>
          <a:lstStyle/>
          <a:p>
            <a:pPr marL="0" indent="0" eaLnBrk="1" hangingPunct="1">
              <a:buFontTx/>
              <a:buNone/>
            </a:pPr>
            <a:r>
              <a:rPr lang="el-GR" sz="2400" b="1" dirty="0" smtClean="0">
                <a:latin typeface="Calibri" pitchFamily="34" charset="0"/>
              </a:rPr>
              <a:t>Για κάθε δύναμη, δράση, αναπτύσσεται ίση και αντίθετη αντίδραση. </a:t>
            </a:r>
          </a:p>
          <a:p>
            <a:pPr eaLnBrk="1" hangingPunct="1">
              <a:buFont typeface="Wingdings" pitchFamily="2" charset="2"/>
              <a:buChar char="Ø"/>
            </a:pPr>
            <a:r>
              <a:rPr lang="el-GR" sz="2400" dirty="0" smtClean="0">
                <a:latin typeface="Calibri" pitchFamily="34" charset="0"/>
              </a:rPr>
              <a:t>Κατά την όρθια στάση το έδαφος «απαντά» με δύναμη ίση και αντίθετη με το βάρος του σώματος.</a:t>
            </a:r>
          </a:p>
          <a:p>
            <a:pPr eaLnBrk="1" hangingPunct="1">
              <a:buFont typeface="Wingdings" pitchFamily="2" charset="2"/>
              <a:buChar char="Ø"/>
            </a:pPr>
            <a:r>
              <a:rPr lang="en-US" sz="2400" dirty="0" smtClean="0">
                <a:latin typeface="Calibri" pitchFamily="34" charset="0"/>
              </a:rPr>
              <a:t>T</a:t>
            </a:r>
            <a:r>
              <a:rPr lang="el-GR" sz="2400" dirty="0" smtClean="0">
                <a:latin typeface="Calibri" pitchFamily="34" charset="0"/>
              </a:rPr>
              <a:t>ο άτομο περπατά ευκολότερα σε σταθερό έδαφος παρά στην άμμο.</a:t>
            </a:r>
          </a:p>
          <a:p>
            <a:pPr lvl="1" eaLnBrk="1" hangingPunct="1">
              <a:buFont typeface="Wingdings" pitchFamily="2" charset="2"/>
              <a:buChar char="Ø"/>
            </a:pPr>
            <a:endParaRPr lang="el-GR" sz="2000" dirty="0" smtClean="0">
              <a:latin typeface="Calibri" pitchFamily="34" charset="0"/>
            </a:endParaRPr>
          </a:p>
        </p:txBody>
      </p:sp>
      <p:pic>
        <p:nvPicPr>
          <p:cNvPr id="49157" name="Picture 4" descr="File:Skaters showing newtons third la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471" y="1476375"/>
            <a:ext cx="4849813" cy="4391025"/>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8" name="Ορθογώνιο 7"/>
          <p:cNvSpPr/>
          <p:nvPr/>
        </p:nvSpPr>
        <p:spPr>
          <a:xfrm>
            <a:off x="5213080" y="5956403"/>
            <a:ext cx="297259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Skaters showing </a:t>
            </a:r>
            <a:r>
              <a:rPr lang="en-US" sz="1200" dirty="0" err="1">
                <a:latin typeface="+mn-lt"/>
                <a:hlinkClick r:id="rId3"/>
              </a:rPr>
              <a:t>newtons</a:t>
            </a:r>
            <a:r>
              <a:rPr lang="en-US" sz="1200" dirty="0">
                <a:latin typeface="+mn-lt"/>
                <a:hlinkClick r:id="rId3"/>
              </a:rPr>
              <a:t> third </a:t>
            </a:r>
            <a:r>
              <a:rPr lang="en-US" sz="1200" dirty="0" smtClean="0">
                <a:latin typeface="+mn-lt"/>
                <a:hlinkClick r:id="rId3"/>
              </a:rPr>
              <a:t>law</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smtClean="0">
                <a:latin typeface="+mn-lt"/>
              </a:rPr>
              <a:t>Cethegus</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266255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–Αντίδραση</a:t>
            </a:r>
          </a:p>
        </p:txBody>
      </p:sp>
      <p:pic>
        <p:nvPicPr>
          <p:cNvPr id="4" name="Picture 2" descr="An object of mass m is attached to a rope and a person is holding the rope. A weight vector W points downward starting from the lower point of the mass. A tension vector T is shown by an arrow pointing upward initiating from the hook where the mass and rope are joined, and a third vector, also T, is shown by an arrow pointing downward initiating from the hand of the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897" y="1310442"/>
            <a:ext cx="30765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 person is holding a bag of dog food at some height from a table. He is exerting a force F sub hand, shown by a vector arrow in upward direction, and the weight W of the bag is acting downward, shown by a vector arrow having the same length as vector F sub hand. In a free-body diagram two forces are acting on the red point; one is F sub hand, shown by a vector arrow upward, and another is the weight W, shown by a vector arrow having the same length as vector F sub hand but pointing downward. (b) The bag of dog food is on the table, which deforms due to the weight W, shown by a vector arrow downward; the normal force N is shown by a vector arrow pointing upward having the same length as W. In the free-body diagram, vector W is shown by an arrow downward and vector N is shown by an arrow having the same length as vector W but pointing up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10442"/>
            <a:ext cx="4536504" cy="4536504"/>
          </a:xfrm>
          <a:prstGeom prst="rect">
            <a:avLst/>
          </a:prstGeom>
          <a:noFill/>
          <a:extLst>
            <a:ext uri="{909E8E84-426E-40DD-AFC4-6F175D3DCCD1}">
              <a14:hiddenFill xmlns:a14="http://schemas.microsoft.com/office/drawing/2010/main">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8" name="Ορθογώνιο 7"/>
          <p:cNvSpPr/>
          <p:nvPr/>
        </p:nvSpPr>
        <p:spPr>
          <a:xfrm>
            <a:off x="2051720" y="6093296"/>
            <a:ext cx="5364088" cy="461665"/>
          </a:xfrm>
          <a:prstGeom prst="rect">
            <a:avLst/>
          </a:prstGeom>
        </p:spPr>
        <p:txBody>
          <a:bodyPr wrap="square">
            <a:spAutoFit/>
          </a:bodyPr>
          <a:lstStyle/>
          <a:p>
            <a:r>
              <a:rPr lang="en-US" sz="1200" dirty="0">
                <a:latin typeface="+mn-lt"/>
              </a:rPr>
              <a:t>© 27 </a:t>
            </a:r>
            <a:r>
              <a:rPr lang="en-US" sz="1200" dirty="0" err="1">
                <a:latin typeface="+mn-lt"/>
              </a:rPr>
              <a:t>Οκτ</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4"/>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400005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sz="4000" dirty="0" smtClean="0">
                <a:latin typeface="Calibri" pitchFamily="34" charset="0"/>
              </a:rPr>
              <a:t>Δύναμη </a:t>
            </a:r>
            <a:r>
              <a:rPr lang="el-GR" sz="3200" b="0" dirty="0" smtClean="0">
                <a:latin typeface="Calibri" pitchFamily="34" charset="0"/>
              </a:rPr>
              <a:t>1/3</a:t>
            </a:r>
          </a:p>
        </p:txBody>
      </p:sp>
      <p:sp>
        <p:nvSpPr>
          <p:cNvPr id="52227" name="Rectangle 3"/>
          <p:cNvSpPr>
            <a:spLocks noGrp="1" noChangeArrowheads="1"/>
          </p:cNvSpPr>
          <p:nvPr>
            <p:ph idx="1"/>
          </p:nvPr>
        </p:nvSpPr>
        <p:spPr>
          <a:xfrm>
            <a:off x="457200" y="1196752"/>
            <a:ext cx="8435280" cy="5472608"/>
          </a:xfrm>
        </p:spPr>
        <p:txBody>
          <a:bodyPr>
            <a:normAutofit fontScale="92500" lnSpcReduction="10000"/>
          </a:bodyPr>
          <a:lstStyle/>
          <a:p>
            <a:pPr marL="0" indent="0" eaLnBrk="1" hangingPunct="1">
              <a:lnSpc>
                <a:spcPct val="120000"/>
              </a:lnSpc>
              <a:buFontTx/>
              <a:buNone/>
            </a:pPr>
            <a:r>
              <a:rPr lang="el-GR" sz="2400" b="1" dirty="0" smtClean="0">
                <a:latin typeface="Calibri" pitchFamily="34" charset="0"/>
              </a:rPr>
              <a:t>Η Δύναμη εκφράζεται </a:t>
            </a:r>
            <a:r>
              <a:rPr lang="el-GR" sz="2400" dirty="0" smtClean="0">
                <a:latin typeface="Calibri" pitchFamily="34" charset="0"/>
              </a:rPr>
              <a:t>με το γινόμενο της μάζας του σώματος επί την επιτάχυνση</a:t>
            </a:r>
            <a:r>
              <a:rPr lang="en-US" sz="2400" dirty="0" smtClean="0">
                <a:latin typeface="Calibri" pitchFamily="34" charset="0"/>
              </a:rPr>
              <a:t>, </a:t>
            </a:r>
            <a:r>
              <a:rPr lang="el-GR" sz="2400" dirty="0" smtClean="0">
                <a:latin typeface="Calibri" pitchFamily="34" charset="0"/>
              </a:rPr>
              <a:t>που αποκτά λόγω της εφαρμογής της.    </a:t>
            </a:r>
          </a:p>
          <a:p>
            <a:pPr eaLnBrk="1" hangingPunct="1">
              <a:lnSpc>
                <a:spcPct val="120000"/>
              </a:lnSpc>
              <a:buFont typeface="Wingdings" pitchFamily="2" charset="2"/>
              <a:buNone/>
            </a:pPr>
            <a:r>
              <a:rPr lang="el-GR" sz="2400" b="1" dirty="0" smtClean="0">
                <a:latin typeface="Calibri" pitchFamily="34" charset="0"/>
              </a:rPr>
              <a:t>Η Δύναμη  καθορίζεται </a:t>
            </a:r>
            <a:r>
              <a:rPr lang="el-GR" sz="2400" dirty="0" smtClean="0">
                <a:latin typeface="Calibri" pitchFamily="34" charset="0"/>
              </a:rPr>
              <a:t>με</a:t>
            </a:r>
            <a:r>
              <a:rPr lang="en-US" sz="2400" dirty="0" smtClean="0">
                <a:latin typeface="Calibri" pitchFamily="34" charset="0"/>
              </a:rPr>
              <a:t>:</a:t>
            </a:r>
            <a:endParaRPr lang="el-GR" sz="2400" dirty="0" smtClean="0">
              <a:latin typeface="Calibri" pitchFamily="34" charset="0"/>
            </a:endParaRPr>
          </a:p>
          <a:p>
            <a:pPr lvl="1" eaLnBrk="1" hangingPunct="1">
              <a:lnSpc>
                <a:spcPct val="120000"/>
              </a:lnSpc>
              <a:buFont typeface="Wingdings" pitchFamily="2" charset="2"/>
              <a:buChar char="Ø"/>
            </a:pPr>
            <a:r>
              <a:rPr lang="el-GR" sz="2400" dirty="0" smtClean="0">
                <a:latin typeface="Calibri" pitchFamily="34" charset="0"/>
              </a:rPr>
              <a:t>Το Σημείο Εφαρμογής, </a:t>
            </a:r>
          </a:p>
          <a:p>
            <a:pPr lvl="1" eaLnBrk="1" hangingPunct="1">
              <a:lnSpc>
                <a:spcPct val="120000"/>
              </a:lnSpc>
              <a:buFont typeface="Wingdings" pitchFamily="2" charset="2"/>
              <a:buChar char="Ø"/>
            </a:pPr>
            <a:r>
              <a:rPr lang="el-GR" sz="2400" dirty="0" smtClean="0">
                <a:latin typeface="Calibri" pitchFamily="34" charset="0"/>
              </a:rPr>
              <a:t>Τη Διεύθυνση,  </a:t>
            </a:r>
          </a:p>
          <a:p>
            <a:pPr lvl="1" eaLnBrk="1" hangingPunct="1">
              <a:lnSpc>
                <a:spcPct val="120000"/>
              </a:lnSpc>
              <a:buFont typeface="Wingdings" pitchFamily="2" charset="2"/>
              <a:buChar char="Ø"/>
            </a:pPr>
            <a:r>
              <a:rPr lang="el-GR" sz="2400" dirty="0" smtClean="0">
                <a:latin typeface="Calibri" pitchFamily="34" charset="0"/>
              </a:rPr>
              <a:t>Τη Φορά, </a:t>
            </a:r>
          </a:p>
          <a:p>
            <a:pPr lvl="1" eaLnBrk="1" hangingPunct="1">
              <a:lnSpc>
                <a:spcPct val="120000"/>
              </a:lnSpc>
              <a:buFont typeface="Wingdings" pitchFamily="2" charset="2"/>
              <a:buChar char="Ø"/>
            </a:pPr>
            <a:r>
              <a:rPr lang="el-GR" sz="2400" dirty="0" smtClean="0">
                <a:latin typeface="Calibri" pitchFamily="34" charset="0"/>
              </a:rPr>
              <a:t>Το Μέγεθος (μέτρο). </a:t>
            </a:r>
          </a:p>
          <a:p>
            <a:pPr marL="0" indent="0" eaLnBrk="1" hangingPunct="1">
              <a:lnSpc>
                <a:spcPct val="120000"/>
              </a:lnSpc>
              <a:buFontTx/>
              <a:buNone/>
            </a:pPr>
            <a:r>
              <a:rPr lang="el-GR" sz="2400" dirty="0" smtClean="0">
                <a:latin typeface="Calibri" pitchFamily="34" charset="0"/>
              </a:rPr>
              <a:t>Οι μύες αναπτύσσουν την δύναμη, η οποία προκαλεί ή  αλλάζει  την κινητική κατάσταση του σώματος ή τμήματός του</a:t>
            </a:r>
            <a:r>
              <a:rPr lang="en-US" sz="2400" dirty="0" smtClean="0">
                <a:latin typeface="Calibri" pitchFamily="34" charset="0"/>
              </a:rPr>
              <a:t>.</a:t>
            </a:r>
            <a:endParaRPr lang="el-GR" sz="2400" dirty="0" smtClean="0">
              <a:latin typeface="Calibri" pitchFamily="34" charset="0"/>
            </a:endParaRPr>
          </a:p>
          <a:p>
            <a:pPr marL="0" indent="0" eaLnBrk="1" hangingPunct="1">
              <a:lnSpc>
                <a:spcPct val="120000"/>
              </a:lnSpc>
              <a:buFontTx/>
              <a:buNone/>
            </a:pPr>
            <a:r>
              <a:rPr lang="el-GR" sz="2400" dirty="0" smtClean="0">
                <a:latin typeface="Calibri" pitchFamily="34" charset="0"/>
              </a:rPr>
              <a:t>Δεν μπορεί να υπάρξει  ενεργητική κίνηση,  εάν δεν  αναπτύξουν οι μύες  κατάλληλη δύναμη.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88824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l-GR" dirty="0">
                <a:latin typeface="Calibri" pitchFamily="34" charset="0"/>
              </a:rPr>
              <a:t>Δύναμη </a:t>
            </a:r>
            <a:r>
              <a:rPr lang="el-GR" sz="3200" b="0" dirty="0" smtClean="0">
                <a:latin typeface="Calibri" pitchFamily="34" charset="0"/>
              </a:rPr>
              <a:t>2/3</a:t>
            </a:r>
            <a:endParaRPr lang="el-GR" sz="3600" dirty="0" smtClean="0">
              <a:latin typeface="Calibri" pitchFamily="34" charset="0"/>
            </a:endParaRPr>
          </a:p>
        </p:txBody>
      </p:sp>
      <p:sp>
        <p:nvSpPr>
          <p:cNvPr id="53251" name="Rectangle 3"/>
          <p:cNvSpPr>
            <a:spLocks noGrp="1" noChangeArrowheads="1"/>
          </p:cNvSpPr>
          <p:nvPr>
            <p:ph idx="1"/>
          </p:nvPr>
        </p:nvSpPr>
        <p:spPr>
          <a:xfrm>
            <a:off x="457200" y="1124744"/>
            <a:ext cx="8229600" cy="5040560"/>
          </a:xfrm>
        </p:spPr>
        <p:txBody>
          <a:bodyPr>
            <a:normAutofit lnSpcReduction="10000"/>
          </a:bodyPr>
          <a:lstStyle/>
          <a:p>
            <a:pPr marL="0" indent="0" eaLnBrk="1" hangingPunct="1">
              <a:lnSpc>
                <a:spcPct val="110000"/>
              </a:lnSpc>
              <a:buFontTx/>
              <a:buNone/>
            </a:pPr>
            <a:r>
              <a:rPr lang="el-GR" sz="2400" dirty="0" smtClean="0">
                <a:latin typeface="Calibri" pitchFamily="34" charset="0"/>
              </a:rPr>
              <a:t>Η δύναμη (ελκτική ή συμπιεστική) όταν ασκείται  σε σώμα  έχει στόχο την αλλαγή της κινητικής  του κατάστασης ή την αλλαγή του σχήματός  του.</a:t>
            </a:r>
          </a:p>
          <a:p>
            <a:pPr eaLnBrk="1" hangingPunct="1">
              <a:lnSpc>
                <a:spcPct val="110000"/>
              </a:lnSpc>
              <a:buFontTx/>
              <a:buNone/>
            </a:pPr>
            <a:r>
              <a:rPr lang="el-GR" sz="2400" dirty="0" smtClean="0">
                <a:latin typeface="Calibri" pitchFamily="34" charset="0"/>
              </a:rPr>
              <a:t>Η εφαρμογή μιας δύναμης μπορεί να προκαλέσει</a:t>
            </a:r>
            <a:r>
              <a:rPr lang="en-US" sz="2400" dirty="0" smtClean="0">
                <a:latin typeface="Calibri" pitchFamily="34" charset="0"/>
              </a:rPr>
              <a:t>:</a:t>
            </a:r>
            <a:endParaRPr lang="el-GR" sz="2400" dirty="0" smtClean="0">
              <a:latin typeface="Calibri" pitchFamily="34" charset="0"/>
            </a:endParaRPr>
          </a:p>
          <a:p>
            <a:pPr eaLnBrk="1" hangingPunct="1">
              <a:lnSpc>
                <a:spcPct val="110000"/>
              </a:lnSpc>
              <a:buFont typeface="Wingdings" pitchFamily="2" charset="2"/>
              <a:buChar char="Ø"/>
            </a:pPr>
            <a:r>
              <a:rPr lang="el-GR" sz="2400" dirty="0" smtClean="0">
                <a:latin typeface="Calibri" pitchFamily="34" charset="0"/>
              </a:rPr>
              <a:t>Εξωτερικό αποτέλεσμα</a:t>
            </a:r>
            <a:r>
              <a:rPr lang="en-US" sz="2400" dirty="0" smtClean="0">
                <a:latin typeface="Calibri" pitchFamily="34" charset="0"/>
              </a:rPr>
              <a:t>:</a:t>
            </a:r>
            <a:r>
              <a:rPr lang="el-GR" sz="2400" dirty="0" smtClean="0">
                <a:latin typeface="Calibri" pitchFamily="34" charset="0"/>
              </a:rPr>
              <a:t> </a:t>
            </a:r>
          </a:p>
          <a:p>
            <a:pPr lvl="1" eaLnBrk="1" hangingPunct="1">
              <a:lnSpc>
                <a:spcPct val="110000"/>
              </a:lnSpc>
              <a:buFont typeface="Wingdings" pitchFamily="2" charset="2"/>
              <a:buChar char="§"/>
            </a:pPr>
            <a:r>
              <a:rPr lang="el-GR" dirty="0" smtClean="0">
                <a:latin typeface="Calibri" pitchFamily="34" charset="0"/>
              </a:rPr>
              <a:t> Κίνηση </a:t>
            </a:r>
            <a:r>
              <a:rPr lang="en-US" dirty="0" smtClean="0">
                <a:latin typeface="Calibri" pitchFamily="34" charset="0"/>
              </a:rPr>
              <a:t>(a)</a:t>
            </a:r>
            <a:r>
              <a:rPr lang="el-GR" dirty="0" smtClean="0">
                <a:latin typeface="Calibri" pitchFamily="34" charset="0"/>
              </a:rPr>
              <a:t>.  </a:t>
            </a:r>
          </a:p>
          <a:p>
            <a:pPr eaLnBrk="1" hangingPunct="1">
              <a:lnSpc>
                <a:spcPct val="110000"/>
              </a:lnSpc>
              <a:buFont typeface="Wingdings" pitchFamily="2" charset="2"/>
              <a:buChar char="Ø"/>
            </a:pPr>
            <a:r>
              <a:rPr lang="el-GR" sz="2400" dirty="0" smtClean="0">
                <a:latin typeface="Calibri" pitchFamily="34" charset="0"/>
              </a:rPr>
              <a:t>Εσωτερικό αποτέλεσμα</a:t>
            </a:r>
            <a:r>
              <a:rPr lang="en-US" sz="2400" dirty="0" smtClean="0">
                <a:latin typeface="Calibri" pitchFamily="34" charset="0"/>
              </a:rPr>
              <a:t>:</a:t>
            </a:r>
            <a:endParaRPr lang="el-GR" sz="2400" dirty="0" smtClean="0">
              <a:latin typeface="Calibri" pitchFamily="34" charset="0"/>
            </a:endParaRPr>
          </a:p>
          <a:p>
            <a:pPr lvl="1" eaLnBrk="1" hangingPunct="1">
              <a:lnSpc>
                <a:spcPct val="110000"/>
              </a:lnSpc>
              <a:buFont typeface="Wingdings" pitchFamily="2" charset="2"/>
              <a:buChar char="§"/>
            </a:pPr>
            <a:r>
              <a:rPr lang="el-GR" sz="2400" dirty="0" smtClean="0">
                <a:latin typeface="Calibri" pitchFamily="34" charset="0"/>
              </a:rPr>
              <a:t> Συμπίεση</a:t>
            </a:r>
            <a:r>
              <a:rPr lang="en-US" sz="2400" dirty="0" smtClean="0">
                <a:latin typeface="Calibri" pitchFamily="34" charset="0"/>
              </a:rPr>
              <a:t> (b)</a:t>
            </a:r>
            <a:r>
              <a:rPr lang="el-GR" sz="2400" dirty="0" smtClean="0">
                <a:latin typeface="Calibri" pitchFamily="34" charset="0"/>
              </a:rPr>
              <a:t>,</a:t>
            </a:r>
          </a:p>
          <a:p>
            <a:pPr lvl="1" eaLnBrk="1" hangingPunct="1">
              <a:lnSpc>
                <a:spcPct val="110000"/>
              </a:lnSpc>
              <a:buFont typeface="Wingdings" pitchFamily="2" charset="2"/>
              <a:buChar char="§"/>
            </a:pPr>
            <a:r>
              <a:rPr lang="el-GR" sz="2400" dirty="0" smtClean="0">
                <a:latin typeface="Calibri" pitchFamily="34" charset="0"/>
              </a:rPr>
              <a:t>Τάση</a:t>
            </a:r>
            <a:r>
              <a:rPr lang="en-US" sz="2400" dirty="0" smtClean="0">
                <a:latin typeface="Calibri" pitchFamily="34" charset="0"/>
              </a:rPr>
              <a:t>(c)</a:t>
            </a:r>
            <a:r>
              <a:rPr lang="el-GR" sz="2400" dirty="0" smtClean="0">
                <a:latin typeface="Calibri" pitchFamily="34" charset="0"/>
              </a:rPr>
              <a:t>,</a:t>
            </a:r>
          </a:p>
          <a:p>
            <a:pPr lvl="1" eaLnBrk="1" hangingPunct="1">
              <a:lnSpc>
                <a:spcPct val="110000"/>
              </a:lnSpc>
              <a:buFont typeface="Wingdings" pitchFamily="2" charset="2"/>
              <a:buChar char="§"/>
            </a:pPr>
            <a:r>
              <a:rPr lang="el-GR" sz="2400" dirty="0" smtClean="0">
                <a:latin typeface="Calibri" pitchFamily="34" charset="0"/>
              </a:rPr>
              <a:t>άλλη Παραμόρφωση.</a:t>
            </a:r>
          </a:p>
        </p:txBody>
      </p:sp>
      <p:pic>
        <p:nvPicPr>
          <p:cNvPr id="53253" name="σάρωση0022.bmp" descr="C:\Documents and Settings\dora\Τα έγγραφά μου\scanner\2009-10 (Oct)\σάρωση0022.bmp"/>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716016" y="2785888"/>
            <a:ext cx="4238625" cy="4027488"/>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296556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p:txBody>
          <a:bodyPr>
            <a:normAutofit/>
          </a:bodyPr>
          <a:lstStyle/>
          <a:p>
            <a:pPr eaLnBrk="1" hangingPunct="1"/>
            <a:r>
              <a:rPr lang="el-GR" sz="4000" dirty="0" smtClean="0">
                <a:latin typeface="Calibri" pitchFamily="34" charset="0"/>
              </a:rPr>
              <a:t>Παραμόρφωση</a:t>
            </a:r>
          </a:p>
        </p:txBody>
      </p:sp>
      <p:pic>
        <p:nvPicPr>
          <p:cNvPr id="54275" name="3 - Θέση περιεχομένου" descr="σάρωση0027.bmp"/>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624" y="1512168"/>
            <a:ext cx="9054853" cy="3594720"/>
          </a:xfrm>
          <a:ln>
            <a:solidFill>
              <a:schemeClr val="tx1"/>
            </a:solidFill>
          </a:ln>
        </p:spPr>
      </p:pic>
      <p:sp>
        <p:nvSpPr>
          <p:cNvPr id="8" name="1 - Τίτλος"/>
          <p:cNvSpPr txBox="1">
            <a:spLocks/>
          </p:cNvSpPr>
          <p:nvPr/>
        </p:nvSpPr>
        <p:spPr bwMode="auto">
          <a:xfrm>
            <a:off x="0" y="5178896"/>
            <a:ext cx="1295400" cy="914400"/>
          </a:xfrm>
          <a:prstGeom prst="rect">
            <a:avLst/>
          </a:prstGeom>
          <a:noFill/>
          <a:ln w="9525">
            <a:noFill/>
            <a:miter lim="800000"/>
            <a:headEnd/>
            <a:tailEnd/>
          </a:ln>
          <a:effectLst/>
        </p:spPr>
        <p:txBody>
          <a:bodyPr anchor="ctr"/>
          <a:lstStyle/>
          <a:p>
            <a:pPr algn="ctr">
              <a:defRPr/>
            </a:pPr>
            <a:endParaRPr lang="en-US" kern="0" dirty="0">
              <a:latin typeface="+mn-lt"/>
              <a:ea typeface="+mj-ea"/>
              <a:cs typeface="+mj-cs"/>
            </a:endParaRPr>
          </a:p>
          <a:p>
            <a:pPr algn="ctr">
              <a:defRPr/>
            </a:pPr>
            <a:r>
              <a:rPr lang="el-GR" kern="0" dirty="0">
                <a:latin typeface="+mn-lt"/>
                <a:ea typeface="+mj-ea"/>
                <a:cs typeface="+mj-cs"/>
              </a:rPr>
              <a:t>Χωρίς φόρτιση</a:t>
            </a:r>
          </a:p>
          <a:p>
            <a:pPr algn="ctr">
              <a:defRPr/>
            </a:pPr>
            <a:endParaRPr lang="el-GR" kern="0" dirty="0">
              <a:latin typeface="+mn-lt"/>
              <a:ea typeface="+mj-ea"/>
              <a:cs typeface="+mj-cs"/>
            </a:endParaRPr>
          </a:p>
        </p:txBody>
      </p:sp>
      <p:sp>
        <p:nvSpPr>
          <p:cNvPr id="9" name="1 - Τίτλος"/>
          <p:cNvSpPr txBox="1">
            <a:spLocks/>
          </p:cNvSpPr>
          <p:nvPr/>
        </p:nvSpPr>
        <p:spPr bwMode="auto">
          <a:xfrm>
            <a:off x="1295400" y="5335488"/>
            <a:ext cx="1066800" cy="685800"/>
          </a:xfrm>
          <a:prstGeom prst="rect">
            <a:avLst/>
          </a:prstGeom>
          <a:noFill/>
          <a:ln w="9525">
            <a:noFill/>
            <a:miter lim="800000"/>
            <a:headEnd/>
            <a:tailEnd/>
          </a:ln>
          <a:effectLst/>
        </p:spPr>
        <p:txBody>
          <a:bodyPr anchor="ctr"/>
          <a:lstStyle/>
          <a:p>
            <a:pPr algn="ctr">
              <a:defRPr/>
            </a:pPr>
            <a:r>
              <a:rPr lang="el-GR" kern="0" dirty="0">
                <a:latin typeface="+mn-lt"/>
                <a:ea typeface="+mj-ea"/>
                <a:cs typeface="+mj-cs"/>
              </a:rPr>
              <a:t>Έλξη</a:t>
            </a:r>
            <a:endParaRPr lang="en-US" kern="0" dirty="0">
              <a:latin typeface="+mn-lt"/>
              <a:ea typeface="+mj-ea"/>
              <a:cs typeface="+mj-cs"/>
            </a:endParaRPr>
          </a:p>
          <a:p>
            <a:pPr algn="ctr">
              <a:defRPr/>
            </a:pPr>
            <a:r>
              <a:rPr lang="en-US" kern="0" dirty="0">
                <a:latin typeface="+mn-lt"/>
                <a:ea typeface="+mj-ea"/>
                <a:cs typeface="+mj-cs"/>
              </a:rPr>
              <a:t>tension</a:t>
            </a:r>
            <a:endParaRPr lang="el-GR" kern="0" dirty="0">
              <a:latin typeface="+mn-lt"/>
              <a:ea typeface="+mj-ea"/>
              <a:cs typeface="+mj-cs"/>
            </a:endParaRPr>
          </a:p>
        </p:txBody>
      </p:sp>
      <p:sp>
        <p:nvSpPr>
          <p:cNvPr id="10" name="1 - Τίτλος"/>
          <p:cNvSpPr txBox="1">
            <a:spLocks/>
          </p:cNvSpPr>
          <p:nvPr/>
        </p:nvSpPr>
        <p:spPr bwMode="auto">
          <a:xfrm>
            <a:off x="2286000" y="5335488"/>
            <a:ext cx="1524000" cy="685800"/>
          </a:xfrm>
          <a:prstGeom prst="rect">
            <a:avLst/>
          </a:prstGeom>
          <a:noFill/>
          <a:ln w="9525">
            <a:noFill/>
            <a:miter lim="800000"/>
            <a:headEnd/>
            <a:tailEnd/>
          </a:ln>
          <a:effectLst/>
        </p:spPr>
        <p:txBody>
          <a:bodyPr anchor="ctr"/>
          <a:lstStyle/>
          <a:p>
            <a:pPr algn="ctr">
              <a:defRPr/>
            </a:pPr>
            <a:r>
              <a:rPr lang="el-GR" kern="0" dirty="0">
                <a:latin typeface="+mn-lt"/>
                <a:ea typeface="+mj-ea"/>
                <a:cs typeface="+mj-cs"/>
              </a:rPr>
              <a:t> Συμπίεση</a:t>
            </a:r>
            <a:endParaRPr lang="en-US" kern="0" dirty="0">
              <a:latin typeface="+mn-lt"/>
              <a:ea typeface="+mj-ea"/>
              <a:cs typeface="+mj-cs"/>
            </a:endParaRPr>
          </a:p>
          <a:p>
            <a:pPr algn="ctr">
              <a:defRPr/>
            </a:pPr>
            <a:r>
              <a:rPr lang="en-US" kern="0" dirty="0">
                <a:latin typeface="+mn-lt"/>
                <a:ea typeface="+mj-ea"/>
                <a:cs typeface="+mj-cs"/>
              </a:rPr>
              <a:t>compression</a:t>
            </a:r>
            <a:endParaRPr lang="el-GR" kern="0" dirty="0">
              <a:latin typeface="+mn-lt"/>
              <a:ea typeface="+mj-ea"/>
              <a:cs typeface="+mj-cs"/>
            </a:endParaRPr>
          </a:p>
        </p:txBody>
      </p:sp>
      <p:sp>
        <p:nvSpPr>
          <p:cNvPr id="11" name="1 - Τίτλος"/>
          <p:cNvSpPr txBox="1">
            <a:spLocks/>
          </p:cNvSpPr>
          <p:nvPr/>
        </p:nvSpPr>
        <p:spPr bwMode="auto">
          <a:xfrm>
            <a:off x="3733800" y="5259288"/>
            <a:ext cx="1143000" cy="762000"/>
          </a:xfrm>
          <a:prstGeom prst="rect">
            <a:avLst/>
          </a:prstGeom>
          <a:noFill/>
          <a:ln w="9525">
            <a:noFill/>
            <a:miter lim="800000"/>
            <a:headEnd/>
            <a:tailEnd/>
          </a:ln>
          <a:effectLst/>
        </p:spPr>
        <p:txBody>
          <a:bodyPr anchor="ctr"/>
          <a:lstStyle/>
          <a:p>
            <a:pPr algn="ctr">
              <a:defRPr/>
            </a:pPr>
            <a:r>
              <a:rPr lang="el-GR" kern="0" dirty="0">
                <a:latin typeface="+mn-lt"/>
                <a:ea typeface="+mj-ea"/>
                <a:cs typeface="+mj-cs"/>
              </a:rPr>
              <a:t>Κάμψη</a:t>
            </a:r>
            <a:endParaRPr lang="en-US" kern="0" dirty="0">
              <a:latin typeface="+mn-lt"/>
              <a:ea typeface="+mj-ea"/>
              <a:cs typeface="+mj-cs"/>
            </a:endParaRPr>
          </a:p>
          <a:p>
            <a:pPr algn="ctr">
              <a:defRPr/>
            </a:pPr>
            <a:r>
              <a:rPr lang="en-US" kern="0" dirty="0">
                <a:latin typeface="+mn-lt"/>
                <a:ea typeface="+mj-ea"/>
                <a:cs typeface="+mj-cs"/>
              </a:rPr>
              <a:t>bending</a:t>
            </a:r>
            <a:endParaRPr lang="el-GR" kern="0" dirty="0">
              <a:latin typeface="+mn-lt"/>
              <a:ea typeface="+mj-ea"/>
              <a:cs typeface="+mj-cs"/>
            </a:endParaRPr>
          </a:p>
        </p:txBody>
      </p:sp>
      <p:sp>
        <p:nvSpPr>
          <p:cNvPr id="12" name="1 - Τίτλος"/>
          <p:cNvSpPr txBox="1">
            <a:spLocks/>
          </p:cNvSpPr>
          <p:nvPr/>
        </p:nvSpPr>
        <p:spPr bwMode="auto">
          <a:xfrm>
            <a:off x="4800600" y="5335488"/>
            <a:ext cx="1295400" cy="685800"/>
          </a:xfrm>
          <a:prstGeom prst="rect">
            <a:avLst/>
          </a:prstGeom>
          <a:noFill/>
          <a:ln w="9525">
            <a:noFill/>
            <a:miter lim="800000"/>
            <a:headEnd/>
            <a:tailEnd/>
          </a:ln>
          <a:effectLst/>
        </p:spPr>
        <p:txBody>
          <a:bodyPr anchor="ctr"/>
          <a:lstStyle/>
          <a:p>
            <a:pPr algn="ctr">
              <a:defRPr/>
            </a:pPr>
            <a:r>
              <a:rPr lang="el-GR" kern="0" dirty="0">
                <a:latin typeface="+mn-lt"/>
                <a:ea typeface="+mj-ea"/>
                <a:cs typeface="+mj-cs"/>
              </a:rPr>
              <a:t>Διάτμηση</a:t>
            </a:r>
            <a:endParaRPr lang="en-US" kern="0" dirty="0">
              <a:latin typeface="+mn-lt"/>
              <a:ea typeface="+mj-ea"/>
              <a:cs typeface="+mj-cs"/>
            </a:endParaRPr>
          </a:p>
          <a:p>
            <a:pPr algn="ctr">
              <a:defRPr/>
            </a:pPr>
            <a:r>
              <a:rPr lang="en-US" kern="0" dirty="0">
                <a:latin typeface="+mn-lt"/>
                <a:ea typeface="+mj-ea"/>
                <a:cs typeface="+mj-cs"/>
              </a:rPr>
              <a:t>shear</a:t>
            </a:r>
            <a:endParaRPr lang="el-GR" kern="0" dirty="0">
              <a:latin typeface="+mn-lt"/>
              <a:ea typeface="+mj-ea"/>
              <a:cs typeface="+mj-cs"/>
            </a:endParaRPr>
          </a:p>
        </p:txBody>
      </p:sp>
      <p:sp>
        <p:nvSpPr>
          <p:cNvPr id="13" name="1 - Τίτλος"/>
          <p:cNvSpPr txBox="1">
            <a:spLocks/>
          </p:cNvSpPr>
          <p:nvPr/>
        </p:nvSpPr>
        <p:spPr bwMode="auto">
          <a:xfrm>
            <a:off x="6172200" y="5183088"/>
            <a:ext cx="1295400" cy="838200"/>
          </a:xfrm>
          <a:prstGeom prst="rect">
            <a:avLst/>
          </a:prstGeom>
          <a:noFill/>
          <a:ln w="9525">
            <a:noFill/>
            <a:miter lim="800000"/>
            <a:headEnd/>
            <a:tailEnd/>
          </a:ln>
          <a:effectLst/>
        </p:spPr>
        <p:txBody>
          <a:bodyPr anchor="ctr"/>
          <a:lstStyle/>
          <a:p>
            <a:pPr algn="ctr">
              <a:defRPr/>
            </a:pPr>
            <a:r>
              <a:rPr lang="el-GR" kern="0" dirty="0">
                <a:latin typeface="+mn-lt"/>
                <a:ea typeface="+mj-ea"/>
                <a:cs typeface="+mj-cs"/>
              </a:rPr>
              <a:t>Συστροφή</a:t>
            </a:r>
            <a:endParaRPr lang="en-US" kern="0" dirty="0">
              <a:latin typeface="+mn-lt"/>
              <a:ea typeface="+mj-ea"/>
              <a:cs typeface="+mj-cs"/>
            </a:endParaRPr>
          </a:p>
          <a:p>
            <a:pPr algn="ctr">
              <a:defRPr/>
            </a:pPr>
            <a:r>
              <a:rPr lang="en-US" kern="0" dirty="0" err="1">
                <a:latin typeface="+mn-lt"/>
                <a:ea typeface="+mj-ea"/>
                <a:cs typeface="+mj-cs"/>
              </a:rPr>
              <a:t>tortion</a:t>
            </a:r>
            <a:endParaRPr lang="el-GR" kern="0" dirty="0">
              <a:latin typeface="+mn-lt"/>
              <a:ea typeface="+mj-ea"/>
              <a:cs typeface="+mj-cs"/>
            </a:endParaRPr>
          </a:p>
        </p:txBody>
      </p:sp>
      <p:sp>
        <p:nvSpPr>
          <p:cNvPr id="14" name="1 - Τίτλος"/>
          <p:cNvSpPr txBox="1">
            <a:spLocks/>
          </p:cNvSpPr>
          <p:nvPr/>
        </p:nvSpPr>
        <p:spPr bwMode="auto">
          <a:xfrm>
            <a:off x="7391400" y="5259288"/>
            <a:ext cx="1752600" cy="762000"/>
          </a:xfrm>
          <a:prstGeom prst="rect">
            <a:avLst/>
          </a:prstGeom>
          <a:noFill/>
          <a:ln w="9525">
            <a:noFill/>
            <a:miter lim="800000"/>
            <a:headEnd/>
            <a:tailEnd/>
          </a:ln>
          <a:effectLst/>
        </p:spPr>
        <p:txBody>
          <a:bodyPr anchor="ctr"/>
          <a:lstStyle/>
          <a:p>
            <a:pPr algn="ctr">
              <a:defRPr/>
            </a:pPr>
            <a:r>
              <a:rPr lang="el-GR" kern="0" dirty="0" err="1">
                <a:latin typeface="+mn-lt"/>
                <a:ea typeface="+mj-ea"/>
                <a:cs typeface="+mj-cs"/>
              </a:rPr>
              <a:t>Συνδιασμένη</a:t>
            </a:r>
            <a:r>
              <a:rPr lang="el-GR" kern="0" dirty="0">
                <a:latin typeface="+mn-lt"/>
                <a:ea typeface="+mj-ea"/>
                <a:cs typeface="+mj-cs"/>
              </a:rPr>
              <a:t> φόρτιση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58865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l-GR" dirty="0">
                <a:latin typeface="Calibri" pitchFamily="34" charset="0"/>
              </a:rPr>
              <a:t>Δύναμη </a:t>
            </a:r>
            <a:r>
              <a:rPr lang="el-GR" sz="3200" b="0" dirty="0" smtClean="0">
                <a:latin typeface="Calibri" pitchFamily="34" charset="0"/>
              </a:rPr>
              <a:t>3/3</a:t>
            </a:r>
            <a:endParaRPr lang="el-GR" sz="3200" dirty="0" smtClean="0">
              <a:latin typeface="Calibri" pitchFamily="34" charset="0"/>
            </a:endParaRPr>
          </a:p>
        </p:txBody>
      </p:sp>
      <p:sp>
        <p:nvSpPr>
          <p:cNvPr id="41987" name="Rectangle 3"/>
          <p:cNvSpPr>
            <a:spLocks noGrp="1" noChangeArrowheads="1"/>
          </p:cNvSpPr>
          <p:nvPr>
            <p:ph idx="1"/>
          </p:nvPr>
        </p:nvSpPr>
        <p:spPr/>
        <p:txBody>
          <a:bodyPr/>
          <a:lstStyle/>
          <a:p>
            <a:pPr marL="457200" indent="-457200" eaLnBrk="1" hangingPunct="1">
              <a:lnSpc>
                <a:spcPct val="80000"/>
              </a:lnSpc>
              <a:buFontTx/>
              <a:buNone/>
              <a:defRPr/>
            </a:pPr>
            <a:endParaRPr lang="el-GR" sz="1000" dirty="0" smtClean="0">
              <a:latin typeface="Tahoma" pitchFamily="34" charset="0"/>
            </a:endParaRPr>
          </a:p>
          <a:p>
            <a:pPr marL="457200" indent="-457200" eaLnBrk="1" hangingPunct="1">
              <a:lnSpc>
                <a:spcPct val="80000"/>
              </a:lnSpc>
              <a:buFont typeface="Wingdings" pitchFamily="2" charset="2"/>
              <a:buChar char="Ø"/>
              <a:defRPr/>
            </a:pPr>
            <a:r>
              <a:rPr lang="el-GR" sz="2400" dirty="0" smtClean="0">
                <a:latin typeface="Calibri" pitchFamily="34" charset="0"/>
              </a:rPr>
              <a:t>Οι εξωτερικές δυνάμεις παράγονται εκτός σώματος από</a:t>
            </a:r>
            <a:r>
              <a:rPr lang="en-US" sz="2400" dirty="0" smtClean="0">
                <a:latin typeface="Calibri" pitchFamily="34" charset="0"/>
              </a:rPr>
              <a:t>:</a:t>
            </a:r>
            <a:r>
              <a:rPr lang="el-GR" sz="2400" dirty="0" smtClean="0">
                <a:latin typeface="Calibri" pitchFamily="34" charset="0"/>
              </a:rPr>
              <a:t> </a:t>
            </a:r>
          </a:p>
          <a:p>
            <a:pPr marL="982663" lvl="1" indent="-457200" defTabSz="985838">
              <a:lnSpc>
                <a:spcPct val="80000"/>
              </a:lnSpc>
              <a:defRPr/>
            </a:pPr>
            <a:r>
              <a:rPr lang="el-GR" dirty="0" smtClean="0">
                <a:latin typeface="Calibri" pitchFamily="34" charset="0"/>
              </a:rPr>
              <a:t>τη βαρύτητα, </a:t>
            </a:r>
          </a:p>
          <a:p>
            <a:pPr marL="982663" lvl="1" indent="-457200" defTabSz="985838">
              <a:lnSpc>
                <a:spcPct val="80000"/>
              </a:lnSpc>
              <a:defRPr/>
            </a:pPr>
            <a:r>
              <a:rPr lang="el-GR" dirty="0" smtClean="0">
                <a:latin typeface="Calibri" pitchFamily="34" charset="0"/>
              </a:rPr>
              <a:t>την αδράνεια και </a:t>
            </a:r>
          </a:p>
          <a:p>
            <a:pPr marL="982663" lvl="1" indent="-457200" defTabSz="985838">
              <a:lnSpc>
                <a:spcPct val="80000"/>
              </a:lnSpc>
              <a:defRPr/>
            </a:pPr>
            <a:r>
              <a:rPr lang="el-GR" dirty="0" smtClean="0">
                <a:latin typeface="Calibri" pitchFamily="34" charset="0"/>
              </a:rPr>
              <a:t>την άμεση πίεση. </a:t>
            </a:r>
          </a:p>
          <a:p>
            <a:pPr marL="457200" indent="-457200" eaLnBrk="1" hangingPunct="1">
              <a:lnSpc>
                <a:spcPct val="80000"/>
              </a:lnSpc>
              <a:buFont typeface="Wingdings" pitchFamily="2" charset="2"/>
              <a:buChar char="Ø"/>
              <a:defRPr/>
            </a:pPr>
            <a:r>
              <a:rPr lang="el-GR" sz="2400" dirty="0" smtClean="0">
                <a:latin typeface="Calibri" pitchFamily="34" charset="0"/>
              </a:rPr>
              <a:t>Οι εσωτερικές δυνάμεις  αναπτύσσονται </a:t>
            </a:r>
            <a:r>
              <a:rPr lang="en-US" sz="2400" dirty="0" smtClean="0">
                <a:latin typeface="Calibri" pitchFamily="34" charset="0"/>
              </a:rPr>
              <a:t>:</a:t>
            </a:r>
            <a:r>
              <a:rPr lang="el-GR" sz="2400" dirty="0" smtClean="0">
                <a:latin typeface="Calibri" pitchFamily="34" charset="0"/>
              </a:rPr>
              <a:t> </a:t>
            </a:r>
          </a:p>
          <a:p>
            <a:pPr marL="839788" lvl="1" indent="-342900">
              <a:lnSpc>
                <a:spcPct val="80000"/>
              </a:lnSpc>
              <a:defRPr/>
            </a:pPr>
            <a:r>
              <a:rPr lang="el-GR" dirty="0" smtClean="0">
                <a:latin typeface="Calibri" pitchFamily="34" charset="0"/>
              </a:rPr>
              <a:t>Ενεργητικά από τους μύες, και </a:t>
            </a:r>
          </a:p>
          <a:p>
            <a:pPr marL="839788" lvl="1" indent="-342900">
              <a:lnSpc>
                <a:spcPct val="90000"/>
              </a:lnSpc>
              <a:defRPr/>
            </a:pPr>
            <a:r>
              <a:rPr lang="el-GR" dirty="0" smtClean="0">
                <a:latin typeface="Calibri" pitchFamily="34" charset="0"/>
              </a:rPr>
              <a:t>Παθητικά από τις κατασκευές του συνδετικού ιστού  δηλαδή τένοντες, συνδέσμους,  αρθρικό θύλακα </a:t>
            </a:r>
            <a:r>
              <a:rPr lang="el-GR" dirty="0" err="1" smtClean="0">
                <a:latin typeface="Calibri" pitchFamily="34" charset="0"/>
              </a:rPr>
              <a:t>κ.λ.π</a:t>
            </a:r>
            <a:endParaRPr lang="el-GR" dirty="0" smtClean="0">
              <a:latin typeface="Calibri" pitchFamily="34" charset="0"/>
            </a:endParaRPr>
          </a:p>
          <a:p>
            <a:pPr>
              <a:lnSpc>
                <a:spcPct val="90000"/>
              </a:lnSpc>
              <a:defRPr/>
            </a:pPr>
            <a:r>
              <a:rPr lang="el-GR" sz="2400" dirty="0" smtClean="0">
                <a:latin typeface="Calibri" pitchFamily="34" charset="0"/>
              </a:rPr>
              <a:t>Εσωτερικές ή εξωτερικές οι δυνάμεις προκαλούν μηχανικά</a:t>
            </a:r>
            <a:r>
              <a:rPr lang="el-GR" dirty="0">
                <a:latin typeface="Calibri" pitchFamily="34" charset="0"/>
              </a:rPr>
              <a:t> </a:t>
            </a:r>
            <a:r>
              <a:rPr lang="el-GR" sz="2400" dirty="0" smtClean="0">
                <a:latin typeface="Calibri" pitchFamily="34" charset="0"/>
              </a:rPr>
              <a:t>φορτία.</a:t>
            </a:r>
            <a:endParaRPr lang="en-US" sz="2400" dirty="0" smtClean="0">
              <a:latin typeface="Calibri" pitchFamily="34" charset="0"/>
            </a:endParaRPr>
          </a:p>
          <a:p>
            <a:pPr marL="1257300" lvl="2" indent="-457200" eaLnBrk="1" hangingPunct="1">
              <a:lnSpc>
                <a:spcPct val="80000"/>
              </a:lnSpc>
              <a:buFont typeface="Wingdings" pitchFamily="2" charset="2"/>
              <a:buChar char="§"/>
              <a:defRPr/>
            </a:pPr>
            <a:endParaRPr lang="el-GR" dirty="0" smtClean="0">
              <a:latin typeface="Calibri" pitchFamily="34" charset="0"/>
            </a:endParaRPr>
          </a:p>
          <a:p>
            <a:pPr marL="457200" indent="-457200" eaLnBrk="1" hangingPunct="1">
              <a:lnSpc>
                <a:spcPct val="80000"/>
              </a:lnSpc>
              <a:buFont typeface="Wingdings" pitchFamily="2" charset="2"/>
              <a:buChar char="Ø"/>
              <a:defRPr/>
            </a:pPr>
            <a:endParaRPr lang="en-US" sz="2400" dirty="0" smtClean="0">
              <a:latin typeface="Calibri" pitchFamily="34" charset="0"/>
            </a:endParaRPr>
          </a:p>
          <a:p>
            <a:pPr marL="457200" indent="-457200" eaLnBrk="1" hangingPunct="1">
              <a:lnSpc>
                <a:spcPct val="80000"/>
              </a:lnSpc>
              <a:buFont typeface="Wingdings" pitchFamily="2" charset="2"/>
              <a:buChar char="Ø"/>
              <a:defRPr/>
            </a:pPr>
            <a:endParaRPr lang="en-US" sz="2400" dirty="0" smtClean="0">
              <a:latin typeface="Calibri" pitchFamily="34" charset="0"/>
            </a:endParaRPr>
          </a:p>
          <a:p>
            <a:pPr marL="838200" lvl="1" indent="-381000" eaLnBrk="1" hangingPunct="1">
              <a:lnSpc>
                <a:spcPct val="80000"/>
              </a:lnSpc>
              <a:buFontTx/>
              <a:buNone/>
              <a:defRPr/>
            </a:pPr>
            <a:endParaRPr 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929290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l-GR" sz="4000" dirty="0" smtClean="0">
                <a:latin typeface="Calibri" pitchFamily="34" charset="0"/>
              </a:rPr>
              <a:t>Δράση Δυνάμεων </a:t>
            </a:r>
            <a:r>
              <a:rPr lang="el-GR" sz="3200" b="0" dirty="0" smtClean="0">
                <a:latin typeface="Calibri" pitchFamily="34" charset="0"/>
              </a:rPr>
              <a:t>1/3</a:t>
            </a:r>
          </a:p>
        </p:txBody>
      </p:sp>
      <p:sp>
        <p:nvSpPr>
          <p:cNvPr id="6" name="Rectangle 3"/>
          <p:cNvSpPr>
            <a:spLocks noGrp="1" noChangeArrowheads="1"/>
          </p:cNvSpPr>
          <p:nvPr>
            <p:ph idx="1"/>
          </p:nvPr>
        </p:nvSpPr>
        <p:spPr/>
        <p:txBody>
          <a:bodyPr>
            <a:normAutofit fontScale="92500"/>
          </a:bodyPr>
          <a:lstStyle/>
          <a:p>
            <a:pPr eaLnBrk="1" hangingPunct="1">
              <a:buFont typeface="Wingdings" pitchFamily="2" charset="2"/>
              <a:buChar char="Ø"/>
              <a:defRPr/>
            </a:pPr>
            <a:r>
              <a:rPr lang="el-GR" sz="2400" dirty="0" smtClean="0">
                <a:latin typeface="Calibri" pitchFamily="34" charset="0"/>
              </a:rPr>
              <a:t>Η δράση των εξωτερικών ή των εσωτερικών δυνάμεων μπορεί να προκαλέσει παραμόρφωση των ιστών.</a:t>
            </a:r>
          </a:p>
          <a:p>
            <a:pPr eaLnBrk="1" hangingPunct="1">
              <a:buFont typeface="Wingdings" pitchFamily="2" charset="2"/>
              <a:buChar char="Ø"/>
              <a:defRPr/>
            </a:pPr>
            <a:r>
              <a:rPr lang="el-GR" sz="2400" dirty="0" smtClean="0">
                <a:latin typeface="Calibri" pitchFamily="34" charset="0"/>
              </a:rPr>
              <a:t> Αποτελεί πλεονέκτημα </a:t>
            </a:r>
            <a:r>
              <a:rPr lang="en-US" sz="2400" dirty="0" smtClean="0">
                <a:latin typeface="Calibri" pitchFamily="34" charset="0"/>
              </a:rPr>
              <a:t>:</a:t>
            </a:r>
            <a:endParaRPr lang="el-GR" sz="2400" dirty="0" smtClean="0">
              <a:latin typeface="Calibri" pitchFamily="34" charset="0"/>
            </a:endParaRPr>
          </a:p>
          <a:p>
            <a:pPr lvl="1" eaLnBrk="1" hangingPunct="1">
              <a:buFont typeface="Wingdings" pitchFamily="2" charset="2"/>
              <a:buChar char="§"/>
              <a:defRPr/>
            </a:pPr>
            <a:r>
              <a:rPr lang="el-GR" sz="2400" dirty="0" smtClean="0">
                <a:latin typeface="Calibri" pitchFamily="34" charset="0"/>
              </a:rPr>
              <a:t>η απορρόφηση της ενέργειας σε μεγαλύτερο χρόνο (συχνότητα), </a:t>
            </a:r>
          </a:p>
          <a:p>
            <a:pPr lvl="1" eaLnBrk="1" hangingPunct="1">
              <a:buFont typeface="Wingdings" pitchFamily="2" charset="2"/>
              <a:buChar char="§"/>
              <a:defRPr/>
            </a:pPr>
            <a:r>
              <a:rPr lang="el-GR" sz="2400" dirty="0" smtClean="0">
                <a:latin typeface="Calibri" pitchFamily="34" charset="0"/>
              </a:rPr>
              <a:t>η εφαρμογή της δύναμης σε μεγαλύτερη επιφάνεια (πίεση). </a:t>
            </a:r>
          </a:p>
          <a:p>
            <a:pPr eaLnBrk="1" hangingPunct="1">
              <a:buFont typeface="Wingdings" pitchFamily="2" charset="2"/>
              <a:buChar char="Ø"/>
              <a:defRPr/>
            </a:pPr>
            <a:r>
              <a:rPr lang="el-GR" sz="2400" dirty="0" smtClean="0">
                <a:latin typeface="Calibri" pitchFamily="34" charset="0"/>
              </a:rPr>
              <a:t> Όλοι οι ιστοί αντιστέκονται, σε διαφορετικό βαθμό, στις αλλαγές του σχήματός τους.</a:t>
            </a:r>
          </a:p>
          <a:p>
            <a:pPr eaLnBrk="1" hangingPunct="1">
              <a:buFont typeface="Wingdings" pitchFamily="2" charset="2"/>
              <a:buChar char="Ø"/>
              <a:defRPr/>
            </a:pPr>
            <a:r>
              <a:rPr lang="el-GR" sz="2400" dirty="0" smtClean="0">
                <a:latin typeface="Calibri" pitchFamily="34" charset="0"/>
              </a:rPr>
              <a:t>Υγιέστεροι και δυνατότεροι ιστοί ανθίστανται</a:t>
            </a:r>
            <a:r>
              <a:rPr lang="en-US" sz="2400" dirty="0" smtClean="0">
                <a:latin typeface="Calibri" pitchFamily="34" charset="0"/>
              </a:rPr>
              <a:t> </a:t>
            </a:r>
            <a:r>
              <a:rPr lang="el-GR" sz="2400" dirty="0" smtClean="0">
                <a:latin typeface="Calibri" pitchFamily="34" charset="0"/>
              </a:rPr>
              <a:t>επαρκέστερα σε μεγάλα μηχανικά φορτία, χωρίς να υφίστανται παραμορφώσεις.</a:t>
            </a:r>
            <a:endParaRPr 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405898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a:spLocks noGrp="1"/>
          </p:cNvSpPr>
          <p:nvPr>
            <p:ph type="title"/>
          </p:nvPr>
        </p:nvSpPr>
        <p:spPr/>
        <p:txBody>
          <a:bodyPr/>
          <a:lstStyle/>
          <a:p>
            <a:r>
              <a:rPr lang="el-GR" dirty="0">
                <a:latin typeface="Calibri" pitchFamily="34" charset="0"/>
              </a:rPr>
              <a:t>Δράση Δυνάμεων </a:t>
            </a:r>
            <a:r>
              <a:rPr lang="el-GR" sz="3200" b="0" dirty="0" smtClean="0">
                <a:latin typeface="Calibri" pitchFamily="34" charset="0"/>
              </a:rPr>
              <a:t>2/3</a:t>
            </a:r>
            <a:endParaRPr lang="el-GR" sz="3600" dirty="0" smtClean="0"/>
          </a:p>
        </p:txBody>
      </p:sp>
      <p:sp>
        <p:nvSpPr>
          <p:cNvPr id="57347" name="2 - Θέση περιεχομένου"/>
          <p:cNvSpPr>
            <a:spLocks noGrp="1"/>
          </p:cNvSpPr>
          <p:nvPr>
            <p:ph idx="1"/>
          </p:nvPr>
        </p:nvSpPr>
        <p:spPr/>
        <p:txBody>
          <a:bodyPr/>
          <a:lstStyle/>
          <a:p>
            <a:pPr eaLnBrk="1" hangingPunct="1">
              <a:buFont typeface="Wingdings" pitchFamily="2" charset="2"/>
              <a:buChar char="Ø"/>
            </a:pPr>
            <a:r>
              <a:rPr lang="el-GR" sz="2400" smtClean="0">
                <a:latin typeface="Calibri" pitchFamily="34" charset="0"/>
              </a:rPr>
              <a:t>Το αποτέλεσμα από την άσκηση εσωτερικών δυνάμεων στον ιστό εξαρτάται, όχι μόνο από το μέτρο της ασκούμενης δύναμης, αλλά και από την διεύθυνση και την φορά της.</a:t>
            </a:r>
          </a:p>
          <a:p>
            <a:pPr marL="342900" lvl="1" indent="-342900" eaLnBrk="1" hangingPunct="1">
              <a:buFont typeface="Wingdings" pitchFamily="2" charset="2"/>
              <a:buChar char="Ø"/>
            </a:pPr>
            <a:r>
              <a:rPr lang="el-GR" sz="2400" smtClean="0">
                <a:latin typeface="Calibri" pitchFamily="34" charset="0"/>
              </a:rPr>
              <a:t>Κατά την εξέλιξη μιας κίνησης, η συνιστώσα, που αναπτύσσεται κατά μήκος του οστού  προκαλεί στην άρθρωση συμπίεση (σταθεροποιητική συνιστώσα-εσωτερικό αποτέλεσμα) </a:t>
            </a:r>
          </a:p>
          <a:p>
            <a:pPr marL="342900" lvl="1" indent="-342900" eaLnBrk="1" hangingPunct="1">
              <a:buFont typeface="Wingdings" pitchFamily="2" charset="2"/>
              <a:buChar char="Ø"/>
            </a:pPr>
            <a:r>
              <a:rPr lang="el-GR" sz="2400" smtClean="0">
                <a:latin typeface="Calibri" pitchFamily="34" charset="0"/>
              </a:rPr>
              <a:t>Οι εσωτερικές δυνάμεις μπορεί να προκαλέσουν κάταγμα, εξάρθρημα, ρήξη μυϊκού ιστού ή άλλο τραυματισμό. </a:t>
            </a:r>
            <a:endParaRPr lang="en-US" sz="2400" smtClean="0">
              <a:latin typeface="Calibri" pitchFamily="34" charset="0"/>
            </a:endParaRPr>
          </a:p>
          <a:p>
            <a:pPr eaLnBrk="1" hangingPunct="1">
              <a:buFont typeface="Wingdings" pitchFamily="2" charset="2"/>
              <a:buChar char="Ø"/>
            </a:pPr>
            <a:endParaRPr lang="el-GR" sz="2400" smtClean="0">
              <a:latin typeface="Calibri" pitchFamily="34" charset="0"/>
            </a:endParaRPr>
          </a:p>
          <a:p>
            <a:endParaRPr lang="el-GR"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1419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16016" y="-27384"/>
            <a:ext cx="4427984" cy="1512168"/>
          </a:xfrm>
        </p:spPr>
        <p:txBody>
          <a:bodyPr>
            <a:normAutofit/>
          </a:bodyPr>
          <a:lstStyle/>
          <a:p>
            <a:r>
              <a:rPr lang="el-GR" dirty="0">
                <a:latin typeface="Calibri" pitchFamily="34" charset="0"/>
              </a:rPr>
              <a:t>Δράση </a:t>
            </a:r>
            <a:r>
              <a:rPr lang="el-GR" dirty="0" smtClean="0">
                <a:latin typeface="Calibri" pitchFamily="34" charset="0"/>
              </a:rPr>
              <a:t/>
            </a:r>
            <a:br>
              <a:rPr lang="el-GR" dirty="0" smtClean="0">
                <a:latin typeface="Calibri" pitchFamily="34" charset="0"/>
              </a:rPr>
            </a:br>
            <a:r>
              <a:rPr lang="el-GR" dirty="0" smtClean="0">
                <a:latin typeface="Calibri" pitchFamily="34" charset="0"/>
              </a:rPr>
              <a:t>Δυνάμεων </a:t>
            </a:r>
            <a:r>
              <a:rPr lang="el-GR" sz="3200" b="0" dirty="0" smtClean="0">
                <a:latin typeface="Calibri" pitchFamily="34" charset="0"/>
              </a:rPr>
              <a:t>3/3</a:t>
            </a:r>
            <a:endParaRPr lang="el-GR" dirty="0"/>
          </a:p>
        </p:txBody>
      </p:sp>
      <p:pic>
        <p:nvPicPr>
          <p:cNvPr id="4" name="Picture 2" descr="A forearm of a person holding a physics book is shown. The biceps and triceps muscles of the arm are visible. The elbow joint is the pivot point. The upper part of the arm is vertical and the lower part is horizontal. Biceps muscles are applying a force F B upward. The vertical bone of hand exerts a force F E on the pivot. At the midpoint of the lower part of the hand, the center of gravity of the hand is shown where the weight of the hand acts. The midpoint of the front face of the book is its center of gravity, where its weight acts downward. A free body diagram is also shown and the distances of the three forces F-B, C-G of arm, and C-G of book from the pivot are shown as r one, r two and r th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5262206"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7" name="Ορθογώνιο 6"/>
          <p:cNvSpPr/>
          <p:nvPr/>
        </p:nvSpPr>
        <p:spPr>
          <a:xfrm>
            <a:off x="3707904" y="6351711"/>
            <a:ext cx="4910340"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extLst>
      <p:ext uri="{BB962C8B-B14F-4D97-AF65-F5344CB8AC3E}">
        <p14:creationId xmlns:p14="http://schemas.microsoft.com/office/powerpoint/2010/main" val="1448397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l-GR" sz="4000" dirty="0" smtClean="0">
                <a:latin typeface="Calibri" pitchFamily="34" charset="0"/>
              </a:rPr>
              <a:t>Ροπή </a:t>
            </a:r>
            <a:r>
              <a:rPr lang="el-GR" sz="3200" b="0" dirty="0" smtClean="0">
                <a:latin typeface="Calibri" pitchFamily="34" charset="0"/>
              </a:rPr>
              <a:t>1/2</a:t>
            </a:r>
          </a:p>
        </p:txBody>
      </p:sp>
      <p:sp>
        <p:nvSpPr>
          <p:cNvPr id="70659" name="Rectangle 3"/>
          <p:cNvSpPr>
            <a:spLocks noGrp="1" noChangeArrowheads="1"/>
          </p:cNvSpPr>
          <p:nvPr>
            <p:ph idx="1"/>
          </p:nvPr>
        </p:nvSpPr>
        <p:spPr>
          <a:xfrm>
            <a:off x="457200" y="1196752"/>
            <a:ext cx="8291264" cy="5400600"/>
          </a:xfrm>
        </p:spPr>
        <p:txBody>
          <a:bodyPr>
            <a:normAutofit lnSpcReduction="10000"/>
          </a:bodyPr>
          <a:lstStyle/>
          <a:p>
            <a:pPr eaLnBrk="1" hangingPunct="1">
              <a:lnSpc>
                <a:spcPct val="110000"/>
              </a:lnSpc>
              <a:buFont typeface="Wingdings" pitchFamily="2" charset="2"/>
              <a:buChar char="Ø"/>
            </a:pPr>
            <a:r>
              <a:rPr lang="el-GR" sz="2400" dirty="0" smtClean="0">
                <a:latin typeface="Calibri" pitchFamily="34" charset="0"/>
              </a:rPr>
              <a:t>Πρόκειται για φυσικό μέγεθος που σχετίζεται με την δυνατότητα  της δύναμης (ή αντίστασης) να προκαλέσει στροφή γύρω από σταθερό άξονα, όταν αυτή ασκείται σε  μοχλό-ράβδο.</a:t>
            </a:r>
          </a:p>
          <a:p>
            <a:pPr eaLnBrk="1" hangingPunct="1">
              <a:lnSpc>
                <a:spcPct val="110000"/>
              </a:lnSpc>
              <a:buFont typeface="Wingdings" pitchFamily="2" charset="2"/>
              <a:buChar char="Ø"/>
            </a:pPr>
            <a:r>
              <a:rPr lang="el-GR" sz="2400" dirty="0" smtClean="0">
                <a:latin typeface="Calibri" pitchFamily="34" charset="0"/>
              </a:rPr>
              <a:t>Το μέτρο της είναι</a:t>
            </a:r>
            <a:r>
              <a:rPr lang="en-US" sz="2400" dirty="0" smtClean="0">
                <a:latin typeface="Calibri" pitchFamily="34" charset="0"/>
              </a:rPr>
              <a:t>:</a:t>
            </a:r>
            <a:r>
              <a:rPr lang="el-GR" sz="2400" dirty="0" smtClean="0">
                <a:latin typeface="Calibri" pitchFamily="34" charset="0"/>
              </a:rPr>
              <a:t> </a:t>
            </a:r>
          </a:p>
          <a:p>
            <a:pPr marL="355600" indent="0" eaLnBrk="1" hangingPunct="1">
              <a:lnSpc>
                <a:spcPct val="110000"/>
              </a:lnSpc>
              <a:spcBef>
                <a:spcPts val="300"/>
              </a:spcBef>
              <a:buNone/>
            </a:pPr>
            <a:r>
              <a:rPr lang="el-GR" sz="2400" dirty="0" smtClean="0">
                <a:latin typeface="Calibri" pitchFamily="34" charset="0"/>
              </a:rPr>
              <a:t>το γινόμενο του μέτρου της δύναμης  επί τον μοχλοβραχίονα δύναμης(ή αντίστασης αντίστοιχα).</a:t>
            </a:r>
          </a:p>
          <a:p>
            <a:pPr eaLnBrk="1" hangingPunct="1">
              <a:lnSpc>
                <a:spcPct val="110000"/>
              </a:lnSpc>
              <a:buFont typeface="Wingdings" pitchFamily="2" charset="2"/>
              <a:buChar char="Ø"/>
            </a:pPr>
            <a:r>
              <a:rPr lang="el-GR" sz="2400" dirty="0" smtClean="0">
                <a:latin typeface="Calibri" pitchFamily="34" charset="0"/>
              </a:rPr>
              <a:t>Το αποτέλεσμα εξαρτάται από το μέγεθος της δύναμης και από τον μοχλοβραχίονα δηλαδή την απόσταση της δύναμης (σημείο εφαρμογής) από τον άξονα της στροφής.</a:t>
            </a:r>
          </a:p>
          <a:p>
            <a:pPr eaLnBrk="1" hangingPunct="1">
              <a:lnSpc>
                <a:spcPct val="110000"/>
              </a:lnSpc>
              <a:buFont typeface="Wingdings" pitchFamily="2" charset="2"/>
              <a:buChar char="Ø"/>
            </a:pPr>
            <a:r>
              <a:rPr lang="el-GR" sz="2400" dirty="0" smtClean="0">
                <a:latin typeface="Calibri" pitchFamily="34" charset="0"/>
              </a:rPr>
              <a:t>Δυνατόν να υπάρξει ισορροπία ή κίνηση στροφής με φορά ίδια ή αντίθετη προς τους δείκτες του ρολογιού.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83913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08112"/>
          </a:xfrm>
        </p:spPr>
        <p:txBody>
          <a:bodyPr>
            <a:noAutofit/>
          </a:bodyPr>
          <a:lstStyle/>
          <a:p>
            <a:pPr eaLnBrk="1" hangingPunct="1"/>
            <a:r>
              <a:rPr lang="el-GR" sz="3600" dirty="0" smtClean="0">
                <a:latin typeface="Calibri" pitchFamily="34" charset="0"/>
              </a:rPr>
              <a:t>Μηχανική του </a:t>
            </a:r>
            <a:br>
              <a:rPr lang="el-GR" sz="3600" dirty="0" smtClean="0">
                <a:latin typeface="Calibri" pitchFamily="34" charset="0"/>
              </a:rPr>
            </a:br>
            <a:r>
              <a:rPr lang="el-GR" sz="3600" dirty="0" smtClean="0">
                <a:latin typeface="Calibri" pitchFamily="34" charset="0"/>
              </a:rPr>
              <a:t>Ανθρωπίνου Σώματος </a:t>
            </a:r>
            <a:endParaRPr lang="el-GR" sz="3600" dirty="0" smtClean="0"/>
          </a:p>
        </p:txBody>
      </p:sp>
      <p:sp>
        <p:nvSpPr>
          <p:cNvPr id="6147" name="Rectangle 3"/>
          <p:cNvSpPr>
            <a:spLocks noGrp="1" noChangeArrowheads="1"/>
          </p:cNvSpPr>
          <p:nvPr>
            <p:ph idx="1"/>
          </p:nvPr>
        </p:nvSpPr>
        <p:spPr>
          <a:xfrm>
            <a:off x="457200" y="1340768"/>
            <a:ext cx="8291264" cy="5256584"/>
          </a:xfrm>
        </p:spPr>
        <p:txBody>
          <a:bodyPr>
            <a:normAutofit/>
          </a:bodyPr>
          <a:lstStyle/>
          <a:p>
            <a:pPr marL="0" indent="0">
              <a:buNone/>
            </a:pPr>
            <a:r>
              <a:rPr lang="el-GR" sz="2400" dirty="0" smtClean="0">
                <a:latin typeface="Calibri" pitchFamily="34" charset="0"/>
              </a:rPr>
              <a:t>Το ανθρώπινο σώμα είναι η πλέον θαυμαστή μηχανή, που έχει ποτέ κατασκευαστεί. Πολύπλοκη, με τομείς συνεργαζόμενους μεταξύ τους, κινείται με ένα σύστημα μοχλών με μέγιστη απόδοση.</a:t>
            </a:r>
          </a:p>
          <a:p>
            <a:pPr marL="0" indent="0">
              <a:buNone/>
            </a:pPr>
            <a:r>
              <a:rPr lang="el-GR" sz="2400" dirty="0" smtClean="0">
                <a:latin typeface="Calibri" pitchFamily="34" charset="0"/>
              </a:rPr>
              <a:t>Οι νόμοι και </a:t>
            </a:r>
            <a:r>
              <a:rPr lang="en-US" sz="2400" dirty="0" smtClean="0">
                <a:latin typeface="Calibri" pitchFamily="34" charset="0"/>
              </a:rPr>
              <a:t> </a:t>
            </a:r>
            <a:r>
              <a:rPr lang="el-GR" sz="2400" dirty="0" smtClean="0">
                <a:latin typeface="Calibri" pitchFamily="34" charset="0"/>
              </a:rPr>
              <a:t>οι αρχές της φυσικής –  της μηχανικής - διέπουν την λειτουργία της</a:t>
            </a:r>
            <a:r>
              <a:rPr lang="en-US" sz="2400" dirty="0" smtClean="0">
                <a:latin typeface="Calibri" pitchFamily="34" charset="0"/>
              </a:rPr>
              <a:t>:</a:t>
            </a:r>
          </a:p>
          <a:p>
            <a:pPr lvl="1">
              <a:buFont typeface="Wingdings" panose="05000000000000000000" pitchFamily="2" charset="2"/>
              <a:buChar char="Ø"/>
            </a:pPr>
            <a:r>
              <a:rPr lang="el-GR" sz="2400" dirty="0" smtClean="0">
                <a:latin typeface="Calibri" pitchFamily="34" charset="0"/>
              </a:rPr>
              <a:t>Βάρος, Κέντρο Βάρους, Γραμμή Βαρύτητας,</a:t>
            </a:r>
            <a:r>
              <a:rPr lang="en-US" sz="2400" dirty="0" smtClean="0">
                <a:latin typeface="Calibri" pitchFamily="34" charset="0"/>
              </a:rPr>
              <a:t> </a:t>
            </a:r>
            <a:r>
              <a:rPr lang="el-GR" sz="2400" dirty="0" smtClean="0">
                <a:latin typeface="Calibri" pitchFamily="34" charset="0"/>
              </a:rPr>
              <a:t>Βάση</a:t>
            </a:r>
            <a:r>
              <a:rPr lang="en-US" sz="2400" dirty="0" smtClean="0">
                <a:latin typeface="Calibri" pitchFamily="34" charset="0"/>
              </a:rPr>
              <a:t> </a:t>
            </a:r>
            <a:r>
              <a:rPr lang="el-GR" sz="2400" dirty="0" smtClean="0">
                <a:latin typeface="Calibri" pitchFamily="34" charset="0"/>
              </a:rPr>
              <a:t>Στήριξης</a:t>
            </a:r>
            <a:r>
              <a:rPr lang="en-US" sz="2400" dirty="0" smtClean="0">
                <a:latin typeface="Calibri" pitchFamily="34" charset="0"/>
              </a:rPr>
              <a:t>,</a:t>
            </a:r>
            <a:endParaRPr lang="el-GR" sz="2400" dirty="0" smtClean="0">
              <a:latin typeface="Calibri" pitchFamily="34" charset="0"/>
            </a:endParaRPr>
          </a:p>
          <a:p>
            <a:pPr lvl="1">
              <a:buFont typeface="Wingdings" panose="05000000000000000000" pitchFamily="2" charset="2"/>
              <a:buChar char="Ø"/>
            </a:pPr>
            <a:r>
              <a:rPr lang="el-GR" sz="2400" dirty="0" smtClean="0">
                <a:latin typeface="Calibri" pitchFamily="34" charset="0"/>
              </a:rPr>
              <a:t>Δύναμη, Σύνθεση Δυνάμεων</a:t>
            </a:r>
            <a:r>
              <a:rPr lang="en-US" sz="2400" dirty="0" smtClean="0">
                <a:latin typeface="Calibri" pitchFamily="34" charset="0"/>
              </a:rPr>
              <a:t>, </a:t>
            </a:r>
            <a:r>
              <a:rPr lang="el-GR" sz="2400" dirty="0" smtClean="0">
                <a:latin typeface="Calibri" pitchFamily="34" charset="0"/>
              </a:rPr>
              <a:t>Ροπή, Μοχλοί</a:t>
            </a:r>
            <a:r>
              <a:rPr lang="en-US" sz="2400" dirty="0" smtClean="0">
                <a:latin typeface="Calibri" pitchFamily="34" charset="0"/>
              </a:rPr>
              <a:t>,</a:t>
            </a:r>
            <a:r>
              <a:rPr lang="el-GR" sz="2400" dirty="0" smtClean="0">
                <a:latin typeface="Calibri" pitchFamily="34" charset="0"/>
              </a:rPr>
              <a:t> Τριβή, Πίεση, </a:t>
            </a:r>
          </a:p>
          <a:p>
            <a:pPr lvl="1">
              <a:buFont typeface="Wingdings" panose="05000000000000000000" pitchFamily="2" charset="2"/>
              <a:buChar char="Ø"/>
            </a:pPr>
            <a:r>
              <a:rPr lang="el-GR" sz="2400" dirty="0" smtClean="0">
                <a:latin typeface="Calibri" pitchFamily="34" charset="0"/>
              </a:rPr>
              <a:t>Μοχλοβραχίονας Δύναμης-Αντίστασης</a:t>
            </a:r>
            <a:r>
              <a:rPr lang="en-US" sz="2400" dirty="0" smtClean="0">
                <a:latin typeface="Calibri" pitchFamily="34" charset="0"/>
              </a:rPr>
              <a:t>, </a:t>
            </a:r>
            <a:r>
              <a:rPr lang="el-GR" sz="2400" dirty="0" smtClean="0">
                <a:latin typeface="Calibri" pitchFamily="34" charset="0"/>
              </a:rPr>
              <a:t>Τροχαλίες, </a:t>
            </a:r>
          </a:p>
          <a:p>
            <a:pPr lvl="1">
              <a:buFont typeface="Wingdings" panose="05000000000000000000" pitchFamily="2" charset="2"/>
              <a:buChar char="Ø"/>
            </a:pPr>
            <a:r>
              <a:rPr lang="el-GR" sz="2400" dirty="0" smtClean="0">
                <a:latin typeface="Calibri" pitchFamily="34" charset="0"/>
              </a:rPr>
              <a:t>Αδράνεια</a:t>
            </a:r>
            <a:r>
              <a:rPr lang="en-US" sz="2400" dirty="0" smtClean="0">
                <a:latin typeface="Calibri" pitchFamily="34" charset="0"/>
              </a:rPr>
              <a:t>,</a:t>
            </a:r>
            <a:r>
              <a:rPr lang="el-GR" sz="2400" dirty="0" smtClean="0">
                <a:latin typeface="Calibri" pitchFamily="34" charset="0"/>
              </a:rPr>
              <a:t> Ταχύτητα</a:t>
            </a:r>
            <a:r>
              <a:rPr lang="en-US" sz="2400" dirty="0" smtClean="0">
                <a:latin typeface="Calibri" pitchFamily="34" charset="0"/>
              </a:rPr>
              <a:t>,</a:t>
            </a:r>
            <a:r>
              <a:rPr lang="el-GR" sz="2400" dirty="0" smtClean="0">
                <a:latin typeface="Calibri" pitchFamily="34" charset="0"/>
              </a:rPr>
              <a:t> Επιτάχυνση</a:t>
            </a:r>
            <a:r>
              <a:rPr lang="en-US" sz="2400" dirty="0" smtClean="0">
                <a:latin typeface="Calibri" pitchFamily="34" charset="0"/>
              </a:rPr>
              <a:t>.</a:t>
            </a:r>
            <a:endParaRPr 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532579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l-GR" dirty="0">
                <a:latin typeface="Calibri" pitchFamily="34" charset="0"/>
              </a:rPr>
              <a:t>Ροπή </a:t>
            </a:r>
            <a:r>
              <a:rPr lang="el-GR" sz="3200" b="0" dirty="0" smtClean="0">
                <a:latin typeface="Calibri" pitchFamily="34" charset="0"/>
              </a:rPr>
              <a:t>2/2</a:t>
            </a:r>
            <a:endParaRPr lang="el-GR" sz="3200" dirty="0" smtClean="0">
              <a:latin typeface="Calibri" pitchFamily="34" charset="0"/>
            </a:endParaRPr>
          </a:p>
        </p:txBody>
      </p:sp>
      <p:sp>
        <p:nvSpPr>
          <p:cNvPr id="71683" name="Rectangle 3"/>
          <p:cNvSpPr>
            <a:spLocks noGrp="1" noChangeArrowheads="1"/>
          </p:cNvSpPr>
          <p:nvPr>
            <p:ph idx="1"/>
          </p:nvPr>
        </p:nvSpPr>
        <p:spPr/>
        <p:txBody>
          <a:bodyPr/>
          <a:lstStyle/>
          <a:p>
            <a:pPr eaLnBrk="1" hangingPunct="1">
              <a:buFont typeface="Wingdings" pitchFamily="2" charset="2"/>
              <a:buChar char="Ø"/>
            </a:pPr>
            <a:r>
              <a:rPr lang="el-GR" sz="2400" dirty="0" smtClean="0">
                <a:latin typeface="Calibri" pitchFamily="34" charset="0"/>
              </a:rPr>
              <a:t>Όταν το σώμα ευρίσκεται στην επίδραση περισσοτέρων της μιας δυνάμεων, πρέπει να υπολογιστεί η συνισταμένη των δυνάμεων, ώστε να υπολογιστεί  η ροπή  και να  καθοριστεί το τελικό αποτέλεσμα. </a:t>
            </a:r>
          </a:p>
          <a:p>
            <a:pPr eaLnBrk="1" hangingPunct="1">
              <a:buFont typeface="Wingdings" pitchFamily="2" charset="2"/>
              <a:buChar char="Ø"/>
            </a:pPr>
            <a:r>
              <a:rPr lang="el-GR" sz="2400" dirty="0" smtClean="0">
                <a:latin typeface="Calibri" pitchFamily="34" charset="0"/>
              </a:rPr>
              <a:t>Εάν η φορά της στροφής είναι η φορά κίνησης των δεικτών του ρολογιού, χαρακτηρίζεται θετική (αλλιώς είναι αρνητική) </a:t>
            </a:r>
          </a:p>
          <a:p>
            <a:pPr eaLnBrk="1" hangingPunct="1">
              <a:buFont typeface="Wingdings" pitchFamily="2" charset="2"/>
              <a:buChar char="Ø"/>
            </a:pPr>
            <a:r>
              <a:rPr lang="el-GR" sz="2400" dirty="0" smtClean="0">
                <a:latin typeface="Calibri" pitchFamily="34" charset="0"/>
              </a:rPr>
              <a:t>Το σημείο εφαρμογής της δύναμης είναι σημαντικό για να καθοριστεί το αποτέλεσμά της, αλλά ακόμη  πιο απαραίτητη η διεύθυνση και η φορά της ώστε να καθοριστεί η συνισταμένη της και επομένως και η ροπή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69352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pPr eaLnBrk="1" hangingPunct="1"/>
            <a:r>
              <a:rPr lang="el-GR" sz="4000" dirty="0" smtClean="0">
                <a:latin typeface="Calibri" pitchFamily="34" charset="0"/>
              </a:rPr>
              <a:t>Μηχανικό πλεονέκτημα </a:t>
            </a:r>
            <a:r>
              <a:rPr lang="el-GR" sz="3200" b="0" dirty="0" smtClean="0">
                <a:latin typeface="Calibri" pitchFamily="34" charset="0"/>
              </a:rPr>
              <a:t>1/2</a:t>
            </a:r>
            <a:endParaRPr lang="el-GR" sz="3200" b="0" dirty="0" smtClean="0"/>
          </a:p>
        </p:txBody>
      </p:sp>
      <p:sp>
        <p:nvSpPr>
          <p:cNvPr id="98307" name="Rectangle 1027"/>
          <p:cNvSpPr>
            <a:spLocks noGrp="1" noChangeArrowheads="1"/>
          </p:cNvSpPr>
          <p:nvPr>
            <p:ph idx="1"/>
          </p:nvPr>
        </p:nvSpPr>
        <p:spPr/>
        <p:txBody>
          <a:bodyPr/>
          <a:lstStyle/>
          <a:p>
            <a:pPr eaLnBrk="1" hangingPunct="1">
              <a:lnSpc>
                <a:spcPct val="110000"/>
              </a:lnSpc>
              <a:buNone/>
            </a:pPr>
            <a:r>
              <a:rPr lang="el-GR" sz="2400" dirty="0" smtClean="0">
                <a:latin typeface="Calibri" pitchFamily="34" charset="0"/>
              </a:rPr>
              <a:t>Η ανθρώπινη κίνηση εξασφαλίζεται από ένα σύστημα μοχλών</a:t>
            </a:r>
          </a:p>
          <a:p>
            <a:pPr eaLnBrk="1" hangingPunct="1">
              <a:lnSpc>
                <a:spcPct val="110000"/>
              </a:lnSpc>
              <a:buFont typeface="Wingdings" pitchFamily="2" charset="2"/>
              <a:buChar char="Ø"/>
            </a:pPr>
            <a:r>
              <a:rPr lang="el-GR" sz="2400" dirty="0" smtClean="0">
                <a:latin typeface="Calibri" pitchFamily="34" charset="0"/>
              </a:rPr>
              <a:t>Ο μοχλός είναι ράβδος, η οποία μπορεί να στραφεί γύρω από άξονα.</a:t>
            </a:r>
          </a:p>
          <a:p>
            <a:pPr eaLnBrk="1" hangingPunct="1">
              <a:lnSpc>
                <a:spcPct val="110000"/>
              </a:lnSpc>
              <a:buFontTx/>
              <a:buNone/>
            </a:pPr>
            <a:r>
              <a:rPr lang="el-GR" sz="2400" dirty="0" smtClean="0">
                <a:latin typeface="Calibri" pitchFamily="34" charset="0"/>
              </a:rPr>
              <a:t>Για το ανθρώπινο σώμα</a:t>
            </a:r>
            <a:r>
              <a:rPr lang="en-US" sz="2400" dirty="0" smtClean="0">
                <a:latin typeface="Calibri" pitchFamily="34" charset="0"/>
              </a:rPr>
              <a:t>:</a:t>
            </a:r>
            <a:endParaRPr lang="el-GR" sz="2400" dirty="0" smtClean="0">
              <a:latin typeface="Calibri" pitchFamily="34" charset="0"/>
            </a:endParaRPr>
          </a:p>
          <a:p>
            <a:pPr eaLnBrk="1" hangingPunct="1">
              <a:lnSpc>
                <a:spcPct val="110000"/>
              </a:lnSpc>
              <a:buFont typeface="Wingdings" pitchFamily="2" charset="2"/>
              <a:buChar char="§"/>
            </a:pPr>
            <a:r>
              <a:rPr lang="el-GR" sz="2400" dirty="0" smtClean="0">
                <a:latin typeface="Calibri" pitchFamily="34" charset="0"/>
              </a:rPr>
              <a:t>Τα οστά εκφράζουν  την ράβδο.</a:t>
            </a:r>
          </a:p>
          <a:p>
            <a:pPr eaLnBrk="1" hangingPunct="1">
              <a:lnSpc>
                <a:spcPct val="110000"/>
              </a:lnSpc>
              <a:buFont typeface="Wingdings" pitchFamily="2" charset="2"/>
              <a:buChar char="§"/>
            </a:pPr>
            <a:r>
              <a:rPr lang="el-GR" sz="2400" dirty="0" smtClean="0">
                <a:latin typeface="Calibri" pitchFamily="34" charset="0"/>
              </a:rPr>
              <a:t>Ο άξονας στροφής της άρθρωσης εκφράζει το υπομόχλιο </a:t>
            </a:r>
          </a:p>
          <a:p>
            <a:pPr eaLnBrk="1" hangingPunct="1">
              <a:lnSpc>
                <a:spcPct val="110000"/>
              </a:lnSpc>
              <a:buFont typeface="Wingdings" pitchFamily="2" charset="2"/>
              <a:buChar char="§"/>
            </a:pPr>
            <a:r>
              <a:rPr lang="el-GR" sz="2400" dirty="0" smtClean="0">
                <a:latin typeface="Calibri" pitchFamily="34" charset="0"/>
              </a:rPr>
              <a:t>Οι μύες  εκφράζουν την δύναμη. </a:t>
            </a:r>
          </a:p>
          <a:p>
            <a:pPr eaLnBrk="1" hangingPunct="1">
              <a:lnSpc>
                <a:spcPct val="110000"/>
              </a:lnSpc>
              <a:buFont typeface="Wingdings" pitchFamily="2" charset="2"/>
              <a:buChar char="§"/>
            </a:pPr>
            <a:r>
              <a:rPr lang="el-GR" sz="2400" dirty="0" smtClean="0">
                <a:latin typeface="Calibri" pitchFamily="34" charset="0"/>
              </a:rPr>
              <a:t>Το βάρος του μέλους εκφράζει την μικρότερη δυνατή αντίσταση.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89536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l-GR" dirty="0">
                <a:latin typeface="Calibri" pitchFamily="34" charset="0"/>
              </a:rPr>
              <a:t>Μηχανικό πλεονέκτημα </a:t>
            </a:r>
            <a:r>
              <a:rPr lang="el-GR" sz="3200" b="0" dirty="0" smtClean="0">
                <a:latin typeface="Calibri" pitchFamily="34" charset="0"/>
              </a:rPr>
              <a:t>2/2</a:t>
            </a:r>
            <a:endParaRPr lang="el-GR" sz="3600" dirty="0" smtClean="0">
              <a:latin typeface="Calibri" pitchFamily="34" charset="0"/>
            </a:endParaRPr>
          </a:p>
        </p:txBody>
      </p:sp>
      <p:sp>
        <p:nvSpPr>
          <p:cNvPr id="99331" name="Rectangle 3"/>
          <p:cNvSpPr>
            <a:spLocks noGrp="1" noChangeArrowheads="1"/>
          </p:cNvSpPr>
          <p:nvPr>
            <p:ph idx="1"/>
          </p:nvPr>
        </p:nvSpPr>
        <p:spPr/>
        <p:txBody>
          <a:bodyPr/>
          <a:lstStyle/>
          <a:p>
            <a:pPr eaLnBrk="0" fontAlgn="base" hangingPunct="0">
              <a:lnSpc>
                <a:spcPct val="110000"/>
              </a:lnSpc>
              <a:spcAft>
                <a:spcPct val="0"/>
              </a:spcAft>
              <a:defRPr/>
            </a:pPr>
            <a:r>
              <a:rPr lang="el-GR" kern="0" dirty="0" smtClean="0">
                <a:latin typeface="Calibri" pitchFamily="34" charset="0"/>
              </a:rPr>
              <a:t>Ο </a:t>
            </a:r>
            <a:r>
              <a:rPr lang="el-GR" kern="0" dirty="0">
                <a:latin typeface="Calibri" pitchFamily="34" charset="0"/>
              </a:rPr>
              <a:t>λόγος του μέτρου της αντίστασης προς το μέτρο </a:t>
            </a:r>
            <a:r>
              <a:rPr lang="el-GR" kern="0" dirty="0" smtClean="0">
                <a:latin typeface="Calibri" pitchFamily="34" charset="0"/>
              </a:rPr>
              <a:t>της δύναμης</a:t>
            </a:r>
            <a:r>
              <a:rPr lang="el-GR" kern="0" dirty="0">
                <a:latin typeface="Calibri" pitchFamily="34" charset="0"/>
              </a:rPr>
              <a:t>, ή αλλιώς </a:t>
            </a:r>
            <a:endParaRPr lang="el-GR" kern="0" dirty="0" smtClean="0">
              <a:latin typeface="Calibri" pitchFamily="34" charset="0"/>
            </a:endParaRPr>
          </a:p>
          <a:p>
            <a:pPr eaLnBrk="0" fontAlgn="base" hangingPunct="0">
              <a:lnSpc>
                <a:spcPct val="110000"/>
              </a:lnSpc>
              <a:spcAft>
                <a:spcPct val="0"/>
              </a:spcAft>
              <a:defRPr/>
            </a:pPr>
            <a:r>
              <a:rPr lang="el-GR" sz="2400" dirty="0" smtClean="0">
                <a:latin typeface="Calibri" pitchFamily="34" charset="0"/>
              </a:rPr>
              <a:t>Ο λόγος της απόστασης του σημείου εφαρμογής της δύναμης από τον άξονα της κίνησης (μοχλοβραχίονας δύναμης) προς την απόσταση του σημείου εφαρμογής της αντίστασης από τον άξονα της κίνησης (μοχλοβραχίονας αντίστασης) εκφράζει το   μηχανικό πλεονέκτημα.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93210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l-GR" dirty="0" smtClean="0"/>
              <a:t>Μοχλοί </a:t>
            </a:r>
            <a:r>
              <a:rPr lang="el-GR" sz="3200" b="0" dirty="0" smtClean="0"/>
              <a:t>1/2</a:t>
            </a:r>
          </a:p>
        </p:txBody>
      </p:sp>
      <p:pic>
        <p:nvPicPr>
          <p:cNvPr id="21507" name="Picture 2" descr="Picture of Wheel Barrow - Free Pictures - FreeFoto.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371600"/>
            <a:ext cx="4041090" cy="3429000"/>
          </a:xfrm>
          <a:prstGeom prst="rect">
            <a:avLst/>
          </a:prstGeom>
          <a:noFill/>
          <a:ln w="9525">
            <a:solidFill>
              <a:schemeClr val="tx1"/>
            </a:solidFill>
            <a:miter lim="800000"/>
            <a:headEnd/>
            <a:tailEnd/>
          </a:ln>
        </p:spPr>
      </p:pic>
      <p:pic>
        <p:nvPicPr>
          <p:cNvPr id="21508" name="Picture 2" descr="http://upload.wikimedia.org/wikipedia/commons/6/6c/Labor-Pearce-Highsmith-detail-1.jpe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1613" y="1371600"/>
            <a:ext cx="4616450" cy="3429000"/>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10" name="Ορθογώνιο 9"/>
          <p:cNvSpPr/>
          <p:nvPr/>
        </p:nvSpPr>
        <p:spPr>
          <a:xfrm>
            <a:off x="1023541" y="4941168"/>
            <a:ext cx="297259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Labor-Pearce-Highsmith-detail-1</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5" tooltip="User:Eubulides"/>
              </a:rPr>
              <a:t>Eubulides</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11" name="Ορθογώνιο 10"/>
          <p:cNvSpPr/>
          <p:nvPr/>
        </p:nvSpPr>
        <p:spPr>
          <a:xfrm>
            <a:off x="5534956" y="4941167"/>
            <a:ext cx="2724778"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6"/>
              </a:rPr>
              <a:t>Wheel Barrow</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u="sng" dirty="0">
                <a:latin typeface="+mn-lt"/>
                <a:hlinkClick r:id="rId7"/>
              </a:rPr>
              <a:t>Ian Britton</a:t>
            </a:r>
            <a:r>
              <a:rPr lang="en-US"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latin typeface="+mn-lt"/>
                <a:hlinkClick r:id="rId8"/>
              </a:rPr>
              <a:t>CC BY-NC-ND </a:t>
            </a:r>
            <a:r>
              <a:rPr lang="en-US" sz="1200" dirty="0" smtClean="0">
                <a:latin typeface="+mn-lt"/>
                <a:hlinkClick r:id="rId8"/>
              </a:rPr>
              <a:t>3.0</a:t>
            </a:r>
            <a:endParaRPr lang="en-US" sz="1200" dirty="0">
              <a:latin typeface="+mn-lt"/>
            </a:endParaRPr>
          </a:p>
        </p:txBody>
      </p:sp>
    </p:spTree>
    <p:extLst>
      <p:ext uri="{BB962C8B-B14F-4D97-AF65-F5344CB8AC3E}">
        <p14:creationId xmlns:p14="http://schemas.microsoft.com/office/powerpoint/2010/main" val="3079858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Μοχλοί </a:t>
            </a:r>
            <a:r>
              <a:rPr lang="el-GR" sz="3200" b="0" dirty="0" smtClean="0"/>
              <a:t>2/2</a:t>
            </a:r>
            <a:endParaRPr lang="el-GR" dirty="0"/>
          </a:p>
        </p:txBody>
      </p:sp>
      <p:sp>
        <p:nvSpPr>
          <p:cNvPr id="3" name="2 - Θέση περιεχομένου"/>
          <p:cNvSpPr>
            <a:spLocks noGrp="1"/>
          </p:cNvSpPr>
          <p:nvPr>
            <p:ph idx="1"/>
          </p:nvPr>
        </p:nvSpPr>
        <p:spPr/>
        <p:txBody>
          <a:bodyPr>
            <a:normAutofit/>
          </a:bodyPr>
          <a:lstStyle/>
          <a:p>
            <a:pPr>
              <a:lnSpc>
                <a:spcPct val="110000"/>
              </a:lnSpc>
            </a:pPr>
            <a:r>
              <a:rPr lang="el-GR" dirty="0" smtClean="0">
                <a:latin typeface="Calibri" pitchFamily="34" charset="0"/>
              </a:rPr>
              <a:t>Το ανθρώπινο σώμα κινείται με μια </a:t>
            </a:r>
            <a:r>
              <a:rPr lang="el-GR" sz="2400" dirty="0" smtClean="0">
                <a:latin typeface="Calibri" pitchFamily="34" charset="0"/>
              </a:rPr>
              <a:t> σειρά </a:t>
            </a:r>
            <a:r>
              <a:rPr lang="el-GR" sz="2400" b="1" dirty="0" smtClean="0">
                <a:latin typeface="Calibri" pitchFamily="34" charset="0"/>
              </a:rPr>
              <a:t>απλών μηχανών</a:t>
            </a:r>
            <a:r>
              <a:rPr lang="el-GR" sz="2400" dirty="0" smtClean="0">
                <a:latin typeface="Calibri" pitchFamily="34" charset="0"/>
              </a:rPr>
              <a:t>,</a:t>
            </a:r>
            <a:r>
              <a:rPr lang="en-US" sz="2400" dirty="0" smtClean="0">
                <a:latin typeface="Calibri" pitchFamily="34" charset="0"/>
              </a:rPr>
              <a:t> </a:t>
            </a:r>
            <a:r>
              <a:rPr lang="el-GR" sz="2400" dirty="0" smtClean="0">
                <a:latin typeface="Calibri" pitchFamily="34" charset="0"/>
              </a:rPr>
              <a:t>που συνεργάζονται μεταξύ τους με τρόπο πολύπλοκο με τελικό στόχο</a:t>
            </a:r>
            <a:r>
              <a:rPr lang="en-US" sz="2400" dirty="0" smtClean="0">
                <a:latin typeface="Calibri" pitchFamily="34" charset="0"/>
              </a:rPr>
              <a:t>:</a:t>
            </a:r>
            <a:endParaRPr lang="el-GR" sz="2400" dirty="0" smtClean="0">
              <a:latin typeface="Calibri" pitchFamily="34" charset="0"/>
            </a:endParaRPr>
          </a:p>
          <a:p>
            <a:pPr lvl="1" eaLnBrk="1" hangingPunct="1">
              <a:lnSpc>
                <a:spcPct val="110000"/>
              </a:lnSpc>
              <a:buFont typeface="Wingdings" pitchFamily="2" charset="2"/>
              <a:buChar char="§"/>
            </a:pPr>
            <a:r>
              <a:rPr lang="el-GR" sz="2400" dirty="0" smtClean="0">
                <a:latin typeface="Calibri" pitchFamily="34" charset="0"/>
              </a:rPr>
              <a:t>Την φυσιολογική λειτουργία του,</a:t>
            </a:r>
          </a:p>
          <a:p>
            <a:pPr lvl="1" eaLnBrk="1" hangingPunct="1">
              <a:lnSpc>
                <a:spcPct val="110000"/>
              </a:lnSpc>
              <a:buFont typeface="Wingdings" pitchFamily="2" charset="2"/>
              <a:buChar char="§"/>
            </a:pPr>
            <a:r>
              <a:rPr lang="el-GR" sz="2400" dirty="0" smtClean="0">
                <a:latin typeface="Calibri" pitchFamily="34" charset="0"/>
              </a:rPr>
              <a:t>Την εξασφάλιση της κινητικότητας  συγχρόνως και της  σταθερότητας.</a:t>
            </a:r>
            <a:endParaRPr lang="en-US" sz="2400" dirty="0" smtClean="0">
              <a:latin typeface="Calibri" pitchFamily="34" charset="0"/>
            </a:endParaRPr>
          </a:p>
          <a:p>
            <a:pPr eaLnBrk="1" hangingPunct="1">
              <a:lnSpc>
                <a:spcPct val="110000"/>
              </a:lnSpc>
              <a:buFont typeface="Wingdings" pitchFamily="2" charset="2"/>
              <a:buChar char="Ø"/>
            </a:pPr>
            <a:r>
              <a:rPr lang="el-GR" sz="2400" dirty="0" smtClean="0">
                <a:latin typeface="Calibri" pitchFamily="34" charset="0"/>
              </a:rPr>
              <a:t>Οι τρεις παράγοντες - δύναμη, υπομόχλιο, αντίσταση - διακρίνονται σε όλους  τους  μοχλούς με διαφορετική σχέση μεταξύ τους</a:t>
            </a:r>
            <a:r>
              <a:rPr lang="el-GR" dirty="0" smtClean="0">
                <a:latin typeface="Calibri" pitchFamily="34" charset="0"/>
              </a:rPr>
              <a:t>.</a:t>
            </a:r>
            <a:r>
              <a:rPr lang="el-GR" dirty="0" smtClean="0">
                <a:latin typeface="Tahoma" pitchFamily="34" charset="0"/>
              </a:rPr>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507871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l-GR" sz="4000" dirty="0" smtClean="0">
                <a:latin typeface="Calibri" pitchFamily="34" charset="0"/>
              </a:rPr>
              <a:t>Μοχλός Πρώτου Είδους </a:t>
            </a:r>
            <a:r>
              <a:rPr lang="el-GR" sz="3200" b="0" dirty="0" smtClean="0">
                <a:latin typeface="Calibri" pitchFamily="34" charset="0"/>
              </a:rPr>
              <a:t>1/3</a:t>
            </a:r>
            <a:endParaRPr lang="el-GR" sz="3200" b="0" dirty="0" smtClean="0">
              <a:latin typeface="Arial" charset="0"/>
            </a:endParaRPr>
          </a:p>
        </p:txBody>
      </p:sp>
      <p:pic>
        <p:nvPicPr>
          <p:cNvPr id="4" name="σάρωση0012.bmp" descr="C:\Documents and Settings\dora\Τα έγγραφά μου\scanner\2009-10 (Oct)\σάρωση0012.bmp"/>
          <p:cNvPicPr>
            <a:picLocks noChangeAspect="1"/>
          </p:cNvPicPr>
          <p:nvPr/>
        </p:nvPicPr>
        <p:blipFill>
          <a:blip r:embed="rId2" r:link="rId4"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91545" y="1347184"/>
            <a:ext cx="4052455" cy="1981200"/>
          </a:xfrm>
          <a:prstGeom prst="rect">
            <a:avLst/>
          </a:prstGeom>
          <a:noFill/>
          <a:ln w="9525">
            <a:noFill/>
            <a:miter lim="800000"/>
            <a:headEnd/>
            <a:tailEnd/>
          </a:ln>
        </p:spPr>
      </p:pic>
      <p:sp>
        <p:nvSpPr>
          <p:cNvPr id="6" name="5 - Ορθογώνιο"/>
          <p:cNvSpPr/>
          <p:nvPr/>
        </p:nvSpPr>
        <p:spPr>
          <a:xfrm>
            <a:off x="5220072" y="3429000"/>
            <a:ext cx="3323220" cy="1200329"/>
          </a:xfrm>
          <a:prstGeom prst="rect">
            <a:avLst/>
          </a:prstGeom>
          <a:ln>
            <a:solidFill>
              <a:schemeClr val="tx1"/>
            </a:solidFill>
          </a:ln>
        </p:spPr>
        <p:txBody>
          <a:bodyPr wrap="square">
            <a:spAutoFit/>
          </a:bodyPr>
          <a:lstStyle/>
          <a:p>
            <a:r>
              <a:rPr lang="el-GR" sz="2400" dirty="0" smtClean="0">
                <a:latin typeface="+mn-lt"/>
              </a:rPr>
              <a:t>Το υπομόχλιο ευρίσκεται μεταξύ δύναμης και αντίστασης.</a:t>
            </a:r>
            <a:endParaRPr lang="el-GR" sz="24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8" name="σάρωση0012.bmp" descr="C:\Documents and Settings\dora\Τα έγγραφά μου\scanner\2009-10 (Oct)\σάρωση0012.bmp"/>
          <p:cNvPicPr>
            <a:picLocks noChangeAspect="1"/>
          </p:cNvPicPr>
          <p:nvPr/>
        </p:nvPicPr>
        <p:blipFill>
          <a:blip r:embed="rId5" r:link="rId4"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251520" y="1291364"/>
            <a:ext cx="4699248" cy="5276349"/>
          </a:xfrm>
          <a:prstGeom prst="rect">
            <a:avLst/>
          </a:prstGeom>
        </p:spPr>
      </p:pic>
    </p:spTree>
    <p:extLst>
      <p:ext uri="{BB962C8B-B14F-4D97-AF65-F5344CB8AC3E}">
        <p14:creationId xmlns:p14="http://schemas.microsoft.com/office/powerpoint/2010/main" val="2497840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l-GR" dirty="0">
                <a:latin typeface="Calibri" pitchFamily="34" charset="0"/>
              </a:rPr>
              <a:t>Μοχλός Πρώτου Είδους </a:t>
            </a:r>
            <a:r>
              <a:rPr lang="el-GR" sz="3200" b="0" dirty="0" smtClean="0">
                <a:latin typeface="Calibri" pitchFamily="34" charset="0"/>
              </a:rPr>
              <a:t>2/3</a:t>
            </a:r>
            <a:endParaRPr lang="el-GR" sz="4000" dirty="0" smtClean="0">
              <a:latin typeface="Calibri" pitchFamily="34" charset="0"/>
            </a:endParaRPr>
          </a:p>
        </p:txBody>
      </p:sp>
      <p:pic>
        <p:nvPicPr>
          <p:cNvPr id="108548" name="Picture 4" descr="An erect head is shown. The weight of the head is fifty newtons. The center of gravity of the head lies in front of its support. The perpendicular distance between the support and the weight of the head is two point five centimeters. Between these forces, there is a point where a vertical force vector is shown. This force is marked as F sub J. At the back of the head, five point zero centimeters behind the support point, is a downward vector labeled F sub 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96752"/>
            <a:ext cx="4032448" cy="4899363"/>
          </a:xfrm>
          <a:prstGeom prst="rect">
            <a:avLst/>
          </a:prstGeom>
          <a:noFill/>
          <a:ln w="9525">
            <a:noFill/>
            <a:miter lim="800000"/>
            <a:headEnd/>
            <a:tailEnd/>
          </a:ln>
        </p:spPr>
      </p:pic>
      <p:pic>
        <p:nvPicPr>
          <p:cNvPr id="7" name="Picture 4" descr="The masseter muscles of a jaw of a man are shown. The force F sub M is equal to two hundred newtons and is acting on the muscle in upward direction and the force F sub J is acting to the left end of the muscle downward. The span of the muscle at upper part is five centimeters. At the joint of jaw, the reaction force is downward."/>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0" y="1268760"/>
            <a:ext cx="4547347" cy="4652111"/>
          </a:xfrm>
          <a:prstGeom prst="rect">
            <a:avLst/>
          </a:prstGeom>
          <a:noFill/>
          <a:ln>
            <a:no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10" name="Ορθογώνιο 9"/>
          <p:cNvSpPr/>
          <p:nvPr/>
        </p:nvSpPr>
        <p:spPr>
          <a:xfrm>
            <a:off x="2161206" y="6251404"/>
            <a:ext cx="5177513"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5"/>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6"/>
              </a:rPr>
              <a:t>Creative Commons Attribution License </a:t>
            </a:r>
            <a:r>
              <a:rPr lang="en-US" sz="1200" dirty="0" smtClean="0">
                <a:latin typeface="+mn-lt"/>
                <a:hlinkClick r:id="rId6"/>
              </a:rPr>
              <a:t>3.0</a:t>
            </a:r>
            <a:r>
              <a:rPr lang="en-US" sz="1200" dirty="0" smtClean="0">
                <a:latin typeface="+mn-lt"/>
              </a:rPr>
              <a:t>.</a:t>
            </a:r>
            <a:endParaRPr lang="el-GR" sz="1200" dirty="0">
              <a:latin typeface="+mn-lt"/>
            </a:endParaRPr>
          </a:p>
        </p:txBody>
      </p:sp>
    </p:spTree>
    <p:extLst>
      <p:ext uri="{BB962C8B-B14F-4D97-AF65-F5344CB8AC3E}">
        <p14:creationId xmlns:p14="http://schemas.microsoft.com/office/powerpoint/2010/main" val="1663384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dirty="0">
                <a:latin typeface="Calibri" pitchFamily="34" charset="0"/>
              </a:rPr>
              <a:t>Μοχλός Πρώτου Είδους </a:t>
            </a:r>
            <a:r>
              <a:rPr lang="el-GR" sz="3200" b="0" dirty="0">
                <a:latin typeface="Calibri" pitchFamily="34" charset="0"/>
              </a:rPr>
              <a:t>3</a:t>
            </a:r>
            <a:r>
              <a:rPr lang="el-GR" sz="3200" b="0" dirty="0" smtClean="0">
                <a:latin typeface="Calibri" pitchFamily="34" charset="0"/>
              </a:rPr>
              <a:t>/3</a:t>
            </a:r>
            <a:endParaRPr lang="el-GR" sz="3600" dirty="0" smtClean="0">
              <a:latin typeface="Calibri" pitchFamily="34" charset="0"/>
            </a:endParaRPr>
          </a:p>
        </p:txBody>
      </p:sp>
      <p:sp>
        <p:nvSpPr>
          <p:cNvPr id="11267" name="Rectangle 3"/>
          <p:cNvSpPr>
            <a:spLocks noGrp="1" noChangeArrowheads="1"/>
          </p:cNvSpPr>
          <p:nvPr>
            <p:ph idx="1"/>
          </p:nvPr>
        </p:nvSpPr>
        <p:spPr>
          <a:xfrm>
            <a:off x="457200" y="1196752"/>
            <a:ext cx="8435280" cy="5400600"/>
          </a:xfrm>
        </p:spPr>
        <p:txBody>
          <a:bodyPr>
            <a:normAutofit lnSpcReduction="10000"/>
          </a:bodyPr>
          <a:lstStyle/>
          <a:p>
            <a:pPr eaLnBrk="1" hangingPunct="1">
              <a:lnSpc>
                <a:spcPct val="116000"/>
              </a:lnSpc>
              <a:spcBef>
                <a:spcPts val="1000"/>
              </a:spcBef>
              <a:buFontTx/>
              <a:buNone/>
            </a:pPr>
            <a:r>
              <a:rPr lang="el-GR" sz="2400" b="1" dirty="0" smtClean="0">
                <a:latin typeface="Calibri" pitchFamily="34" charset="0"/>
              </a:rPr>
              <a:t>Μοχλός Πρώτου είδους</a:t>
            </a:r>
            <a:endParaRPr lang="el-GR" sz="2400" dirty="0" smtClean="0">
              <a:latin typeface="Calibri" pitchFamily="34" charset="0"/>
            </a:endParaRPr>
          </a:p>
          <a:p>
            <a:pPr eaLnBrk="1" hangingPunct="1">
              <a:lnSpc>
                <a:spcPct val="116000"/>
              </a:lnSpc>
              <a:spcBef>
                <a:spcPts val="1000"/>
              </a:spcBef>
              <a:buNone/>
            </a:pPr>
            <a:r>
              <a:rPr lang="el-GR" sz="2400" dirty="0" smtClean="0">
                <a:latin typeface="Calibri" pitchFamily="34" charset="0"/>
              </a:rPr>
              <a:t>Το υπομόχλιο ευρίσκεται μεταξύ δύναμης και αντίστασης</a:t>
            </a:r>
          </a:p>
          <a:p>
            <a:pPr marL="0" indent="0" eaLnBrk="1" hangingPunct="1">
              <a:lnSpc>
                <a:spcPct val="116000"/>
              </a:lnSpc>
              <a:spcBef>
                <a:spcPts val="1000"/>
              </a:spcBef>
              <a:buNone/>
            </a:pPr>
            <a:r>
              <a:rPr lang="el-GR" sz="2400" dirty="0" smtClean="0">
                <a:latin typeface="Calibri" pitchFamily="34" charset="0"/>
              </a:rPr>
              <a:t>Το μηχανικό πλεονέκτημα είναι μεγαλύτερο ή μικρότερο  από τη μονάδα. </a:t>
            </a:r>
          </a:p>
          <a:p>
            <a:pPr eaLnBrk="1" hangingPunct="1">
              <a:lnSpc>
                <a:spcPct val="116000"/>
              </a:lnSpc>
              <a:spcBef>
                <a:spcPts val="1000"/>
              </a:spcBef>
              <a:buFont typeface="Wingdings" pitchFamily="2" charset="2"/>
              <a:buChar char="Ø"/>
            </a:pPr>
            <a:r>
              <a:rPr lang="el-GR" sz="2400" dirty="0" smtClean="0">
                <a:latin typeface="Calibri" pitchFamily="34" charset="0"/>
              </a:rPr>
              <a:t>Μπορεί να εξασφαλίζει ισορροπία</a:t>
            </a:r>
            <a:r>
              <a:rPr lang="en-US" sz="2400" dirty="0" smtClean="0">
                <a:latin typeface="Calibri" pitchFamily="34" charset="0"/>
              </a:rPr>
              <a:t>. </a:t>
            </a:r>
            <a:r>
              <a:rPr lang="el-GR" sz="2400" dirty="0" smtClean="0">
                <a:latin typeface="Calibri" pitchFamily="34" charset="0"/>
              </a:rPr>
              <a:t>Παράδειγμα</a:t>
            </a:r>
            <a:r>
              <a:rPr lang="en-US" sz="2400" dirty="0" smtClean="0">
                <a:latin typeface="Calibri" pitchFamily="34" charset="0"/>
              </a:rPr>
              <a:t>: </a:t>
            </a:r>
            <a:r>
              <a:rPr lang="el-GR" sz="2400" dirty="0" smtClean="0">
                <a:latin typeface="Calibri" pitchFamily="34" charset="0"/>
              </a:rPr>
              <a:t>τραμπάλα</a:t>
            </a:r>
            <a:r>
              <a:rPr lang="en-US" sz="2400" dirty="0" smtClean="0">
                <a:latin typeface="Calibri" pitchFamily="34" charset="0"/>
              </a:rPr>
              <a:t>, </a:t>
            </a:r>
            <a:r>
              <a:rPr lang="el-GR" sz="2400" dirty="0" smtClean="0">
                <a:latin typeface="Calibri" pitchFamily="34" charset="0"/>
              </a:rPr>
              <a:t>ισορροπία της κεφαλής επάνω στον αυχένα. </a:t>
            </a:r>
          </a:p>
          <a:p>
            <a:pPr eaLnBrk="1" hangingPunct="1">
              <a:lnSpc>
                <a:spcPct val="116000"/>
              </a:lnSpc>
              <a:spcBef>
                <a:spcPts val="1000"/>
              </a:spcBef>
              <a:buFont typeface="Wingdings" pitchFamily="2" charset="2"/>
              <a:buChar char="Ø"/>
            </a:pPr>
            <a:r>
              <a:rPr lang="el-GR" sz="2400" dirty="0" smtClean="0">
                <a:latin typeface="Calibri" pitchFamily="34" charset="0"/>
              </a:rPr>
              <a:t>Προκαλεί </a:t>
            </a:r>
            <a:r>
              <a:rPr lang="el-GR" sz="2400" b="1" dirty="0" smtClean="0">
                <a:latin typeface="Calibri" pitchFamily="34" charset="0"/>
              </a:rPr>
              <a:t>κίνηση με ταχύτητα και τροχιά</a:t>
            </a:r>
            <a:r>
              <a:rPr lang="en-US" sz="2400" b="1" dirty="0" smtClean="0">
                <a:latin typeface="Calibri" pitchFamily="34" charset="0"/>
              </a:rPr>
              <a:t>,</a:t>
            </a:r>
            <a:r>
              <a:rPr lang="el-GR" sz="2400" b="1" dirty="0" smtClean="0">
                <a:latin typeface="Calibri" pitchFamily="34" charset="0"/>
              </a:rPr>
              <a:t> όταν το υπομόχλιο είναι κοντά στην δύναμη</a:t>
            </a:r>
            <a:r>
              <a:rPr lang="en-US" sz="2400" dirty="0" smtClean="0">
                <a:latin typeface="Calibri" pitchFamily="34" charset="0"/>
              </a:rPr>
              <a:t>.</a:t>
            </a:r>
            <a:r>
              <a:rPr lang="el-GR" sz="2400" dirty="0" smtClean="0">
                <a:latin typeface="Calibri" pitchFamily="34" charset="0"/>
              </a:rPr>
              <a:t> </a:t>
            </a:r>
            <a:endParaRPr lang="en-US" sz="2400" dirty="0" smtClean="0">
              <a:latin typeface="Calibri" pitchFamily="34" charset="0"/>
            </a:endParaRPr>
          </a:p>
          <a:p>
            <a:pPr eaLnBrk="1" hangingPunct="1">
              <a:lnSpc>
                <a:spcPct val="116000"/>
              </a:lnSpc>
              <a:spcBef>
                <a:spcPts val="1000"/>
              </a:spcBef>
              <a:buFontTx/>
              <a:buNone/>
            </a:pPr>
            <a:r>
              <a:rPr lang="el-GR" sz="2400" dirty="0" smtClean="0">
                <a:latin typeface="Calibri" pitchFamily="34" charset="0"/>
              </a:rPr>
              <a:t>Παράδειγμα </a:t>
            </a:r>
            <a:r>
              <a:rPr lang="en-US" sz="2400" dirty="0" smtClean="0">
                <a:latin typeface="Calibri" pitchFamily="34" charset="0"/>
              </a:rPr>
              <a:t>:</a:t>
            </a:r>
            <a:r>
              <a:rPr lang="el-GR" sz="2400" dirty="0" smtClean="0">
                <a:latin typeface="Calibri" pitchFamily="34" charset="0"/>
              </a:rPr>
              <a:t>ψαλίδι</a:t>
            </a:r>
            <a:r>
              <a:rPr lang="en-US" sz="2400" dirty="0" smtClean="0">
                <a:latin typeface="Calibri" pitchFamily="34" charset="0"/>
              </a:rPr>
              <a:t>, </a:t>
            </a:r>
            <a:r>
              <a:rPr lang="el-GR" sz="2400" dirty="0" smtClean="0">
                <a:latin typeface="Calibri" pitchFamily="34" charset="0"/>
              </a:rPr>
              <a:t>τρικέφαλος-έκταση του αγκώνα</a:t>
            </a:r>
          </a:p>
          <a:p>
            <a:pPr eaLnBrk="1" hangingPunct="1">
              <a:lnSpc>
                <a:spcPct val="116000"/>
              </a:lnSpc>
              <a:spcBef>
                <a:spcPts val="1000"/>
              </a:spcBef>
              <a:buFont typeface="Wingdings" pitchFamily="2" charset="2"/>
              <a:buChar char="Ø"/>
            </a:pPr>
            <a:r>
              <a:rPr lang="el-GR" sz="2400" dirty="0" smtClean="0">
                <a:latin typeface="Calibri" pitchFamily="34" charset="0"/>
              </a:rPr>
              <a:t>Προκαλεί </a:t>
            </a:r>
            <a:r>
              <a:rPr lang="el-GR" sz="2400" b="1" dirty="0" smtClean="0">
                <a:latin typeface="Calibri" pitchFamily="34" charset="0"/>
              </a:rPr>
              <a:t>κίνηση με δύναμη,  όταν το υπομόχλιο είναι κοντά στην αντίσταση.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45986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l-GR" sz="4000" dirty="0" smtClean="0">
                <a:latin typeface="Calibri" pitchFamily="34" charset="0"/>
              </a:rPr>
              <a:t>Μοχλός Δευτέρου Είδους </a:t>
            </a:r>
            <a:r>
              <a:rPr lang="el-GR" sz="3200" b="0" dirty="0" smtClean="0">
                <a:latin typeface="Calibri" pitchFamily="34" charset="0"/>
              </a:rPr>
              <a:t>1/3</a:t>
            </a:r>
            <a:endParaRPr lang="el-GR" sz="3200" b="0" dirty="0" smtClean="0">
              <a:latin typeface="Arial" charset="0"/>
            </a:endParaRPr>
          </a:p>
        </p:txBody>
      </p:sp>
      <p:pic>
        <p:nvPicPr>
          <p:cNvPr id="4" name="σάρωση0012.bmp" descr="C:\Documents and Settings\dora\Τα έγγραφά μου\scanner\2009-10 (Oct)\σάρωση0012.bmp"/>
          <p:cNvPicPr>
            <a:picLocks noChangeAspect="1"/>
          </p:cNvPicPr>
          <p:nvPr/>
        </p:nvPicPr>
        <p:blipFill>
          <a:blip r:embed="rId2" r:link="rId4"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30249" y="1120558"/>
            <a:ext cx="3666370" cy="2514600"/>
          </a:xfrm>
          <a:prstGeom prst="rect">
            <a:avLst/>
          </a:prstGeom>
          <a:noFill/>
          <a:ln w="9525">
            <a:noFill/>
            <a:miter lim="800000"/>
            <a:headEnd/>
            <a:tailEnd/>
          </a:ln>
        </p:spPr>
      </p:pic>
      <p:sp>
        <p:nvSpPr>
          <p:cNvPr id="6" name="5 - Ορθογώνιο"/>
          <p:cNvSpPr/>
          <p:nvPr/>
        </p:nvSpPr>
        <p:spPr>
          <a:xfrm>
            <a:off x="5220072" y="4005064"/>
            <a:ext cx="3286725" cy="1200329"/>
          </a:xfrm>
          <a:prstGeom prst="rect">
            <a:avLst/>
          </a:prstGeom>
          <a:ln>
            <a:solidFill>
              <a:schemeClr val="tx1"/>
            </a:solidFill>
          </a:ln>
        </p:spPr>
        <p:txBody>
          <a:bodyPr wrap="square">
            <a:spAutoFit/>
          </a:bodyPr>
          <a:lstStyle/>
          <a:p>
            <a:r>
              <a:rPr lang="el-GR" sz="2400" dirty="0" smtClean="0">
                <a:latin typeface="+mn-lt"/>
              </a:rPr>
              <a:t>Η αντίσταση ευρίσκεται μεταξύ δύναμης και υπομοχλίου.</a:t>
            </a:r>
            <a:endParaRPr lang="el-GR" sz="24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8" name="σάρωση0012.bmp" descr="C:\Documents and Settings\dora\Τα έγγραφά μου\scanner\2009-10 (Oct)\σάρωση0012.bmp"/>
          <p:cNvPicPr>
            <a:picLocks noChangeAspect="1"/>
          </p:cNvPicPr>
          <p:nvPr/>
        </p:nvPicPr>
        <p:blipFill>
          <a:blip r:embed="rId5" r:link="rId4"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304800" y="1143000"/>
            <a:ext cx="4572000" cy="5334000"/>
          </a:xfrm>
          <a:prstGeom prst="rect">
            <a:avLst/>
          </a:prstGeom>
        </p:spPr>
      </p:pic>
    </p:spTree>
    <p:extLst>
      <p:ext uri="{BB962C8B-B14F-4D97-AF65-F5344CB8AC3E}">
        <p14:creationId xmlns:p14="http://schemas.microsoft.com/office/powerpoint/2010/main" val="3056650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Μοχλός Δευτέρου Είδους </a:t>
            </a:r>
            <a:r>
              <a:rPr lang="el-GR" sz="3200" b="0" dirty="0" smtClean="0">
                <a:latin typeface="Calibri" pitchFamily="34" charset="0"/>
              </a:rPr>
              <a:t>2/3</a:t>
            </a:r>
            <a:endParaRPr lang="el-GR" sz="3600" dirty="0">
              <a:latin typeface="Calibri" pitchFamily="34" charset="0"/>
            </a:endParaRPr>
          </a:p>
        </p:txBody>
      </p:sp>
      <p:sp>
        <p:nvSpPr>
          <p:cNvPr id="3" name="2 - Θέση περιεχομένου"/>
          <p:cNvSpPr>
            <a:spLocks noGrp="1"/>
          </p:cNvSpPr>
          <p:nvPr>
            <p:ph idx="1"/>
          </p:nvPr>
        </p:nvSpPr>
        <p:spPr>
          <a:xfrm>
            <a:off x="457200" y="1196752"/>
            <a:ext cx="4691856" cy="5040560"/>
          </a:xfrm>
        </p:spPr>
        <p:txBody>
          <a:bodyPr/>
          <a:lstStyle/>
          <a:p>
            <a:pPr marL="0" indent="0" eaLnBrk="1" hangingPunct="1">
              <a:lnSpc>
                <a:spcPct val="112000"/>
              </a:lnSpc>
              <a:buNone/>
            </a:pPr>
            <a:r>
              <a:rPr lang="el-GR" sz="2200" b="1" dirty="0" smtClean="0">
                <a:latin typeface="Calibri" pitchFamily="34" charset="0"/>
              </a:rPr>
              <a:t>Μοχλός Δευτέρου είδους</a:t>
            </a:r>
            <a:endParaRPr lang="el-GR" sz="2200" dirty="0" smtClean="0">
              <a:latin typeface="Calibri" pitchFamily="34" charset="0"/>
            </a:endParaRPr>
          </a:p>
          <a:p>
            <a:pPr marL="0" indent="0" eaLnBrk="1" hangingPunct="1">
              <a:lnSpc>
                <a:spcPct val="112000"/>
              </a:lnSpc>
              <a:buNone/>
            </a:pPr>
            <a:r>
              <a:rPr lang="el-GR" sz="2200" dirty="0" smtClean="0">
                <a:latin typeface="Calibri" pitchFamily="34" charset="0"/>
              </a:rPr>
              <a:t>Η αντίσταση  ευρίσκεται  μεταξύ δύναμης και υπομοχλίου.      </a:t>
            </a:r>
          </a:p>
          <a:p>
            <a:pPr marL="0" indent="0" eaLnBrk="1" hangingPunct="1">
              <a:lnSpc>
                <a:spcPct val="112000"/>
              </a:lnSpc>
              <a:buNone/>
            </a:pPr>
            <a:r>
              <a:rPr lang="el-GR" sz="2200" dirty="0" smtClean="0">
                <a:latin typeface="Calibri" pitchFamily="34" charset="0"/>
              </a:rPr>
              <a:t>Το μηχανικό πλεονέκτημα είναι μεγαλύτερο από την μονάδα.</a:t>
            </a:r>
          </a:p>
          <a:p>
            <a:pPr eaLnBrk="1" hangingPunct="1">
              <a:lnSpc>
                <a:spcPct val="112000"/>
              </a:lnSpc>
              <a:buFont typeface="Wingdings" panose="05000000000000000000" pitchFamily="2" charset="2"/>
              <a:buChar char="Ø"/>
            </a:pPr>
            <a:r>
              <a:rPr lang="el-GR" sz="2200" dirty="0" smtClean="0">
                <a:latin typeface="Calibri" pitchFamily="34" charset="0"/>
              </a:rPr>
              <a:t>Η δύναμη  είναι  μικρότερη από την αντίσταση.</a:t>
            </a:r>
          </a:p>
          <a:p>
            <a:pPr marL="0" lvl="0" indent="0">
              <a:buNone/>
            </a:pPr>
            <a:r>
              <a:rPr lang="el-GR" sz="2200" kern="0" dirty="0">
                <a:solidFill>
                  <a:srgbClr val="000000"/>
                </a:solidFill>
              </a:rPr>
              <a:t>Παράδειγμα</a:t>
            </a:r>
            <a:r>
              <a:rPr lang="en-US" sz="2200" kern="0" dirty="0">
                <a:solidFill>
                  <a:srgbClr val="000000"/>
                </a:solidFill>
              </a:rPr>
              <a:t>:</a:t>
            </a:r>
            <a:r>
              <a:rPr lang="el-GR" sz="2200" kern="0" dirty="0">
                <a:solidFill>
                  <a:srgbClr val="000000"/>
                </a:solidFill>
              </a:rPr>
              <a:t> καρυοθραύστης, πελματιαία κάμψη από όρθια θέση και στήριξη στα δάχτυλα</a:t>
            </a:r>
            <a:r>
              <a:rPr lang="el-GR" sz="2200" kern="0" dirty="0" smtClean="0">
                <a:solidFill>
                  <a:srgbClr val="000000"/>
                </a:solidFill>
              </a:rPr>
              <a:t>.</a:t>
            </a:r>
            <a:endParaRPr lang="el-GR" sz="2200" kern="0" dirty="0">
              <a:solidFill>
                <a:srgbClr val="000000"/>
              </a:solidFill>
            </a:endParaRPr>
          </a:p>
        </p:txBody>
      </p:sp>
      <p:pic>
        <p:nvPicPr>
          <p:cNvPr id="5" name="Picture 4" descr="A foot of a person is shown. The ankle is slightly above the ground. There is a force in F-A on the back part of ankle, which is in upward direction. The weight of the leg is downward. The normal reaction is acting at the front foot in upward direction. The perpendicular distance between the normal reaction and the force F-A is sixteen centimeters. There is a point between these two forces where a force F-P is shown, which acts as fulcrum of the simplified lever system."/>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220072" y="1190512"/>
            <a:ext cx="3714825" cy="3826024"/>
          </a:xfrm>
          <a:prstGeom prst="rect">
            <a:avLst/>
          </a:prstGeom>
          <a:noFill/>
          <a:ln w="9525">
            <a:solidFill>
              <a:schemeClr val="tx1"/>
            </a:solidFill>
            <a:miter lim="800000"/>
            <a:headEnd/>
            <a:tailEnd/>
          </a:ln>
        </p:spPr>
      </p:pic>
      <p:sp>
        <p:nvSpPr>
          <p:cNvPr id="6" name="Ορθογώνιο 5"/>
          <p:cNvSpPr/>
          <p:nvPr/>
        </p:nvSpPr>
        <p:spPr>
          <a:xfrm>
            <a:off x="395536" y="5692559"/>
            <a:ext cx="8145722" cy="471539"/>
          </a:xfrm>
          <a:prstGeom prst="rect">
            <a:avLst/>
          </a:prstGeom>
        </p:spPr>
        <p:txBody>
          <a:bodyPr wrap="square">
            <a:spAutoFit/>
          </a:bodyPr>
          <a:lstStyle/>
          <a:p>
            <a:pPr marL="285750" indent="-285750">
              <a:lnSpc>
                <a:spcPct val="112000"/>
              </a:lnSpc>
              <a:spcBef>
                <a:spcPct val="20000"/>
              </a:spcBef>
              <a:buFont typeface="Wingdings" panose="05000000000000000000" pitchFamily="2" charset="2"/>
              <a:buChar char="ü"/>
            </a:pPr>
            <a:r>
              <a:rPr lang="el-GR" sz="2200" kern="0" dirty="0" smtClean="0">
                <a:solidFill>
                  <a:srgbClr val="000000"/>
                </a:solidFill>
                <a:latin typeface="+mn-lt"/>
              </a:rPr>
              <a:t>Στο </a:t>
            </a:r>
            <a:r>
              <a:rPr lang="el-GR" sz="2200" kern="0" dirty="0">
                <a:solidFill>
                  <a:srgbClr val="000000"/>
                </a:solidFill>
                <a:latin typeface="+mn-lt"/>
              </a:rPr>
              <a:t>σώμα είναι σχετικά λίγοι οι μοχλοί δευτέρου είδους.</a:t>
            </a: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9" name="Ορθογώνιο 8"/>
          <p:cNvSpPr/>
          <p:nvPr/>
        </p:nvSpPr>
        <p:spPr>
          <a:xfrm>
            <a:off x="5385296" y="5016536"/>
            <a:ext cx="3384375" cy="646331"/>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extLst>
      <p:ext uri="{BB962C8B-B14F-4D97-AF65-F5344CB8AC3E}">
        <p14:creationId xmlns:p14="http://schemas.microsoft.com/office/powerpoint/2010/main" val="177763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alibri" pitchFamily="34" charset="0"/>
              </a:rPr>
              <a:t>Ορισμός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400" dirty="0" smtClean="0">
                <a:latin typeface="Calibri" pitchFamily="34" charset="0"/>
              </a:rPr>
              <a:t>Η βιολογική μηχανική είναι η μελέτη της δομής και της λειτουργίας των βιολογικών συστημάτων βάσει των μεθόδων της μηχανικής</a:t>
            </a:r>
            <a:r>
              <a:rPr lang="en-US" sz="2400" dirty="0" smtClean="0">
                <a:latin typeface="Calibri" pitchFamily="34" charset="0"/>
              </a:rPr>
              <a:t>  </a:t>
            </a:r>
            <a:r>
              <a:rPr lang="el-GR" sz="2400" dirty="0" smtClean="0">
                <a:latin typeface="Calibri" pitchFamily="34" charset="0"/>
              </a:rPr>
              <a:t>(</a:t>
            </a:r>
            <a:r>
              <a:rPr lang="el-GR" sz="2400" dirty="0" err="1" smtClean="0">
                <a:latin typeface="Calibri" pitchFamily="34" charset="0"/>
              </a:rPr>
              <a:t>Herbet</a:t>
            </a:r>
            <a:r>
              <a:rPr lang="el-GR" sz="2400" dirty="0" smtClean="0">
                <a:latin typeface="Calibri" pitchFamily="34" charset="0"/>
              </a:rPr>
              <a:t> </a:t>
            </a:r>
            <a:r>
              <a:rPr lang="el-GR" sz="2400" dirty="0" err="1" smtClean="0">
                <a:latin typeface="Calibri" pitchFamily="34" charset="0"/>
              </a:rPr>
              <a:t>Hatze</a:t>
            </a:r>
            <a:r>
              <a:rPr lang="el-GR" sz="2400" dirty="0" smtClean="0">
                <a:latin typeface="Calibri" pitchFamily="34" charset="0"/>
              </a:rPr>
              <a:t>, 1974)</a:t>
            </a:r>
            <a:r>
              <a:rPr lang="en-US" sz="2400" dirty="0" smtClean="0">
                <a:latin typeface="Calibri" pitchFamily="34" charset="0"/>
              </a:rPr>
              <a:t>.</a:t>
            </a:r>
            <a:endParaRPr lang="el-GR" sz="2400" dirty="0" smtClean="0">
              <a:latin typeface="Calibri" pitchFamily="34" charset="0"/>
            </a:endParaRPr>
          </a:p>
          <a:p>
            <a:r>
              <a:rPr lang="el-GR" sz="2400" dirty="0" smtClean="0">
                <a:latin typeface="Calibri" pitchFamily="34" charset="0"/>
              </a:rPr>
              <a:t>Η Βιολογική Μηχανική- </a:t>
            </a:r>
            <a:r>
              <a:rPr lang="en-US" sz="2400" dirty="0" smtClean="0">
                <a:latin typeface="Calibri" pitchFamily="34" charset="0"/>
              </a:rPr>
              <a:t>Biomechanics</a:t>
            </a:r>
            <a:r>
              <a:rPr lang="el-GR" sz="2400" dirty="0" smtClean="0">
                <a:latin typeface="Calibri" pitchFamily="34" charset="0"/>
              </a:rPr>
              <a:t>-  αφορά στην εφαρμογή των αρχών της φυσικής στους </a:t>
            </a:r>
            <a:r>
              <a:rPr lang="en-US" sz="2400" dirty="0" smtClean="0">
                <a:latin typeface="Calibri" pitchFamily="34" charset="0"/>
              </a:rPr>
              <a:t> </a:t>
            </a:r>
            <a:r>
              <a:rPr lang="el-GR" sz="2400" dirty="0" smtClean="0">
                <a:latin typeface="Calibri" pitchFamily="34" charset="0"/>
              </a:rPr>
              <a:t>ζώντες  οργανισμούς (</a:t>
            </a:r>
            <a:r>
              <a:rPr lang="en-US" sz="2400" dirty="0" err="1" smtClean="0">
                <a:latin typeface="Calibri" pitchFamily="34" charset="0"/>
              </a:rPr>
              <a:t>Lippert</a:t>
            </a:r>
            <a:r>
              <a:rPr lang="en-US" sz="2400" dirty="0" smtClean="0">
                <a:latin typeface="Calibri" pitchFamily="34" charset="0"/>
              </a:rPr>
              <a:t>,</a:t>
            </a:r>
            <a:r>
              <a:rPr lang="el-GR" sz="2400" dirty="0" smtClean="0">
                <a:latin typeface="Calibri" pitchFamily="34" charset="0"/>
              </a:rPr>
              <a:t>2006). </a:t>
            </a:r>
          </a:p>
          <a:p>
            <a:r>
              <a:rPr lang="el-GR" sz="2400" dirty="0" smtClean="0">
                <a:latin typeface="Calibri" pitchFamily="34" charset="0"/>
              </a:rPr>
              <a:t>Μελετά  τις φυσικές δράσεις των δυνάμεων, που ασκούνται στο σώμα, με αποτέλεσμα να προκαλούν κίνηση ή ισορροπία.</a:t>
            </a:r>
          </a:p>
          <a:p>
            <a:r>
              <a:rPr lang="el-GR" sz="2400" dirty="0" smtClean="0">
                <a:latin typeface="Calibri" pitchFamily="34" charset="0"/>
              </a:rPr>
              <a:t> Διακρίνεται σε </a:t>
            </a:r>
            <a:r>
              <a:rPr lang="en-US" sz="2400" dirty="0" smtClean="0">
                <a:latin typeface="Calibri" pitchFamily="34" charset="0"/>
              </a:rPr>
              <a:t>:</a:t>
            </a:r>
            <a:r>
              <a:rPr lang="el-GR" sz="2400" dirty="0" smtClean="0">
                <a:latin typeface="Calibri" pitchFamily="34" charset="0"/>
              </a:rPr>
              <a:t>  </a:t>
            </a:r>
          </a:p>
          <a:p>
            <a:pPr lvl="1"/>
            <a:r>
              <a:rPr lang="el-GR" sz="2400" b="1" dirty="0" smtClean="0">
                <a:latin typeface="Calibri" pitchFamily="34" charset="0"/>
              </a:rPr>
              <a:t>Στατική</a:t>
            </a:r>
            <a:r>
              <a:rPr lang="en-US" sz="2400" dirty="0" smtClean="0">
                <a:latin typeface="Calibri" pitchFamily="34" charset="0"/>
              </a:rPr>
              <a:t>:</a:t>
            </a:r>
            <a:r>
              <a:rPr lang="el-GR" sz="2400" dirty="0" smtClean="0">
                <a:latin typeface="Calibri" pitchFamily="34" charset="0"/>
              </a:rPr>
              <a:t> αναφέρεται σε σώμα σε ισορροπία.</a:t>
            </a:r>
          </a:p>
          <a:p>
            <a:pPr lvl="1"/>
            <a:r>
              <a:rPr lang="el-GR" sz="2400" b="1" dirty="0" smtClean="0">
                <a:latin typeface="Calibri" pitchFamily="34" charset="0"/>
              </a:rPr>
              <a:t>Δυναμική</a:t>
            </a:r>
            <a:r>
              <a:rPr lang="en-US" sz="2400" dirty="0" smtClean="0">
                <a:latin typeface="Calibri" pitchFamily="34" charset="0"/>
              </a:rPr>
              <a:t>:</a:t>
            </a:r>
            <a:r>
              <a:rPr lang="el-GR" sz="2400" dirty="0" smtClean="0">
                <a:latin typeface="Calibri" pitchFamily="34" charset="0"/>
              </a:rPr>
              <a:t> αναφέρεται σε σώμα σε κίνηση (επιτάχυνση)</a:t>
            </a:r>
          </a:p>
          <a:p>
            <a:pPr>
              <a:buFont typeface="Wingdings" panose="05000000000000000000" pitchFamily="2" charset="2"/>
              <a:buChar char="ü"/>
            </a:pPr>
            <a:r>
              <a:rPr lang="el-GR" sz="2400" dirty="0" smtClean="0">
                <a:latin typeface="Calibri" pitchFamily="34" charset="0"/>
              </a:rPr>
              <a:t>Η  δυναμική </a:t>
            </a:r>
            <a:r>
              <a:rPr lang="en-US" sz="2400" dirty="0" smtClean="0">
                <a:latin typeface="Calibri" pitchFamily="34" charset="0"/>
              </a:rPr>
              <a:t> </a:t>
            </a:r>
            <a:r>
              <a:rPr lang="el-GR" sz="2400" dirty="0" smtClean="0">
                <a:latin typeface="Calibri" pitchFamily="34" charset="0"/>
              </a:rPr>
              <a:t>διακρίνεται  σε </a:t>
            </a:r>
            <a:r>
              <a:rPr lang="el-GR" sz="2400" b="1" dirty="0" smtClean="0">
                <a:latin typeface="Calibri" pitchFamily="34" charset="0"/>
              </a:rPr>
              <a:t>κινηματική </a:t>
            </a:r>
            <a:r>
              <a:rPr lang="el-GR" sz="2400" dirty="0" smtClean="0">
                <a:latin typeface="Calibri" pitchFamily="34" charset="0"/>
              </a:rPr>
              <a:t>και </a:t>
            </a:r>
            <a:r>
              <a:rPr lang="el-GR" sz="2400" b="1" dirty="0" smtClean="0">
                <a:latin typeface="Calibri" pitchFamily="34" charset="0"/>
              </a:rPr>
              <a:t>κινητική.</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833491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l-GR" dirty="0">
                <a:latin typeface="Calibri" pitchFamily="34" charset="0"/>
              </a:rPr>
              <a:t>Μοχλός Δευτέρου Είδους </a:t>
            </a:r>
            <a:r>
              <a:rPr lang="el-GR" sz="3200" b="0" dirty="0" smtClean="0">
                <a:latin typeface="Calibri" pitchFamily="34" charset="0"/>
              </a:rPr>
              <a:t>3/3</a:t>
            </a:r>
            <a:endParaRPr lang="el-GR" sz="4000" dirty="0" smtClean="0">
              <a:latin typeface="Calibri" pitchFamily="34" charset="0"/>
            </a:endParaRPr>
          </a:p>
        </p:txBody>
      </p:sp>
      <p:sp>
        <p:nvSpPr>
          <p:cNvPr id="111619" name="Rectangle 3"/>
          <p:cNvSpPr>
            <a:spLocks noGrp="1" noChangeArrowheads="1"/>
          </p:cNvSpPr>
          <p:nvPr>
            <p:ph idx="1"/>
          </p:nvPr>
        </p:nvSpPr>
        <p:spPr>
          <a:xfrm>
            <a:off x="457200" y="1124744"/>
            <a:ext cx="8229600" cy="5040560"/>
          </a:xfrm>
        </p:spPr>
        <p:txBody>
          <a:bodyPr/>
          <a:lstStyle/>
          <a:p>
            <a:r>
              <a:rPr lang="el-GR" sz="2400" dirty="0" smtClean="0"/>
              <a:t>Η έκταση στην άρθρωση του αγκώνα, λόγω της</a:t>
            </a:r>
            <a:r>
              <a:rPr lang="el-GR" dirty="0" smtClean="0"/>
              <a:t> </a:t>
            </a:r>
            <a:r>
              <a:rPr lang="el-GR" sz="2400" dirty="0" smtClean="0"/>
              <a:t>σχέσης υπομόχλιο -αντίσταση- δύναμη, σχηματίζει μοχλό δευτέρου είδους.</a:t>
            </a:r>
          </a:p>
        </p:txBody>
      </p:sp>
      <p:pic>
        <p:nvPicPr>
          <p:cNvPr id="111620" name="Picture 4" descr="A woman doing pushups is shown. The weight W of her body is acting at the middle point of the length of her body. Her palms are on the ground. The distance between the palm and the feet is one point five meters. The distance between the center of gravity and the feet is zero point nine meters. The normal reaction on her hands is acting upw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17882"/>
            <a:ext cx="7580090" cy="3963446"/>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8" name="Ορθογώνιο 7"/>
          <p:cNvSpPr/>
          <p:nvPr/>
        </p:nvSpPr>
        <p:spPr>
          <a:xfrm>
            <a:off x="2205361" y="6381328"/>
            <a:ext cx="4824536"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extLst>
      <p:ext uri="{BB962C8B-B14F-4D97-AF65-F5344CB8AC3E}">
        <p14:creationId xmlns:p14="http://schemas.microsoft.com/office/powerpoint/2010/main" val="805751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l-GR" sz="4000" dirty="0" smtClean="0">
                <a:latin typeface="Calibri" pitchFamily="34" charset="0"/>
              </a:rPr>
              <a:t>Μοχλός Τρίτου Είδους </a:t>
            </a:r>
            <a:r>
              <a:rPr lang="el-GR" sz="3200" b="0" dirty="0" smtClean="0">
                <a:latin typeface="Calibri" pitchFamily="34" charset="0"/>
              </a:rPr>
              <a:t>1/2</a:t>
            </a:r>
          </a:p>
        </p:txBody>
      </p:sp>
      <p:pic>
        <p:nvPicPr>
          <p:cNvPr id="4" name="σάρωση0012.bmp" descr="C:\Documents and Settings\dora\Τα έγγραφά μου\scanner\2009-10 (Oct)\σάρωση0012.bmp"/>
          <p:cNvPicPr>
            <a:picLocks noChangeAspect="1"/>
          </p:cNvPicPr>
          <p:nvPr/>
        </p:nvPicPr>
        <p:blipFill>
          <a:blip r:embed="rId2" r:link="rId4"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88642" y="1052736"/>
            <a:ext cx="4061506" cy="1944216"/>
          </a:xfrm>
          <a:prstGeom prst="rect">
            <a:avLst/>
          </a:prstGeom>
          <a:noFill/>
          <a:ln w="9525">
            <a:noFill/>
            <a:miter lim="800000"/>
            <a:headEnd/>
            <a:tailEnd/>
          </a:ln>
        </p:spPr>
      </p:pic>
      <p:sp>
        <p:nvSpPr>
          <p:cNvPr id="6" name="5 - Ορθογώνιο"/>
          <p:cNvSpPr/>
          <p:nvPr/>
        </p:nvSpPr>
        <p:spPr>
          <a:xfrm>
            <a:off x="5558433" y="3645024"/>
            <a:ext cx="3109628" cy="1200329"/>
          </a:xfrm>
          <a:prstGeom prst="rect">
            <a:avLst/>
          </a:prstGeom>
          <a:ln>
            <a:solidFill>
              <a:schemeClr val="tx1"/>
            </a:solidFill>
          </a:ln>
        </p:spPr>
        <p:txBody>
          <a:bodyPr wrap="square">
            <a:spAutoFit/>
          </a:bodyPr>
          <a:lstStyle/>
          <a:p>
            <a:r>
              <a:rPr lang="el-GR" sz="2400" dirty="0" smtClean="0">
                <a:latin typeface="+mn-lt"/>
              </a:rPr>
              <a:t>Η  δύναμη ευρίσκεται μεταξύ αντίστασης και υπομοχλίου</a:t>
            </a:r>
            <a:endParaRPr lang="el-GR" sz="24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9" name="σάρωση0012.bmp" descr="C:\Documents and Settings\dora\Τα έγγραφά μου\scanner\2009-10 (Oct)\σάρωση0012.bmp"/>
          <p:cNvPicPr>
            <a:picLocks noGrp="1" noChangeAspect="1"/>
          </p:cNvPicPr>
          <p:nvPr>
            <p:ph idx="4294967295"/>
          </p:nvPr>
        </p:nvPicPr>
        <p:blipFill>
          <a:blip r:embed="rId5" r:link="rId4"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395536" y="1058614"/>
            <a:ext cx="4392488" cy="5826770"/>
          </a:xfrm>
        </p:spPr>
      </p:pic>
    </p:spTree>
    <p:extLst>
      <p:ext uri="{BB962C8B-B14F-4D97-AF65-F5344CB8AC3E}">
        <p14:creationId xmlns:p14="http://schemas.microsoft.com/office/powerpoint/2010/main" val="1049365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dirty="0">
                <a:latin typeface="Calibri" pitchFamily="34" charset="0"/>
              </a:rPr>
              <a:t>Μοχλός Τρίτου Είδους </a:t>
            </a:r>
            <a:r>
              <a:rPr lang="el-GR" sz="3200" b="0" dirty="0" smtClean="0">
                <a:latin typeface="Calibri" pitchFamily="34" charset="0"/>
              </a:rPr>
              <a:t>2/2</a:t>
            </a:r>
            <a:endParaRPr lang="el-GR" sz="3600" dirty="0" smtClean="0">
              <a:latin typeface="Calibri" pitchFamily="34" charset="0"/>
            </a:endParaRPr>
          </a:p>
        </p:txBody>
      </p:sp>
      <p:sp>
        <p:nvSpPr>
          <p:cNvPr id="12291" name="Rectangle 3"/>
          <p:cNvSpPr>
            <a:spLocks noGrp="1" noChangeArrowheads="1"/>
          </p:cNvSpPr>
          <p:nvPr>
            <p:ph idx="1"/>
          </p:nvPr>
        </p:nvSpPr>
        <p:spPr/>
        <p:txBody>
          <a:bodyPr/>
          <a:lstStyle/>
          <a:p>
            <a:pPr eaLnBrk="1" hangingPunct="1">
              <a:lnSpc>
                <a:spcPct val="110000"/>
              </a:lnSpc>
              <a:buFontTx/>
              <a:buNone/>
            </a:pPr>
            <a:r>
              <a:rPr lang="el-GR" sz="2400" b="1" dirty="0" smtClean="0">
                <a:latin typeface="Calibri" pitchFamily="34" charset="0"/>
              </a:rPr>
              <a:t>Μοχλός Τρίτου είδους</a:t>
            </a:r>
          </a:p>
          <a:p>
            <a:pPr eaLnBrk="1" hangingPunct="1">
              <a:lnSpc>
                <a:spcPct val="110000"/>
              </a:lnSpc>
              <a:buNone/>
            </a:pPr>
            <a:r>
              <a:rPr lang="el-GR" sz="2400" dirty="0" smtClean="0">
                <a:latin typeface="Calibri" pitchFamily="34" charset="0"/>
              </a:rPr>
              <a:t>Η δύναμη ευρίσκεται μεταξύ αντίστασης και υπομοχλίου.</a:t>
            </a:r>
          </a:p>
          <a:p>
            <a:pPr eaLnBrk="1" hangingPunct="1">
              <a:lnSpc>
                <a:spcPct val="110000"/>
              </a:lnSpc>
              <a:buNone/>
            </a:pPr>
            <a:r>
              <a:rPr lang="el-GR" sz="2400" dirty="0" smtClean="0">
                <a:latin typeface="Calibri" pitchFamily="34" charset="0"/>
              </a:rPr>
              <a:t>Το μηχανικό πλεονέκτημα είναι μικρότερο από την  μονάδα.</a:t>
            </a:r>
          </a:p>
          <a:p>
            <a:pPr eaLnBrk="1" hangingPunct="1">
              <a:lnSpc>
                <a:spcPct val="110000"/>
              </a:lnSpc>
              <a:buFont typeface="Wingdings" pitchFamily="2" charset="2"/>
              <a:buChar char="Ø"/>
            </a:pPr>
            <a:r>
              <a:rPr lang="el-GR" sz="2400" dirty="0" smtClean="0">
                <a:latin typeface="Calibri" pitchFamily="34" charset="0"/>
              </a:rPr>
              <a:t>Η δύναμη είναι μεγαλύτερη από την αντίσταση.</a:t>
            </a:r>
          </a:p>
          <a:p>
            <a:pPr marL="355600" lvl="1" indent="0">
              <a:lnSpc>
                <a:spcPct val="110000"/>
              </a:lnSpc>
              <a:buNone/>
            </a:pPr>
            <a:r>
              <a:rPr lang="el-GR" dirty="0" smtClean="0">
                <a:latin typeface="Calibri" pitchFamily="34" charset="0"/>
              </a:rPr>
              <a:t>Προκαλεί ταχύτητα και τροχιά. </a:t>
            </a:r>
          </a:p>
          <a:p>
            <a:pPr marL="355600" lvl="1" indent="0">
              <a:lnSpc>
                <a:spcPct val="110000"/>
              </a:lnSpc>
              <a:buNone/>
            </a:pPr>
            <a:r>
              <a:rPr lang="el-GR" dirty="0" smtClean="0">
                <a:latin typeface="Calibri" pitchFamily="34" charset="0"/>
              </a:rPr>
              <a:t>Οι περισσότεροι μοχλοί στο ανθρώπινο σώμα είναι τρίτου είδους.</a:t>
            </a:r>
          </a:p>
          <a:p>
            <a:pPr marL="355600" lvl="1" indent="0">
              <a:lnSpc>
                <a:spcPct val="110000"/>
              </a:lnSpc>
              <a:buNone/>
            </a:pPr>
            <a:r>
              <a:rPr lang="el-GR" dirty="0" smtClean="0">
                <a:latin typeface="Calibri" pitchFamily="34" charset="0"/>
              </a:rPr>
              <a:t>Παράδειγμα στη κάμψη του αγκώνα ο δικέφαλος </a:t>
            </a:r>
            <a:r>
              <a:rPr lang="el-GR" dirty="0" err="1" smtClean="0">
                <a:latin typeface="Calibri" pitchFamily="34" charset="0"/>
              </a:rPr>
              <a:t>βραχιόνιος</a:t>
            </a:r>
            <a:r>
              <a:rPr lang="el-GR" dirty="0" smtClean="0">
                <a:latin typeface="Calibri" pitchFamily="34" charset="0"/>
              </a:rPr>
              <a:t> μυς.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501309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latin typeface="Calibri" pitchFamily="34" charset="0"/>
              </a:rPr>
              <a:t>Κίνηση </a:t>
            </a:r>
            <a:r>
              <a:rPr lang="el-GR" sz="3200" b="0" dirty="0" smtClean="0">
                <a:latin typeface="Calibri" pitchFamily="34" charset="0"/>
              </a:rPr>
              <a:t>1/2</a:t>
            </a:r>
            <a:endParaRPr lang="el-GR" sz="3200" b="0" dirty="0">
              <a:latin typeface="Calibri" pitchFamily="34" charset="0"/>
            </a:endParaRPr>
          </a:p>
        </p:txBody>
      </p:sp>
      <p:sp>
        <p:nvSpPr>
          <p:cNvPr id="3" name="2 - Θέση περιεχομένου"/>
          <p:cNvSpPr>
            <a:spLocks noGrp="1"/>
          </p:cNvSpPr>
          <p:nvPr>
            <p:ph idx="1"/>
          </p:nvPr>
        </p:nvSpPr>
        <p:spPr/>
        <p:txBody>
          <a:bodyPr>
            <a:normAutofit/>
          </a:bodyPr>
          <a:lstStyle/>
          <a:p>
            <a:pPr eaLnBrk="1" hangingPunct="1">
              <a:lnSpc>
                <a:spcPct val="90000"/>
              </a:lnSpc>
              <a:buFont typeface="Wingdings" pitchFamily="2" charset="2"/>
              <a:buChar char="Ø"/>
            </a:pPr>
            <a:r>
              <a:rPr lang="el-GR" sz="2400" dirty="0" smtClean="0">
                <a:latin typeface="Calibri" pitchFamily="34" charset="0"/>
              </a:rPr>
              <a:t>Η κίνηση παράγεται, αρχίζει, από το μυϊκό σύστημα. </a:t>
            </a:r>
          </a:p>
          <a:p>
            <a:pPr eaLnBrk="1" hangingPunct="1">
              <a:buFont typeface="Wingdings" pitchFamily="2" charset="2"/>
              <a:buChar char="Ø"/>
              <a:defRPr/>
            </a:pPr>
            <a:r>
              <a:rPr lang="el-GR" sz="2400" dirty="0" smtClean="0">
                <a:latin typeface="Calibri" pitchFamily="34" charset="0"/>
              </a:rPr>
              <a:t>Η κίνηση είναι</a:t>
            </a:r>
            <a:r>
              <a:rPr lang="en-US" sz="2400" dirty="0" smtClean="0">
                <a:latin typeface="Calibri" pitchFamily="34" charset="0"/>
              </a:rPr>
              <a:t>:</a:t>
            </a:r>
          </a:p>
          <a:p>
            <a:pPr lvl="1" eaLnBrk="1" hangingPunct="1">
              <a:buFont typeface="Wingdings" pitchFamily="2" charset="2"/>
              <a:buChar char="§"/>
              <a:defRPr/>
            </a:pPr>
            <a:r>
              <a:rPr lang="en-US" sz="2400" b="1" dirty="0" smtClean="0">
                <a:latin typeface="Calibri" pitchFamily="34" charset="0"/>
              </a:rPr>
              <a:t> </a:t>
            </a:r>
            <a:r>
              <a:rPr lang="el-GR" sz="2400" b="1" dirty="0" smtClean="0">
                <a:latin typeface="Calibri" pitchFamily="34" charset="0"/>
              </a:rPr>
              <a:t>γραμμική</a:t>
            </a:r>
            <a:r>
              <a:rPr lang="el-GR" sz="2400" dirty="0" smtClean="0">
                <a:latin typeface="Calibri" pitchFamily="34" charset="0"/>
              </a:rPr>
              <a:t>, μετατόπιση επάνω σε μια γραμμή  ή</a:t>
            </a:r>
            <a:endParaRPr lang="en-US" sz="2400" dirty="0" smtClean="0">
              <a:latin typeface="Calibri" pitchFamily="34" charset="0"/>
            </a:endParaRPr>
          </a:p>
          <a:p>
            <a:pPr lvl="1" eaLnBrk="1" hangingPunct="1">
              <a:buFont typeface="Wingdings" pitchFamily="2" charset="2"/>
              <a:buChar char="§"/>
              <a:defRPr/>
            </a:pPr>
            <a:r>
              <a:rPr lang="el-GR" sz="2400" dirty="0" smtClean="0">
                <a:latin typeface="Calibri" pitchFamily="34" charset="0"/>
              </a:rPr>
              <a:t> </a:t>
            </a:r>
            <a:r>
              <a:rPr lang="el-GR" sz="2400" b="1" dirty="0" smtClean="0">
                <a:latin typeface="Calibri" pitchFamily="34" charset="0"/>
              </a:rPr>
              <a:t>γωνιακή, </a:t>
            </a:r>
            <a:r>
              <a:rPr lang="el-GR" sz="2400" dirty="0" smtClean="0">
                <a:latin typeface="Calibri" pitchFamily="34" charset="0"/>
              </a:rPr>
              <a:t>στροφή γύρω από άξονα. Η τροχιά της κίνησης αναπτύσσεται σε τόξο κύκλου με κέντρο τον άξονα  της άρθρωσης.                                                                                        </a:t>
            </a:r>
          </a:p>
          <a:p>
            <a:pPr marL="457200" indent="-457200" eaLnBrk="1" hangingPunct="1">
              <a:buFont typeface="Wingdings" pitchFamily="2" charset="2"/>
              <a:buChar char="Ø"/>
              <a:defRPr/>
            </a:pPr>
            <a:r>
              <a:rPr lang="el-GR" sz="2400" dirty="0" smtClean="0">
                <a:latin typeface="Calibri" pitchFamily="34" charset="0"/>
              </a:rPr>
              <a:t>Στο ανθρώπινο σώμα οι δύο τύποι κινήσεων  συσχετίζονται. </a:t>
            </a:r>
          </a:p>
          <a:p>
            <a:pPr marL="444500" lvl="1" indent="0" eaLnBrk="1" hangingPunct="1">
              <a:buNone/>
              <a:defRPr/>
            </a:pPr>
            <a:r>
              <a:rPr lang="el-GR" sz="2400" dirty="0" smtClean="0">
                <a:latin typeface="Calibri" pitchFamily="34" charset="0"/>
              </a:rPr>
              <a:t>Κατά την βάδιση, η γωνιακή κίνηση των αρθρώσεων  των κάτω άκρων προκαλεί την γραμμική κίνηση, τη μετατόπιση.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073753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Κίνηση </a:t>
            </a:r>
            <a:r>
              <a:rPr lang="el-GR" sz="3200" b="0" dirty="0" smtClean="0">
                <a:latin typeface="Calibri" pitchFamily="34" charset="0"/>
              </a:rPr>
              <a:t>2/2</a:t>
            </a:r>
            <a:endParaRPr lang="el-GR" sz="3600" dirty="0"/>
          </a:p>
        </p:txBody>
      </p:sp>
      <p:sp>
        <p:nvSpPr>
          <p:cNvPr id="3" name="2 - Θέση περιεχομένου"/>
          <p:cNvSpPr>
            <a:spLocks noGrp="1"/>
          </p:cNvSpPr>
          <p:nvPr>
            <p:ph idx="1"/>
          </p:nvPr>
        </p:nvSpPr>
        <p:spPr>
          <a:xfrm>
            <a:off x="457200" y="1196752"/>
            <a:ext cx="8363272" cy="5328592"/>
          </a:xfrm>
        </p:spPr>
        <p:txBody>
          <a:bodyPr>
            <a:normAutofit/>
          </a:bodyPr>
          <a:lstStyle/>
          <a:p>
            <a:pPr marL="0" indent="0" eaLnBrk="1" hangingPunct="1">
              <a:lnSpc>
                <a:spcPct val="120000"/>
              </a:lnSpc>
              <a:buFontTx/>
              <a:buNone/>
            </a:pPr>
            <a:r>
              <a:rPr lang="el-GR" sz="2400" dirty="0" smtClean="0">
                <a:latin typeface="Calibri" pitchFamily="34" charset="0"/>
              </a:rPr>
              <a:t>Οι μύες  κινούν τις αρθρώσεις, ελέγχουν την κίνηση, ασκούν δράση περιοριστική (βαρύτητα) και στηρικτική (στάση).</a:t>
            </a:r>
          </a:p>
          <a:p>
            <a:pPr eaLnBrk="1" hangingPunct="1">
              <a:lnSpc>
                <a:spcPct val="120000"/>
              </a:lnSpc>
              <a:buFont typeface="Wingdings" pitchFamily="2" charset="2"/>
              <a:buChar char="Ø"/>
            </a:pPr>
            <a:r>
              <a:rPr lang="el-GR" sz="2400" dirty="0" smtClean="0">
                <a:latin typeface="Calibri" pitchFamily="34" charset="0"/>
              </a:rPr>
              <a:t>Η εμπλοκή ή παθολογία οποιουδήποτε συστήματος επηρεάζει αρνητικά την φυσιολογική εξέλιξη</a:t>
            </a:r>
            <a:r>
              <a:rPr lang="en-US" sz="2400" dirty="0" smtClean="0">
                <a:latin typeface="Calibri" pitchFamily="34" charset="0"/>
              </a:rPr>
              <a:t> </a:t>
            </a:r>
            <a:r>
              <a:rPr lang="el-GR" sz="2400" dirty="0" smtClean="0">
                <a:latin typeface="Calibri" pitchFamily="34" charset="0"/>
              </a:rPr>
              <a:t>της ενεργητικής κίνησης. </a:t>
            </a:r>
          </a:p>
          <a:p>
            <a:pPr eaLnBrk="1" hangingPunct="1">
              <a:lnSpc>
                <a:spcPct val="120000"/>
              </a:lnSpc>
              <a:buFont typeface="Wingdings" pitchFamily="2" charset="2"/>
              <a:buChar char="Ø"/>
            </a:pPr>
            <a:r>
              <a:rPr lang="el-GR" sz="2400" dirty="0" smtClean="0">
                <a:latin typeface="Calibri" pitchFamily="34" charset="0"/>
              </a:rPr>
              <a:t>Η μέγιστη απόδοση του μυός συνδέεται με</a:t>
            </a:r>
            <a:r>
              <a:rPr lang="en-US" sz="2400" dirty="0" smtClean="0">
                <a:latin typeface="Calibri" pitchFamily="34" charset="0"/>
              </a:rPr>
              <a:t>:</a:t>
            </a:r>
            <a:endParaRPr lang="el-GR" sz="2400" dirty="0" smtClean="0">
              <a:latin typeface="Calibri" pitchFamily="34" charset="0"/>
            </a:endParaRPr>
          </a:p>
          <a:p>
            <a:pPr lvl="1">
              <a:lnSpc>
                <a:spcPct val="120000"/>
              </a:lnSpc>
              <a:buFont typeface="Wingdings" pitchFamily="2" charset="2"/>
              <a:buChar char="ü"/>
            </a:pPr>
            <a:r>
              <a:rPr lang="el-GR" sz="2400" dirty="0" smtClean="0">
                <a:latin typeface="Calibri" pitchFamily="34" charset="0"/>
              </a:rPr>
              <a:t>Την μεγαλύτερη απόσταση του σημείου εφαρμογής της δύναμης από τον άξονα της κίνησης και  </a:t>
            </a:r>
          </a:p>
          <a:p>
            <a:pPr lvl="1" eaLnBrk="1" hangingPunct="1">
              <a:lnSpc>
                <a:spcPct val="120000"/>
              </a:lnSpc>
              <a:buFont typeface="Wingdings" pitchFamily="2" charset="2"/>
              <a:buChar char="ü"/>
              <a:defRPr/>
            </a:pPr>
            <a:r>
              <a:rPr lang="el-GR" sz="2400" dirty="0" smtClean="0">
                <a:latin typeface="Calibri" pitchFamily="34" charset="0"/>
              </a:rPr>
              <a:t>Γωνία έλξης 90</a:t>
            </a:r>
            <a:r>
              <a:rPr lang="el-GR" baseline="30000" dirty="0" smtClean="0">
                <a:latin typeface="Calibri" pitchFamily="34" charset="0"/>
              </a:rPr>
              <a:t>ο</a:t>
            </a:r>
            <a:r>
              <a:rPr lang="el-GR" sz="2400" dirty="0" smtClean="0">
                <a:latin typeface="Calibri" pitchFamily="34" charset="0"/>
              </a:rPr>
              <a:t> μοίρες.</a:t>
            </a:r>
          </a:p>
          <a:p>
            <a:pPr eaLnBrk="1" hangingPunct="1">
              <a:lnSpc>
                <a:spcPct val="120000"/>
              </a:lnSpc>
              <a:buFont typeface="Wingdings" pitchFamily="2" charset="2"/>
              <a:buChar char="Ø"/>
              <a:defRPr/>
            </a:pPr>
            <a:r>
              <a:rPr lang="el-GR" sz="2400" dirty="0" smtClean="0">
                <a:latin typeface="Calibri" pitchFamily="34" charset="0"/>
              </a:rPr>
              <a:t>Μέσω ανατομικών τροχαλιών αλλάζει η φορά των δυνάμεων, που αναπτύσσονται από τα μυϊκά συστήματα.</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137442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l-GR" sz="4000" smtClean="0">
                <a:latin typeface="Calibri" pitchFamily="34" charset="0"/>
              </a:rPr>
              <a:t>Ανατομική Τροχαλία</a:t>
            </a:r>
          </a:p>
        </p:txBody>
      </p:sp>
      <p:sp>
        <p:nvSpPr>
          <p:cNvPr id="73731" name="Rectangle 3"/>
          <p:cNvSpPr>
            <a:spLocks noGrp="1" noChangeArrowheads="1"/>
          </p:cNvSpPr>
          <p:nvPr>
            <p:ph idx="1"/>
          </p:nvPr>
        </p:nvSpPr>
        <p:spPr>
          <a:xfrm>
            <a:off x="457200" y="1556792"/>
            <a:ext cx="4258816" cy="4680520"/>
          </a:xfrm>
        </p:spPr>
        <p:txBody>
          <a:bodyPr/>
          <a:lstStyle/>
          <a:p>
            <a:pPr marL="0" indent="0">
              <a:buNone/>
            </a:pPr>
            <a:r>
              <a:rPr lang="el-GR" sz="2400" dirty="0" smtClean="0">
                <a:latin typeface="Calibri" pitchFamily="34" charset="0"/>
              </a:rPr>
              <a:t>Η τροχαλία εξυπηρετεί την στροφή γύρω από άξονα αλλάζοντας την διεύθυνση ή την φορά  της δύναμης, που ασκείται, με  ελάχιστη απώλεια ενέργειας ως θερμότητα, λόγω τριβής.</a:t>
            </a:r>
          </a:p>
          <a:p>
            <a:pPr marL="0" indent="0">
              <a:buNone/>
            </a:pPr>
            <a:r>
              <a:rPr lang="el-GR" sz="2400" dirty="0" smtClean="0">
                <a:latin typeface="Calibri" pitchFamily="34" charset="0"/>
              </a:rPr>
              <a:t>      </a:t>
            </a:r>
          </a:p>
        </p:txBody>
      </p:sp>
      <p:pic>
        <p:nvPicPr>
          <p:cNvPr id="73732" name="σάρωση0014.bmp" descr="C:\Documents and Settings\dora\Τα έγγραφά μου\scanner\2009-10 (Oct)\σάρωση0014.bmp"/>
          <p:cNvPicPr>
            <a:picLocks noChangeAspect="1"/>
          </p:cNvPicPr>
          <p:nvPr/>
        </p:nvPicPr>
        <p:blipFill rotWithShape="1">
          <a:blip r:embed="rId2" r:link="rId3" cstate="print">
            <a:extLst>
              <a:ext uri="{28A0092B-C50C-407E-A947-70E740481C1C}">
                <a14:useLocalDpi xmlns:a14="http://schemas.microsoft.com/office/drawing/2010/main" val="0"/>
              </a:ext>
            </a:extLst>
          </a:blip>
          <a:srcRect/>
          <a:stretch/>
        </p:blipFill>
        <p:spPr bwMode="auto">
          <a:xfrm>
            <a:off x="4716016" y="1601425"/>
            <a:ext cx="4216894" cy="3764877"/>
          </a:xfrm>
          <a:prstGeom prst="rect">
            <a:avLst/>
          </a:prstGeom>
          <a:noFill/>
          <a:ln w="9525">
            <a:solidFill>
              <a:schemeClr val="tx1"/>
            </a:solid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670176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l-GR" sz="4000" smtClean="0"/>
              <a:t/>
            </a:r>
            <a:br>
              <a:rPr lang="el-GR" sz="4000" smtClean="0"/>
            </a:br>
            <a:r>
              <a:rPr lang="el-GR" sz="4000" smtClean="0"/>
              <a:t>Τροχαλίες</a:t>
            </a:r>
            <a:br>
              <a:rPr lang="el-GR" sz="4000" smtClean="0"/>
            </a:br>
            <a:endParaRPr lang="el-GR" sz="4000" smtClean="0"/>
          </a:p>
        </p:txBody>
      </p:sp>
      <p:pic>
        <p:nvPicPr>
          <p:cNvPr id="74755" name="Picture 4" descr="Diagram of a leg in tra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56792"/>
            <a:ext cx="5486400" cy="4114800"/>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8" name="Ορθογώνιο 7"/>
          <p:cNvSpPr/>
          <p:nvPr/>
        </p:nvSpPr>
        <p:spPr>
          <a:xfrm>
            <a:off x="2051720" y="5847945"/>
            <a:ext cx="5112568" cy="461665"/>
          </a:xfrm>
          <a:prstGeom prst="rect">
            <a:avLst/>
          </a:prstGeom>
        </p:spPr>
        <p:txBody>
          <a:bodyPr wrap="square">
            <a:spAutoFit/>
          </a:bodyPr>
          <a:lstStyle/>
          <a:p>
            <a:r>
              <a:rPr lang="en-US" sz="1200" dirty="0">
                <a:latin typeface="+mn-lt"/>
              </a:rPr>
              <a:t>© 27 </a:t>
            </a:r>
            <a:r>
              <a:rPr lang="en-US" sz="1200" dirty="0" err="1">
                <a:latin typeface="+mn-lt"/>
              </a:rPr>
              <a:t>Οκτ</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3"/>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788502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Τίτλος"/>
          <p:cNvSpPr>
            <a:spLocks noGrp="1"/>
          </p:cNvSpPr>
          <p:nvPr>
            <p:ph type="title"/>
          </p:nvPr>
        </p:nvSpPr>
        <p:spPr/>
        <p:txBody>
          <a:bodyPr/>
          <a:lstStyle/>
          <a:p>
            <a:r>
              <a:rPr lang="el-GR" sz="4000" dirty="0" smtClean="0">
                <a:latin typeface="Calibri" pitchFamily="34" charset="0"/>
              </a:rPr>
              <a:t>Συνισταμένη δυνάμεων</a:t>
            </a:r>
            <a:endParaRPr lang="el-GR" sz="4000" dirty="0" smtClean="0"/>
          </a:p>
        </p:txBody>
      </p:sp>
      <p:sp>
        <p:nvSpPr>
          <p:cNvPr id="67587" name="2 - Θέση περιεχομένου"/>
          <p:cNvSpPr>
            <a:spLocks noGrp="1"/>
          </p:cNvSpPr>
          <p:nvPr>
            <p:ph idx="1"/>
          </p:nvPr>
        </p:nvSpPr>
        <p:spPr/>
        <p:txBody>
          <a:bodyPr/>
          <a:lstStyle/>
          <a:p>
            <a:pPr eaLnBrk="1" hangingPunct="1">
              <a:lnSpc>
                <a:spcPct val="110000"/>
              </a:lnSpc>
              <a:buFont typeface="Wingdings" pitchFamily="2" charset="2"/>
              <a:buChar char="Ø"/>
            </a:pPr>
            <a:r>
              <a:rPr lang="el-GR" sz="2400" dirty="0" smtClean="0">
                <a:latin typeface="Calibri" pitchFamily="34" charset="0"/>
              </a:rPr>
              <a:t>Οι δυνάμεις, που ασκούνται  στο ανθρώπινο σώμα, μπορεί</a:t>
            </a:r>
            <a:r>
              <a:rPr lang="en-US" sz="2400" dirty="0" smtClean="0">
                <a:latin typeface="Calibri" pitchFamily="34" charset="0"/>
              </a:rPr>
              <a:t>:</a:t>
            </a:r>
            <a:endParaRPr lang="el-GR" sz="2400" dirty="0" smtClean="0">
              <a:latin typeface="Calibri" pitchFamily="34" charset="0"/>
            </a:endParaRPr>
          </a:p>
          <a:p>
            <a:pPr lvl="1">
              <a:lnSpc>
                <a:spcPct val="110000"/>
              </a:lnSpc>
            </a:pPr>
            <a:r>
              <a:rPr lang="el-GR" sz="2400" dirty="0" smtClean="0">
                <a:latin typeface="Calibri" pitchFamily="34" charset="0"/>
              </a:rPr>
              <a:t>Να  ευρίσκονται στο ίδιο επίπεδο, με ίδια διεύθυνση και ίδια ή αντίθετη φορά, </a:t>
            </a:r>
          </a:p>
          <a:p>
            <a:pPr lvl="1">
              <a:lnSpc>
                <a:spcPct val="110000"/>
              </a:lnSpc>
            </a:pPr>
            <a:r>
              <a:rPr lang="el-GR" sz="2400" dirty="0" smtClean="0">
                <a:latin typeface="Calibri" pitchFamily="34" charset="0"/>
              </a:rPr>
              <a:t>Να έχουν κοινό σημείο εφαρμογής, αλλά διαφορετικό επίπεδο,</a:t>
            </a:r>
          </a:p>
          <a:p>
            <a:pPr lvl="1">
              <a:lnSpc>
                <a:spcPct val="110000"/>
              </a:lnSpc>
            </a:pPr>
            <a:r>
              <a:rPr lang="el-GR" sz="2400" dirty="0" smtClean="0">
                <a:latin typeface="Calibri" pitchFamily="34" charset="0"/>
              </a:rPr>
              <a:t>Να ευρίσκονται στα άκρα ράβδου – ζεύγος  με σημείο ως σταθερό άξονα – ή κατά μήκος του σώματος. </a:t>
            </a:r>
          </a:p>
          <a:p>
            <a:pPr eaLnBrk="1" hangingPunct="1">
              <a:lnSpc>
                <a:spcPct val="110000"/>
              </a:lnSpc>
              <a:buFont typeface="Wingdings" pitchFamily="2" charset="2"/>
              <a:buChar char="Ø"/>
            </a:pPr>
            <a:r>
              <a:rPr lang="el-GR" sz="2400" dirty="0" smtClean="0">
                <a:latin typeface="Calibri" pitchFamily="34" charset="0"/>
              </a:rPr>
              <a:t>Εάν σε ένα σώμα ασκούνται περισσότερες από μία δυνάμεις απαιτείται να υπολογιστεί η συνισταμένη των ροπών  που αναπτύσσονται.</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799920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p:txBody>
          <a:bodyPr/>
          <a:lstStyle/>
          <a:p>
            <a:r>
              <a:rPr lang="el-GR" sz="4000" smtClean="0">
                <a:latin typeface="Calibri" pitchFamily="34" charset="0"/>
              </a:rPr>
              <a:t>Εξωτερικό αποτέλεσμα</a:t>
            </a:r>
            <a:endParaRPr lang="el-GR" sz="4000" smtClean="0"/>
          </a:p>
        </p:txBody>
      </p:sp>
      <p:pic>
        <p:nvPicPr>
          <p:cNvPr id="68611" name="σάρωση0023.bmp" descr="C:\Documents and Settings\dora\Τα έγγραφά μου\scanner\2009-10 (Oct)\σάρωση0023.bmp"/>
          <p:cNvPicPr>
            <a:picLocks noGrp="1" noChangeAspect="1"/>
          </p:cNvPicPr>
          <p:nvPr>
            <p:ph idx="1"/>
          </p:nvPr>
        </p:nvPicPr>
        <p:blipFill rotWithShape="1">
          <a:blip r:embed="rId2" r:link="rId3" cstate="print">
            <a:extLst>
              <a:ext uri="{28A0092B-C50C-407E-A947-70E740481C1C}">
                <a14:useLocalDpi xmlns:a14="http://schemas.microsoft.com/office/drawing/2010/main" val="0"/>
              </a:ext>
            </a:extLst>
          </a:blip>
          <a:srcRect/>
          <a:stretch/>
        </p:blipFill>
        <p:spPr>
          <a:xfrm>
            <a:off x="1069662" y="1100831"/>
            <a:ext cx="3934385" cy="4776441"/>
          </a:xfrm>
          <a:noFill/>
        </p:spPr>
      </p:pic>
      <p:pic>
        <p:nvPicPr>
          <p:cNvPr id="68612" name="σάρωση0021.bmp" descr="C:\Documents and Settings\dora\Τα έγγραφά μου\scanner\2009-10 (Oct)\σάρωση0021.bmp"/>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994200" y="979480"/>
            <a:ext cx="3610248" cy="4709019"/>
          </a:xfrm>
          <a:prstGeom prst="rect">
            <a:avLst/>
          </a:prstGeom>
          <a:noFill/>
          <a:ln w="9525">
            <a:noFill/>
            <a:miter lim="800000"/>
            <a:headEnd/>
            <a:tailEnd/>
          </a:ln>
        </p:spPr>
      </p:pic>
      <p:sp>
        <p:nvSpPr>
          <p:cNvPr id="68613" name="1 - Τίτλος"/>
          <p:cNvSpPr txBox="1">
            <a:spLocks/>
          </p:cNvSpPr>
          <p:nvPr/>
        </p:nvSpPr>
        <p:spPr bwMode="auto">
          <a:xfrm>
            <a:off x="107504" y="5753100"/>
            <a:ext cx="4968552" cy="990600"/>
          </a:xfrm>
          <a:prstGeom prst="rect">
            <a:avLst/>
          </a:prstGeom>
          <a:noFill/>
          <a:ln w="9525">
            <a:noFill/>
            <a:miter lim="800000"/>
            <a:headEnd/>
            <a:tailEnd/>
          </a:ln>
        </p:spPr>
        <p:txBody>
          <a:bodyPr anchor="ctr"/>
          <a:lstStyle/>
          <a:p>
            <a:pPr marL="342900" indent="-342900" algn="ctr">
              <a:buFontTx/>
              <a:buAutoNum type="arabicPeriod"/>
            </a:pPr>
            <a:r>
              <a:rPr lang="el-GR" sz="2200" dirty="0">
                <a:latin typeface="+mn-lt"/>
              </a:rPr>
              <a:t>Δυνάμεις με το  ίδιο </a:t>
            </a:r>
            <a:r>
              <a:rPr lang="el-GR" sz="2200" dirty="0" smtClean="0">
                <a:latin typeface="+mn-lt"/>
              </a:rPr>
              <a:t>σημείο εφαρμογής </a:t>
            </a:r>
            <a:r>
              <a:rPr lang="el-GR" sz="2200" dirty="0">
                <a:latin typeface="+mn-lt"/>
              </a:rPr>
              <a:t>και  </a:t>
            </a:r>
            <a:r>
              <a:rPr lang="el-GR" sz="2200" dirty="0" smtClean="0">
                <a:latin typeface="+mn-lt"/>
              </a:rPr>
              <a:t>διαφορετική διεύθυνση</a:t>
            </a:r>
            <a:endParaRPr lang="el-GR" sz="2200" dirty="0">
              <a:latin typeface="+mn-lt"/>
            </a:endParaRPr>
          </a:p>
        </p:txBody>
      </p:sp>
      <p:sp>
        <p:nvSpPr>
          <p:cNvPr id="68614" name="1 - Τίτλος"/>
          <p:cNvSpPr>
            <a:spLocks/>
          </p:cNvSpPr>
          <p:nvPr/>
        </p:nvSpPr>
        <p:spPr bwMode="auto">
          <a:xfrm>
            <a:off x="4739200" y="5753100"/>
            <a:ext cx="4240088" cy="609600"/>
          </a:xfrm>
          <a:prstGeom prst="rect">
            <a:avLst/>
          </a:prstGeom>
          <a:noFill/>
          <a:ln w="9525">
            <a:noFill/>
            <a:miter lim="800000"/>
            <a:headEnd/>
            <a:tailEnd/>
          </a:ln>
        </p:spPr>
        <p:txBody>
          <a:bodyPr anchor="ctr"/>
          <a:lstStyle/>
          <a:p>
            <a:pPr marL="355600" indent="-355600" algn="ctr" eaLnBrk="0" hangingPunct="0">
              <a:buFont typeface="+mj-lt"/>
              <a:buAutoNum type="arabicPeriod" startAt="2"/>
            </a:pPr>
            <a:r>
              <a:rPr lang="el-GR" sz="2200" dirty="0" smtClean="0">
                <a:latin typeface="+mn-lt"/>
              </a:rPr>
              <a:t>Δυνάμεις στο ίδιο </a:t>
            </a:r>
            <a:r>
              <a:rPr lang="el-GR" sz="2200" dirty="0">
                <a:latin typeface="+mn-lt"/>
              </a:rPr>
              <a:t>επίπεδο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4076875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σάρωση0021.bmp" descr="C:\Documents and Settings\dora\Τα έγγραφά μου\scanner\2009-10 (Oct)\σάρωση0021.bmp"/>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499992" y="1124744"/>
            <a:ext cx="4495800" cy="4938713"/>
          </a:xfrm>
          <a:prstGeom prst="rect">
            <a:avLst/>
          </a:prstGeom>
          <a:noFill/>
          <a:ln w="9525">
            <a:noFill/>
            <a:miter lim="800000"/>
            <a:headEnd/>
            <a:tailEnd/>
          </a:ln>
        </p:spPr>
      </p:pic>
      <p:sp>
        <p:nvSpPr>
          <p:cNvPr id="14340" name="1 - Τίτλος"/>
          <p:cNvSpPr>
            <a:spLocks/>
          </p:cNvSpPr>
          <p:nvPr/>
        </p:nvSpPr>
        <p:spPr bwMode="auto">
          <a:xfrm>
            <a:off x="457200" y="5333260"/>
            <a:ext cx="4330824" cy="533400"/>
          </a:xfrm>
          <a:prstGeom prst="rect">
            <a:avLst/>
          </a:prstGeom>
          <a:noFill/>
          <a:ln w="9525">
            <a:noFill/>
            <a:miter lim="800000"/>
            <a:headEnd/>
            <a:tailEnd/>
          </a:ln>
        </p:spPr>
        <p:txBody>
          <a:bodyPr anchor="ctr"/>
          <a:lstStyle/>
          <a:p>
            <a:pPr marL="457200" indent="-457200" algn="ctr" eaLnBrk="0" hangingPunct="0">
              <a:buFont typeface="+mj-lt"/>
              <a:buAutoNum type="arabicPeriod"/>
            </a:pPr>
            <a:r>
              <a:rPr lang="el-GR" sz="2200" dirty="0" smtClean="0">
                <a:latin typeface="+mn-lt"/>
              </a:rPr>
              <a:t>Δυνάμεις </a:t>
            </a:r>
            <a:r>
              <a:rPr lang="el-GR" sz="2200" dirty="0">
                <a:latin typeface="+mn-lt"/>
              </a:rPr>
              <a:t>στο </a:t>
            </a:r>
            <a:r>
              <a:rPr lang="el-GR" sz="2200" dirty="0" smtClean="0">
                <a:latin typeface="+mn-lt"/>
              </a:rPr>
              <a:t>ίδιο </a:t>
            </a:r>
            <a:r>
              <a:rPr lang="el-GR" sz="2200" dirty="0">
                <a:latin typeface="+mn-lt"/>
              </a:rPr>
              <a:t>επίπεδο</a:t>
            </a:r>
          </a:p>
        </p:txBody>
      </p:sp>
      <p:sp>
        <p:nvSpPr>
          <p:cNvPr id="14341" name="4 - Ορθογώνιο"/>
          <p:cNvSpPr>
            <a:spLocks noChangeArrowheads="1"/>
          </p:cNvSpPr>
          <p:nvPr/>
        </p:nvSpPr>
        <p:spPr bwMode="auto">
          <a:xfrm>
            <a:off x="457200" y="1556792"/>
            <a:ext cx="4330824" cy="2552045"/>
          </a:xfrm>
          <a:prstGeom prst="rect">
            <a:avLst/>
          </a:prstGeom>
          <a:noFill/>
          <a:ln w="9525">
            <a:noFill/>
            <a:miter lim="800000"/>
            <a:headEnd/>
            <a:tailEnd/>
          </a:ln>
        </p:spPr>
        <p:txBody>
          <a:bodyPr wrap="square">
            <a:spAutoFit/>
          </a:bodyPr>
          <a:lstStyle/>
          <a:p>
            <a:pPr marL="285750" indent="-285750">
              <a:lnSpc>
                <a:spcPct val="112000"/>
              </a:lnSpc>
              <a:spcBef>
                <a:spcPts val="1200"/>
              </a:spcBef>
              <a:buFont typeface="Wingdings" panose="05000000000000000000" pitchFamily="2" charset="2"/>
              <a:buChar char="Ø"/>
            </a:pPr>
            <a:r>
              <a:rPr lang="el-GR" sz="2400" dirty="0">
                <a:latin typeface="+mn-lt"/>
              </a:rPr>
              <a:t>Για να αποφευχθεί τραυματισμός ή καταστροφή των ιστών, χρειάζεται να απορροφηθεί η ενέργεια και των εσωτερικών και των εξωτερικών δυνάμεων. </a:t>
            </a:r>
          </a:p>
        </p:txBody>
      </p:sp>
      <p:sp>
        <p:nvSpPr>
          <p:cNvPr id="2" name="Τίτλος 1"/>
          <p:cNvSpPr>
            <a:spLocks noGrp="1"/>
          </p:cNvSpPr>
          <p:nvPr>
            <p:ph type="title"/>
          </p:nvPr>
        </p:nvSpPr>
        <p:spPr/>
        <p:txBody>
          <a:bodyPr>
            <a:normAutofit/>
          </a:bodyPr>
          <a:lstStyle/>
          <a:p>
            <a:r>
              <a:rPr lang="el-GR" dirty="0"/>
              <a:t>Εξωτερικό αποτέλεσμα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13991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sz="4000" dirty="0" smtClean="0">
                <a:latin typeface="Calibri" pitchFamily="34" charset="0"/>
              </a:rPr>
              <a:t>Τομέας  Κινηματικής</a:t>
            </a:r>
          </a:p>
        </p:txBody>
      </p:sp>
      <p:sp>
        <p:nvSpPr>
          <p:cNvPr id="37891" name="Rectangle 3"/>
          <p:cNvSpPr>
            <a:spLocks noGrp="1" noChangeArrowheads="1"/>
          </p:cNvSpPr>
          <p:nvPr>
            <p:ph idx="1"/>
          </p:nvPr>
        </p:nvSpPr>
        <p:spPr>
          <a:xfrm>
            <a:off x="457200" y="1196752"/>
            <a:ext cx="8435280" cy="5400600"/>
          </a:xfrm>
        </p:spPr>
        <p:txBody>
          <a:bodyPr>
            <a:normAutofit lnSpcReduction="10000"/>
          </a:bodyPr>
          <a:lstStyle/>
          <a:p>
            <a:pPr eaLnBrk="1" hangingPunct="1">
              <a:lnSpc>
                <a:spcPct val="110000"/>
              </a:lnSpc>
              <a:buFontTx/>
              <a:buNone/>
            </a:pPr>
            <a:r>
              <a:rPr lang="el-GR" sz="2200" dirty="0" smtClean="0">
                <a:latin typeface="Calibri" pitchFamily="34" charset="0"/>
              </a:rPr>
              <a:t>Η κινηματική </a:t>
            </a:r>
            <a:r>
              <a:rPr lang="en-US" sz="2200" dirty="0" smtClean="0">
                <a:latin typeface="Calibri" pitchFamily="34" charset="0"/>
              </a:rPr>
              <a:t>:</a:t>
            </a:r>
            <a:r>
              <a:rPr lang="el-GR" sz="2200" dirty="0" smtClean="0">
                <a:latin typeface="Calibri" pitchFamily="34" charset="0"/>
              </a:rPr>
              <a:t> </a:t>
            </a:r>
          </a:p>
          <a:p>
            <a:pPr eaLnBrk="1" hangingPunct="1">
              <a:lnSpc>
                <a:spcPct val="110000"/>
              </a:lnSpc>
              <a:buFont typeface="Wingdings" pitchFamily="2" charset="2"/>
              <a:buChar char="Ø"/>
            </a:pPr>
            <a:r>
              <a:rPr lang="el-GR" sz="2200" dirty="0" smtClean="0">
                <a:latin typeface="Calibri" pitchFamily="34" charset="0"/>
              </a:rPr>
              <a:t>Καταγράφει και περιγράφει την ανθρώπινη κίνηση.</a:t>
            </a:r>
          </a:p>
          <a:p>
            <a:pPr eaLnBrk="1" hangingPunct="1">
              <a:lnSpc>
                <a:spcPct val="110000"/>
              </a:lnSpc>
              <a:buFont typeface="Wingdings" pitchFamily="2" charset="2"/>
              <a:buChar char="Ø"/>
            </a:pPr>
            <a:r>
              <a:rPr lang="el-GR" sz="2200" dirty="0" smtClean="0">
                <a:latin typeface="Calibri" pitchFamily="34" charset="0"/>
              </a:rPr>
              <a:t>Μετρά</a:t>
            </a:r>
            <a:r>
              <a:rPr lang="en-US" sz="2200" dirty="0" smtClean="0">
                <a:latin typeface="Calibri" pitchFamily="34" charset="0"/>
              </a:rPr>
              <a:t> </a:t>
            </a:r>
            <a:r>
              <a:rPr lang="el-GR" sz="2200" dirty="0" smtClean="0">
                <a:latin typeface="Calibri" pitchFamily="34" charset="0"/>
              </a:rPr>
              <a:t> την ανθρώπινη κίνηση περιλαμβάνοντας την διάσταση του χρόνου, της μετατόπισης, της ταχύτητας , της επιτάχυνσης και γενικά τους παράγοντες, που επηρεάζουν ένα σύστημα σε κίνηση. </a:t>
            </a:r>
          </a:p>
          <a:p>
            <a:pPr eaLnBrk="1" hangingPunct="1">
              <a:lnSpc>
                <a:spcPct val="110000"/>
              </a:lnSpc>
              <a:buFontTx/>
              <a:buNone/>
            </a:pPr>
            <a:r>
              <a:rPr lang="el-GR" sz="2200" dirty="0" smtClean="0">
                <a:latin typeface="Calibri" pitchFamily="34" charset="0"/>
              </a:rPr>
              <a:t>Η κινηματική ανάλυση απαιτεί τον πλήρη καθορισμό της κίνησης</a:t>
            </a:r>
            <a:r>
              <a:rPr lang="en-US" sz="2200" dirty="0" smtClean="0">
                <a:latin typeface="Calibri" pitchFamily="34" charset="0"/>
              </a:rPr>
              <a:t>:</a:t>
            </a:r>
            <a:endParaRPr lang="el-GR" sz="2200" dirty="0" smtClean="0">
              <a:latin typeface="Calibri" pitchFamily="34" charset="0"/>
            </a:endParaRPr>
          </a:p>
          <a:p>
            <a:pPr eaLnBrk="1" hangingPunct="1">
              <a:lnSpc>
                <a:spcPct val="110000"/>
              </a:lnSpc>
              <a:buFont typeface="Wingdings" pitchFamily="2" charset="2"/>
              <a:buChar char="Ø"/>
            </a:pPr>
            <a:r>
              <a:rPr lang="el-GR" sz="2200" dirty="0" smtClean="0">
                <a:latin typeface="Calibri" pitchFamily="34" charset="0"/>
              </a:rPr>
              <a:t>Εντοπισμό της κίνησης (μέλος, άρθρωση, επίπεδο).</a:t>
            </a:r>
          </a:p>
          <a:p>
            <a:pPr eaLnBrk="1" hangingPunct="1">
              <a:lnSpc>
                <a:spcPct val="110000"/>
              </a:lnSpc>
              <a:buFont typeface="Wingdings" pitchFamily="2" charset="2"/>
              <a:buChar char="Ø"/>
            </a:pPr>
            <a:r>
              <a:rPr lang="el-GR" sz="2200" dirty="0" smtClean="0">
                <a:latin typeface="Calibri" pitchFamily="34" charset="0"/>
              </a:rPr>
              <a:t>Τύπο της κίνησης (μεταξύ των αρθρικών επιφανειών, τύπος μετατόπισης).</a:t>
            </a:r>
          </a:p>
          <a:p>
            <a:pPr eaLnBrk="1" hangingPunct="1">
              <a:lnSpc>
                <a:spcPct val="110000"/>
              </a:lnSpc>
              <a:buFont typeface="Wingdings" pitchFamily="2" charset="2"/>
              <a:buChar char="Ø"/>
            </a:pPr>
            <a:r>
              <a:rPr lang="el-GR" sz="2200" dirty="0" smtClean="0">
                <a:latin typeface="Calibri" pitchFamily="34" charset="0"/>
              </a:rPr>
              <a:t>Διεύθυνση και φορά της κίνησης (κάμψη, έκταση).</a:t>
            </a:r>
          </a:p>
          <a:p>
            <a:pPr eaLnBrk="1" hangingPunct="1">
              <a:lnSpc>
                <a:spcPct val="110000"/>
              </a:lnSpc>
              <a:buFont typeface="Wingdings" pitchFamily="2" charset="2"/>
              <a:buChar char="Ø"/>
            </a:pPr>
            <a:r>
              <a:rPr lang="el-GR" sz="2200" dirty="0" smtClean="0">
                <a:latin typeface="Calibri" pitchFamily="34" charset="0"/>
              </a:rPr>
              <a:t>Τροχιά της κίνησης (γωνιακή και γραμμική). </a:t>
            </a:r>
          </a:p>
          <a:p>
            <a:pPr lvl="1" eaLnBrk="1" hangingPunct="1">
              <a:lnSpc>
                <a:spcPct val="110000"/>
              </a:lnSpc>
              <a:buFont typeface="Wingdings" pitchFamily="2" charset="2"/>
              <a:buChar char="ü"/>
            </a:pPr>
            <a:r>
              <a:rPr lang="el-GR" sz="2200" dirty="0" smtClean="0">
                <a:latin typeface="Calibri" pitchFamily="34" charset="0"/>
              </a:rPr>
              <a:t>Δεν αναφέρεται στην δύναμη, που προκαλεί την κίνηση.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324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1 - Τίτλος"/>
          <p:cNvSpPr>
            <a:spLocks noGrp="1"/>
          </p:cNvSpPr>
          <p:nvPr>
            <p:ph type="title"/>
          </p:nvPr>
        </p:nvSpPr>
        <p:spPr>
          <a:noFill/>
        </p:spPr>
        <p:txBody>
          <a:bodyPr/>
          <a:lstStyle/>
          <a:p>
            <a:r>
              <a:rPr lang="el-GR" sz="4000" dirty="0" smtClean="0">
                <a:latin typeface="Calibri" pitchFamily="34" charset="0"/>
              </a:rPr>
              <a:t>Ζεύγος Δυνάμεων</a:t>
            </a:r>
          </a:p>
        </p:txBody>
      </p:sp>
      <p:pic>
        <p:nvPicPr>
          <p:cNvPr id="69636" name="σάρωση0020.bmp" descr="C:\Documents and Settings\dora\Τα έγγραφά μου\scanner\2009-10 (Oct)\σάρωση0020.bmp"/>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259632" y="3933056"/>
            <a:ext cx="3908920" cy="2578224"/>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Θέση περιεχομένου 2"/>
          <p:cNvSpPr>
            <a:spLocks noGrp="1"/>
          </p:cNvSpPr>
          <p:nvPr>
            <p:ph idx="1"/>
          </p:nvPr>
        </p:nvSpPr>
        <p:spPr>
          <a:xfrm>
            <a:off x="457200" y="1196752"/>
            <a:ext cx="5338936" cy="2736304"/>
          </a:xfrm>
          <a:ln>
            <a:solidFill>
              <a:schemeClr val="tx1"/>
            </a:solidFill>
            <a:prstDash val="dash"/>
          </a:ln>
        </p:spPr>
        <p:txBody>
          <a:bodyPr/>
          <a:lstStyle/>
          <a:p>
            <a:pPr marL="0" indent="0">
              <a:buNone/>
            </a:pPr>
            <a:r>
              <a:rPr lang="el-GR" dirty="0"/>
              <a:t>Ζεύγος  δυνάμεων σχηματίζουν </a:t>
            </a:r>
            <a:r>
              <a:rPr lang="el-GR" dirty="0" smtClean="0"/>
              <a:t>δύο </a:t>
            </a:r>
            <a:r>
              <a:rPr lang="el-GR" dirty="0"/>
              <a:t>δυνάμεις οι οποίες ασκούνται σε σώμα, με απόσταση ανάμεσα στις διευθύνσεις </a:t>
            </a:r>
            <a:r>
              <a:rPr lang="el-GR" dirty="0" smtClean="0"/>
              <a:t>τους</a:t>
            </a:r>
            <a:r>
              <a:rPr lang="el-GR" dirty="0"/>
              <a:t>, μπορούν να προκαλέσουν κίνηση γύρω από άξονα, είναι </a:t>
            </a:r>
            <a:r>
              <a:rPr lang="el-GR" dirty="0" smtClean="0"/>
              <a:t>ίσου μεγέθους και </a:t>
            </a:r>
            <a:r>
              <a:rPr lang="el-GR" dirty="0"/>
              <a:t>αντίθετης φοράς</a:t>
            </a:r>
            <a:r>
              <a:rPr lang="el-GR" dirty="0" smtClean="0"/>
              <a:t>.</a:t>
            </a:r>
            <a:endParaRPr lang="el-GR" dirty="0"/>
          </a:p>
        </p:txBody>
      </p:sp>
      <p:pic>
        <p:nvPicPr>
          <p:cNvPr id="9" name="σάρωση0020.bmp" descr="C:\Documents and Settings\dora\Τα έγγραφά μου\scanner\2009-10 (Oct)\σάρωση0020.bmp"/>
          <p:cNvPicPr>
            <a:picLocks noChangeAspect="1"/>
          </p:cNvPicPr>
          <p:nvPr/>
        </p:nvPicPr>
        <p:blipFill>
          <a:blip r:embed="rId4" r:link="rId3" cstate="print">
            <a:extLst>
              <a:ext uri="{28A0092B-C50C-407E-A947-70E740481C1C}">
                <a14:useLocalDpi xmlns:a14="http://schemas.microsoft.com/office/drawing/2010/main" val="0"/>
              </a:ext>
            </a:extLst>
          </a:blip>
          <a:srcRect/>
          <a:stretch>
            <a:fillRect/>
          </a:stretch>
        </p:blipFill>
        <p:spPr>
          <a:xfrm>
            <a:off x="6012160" y="1124744"/>
            <a:ext cx="2743200" cy="4583113"/>
          </a:xfrm>
          <a:prstGeom prst="rect">
            <a:avLst/>
          </a:prstGeom>
          <a:noFill/>
        </p:spPr>
      </p:pic>
    </p:spTree>
    <p:extLst>
      <p:ext uri="{BB962C8B-B14F-4D97-AF65-F5344CB8AC3E}">
        <p14:creationId xmlns:p14="http://schemas.microsoft.com/office/powerpoint/2010/main" val="137951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sz="4000" dirty="0" smtClean="0">
                <a:latin typeface="Calibri" pitchFamily="34" charset="0"/>
              </a:rPr>
              <a:t>Πίεση </a:t>
            </a:r>
            <a:r>
              <a:rPr lang="el-GR" sz="3200" b="0" dirty="0" smtClean="0">
                <a:latin typeface="Calibri" pitchFamily="34" charset="0"/>
              </a:rPr>
              <a:t>1/2</a:t>
            </a:r>
          </a:p>
        </p:txBody>
      </p:sp>
      <p:sp>
        <p:nvSpPr>
          <p:cNvPr id="61443" name="Rectangle 3"/>
          <p:cNvSpPr>
            <a:spLocks noGrp="1" noChangeArrowheads="1"/>
          </p:cNvSpPr>
          <p:nvPr>
            <p:ph idx="1"/>
          </p:nvPr>
        </p:nvSpPr>
        <p:spPr/>
        <p:txBody>
          <a:bodyPr>
            <a:normAutofit/>
          </a:bodyPr>
          <a:lstStyle/>
          <a:p>
            <a:pPr>
              <a:lnSpc>
                <a:spcPct val="110000"/>
              </a:lnSpc>
            </a:pPr>
            <a:r>
              <a:rPr lang="el-GR" sz="2400" dirty="0" smtClean="0">
                <a:latin typeface="Calibri" pitchFamily="34" charset="0"/>
              </a:rPr>
              <a:t>Πίεση είναι η δύναμη, η οποία  ασκείται στην μονάδα της επιφάνειας.</a:t>
            </a:r>
          </a:p>
          <a:p>
            <a:pPr>
              <a:lnSpc>
                <a:spcPct val="110000"/>
              </a:lnSpc>
            </a:pPr>
            <a:r>
              <a:rPr lang="el-GR" sz="2400" dirty="0" smtClean="0">
                <a:latin typeface="Calibri" pitchFamily="34" charset="0"/>
              </a:rPr>
              <a:t>Δύναμη  που ασκείται σε μικρές  επιφάνειες, συγκεκριμένα σημεία, προκαλεί μεγάλη πίεση και είναι δυνατόν  να έχει ως συνέπεια την καταστροφή των ιστών.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442451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sz="4000" dirty="0" smtClean="0">
                <a:latin typeface="Calibri" pitchFamily="34" charset="0"/>
              </a:rPr>
              <a:t>Πίεση </a:t>
            </a:r>
            <a:r>
              <a:rPr lang="el-GR" sz="3200" b="0" dirty="0">
                <a:latin typeface="Calibri" pitchFamily="34" charset="0"/>
              </a:rPr>
              <a:t>2</a:t>
            </a:r>
            <a:r>
              <a:rPr lang="el-GR" sz="3200" b="0" dirty="0" smtClean="0">
                <a:latin typeface="Calibri" pitchFamily="34" charset="0"/>
              </a:rPr>
              <a:t>/2</a:t>
            </a:r>
          </a:p>
        </p:txBody>
      </p:sp>
      <p:sp>
        <p:nvSpPr>
          <p:cNvPr id="61443" name="Rectangle 3"/>
          <p:cNvSpPr>
            <a:spLocks noGrp="1" noChangeArrowheads="1"/>
          </p:cNvSpPr>
          <p:nvPr>
            <p:ph idx="1"/>
          </p:nvPr>
        </p:nvSpPr>
        <p:spPr>
          <a:xfrm>
            <a:off x="457200" y="1196752"/>
            <a:ext cx="8435280" cy="5472608"/>
          </a:xfrm>
        </p:spPr>
        <p:txBody>
          <a:bodyPr>
            <a:normAutofit/>
          </a:bodyPr>
          <a:lstStyle/>
          <a:p>
            <a:pPr eaLnBrk="1" hangingPunct="1">
              <a:lnSpc>
                <a:spcPct val="110000"/>
              </a:lnSpc>
              <a:buFontTx/>
              <a:buNone/>
            </a:pPr>
            <a:r>
              <a:rPr lang="el-GR" sz="2400" dirty="0" smtClean="0">
                <a:latin typeface="Calibri" pitchFamily="34" charset="0"/>
              </a:rPr>
              <a:t>Οστικές προεξοχές του σώματος, που διατρέχουν κίνδυνο</a:t>
            </a:r>
            <a:r>
              <a:rPr lang="en-US" sz="2400" dirty="0" smtClean="0">
                <a:latin typeface="Calibri" pitchFamily="34" charset="0"/>
              </a:rPr>
              <a:t>:</a:t>
            </a:r>
            <a:endParaRPr lang="el-GR" sz="2400" dirty="0" smtClean="0">
              <a:latin typeface="Calibri" pitchFamily="34" charset="0"/>
            </a:endParaRPr>
          </a:p>
          <a:p>
            <a:pPr eaLnBrk="1" hangingPunct="1">
              <a:lnSpc>
                <a:spcPct val="110000"/>
              </a:lnSpc>
              <a:buFont typeface="Wingdings" pitchFamily="2" charset="2"/>
              <a:buChar char="Ø"/>
            </a:pPr>
            <a:r>
              <a:rPr lang="el-GR" sz="2400" b="1" dirty="0" smtClean="0">
                <a:latin typeface="Calibri" pitchFamily="34" charset="0"/>
              </a:rPr>
              <a:t>Καθιστή θέση</a:t>
            </a:r>
            <a:endParaRPr lang="el-GR" dirty="0">
              <a:latin typeface="Calibri" pitchFamily="34" charset="0"/>
            </a:endParaRPr>
          </a:p>
          <a:p>
            <a:pPr marL="698500">
              <a:lnSpc>
                <a:spcPct val="110000"/>
              </a:lnSpc>
              <a:buFont typeface="Wingdings" panose="05000000000000000000" pitchFamily="2" charset="2"/>
              <a:buChar char="§"/>
            </a:pPr>
            <a:r>
              <a:rPr lang="el-GR" sz="2400" dirty="0" smtClean="0">
                <a:latin typeface="Calibri" pitchFamily="34" charset="0"/>
              </a:rPr>
              <a:t>Τα ισχιακά κυρτώματα.</a:t>
            </a:r>
            <a:endParaRPr lang="en-US" sz="2400" dirty="0" smtClean="0">
              <a:latin typeface="Calibri" pitchFamily="34" charset="0"/>
            </a:endParaRPr>
          </a:p>
          <a:p>
            <a:pPr eaLnBrk="1" hangingPunct="1">
              <a:lnSpc>
                <a:spcPct val="110000"/>
              </a:lnSpc>
              <a:buFont typeface="Wingdings" pitchFamily="2" charset="2"/>
              <a:buChar char="Ø"/>
            </a:pPr>
            <a:r>
              <a:rPr lang="el-GR" sz="2400" b="1" dirty="0" smtClean="0">
                <a:latin typeface="Calibri" pitchFamily="34" charset="0"/>
              </a:rPr>
              <a:t>Ύπτια θέση.</a:t>
            </a:r>
            <a:endParaRPr lang="el-GR" dirty="0">
              <a:latin typeface="Calibri" pitchFamily="34" charset="0"/>
            </a:endParaRPr>
          </a:p>
          <a:p>
            <a:pPr marL="698500">
              <a:lnSpc>
                <a:spcPct val="110000"/>
              </a:lnSpc>
              <a:buFont typeface="Wingdings" panose="05000000000000000000" pitchFamily="2" charset="2"/>
              <a:buChar char="§"/>
            </a:pPr>
            <a:r>
              <a:rPr lang="el-GR" sz="2400" dirty="0" smtClean="0">
                <a:latin typeface="Calibri" pitchFamily="34" charset="0"/>
              </a:rPr>
              <a:t>Οι ωμοπλάτες,</a:t>
            </a:r>
          </a:p>
          <a:p>
            <a:pPr marL="698500">
              <a:lnSpc>
                <a:spcPct val="110000"/>
              </a:lnSpc>
              <a:buFont typeface="Wingdings" panose="05000000000000000000" pitchFamily="2" charset="2"/>
              <a:buChar char="§"/>
            </a:pPr>
            <a:r>
              <a:rPr lang="el-GR" sz="2400" dirty="0" smtClean="0">
                <a:latin typeface="Calibri" pitchFamily="34" charset="0"/>
              </a:rPr>
              <a:t>Οι αγκώνες,</a:t>
            </a:r>
          </a:p>
          <a:p>
            <a:pPr marL="698500" lvl="1" indent="-342900">
              <a:lnSpc>
                <a:spcPct val="110000"/>
              </a:lnSpc>
            </a:pPr>
            <a:r>
              <a:rPr lang="el-GR" sz="2400" dirty="0" smtClean="0">
                <a:latin typeface="Calibri" pitchFamily="34" charset="0"/>
              </a:rPr>
              <a:t>Το ιερό οστό και </a:t>
            </a:r>
          </a:p>
          <a:p>
            <a:pPr marL="698500" lvl="1" indent="-342900">
              <a:lnSpc>
                <a:spcPct val="110000"/>
              </a:lnSpc>
            </a:pPr>
            <a:r>
              <a:rPr lang="el-GR" sz="2400" dirty="0" smtClean="0">
                <a:latin typeface="Calibri" pitchFamily="34" charset="0"/>
              </a:rPr>
              <a:t>Οι πτέρνες.</a:t>
            </a:r>
          </a:p>
          <a:p>
            <a:pPr eaLnBrk="1" hangingPunct="1">
              <a:lnSpc>
                <a:spcPct val="110000"/>
              </a:lnSpc>
              <a:buFont typeface="Wingdings" pitchFamily="2" charset="2"/>
              <a:buChar char="ü"/>
            </a:pPr>
            <a:r>
              <a:rPr lang="el-GR" sz="2400" dirty="0" smtClean="0">
                <a:latin typeface="Calibri" pitchFamily="34" charset="0"/>
              </a:rPr>
              <a:t>Τα ισχνά και τα υπέρβαρα άτομα διατρέχουν, μεγάλο κίνδυνο ανάπτυξης </a:t>
            </a:r>
            <a:r>
              <a:rPr lang="el-GR" sz="2400" b="1" dirty="0" err="1" smtClean="0">
                <a:latin typeface="Calibri" pitchFamily="34" charset="0"/>
              </a:rPr>
              <a:t>ατόνων</a:t>
            </a:r>
            <a:r>
              <a:rPr lang="el-GR" sz="2400" b="1" dirty="0" smtClean="0">
                <a:latin typeface="Calibri" pitchFamily="34" charset="0"/>
              </a:rPr>
              <a:t> ελκών</a:t>
            </a:r>
            <a:r>
              <a:rPr lang="el-GR" sz="2400" dirty="0" smtClean="0">
                <a:latin typeface="Calibri" pitchFamily="34" charset="0"/>
              </a:rPr>
              <a:t>, κάτω από συγκεκριμένες συνθήκες.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4042792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l-GR" sz="4000" dirty="0" smtClean="0">
                <a:latin typeface="Calibri" pitchFamily="34" charset="0"/>
              </a:rPr>
              <a:t>Τριβή </a:t>
            </a:r>
            <a:r>
              <a:rPr lang="el-GR" sz="3200" b="0" dirty="0" smtClean="0">
                <a:latin typeface="Calibri" pitchFamily="34" charset="0"/>
              </a:rPr>
              <a:t>1/4</a:t>
            </a:r>
          </a:p>
        </p:txBody>
      </p:sp>
      <p:sp>
        <p:nvSpPr>
          <p:cNvPr id="86019" name="Rectangle 3"/>
          <p:cNvSpPr>
            <a:spLocks noGrp="1" noChangeArrowheads="1"/>
          </p:cNvSpPr>
          <p:nvPr>
            <p:ph idx="1"/>
          </p:nvPr>
        </p:nvSpPr>
        <p:spPr>
          <a:xfrm>
            <a:off x="457200" y="1196752"/>
            <a:ext cx="8507288" cy="5544616"/>
          </a:xfrm>
        </p:spPr>
        <p:txBody>
          <a:bodyPr>
            <a:normAutofit/>
          </a:bodyPr>
          <a:lstStyle/>
          <a:p>
            <a:pPr>
              <a:lnSpc>
                <a:spcPct val="110000"/>
              </a:lnSpc>
            </a:pPr>
            <a:r>
              <a:rPr lang="el-GR" sz="2200" dirty="0" smtClean="0">
                <a:latin typeface="Calibri" pitchFamily="34" charset="0"/>
              </a:rPr>
              <a:t>Τριβή είναι η δύναμη, που αναπτύσσεται, όταν κινούνται δύο επιφάνειες, που ευρίσκονται σε επαφή. </a:t>
            </a:r>
          </a:p>
          <a:p>
            <a:pPr>
              <a:lnSpc>
                <a:spcPct val="110000"/>
              </a:lnSpc>
            </a:pPr>
            <a:r>
              <a:rPr lang="el-GR" sz="2200" dirty="0" smtClean="0">
                <a:latin typeface="Calibri" pitchFamily="34" charset="0"/>
              </a:rPr>
              <a:t>Το μέγεθός της καθορίζεται από το είδος των επιφανειών, που  εκφράζεται με τον συντελεστή τριβής.</a:t>
            </a:r>
          </a:p>
          <a:p>
            <a:pPr>
              <a:lnSpc>
                <a:spcPct val="110000"/>
              </a:lnSpc>
            </a:pPr>
            <a:r>
              <a:rPr lang="el-GR" sz="2200" dirty="0" smtClean="0">
                <a:latin typeface="Calibri" pitchFamily="34" charset="0"/>
              </a:rPr>
              <a:t>Όσο μικρότερος είναι ο συντελεστής τριβής τόσο ευκολότερα μπορεί να κινηθεί η μία επιφάνεια επάνω στην άλλη. </a:t>
            </a:r>
          </a:p>
          <a:p>
            <a:pPr>
              <a:lnSpc>
                <a:spcPct val="110000"/>
              </a:lnSpc>
            </a:pPr>
            <a:r>
              <a:rPr lang="el-GR" sz="2200" dirty="0" smtClean="0">
                <a:latin typeface="Calibri" pitchFamily="34" charset="0"/>
              </a:rPr>
              <a:t>Οι παράγοντες, που επηρεάζουν το μέγεθος της τριβής είναι</a:t>
            </a:r>
            <a:r>
              <a:rPr lang="en-US" sz="2200" dirty="0" smtClean="0">
                <a:latin typeface="Calibri" pitchFamily="34" charset="0"/>
              </a:rPr>
              <a:t>: </a:t>
            </a:r>
            <a:endParaRPr lang="el-GR" sz="2200" dirty="0" smtClean="0">
              <a:latin typeface="Calibri" pitchFamily="34" charset="0"/>
            </a:endParaRPr>
          </a:p>
          <a:p>
            <a:pPr lvl="1">
              <a:lnSpc>
                <a:spcPct val="110000"/>
              </a:lnSpc>
            </a:pPr>
            <a:r>
              <a:rPr lang="el-GR" sz="2200" dirty="0" smtClean="0">
                <a:latin typeface="Calibri" pitchFamily="34" charset="0"/>
              </a:rPr>
              <a:t>Η σύνθεση και οι ιδιότητες των υλικών των επιφανειών, επομένως η πρόσφυση μεταξύ των επιφανειών -συντελεστής τριβής, και</a:t>
            </a:r>
          </a:p>
          <a:p>
            <a:pPr lvl="1">
              <a:lnSpc>
                <a:spcPct val="110000"/>
              </a:lnSpc>
            </a:pPr>
            <a:r>
              <a:rPr lang="el-GR" sz="2200" dirty="0" smtClean="0">
                <a:latin typeface="Calibri" pitchFamily="34" charset="0"/>
              </a:rPr>
              <a:t>Το εμβαδόν της  επιφάνειας επαφής. Αφορά στην πραγματική επιφάνεια επαφής και όχι στην προφανή.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038302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5 - Τίτλος"/>
          <p:cNvSpPr>
            <a:spLocks noGrp="1"/>
          </p:cNvSpPr>
          <p:nvPr>
            <p:ph type="title"/>
          </p:nvPr>
        </p:nvSpPr>
        <p:spPr/>
        <p:txBody>
          <a:bodyPr/>
          <a:lstStyle/>
          <a:p>
            <a:r>
              <a:rPr lang="el-GR" dirty="0">
                <a:latin typeface="Calibri" pitchFamily="34" charset="0"/>
              </a:rPr>
              <a:t>Τριβή </a:t>
            </a:r>
            <a:r>
              <a:rPr lang="el-GR" sz="3200" b="0" dirty="0">
                <a:latin typeface="Calibri" pitchFamily="34" charset="0"/>
              </a:rPr>
              <a:t>2</a:t>
            </a:r>
            <a:r>
              <a:rPr lang="el-GR" sz="3200" b="0" dirty="0" smtClean="0">
                <a:latin typeface="Calibri" pitchFamily="34" charset="0"/>
              </a:rPr>
              <a:t>/4</a:t>
            </a:r>
            <a:endParaRPr lang="el-GR" sz="3600" dirty="0" smtClean="0">
              <a:latin typeface="Calibri" pitchFamily="34" charset="0"/>
            </a:endParaRPr>
          </a:p>
        </p:txBody>
      </p:sp>
      <p:sp>
        <p:nvSpPr>
          <p:cNvPr id="87042" name="Rectangle 3"/>
          <p:cNvSpPr>
            <a:spLocks noGrp="1" noChangeArrowheads="1"/>
          </p:cNvSpPr>
          <p:nvPr>
            <p:ph idx="1"/>
          </p:nvPr>
        </p:nvSpPr>
        <p:spPr>
          <a:xfrm>
            <a:off x="457200" y="1196752"/>
            <a:ext cx="8435280" cy="5544616"/>
          </a:xfrm>
        </p:spPr>
        <p:txBody>
          <a:bodyPr>
            <a:normAutofit/>
          </a:bodyPr>
          <a:lstStyle/>
          <a:p>
            <a:pPr>
              <a:lnSpc>
                <a:spcPct val="110000"/>
              </a:lnSpc>
            </a:pPr>
            <a:r>
              <a:rPr lang="el-GR" sz="2200" dirty="0" smtClean="0">
                <a:latin typeface="Calibri" pitchFamily="34" charset="0"/>
              </a:rPr>
              <a:t>Στατική τριβή. Η στατική τριβή αναπτύσσεται ανάμεσα σε δύο επιφάνειες πριν ακόμη αρχίσει η κίνηση.</a:t>
            </a:r>
          </a:p>
          <a:p>
            <a:pPr>
              <a:lnSpc>
                <a:spcPct val="110000"/>
              </a:lnSpc>
            </a:pPr>
            <a:r>
              <a:rPr lang="el-GR" sz="2200" dirty="0" smtClean="0">
                <a:latin typeface="Calibri" pitchFamily="34" charset="0"/>
              </a:rPr>
              <a:t>Δυναμική τριβή. Η δυναμική τριβή αναπτύσσεται αφού αρχίσει η κίνηση. </a:t>
            </a:r>
          </a:p>
          <a:p>
            <a:pPr>
              <a:lnSpc>
                <a:spcPct val="110000"/>
              </a:lnSpc>
            </a:pPr>
            <a:r>
              <a:rPr lang="el-GR" sz="2200" dirty="0" smtClean="0">
                <a:latin typeface="Calibri" pitchFamily="34" charset="0"/>
              </a:rPr>
              <a:t>Τριβή ολίσθησης. Η τριβή ολίσθησης αναπτύσσεται μεταξύ επιφανειών που ολισθαίνουν.</a:t>
            </a:r>
          </a:p>
          <a:p>
            <a:pPr>
              <a:lnSpc>
                <a:spcPct val="110000"/>
              </a:lnSpc>
            </a:pPr>
            <a:r>
              <a:rPr lang="el-GR" sz="2200" dirty="0" smtClean="0">
                <a:latin typeface="Calibri" pitchFamily="34" charset="0"/>
              </a:rPr>
              <a:t>Τριβή κύλισης. Η τριβή κύλισης αναπτύσσεται όταν συμβαίνει κύλιση αντικειμένου σε επιφάνεια. </a:t>
            </a:r>
          </a:p>
          <a:p>
            <a:pPr>
              <a:lnSpc>
                <a:spcPct val="110000"/>
              </a:lnSpc>
            </a:pPr>
            <a:r>
              <a:rPr lang="el-GR" sz="2200" dirty="0" smtClean="0">
                <a:latin typeface="Calibri" pitchFamily="34" charset="0"/>
              </a:rPr>
              <a:t>Η στατική τριβή είναι πάντοτε μεγαλύτερη από την δυναμική τριβή.</a:t>
            </a:r>
          </a:p>
          <a:p>
            <a:pPr>
              <a:lnSpc>
                <a:spcPct val="110000"/>
              </a:lnSpc>
            </a:pPr>
            <a:r>
              <a:rPr lang="el-GR" sz="2200" dirty="0" smtClean="0">
                <a:latin typeface="Calibri" pitchFamily="34" charset="0"/>
              </a:rPr>
              <a:t>Η τριβή ολίσθησης είναι μεγαλύτερη από την τριβή κύλισης. </a:t>
            </a:r>
          </a:p>
          <a:p>
            <a:pPr>
              <a:lnSpc>
                <a:spcPct val="110000"/>
              </a:lnSpc>
            </a:pPr>
            <a:r>
              <a:rPr lang="el-GR" sz="2200" dirty="0" smtClean="0">
                <a:latin typeface="Calibri" pitchFamily="34" charset="0"/>
              </a:rPr>
              <a:t>Η αντίσταση του αέρα είναι η τριβή, που αναπτύσσεται από </a:t>
            </a:r>
            <a:r>
              <a:rPr lang="el-GR" sz="2200" b="1" dirty="0" smtClean="0">
                <a:latin typeface="Calibri" pitchFamily="34" charset="0"/>
              </a:rPr>
              <a:t>την ύπαρξη της ίδιας  της ατμόσφαιρας.</a:t>
            </a:r>
            <a:endParaRPr 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024175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kier is skiing down the slope and the slope makes a twenty-five degree angle with the horizontal. Her weight W, shown by a vector vertically downward, breaks into two components—one is W parallel, which is shown by a vector arrow parallel to the slope, and the other is W perpendicular, shown by a vector arrow perpendicular to the slope in the downward direction. Vector N is represented by an arrow pointing upward and perpendicular to the slope, having the same length as W perpendicular. Friction vector f is represented by an arrow along the slope in the uphill direction. IIn a free-body diagram, the vector arrow W for weight is acting downward, the vector arrow for f is shown along the direction of the slope, and the vector arrow for N is shown perpendicular to the slop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56518" y="1772816"/>
            <a:ext cx="7030965"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7" name="Ορθογώνιο 6"/>
          <p:cNvSpPr/>
          <p:nvPr/>
        </p:nvSpPr>
        <p:spPr>
          <a:xfrm>
            <a:off x="2051720" y="5301208"/>
            <a:ext cx="5364088" cy="461665"/>
          </a:xfrm>
          <a:prstGeom prst="rect">
            <a:avLst/>
          </a:prstGeom>
        </p:spPr>
        <p:txBody>
          <a:bodyPr wrap="square">
            <a:spAutoFit/>
          </a:bodyPr>
          <a:lstStyle/>
          <a:p>
            <a:r>
              <a:rPr lang="en-US" sz="1200" dirty="0">
                <a:latin typeface="+mn-lt"/>
              </a:rPr>
              <a:t>© 27 </a:t>
            </a:r>
            <a:r>
              <a:rPr lang="en-US" sz="1200" dirty="0" err="1">
                <a:latin typeface="+mn-lt"/>
              </a:rPr>
              <a:t>Οκτ</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4"/>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
        <p:nvSpPr>
          <p:cNvPr id="8" name="Τίτλος 7"/>
          <p:cNvSpPr>
            <a:spLocks noGrp="1"/>
          </p:cNvSpPr>
          <p:nvPr>
            <p:ph type="title"/>
          </p:nvPr>
        </p:nvSpPr>
        <p:spPr/>
        <p:txBody>
          <a:bodyPr/>
          <a:lstStyle/>
          <a:p>
            <a:r>
              <a:rPr lang="el-GR" dirty="0">
                <a:latin typeface="Calibri" pitchFamily="34" charset="0"/>
              </a:rPr>
              <a:t>Τριβή </a:t>
            </a:r>
            <a:r>
              <a:rPr lang="el-GR" sz="3200" b="0" dirty="0">
                <a:latin typeface="Calibri" pitchFamily="34" charset="0"/>
              </a:rPr>
              <a:t>3</a:t>
            </a:r>
            <a:r>
              <a:rPr lang="el-GR" sz="3200" b="0" dirty="0" smtClean="0">
                <a:latin typeface="Calibri" pitchFamily="34" charset="0"/>
              </a:rPr>
              <a:t>/4</a:t>
            </a:r>
            <a:endParaRPr lang="el-GR" dirty="0"/>
          </a:p>
        </p:txBody>
      </p:sp>
    </p:spTree>
    <p:extLst>
      <p:ext uri="{BB962C8B-B14F-4D97-AF65-F5344CB8AC3E}">
        <p14:creationId xmlns:p14="http://schemas.microsoft.com/office/powerpoint/2010/main" val="3287982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dirty="0">
                <a:latin typeface="Calibri" pitchFamily="34" charset="0"/>
              </a:rPr>
              <a:t>Τριβή </a:t>
            </a:r>
            <a:r>
              <a:rPr lang="el-GR" sz="3200" b="0" dirty="0" smtClean="0">
                <a:latin typeface="Calibri" pitchFamily="34" charset="0"/>
              </a:rPr>
              <a:t>4/4</a:t>
            </a:r>
            <a:endParaRPr lang="el-GR" sz="3600" dirty="0" smtClean="0">
              <a:latin typeface="Calibri" pitchFamily="34" charset="0"/>
            </a:endParaRPr>
          </a:p>
        </p:txBody>
      </p:sp>
      <p:sp>
        <p:nvSpPr>
          <p:cNvPr id="90115" name="Rectangle 3"/>
          <p:cNvSpPr>
            <a:spLocks noGrp="1" noChangeArrowheads="1"/>
          </p:cNvSpPr>
          <p:nvPr>
            <p:ph idx="1"/>
          </p:nvPr>
        </p:nvSpPr>
        <p:spPr>
          <a:xfrm>
            <a:off x="457199" y="1196752"/>
            <a:ext cx="4906889" cy="5040560"/>
          </a:xfrm>
        </p:spPr>
        <p:txBody>
          <a:bodyPr>
            <a:normAutofit/>
          </a:bodyPr>
          <a:lstStyle/>
          <a:p>
            <a:pPr eaLnBrk="1" hangingPunct="1">
              <a:lnSpc>
                <a:spcPct val="110000"/>
              </a:lnSpc>
              <a:buFont typeface="Wingdings" pitchFamily="2" charset="2"/>
              <a:buChar char="Ø"/>
            </a:pPr>
            <a:r>
              <a:rPr lang="el-GR" sz="2300" dirty="0" smtClean="0">
                <a:latin typeface="Calibri" pitchFamily="34" charset="0"/>
              </a:rPr>
              <a:t>Η δύναμη που επιδρά στην επιφάνεια στήριξης είναι ανάλογη με το βάρος του υπερκείμενου αντικειμένου. Αυξανομένης της δύναμης αυτής, προωθείται η εξομάλυνση των επιφανειών. Αυξάνεται η πραγματική επιφάνεια επαφής, άρα κι η τριβή.</a:t>
            </a:r>
          </a:p>
        </p:txBody>
      </p:sp>
      <p:pic>
        <p:nvPicPr>
          <p:cNvPr id="90116" name="3 - Θέση περιεχομένου" descr="σάρωση0018.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815" y="1196752"/>
            <a:ext cx="3676185" cy="3276600"/>
          </a:xfrm>
          <a:prstGeom prst="rect">
            <a:avLst/>
          </a:prstGeom>
          <a:noFill/>
          <a:ln w="9525">
            <a:noFill/>
            <a:miter lim="800000"/>
            <a:headEnd/>
            <a:tailEnd/>
          </a:ln>
        </p:spPr>
      </p:pic>
      <p:sp>
        <p:nvSpPr>
          <p:cNvPr id="6" name="5 - Ορθογώνιο"/>
          <p:cNvSpPr/>
          <p:nvPr/>
        </p:nvSpPr>
        <p:spPr>
          <a:xfrm>
            <a:off x="467544" y="4504132"/>
            <a:ext cx="8305800" cy="2091855"/>
          </a:xfrm>
          <a:prstGeom prst="rect">
            <a:avLst/>
          </a:prstGeom>
        </p:spPr>
        <p:txBody>
          <a:bodyPr wrap="square">
            <a:spAutoFit/>
          </a:bodyPr>
          <a:lstStyle/>
          <a:p>
            <a:pPr marL="342900" indent="-342900">
              <a:lnSpc>
                <a:spcPct val="110000"/>
              </a:lnSpc>
              <a:spcBef>
                <a:spcPts val="1200"/>
              </a:spcBef>
              <a:buFont typeface="Wingdings" panose="05000000000000000000" pitchFamily="2" charset="2"/>
              <a:buChar char="Ø"/>
            </a:pPr>
            <a:r>
              <a:rPr lang="el-GR" sz="2300" dirty="0" smtClean="0">
                <a:latin typeface="+mn-lt"/>
              </a:rPr>
              <a:t>Τριβή αναπτύσσεται  και στους ιστούς του σώματος, ανάμεσα</a:t>
            </a:r>
            <a:r>
              <a:rPr lang="en-US" sz="2300" dirty="0" smtClean="0">
                <a:latin typeface="+mn-lt"/>
              </a:rPr>
              <a:t>:</a:t>
            </a:r>
            <a:endParaRPr lang="el-GR" sz="2300" dirty="0" smtClean="0">
              <a:latin typeface="+mn-lt"/>
            </a:endParaRPr>
          </a:p>
          <a:p>
            <a:pPr marL="800100" lvl="1" indent="-342900">
              <a:lnSpc>
                <a:spcPct val="110000"/>
              </a:lnSpc>
              <a:spcBef>
                <a:spcPts val="1200"/>
              </a:spcBef>
              <a:buFont typeface="Wingdings" panose="05000000000000000000" pitchFamily="2" charset="2"/>
              <a:buChar char="§"/>
            </a:pPr>
            <a:r>
              <a:rPr lang="el-GR" sz="2300" dirty="0" smtClean="0">
                <a:latin typeface="+mn-lt"/>
              </a:rPr>
              <a:t>Στις αρθρικές επιφάνειες,</a:t>
            </a:r>
          </a:p>
          <a:p>
            <a:pPr marL="800100" lvl="1" indent="-342900">
              <a:lnSpc>
                <a:spcPct val="110000"/>
              </a:lnSpc>
              <a:spcBef>
                <a:spcPts val="1200"/>
              </a:spcBef>
              <a:buFont typeface="Wingdings" panose="05000000000000000000" pitchFamily="2" charset="2"/>
              <a:buChar char="§"/>
            </a:pPr>
            <a:r>
              <a:rPr lang="el-GR" sz="2300" dirty="0" smtClean="0">
                <a:latin typeface="+mn-lt"/>
              </a:rPr>
              <a:t>Στους τένοντες και  τα υποκείμενα οστά,</a:t>
            </a:r>
          </a:p>
          <a:p>
            <a:pPr marL="800100" lvl="1" indent="-342900">
              <a:lnSpc>
                <a:spcPct val="110000"/>
              </a:lnSpc>
              <a:spcBef>
                <a:spcPts val="1200"/>
              </a:spcBef>
              <a:buFont typeface="Wingdings" panose="05000000000000000000" pitchFamily="2" charset="2"/>
              <a:buChar char="§"/>
            </a:pPr>
            <a:r>
              <a:rPr lang="el-GR" sz="2300" dirty="0" smtClean="0">
                <a:latin typeface="+mn-lt"/>
              </a:rPr>
              <a:t>Στους ουλώδεις ιστούς.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95157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sz="4000" dirty="0" smtClean="0">
                <a:latin typeface="Calibri" pitchFamily="34" charset="0"/>
              </a:rPr>
              <a:t>Επίπεδα</a:t>
            </a:r>
            <a:r>
              <a:rPr lang="el-GR" dirty="0" smtClean="0">
                <a:latin typeface="Calibri" pitchFamily="34" charset="0"/>
              </a:rPr>
              <a:t> </a:t>
            </a:r>
            <a:r>
              <a:rPr lang="el-GR" sz="3200" b="0" dirty="0" smtClean="0">
                <a:latin typeface="Calibri" pitchFamily="34" charset="0"/>
              </a:rPr>
              <a:t>1/3</a:t>
            </a:r>
            <a:endParaRPr lang="el-GR" sz="3200" b="0" dirty="0" smtClean="0"/>
          </a:p>
        </p:txBody>
      </p:sp>
      <p:sp>
        <p:nvSpPr>
          <p:cNvPr id="39940" name="Rectangle 8"/>
          <p:cNvSpPr>
            <a:spLocks noChangeArrowheads="1"/>
          </p:cNvSpPr>
          <p:nvPr/>
        </p:nvSpPr>
        <p:spPr bwMode="auto">
          <a:xfrm>
            <a:off x="2453192" y="6111356"/>
            <a:ext cx="3048000" cy="461665"/>
          </a:xfrm>
          <a:prstGeom prst="rect">
            <a:avLst/>
          </a:prstGeom>
          <a:noFill/>
          <a:ln w="9525">
            <a:noFill/>
            <a:miter lim="800000"/>
            <a:headEnd/>
            <a:tailEnd/>
          </a:ln>
        </p:spPr>
        <p:txBody>
          <a:bodyPr>
            <a:spAutoFit/>
          </a:bodyPr>
          <a:lstStyle/>
          <a:p>
            <a:pPr algn="ctr"/>
            <a:r>
              <a:rPr lang="en-US" sz="1200" dirty="0">
                <a:solidFill>
                  <a:srgbClr val="595959"/>
                </a:solidFill>
                <a:latin typeface="+mn-lt"/>
              </a:rPr>
              <a:t>“</a:t>
            </a:r>
            <a:r>
              <a:rPr lang="en-US" sz="1200" dirty="0">
                <a:solidFill>
                  <a:srgbClr val="000000"/>
                </a:solidFill>
                <a:latin typeface="+mn-lt"/>
                <a:hlinkClick r:id="rId2"/>
              </a:rPr>
              <a:t>Anatomical Coronal Plane-</a:t>
            </a:r>
            <a:r>
              <a:rPr lang="en-US" sz="1200" dirty="0" err="1">
                <a:solidFill>
                  <a:srgbClr val="000000"/>
                </a:solidFill>
                <a:latin typeface="+mn-lt"/>
                <a:hlinkClick r:id="rId2"/>
              </a:rPr>
              <a:t>en</a:t>
            </a:r>
            <a:r>
              <a:rPr lang="en-US" sz="1200" dirty="0">
                <a:solidFill>
                  <a:srgbClr val="595959"/>
                </a:solidFill>
                <a:latin typeface="+mn-lt"/>
              </a:rPr>
              <a:t>”,</a:t>
            </a:r>
            <a:r>
              <a:rPr lang="el-GR" sz="1200" dirty="0">
                <a:solidFill>
                  <a:srgbClr val="595959"/>
                </a:solidFill>
                <a:latin typeface="+mn-lt"/>
              </a:rPr>
              <a:t> </a:t>
            </a:r>
            <a:r>
              <a:rPr lang="el-GR" sz="1200" dirty="0" smtClean="0">
                <a:solidFill>
                  <a:srgbClr val="595959"/>
                </a:solidFill>
                <a:latin typeface="+mn-lt"/>
              </a:rPr>
              <a:t>από</a:t>
            </a:r>
            <a:r>
              <a:rPr lang="en-US" sz="1200" dirty="0" smtClean="0">
                <a:solidFill>
                  <a:srgbClr val="595959"/>
                </a:solidFill>
                <a:latin typeface="+mn-lt"/>
              </a:rPr>
              <a:t>  </a:t>
            </a:r>
            <a:r>
              <a:rPr lang="en-US" sz="1200" dirty="0" err="1">
                <a:solidFill>
                  <a:srgbClr val="000000"/>
                </a:solidFill>
                <a:latin typeface="+mn-lt"/>
                <a:hlinkClick r:id="rId3" tooltip="User:Edoarado"/>
              </a:rPr>
              <a:t>Edoarado</a:t>
            </a:r>
            <a:r>
              <a:rPr lang="en-US" sz="1200" dirty="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1026" name="Picture 2" descr="File:Anatomical Coronal Plane-en.sv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995936" y="658433"/>
            <a:ext cx="4590744" cy="570547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683568" y="1484784"/>
            <a:ext cx="4546848" cy="4680520"/>
          </a:xfrm>
        </p:spPr>
        <p:txBody>
          <a:bodyPr/>
          <a:lstStyle/>
          <a:p>
            <a:pPr marL="0" indent="0">
              <a:buNone/>
            </a:pPr>
            <a:r>
              <a:rPr lang="el-GR" dirty="0"/>
              <a:t>Όλες οι βασικές αρχές μελετώνται και μετρώνται σε δύο διαστάσεις και τρία </a:t>
            </a:r>
            <a:r>
              <a:rPr lang="el-GR" dirty="0" smtClean="0"/>
              <a:t>επίπεδα.</a:t>
            </a:r>
          </a:p>
          <a:p>
            <a:r>
              <a:rPr lang="el-GR" b="1" dirty="0" smtClean="0"/>
              <a:t>Μετωπιαίο επίπεδο.</a:t>
            </a:r>
            <a:endParaRPr lang="el-GR" b="1" dirty="0"/>
          </a:p>
        </p:txBody>
      </p:sp>
    </p:spTree>
    <p:extLst>
      <p:ext uri="{BB962C8B-B14F-4D97-AF65-F5344CB8AC3E}">
        <p14:creationId xmlns:p14="http://schemas.microsoft.com/office/powerpoint/2010/main" val="934543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r>
              <a:rPr lang="el-GR" dirty="0">
                <a:latin typeface="Calibri" pitchFamily="34" charset="0"/>
              </a:rPr>
              <a:t>Επίπεδα </a:t>
            </a:r>
            <a:r>
              <a:rPr lang="el-GR" sz="3200" b="0" dirty="0" smtClean="0">
                <a:latin typeface="Calibri" pitchFamily="34" charset="0"/>
              </a:rPr>
              <a:t>2/3</a:t>
            </a:r>
            <a:endParaRPr lang="el-GR" sz="3600" dirty="0" smtClean="0"/>
          </a:p>
        </p:txBody>
      </p:sp>
      <p:pic>
        <p:nvPicPr>
          <p:cNvPr id="40963" name="Picture 2" descr="http://upload.wikimedia.org/wikipedia/commons/thumb/a/aa/Anatomical_Sagittal_Plane-en.svg/2000px-Anatomical_Sagittal_Plane-en.svg.pn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059832" y="1052736"/>
            <a:ext cx="6012816" cy="5552775"/>
          </a:xfrm>
          <a:noFill/>
        </p:spPr>
      </p:pic>
      <p:sp>
        <p:nvSpPr>
          <p:cNvPr id="40964" name="Rectangle 8"/>
          <p:cNvSpPr>
            <a:spLocks noChangeArrowheads="1"/>
          </p:cNvSpPr>
          <p:nvPr/>
        </p:nvSpPr>
        <p:spPr bwMode="auto">
          <a:xfrm>
            <a:off x="2843808" y="6246984"/>
            <a:ext cx="3013720" cy="461665"/>
          </a:xfrm>
          <a:prstGeom prst="rect">
            <a:avLst/>
          </a:prstGeom>
          <a:noFill/>
          <a:ln w="9525">
            <a:noFill/>
            <a:miter lim="800000"/>
            <a:headEnd/>
            <a:tailEnd/>
          </a:ln>
        </p:spPr>
        <p:txBody>
          <a:bodyPr wrap="square">
            <a:spAutoFit/>
          </a:bodyPr>
          <a:lstStyle/>
          <a:p>
            <a:pPr algn="ctr"/>
            <a:r>
              <a:rPr lang="en-US" sz="1200" dirty="0">
                <a:solidFill>
                  <a:srgbClr val="595959"/>
                </a:solidFill>
                <a:latin typeface="+mn-lt"/>
              </a:rPr>
              <a:t>“</a:t>
            </a:r>
            <a:r>
              <a:rPr lang="en-US" sz="1200" dirty="0">
                <a:solidFill>
                  <a:srgbClr val="000000"/>
                </a:solidFill>
                <a:latin typeface="+mn-lt"/>
                <a:hlinkClick r:id="rId3"/>
              </a:rPr>
              <a:t>Anatomical Sagittal Plane-</a:t>
            </a:r>
            <a:r>
              <a:rPr lang="en-US" sz="1200" dirty="0" err="1">
                <a:solidFill>
                  <a:srgbClr val="000000"/>
                </a:solidFill>
                <a:latin typeface="+mn-lt"/>
                <a:hlinkClick r:id="rId3"/>
              </a:rPr>
              <a:t>en</a:t>
            </a:r>
            <a:r>
              <a:rPr lang="en-US" sz="1200" dirty="0">
                <a:solidFill>
                  <a:srgbClr val="595959"/>
                </a:solidFill>
                <a:latin typeface="+mn-lt"/>
              </a:rPr>
              <a:t>”,</a:t>
            </a:r>
            <a:r>
              <a:rPr lang="el-GR" sz="1200" dirty="0">
                <a:solidFill>
                  <a:srgbClr val="595959"/>
                </a:solidFill>
                <a:latin typeface="+mn-lt"/>
              </a:rPr>
              <a:t> </a:t>
            </a:r>
            <a:r>
              <a:rPr lang="el-GR" sz="1200" dirty="0" smtClean="0">
                <a:solidFill>
                  <a:srgbClr val="595959"/>
                </a:solidFill>
                <a:latin typeface="+mn-lt"/>
              </a:rPr>
              <a:t>από</a:t>
            </a:r>
            <a:r>
              <a:rPr lang="en-US" sz="1200" dirty="0" smtClean="0">
                <a:solidFill>
                  <a:srgbClr val="595959"/>
                </a:solidFill>
                <a:latin typeface="+mn-lt"/>
              </a:rPr>
              <a:t>  </a:t>
            </a:r>
            <a:r>
              <a:rPr lang="en-US" sz="1200" dirty="0" err="1">
                <a:solidFill>
                  <a:srgbClr val="000000"/>
                </a:solidFill>
                <a:latin typeface="+mn-lt"/>
                <a:hlinkClick r:id="rId4" tooltip="User:Edoarado"/>
              </a:rPr>
              <a:t>Edoarado</a:t>
            </a:r>
            <a:r>
              <a:rPr lang="en-US" sz="1200" dirty="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5"/>
              </a:rPr>
              <a:t>CC </a:t>
            </a:r>
            <a:r>
              <a:rPr lang="en-US" sz="1200" dirty="0">
                <a:solidFill>
                  <a:srgbClr val="000000"/>
                </a:solidFill>
                <a:latin typeface="+mn-lt"/>
                <a:hlinkClick r:id="rId5"/>
              </a:rPr>
              <a:t>BY-SA 3.0</a:t>
            </a:r>
            <a:endParaRPr lang="en-US" sz="1200" dirty="0">
              <a:solidFill>
                <a:srgbClr val="000000"/>
              </a:solidFill>
              <a:latin typeface="+mn-lt"/>
            </a:endParaRPr>
          </a:p>
        </p:txBody>
      </p:sp>
      <p:sp>
        <p:nvSpPr>
          <p:cNvPr id="40966" name="6 - Ορθογώνιο"/>
          <p:cNvSpPr>
            <a:spLocks noChangeArrowheads="1"/>
          </p:cNvSpPr>
          <p:nvPr/>
        </p:nvSpPr>
        <p:spPr bwMode="auto">
          <a:xfrm>
            <a:off x="683568" y="1916832"/>
            <a:ext cx="2819400" cy="830997"/>
          </a:xfrm>
          <a:prstGeom prst="rect">
            <a:avLst/>
          </a:prstGeom>
          <a:noFill/>
          <a:ln w="9525">
            <a:noFill/>
            <a:miter lim="800000"/>
            <a:headEnd/>
            <a:tailEnd/>
          </a:ln>
        </p:spPr>
        <p:txBody>
          <a:bodyPr>
            <a:spAutoFit/>
          </a:bodyPr>
          <a:lstStyle/>
          <a:p>
            <a:pPr marL="342900" indent="-342900">
              <a:buFont typeface="Wingdings" panose="05000000000000000000" pitchFamily="2" charset="2"/>
              <a:buChar char="Ø"/>
            </a:pPr>
            <a:r>
              <a:rPr lang="el-GR" sz="2400" b="1" dirty="0" err="1">
                <a:latin typeface="+mn-lt"/>
              </a:rPr>
              <a:t>Π</a:t>
            </a:r>
            <a:r>
              <a:rPr lang="el-GR" sz="2400" b="1" dirty="0" err="1" smtClean="0">
                <a:latin typeface="+mn-lt"/>
              </a:rPr>
              <a:t>ροσθιοπίσθιο</a:t>
            </a:r>
            <a:r>
              <a:rPr lang="el-GR" sz="2400" b="1" dirty="0" smtClean="0">
                <a:latin typeface="+mn-lt"/>
              </a:rPr>
              <a:t>  επίπεδο.</a:t>
            </a:r>
            <a:endParaRPr lang="el-GR" sz="2400" b="1"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276511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r>
              <a:rPr lang="el-GR" dirty="0">
                <a:latin typeface="Calibri" pitchFamily="34" charset="0"/>
              </a:rPr>
              <a:t>Επίπεδα </a:t>
            </a:r>
            <a:r>
              <a:rPr lang="el-GR" sz="3200" b="0" dirty="0" smtClean="0">
                <a:latin typeface="Calibri" pitchFamily="34" charset="0"/>
              </a:rPr>
              <a:t>3/3</a:t>
            </a:r>
            <a:endParaRPr lang="el-GR" sz="3600" dirty="0" smtClean="0">
              <a:latin typeface="Calibri" pitchFamily="34" charset="0"/>
            </a:endParaRPr>
          </a:p>
        </p:txBody>
      </p:sp>
      <p:pic>
        <p:nvPicPr>
          <p:cNvPr id="41987" name="Picture 2" descr="File:Anatomical Transverse Plane-en.sv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5" y="692696"/>
            <a:ext cx="6421187" cy="5926489"/>
          </a:xfrm>
          <a:noFill/>
        </p:spPr>
      </p:pic>
      <p:sp>
        <p:nvSpPr>
          <p:cNvPr id="41988" name="Rectangle 8"/>
          <p:cNvSpPr>
            <a:spLocks noChangeArrowheads="1"/>
          </p:cNvSpPr>
          <p:nvPr/>
        </p:nvSpPr>
        <p:spPr bwMode="auto">
          <a:xfrm>
            <a:off x="1524000" y="6177111"/>
            <a:ext cx="6610350" cy="276225"/>
          </a:xfrm>
          <a:prstGeom prst="rect">
            <a:avLst/>
          </a:prstGeom>
          <a:noFill/>
          <a:ln w="9525">
            <a:noFill/>
            <a:miter lim="800000"/>
            <a:headEnd/>
            <a:tailEnd/>
          </a:ln>
        </p:spPr>
        <p:txBody>
          <a:bodyPr>
            <a:spAutoFit/>
          </a:bodyPr>
          <a:lstStyle/>
          <a:p>
            <a:pPr algn="ctr"/>
            <a:r>
              <a:rPr lang="en-US" sz="1200" dirty="0">
                <a:solidFill>
                  <a:srgbClr val="595959"/>
                </a:solidFill>
                <a:latin typeface="+mn-lt"/>
              </a:rPr>
              <a:t>“</a:t>
            </a:r>
            <a:r>
              <a:rPr lang="en-US" sz="1200" dirty="0">
                <a:solidFill>
                  <a:srgbClr val="000000"/>
                </a:solidFill>
                <a:latin typeface="+mn-lt"/>
                <a:hlinkClick r:id="rId3"/>
              </a:rPr>
              <a:t>Anatomical Transverse Plane-</a:t>
            </a:r>
            <a:r>
              <a:rPr lang="en-US" sz="1200" dirty="0" err="1">
                <a:solidFill>
                  <a:srgbClr val="000000"/>
                </a:solidFill>
                <a:latin typeface="+mn-lt"/>
                <a:hlinkClick r:id="rId3"/>
              </a:rPr>
              <a:t>en</a:t>
            </a:r>
            <a:r>
              <a:rPr lang="en-US" sz="1200" dirty="0">
                <a:solidFill>
                  <a:srgbClr val="595959"/>
                </a:solidFill>
                <a:latin typeface="+mn-lt"/>
              </a:rPr>
              <a:t>”,</a:t>
            </a:r>
            <a:r>
              <a:rPr lang="el-GR" sz="1200" dirty="0">
                <a:solidFill>
                  <a:srgbClr val="595959"/>
                </a:solidFill>
                <a:latin typeface="+mn-lt"/>
              </a:rPr>
              <a:t> </a:t>
            </a:r>
            <a:r>
              <a:rPr lang="el-GR" sz="1200" dirty="0" smtClean="0">
                <a:solidFill>
                  <a:srgbClr val="595959"/>
                </a:solidFill>
                <a:latin typeface="+mn-lt"/>
              </a:rPr>
              <a:t>από</a:t>
            </a:r>
            <a:r>
              <a:rPr lang="en-US" sz="1200" dirty="0" smtClean="0">
                <a:solidFill>
                  <a:srgbClr val="595959"/>
                </a:solidFill>
                <a:latin typeface="+mn-lt"/>
              </a:rPr>
              <a:t>  </a:t>
            </a:r>
            <a:r>
              <a:rPr lang="en-US" sz="1200" dirty="0" err="1">
                <a:solidFill>
                  <a:srgbClr val="000000"/>
                </a:solidFill>
                <a:latin typeface="+mn-lt"/>
                <a:hlinkClick r:id="rId4" tooltip="User:Edoarado"/>
              </a:rPr>
              <a:t>Edoarado</a:t>
            </a:r>
            <a:r>
              <a:rPr lang="en-US" sz="1200" dirty="0">
                <a:solidFill>
                  <a:srgbClr val="000000"/>
                </a:solidFill>
                <a:latin typeface="+mn-lt"/>
              </a:rPr>
              <a:t> </a:t>
            </a:r>
            <a:r>
              <a:rPr lang="el-GR" sz="1200" dirty="0" smtClean="0">
                <a:solidFill>
                  <a:srgbClr val="595959"/>
                </a:solidFill>
                <a:latin typeface="+mn-lt"/>
              </a:rPr>
              <a:t>διαθέσιμο με άδεια</a:t>
            </a:r>
            <a:r>
              <a:rPr lang="en-US" sz="1200" dirty="0" smtClean="0">
                <a:solidFill>
                  <a:srgbClr val="595959"/>
                </a:solidFill>
                <a:latin typeface="+mn-lt"/>
              </a:rPr>
              <a:t> </a:t>
            </a:r>
            <a:r>
              <a:rPr lang="en-US" sz="1200" dirty="0">
                <a:solidFill>
                  <a:srgbClr val="000000"/>
                </a:solidFill>
                <a:latin typeface="+mn-lt"/>
                <a:hlinkClick r:id="rId5"/>
              </a:rPr>
              <a:t>CC BY-SA 3.0</a:t>
            </a:r>
            <a:endParaRPr lang="en-US" sz="1200" dirty="0">
              <a:solidFill>
                <a:srgbClr val="000000"/>
              </a:solidFill>
              <a:latin typeface="+mn-lt"/>
            </a:endParaRPr>
          </a:p>
        </p:txBody>
      </p:sp>
      <p:sp>
        <p:nvSpPr>
          <p:cNvPr id="41990" name="5 - Ορθογώνιο"/>
          <p:cNvSpPr>
            <a:spLocks noChangeArrowheads="1"/>
          </p:cNvSpPr>
          <p:nvPr/>
        </p:nvSpPr>
        <p:spPr bwMode="auto">
          <a:xfrm>
            <a:off x="683568" y="1700808"/>
            <a:ext cx="2987741" cy="461665"/>
          </a:xfrm>
          <a:prstGeom prst="rect">
            <a:avLst/>
          </a:prstGeom>
          <a:noFill/>
          <a:ln w="9525">
            <a:noFill/>
            <a:miter lim="800000"/>
            <a:headEnd/>
            <a:tailEnd/>
          </a:ln>
        </p:spPr>
        <p:txBody>
          <a:bodyPr wrap="none">
            <a:spAutoFit/>
          </a:bodyPr>
          <a:lstStyle/>
          <a:p>
            <a:pPr marL="342900" indent="-342900">
              <a:buFont typeface="Wingdings" panose="05000000000000000000" pitchFamily="2" charset="2"/>
              <a:buChar char="Ø"/>
            </a:pPr>
            <a:r>
              <a:rPr lang="el-GR" sz="2400" b="1" dirty="0">
                <a:latin typeface="+mn-lt"/>
              </a:rPr>
              <a:t> Ε</a:t>
            </a:r>
            <a:r>
              <a:rPr lang="el-GR" sz="2400" b="1" dirty="0" smtClean="0">
                <a:latin typeface="+mn-lt"/>
              </a:rPr>
              <a:t>γκάρσιο επίπεδο.</a:t>
            </a:r>
            <a:endParaRPr lang="el-GR" sz="2400" b="1"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220127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dirty="0" smtClean="0">
                <a:latin typeface="Calibri" pitchFamily="34" charset="0"/>
              </a:rPr>
              <a:t>Τομέας  Κινητικής</a:t>
            </a:r>
          </a:p>
        </p:txBody>
      </p:sp>
      <p:sp>
        <p:nvSpPr>
          <p:cNvPr id="38915" name="Rectangle 3"/>
          <p:cNvSpPr>
            <a:spLocks noGrp="1" noChangeArrowheads="1"/>
          </p:cNvSpPr>
          <p:nvPr>
            <p:ph idx="1"/>
          </p:nvPr>
        </p:nvSpPr>
        <p:spPr>
          <a:xfrm>
            <a:off x="457200" y="1124744"/>
            <a:ext cx="8507288" cy="5688632"/>
          </a:xfrm>
        </p:spPr>
        <p:txBody>
          <a:bodyPr>
            <a:noAutofit/>
          </a:bodyPr>
          <a:lstStyle/>
          <a:p>
            <a:pPr eaLnBrk="1" hangingPunct="1">
              <a:lnSpc>
                <a:spcPct val="105000"/>
              </a:lnSpc>
              <a:spcBef>
                <a:spcPts val="1000"/>
              </a:spcBef>
              <a:buFont typeface="Wingdings" pitchFamily="2" charset="2"/>
              <a:buChar char="Ø"/>
            </a:pPr>
            <a:r>
              <a:rPr lang="el-GR" sz="2200" dirty="0" smtClean="0">
                <a:latin typeface="Calibri" pitchFamily="34" charset="0"/>
              </a:rPr>
              <a:t>Η κινητική αναφέρεται στις δυνάμεις</a:t>
            </a:r>
            <a:r>
              <a:rPr lang="en-US" sz="2200" dirty="0" smtClean="0">
                <a:latin typeface="Calibri" pitchFamily="34" charset="0"/>
              </a:rPr>
              <a:t>, </a:t>
            </a:r>
            <a:r>
              <a:rPr lang="el-GR" sz="2200" dirty="0" smtClean="0">
                <a:latin typeface="Calibri" pitchFamily="34" charset="0"/>
              </a:rPr>
              <a:t>που σχετίζονται -προκαλούν, σταματούν, καθορίζουν-  την κινητική κατάσταση του σώματος.</a:t>
            </a:r>
          </a:p>
          <a:p>
            <a:pPr eaLnBrk="1" hangingPunct="1">
              <a:lnSpc>
                <a:spcPct val="105000"/>
              </a:lnSpc>
              <a:spcBef>
                <a:spcPts val="1000"/>
              </a:spcBef>
              <a:buFont typeface="Wingdings" pitchFamily="2" charset="2"/>
              <a:buChar char="Ø"/>
            </a:pPr>
            <a:r>
              <a:rPr lang="el-GR" sz="2200" dirty="0" smtClean="0">
                <a:latin typeface="Calibri" pitchFamily="34" charset="0"/>
              </a:rPr>
              <a:t>Οι  δυνάμεις, που  αναλύονται κατά την κινητική ανάλυση</a:t>
            </a:r>
            <a:r>
              <a:rPr lang="el-GR" sz="2200" dirty="0">
                <a:latin typeface="Calibri" pitchFamily="34" charset="0"/>
              </a:rPr>
              <a:t> </a:t>
            </a:r>
            <a:r>
              <a:rPr lang="el-GR" sz="2200" dirty="0" smtClean="0">
                <a:latin typeface="Calibri" pitchFamily="34" charset="0"/>
              </a:rPr>
              <a:t>οργανώνονται σε δύο ομάδες</a:t>
            </a:r>
            <a:r>
              <a:rPr lang="en-US" sz="2200" dirty="0" smtClean="0">
                <a:latin typeface="Calibri" pitchFamily="34" charset="0"/>
              </a:rPr>
              <a:t>: </a:t>
            </a:r>
          </a:p>
          <a:p>
            <a:pPr lvl="1" eaLnBrk="1" hangingPunct="1">
              <a:lnSpc>
                <a:spcPct val="105000"/>
              </a:lnSpc>
              <a:spcBef>
                <a:spcPts val="1000"/>
              </a:spcBef>
              <a:buFont typeface="Wingdings" pitchFamily="2" charset="2"/>
              <a:buChar char="§"/>
            </a:pPr>
            <a:r>
              <a:rPr lang="el-GR" sz="2200" dirty="0" smtClean="0">
                <a:latin typeface="Calibri" pitchFamily="34" charset="0"/>
              </a:rPr>
              <a:t>Τις δυνάμεις</a:t>
            </a:r>
            <a:r>
              <a:rPr lang="en-US" sz="2200" dirty="0" smtClean="0">
                <a:latin typeface="Calibri" pitchFamily="34" charset="0"/>
              </a:rPr>
              <a:t>, </a:t>
            </a:r>
            <a:r>
              <a:rPr lang="el-GR" sz="2200" dirty="0" smtClean="0">
                <a:latin typeface="Calibri" pitchFamily="34" charset="0"/>
              </a:rPr>
              <a:t>που ανθίστανται στην κίνηση</a:t>
            </a:r>
            <a:r>
              <a:rPr lang="en-US" sz="2200" dirty="0" smtClean="0">
                <a:latin typeface="Calibri" pitchFamily="34" charset="0"/>
              </a:rPr>
              <a:t> </a:t>
            </a:r>
            <a:r>
              <a:rPr lang="el-GR" sz="2200" dirty="0" smtClean="0">
                <a:latin typeface="Calibri" pitchFamily="34" charset="0"/>
              </a:rPr>
              <a:t>και</a:t>
            </a:r>
          </a:p>
          <a:p>
            <a:pPr lvl="1" eaLnBrk="1" hangingPunct="1">
              <a:lnSpc>
                <a:spcPct val="105000"/>
              </a:lnSpc>
              <a:spcBef>
                <a:spcPts val="1000"/>
              </a:spcBef>
              <a:buFont typeface="Wingdings" pitchFamily="2" charset="2"/>
              <a:buChar char="§"/>
            </a:pPr>
            <a:r>
              <a:rPr lang="el-GR" sz="2200" dirty="0" smtClean="0">
                <a:latin typeface="Calibri" pitchFamily="34" charset="0"/>
              </a:rPr>
              <a:t>Τις δυνάμεις</a:t>
            </a:r>
            <a:r>
              <a:rPr lang="en-US" sz="2200" dirty="0" smtClean="0">
                <a:latin typeface="Calibri" pitchFamily="34" charset="0"/>
              </a:rPr>
              <a:t>, </a:t>
            </a:r>
            <a:r>
              <a:rPr lang="el-GR" sz="2200" dirty="0" smtClean="0">
                <a:latin typeface="Calibri" pitchFamily="34" charset="0"/>
              </a:rPr>
              <a:t> που παράγουν την κίνηση.</a:t>
            </a:r>
          </a:p>
          <a:p>
            <a:pPr eaLnBrk="1" hangingPunct="1">
              <a:lnSpc>
                <a:spcPct val="105000"/>
              </a:lnSpc>
              <a:spcBef>
                <a:spcPts val="1000"/>
              </a:spcBef>
              <a:buFont typeface="Wingdings" pitchFamily="2" charset="2"/>
              <a:buChar char="Ø"/>
            </a:pPr>
            <a:r>
              <a:rPr lang="el-GR" sz="2200" b="1" dirty="0" smtClean="0">
                <a:latin typeface="Calibri" pitchFamily="34" charset="0"/>
              </a:rPr>
              <a:t>Οι δυνάμεις, που ανθίστανται στην κίνηση</a:t>
            </a:r>
            <a:r>
              <a:rPr lang="el-GR" sz="2200" dirty="0" smtClean="0">
                <a:latin typeface="Calibri" pitchFamily="34" charset="0"/>
              </a:rPr>
              <a:t>, περιλαμβάνουν τη βαρύτητα, το βάρος του κινούμενου μέλους, την αδράνεια, τη τριβή των αρθρικών επιφανειών, την αντίσταση από τα ανταγωνιστικά μαλακά μόρια</a:t>
            </a:r>
            <a:r>
              <a:rPr lang="en-US" sz="2200" dirty="0" smtClean="0">
                <a:latin typeface="Calibri" pitchFamily="34" charset="0"/>
              </a:rPr>
              <a:t>.</a:t>
            </a:r>
            <a:endParaRPr lang="el-GR" sz="2200" dirty="0" smtClean="0">
              <a:latin typeface="Calibri" pitchFamily="34" charset="0"/>
            </a:endParaRPr>
          </a:p>
          <a:p>
            <a:pPr eaLnBrk="1" hangingPunct="1">
              <a:lnSpc>
                <a:spcPct val="105000"/>
              </a:lnSpc>
              <a:spcBef>
                <a:spcPts val="1000"/>
              </a:spcBef>
              <a:buFont typeface="Wingdings" pitchFamily="2" charset="2"/>
              <a:buChar char="Ø"/>
            </a:pPr>
            <a:r>
              <a:rPr lang="el-GR" sz="2200" b="1" dirty="0" smtClean="0">
                <a:latin typeface="Calibri" pitchFamily="34" charset="0"/>
              </a:rPr>
              <a:t>Οι δυνάμεις, που παράγουν (προκαλούν) την κίνηση,</a:t>
            </a:r>
            <a:r>
              <a:rPr lang="el-GR" sz="2200" dirty="0" smtClean="0">
                <a:latin typeface="Calibri" pitchFamily="34" charset="0"/>
              </a:rPr>
              <a:t> περιλαμβάνουν όσες δυνάμεις αναπτύσσονται από τους μύες ή την ελαστική «συμπεριφορά» του τένοντα και του συνδετικού ιστού μέσα και γύρω από τις μυϊκές κατασκευές.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197982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p:txBody>
          <a:bodyPr/>
          <a:lstStyle/>
          <a:p>
            <a:r>
              <a:rPr lang="el-GR" sz="4000" dirty="0" smtClean="0">
                <a:latin typeface="Calibri" pitchFamily="34" charset="0"/>
              </a:rPr>
              <a:t>Κινήσεις και επίπεδα κίνησης </a:t>
            </a:r>
            <a:r>
              <a:rPr lang="el-GR" sz="3200" b="0" dirty="0" smtClean="0">
                <a:latin typeface="Calibri" pitchFamily="34" charset="0"/>
              </a:rPr>
              <a:t>1/4</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2050" name="Picture 2" descr="File:Body Movements 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7937" y="1481087"/>
            <a:ext cx="5748126" cy="44930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2216452" y="6249855"/>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4"/>
              </a:rPr>
              <a:t>Body Movements </a:t>
            </a:r>
            <a:r>
              <a:rPr lang="en-US" sz="1200" dirty="0" smtClean="0">
                <a:latin typeface="+mn-lt"/>
                <a:hlinkClick r:id="rId4"/>
              </a:rPr>
              <a:t>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5"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6"/>
              </a:rPr>
              <a:t>CC </a:t>
            </a:r>
            <a:r>
              <a:rPr lang="en-US" sz="1200" dirty="0">
                <a:solidFill>
                  <a:srgbClr val="000000"/>
                </a:solidFill>
                <a:latin typeface="+mn-lt"/>
                <a:hlinkClick r:id="rId6"/>
              </a:rPr>
              <a:t>BY-SA 3.0</a:t>
            </a:r>
            <a:endParaRPr lang="en-US" sz="1200" dirty="0">
              <a:solidFill>
                <a:srgbClr val="000000"/>
              </a:solidFill>
              <a:latin typeface="+mn-lt"/>
            </a:endParaRPr>
          </a:p>
        </p:txBody>
      </p:sp>
    </p:spTree>
    <p:extLst>
      <p:ext uri="{BB962C8B-B14F-4D97-AF65-F5344CB8AC3E}">
        <p14:creationId xmlns:p14="http://schemas.microsoft.com/office/powerpoint/2010/main" val="585352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3" name="Τίτλος 2"/>
          <p:cNvSpPr>
            <a:spLocks noGrp="1"/>
          </p:cNvSpPr>
          <p:nvPr>
            <p:ph type="title"/>
          </p:nvPr>
        </p:nvSpPr>
        <p:spPr/>
        <p:txBody>
          <a:bodyPr/>
          <a:lstStyle/>
          <a:p>
            <a:r>
              <a:rPr lang="el-GR" dirty="0">
                <a:latin typeface="Calibri" pitchFamily="34" charset="0"/>
              </a:rPr>
              <a:t>Κινήσεις και επίπεδα κίνησης </a:t>
            </a:r>
            <a:r>
              <a:rPr lang="el-GR" sz="3200" b="0" dirty="0" smtClean="0">
                <a:latin typeface="Calibri" pitchFamily="34" charset="0"/>
              </a:rPr>
              <a:t>2/4</a:t>
            </a:r>
            <a:endParaRPr lang="el-GR" dirty="0"/>
          </a:p>
        </p:txBody>
      </p:sp>
      <p:pic>
        <p:nvPicPr>
          <p:cNvPr id="9" name="Picture 5" descr="File:Body Movements II.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612546" y="1556792"/>
            <a:ext cx="4798153" cy="3600400"/>
          </a:xfrm>
          <a:prstGeom prst="rect">
            <a:avLst/>
          </a:prstGeom>
        </p:spPr>
      </p:pic>
      <p:pic>
        <p:nvPicPr>
          <p:cNvPr id="11" name="Picture 5" descr="Body Movements I.jpg">
            <a:hlinkClick r:id="rId6"/>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68144" y="1573811"/>
            <a:ext cx="2880320" cy="3790486"/>
          </a:xfrm>
          <a:prstGeom prst="rect">
            <a:avLst/>
          </a:prstGeom>
          <a:noFill/>
          <a:ln w="9525">
            <a:noFill/>
            <a:miter lim="800000"/>
            <a:headEnd/>
            <a:tailEnd/>
          </a:ln>
        </p:spPr>
      </p:pic>
      <p:sp>
        <p:nvSpPr>
          <p:cNvPr id="12" name="Rectangle 8"/>
          <p:cNvSpPr>
            <a:spLocks noChangeArrowheads="1"/>
          </p:cNvSpPr>
          <p:nvPr/>
        </p:nvSpPr>
        <p:spPr bwMode="auto">
          <a:xfrm>
            <a:off x="5868144" y="5364297"/>
            <a:ext cx="2787596" cy="461665"/>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9"/>
              </a:rPr>
              <a:t>Body Movements </a:t>
            </a:r>
            <a:r>
              <a:rPr lang="en-US" sz="1200" dirty="0" smtClean="0">
                <a:latin typeface="+mn-lt"/>
                <a:hlinkClick r:id="rId9"/>
              </a:rPr>
              <a:t>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10"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11"/>
              </a:rPr>
              <a:t>CC </a:t>
            </a:r>
            <a:r>
              <a:rPr lang="en-US" sz="1200" dirty="0">
                <a:solidFill>
                  <a:srgbClr val="000000"/>
                </a:solidFill>
                <a:latin typeface="+mn-lt"/>
                <a:hlinkClick r:id="rId11"/>
              </a:rPr>
              <a:t>BY-SA 3.0</a:t>
            </a:r>
            <a:endParaRPr lang="en-US" sz="1200" dirty="0">
              <a:solidFill>
                <a:srgbClr val="000000"/>
              </a:solidFill>
              <a:latin typeface="+mn-lt"/>
            </a:endParaRPr>
          </a:p>
        </p:txBody>
      </p:sp>
      <p:sp>
        <p:nvSpPr>
          <p:cNvPr id="13" name="Rectangle 8"/>
          <p:cNvSpPr>
            <a:spLocks noChangeArrowheads="1"/>
          </p:cNvSpPr>
          <p:nvPr/>
        </p:nvSpPr>
        <p:spPr bwMode="auto">
          <a:xfrm>
            <a:off x="1475656" y="5364297"/>
            <a:ext cx="2787596" cy="461665"/>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12"/>
              </a:rPr>
              <a:t>Body Movements </a:t>
            </a:r>
            <a:r>
              <a:rPr lang="en-US" sz="1200" dirty="0" smtClean="0">
                <a:latin typeface="+mn-lt"/>
                <a:hlinkClick r:id="rId12"/>
              </a:rPr>
              <a:t>II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10"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11"/>
              </a:rPr>
              <a:t>CC </a:t>
            </a:r>
            <a:r>
              <a:rPr lang="en-US" sz="1200" dirty="0">
                <a:solidFill>
                  <a:srgbClr val="000000"/>
                </a:solidFill>
                <a:latin typeface="+mn-lt"/>
                <a:hlinkClick r:id="rId11"/>
              </a:rPr>
              <a:t>BY-SA 3.0</a:t>
            </a:r>
            <a:endParaRPr lang="en-US" sz="1200" dirty="0">
              <a:solidFill>
                <a:srgbClr val="000000"/>
              </a:solidFill>
              <a:latin typeface="+mn-lt"/>
            </a:endParaRPr>
          </a:p>
        </p:txBody>
      </p:sp>
    </p:spTree>
    <p:extLst>
      <p:ext uri="{BB962C8B-B14F-4D97-AF65-F5344CB8AC3E}">
        <p14:creationId xmlns:p14="http://schemas.microsoft.com/office/powerpoint/2010/main" val="2634957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Calibri" pitchFamily="34" charset="0"/>
              </a:rPr>
              <a:t>Κινήσεις και επίπεδα κίνησης </a:t>
            </a:r>
            <a:r>
              <a:rPr lang="el-GR" sz="3200" b="0" dirty="0" smtClean="0">
                <a:latin typeface="Calibri" pitchFamily="34" charset="0"/>
              </a:rPr>
              <a:t>3/4</a:t>
            </a:r>
            <a:endParaRPr lang="el-GR" dirty="0"/>
          </a:p>
        </p:txBody>
      </p:sp>
      <p:pic>
        <p:nvPicPr>
          <p:cNvPr id="83971" name="Picture 5" descr="File:Body Movements II.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654457"/>
            <a:ext cx="2665414" cy="4006285"/>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10" name="Rectangle 8"/>
          <p:cNvSpPr>
            <a:spLocks noChangeArrowheads="1"/>
          </p:cNvSpPr>
          <p:nvPr/>
        </p:nvSpPr>
        <p:spPr bwMode="auto">
          <a:xfrm>
            <a:off x="814761" y="5805264"/>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5"/>
              </a:rPr>
              <a:t>Body Movements </a:t>
            </a:r>
            <a:r>
              <a:rPr lang="en-US" sz="1200" dirty="0" smtClean="0">
                <a:latin typeface="+mn-lt"/>
                <a:hlinkClick r:id="rId5"/>
              </a:rPr>
              <a:t>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6"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7"/>
              </a:rPr>
              <a:t>CC </a:t>
            </a:r>
            <a:r>
              <a:rPr lang="en-US" sz="1200" dirty="0">
                <a:solidFill>
                  <a:srgbClr val="000000"/>
                </a:solidFill>
                <a:latin typeface="+mn-lt"/>
                <a:hlinkClick r:id="rId7"/>
              </a:rPr>
              <a:t>BY-SA 3.0</a:t>
            </a:r>
            <a:endParaRPr lang="en-US" sz="1200" dirty="0">
              <a:solidFill>
                <a:srgbClr val="000000"/>
              </a:solidFill>
              <a:latin typeface="+mn-lt"/>
            </a:endParaRPr>
          </a:p>
        </p:txBody>
      </p:sp>
      <p:pic>
        <p:nvPicPr>
          <p:cNvPr id="3074" name="Picture 2" descr="File:Body Movements I.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06013" y="1608107"/>
            <a:ext cx="5328592" cy="40989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6096821" y="5805264"/>
            <a:ext cx="2787596" cy="461665"/>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9"/>
              </a:rPr>
              <a:t>Body Movements </a:t>
            </a:r>
            <a:r>
              <a:rPr lang="en-US" sz="1200" dirty="0" smtClean="0">
                <a:latin typeface="+mn-lt"/>
                <a:hlinkClick r:id="rId9"/>
              </a:rPr>
              <a:t>II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6"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7"/>
              </a:rPr>
              <a:t>CC </a:t>
            </a:r>
            <a:r>
              <a:rPr lang="en-US" sz="1200" dirty="0">
                <a:solidFill>
                  <a:srgbClr val="000000"/>
                </a:solidFill>
                <a:latin typeface="+mn-lt"/>
                <a:hlinkClick r:id="rId7"/>
              </a:rPr>
              <a:t>BY-SA 3.0</a:t>
            </a:r>
            <a:endParaRPr lang="en-US" sz="1200" dirty="0">
              <a:solidFill>
                <a:srgbClr val="000000"/>
              </a:solidFill>
              <a:latin typeface="+mn-lt"/>
            </a:endParaRPr>
          </a:p>
        </p:txBody>
      </p:sp>
    </p:spTree>
    <p:extLst>
      <p:ext uri="{BB962C8B-B14F-4D97-AF65-F5344CB8AC3E}">
        <p14:creationId xmlns:p14="http://schemas.microsoft.com/office/powerpoint/2010/main" val="1580747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latin typeface="Calibri" pitchFamily="34" charset="0"/>
              </a:rPr>
              <a:t>Κινήσεις και επίπεδα κίνησης </a:t>
            </a:r>
            <a:r>
              <a:rPr lang="el-GR" sz="3200" b="0" dirty="0" smtClean="0">
                <a:latin typeface="Calibri" pitchFamily="34" charset="0"/>
              </a:rPr>
              <a:t>4/4</a:t>
            </a:r>
            <a:endParaRPr lang="el-GR" sz="4000" dirty="0">
              <a:latin typeface="Calibri" pitchFamily="34" charset="0"/>
            </a:endParaRPr>
          </a:p>
        </p:txBody>
      </p:sp>
      <p:pic>
        <p:nvPicPr>
          <p:cNvPr id="4" name="Picture 2" descr="http://www.insolepro.co.uk/images/Planes.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1520" y="2060848"/>
            <a:ext cx="3293975" cy="2872346"/>
          </a:xfrm>
          <a:prstGeom prst="rect">
            <a:avLst/>
          </a:prstGeom>
          <a:noFill/>
          <a:ln w="9525">
            <a:noFill/>
            <a:miter lim="800000"/>
            <a:headEnd/>
            <a:tailEnd/>
          </a:ln>
        </p:spPr>
      </p:pic>
      <p:sp>
        <p:nvSpPr>
          <p:cNvPr id="5" name="4 - Ορθογώνιο"/>
          <p:cNvSpPr/>
          <p:nvPr/>
        </p:nvSpPr>
        <p:spPr>
          <a:xfrm>
            <a:off x="611560" y="5221226"/>
            <a:ext cx="2590800" cy="276999"/>
          </a:xfrm>
          <a:prstGeom prst="rect">
            <a:avLst/>
          </a:prstGeom>
        </p:spPr>
        <p:txBody>
          <a:bodyPr wrap="square">
            <a:spAutoFit/>
          </a:bodyPr>
          <a:lstStyle/>
          <a:p>
            <a:pPr algn="ctr"/>
            <a:r>
              <a:rPr lang="en-US" sz="1200" dirty="0" smtClean="0">
                <a:latin typeface="+mn-lt"/>
                <a:hlinkClick r:id="rId3"/>
              </a:rPr>
              <a:t>insolepro.co.uk</a:t>
            </a:r>
            <a:endParaRPr lang="el-GR" sz="1200" dirty="0" smtClean="0">
              <a:latin typeface="+mn-lt"/>
            </a:endParaRPr>
          </a:p>
        </p:txBody>
      </p:sp>
      <p:pic>
        <p:nvPicPr>
          <p:cNvPr id="6" name="Picture 5" descr="File:Body Movements I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1484784"/>
            <a:ext cx="4724400" cy="3730625"/>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10" name="Rectangle 8"/>
          <p:cNvSpPr>
            <a:spLocks noChangeArrowheads="1"/>
          </p:cNvSpPr>
          <p:nvPr/>
        </p:nvSpPr>
        <p:spPr bwMode="auto">
          <a:xfrm>
            <a:off x="3995936" y="5215409"/>
            <a:ext cx="4724400"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6"/>
              </a:rPr>
              <a:t>Body Movements </a:t>
            </a:r>
            <a:r>
              <a:rPr lang="en-US" sz="1200" dirty="0" smtClean="0">
                <a:latin typeface="+mn-lt"/>
                <a:hlinkClick r:id="rId6"/>
              </a:rPr>
              <a:t>II</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7"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8"/>
              </a:rPr>
              <a:t>CC </a:t>
            </a:r>
            <a:r>
              <a:rPr lang="en-US" sz="1200" dirty="0">
                <a:solidFill>
                  <a:srgbClr val="000000"/>
                </a:solidFill>
                <a:latin typeface="+mn-lt"/>
                <a:hlinkClick r:id="rId8"/>
              </a:rPr>
              <a:t>BY-SA 3.0</a:t>
            </a:r>
            <a:endParaRPr lang="en-US" sz="1200" dirty="0">
              <a:solidFill>
                <a:srgbClr val="000000"/>
              </a:solidFill>
              <a:latin typeface="+mn-lt"/>
            </a:endParaRPr>
          </a:p>
        </p:txBody>
      </p:sp>
    </p:spTree>
    <p:extLst>
      <p:ext uri="{BB962C8B-B14F-4D97-AF65-F5344CB8AC3E}">
        <p14:creationId xmlns:p14="http://schemas.microsoft.com/office/powerpoint/2010/main" val="799450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5" name="Τίτλος 4"/>
          <p:cNvSpPr>
            <a:spLocks noGrp="1"/>
          </p:cNvSpPr>
          <p:nvPr>
            <p:ph type="title"/>
          </p:nvPr>
        </p:nvSpPr>
        <p:spPr>
          <a:xfrm>
            <a:off x="467544" y="-27384"/>
            <a:ext cx="8229600" cy="908720"/>
          </a:xfrm>
        </p:spPr>
        <p:txBody>
          <a:bodyPr>
            <a:normAutofit/>
          </a:bodyPr>
          <a:lstStyle/>
          <a:p>
            <a:r>
              <a:rPr lang="el-GR" dirty="0" smtClean="0"/>
              <a:t>Μύες </a:t>
            </a:r>
            <a:r>
              <a:rPr lang="el-GR" sz="3200" b="0" dirty="0" smtClean="0"/>
              <a:t>1/8</a:t>
            </a:r>
            <a:endParaRPr lang="el-GR" sz="3200" b="0" dirty="0"/>
          </a:p>
        </p:txBody>
      </p:sp>
      <p:sp>
        <p:nvSpPr>
          <p:cNvPr id="10" name="Rectangle 8"/>
          <p:cNvSpPr>
            <a:spLocks noChangeArrowheads="1"/>
          </p:cNvSpPr>
          <p:nvPr/>
        </p:nvSpPr>
        <p:spPr bwMode="auto">
          <a:xfrm>
            <a:off x="2267744" y="6587065"/>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3"/>
              </a:rPr>
              <a:t>Fascicle Muscle </a:t>
            </a:r>
            <a:r>
              <a:rPr lang="en-US" sz="1200" dirty="0" smtClean="0">
                <a:latin typeface="+mn-lt"/>
                <a:hlinkClick r:id="rId3"/>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4"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5"/>
              </a:rPr>
              <a:t>CC </a:t>
            </a:r>
            <a:r>
              <a:rPr lang="en-US" sz="1200" dirty="0">
                <a:solidFill>
                  <a:srgbClr val="000000"/>
                </a:solidFill>
                <a:latin typeface="+mn-lt"/>
                <a:hlinkClick r:id="rId5"/>
              </a:rPr>
              <a:t>BY-SA 3.0</a:t>
            </a:r>
            <a:endParaRPr lang="en-US" sz="1200" dirty="0">
              <a:solidFill>
                <a:srgbClr val="000000"/>
              </a:solidFill>
              <a:latin typeface="+mn-lt"/>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3965" y="693353"/>
            <a:ext cx="6076070" cy="597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59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2/8</a:t>
            </a:r>
            <a:endParaRPr lang="el-GR" sz="3600" b="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
        <p:nvSpPr>
          <p:cNvPr id="9" name="Rectangle 8"/>
          <p:cNvSpPr>
            <a:spLocks noChangeArrowheads="1"/>
          </p:cNvSpPr>
          <p:nvPr/>
        </p:nvSpPr>
        <p:spPr bwMode="auto">
          <a:xfrm>
            <a:off x="2216452" y="5805263"/>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711906" y="1341579"/>
            <a:ext cx="5720188" cy="42476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94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3/8</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
        <p:nvSpPr>
          <p:cNvPr id="7" name="Rectangle 8"/>
          <p:cNvSpPr>
            <a:spLocks noChangeArrowheads="1"/>
          </p:cNvSpPr>
          <p:nvPr/>
        </p:nvSpPr>
        <p:spPr bwMode="auto">
          <a:xfrm>
            <a:off x="2216452" y="5517232"/>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102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678358" y="1269508"/>
            <a:ext cx="5787285" cy="4103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7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4/8</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7" name="Rectangle 8"/>
          <p:cNvSpPr>
            <a:spLocks noChangeArrowheads="1"/>
          </p:cNvSpPr>
          <p:nvPr/>
        </p:nvSpPr>
        <p:spPr bwMode="auto">
          <a:xfrm>
            <a:off x="2216452" y="5661248"/>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16916" y="1556792"/>
            <a:ext cx="5510169" cy="39014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73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5/8</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
        <p:nvSpPr>
          <p:cNvPr id="7" name="Rectangle 8"/>
          <p:cNvSpPr>
            <a:spLocks noChangeArrowheads="1"/>
          </p:cNvSpPr>
          <p:nvPr/>
        </p:nvSpPr>
        <p:spPr bwMode="auto">
          <a:xfrm>
            <a:off x="2216452" y="5157192"/>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33183" y="1556792"/>
            <a:ext cx="6877634" cy="3455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666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6/8</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
        <p:nvSpPr>
          <p:cNvPr id="7" name="Rectangle 8"/>
          <p:cNvSpPr>
            <a:spLocks noChangeArrowheads="1"/>
          </p:cNvSpPr>
          <p:nvPr/>
        </p:nvSpPr>
        <p:spPr bwMode="auto">
          <a:xfrm>
            <a:off x="2339752" y="5960313"/>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419872" y="1628800"/>
            <a:ext cx="3758115" cy="427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19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sz="4000" smtClean="0">
                <a:latin typeface="Calibri" pitchFamily="34" charset="0"/>
              </a:rPr>
              <a:t>Κέντρο βάρους</a:t>
            </a:r>
          </a:p>
        </p:txBody>
      </p:sp>
      <p:sp>
        <p:nvSpPr>
          <p:cNvPr id="27651" name="2 - Θέση περιεχομένου"/>
          <p:cNvSpPr>
            <a:spLocks noGrp="1"/>
          </p:cNvSpPr>
          <p:nvPr>
            <p:ph idx="1"/>
          </p:nvPr>
        </p:nvSpPr>
        <p:spPr/>
        <p:txBody>
          <a:bodyPr/>
          <a:lstStyle/>
          <a:p>
            <a:r>
              <a:rPr lang="el-GR" sz="2400" dirty="0" smtClean="0">
                <a:latin typeface="Calibri" pitchFamily="34" charset="0"/>
              </a:rPr>
              <a:t>Το σημείο εφαρμογής της συνισταμένης των επί μέρους βαρών του σώματος.</a:t>
            </a:r>
          </a:p>
          <a:p>
            <a:r>
              <a:rPr lang="el-GR" sz="2400" dirty="0" smtClean="0">
                <a:latin typeface="Calibri" pitchFamily="34" charset="0"/>
              </a:rPr>
              <a:t>Ο εντοπισμός του εξαρτάται από την κατανομή των επί μέρους βαρών του σώματος. </a:t>
            </a:r>
          </a:p>
          <a:p>
            <a:r>
              <a:rPr lang="el-GR" sz="2400" dirty="0" smtClean="0">
                <a:latin typeface="Calibri" pitchFamily="34" charset="0"/>
              </a:rPr>
              <a:t>Είναι το σημείο γύρω από το οποίο ισορροπεί το σώμα.</a:t>
            </a:r>
          </a:p>
          <a:p>
            <a:r>
              <a:rPr lang="el-GR" sz="2400" dirty="0" smtClean="0">
                <a:latin typeface="Calibri" pitchFamily="34" charset="0"/>
              </a:rPr>
              <a:t>Δεν είναι απαραίτητο να εντοπίζεται στο σώμα. Σε πολλές δραστηριότητες  εντοπίζεται εκτός αυτού (άλμα εις ύψος καλαθοσφαίριση </a:t>
            </a:r>
            <a:r>
              <a:rPr lang="el-GR" sz="2400" dirty="0" err="1" smtClean="0">
                <a:latin typeface="Calibri" pitchFamily="34" charset="0"/>
              </a:rPr>
              <a:t>κ.λ.π</a:t>
            </a:r>
            <a:r>
              <a:rPr lang="el-GR" sz="2400" dirty="0" smtClean="0">
                <a:latin typeface="Calibri" pitchFamily="34" charset="0"/>
              </a:rPr>
              <a:t>.)</a:t>
            </a:r>
          </a:p>
          <a:p>
            <a:r>
              <a:rPr lang="el-GR" sz="2400" dirty="0" smtClean="0">
                <a:latin typeface="Calibri" pitchFamily="34" charset="0"/>
              </a:rPr>
              <a:t>Στην  όρθια στάση  εντοπίζεται στο 53%</a:t>
            </a:r>
            <a:r>
              <a:rPr lang="en-US" sz="2400" dirty="0" smtClean="0">
                <a:latin typeface="Calibri" pitchFamily="34" charset="0"/>
              </a:rPr>
              <a:t> </a:t>
            </a:r>
            <a:r>
              <a:rPr lang="el-GR" sz="2400" dirty="0" smtClean="0">
                <a:latin typeface="Calibri" pitchFamily="34" charset="0"/>
              </a:rPr>
              <a:t>έως 57% του ύψους του ατόμου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665609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7/8</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
        <p:nvSpPr>
          <p:cNvPr id="7" name="Rectangle 8"/>
          <p:cNvSpPr>
            <a:spLocks noChangeArrowheads="1"/>
          </p:cNvSpPr>
          <p:nvPr/>
        </p:nvSpPr>
        <p:spPr bwMode="auto">
          <a:xfrm>
            <a:off x="2483768" y="5966228"/>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1560" y="1358776"/>
            <a:ext cx="5885907" cy="463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929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sz="3200" b="0" dirty="0" smtClean="0"/>
              <a:t>8/8</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7" name="Rectangle 8"/>
          <p:cNvSpPr>
            <a:spLocks noChangeArrowheads="1"/>
          </p:cNvSpPr>
          <p:nvPr/>
        </p:nvSpPr>
        <p:spPr bwMode="auto">
          <a:xfrm>
            <a:off x="2267744" y="6164646"/>
            <a:ext cx="4711096"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2"/>
              </a:rPr>
              <a:t>Fascicle Muscle </a:t>
            </a:r>
            <a:r>
              <a:rPr lang="en-US" sz="1200" dirty="0" smtClean="0">
                <a:latin typeface="+mn-lt"/>
                <a:hlinkClick r:id="rId2"/>
              </a:rPr>
              <a:t>Shapes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3"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4"/>
              </a:rPr>
              <a:t>CC </a:t>
            </a:r>
            <a:r>
              <a:rPr lang="en-US" sz="1200" dirty="0">
                <a:solidFill>
                  <a:srgbClr val="000000"/>
                </a:solidFill>
                <a:latin typeface="+mn-lt"/>
                <a:hlinkClick r:id="rId4"/>
              </a:rPr>
              <a:t>BY-SA 3.0</a:t>
            </a:r>
            <a:endParaRPr lang="en-US" sz="1200" dirty="0">
              <a:solidFill>
                <a:srgbClr val="000000"/>
              </a:solidFill>
              <a:latin typeface="+mn-lt"/>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11760" y="1216357"/>
            <a:ext cx="4663744" cy="493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50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16632"/>
            <a:ext cx="8229600" cy="1080120"/>
          </a:xfrm>
        </p:spPr>
        <p:txBody>
          <a:bodyPr>
            <a:noAutofit/>
          </a:bodyPr>
          <a:lstStyle/>
          <a:p>
            <a:pPr eaLnBrk="1" hangingPunct="1"/>
            <a:r>
              <a:rPr lang="el-GR" sz="3600" dirty="0" smtClean="0">
                <a:latin typeface="Calibri" pitchFamily="34" charset="0"/>
              </a:rPr>
              <a:t>Κίνηση</a:t>
            </a:r>
            <a:br>
              <a:rPr lang="el-GR" sz="3600" dirty="0" smtClean="0">
                <a:latin typeface="Calibri" pitchFamily="34" charset="0"/>
              </a:rPr>
            </a:br>
            <a:r>
              <a:rPr lang="el-GR" sz="3000" b="0" dirty="0" smtClean="0">
                <a:latin typeface="Calibri" pitchFamily="34" charset="0"/>
              </a:rPr>
              <a:t>Πρωταγωνιστές, Συνεργοί Μύες</a:t>
            </a:r>
          </a:p>
        </p:txBody>
      </p:sp>
      <p:sp>
        <p:nvSpPr>
          <p:cNvPr id="88067" name="Rectangle 3"/>
          <p:cNvSpPr>
            <a:spLocks noGrp="1" noChangeArrowheads="1"/>
          </p:cNvSpPr>
          <p:nvPr>
            <p:ph idx="1"/>
          </p:nvPr>
        </p:nvSpPr>
        <p:spPr>
          <a:xfrm>
            <a:off x="5220072" y="1628800"/>
            <a:ext cx="3923928" cy="4608512"/>
          </a:xfrm>
        </p:spPr>
        <p:txBody>
          <a:bodyPr>
            <a:normAutofit/>
          </a:bodyPr>
          <a:lstStyle/>
          <a:p>
            <a:pPr marL="0" indent="0">
              <a:buNone/>
            </a:pPr>
            <a:r>
              <a:rPr lang="el-GR" sz="2200" dirty="0" smtClean="0">
                <a:latin typeface="Calibri" pitchFamily="34" charset="0"/>
              </a:rPr>
              <a:t>Ο δικέφαλος </a:t>
            </a:r>
            <a:r>
              <a:rPr lang="el-GR" sz="2200" dirty="0" err="1" smtClean="0">
                <a:latin typeface="Calibri" pitchFamily="34" charset="0"/>
              </a:rPr>
              <a:t>βραχιόνιος</a:t>
            </a:r>
            <a:r>
              <a:rPr lang="el-GR" sz="2200" dirty="0">
                <a:latin typeface="Calibri" pitchFamily="34" charset="0"/>
              </a:rPr>
              <a:t> </a:t>
            </a:r>
            <a:r>
              <a:rPr lang="el-GR" sz="2200" dirty="0" smtClean="0">
                <a:latin typeface="Calibri" pitchFamily="34" charset="0"/>
              </a:rPr>
              <a:t>μυς κάμπτει το αντιβράχιο. Οι μύες </a:t>
            </a:r>
            <a:r>
              <a:rPr lang="el-GR" sz="2200" dirty="0" err="1" smtClean="0">
                <a:latin typeface="Calibri" pitchFamily="34" charset="0"/>
              </a:rPr>
              <a:t>βραχιονοκερκιδικός</a:t>
            </a:r>
            <a:r>
              <a:rPr lang="el-GR" sz="2200" dirty="0" smtClean="0">
                <a:latin typeface="Calibri" pitchFamily="34" charset="0"/>
              </a:rPr>
              <a:t> και  πρόσθιος </a:t>
            </a:r>
            <a:r>
              <a:rPr lang="el-GR" sz="2200" dirty="0" err="1" smtClean="0">
                <a:latin typeface="Calibri" pitchFamily="34" charset="0"/>
              </a:rPr>
              <a:t>βραχιόνιος</a:t>
            </a:r>
            <a:r>
              <a:rPr lang="el-GR" sz="2200" dirty="0" smtClean="0">
                <a:latin typeface="Calibri" pitchFamily="34" charset="0"/>
              </a:rPr>
              <a:t>, εντοπισμένοι βαθύτερα στο άνω άκρο, εργάζονται ως συνεργοί στην </a:t>
            </a:r>
            <a:r>
              <a:rPr lang="el-GR" sz="2200" dirty="0" err="1" smtClean="0">
                <a:latin typeface="Calibri" pitchFamily="34" charset="0"/>
              </a:rPr>
              <a:t>συγεκριμένη</a:t>
            </a:r>
            <a:r>
              <a:rPr lang="el-GR" sz="2200" dirty="0" smtClean="0">
                <a:latin typeface="Calibri" pitchFamily="34" charset="0"/>
              </a:rPr>
              <a:t> κίνηση.</a:t>
            </a:r>
          </a:p>
        </p:txBody>
      </p:sp>
      <p:pic>
        <p:nvPicPr>
          <p:cNvPr id="88068" name="Picture 5" descr="File:Biceps Muscle CNX.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661889"/>
            <a:ext cx="5029200" cy="4143375"/>
          </a:xfrm>
          <a:prstGeom prst="rect">
            <a:avLst/>
          </a:prstGeom>
          <a:noFill/>
          <a:ln w="9525">
            <a:solidFill>
              <a:schemeClr val="tx1"/>
            </a:solidFill>
            <a:miter lim="800000"/>
            <a:headEnd/>
            <a:tailEnd/>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
        <p:nvSpPr>
          <p:cNvPr id="7" name="Rectangle 8"/>
          <p:cNvSpPr>
            <a:spLocks noChangeArrowheads="1"/>
          </p:cNvSpPr>
          <p:nvPr/>
        </p:nvSpPr>
        <p:spPr bwMode="auto">
          <a:xfrm>
            <a:off x="107504" y="5995970"/>
            <a:ext cx="5029200"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5"/>
              </a:rPr>
              <a:t>Biceps Muscle </a:t>
            </a:r>
            <a:r>
              <a:rPr lang="en-US" sz="1200" dirty="0" smtClean="0">
                <a:latin typeface="+mn-lt"/>
                <a:hlinkClick r:id="rId5"/>
              </a:rPr>
              <a:t>CNX</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6" tooltip="User:CFCF"/>
              </a:rPr>
              <a:t>CFCF</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7"/>
              </a:rPr>
              <a:t>CC </a:t>
            </a:r>
            <a:r>
              <a:rPr lang="en-US" sz="1200" dirty="0">
                <a:solidFill>
                  <a:srgbClr val="000000"/>
                </a:solidFill>
                <a:latin typeface="+mn-lt"/>
                <a:hlinkClick r:id="rId7"/>
              </a:rPr>
              <a:t>BY-SA 3.0</a:t>
            </a:r>
            <a:endParaRPr lang="en-US" sz="1200" dirty="0">
              <a:solidFill>
                <a:srgbClr val="000000"/>
              </a:solidFill>
              <a:latin typeface="+mn-lt"/>
            </a:endParaRPr>
          </a:p>
        </p:txBody>
      </p:sp>
    </p:spTree>
    <p:extLst>
      <p:ext uri="{BB962C8B-B14F-4D97-AF65-F5344CB8AC3E}">
        <p14:creationId xmlns:p14="http://schemas.microsoft.com/office/powerpoint/2010/main" val="1631433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latin typeface="Calibri" pitchFamily="34" charset="0"/>
              </a:rPr>
              <a:t>Μυϊκές Ομάδες </a:t>
            </a:r>
            <a:r>
              <a:rPr lang="el-GR" sz="3200" b="0" dirty="0" smtClean="0">
                <a:latin typeface="Calibri" pitchFamily="34" charset="0"/>
              </a:rPr>
              <a:t>1/3</a:t>
            </a:r>
            <a:endParaRPr lang="el-GR" sz="3200" b="0" dirty="0">
              <a:latin typeface="Calibri" pitchFamily="34" charset="0"/>
            </a:endParaRPr>
          </a:p>
        </p:txBody>
      </p:sp>
      <p:pic>
        <p:nvPicPr>
          <p:cNvPr id="5" name="Picture 5" descr="File:Posterior Hip Muscles 1.PN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857500" y="1412776"/>
            <a:ext cx="3429000" cy="4162425"/>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
        <p:nvSpPr>
          <p:cNvPr id="8" name="Rectangle 8"/>
          <p:cNvSpPr>
            <a:spLocks noChangeArrowheads="1"/>
          </p:cNvSpPr>
          <p:nvPr/>
        </p:nvSpPr>
        <p:spPr bwMode="auto">
          <a:xfrm>
            <a:off x="1894882" y="5916070"/>
            <a:ext cx="5029200"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4"/>
              </a:rPr>
              <a:t>Posterior Hip Muscles </a:t>
            </a:r>
            <a:r>
              <a:rPr lang="en-US" sz="1200" dirty="0" smtClean="0">
                <a:latin typeface="+mn-lt"/>
                <a:hlinkClick r:id="rId4"/>
              </a:rPr>
              <a:t>1</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5" tooltip="User:Beth ohara (page does not exist)"/>
              </a:rPr>
              <a:t>Beth </a:t>
            </a:r>
            <a:r>
              <a:rPr lang="en-US" sz="1200" dirty="0" err="1">
                <a:latin typeface="+mn-lt"/>
                <a:hlinkClick r:id="rId5" tooltip="User:Beth ohara (page does not exist)"/>
              </a:rPr>
              <a:t>ohara</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6"/>
              </a:rPr>
              <a:t>CC </a:t>
            </a:r>
            <a:r>
              <a:rPr lang="en-US" sz="1200" dirty="0">
                <a:solidFill>
                  <a:srgbClr val="000000"/>
                </a:solidFill>
                <a:latin typeface="+mn-lt"/>
                <a:hlinkClick r:id="rId6"/>
              </a:rPr>
              <a:t>BY-SA 3.0</a:t>
            </a:r>
            <a:endParaRPr lang="en-US" sz="1200" dirty="0">
              <a:solidFill>
                <a:srgbClr val="000000"/>
              </a:solidFill>
              <a:latin typeface="+mn-lt"/>
            </a:endParaRPr>
          </a:p>
        </p:txBody>
      </p:sp>
    </p:spTree>
    <p:extLst>
      <p:ext uri="{BB962C8B-B14F-4D97-AF65-F5344CB8AC3E}">
        <p14:creationId xmlns:p14="http://schemas.microsoft.com/office/powerpoint/2010/main" val="3215907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Μυϊκές Ομάδες </a:t>
            </a:r>
            <a:r>
              <a:rPr lang="el-GR" sz="3200" b="0" dirty="0" smtClean="0">
                <a:latin typeface="Calibri" pitchFamily="34" charset="0"/>
              </a:rPr>
              <a:t>2/3</a:t>
            </a:r>
            <a:endParaRPr lang="el-GR" sz="3600" dirty="0"/>
          </a:p>
        </p:txBody>
      </p:sp>
      <p:pic>
        <p:nvPicPr>
          <p:cNvPr id="5" name="Picture 5" descr="File:Anterior Hip Muscles 2.PN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891896" y="1196975"/>
            <a:ext cx="3360208" cy="5040313"/>
          </a:xfrm>
          <a:prstGeom prst="rect">
            <a:avLst/>
          </a:prstGeom>
          <a:noFill/>
          <a:ln w="9525">
            <a:noFill/>
            <a:miter lim="800000"/>
            <a:headEnd/>
            <a:tailEnd/>
          </a:ln>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
        <p:nvSpPr>
          <p:cNvPr id="7" name="Rectangle 8"/>
          <p:cNvSpPr>
            <a:spLocks noChangeArrowheads="1"/>
          </p:cNvSpPr>
          <p:nvPr/>
        </p:nvSpPr>
        <p:spPr bwMode="auto">
          <a:xfrm>
            <a:off x="1979712" y="6381328"/>
            <a:ext cx="5472608"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4"/>
              </a:rPr>
              <a:t>Anterior Hip Muscles </a:t>
            </a:r>
            <a:r>
              <a:rPr lang="en-US" sz="1200" dirty="0" smtClean="0">
                <a:latin typeface="+mn-lt"/>
                <a:hlinkClick r:id="rId4"/>
              </a:rPr>
              <a:t>2</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5" tooltip="User:Mikael Häggström"/>
              </a:rPr>
              <a:t>Mikael </a:t>
            </a:r>
            <a:r>
              <a:rPr lang="en-US" sz="1200" dirty="0" err="1" smtClean="0">
                <a:latin typeface="+mn-lt"/>
                <a:hlinkClick r:id="rId5" tooltip="User:Mikael Häggström"/>
              </a:rPr>
              <a:t>Häggström</a:t>
            </a:r>
            <a:r>
              <a:rPr lang="el-GR" sz="1200" dirty="0" smtClean="0">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6"/>
              </a:rPr>
              <a:t>CC </a:t>
            </a:r>
            <a:r>
              <a:rPr lang="en-US" sz="1200" dirty="0">
                <a:solidFill>
                  <a:srgbClr val="000000"/>
                </a:solidFill>
                <a:latin typeface="+mn-lt"/>
                <a:hlinkClick r:id="rId6"/>
              </a:rPr>
              <a:t>BY-SA 3.0</a:t>
            </a:r>
            <a:endParaRPr lang="en-US" sz="1200" dirty="0">
              <a:solidFill>
                <a:srgbClr val="000000"/>
              </a:solidFill>
              <a:latin typeface="+mn-lt"/>
            </a:endParaRPr>
          </a:p>
        </p:txBody>
      </p:sp>
    </p:spTree>
    <p:extLst>
      <p:ext uri="{BB962C8B-B14F-4D97-AF65-F5344CB8AC3E}">
        <p14:creationId xmlns:p14="http://schemas.microsoft.com/office/powerpoint/2010/main" val="4146744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Nd9GcQe_wsVo3PcIvS9yd82sag7B9W3Xz16wFsvNOeDebBrH5nZeWiWs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440556"/>
            <a:ext cx="3163182" cy="4508724"/>
          </a:xfrm>
          <a:prstGeom prst="rect">
            <a:avLst/>
          </a:prstGeom>
          <a:noFill/>
          <a:ln w="9525">
            <a:noFill/>
            <a:miter lim="800000"/>
            <a:headEnd/>
            <a:tailEnd/>
          </a:ln>
        </p:spPr>
      </p:pic>
      <p:sp>
        <p:nvSpPr>
          <p:cNvPr id="4" name="Τίτλος 3"/>
          <p:cNvSpPr>
            <a:spLocks noGrp="1"/>
          </p:cNvSpPr>
          <p:nvPr>
            <p:ph type="title"/>
          </p:nvPr>
        </p:nvSpPr>
        <p:spPr/>
        <p:txBody>
          <a:bodyPr/>
          <a:lstStyle/>
          <a:p>
            <a:r>
              <a:rPr lang="el-GR" dirty="0">
                <a:latin typeface="Calibri" pitchFamily="34" charset="0"/>
              </a:rPr>
              <a:t>Μυϊκές Ομάδες </a:t>
            </a:r>
            <a:r>
              <a:rPr lang="el-GR" sz="3200" b="0" dirty="0" smtClean="0">
                <a:latin typeface="Calibri" pitchFamily="34" charset="0"/>
              </a:rPr>
              <a:t>3/3</a:t>
            </a:r>
            <a:endParaRPr lang="el-GR"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
        <p:nvSpPr>
          <p:cNvPr id="10" name="Rectangle 8"/>
          <p:cNvSpPr>
            <a:spLocks noChangeArrowheads="1"/>
          </p:cNvSpPr>
          <p:nvPr/>
        </p:nvSpPr>
        <p:spPr bwMode="auto">
          <a:xfrm>
            <a:off x="1894882" y="6198402"/>
            <a:ext cx="5029200"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4"/>
              </a:rPr>
              <a:t>Posterior Hip Muscles </a:t>
            </a:r>
            <a:r>
              <a:rPr lang="en-US" sz="1200" dirty="0" smtClean="0">
                <a:latin typeface="+mn-lt"/>
                <a:hlinkClick r:id="rId4"/>
              </a:rPr>
              <a:t>3</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5" tooltip="User:Beth ohara (page does not exist)"/>
              </a:rPr>
              <a:t>Beth </a:t>
            </a:r>
            <a:r>
              <a:rPr lang="en-US" sz="1200" dirty="0" err="1">
                <a:latin typeface="+mn-lt"/>
                <a:hlinkClick r:id="rId5" tooltip="User:Beth ohara (page does not exist)"/>
              </a:rPr>
              <a:t>ohara</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6"/>
              </a:rPr>
              <a:t>CC </a:t>
            </a:r>
            <a:r>
              <a:rPr lang="en-US" sz="1200" dirty="0">
                <a:solidFill>
                  <a:srgbClr val="000000"/>
                </a:solidFill>
                <a:latin typeface="+mn-lt"/>
                <a:hlinkClick r:id="rId6"/>
              </a:rPr>
              <a:t>BY-SA 3.0</a:t>
            </a:r>
            <a:endParaRPr lang="en-US" sz="1200" dirty="0">
              <a:solidFill>
                <a:srgbClr val="000000"/>
              </a:solidFill>
              <a:latin typeface="+mn-lt"/>
            </a:endParaRPr>
          </a:p>
        </p:txBody>
      </p:sp>
    </p:spTree>
    <p:extLst>
      <p:ext uri="{BB962C8B-B14F-4D97-AF65-F5344CB8AC3E}">
        <p14:creationId xmlns:p14="http://schemas.microsoft.com/office/powerpoint/2010/main" val="1135306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Τίτλος"/>
          <p:cNvSpPr>
            <a:spLocks noGrp="1"/>
          </p:cNvSpPr>
          <p:nvPr>
            <p:ph type="title"/>
          </p:nvPr>
        </p:nvSpPr>
        <p:spPr/>
        <p:txBody>
          <a:bodyPr/>
          <a:lstStyle/>
          <a:p>
            <a:r>
              <a:rPr lang="el-GR" sz="4000" dirty="0" smtClean="0">
                <a:latin typeface="Calibri" pitchFamily="34" charset="0"/>
              </a:rPr>
              <a:t>Κινητική Αλυσίδα </a:t>
            </a:r>
            <a:r>
              <a:rPr lang="el-GR" sz="3200" b="0" dirty="0" smtClean="0">
                <a:latin typeface="Calibri" pitchFamily="34" charset="0"/>
              </a:rPr>
              <a:t>1/4</a:t>
            </a:r>
          </a:p>
        </p:txBody>
      </p:sp>
      <p:pic>
        <p:nvPicPr>
          <p:cNvPr id="1026" name="Picture 2" descr="https://thecarolineinthecity.files.wordpress.com/2011/03/kinetic-chain-of-joints-from-ground-up.jpg?w=5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03354" y="980728"/>
            <a:ext cx="2876550" cy="524374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555629" y="6320353"/>
            <a:ext cx="4572000" cy="276999"/>
          </a:xfrm>
          <a:prstGeom prst="rect">
            <a:avLst/>
          </a:prstGeom>
        </p:spPr>
        <p:txBody>
          <a:bodyPr>
            <a:spAutoFit/>
          </a:bodyPr>
          <a:lstStyle/>
          <a:p>
            <a:pPr algn="ctr"/>
            <a:r>
              <a:rPr lang="en-US" sz="1200" dirty="0" smtClean="0">
                <a:latin typeface="+mn-lt"/>
                <a:hlinkClick r:id="rId4"/>
              </a:rPr>
              <a:t>thecarolineinthecity.wordpress.com</a:t>
            </a:r>
            <a:endParaRPr lang="el-GR"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4118751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l-GR" dirty="0">
                <a:latin typeface="Calibri" pitchFamily="34" charset="0"/>
              </a:rPr>
              <a:t>Κινητική Αλυσίδα </a:t>
            </a:r>
            <a:r>
              <a:rPr lang="el-GR" sz="3200" b="0" dirty="0" smtClean="0">
                <a:latin typeface="Calibri" pitchFamily="34" charset="0"/>
              </a:rPr>
              <a:t>2/4</a:t>
            </a:r>
            <a:endParaRPr lang="el-GR" sz="3600" dirty="0" smtClean="0">
              <a:latin typeface="Calibri" pitchFamily="34" charset="0"/>
            </a:endParaRPr>
          </a:p>
        </p:txBody>
      </p:sp>
      <p:sp>
        <p:nvSpPr>
          <p:cNvPr id="93187" name="Rectangle 3"/>
          <p:cNvSpPr>
            <a:spLocks noGrp="1" noChangeArrowheads="1"/>
          </p:cNvSpPr>
          <p:nvPr>
            <p:ph idx="1"/>
          </p:nvPr>
        </p:nvSpPr>
        <p:spPr/>
        <p:txBody>
          <a:bodyPr/>
          <a:lstStyle/>
          <a:p>
            <a:pPr eaLnBrk="1" hangingPunct="1">
              <a:buFont typeface="Wingdings" pitchFamily="2" charset="2"/>
              <a:buChar char="Ø"/>
            </a:pPr>
            <a:r>
              <a:rPr lang="el-GR" sz="2400" dirty="0" smtClean="0">
                <a:latin typeface="Calibri" pitchFamily="34" charset="0"/>
              </a:rPr>
              <a:t>Μια κινητική αλυσίδα χαρακτηρίζεται ως </a:t>
            </a:r>
            <a:r>
              <a:rPr lang="el-GR" sz="2400" b="1" dirty="0" smtClean="0">
                <a:latin typeface="Calibri" pitchFamily="34" charset="0"/>
              </a:rPr>
              <a:t>κλειστή</a:t>
            </a:r>
            <a:r>
              <a:rPr lang="el-GR" sz="2400" dirty="0" smtClean="0">
                <a:latin typeface="Calibri" pitchFamily="34" charset="0"/>
              </a:rPr>
              <a:t> όταν το ένα άκρο της, συνήθως το περιφερικό, είναι σταθεροποιημένο.</a:t>
            </a:r>
          </a:p>
          <a:p>
            <a:r>
              <a:rPr lang="el-GR" sz="2400" dirty="0" smtClean="0">
                <a:latin typeface="Calibri" pitchFamily="34" charset="0"/>
              </a:rPr>
              <a:t>Η κίνηση  στην άρθρωση με το σταθεροποιημένο άκρο, συμπαρασύρει, αναγκάζει, σε συγκεκριμένες κινήσεις τις υπόλοιπες αρθρώσεις της αλυσίδας. </a:t>
            </a:r>
          </a:p>
          <a:p>
            <a:r>
              <a:rPr lang="el-GR" sz="2400" dirty="0" smtClean="0">
                <a:latin typeface="Calibri" pitchFamily="34" charset="0"/>
              </a:rPr>
              <a:t>Οι στροφικές τάσεις, που αναπτύσσονται στις κατασκευές, που εμπλέκονται στην κίνηση (αρθρώσεις- μαλακά μόρια) είναι  ιδιαίτερα μεγάλες , ικανές να προκαλέσουν τραυματισμούς.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19350362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Κινητική Αλυσίδα </a:t>
            </a:r>
            <a:r>
              <a:rPr lang="el-GR" sz="3200" b="0" dirty="0" smtClean="0">
                <a:latin typeface="Calibri" pitchFamily="34" charset="0"/>
              </a:rPr>
              <a:t>3/4</a:t>
            </a:r>
            <a:endParaRPr lang="el-GR" sz="3600" dirty="0"/>
          </a:p>
        </p:txBody>
      </p:sp>
      <p:sp>
        <p:nvSpPr>
          <p:cNvPr id="3" name="2 - Θέση περιεχομένου"/>
          <p:cNvSpPr>
            <a:spLocks noGrp="1"/>
          </p:cNvSpPr>
          <p:nvPr>
            <p:ph idx="1"/>
          </p:nvPr>
        </p:nvSpPr>
        <p:spPr>
          <a:xfrm>
            <a:off x="457200" y="1196752"/>
            <a:ext cx="8291264" cy="5256584"/>
          </a:xfrm>
        </p:spPr>
        <p:txBody>
          <a:bodyPr>
            <a:normAutofit lnSpcReduction="10000"/>
          </a:bodyPr>
          <a:lstStyle/>
          <a:p>
            <a:pPr eaLnBrk="1" hangingPunct="1">
              <a:lnSpc>
                <a:spcPct val="115000"/>
              </a:lnSpc>
              <a:buFont typeface="Wingdings" pitchFamily="2" charset="2"/>
              <a:buChar char="Ø"/>
            </a:pPr>
            <a:r>
              <a:rPr lang="el-GR" sz="2200" dirty="0" smtClean="0">
                <a:latin typeface="Calibri" pitchFamily="34" charset="0"/>
              </a:rPr>
              <a:t>Στην </a:t>
            </a:r>
            <a:r>
              <a:rPr lang="el-GR" sz="2200" b="1" dirty="0" smtClean="0">
                <a:latin typeface="Calibri" pitchFamily="34" charset="0"/>
              </a:rPr>
              <a:t>ανοιχτή</a:t>
            </a:r>
            <a:r>
              <a:rPr lang="el-GR" sz="2200" dirty="0" smtClean="0">
                <a:latin typeface="Calibri" pitchFamily="34" charset="0"/>
              </a:rPr>
              <a:t> κινητική αλυσίδα αντίθετα, η κίνηση σε κάποια άρθρωση δεν προκαθορίζει τις κινήσεις στις υπόλοιπες. </a:t>
            </a:r>
          </a:p>
          <a:p>
            <a:pPr eaLnBrk="1" hangingPunct="1">
              <a:lnSpc>
                <a:spcPct val="115000"/>
              </a:lnSpc>
              <a:buFont typeface="Wingdings" pitchFamily="2" charset="2"/>
              <a:buChar char="Ø"/>
            </a:pPr>
            <a:r>
              <a:rPr lang="el-GR" sz="2200" dirty="0" smtClean="0">
                <a:latin typeface="Calibri" pitchFamily="34" charset="0"/>
              </a:rPr>
              <a:t>Η επαναλαμβανόμενη απαίτηση από τα ίδια μυϊκά συστήματα, για την ίδια κινητικότητα στις ίδιες αρθρώσεις, προκαλεί υπέρ – φόρτιση στους ιστούς και πιθανώς τραυματισμούς. </a:t>
            </a:r>
          </a:p>
          <a:p>
            <a:pPr eaLnBrk="1" hangingPunct="1">
              <a:lnSpc>
                <a:spcPct val="115000"/>
              </a:lnSpc>
              <a:buFont typeface="Wingdings" pitchFamily="2" charset="2"/>
              <a:buChar char="Ø"/>
            </a:pPr>
            <a:r>
              <a:rPr lang="el-GR" sz="2200" dirty="0" smtClean="0">
                <a:latin typeface="Calibri" pitchFamily="34" charset="0"/>
              </a:rPr>
              <a:t>Για παράδειγμα</a:t>
            </a:r>
          </a:p>
          <a:p>
            <a:pPr lvl="1" eaLnBrk="1" hangingPunct="1">
              <a:lnSpc>
                <a:spcPct val="115000"/>
              </a:lnSpc>
              <a:buFont typeface="Wingdings" pitchFamily="2" charset="2"/>
              <a:buChar char="§"/>
            </a:pPr>
            <a:r>
              <a:rPr lang="el-GR" sz="2200" dirty="0" smtClean="0">
                <a:latin typeface="Calibri" pitchFamily="34" charset="0"/>
              </a:rPr>
              <a:t>Περιορισμένη κίνηση της </a:t>
            </a:r>
            <a:r>
              <a:rPr lang="el-GR" sz="2200" dirty="0" err="1" smtClean="0">
                <a:latin typeface="Calibri" pitchFamily="34" charset="0"/>
              </a:rPr>
              <a:t>αστραγαλοπτερνικής</a:t>
            </a:r>
            <a:r>
              <a:rPr lang="el-GR" sz="2200" dirty="0" smtClean="0">
                <a:latin typeface="Calibri" pitchFamily="34" charset="0"/>
              </a:rPr>
              <a:t> άρθρωσης θα οδηγήσει σε περιορισμό της ραχιαίας κάμψης της </a:t>
            </a:r>
            <a:r>
              <a:rPr lang="el-GR" sz="2200" dirty="0" err="1" smtClean="0">
                <a:latin typeface="Calibri" pitchFamily="34" charset="0"/>
              </a:rPr>
              <a:t>ποδοκνημικής</a:t>
            </a:r>
            <a:r>
              <a:rPr lang="el-GR" sz="2200" dirty="0" smtClean="0">
                <a:latin typeface="Calibri" pitchFamily="34" charset="0"/>
              </a:rPr>
              <a:t> άρθρωσης. </a:t>
            </a:r>
          </a:p>
          <a:p>
            <a:pPr lvl="1" eaLnBrk="1" hangingPunct="1">
              <a:lnSpc>
                <a:spcPct val="115000"/>
              </a:lnSpc>
              <a:buFont typeface="Wingdings" pitchFamily="2" charset="2"/>
              <a:buChar char="§"/>
            </a:pPr>
            <a:r>
              <a:rPr lang="el-GR" sz="2200" dirty="0" smtClean="0">
                <a:latin typeface="Calibri" pitchFamily="34" charset="0"/>
              </a:rPr>
              <a:t>Αδυναμία στους </a:t>
            </a:r>
            <a:r>
              <a:rPr lang="el-GR" sz="2200" dirty="0" err="1" smtClean="0">
                <a:latin typeface="Calibri" pitchFamily="34" charset="0"/>
              </a:rPr>
              <a:t>απαγωγούς</a:t>
            </a:r>
            <a:r>
              <a:rPr lang="el-GR" sz="2200" dirty="0" smtClean="0">
                <a:latin typeface="Calibri" pitchFamily="34" charset="0"/>
              </a:rPr>
              <a:t> του ισχίου και τους έξω στροφείς οδηγεί σε μη φυσιολογικές κινήσεις  του μηριαίου και της κνήμης στο μετωπιαίο και στο εγκάρσιο επίπεδο.</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27674000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Κινητική Αλυσίδα </a:t>
            </a:r>
            <a:r>
              <a:rPr lang="el-GR" sz="3200" b="0" dirty="0" smtClean="0">
                <a:latin typeface="Calibri" pitchFamily="34" charset="0"/>
              </a:rPr>
              <a:t>4/4</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a:t>Οι αρθρικές κινήσεις εξελίσσονται με συγκεκριμένα πρότυπα</a:t>
            </a:r>
            <a:r>
              <a:rPr lang="en-US" dirty="0" smtClean="0"/>
              <a:t>:</a:t>
            </a:r>
            <a:endParaRPr lang="el-GR" sz="2400" dirty="0" smtClean="0">
              <a:latin typeface="Calibri" pitchFamily="34" charset="0"/>
              <a:sym typeface="Wingdings" pitchFamily="2" charset="2"/>
            </a:endParaRPr>
          </a:p>
          <a:p>
            <a:pPr>
              <a:buFont typeface="Wingdings" pitchFamily="2" charset="2"/>
              <a:buChar char="§"/>
            </a:pPr>
            <a:r>
              <a:rPr lang="el-GR" sz="2400" dirty="0" smtClean="0">
                <a:latin typeface="Calibri" pitchFamily="34" charset="0"/>
                <a:sym typeface="Wingdings" pitchFamily="2" charset="2"/>
              </a:rPr>
              <a:t>Στροφής - </a:t>
            </a:r>
            <a:r>
              <a:rPr lang="en-US" sz="2400" dirty="0" smtClean="0">
                <a:latin typeface="Calibri" pitchFamily="34" charset="0"/>
              </a:rPr>
              <a:t>roll,</a:t>
            </a:r>
            <a:endParaRPr lang="el-GR" sz="2400" dirty="0" smtClean="0">
              <a:latin typeface="Calibri" pitchFamily="34" charset="0"/>
            </a:endParaRPr>
          </a:p>
          <a:p>
            <a:pPr>
              <a:buFont typeface="Wingdings" pitchFamily="2" charset="2"/>
              <a:buChar char="§"/>
            </a:pPr>
            <a:r>
              <a:rPr lang="el-GR" sz="2400" dirty="0" smtClean="0">
                <a:latin typeface="Calibri" pitchFamily="34" charset="0"/>
              </a:rPr>
              <a:t>Ολίσθησης - </a:t>
            </a:r>
            <a:r>
              <a:rPr lang="en-US" sz="2400" dirty="0" smtClean="0">
                <a:latin typeface="Calibri" pitchFamily="34" charset="0"/>
              </a:rPr>
              <a:t>slide</a:t>
            </a:r>
            <a:r>
              <a:rPr lang="el-GR" sz="2400" dirty="0" smtClean="0">
                <a:latin typeface="Calibri" pitchFamily="34" charset="0"/>
              </a:rPr>
              <a:t>,</a:t>
            </a:r>
          </a:p>
          <a:p>
            <a:pPr>
              <a:buFont typeface="Wingdings" pitchFamily="2" charset="2"/>
              <a:buChar char="§"/>
            </a:pPr>
            <a:r>
              <a:rPr lang="el-GR" sz="2400" dirty="0" smtClean="0">
                <a:latin typeface="Calibri" pitchFamily="34" charset="0"/>
              </a:rPr>
              <a:t>Κύλισης - </a:t>
            </a:r>
            <a:r>
              <a:rPr lang="en-US" sz="2400" dirty="0" smtClean="0">
                <a:latin typeface="Calibri" pitchFamily="34" charset="0"/>
              </a:rPr>
              <a:t>glide</a:t>
            </a:r>
            <a:r>
              <a:rPr lang="el-GR" sz="2400" dirty="0" smtClean="0">
                <a:latin typeface="Calibri" pitchFamily="34" charset="0"/>
              </a:rPr>
              <a:t>, </a:t>
            </a:r>
          </a:p>
          <a:p>
            <a:pPr>
              <a:buFont typeface="Wingdings" pitchFamily="2" charset="2"/>
              <a:buChar char="§"/>
            </a:pPr>
            <a:r>
              <a:rPr lang="el-GR" sz="2400" dirty="0" smtClean="0">
                <a:latin typeface="Calibri" pitchFamily="34" charset="0"/>
              </a:rPr>
              <a:t>Μετατόπισης</a:t>
            </a:r>
            <a:r>
              <a:rPr lang="el-GR" dirty="0" smtClean="0">
                <a:latin typeface="Calibri" pitchFamily="34" charset="0"/>
              </a:rPr>
              <a:t> - </a:t>
            </a:r>
            <a:r>
              <a:rPr lang="en-US" sz="2400" dirty="0" smtClean="0">
                <a:latin typeface="Calibri" pitchFamily="34" charset="0"/>
              </a:rPr>
              <a:t>translation</a:t>
            </a:r>
            <a:r>
              <a:rPr lang="el-GR" sz="2400" dirty="0" smtClean="0">
                <a:latin typeface="Calibri" pitchFamily="34" charset="0"/>
              </a:rPr>
              <a:t>.</a:t>
            </a:r>
          </a:p>
          <a:p>
            <a:pPr marL="0" indent="0">
              <a:buNone/>
            </a:pPr>
            <a:r>
              <a:rPr lang="el-GR" sz="2400" dirty="0" smtClean="0">
                <a:latin typeface="Calibri" pitchFamily="34" charset="0"/>
              </a:rPr>
              <a:t>Τα πρότυπα αυτά ελέγχονται από το κεντρικό νευρικό σύστημα και τους μύες της εμπλεκόμενης κινητικής αλυσίδας.</a:t>
            </a:r>
            <a:endParaRPr lang="el-GR" sz="2400" dirty="0">
              <a:latin typeface="Calibri"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209507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l-GR" sz="3200" smtClean="0"/>
              <a:t>Κέντρο Βάρους -  Βάση Στήριξης</a:t>
            </a:r>
          </a:p>
        </p:txBody>
      </p:sp>
      <p:sp>
        <p:nvSpPr>
          <p:cNvPr id="97283" name="Rectangle 3"/>
          <p:cNvSpPr>
            <a:spLocks noGrp="1" noChangeArrowheads="1"/>
          </p:cNvSpPr>
          <p:nvPr>
            <p:ph idx="1"/>
          </p:nvPr>
        </p:nvSpPr>
        <p:spPr>
          <a:xfrm>
            <a:off x="457200" y="1340768"/>
            <a:ext cx="3106688" cy="4896544"/>
          </a:xfrm>
        </p:spPr>
        <p:txBody>
          <a:bodyPr>
            <a:normAutofit/>
          </a:bodyPr>
          <a:lstStyle/>
          <a:p>
            <a:pPr marL="0" indent="0">
              <a:buNone/>
            </a:pPr>
            <a:r>
              <a:rPr lang="el-GR" sz="2200" b="1" dirty="0" smtClean="0"/>
              <a:t>Κέντρο βάρους</a:t>
            </a:r>
          </a:p>
          <a:p>
            <a:pPr marL="0" indent="0">
              <a:buNone/>
            </a:pPr>
            <a:r>
              <a:rPr lang="el-GR" sz="2200" dirty="0" smtClean="0"/>
              <a:t>Προσαρμογή της στάσης με στόχο την διατήρηση της ισορροπίας.</a:t>
            </a:r>
          </a:p>
        </p:txBody>
      </p:sp>
      <p:pic>
        <p:nvPicPr>
          <p:cNvPr id="97284" name="Picture 4" descr="In image a, a man with a child on his shoulders is shown in which the child is holding the head of the man. The center of gravity is marked at the center of his body. In image b, a man with a long bag on his left shoulder and leaning toward the right is shown. The center of gravity is marked at the center of his body slightly left of the middle. In image c, a lady walking toward the right is shown. She is holding books in her hands. The center of gravity is marked at the center of her body above her leg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63888" y="1340768"/>
            <a:ext cx="5177513" cy="3869804"/>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4" name="Ορθογώνιο 3"/>
          <p:cNvSpPr/>
          <p:nvPr/>
        </p:nvSpPr>
        <p:spPr>
          <a:xfrm>
            <a:off x="3563888" y="5373216"/>
            <a:ext cx="5177513"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4"/>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5"/>
              </a:rPr>
              <a:t>Creative Commons Attribution License </a:t>
            </a:r>
            <a:r>
              <a:rPr lang="en-US" sz="1200" dirty="0" smtClean="0">
                <a:latin typeface="+mn-lt"/>
                <a:hlinkClick r:id="rId5"/>
              </a:rPr>
              <a:t>3.0</a:t>
            </a:r>
            <a:r>
              <a:rPr lang="en-US" sz="1200" dirty="0" smtClean="0">
                <a:latin typeface="+mn-lt"/>
              </a:rPr>
              <a:t>.</a:t>
            </a:r>
            <a:endParaRPr lang="el-GR" sz="1200" dirty="0">
              <a:latin typeface="+mn-lt"/>
            </a:endParaRPr>
          </a:p>
        </p:txBody>
      </p:sp>
    </p:spTree>
    <p:extLst>
      <p:ext uri="{BB962C8B-B14F-4D97-AF65-F5344CB8AC3E}">
        <p14:creationId xmlns:p14="http://schemas.microsoft.com/office/powerpoint/2010/main" val="33970177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pPr eaLnBrk="1" hangingPunct="1"/>
            <a:r>
              <a:rPr lang="el-GR" dirty="0" smtClean="0"/>
              <a:t>Αρθρική κίνηση</a:t>
            </a:r>
          </a:p>
        </p:txBody>
      </p:sp>
      <p:sp>
        <p:nvSpPr>
          <p:cNvPr id="95235" name="Rectangle 3"/>
          <p:cNvSpPr>
            <a:spLocks noGrp="1" noChangeArrowheads="1"/>
          </p:cNvSpPr>
          <p:nvPr>
            <p:ph idx="1"/>
          </p:nvPr>
        </p:nvSpPr>
        <p:spPr>
          <a:xfrm>
            <a:off x="457200" y="1196752"/>
            <a:ext cx="8507288" cy="5544616"/>
          </a:xfrm>
        </p:spPr>
        <p:txBody>
          <a:bodyPr>
            <a:noAutofit/>
          </a:bodyPr>
          <a:lstStyle/>
          <a:p>
            <a:pPr marL="0" indent="0" eaLnBrk="1" hangingPunct="1">
              <a:lnSpc>
                <a:spcPct val="100000"/>
              </a:lnSpc>
              <a:spcBef>
                <a:spcPts val="900"/>
              </a:spcBef>
              <a:buFontTx/>
              <a:buNone/>
            </a:pPr>
            <a:r>
              <a:rPr lang="el-GR" sz="2200" b="1" dirty="0" smtClean="0">
                <a:latin typeface="Calibri" pitchFamily="34" charset="0"/>
              </a:rPr>
              <a:t>Αρθρική κίνηση </a:t>
            </a:r>
            <a:r>
              <a:rPr lang="el-GR" sz="2200" dirty="0" smtClean="0">
                <a:latin typeface="Calibri" pitchFamily="34" charset="0"/>
              </a:rPr>
              <a:t>συμβαίνει όταν η επιφάνεια μιας άρθρωσης κινείται σε σχέση με την άλλη</a:t>
            </a:r>
            <a:r>
              <a:rPr lang="en-US" sz="2200" dirty="0" smtClean="0">
                <a:latin typeface="Calibri" pitchFamily="34" charset="0"/>
              </a:rPr>
              <a:t>:</a:t>
            </a:r>
            <a:endParaRPr lang="el-GR" sz="2200" dirty="0" smtClean="0">
              <a:latin typeface="Calibri" pitchFamily="34" charset="0"/>
            </a:endParaRPr>
          </a:p>
          <a:p>
            <a:pPr lvl="1" indent="-387350" eaLnBrk="1" hangingPunct="1">
              <a:lnSpc>
                <a:spcPct val="100000"/>
              </a:lnSpc>
              <a:spcBef>
                <a:spcPts val="900"/>
              </a:spcBef>
              <a:buFont typeface="Wingdings" pitchFamily="2" charset="2"/>
              <a:buChar char="Ø"/>
            </a:pPr>
            <a:r>
              <a:rPr lang="el-GR" sz="2200" b="1" dirty="0" smtClean="0">
                <a:latin typeface="Calibri" pitchFamily="34" charset="0"/>
              </a:rPr>
              <a:t>Κυλίεται </a:t>
            </a:r>
            <a:r>
              <a:rPr lang="el-GR" sz="2200" dirty="0" smtClean="0">
                <a:latin typeface="Calibri" pitchFamily="34" charset="0"/>
              </a:rPr>
              <a:t>(ο τροχός στον δρόμο) </a:t>
            </a:r>
          </a:p>
          <a:p>
            <a:pPr marL="722313" lvl="1" indent="0" eaLnBrk="1" hangingPunct="1">
              <a:lnSpc>
                <a:spcPct val="100000"/>
              </a:lnSpc>
              <a:spcBef>
                <a:spcPts val="300"/>
              </a:spcBef>
              <a:buNone/>
            </a:pPr>
            <a:r>
              <a:rPr lang="el-GR" sz="2200" dirty="0" smtClean="0">
                <a:latin typeface="Calibri" pitchFamily="34" charset="0"/>
              </a:rPr>
              <a:t>π.χ. οι μηριαίοι κόνδυλοι στις σταθερές αρθρικές επιφάνειες της   κνήμης.</a:t>
            </a:r>
          </a:p>
          <a:p>
            <a:pPr lvl="1" indent="-387350" eaLnBrk="1" hangingPunct="1">
              <a:lnSpc>
                <a:spcPct val="100000"/>
              </a:lnSpc>
              <a:spcBef>
                <a:spcPts val="900"/>
              </a:spcBef>
              <a:buFont typeface="Wingdings" pitchFamily="2" charset="2"/>
              <a:buChar char="Ø"/>
            </a:pPr>
            <a:r>
              <a:rPr lang="el-GR" sz="2200" b="1" dirty="0" smtClean="0">
                <a:latin typeface="Calibri" pitchFamily="34" charset="0"/>
              </a:rPr>
              <a:t>Ολισθαίνει </a:t>
            </a:r>
            <a:r>
              <a:rPr lang="en-US" sz="2200" b="1" dirty="0" smtClean="0">
                <a:latin typeface="Calibri" pitchFamily="34" charset="0"/>
              </a:rPr>
              <a:t>  </a:t>
            </a:r>
            <a:r>
              <a:rPr lang="el-GR" sz="2200" dirty="0" smtClean="0">
                <a:latin typeface="Calibri" pitchFamily="34" charset="0"/>
              </a:rPr>
              <a:t>(ο «φρεναρισμένος» τροχός) </a:t>
            </a:r>
          </a:p>
          <a:p>
            <a:pPr marL="722313" lvl="1" indent="0" eaLnBrk="1" hangingPunct="1">
              <a:lnSpc>
                <a:spcPct val="100000"/>
              </a:lnSpc>
              <a:spcBef>
                <a:spcPts val="300"/>
              </a:spcBef>
              <a:buNone/>
            </a:pPr>
            <a:r>
              <a:rPr lang="el-GR" sz="2200" dirty="0" smtClean="0">
                <a:latin typeface="Calibri" pitchFamily="34" charset="0"/>
              </a:rPr>
              <a:t>π.χ. η κεντρική φάλαγγα του δακτύλου στην σταθερή αρθρική  επιφάνεια του μετακαρπίου.</a:t>
            </a:r>
          </a:p>
          <a:p>
            <a:pPr lvl="1" indent="-387350" eaLnBrk="1" hangingPunct="1">
              <a:lnSpc>
                <a:spcPct val="100000"/>
              </a:lnSpc>
              <a:spcBef>
                <a:spcPts val="900"/>
              </a:spcBef>
              <a:buFont typeface="Wingdings" pitchFamily="2" charset="2"/>
              <a:buChar char="Ø"/>
            </a:pPr>
            <a:r>
              <a:rPr lang="el-GR" sz="2200" b="1" dirty="0" smtClean="0">
                <a:latin typeface="Calibri" pitchFamily="34" charset="0"/>
              </a:rPr>
              <a:t>Στρέφεται </a:t>
            </a:r>
            <a:r>
              <a:rPr lang="en-US" sz="2200" b="1" dirty="0" smtClean="0">
                <a:latin typeface="Calibri" pitchFamily="34" charset="0"/>
              </a:rPr>
              <a:t>  </a:t>
            </a:r>
            <a:r>
              <a:rPr lang="el-GR" sz="2200" dirty="0" smtClean="0">
                <a:latin typeface="Calibri" pitchFamily="34" charset="0"/>
              </a:rPr>
              <a:t>(ο τροχός γύρω από τον άξονά του σε πάγο) </a:t>
            </a:r>
            <a:endParaRPr lang="el-GR" sz="2200" dirty="0">
              <a:latin typeface="Calibri" pitchFamily="34" charset="0"/>
            </a:endParaRPr>
          </a:p>
          <a:p>
            <a:pPr marL="722313" lvl="1" indent="0" eaLnBrk="1" hangingPunct="1">
              <a:lnSpc>
                <a:spcPct val="100000"/>
              </a:lnSpc>
              <a:spcBef>
                <a:spcPts val="300"/>
              </a:spcBef>
              <a:buNone/>
            </a:pPr>
            <a:r>
              <a:rPr lang="el-GR" sz="2200" dirty="0" smtClean="0">
                <a:latin typeface="Calibri" pitchFamily="34" charset="0"/>
              </a:rPr>
              <a:t>π.χ.</a:t>
            </a:r>
            <a:r>
              <a:rPr lang="en-US" sz="2200" dirty="0" smtClean="0">
                <a:latin typeface="Calibri" pitchFamily="34" charset="0"/>
              </a:rPr>
              <a:t> </a:t>
            </a:r>
            <a:r>
              <a:rPr lang="el-GR" sz="2200" dirty="0" smtClean="0">
                <a:latin typeface="Calibri" pitchFamily="34" charset="0"/>
              </a:rPr>
              <a:t>η κεφαλή της κερκίδας κατά τον υπτιασμό και τον πρηνισμό του αντιβραχίου. </a:t>
            </a:r>
          </a:p>
          <a:p>
            <a:pPr lvl="1" indent="-387350" eaLnBrk="1" hangingPunct="1">
              <a:lnSpc>
                <a:spcPct val="100000"/>
              </a:lnSpc>
              <a:spcBef>
                <a:spcPts val="900"/>
              </a:spcBef>
              <a:buFont typeface="Wingdings" pitchFamily="2" charset="2"/>
              <a:buChar char="ü"/>
            </a:pPr>
            <a:r>
              <a:rPr lang="el-GR" sz="2200" b="1" dirty="0" smtClean="0">
                <a:latin typeface="Calibri" pitchFamily="34" charset="0"/>
              </a:rPr>
              <a:t>Συνδυασμός  κύλισης, ολίσθησης και στροφής  οδηγεί στην παραγωγή </a:t>
            </a:r>
            <a:r>
              <a:rPr lang="en-US" sz="2200" b="1" dirty="0" smtClean="0">
                <a:latin typeface="Calibri" pitchFamily="34" charset="0"/>
              </a:rPr>
              <a:t> </a:t>
            </a:r>
            <a:r>
              <a:rPr lang="el-GR" sz="2200" b="1" dirty="0" smtClean="0">
                <a:latin typeface="Calibri" pitchFamily="34" charset="0"/>
              </a:rPr>
              <a:t>απλής κίνησης κάμψης ή έκτασης.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2560927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7544" y="980728"/>
            <a:ext cx="8352928" cy="1152128"/>
          </a:xfrm>
        </p:spPr>
        <p:txBody>
          <a:bodyPr>
            <a:normAutofit/>
          </a:bodyPr>
          <a:lstStyle/>
          <a:p>
            <a:pPr eaLnBrk="1" hangingPunct="1">
              <a:lnSpc>
                <a:spcPct val="90000"/>
              </a:lnSpc>
              <a:buNone/>
            </a:pPr>
            <a:r>
              <a:rPr lang="el-GR" sz="2400" dirty="0" smtClean="0">
                <a:latin typeface="Calibri" pitchFamily="34" charset="0"/>
              </a:rPr>
              <a:t>Τα δομικά στοιχεία, που συμμετέχουν στην «οργάνωση» </a:t>
            </a:r>
            <a:r>
              <a:rPr lang="el-GR" dirty="0" smtClean="0">
                <a:latin typeface="Calibri" pitchFamily="34" charset="0"/>
              </a:rPr>
              <a:t>μ</a:t>
            </a:r>
            <a:r>
              <a:rPr lang="el-GR" sz="2400" dirty="0" smtClean="0">
                <a:latin typeface="Calibri" pitchFamily="34" charset="0"/>
              </a:rPr>
              <a:t>ιας</a:t>
            </a:r>
            <a:endParaRPr lang="el-GR" dirty="0" smtClean="0">
              <a:latin typeface="Calibri" pitchFamily="34" charset="0"/>
            </a:endParaRPr>
          </a:p>
          <a:p>
            <a:pPr eaLnBrk="1" hangingPunct="1">
              <a:lnSpc>
                <a:spcPct val="90000"/>
              </a:lnSpc>
              <a:buNone/>
            </a:pPr>
            <a:r>
              <a:rPr lang="el-GR" sz="2400" dirty="0" smtClean="0">
                <a:latin typeface="Calibri" pitchFamily="34" charset="0"/>
              </a:rPr>
              <a:t>άρθρωσης, καθορίζονται ανάλογα με τη λειτουργικότητά της.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
        <p:nvSpPr>
          <p:cNvPr id="3" name="Τίτλος 2"/>
          <p:cNvSpPr>
            <a:spLocks noGrp="1"/>
          </p:cNvSpPr>
          <p:nvPr>
            <p:ph type="title"/>
          </p:nvPr>
        </p:nvSpPr>
        <p:spPr/>
        <p:txBody>
          <a:bodyPr/>
          <a:lstStyle/>
          <a:p>
            <a:r>
              <a:rPr lang="el-GR" dirty="0" smtClean="0"/>
              <a:t>Δομή Αρθρώσεων</a:t>
            </a:r>
            <a:endParaRPr lang="el-GR" sz="3200" b="0" dirty="0"/>
          </a:p>
        </p:txBody>
      </p:sp>
      <p:sp>
        <p:nvSpPr>
          <p:cNvPr id="5" name="Rectangle 3"/>
          <p:cNvSpPr txBox="1">
            <a:spLocks noChangeArrowheads="1"/>
          </p:cNvSpPr>
          <p:nvPr/>
        </p:nvSpPr>
        <p:spPr>
          <a:xfrm>
            <a:off x="395536" y="2132856"/>
            <a:ext cx="4392488" cy="4104456"/>
          </a:xfrm>
          <a:prstGeom prst="rect">
            <a:avLst/>
          </a:prstGeom>
        </p:spPr>
        <p:txBody>
          <a:bodyPr vert="horz" lIns="91440" tIns="45720" rIns="91440" bIns="45720" rtlCol="0">
            <a:normAutofit fontScale="92500" lnSpcReduction="20000"/>
          </a:bodyPr>
          <a:lstStyle/>
          <a:p>
            <a:pPr marL="342900" indent="-342900" fontAlgn="auto">
              <a:lnSpc>
                <a:spcPct val="90000"/>
              </a:lnSpc>
              <a:spcBef>
                <a:spcPts val="1200"/>
              </a:spcBef>
              <a:spcAft>
                <a:spcPts val="0"/>
              </a:spcAft>
              <a:buFont typeface="Wingdings" pitchFamily="2" charset="2"/>
              <a:buChar char="Ø"/>
              <a:defRPr/>
            </a:pPr>
            <a:r>
              <a:rPr lang="el-GR" sz="2600" dirty="0" smtClean="0">
                <a:solidFill>
                  <a:prstClr val="black"/>
                </a:solidFill>
                <a:latin typeface="Calibri"/>
              </a:rPr>
              <a:t>Η δομή της </a:t>
            </a:r>
            <a:r>
              <a:rPr lang="el-GR" sz="2600" b="1" dirty="0" smtClean="0">
                <a:solidFill>
                  <a:prstClr val="black"/>
                </a:solidFill>
                <a:latin typeface="Calibri"/>
              </a:rPr>
              <a:t>άρθρωσης</a:t>
            </a:r>
            <a:r>
              <a:rPr lang="el-GR" sz="2600" dirty="0" smtClean="0">
                <a:solidFill>
                  <a:prstClr val="black"/>
                </a:solidFill>
                <a:latin typeface="Calibri"/>
              </a:rPr>
              <a:t> είναι</a:t>
            </a:r>
            <a:r>
              <a:rPr lang="en-US" sz="2600" dirty="0" smtClean="0">
                <a:solidFill>
                  <a:prstClr val="black"/>
                </a:solidFill>
                <a:latin typeface="Calibri"/>
              </a:rPr>
              <a:t>:</a:t>
            </a:r>
            <a:r>
              <a:rPr lang="el-GR" sz="2600" dirty="0" smtClean="0">
                <a:solidFill>
                  <a:prstClr val="black"/>
                </a:solidFill>
                <a:latin typeface="Calibri"/>
              </a:rPr>
              <a:t> </a:t>
            </a:r>
          </a:p>
          <a:p>
            <a:pPr marL="742950" lvl="1" indent="-387350" fontAlgn="auto">
              <a:lnSpc>
                <a:spcPct val="90000"/>
              </a:lnSpc>
              <a:spcBef>
                <a:spcPts val="1200"/>
              </a:spcBef>
              <a:spcAft>
                <a:spcPts val="0"/>
              </a:spcAft>
              <a:buFont typeface="Wingdings" panose="05000000000000000000" pitchFamily="2" charset="2"/>
              <a:buChar char="§"/>
            </a:pPr>
            <a:r>
              <a:rPr lang="el-GR" sz="2600" dirty="0" smtClean="0">
                <a:solidFill>
                  <a:prstClr val="black"/>
                </a:solidFill>
                <a:latin typeface="Calibri"/>
              </a:rPr>
              <a:t>Απλή, όταν εξυπηρετείται</a:t>
            </a:r>
          </a:p>
          <a:p>
            <a:pPr marL="742950" lvl="1" indent="-387350" fontAlgn="auto">
              <a:lnSpc>
                <a:spcPct val="90000"/>
              </a:lnSpc>
              <a:spcBef>
                <a:spcPts val="1200"/>
              </a:spcBef>
              <a:spcAft>
                <a:spcPts val="0"/>
              </a:spcAft>
            </a:pPr>
            <a:r>
              <a:rPr lang="el-GR" sz="2600" dirty="0" smtClean="0">
                <a:solidFill>
                  <a:prstClr val="black"/>
                </a:solidFill>
                <a:latin typeface="Calibri"/>
              </a:rPr>
              <a:t>αποκλειστικά η σταθερότητα.</a:t>
            </a:r>
          </a:p>
          <a:p>
            <a:pPr marL="742950" lvl="1" indent="-387350" fontAlgn="auto">
              <a:lnSpc>
                <a:spcPct val="90000"/>
              </a:lnSpc>
              <a:spcBef>
                <a:spcPts val="1200"/>
              </a:spcBef>
              <a:spcAft>
                <a:spcPts val="0"/>
              </a:spcAft>
              <a:buFont typeface="Wingdings" panose="05000000000000000000" pitchFamily="2" charset="2"/>
              <a:buChar char="§"/>
            </a:pPr>
            <a:r>
              <a:rPr lang="el-GR" sz="2600" dirty="0" smtClean="0">
                <a:solidFill>
                  <a:prstClr val="black"/>
                </a:solidFill>
                <a:latin typeface="Calibri"/>
              </a:rPr>
              <a:t>Πολύπλοκη, όταν  στόχος</a:t>
            </a:r>
          </a:p>
          <a:p>
            <a:pPr marL="742950" lvl="1" indent="-387350" fontAlgn="auto">
              <a:lnSpc>
                <a:spcPct val="90000"/>
              </a:lnSpc>
              <a:spcBef>
                <a:spcPts val="1200"/>
              </a:spcBef>
              <a:spcAft>
                <a:spcPts val="0"/>
              </a:spcAft>
            </a:pPr>
            <a:r>
              <a:rPr lang="el-GR" sz="2600" dirty="0" smtClean="0">
                <a:solidFill>
                  <a:prstClr val="black"/>
                </a:solidFill>
                <a:latin typeface="Calibri"/>
              </a:rPr>
              <a:t>είναι η κινητικότητα. </a:t>
            </a:r>
          </a:p>
          <a:p>
            <a:pPr marL="285750" indent="-387350" fontAlgn="auto">
              <a:lnSpc>
                <a:spcPct val="90000"/>
              </a:lnSpc>
              <a:spcBef>
                <a:spcPts val="1200"/>
              </a:spcBef>
              <a:spcAft>
                <a:spcPts val="0"/>
              </a:spcAft>
              <a:buFont typeface="Wingdings" pitchFamily="2" charset="2"/>
              <a:buChar char="Ø"/>
            </a:pPr>
            <a:r>
              <a:rPr lang="el-GR" sz="2600" dirty="0" smtClean="0">
                <a:solidFill>
                  <a:prstClr val="black"/>
                </a:solidFill>
                <a:latin typeface="Calibri"/>
              </a:rPr>
              <a:t>Η φυσιολογική τροχιά της </a:t>
            </a:r>
          </a:p>
          <a:p>
            <a:pPr marL="285750" indent="-387350" fontAlgn="auto">
              <a:lnSpc>
                <a:spcPct val="90000"/>
              </a:lnSpc>
              <a:spcBef>
                <a:spcPts val="1200"/>
              </a:spcBef>
              <a:spcAft>
                <a:spcPts val="0"/>
              </a:spcAft>
            </a:pPr>
            <a:r>
              <a:rPr lang="el-GR" sz="2600" b="1" dirty="0" smtClean="0">
                <a:solidFill>
                  <a:prstClr val="black"/>
                </a:solidFill>
                <a:latin typeface="Calibri"/>
              </a:rPr>
              <a:t>      διάρθρωσης </a:t>
            </a:r>
            <a:r>
              <a:rPr lang="el-GR" sz="2600" dirty="0" smtClean="0">
                <a:solidFill>
                  <a:prstClr val="black"/>
                </a:solidFill>
                <a:latin typeface="Calibri"/>
              </a:rPr>
              <a:t>εξαρτάται από</a:t>
            </a:r>
          </a:p>
          <a:p>
            <a:pPr marL="285750" indent="-387350" fontAlgn="auto">
              <a:lnSpc>
                <a:spcPct val="90000"/>
              </a:lnSpc>
              <a:spcBef>
                <a:spcPts val="1200"/>
              </a:spcBef>
              <a:spcAft>
                <a:spcPts val="0"/>
              </a:spcAft>
            </a:pPr>
            <a:r>
              <a:rPr lang="el-GR" sz="2600" dirty="0" smtClean="0">
                <a:solidFill>
                  <a:prstClr val="black"/>
                </a:solidFill>
                <a:latin typeface="Calibri"/>
              </a:rPr>
              <a:t>      τη κατασκευή της  και</a:t>
            </a:r>
          </a:p>
          <a:p>
            <a:pPr marL="285750" indent="-387350" fontAlgn="auto">
              <a:lnSpc>
                <a:spcPct val="90000"/>
              </a:lnSpc>
              <a:spcBef>
                <a:spcPts val="1200"/>
              </a:spcBef>
              <a:spcAft>
                <a:spcPts val="0"/>
              </a:spcAft>
            </a:pPr>
            <a:r>
              <a:rPr lang="el-GR" sz="2600" dirty="0" smtClean="0">
                <a:solidFill>
                  <a:prstClr val="black"/>
                </a:solidFill>
                <a:latin typeface="Calibri"/>
              </a:rPr>
              <a:t>     συνήθως ταυτίζεται με την</a:t>
            </a:r>
          </a:p>
          <a:p>
            <a:pPr marL="285750" indent="-387350" fontAlgn="auto">
              <a:lnSpc>
                <a:spcPct val="90000"/>
              </a:lnSpc>
              <a:spcBef>
                <a:spcPts val="1200"/>
              </a:spcBef>
              <a:spcAft>
                <a:spcPts val="0"/>
              </a:spcAft>
            </a:pPr>
            <a:r>
              <a:rPr lang="el-GR" sz="2600" dirty="0" smtClean="0">
                <a:solidFill>
                  <a:prstClr val="black"/>
                </a:solidFill>
                <a:latin typeface="Calibri"/>
              </a:rPr>
              <a:t>      ανατομική. </a:t>
            </a:r>
          </a:p>
          <a:p>
            <a:pPr marL="285750" indent="-387350" fontAlgn="auto">
              <a:lnSpc>
                <a:spcPct val="90000"/>
              </a:lnSpc>
              <a:spcBef>
                <a:spcPts val="1200"/>
              </a:spcBef>
              <a:spcAft>
                <a:spcPts val="0"/>
              </a:spcAft>
              <a:buFont typeface="Wingdings" panose="05000000000000000000" pitchFamily="2" charset="2"/>
              <a:buChar char="§"/>
            </a:pPr>
            <a:endParaRPr lang="el-GR" sz="2400" dirty="0" smtClean="0">
              <a:solidFill>
                <a:prstClr val="black"/>
              </a:solidFill>
              <a:latin typeface="Calibri" pitchFamily="34" charset="0"/>
            </a:endParaRPr>
          </a:p>
        </p:txBody>
      </p:sp>
      <p:pic>
        <p:nvPicPr>
          <p:cNvPr id="6" name="Picture 2" descr="C:\Users\alex\Desktop\Illu_synovial_joint.jpg"/>
          <p:cNvPicPr>
            <a:picLocks noChangeAspect="1" noChangeArrowheads="1"/>
          </p:cNvPicPr>
          <p:nvPr/>
        </p:nvPicPr>
        <p:blipFill>
          <a:blip r:embed="rId2" cstate="print">
            <a:extLst>
              <a:ext uri="{28A0092B-C50C-407E-A947-70E740481C1C}">
                <a14:useLocalDpi xmlns:a14="http://schemas.microsoft.com/office/drawing/2010/main" val="0"/>
              </a:ext>
            </a:extLst>
          </a:blip>
          <a:srcRect t="3364" b="10845"/>
          <a:stretch>
            <a:fillRect/>
          </a:stretch>
        </p:blipFill>
        <p:spPr bwMode="auto">
          <a:xfrm>
            <a:off x="4716016" y="2276872"/>
            <a:ext cx="3852625" cy="3672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788024" y="6093296"/>
            <a:ext cx="2312988"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lumMod val="65000"/>
                    <a:lumOff val="35000"/>
                  </a:prstClr>
                </a:solidFill>
                <a:latin typeface="Calibri"/>
                <a:cs typeface="Arial" charset="0"/>
                <a:hlinkClick r:id="rId3"/>
              </a:rPr>
              <a:t>Illu synovial joint</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rPr>
              <a:t>Arcadian </a:t>
            </a:r>
            <a:r>
              <a:rPr lang="el-GR" sz="1200" dirty="0" smtClean="0">
                <a:solidFill>
                  <a:prstClr val="black">
                    <a:lumMod val="65000"/>
                    <a:lumOff val="35000"/>
                  </a:prstClr>
                </a:solidFill>
                <a:latin typeface="Calibri"/>
                <a:cs typeface="Arial" charset="0"/>
              </a:rPr>
              <a:t>διαθέσιμο ως κοινό κτήμα</a:t>
            </a:r>
            <a:endParaRPr lang="el-GR" sz="1200" dirty="0">
              <a:solidFill>
                <a:prstClr val="black">
                  <a:lumMod val="65000"/>
                  <a:lumOff val="35000"/>
                </a:prstClr>
              </a:solidFill>
              <a:latin typeface="Calibri"/>
              <a:cs typeface="Arial" charset="0"/>
            </a:endParaRPr>
          </a:p>
        </p:txBody>
      </p:sp>
    </p:spTree>
    <p:extLst>
      <p:ext uri="{BB962C8B-B14F-4D97-AF65-F5344CB8AC3E}">
        <p14:creationId xmlns:p14="http://schemas.microsoft.com/office/powerpoint/2010/main" val="3088431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latin typeface="Calibri" pitchFamily="34" charset="0"/>
              </a:rPr>
              <a:t>Ταξινόμηση των αρθρώσεω</a:t>
            </a:r>
            <a:r>
              <a:rPr lang="el-GR" dirty="0" smtClean="0">
                <a:latin typeface="Calibri" pitchFamily="34" charset="0"/>
              </a:rPr>
              <a:t>ν</a:t>
            </a:r>
            <a:endParaRPr lang="el-GR" sz="3600" dirty="0"/>
          </a:p>
        </p:txBody>
      </p:sp>
      <p:sp>
        <p:nvSpPr>
          <p:cNvPr id="3" name="2 - Θέση περιεχομένου"/>
          <p:cNvSpPr>
            <a:spLocks noGrp="1"/>
          </p:cNvSpPr>
          <p:nvPr>
            <p:ph idx="1"/>
          </p:nvPr>
        </p:nvSpPr>
        <p:spPr>
          <a:xfrm>
            <a:off x="457200" y="1196752"/>
            <a:ext cx="8507288" cy="5040560"/>
          </a:xfrm>
        </p:spPr>
        <p:txBody>
          <a:bodyPr/>
          <a:lstStyle/>
          <a:p>
            <a:pPr eaLnBrk="1" hangingPunct="1">
              <a:buNone/>
            </a:pPr>
            <a:r>
              <a:rPr lang="el-GR" sz="2400" dirty="0" smtClean="0">
                <a:latin typeface="Calibri" pitchFamily="34" charset="0"/>
              </a:rPr>
              <a:t>Ταξινόμηση των αρθρώσεων με βάση τη δομή</a:t>
            </a:r>
            <a:r>
              <a:rPr lang="en-US" sz="2400" dirty="0" smtClean="0">
                <a:latin typeface="Calibri" pitchFamily="34" charset="0"/>
              </a:rPr>
              <a:t>:</a:t>
            </a:r>
            <a:r>
              <a:rPr lang="el-GR" sz="2400" dirty="0" smtClean="0">
                <a:latin typeface="Calibri" pitchFamily="34" charset="0"/>
              </a:rPr>
              <a:t> </a:t>
            </a:r>
          </a:p>
          <a:p>
            <a:pPr eaLnBrk="1" hangingPunct="1">
              <a:buFont typeface="Wingdings" pitchFamily="2" charset="2"/>
              <a:buChar char="Ø"/>
            </a:pPr>
            <a:r>
              <a:rPr lang="el-GR" sz="2400" dirty="0" smtClean="0">
                <a:latin typeface="Calibri" pitchFamily="34" charset="0"/>
              </a:rPr>
              <a:t> </a:t>
            </a:r>
            <a:r>
              <a:rPr lang="el-GR" sz="2400" dirty="0" err="1" smtClean="0">
                <a:latin typeface="Calibri" pitchFamily="34" charset="0"/>
              </a:rPr>
              <a:t>Ινογενείς</a:t>
            </a:r>
            <a:r>
              <a:rPr lang="el-GR" sz="2400" dirty="0" smtClean="0">
                <a:latin typeface="Calibri" pitchFamily="34" charset="0"/>
              </a:rPr>
              <a:t> (ινώδης ιστός) ραφές, γομφώσεις, </a:t>
            </a:r>
            <a:r>
              <a:rPr lang="el-GR" sz="2400" dirty="0" err="1" smtClean="0">
                <a:latin typeface="Calibri" pitchFamily="34" charset="0"/>
              </a:rPr>
              <a:t>συνδεσμώσεις</a:t>
            </a:r>
            <a:r>
              <a:rPr lang="el-GR" sz="2400" dirty="0" smtClean="0">
                <a:latin typeface="Calibri" pitchFamily="34" charset="0"/>
              </a:rPr>
              <a:t>.</a:t>
            </a:r>
          </a:p>
          <a:p>
            <a:pPr eaLnBrk="1" hangingPunct="1">
              <a:buFont typeface="Wingdings" pitchFamily="2" charset="2"/>
              <a:buChar char="Ø"/>
            </a:pPr>
            <a:r>
              <a:rPr lang="el-GR" sz="2400" dirty="0" smtClean="0">
                <a:latin typeface="Calibri" pitchFamily="34" charset="0"/>
              </a:rPr>
              <a:t> </a:t>
            </a:r>
            <a:r>
              <a:rPr lang="el-GR" sz="2400" dirty="0" err="1" smtClean="0">
                <a:latin typeface="Calibri" pitchFamily="34" charset="0"/>
              </a:rPr>
              <a:t>Χονδρογενείς</a:t>
            </a:r>
            <a:r>
              <a:rPr lang="el-GR" sz="2400" dirty="0" smtClean="0">
                <a:latin typeface="Calibri" pitchFamily="34" charset="0"/>
              </a:rPr>
              <a:t> (χόνδρινος ιστός)  </a:t>
            </a:r>
            <a:r>
              <a:rPr lang="el-GR" sz="2400" dirty="0" err="1" smtClean="0">
                <a:latin typeface="Calibri" pitchFamily="34" charset="0"/>
              </a:rPr>
              <a:t>συγχονδρώσεις</a:t>
            </a:r>
            <a:r>
              <a:rPr lang="el-GR" sz="2400" dirty="0" smtClean="0">
                <a:latin typeface="Calibri" pitchFamily="34" charset="0"/>
              </a:rPr>
              <a:t>, συμφύσεις.</a:t>
            </a:r>
          </a:p>
          <a:p>
            <a:pPr eaLnBrk="1" hangingPunct="1">
              <a:buFont typeface="Wingdings" pitchFamily="2" charset="2"/>
              <a:buChar char="Ø"/>
            </a:pPr>
            <a:r>
              <a:rPr lang="el-GR" sz="2400" dirty="0" smtClean="0">
                <a:latin typeface="Calibri" pitchFamily="34" charset="0"/>
              </a:rPr>
              <a:t> Υμενώδεις (υμένας, θύλακας, υγρό) διαρθρώσεις ισχίου, ώμου.</a:t>
            </a:r>
          </a:p>
          <a:p>
            <a:pPr eaLnBrk="1" hangingPunct="1">
              <a:buNone/>
            </a:pPr>
            <a:r>
              <a:rPr lang="el-GR" sz="2400" dirty="0" smtClean="0">
                <a:latin typeface="Calibri" pitchFamily="34" charset="0"/>
              </a:rPr>
              <a:t>Ταξινόμηση των αρθρώσεων με βάση τη κινητικότητάς τους</a:t>
            </a:r>
            <a:r>
              <a:rPr lang="en-US" sz="2400" dirty="0" smtClean="0">
                <a:latin typeface="Calibri" pitchFamily="34" charset="0"/>
              </a:rPr>
              <a:t>:</a:t>
            </a:r>
            <a:endParaRPr lang="el-GR" sz="2400" dirty="0" smtClean="0">
              <a:latin typeface="Calibri" pitchFamily="34" charset="0"/>
            </a:endParaRPr>
          </a:p>
          <a:p>
            <a:pPr eaLnBrk="1" hangingPunct="1">
              <a:buFont typeface="Wingdings" pitchFamily="2" charset="2"/>
              <a:buChar char="Ø"/>
            </a:pPr>
            <a:r>
              <a:rPr lang="el-GR" sz="2400" dirty="0" smtClean="0">
                <a:latin typeface="Calibri" pitchFamily="34" charset="0"/>
              </a:rPr>
              <a:t>Συναρθρώσεις, μηδενική κινητικότητα.</a:t>
            </a:r>
            <a:endParaRPr lang="en-US" sz="2400" dirty="0" smtClean="0">
              <a:latin typeface="Calibri" pitchFamily="34" charset="0"/>
            </a:endParaRPr>
          </a:p>
          <a:p>
            <a:pPr eaLnBrk="1" hangingPunct="1">
              <a:buFont typeface="Wingdings" pitchFamily="2" charset="2"/>
              <a:buChar char="Ø"/>
            </a:pPr>
            <a:r>
              <a:rPr lang="el-GR" sz="2400" dirty="0" err="1" smtClean="0">
                <a:latin typeface="Calibri" pitchFamily="34" charset="0"/>
              </a:rPr>
              <a:t>Αμφιαρθρώσεις</a:t>
            </a:r>
            <a:r>
              <a:rPr lang="el-GR" sz="2400" dirty="0" smtClean="0">
                <a:latin typeface="Calibri" pitchFamily="34" charset="0"/>
              </a:rPr>
              <a:t>, ελάχιστη κινητικότητα.</a:t>
            </a:r>
          </a:p>
          <a:p>
            <a:pPr eaLnBrk="1" hangingPunct="1">
              <a:buFont typeface="Wingdings" pitchFamily="2" charset="2"/>
              <a:buChar char="Ø"/>
            </a:pPr>
            <a:r>
              <a:rPr lang="el-GR" sz="2400" dirty="0" smtClean="0">
                <a:latin typeface="Calibri" pitchFamily="34" charset="0"/>
              </a:rPr>
              <a:t>Διαρθρώσεις, ελεύθερη κινητικότητα. </a:t>
            </a:r>
          </a:p>
          <a:p>
            <a:pPr>
              <a:buNone/>
            </a:pPr>
            <a:endParaRPr lang="el-GR" sz="2400" dirty="0" smtClean="0">
              <a:latin typeface="Calibri" pitchFamily="34" charset="0"/>
            </a:endParaRPr>
          </a:p>
          <a:p>
            <a:endParaRPr lang="el-GR" sz="2400" dirty="0" smtClean="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2257423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a:bodyPr>
          <a:lstStyle/>
          <a:p>
            <a:pPr marL="0" indent="0" eaLnBrk="1" hangingPunct="1">
              <a:lnSpc>
                <a:spcPct val="90000"/>
              </a:lnSpc>
              <a:buNone/>
            </a:pPr>
            <a:r>
              <a:rPr lang="el-GR" sz="2400" dirty="0" smtClean="0">
                <a:latin typeface="Calibri" pitchFamily="34" charset="0"/>
              </a:rPr>
              <a:t>Η ταξινόμηση  των διαρθρώσεων με βάση  τον τύπο των αρθρικών επιφανειών  είναι</a:t>
            </a:r>
            <a:r>
              <a:rPr lang="en-US" sz="2400" dirty="0" smtClean="0">
                <a:latin typeface="Calibri" pitchFamily="34" charset="0"/>
              </a:rPr>
              <a:t>:</a:t>
            </a:r>
            <a:endParaRPr lang="el-GR" sz="2400" dirty="0" smtClean="0">
              <a:latin typeface="Calibri" pitchFamily="34" charset="0"/>
            </a:endParaRPr>
          </a:p>
          <a:p>
            <a:pPr lvl="1" indent="-387350">
              <a:lnSpc>
                <a:spcPct val="80000"/>
              </a:lnSpc>
            </a:pPr>
            <a:r>
              <a:rPr lang="el-GR" dirty="0" smtClean="0">
                <a:latin typeface="Calibri" pitchFamily="34" charset="0"/>
              </a:rPr>
              <a:t>Επίπεδη</a:t>
            </a:r>
            <a:r>
              <a:rPr lang="en-US" dirty="0" smtClean="0">
                <a:latin typeface="Calibri" pitchFamily="34" charset="0"/>
              </a:rPr>
              <a:t> </a:t>
            </a:r>
            <a:r>
              <a:rPr lang="el-GR" dirty="0" smtClean="0">
                <a:latin typeface="Calibri" pitchFamily="34" charset="0"/>
              </a:rPr>
              <a:t>ή απλή</a:t>
            </a:r>
            <a:r>
              <a:rPr lang="en-US" dirty="0" smtClean="0">
                <a:latin typeface="Calibri" pitchFamily="34" charset="0"/>
              </a:rPr>
              <a:t> // </a:t>
            </a:r>
            <a:r>
              <a:rPr lang="en-US" b="1" dirty="0" smtClean="0">
                <a:latin typeface="Calibri" pitchFamily="34" charset="0"/>
              </a:rPr>
              <a:t>plane</a:t>
            </a:r>
            <a:r>
              <a:rPr lang="el-GR" b="1" dirty="0" smtClean="0">
                <a:latin typeface="Calibri" pitchFamily="34" charset="0"/>
              </a:rPr>
              <a:t>.</a:t>
            </a:r>
          </a:p>
          <a:p>
            <a:pPr lvl="1" indent="-387350">
              <a:lnSpc>
                <a:spcPct val="80000"/>
              </a:lnSpc>
            </a:pPr>
            <a:r>
              <a:rPr lang="el-GR" dirty="0" smtClean="0">
                <a:latin typeface="Calibri" pitchFamily="34" charset="0"/>
              </a:rPr>
              <a:t>Γωνιώδης ή </a:t>
            </a:r>
            <a:r>
              <a:rPr lang="el-GR" dirty="0" err="1" smtClean="0">
                <a:latin typeface="Calibri" pitchFamily="34" charset="0"/>
              </a:rPr>
              <a:t>γίγγλυμη</a:t>
            </a:r>
            <a:r>
              <a:rPr lang="en-US" dirty="0" smtClean="0">
                <a:latin typeface="Calibri" pitchFamily="34" charset="0"/>
              </a:rPr>
              <a:t> // </a:t>
            </a:r>
            <a:r>
              <a:rPr lang="en-US" b="1" dirty="0" smtClean="0">
                <a:latin typeface="Calibri" pitchFamily="34" charset="0"/>
              </a:rPr>
              <a:t>hinge</a:t>
            </a:r>
            <a:r>
              <a:rPr lang="el-GR" b="1" dirty="0" smtClean="0">
                <a:latin typeface="Calibri" pitchFamily="34" charset="0"/>
              </a:rPr>
              <a:t>.</a:t>
            </a:r>
          </a:p>
          <a:p>
            <a:pPr lvl="1" indent="-387350">
              <a:lnSpc>
                <a:spcPct val="80000"/>
              </a:lnSpc>
            </a:pPr>
            <a:r>
              <a:rPr lang="el-GR" dirty="0" smtClean="0">
                <a:latin typeface="Calibri" pitchFamily="34" charset="0"/>
              </a:rPr>
              <a:t>Τροχοειδής</a:t>
            </a:r>
            <a:r>
              <a:rPr lang="en-US" dirty="0" smtClean="0">
                <a:latin typeface="Calibri" pitchFamily="34" charset="0"/>
              </a:rPr>
              <a:t> // </a:t>
            </a:r>
            <a:r>
              <a:rPr lang="en-US" b="1" dirty="0" smtClean="0">
                <a:latin typeface="Calibri" pitchFamily="34" charset="0"/>
              </a:rPr>
              <a:t>pivot</a:t>
            </a:r>
            <a:r>
              <a:rPr lang="el-GR" b="1" dirty="0" smtClean="0">
                <a:latin typeface="Calibri" pitchFamily="34" charset="0"/>
              </a:rPr>
              <a:t>.</a:t>
            </a:r>
          </a:p>
          <a:p>
            <a:pPr lvl="1" indent="-387350">
              <a:lnSpc>
                <a:spcPct val="80000"/>
              </a:lnSpc>
            </a:pPr>
            <a:r>
              <a:rPr lang="el-GR" dirty="0" smtClean="0">
                <a:latin typeface="Calibri" pitchFamily="34" charset="0"/>
              </a:rPr>
              <a:t>Κονδυλοειδής</a:t>
            </a:r>
            <a:r>
              <a:rPr lang="en-US" dirty="0" smtClean="0">
                <a:latin typeface="Calibri" pitchFamily="34" charset="0"/>
              </a:rPr>
              <a:t> // </a:t>
            </a:r>
            <a:r>
              <a:rPr lang="en-US" b="1" dirty="0" smtClean="0">
                <a:latin typeface="Calibri" pitchFamily="34" charset="0"/>
              </a:rPr>
              <a:t>bi-condylar</a:t>
            </a:r>
            <a:r>
              <a:rPr lang="el-GR" b="1" dirty="0" smtClean="0">
                <a:latin typeface="Calibri" pitchFamily="34" charset="0"/>
              </a:rPr>
              <a:t>.</a:t>
            </a:r>
          </a:p>
          <a:p>
            <a:pPr lvl="1" indent="-387350">
              <a:lnSpc>
                <a:spcPct val="80000"/>
              </a:lnSpc>
            </a:pPr>
            <a:r>
              <a:rPr lang="el-GR" dirty="0" smtClean="0">
                <a:latin typeface="Calibri" pitchFamily="34" charset="0"/>
              </a:rPr>
              <a:t>Ελλειψοειδής</a:t>
            </a:r>
            <a:r>
              <a:rPr lang="en-US" dirty="0" smtClean="0">
                <a:latin typeface="Calibri" pitchFamily="34" charset="0"/>
              </a:rPr>
              <a:t> //</a:t>
            </a:r>
            <a:r>
              <a:rPr lang="en-US" b="1" dirty="0" smtClean="0">
                <a:latin typeface="Calibri" pitchFamily="34" charset="0"/>
              </a:rPr>
              <a:t>ellipsoid</a:t>
            </a:r>
            <a:r>
              <a:rPr lang="el-GR" b="1" dirty="0" smtClean="0">
                <a:latin typeface="Calibri" pitchFamily="34" charset="0"/>
              </a:rPr>
              <a:t>.</a:t>
            </a:r>
          </a:p>
          <a:p>
            <a:pPr lvl="1" indent="-387350">
              <a:lnSpc>
                <a:spcPct val="80000"/>
              </a:lnSpc>
            </a:pPr>
            <a:r>
              <a:rPr lang="el-GR" dirty="0" err="1" smtClean="0">
                <a:latin typeface="Calibri" pitchFamily="34" charset="0"/>
              </a:rPr>
              <a:t>Εφιπποειδής</a:t>
            </a:r>
            <a:r>
              <a:rPr lang="en-US" dirty="0" smtClean="0">
                <a:latin typeface="Calibri" pitchFamily="34" charset="0"/>
              </a:rPr>
              <a:t> //</a:t>
            </a:r>
            <a:r>
              <a:rPr lang="en-US" b="1" dirty="0" smtClean="0">
                <a:latin typeface="Calibri" pitchFamily="34" charset="0"/>
              </a:rPr>
              <a:t>saddle</a:t>
            </a:r>
            <a:r>
              <a:rPr lang="el-GR" b="1" dirty="0" smtClean="0">
                <a:latin typeface="Calibri" pitchFamily="34" charset="0"/>
              </a:rPr>
              <a:t>.</a:t>
            </a:r>
          </a:p>
          <a:p>
            <a:pPr lvl="1" indent="-387350">
              <a:lnSpc>
                <a:spcPct val="80000"/>
              </a:lnSpc>
            </a:pPr>
            <a:r>
              <a:rPr lang="el-GR" dirty="0" err="1" smtClean="0">
                <a:latin typeface="Calibri" pitchFamily="34" charset="0"/>
              </a:rPr>
              <a:t>Σφαιροειδης</a:t>
            </a:r>
            <a:r>
              <a:rPr lang="el-GR" dirty="0" smtClean="0">
                <a:latin typeface="Calibri" pitchFamily="34" charset="0"/>
              </a:rPr>
              <a:t> </a:t>
            </a:r>
            <a:r>
              <a:rPr lang="en-US" dirty="0" smtClean="0">
                <a:latin typeface="Calibri" pitchFamily="34" charset="0"/>
              </a:rPr>
              <a:t> // </a:t>
            </a:r>
            <a:r>
              <a:rPr lang="en-US" b="1" dirty="0" smtClean="0">
                <a:latin typeface="Calibri" pitchFamily="34" charset="0"/>
              </a:rPr>
              <a:t>ball and socket</a:t>
            </a:r>
            <a:r>
              <a:rPr lang="el-GR" b="1" dirty="0" smtClean="0">
                <a:latin typeface="Calibri" pitchFamily="34" charset="0"/>
              </a:rPr>
              <a:t>.</a:t>
            </a:r>
          </a:p>
        </p:txBody>
      </p:sp>
      <p:pic>
        <p:nvPicPr>
          <p:cNvPr id="5" name="Picture 4" descr="http://4.bp.blogspot.com/_1KaofSGuc1E/R8XhSv5WL8I/AAAAAAAAAFM/TBLQZUWcHTw/s1600/human+joints+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8047" y="2071880"/>
            <a:ext cx="3569212" cy="29412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543071" y="5096217"/>
            <a:ext cx="3273155" cy="276999"/>
          </a:xfrm>
          <a:prstGeom prst="rect">
            <a:avLst/>
          </a:prstGeom>
        </p:spPr>
        <p:txBody>
          <a:bodyPr wrap="square">
            <a:spAutoFit/>
          </a:bodyPr>
          <a:lstStyle/>
          <a:p>
            <a:pPr algn="ctr"/>
            <a:r>
              <a:rPr lang="en-US" sz="1200" dirty="0" smtClean="0">
                <a:solidFill>
                  <a:prstClr val="black"/>
                </a:solidFill>
                <a:latin typeface="Calibri"/>
                <a:hlinkClick r:id="rId3"/>
              </a:rPr>
              <a:t>jafandiarch22a.blogspot.gr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
        <p:nvSpPr>
          <p:cNvPr id="3" name="Τίτλος 2"/>
          <p:cNvSpPr>
            <a:spLocks noGrp="1"/>
          </p:cNvSpPr>
          <p:nvPr>
            <p:ph type="title"/>
          </p:nvPr>
        </p:nvSpPr>
        <p:spPr/>
        <p:txBody>
          <a:bodyPr>
            <a:normAutofit/>
          </a:bodyPr>
          <a:lstStyle/>
          <a:p>
            <a:r>
              <a:rPr lang="el-GR" sz="3600" dirty="0">
                <a:latin typeface="Calibri" pitchFamily="34" charset="0"/>
              </a:rPr>
              <a:t>Ταξινόμηση των </a:t>
            </a:r>
            <a:r>
              <a:rPr lang="el-GR" sz="3600" dirty="0"/>
              <a:t>Διαρθρώσεων </a:t>
            </a:r>
            <a:r>
              <a:rPr lang="en-US" sz="3000" b="0" dirty="0" smtClean="0"/>
              <a:t>1</a:t>
            </a:r>
            <a:r>
              <a:rPr lang="el-GR" sz="3000" b="0" dirty="0" smtClean="0"/>
              <a:t>/4</a:t>
            </a:r>
            <a:endParaRPr lang="el-GR" sz="3200" b="0" dirty="0"/>
          </a:p>
        </p:txBody>
      </p:sp>
    </p:spTree>
    <p:extLst>
      <p:ext uri="{BB962C8B-B14F-4D97-AF65-F5344CB8AC3E}">
        <p14:creationId xmlns:p14="http://schemas.microsoft.com/office/powerpoint/2010/main" val="7522255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rPr>
              <a:t>Ταξινόμηση των </a:t>
            </a:r>
            <a:r>
              <a:rPr lang="el-GR" sz="3600" dirty="0" smtClean="0"/>
              <a:t>Διαρθρώσεων </a:t>
            </a:r>
            <a:r>
              <a:rPr lang="el-GR" sz="3000" b="0" dirty="0" smtClean="0"/>
              <a:t>2/4</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pic>
        <p:nvPicPr>
          <p:cNvPr id="5" name="Picture 2" descr="This composite image shows the different types of synovial joints in the body. In the center of the figure is a skeleton, and call outs from each joint show their names and location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8405" r="41728" b="71784"/>
          <a:stretch>
            <a:fillRect/>
          </a:stretch>
        </p:blipFill>
        <p:spPr bwMode="auto">
          <a:xfrm>
            <a:off x="4788024" y="2276872"/>
            <a:ext cx="405887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49426" t="62264" r="4591"/>
          <a:stretch>
            <a:fillRect/>
          </a:stretch>
        </p:blipFill>
        <p:spPr bwMode="auto">
          <a:xfrm>
            <a:off x="467544" y="2132856"/>
            <a:ext cx="4050465" cy="3960440"/>
          </a:xfrm>
          <a:prstGeom prst="rect">
            <a:avLst/>
          </a:prstGeom>
          <a:noFill/>
          <a:extLst>
            <a:ext uri="{909E8E84-426E-40DD-AFC4-6F175D3DCCD1}">
              <a14:hiddenFill xmlns:a14="http://schemas.microsoft.com/office/drawing/2010/main">
                <a:solidFill>
                  <a:srgbClr val="FFFFFF"/>
                </a:solidFill>
              </a14:hiddenFill>
            </a:ext>
          </a:extLst>
        </p:spPr>
      </p:pic>
      <p:sp>
        <p:nvSpPr>
          <p:cNvPr id="7" name="6 - Ορθογώνιο"/>
          <p:cNvSpPr/>
          <p:nvPr/>
        </p:nvSpPr>
        <p:spPr>
          <a:xfrm>
            <a:off x="6372200" y="1700808"/>
            <a:ext cx="1980548" cy="461665"/>
          </a:xfrm>
          <a:prstGeom prst="rect">
            <a:avLst/>
          </a:prstGeom>
        </p:spPr>
        <p:txBody>
          <a:bodyPr wrap="square">
            <a:spAutoFit/>
          </a:bodyPr>
          <a:lstStyle/>
          <a:p>
            <a:r>
              <a:rPr lang="el-GR" sz="2400" dirty="0" smtClean="0">
                <a:solidFill>
                  <a:prstClr val="black"/>
                </a:solidFill>
                <a:latin typeface="Calibri" pitchFamily="34" charset="0"/>
              </a:rPr>
              <a:t>Τροχοειδής</a:t>
            </a:r>
            <a:endParaRPr lang="el-GR" sz="2400" dirty="0">
              <a:solidFill>
                <a:prstClr val="black"/>
              </a:solidFill>
            </a:endParaRPr>
          </a:p>
        </p:txBody>
      </p:sp>
      <p:sp>
        <p:nvSpPr>
          <p:cNvPr id="8" name="7 - Ορθογώνιο"/>
          <p:cNvSpPr/>
          <p:nvPr/>
        </p:nvSpPr>
        <p:spPr>
          <a:xfrm>
            <a:off x="1187624" y="1412776"/>
            <a:ext cx="2592288" cy="461665"/>
          </a:xfrm>
          <a:prstGeom prst="rect">
            <a:avLst/>
          </a:prstGeom>
        </p:spPr>
        <p:txBody>
          <a:bodyPr wrap="square">
            <a:spAutoFit/>
          </a:bodyPr>
          <a:lstStyle/>
          <a:p>
            <a:r>
              <a:rPr lang="el-GR" sz="2400" dirty="0" smtClean="0">
                <a:solidFill>
                  <a:prstClr val="black"/>
                </a:solidFill>
                <a:latin typeface="Calibri" pitchFamily="34" charset="0"/>
              </a:rPr>
              <a:t>Επίπεδη</a:t>
            </a:r>
            <a:r>
              <a:rPr lang="en-US" sz="2400" dirty="0" smtClean="0">
                <a:solidFill>
                  <a:prstClr val="black"/>
                </a:solidFill>
                <a:latin typeface="Calibri" pitchFamily="34" charset="0"/>
              </a:rPr>
              <a:t> </a:t>
            </a:r>
            <a:r>
              <a:rPr lang="el-GR" sz="2400" dirty="0" smtClean="0">
                <a:solidFill>
                  <a:prstClr val="black"/>
                </a:solidFill>
                <a:latin typeface="Calibri" pitchFamily="34" charset="0"/>
              </a:rPr>
              <a:t>ή απλή</a:t>
            </a:r>
            <a:r>
              <a:rPr lang="en-US" sz="2400" dirty="0" smtClean="0">
                <a:solidFill>
                  <a:prstClr val="black"/>
                </a:solidFill>
                <a:latin typeface="Calibri" pitchFamily="34" charset="0"/>
              </a:rPr>
              <a:t> </a:t>
            </a:r>
            <a:endParaRPr lang="el-GR" sz="2400" dirty="0">
              <a:solidFill>
                <a:prstClr val="black"/>
              </a:solidFill>
            </a:endParaRPr>
          </a:p>
        </p:txBody>
      </p:sp>
      <p:sp>
        <p:nvSpPr>
          <p:cNvPr id="3" name="Ορθογώνιο 2"/>
          <p:cNvSpPr/>
          <p:nvPr/>
        </p:nvSpPr>
        <p:spPr>
          <a:xfrm>
            <a:off x="1979712" y="6021288"/>
            <a:ext cx="5564853"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32000387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rPr>
              <a:t>Ταξινόμηση των </a:t>
            </a:r>
            <a:r>
              <a:rPr lang="el-GR" sz="3600" dirty="0" smtClean="0"/>
              <a:t>Διαρθρώσεων </a:t>
            </a:r>
            <a:r>
              <a:rPr lang="el-GR" sz="3000" b="0" dirty="0" smtClean="0"/>
              <a:t>3/4</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pic>
        <p:nvPicPr>
          <p:cNvPr id="5" name="Picture 2" descr="This composite image shows the different types of synovial joints in the body. In the center of the figure is a skeleton, and call outs from each joint show their names and location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1515" t="35628" r="40073" b="40210"/>
          <a:stretch>
            <a:fillRect/>
          </a:stretch>
        </p:blipFill>
        <p:spPr bwMode="auto">
          <a:xfrm>
            <a:off x="827584" y="2132856"/>
            <a:ext cx="1656184" cy="4408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76023" r="9981" b="71231"/>
          <a:stretch>
            <a:fillRect/>
          </a:stretch>
        </p:blipFill>
        <p:spPr bwMode="auto">
          <a:xfrm>
            <a:off x="4283968" y="1196752"/>
            <a:ext cx="1728192" cy="42327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57102" t="3785" r="23697" b="90697"/>
          <a:stretch>
            <a:fillRect/>
          </a:stretch>
        </p:blipFill>
        <p:spPr bwMode="auto">
          <a:xfrm>
            <a:off x="1043608" y="1340768"/>
            <a:ext cx="2409388" cy="8248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70176" t="39503" r="17293" b="51092"/>
          <a:stretch>
            <a:fillRect/>
          </a:stretch>
        </p:blipFill>
        <p:spPr bwMode="auto">
          <a:xfrm>
            <a:off x="2267744" y="1988840"/>
            <a:ext cx="1800200" cy="1260140"/>
          </a:xfrm>
          <a:prstGeom prst="rect">
            <a:avLst/>
          </a:prstGeom>
          <a:noFill/>
          <a:extLst>
            <a:ext uri="{909E8E84-426E-40DD-AFC4-6F175D3DCCD1}">
              <a14:hiddenFill xmlns:a14="http://schemas.microsoft.com/office/drawing/2010/main">
                <a:solidFill>
                  <a:srgbClr val="FFFFFF"/>
                </a:solidFill>
              </a14:hiddenFill>
            </a:ext>
          </a:extLst>
        </p:spPr>
      </p:pic>
      <p:sp>
        <p:nvSpPr>
          <p:cNvPr id="12" name="11 - Ορθογώνιο"/>
          <p:cNvSpPr/>
          <p:nvPr/>
        </p:nvSpPr>
        <p:spPr>
          <a:xfrm>
            <a:off x="6444208" y="1988840"/>
            <a:ext cx="2160240" cy="461665"/>
          </a:xfrm>
          <a:prstGeom prst="rect">
            <a:avLst/>
          </a:prstGeom>
        </p:spPr>
        <p:txBody>
          <a:bodyPr wrap="square">
            <a:spAutoFit/>
          </a:bodyPr>
          <a:lstStyle/>
          <a:p>
            <a:r>
              <a:rPr lang="el-GR" sz="2400" dirty="0" smtClean="0">
                <a:solidFill>
                  <a:prstClr val="black"/>
                </a:solidFill>
                <a:latin typeface="Calibri" pitchFamily="34" charset="0"/>
              </a:rPr>
              <a:t>Σφαιροειδής</a:t>
            </a:r>
            <a:endParaRPr lang="el-GR" sz="2400" dirty="0">
              <a:solidFill>
                <a:prstClr val="black"/>
              </a:solidFill>
            </a:endParaRPr>
          </a:p>
        </p:txBody>
      </p:sp>
      <p:sp>
        <p:nvSpPr>
          <p:cNvPr id="13" name="Ορθογώνιο 12"/>
          <p:cNvSpPr/>
          <p:nvPr/>
        </p:nvSpPr>
        <p:spPr>
          <a:xfrm>
            <a:off x="1979712" y="6021288"/>
            <a:ext cx="5564853"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276673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rPr>
              <a:t>Ταξινόμηση των </a:t>
            </a:r>
            <a:r>
              <a:rPr lang="el-GR" sz="3600" dirty="0" smtClean="0"/>
              <a:t>Διαρθρώσεων </a:t>
            </a:r>
            <a:r>
              <a:rPr lang="el-GR" sz="3000" b="0" dirty="0" smtClean="0"/>
              <a:t>4/4</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pic>
        <p:nvPicPr>
          <p:cNvPr id="7"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75475" t="29669" b="36043"/>
          <a:stretch>
            <a:fillRect/>
          </a:stretch>
        </p:blipFill>
        <p:spPr bwMode="auto">
          <a:xfrm>
            <a:off x="5724128" y="1196752"/>
            <a:ext cx="3059832" cy="5096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62754" t="35740" r="28281" b="43182"/>
          <a:stretch>
            <a:fillRect/>
          </a:stretch>
        </p:blipFill>
        <p:spPr bwMode="auto">
          <a:xfrm>
            <a:off x="4067944" y="908720"/>
            <a:ext cx="1748033" cy="4896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3828" t="58427" r="59499" b="13478"/>
          <a:stretch>
            <a:fillRect/>
          </a:stretch>
        </p:blipFill>
        <p:spPr bwMode="auto">
          <a:xfrm>
            <a:off x="467544" y="3284984"/>
            <a:ext cx="3240360"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23111" t="39503" r="60542" b="42963"/>
          <a:stretch>
            <a:fillRect/>
          </a:stretch>
        </p:blipFill>
        <p:spPr bwMode="auto">
          <a:xfrm>
            <a:off x="1907704" y="908720"/>
            <a:ext cx="195861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l="12348" t="86522" r="65500" b="5897"/>
          <a:stretch>
            <a:fillRect/>
          </a:stretch>
        </p:blipFill>
        <p:spPr bwMode="auto">
          <a:xfrm>
            <a:off x="0" y="2204864"/>
            <a:ext cx="1979712" cy="1584175"/>
          </a:xfrm>
          <a:prstGeom prst="rect">
            <a:avLst/>
          </a:prstGeom>
          <a:noFill/>
          <a:extLst>
            <a:ext uri="{909E8E84-426E-40DD-AFC4-6F175D3DCCD1}">
              <a14:hiddenFill xmlns:a14="http://schemas.microsoft.com/office/drawing/2010/main">
                <a:solidFill>
                  <a:srgbClr val="FFFFFF"/>
                </a:solidFill>
              </a14:hiddenFill>
            </a:ext>
          </a:extLst>
        </p:spPr>
      </p:pic>
      <p:sp>
        <p:nvSpPr>
          <p:cNvPr id="13" name="12 - Ορθογώνιο"/>
          <p:cNvSpPr/>
          <p:nvPr/>
        </p:nvSpPr>
        <p:spPr>
          <a:xfrm>
            <a:off x="611560" y="1124744"/>
            <a:ext cx="2016224" cy="461665"/>
          </a:xfrm>
          <a:prstGeom prst="rect">
            <a:avLst/>
          </a:prstGeom>
        </p:spPr>
        <p:txBody>
          <a:bodyPr wrap="square">
            <a:spAutoFit/>
          </a:bodyPr>
          <a:lstStyle/>
          <a:p>
            <a:r>
              <a:rPr lang="el-GR" sz="2400" dirty="0" err="1" smtClean="0">
                <a:solidFill>
                  <a:prstClr val="black"/>
                </a:solidFill>
                <a:latin typeface="Calibri" pitchFamily="34" charset="0"/>
              </a:rPr>
              <a:t>Εφιπποειδής</a:t>
            </a:r>
            <a:r>
              <a:rPr lang="el-GR" sz="2400" dirty="0" smtClean="0">
                <a:solidFill>
                  <a:prstClr val="black"/>
                </a:solidFill>
                <a:latin typeface="Calibri" pitchFamily="34" charset="0"/>
              </a:rPr>
              <a:t> </a:t>
            </a:r>
            <a:endParaRPr lang="el-GR" sz="2400" dirty="0">
              <a:solidFill>
                <a:prstClr val="black"/>
              </a:solidFill>
            </a:endParaRPr>
          </a:p>
        </p:txBody>
      </p:sp>
      <p:sp>
        <p:nvSpPr>
          <p:cNvPr id="14" name="13 - Ορθογώνιο"/>
          <p:cNvSpPr/>
          <p:nvPr/>
        </p:nvSpPr>
        <p:spPr>
          <a:xfrm>
            <a:off x="4860032" y="1268760"/>
            <a:ext cx="1933286" cy="461665"/>
          </a:xfrm>
          <a:prstGeom prst="rect">
            <a:avLst/>
          </a:prstGeom>
        </p:spPr>
        <p:txBody>
          <a:bodyPr wrap="none">
            <a:spAutoFit/>
          </a:bodyPr>
          <a:lstStyle/>
          <a:p>
            <a:r>
              <a:rPr lang="el-GR" sz="2400" dirty="0" smtClean="0">
                <a:solidFill>
                  <a:prstClr val="black"/>
                </a:solidFill>
                <a:latin typeface="Calibri" pitchFamily="34" charset="0"/>
              </a:rPr>
              <a:t>Κονδυλοειδής</a:t>
            </a:r>
            <a:endParaRPr lang="el-GR" sz="2400" dirty="0">
              <a:solidFill>
                <a:prstClr val="black"/>
              </a:solidFill>
            </a:endParaRPr>
          </a:p>
        </p:txBody>
      </p:sp>
      <p:sp>
        <p:nvSpPr>
          <p:cNvPr id="15" name="Ορθογώνιο 14"/>
          <p:cNvSpPr/>
          <p:nvPr/>
        </p:nvSpPr>
        <p:spPr>
          <a:xfrm>
            <a:off x="1979712" y="6305450"/>
            <a:ext cx="5564853"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37914107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7544" y="116632"/>
            <a:ext cx="8229600" cy="1080120"/>
          </a:xfrm>
        </p:spPr>
        <p:txBody>
          <a:bodyPr>
            <a:normAutofit/>
          </a:bodyPr>
          <a:lstStyle/>
          <a:p>
            <a:pPr eaLnBrk="1" hangingPunct="1"/>
            <a:r>
              <a:rPr lang="el-GR" sz="4000" dirty="0" smtClean="0">
                <a:latin typeface="Calibri" pitchFamily="34" charset="0"/>
              </a:rPr>
              <a:t>     Δομικά  Χαρακτηριστικά</a:t>
            </a:r>
          </a:p>
        </p:txBody>
      </p:sp>
      <p:sp>
        <p:nvSpPr>
          <p:cNvPr id="100355" name="Rectangle 3"/>
          <p:cNvSpPr>
            <a:spLocks noGrp="1" noChangeArrowheads="1"/>
          </p:cNvSpPr>
          <p:nvPr>
            <p:ph idx="1"/>
          </p:nvPr>
        </p:nvSpPr>
        <p:spPr>
          <a:xfrm>
            <a:off x="457200" y="1484784"/>
            <a:ext cx="8229600" cy="4752528"/>
          </a:xfrm>
        </p:spPr>
        <p:txBody>
          <a:bodyPr>
            <a:normAutofit/>
          </a:bodyPr>
          <a:lstStyle/>
          <a:p>
            <a:pPr eaLnBrk="1" hangingPunct="1"/>
            <a:r>
              <a:rPr lang="el-GR" sz="2400" dirty="0" smtClean="0">
                <a:latin typeface="Calibri" pitchFamily="34" charset="0"/>
              </a:rPr>
              <a:t>Υαλώδης χόνδρος. </a:t>
            </a:r>
            <a:r>
              <a:rPr lang="el-GR" dirty="0" smtClean="0">
                <a:latin typeface="Calibri" pitchFamily="34" charset="0"/>
              </a:rPr>
              <a:t>Κ</a:t>
            </a:r>
            <a:r>
              <a:rPr lang="el-GR" sz="2400" dirty="0" smtClean="0">
                <a:latin typeface="Calibri" pitchFamily="34" charset="0"/>
              </a:rPr>
              <a:t>αλύπτει τις ελεύθερα κινούμενες επιφάνειες.</a:t>
            </a:r>
          </a:p>
          <a:p>
            <a:pPr eaLnBrk="1" hangingPunct="1"/>
            <a:r>
              <a:rPr lang="el-GR" sz="2400" dirty="0" smtClean="0">
                <a:latin typeface="Calibri" pitchFamily="34" charset="0"/>
              </a:rPr>
              <a:t>Ινώδης θύλακας. Συνδέει τις </a:t>
            </a:r>
            <a:r>
              <a:rPr lang="el-GR" sz="2400" dirty="0" err="1" smtClean="0">
                <a:latin typeface="Calibri" pitchFamily="34" charset="0"/>
              </a:rPr>
              <a:t>αρθρούμενες</a:t>
            </a:r>
            <a:r>
              <a:rPr lang="el-GR" sz="2400" dirty="0" smtClean="0">
                <a:latin typeface="Calibri" pitchFamily="34" charset="0"/>
              </a:rPr>
              <a:t> επιφάνειες.</a:t>
            </a:r>
          </a:p>
          <a:p>
            <a:pPr eaLnBrk="1" hangingPunct="1"/>
            <a:r>
              <a:rPr lang="el-GR" sz="2400" dirty="0" smtClean="0">
                <a:latin typeface="Calibri" pitchFamily="34" charset="0"/>
              </a:rPr>
              <a:t>Σύνδεσμοι. Προσφέρουν επιπλέον σταθεροποίηση.</a:t>
            </a:r>
          </a:p>
          <a:p>
            <a:pPr eaLnBrk="1" hangingPunct="1"/>
            <a:r>
              <a:rPr lang="el-GR" sz="2400" dirty="0" smtClean="0">
                <a:latin typeface="Calibri" pitchFamily="34" charset="0"/>
              </a:rPr>
              <a:t>Αρθρικός υμένας. Καλύπτει τις μη αρθρικές επιφάνειες και παράγει αρθρικό υγρό.</a:t>
            </a:r>
          </a:p>
          <a:p>
            <a:r>
              <a:rPr lang="el-GR" sz="2400" dirty="0" smtClean="0">
                <a:latin typeface="Calibri" pitchFamily="34" charset="0"/>
              </a:rPr>
              <a:t>Κατασκευές, που με την δομή και το σχήμα τους ενισχύουν την κινητικότητα και την σταθερότητα της άρθρωσης</a:t>
            </a:r>
            <a:r>
              <a:rPr lang="el-GR" dirty="0" smtClean="0">
                <a:latin typeface="Calibri" pitchFamily="34" charset="0"/>
              </a:rPr>
              <a:t>, όπως  σύνδεσμοι, τένοντες, μηνίσκοι,</a:t>
            </a:r>
            <a:r>
              <a:rPr lang="en-US" dirty="0" smtClean="0">
                <a:latin typeface="Calibri" pitchFamily="34" charset="0"/>
              </a:rPr>
              <a:t> </a:t>
            </a:r>
            <a:r>
              <a:rPr lang="el-GR" dirty="0" smtClean="0">
                <a:latin typeface="Calibri" pitchFamily="34" charset="0"/>
              </a:rPr>
              <a:t>δίσκοι </a:t>
            </a:r>
            <a:r>
              <a:rPr lang="el-GR" dirty="0" err="1" smtClean="0">
                <a:latin typeface="Calibri" pitchFamily="34" charset="0"/>
              </a:rPr>
              <a:t>κ.λ.π</a:t>
            </a:r>
            <a:r>
              <a:rPr lang="el-GR" dirty="0" smtClean="0">
                <a:latin typeface="Calibri" pitchFamily="34" charset="0"/>
              </a:rPr>
              <a:t>.</a:t>
            </a:r>
            <a:endParaRPr lang="el-GR" sz="2400" dirty="0" smtClean="0">
              <a:latin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2503016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l-GR" dirty="0" smtClean="0">
                <a:latin typeface="Calibri" pitchFamily="34" charset="0"/>
              </a:rPr>
              <a:t>Κινητικότητα  Διάρθρωσης </a:t>
            </a:r>
            <a:r>
              <a:rPr lang="el-GR" sz="3200" b="0" dirty="0" smtClean="0">
                <a:latin typeface="Calibri" pitchFamily="34" charset="0"/>
              </a:rPr>
              <a:t>1/2</a:t>
            </a:r>
            <a:endParaRPr lang="el-GR" sz="3200" b="0" dirty="0" smtClean="0"/>
          </a:p>
        </p:txBody>
      </p:sp>
      <p:sp>
        <p:nvSpPr>
          <p:cNvPr id="117763" name="Rectangle 3"/>
          <p:cNvSpPr>
            <a:spLocks noGrp="1" noChangeArrowheads="1"/>
          </p:cNvSpPr>
          <p:nvPr>
            <p:ph idx="1"/>
          </p:nvPr>
        </p:nvSpPr>
        <p:spPr>
          <a:xfrm>
            <a:off x="457200" y="1196752"/>
            <a:ext cx="8435280" cy="5472608"/>
          </a:xfrm>
        </p:spPr>
        <p:txBody>
          <a:bodyPr>
            <a:noAutofit/>
          </a:bodyPr>
          <a:lstStyle/>
          <a:p>
            <a:pPr eaLnBrk="1" hangingPunct="1">
              <a:lnSpc>
                <a:spcPct val="110000"/>
              </a:lnSpc>
              <a:spcBef>
                <a:spcPts val="1000"/>
              </a:spcBef>
              <a:buNone/>
            </a:pPr>
            <a:r>
              <a:rPr lang="el-GR" sz="2300" dirty="0" smtClean="0">
                <a:latin typeface="Calibri" pitchFamily="34" charset="0"/>
              </a:rPr>
              <a:t> </a:t>
            </a:r>
            <a:r>
              <a:rPr lang="el-GR" dirty="0" smtClean="0">
                <a:latin typeface="Calibri" pitchFamily="34" charset="0"/>
              </a:rPr>
              <a:t>Την  κινητικότητα των διαρθρώσεων επηρεάζει</a:t>
            </a:r>
            <a:r>
              <a:rPr lang="en-US" dirty="0" smtClean="0">
                <a:latin typeface="Calibri" pitchFamily="34" charset="0"/>
              </a:rPr>
              <a:t>:</a:t>
            </a:r>
            <a:endParaRPr lang="el-GR" dirty="0" smtClean="0">
              <a:latin typeface="Calibri" pitchFamily="34" charset="0"/>
            </a:endParaRPr>
          </a:p>
          <a:p>
            <a:pPr lvl="1" indent="-476250" eaLnBrk="1" hangingPunct="1">
              <a:lnSpc>
                <a:spcPct val="110000"/>
              </a:lnSpc>
              <a:spcBef>
                <a:spcPts val="1000"/>
              </a:spcBef>
              <a:buFont typeface="Wingdings" pitchFamily="2" charset="2"/>
              <a:buChar char="Ø"/>
            </a:pPr>
            <a:r>
              <a:rPr lang="el-GR" dirty="0" smtClean="0">
                <a:latin typeface="Calibri" pitchFamily="34" charset="0"/>
              </a:rPr>
              <a:t>Το σχήμα της άρθρωσης,</a:t>
            </a:r>
          </a:p>
          <a:p>
            <a:pPr lvl="1" indent="-476250" eaLnBrk="1" hangingPunct="1">
              <a:lnSpc>
                <a:spcPct val="110000"/>
              </a:lnSpc>
              <a:spcBef>
                <a:spcPts val="1000"/>
              </a:spcBef>
              <a:buFont typeface="Wingdings" pitchFamily="2" charset="2"/>
              <a:buChar char="Ø"/>
            </a:pPr>
            <a:r>
              <a:rPr lang="el-GR" dirty="0" smtClean="0">
                <a:latin typeface="Calibri" pitchFamily="34" charset="0"/>
              </a:rPr>
              <a:t>Ο αρθρικός θύλακας,</a:t>
            </a:r>
          </a:p>
          <a:p>
            <a:pPr lvl="1" indent="-476250" eaLnBrk="1" hangingPunct="1">
              <a:lnSpc>
                <a:spcPct val="110000"/>
              </a:lnSpc>
              <a:spcBef>
                <a:spcPts val="1000"/>
              </a:spcBef>
              <a:buFont typeface="Wingdings" pitchFamily="2" charset="2"/>
              <a:buChar char="Ø"/>
            </a:pPr>
            <a:r>
              <a:rPr lang="el-GR" dirty="0" smtClean="0">
                <a:latin typeface="Calibri" pitchFamily="34" charset="0"/>
              </a:rPr>
              <a:t>Οι σύνδεσμοι,</a:t>
            </a:r>
          </a:p>
          <a:p>
            <a:pPr lvl="1" indent="-476250" eaLnBrk="1" hangingPunct="1">
              <a:lnSpc>
                <a:spcPct val="110000"/>
              </a:lnSpc>
              <a:spcBef>
                <a:spcPts val="1000"/>
              </a:spcBef>
              <a:buFont typeface="Wingdings" pitchFamily="2" charset="2"/>
              <a:buChar char="Ø"/>
            </a:pPr>
            <a:r>
              <a:rPr lang="el-GR" dirty="0" smtClean="0">
                <a:latin typeface="Calibri" pitchFamily="34" charset="0"/>
              </a:rPr>
              <a:t>Οι </a:t>
            </a:r>
            <a:r>
              <a:rPr lang="el-GR" dirty="0" err="1" smtClean="0">
                <a:latin typeface="Calibri" pitchFamily="34" charset="0"/>
              </a:rPr>
              <a:t>μυοτενόντιες</a:t>
            </a:r>
            <a:r>
              <a:rPr lang="el-GR" dirty="0" smtClean="0">
                <a:latin typeface="Calibri" pitchFamily="34" charset="0"/>
              </a:rPr>
              <a:t> κατασκευές,</a:t>
            </a:r>
          </a:p>
          <a:p>
            <a:pPr lvl="1" indent="-476250" eaLnBrk="1" hangingPunct="1">
              <a:lnSpc>
                <a:spcPct val="110000"/>
              </a:lnSpc>
              <a:spcBef>
                <a:spcPts val="1000"/>
              </a:spcBef>
              <a:buFont typeface="Wingdings" pitchFamily="2" charset="2"/>
              <a:buChar char="Ø"/>
            </a:pPr>
            <a:r>
              <a:rPr lang="el-GR" dirty="0" smtClean="0">
                <a:latin typeface="Calibri" pitchFamily="34" charset="0"/>
              </a:rPr>
              <a:t> Οι κατασκευές  των μαλακών μορίων (γόνατο),</a:t>
            </a:r>
          </a:p>
          <a:p>
            <a:pPr lvl="1" indent="-476250">
              <a:lnSpc>
                <a:spcPct val="110000"/>
              </a:lnSpc>
              <a:spcBef>
                <a:spcPts val="1000"/>
              </a:spcBef>
              <a:buFont typeface="Wingdings" pitchFamily="2" charset="2"/>
              <a:buChar char="Ø"/>
            </a:pPr>
            <a:r>
              <a:rPr lang="el-GR" dirty="0" smtClean="0">
                <a:latin typeface="Calibri" pitchFamily="34" charset="0"/>
              </a:rPr>
              <a:t>Οι  οστικές κατασκευές (αγκώνας) και </a:t>
            </a:r>
          </a:p>
          <a:p>
            <a:pPr lvl="1" indent="-476250">
              <a:lnSpc>
                <a:spcPct val="110000"/>
              </a:lnSpc>
              <a:spcBef>
                <a:spcPts val="1000"/>
              </a:spcBef>
              <a:buFont typeface="Wingdings" pitchFamily="2" charset="2"/>
              <a:buChar char="Ø"/>
            </a:pPr>
            <a:r>
              <a:rPr lang="el-GR" dirty="0" smtClean="0">
                <a:latin typeface="Calibri" pitchFamily="34" charset="0"/>
              </a:rPr>
              <a:t>Η  δυναμική ελαστικότητα.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25190615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alibri" pitchFamily="34" charset="0"/>
              </a:rPr>
              <a:t>Κινητικότητα  Διάρθρωσης  </a:t>
            </a:r>
            <a:r>
              <a:rPr lang="el-GR" sz="3200" b="0" dirty="0" smtClean="0">
                <a:latin typeface="Calibri" pitchFamily="34" charset="0"/>
              </a:rPr>
              <a:t>2/2</a:t>
            </a:r>
            <a:endParaRPr lang="el-GR" b="0" dirty="0"/>
          </a:p>
        </p:txBody>
      </p:sp>
      <p:sp>
        <p:nvSpPr>
          <p:cNvPr id="3" name="2 - Θέση περιεχομένου"/>
          <p:cNvSpPr>
            <a:spLocks noGrp="1"/>
          </p:cNvSpPr>
          <p:nvPr>
            <p:ph idx="1"/>
          </p:nvPr>
        </p:nvSpPr>
        <p:spPr/>
        <p:txBody>
          <a:bodyPr/>
          <a:lstStyle/>
          <a:p>
            <a:pPr marL="0" lvl="1" indent="0">
              <a:buNone/>
            </a:pPr>
            <a:r>
              <a:rPr lang="el-GR" dirty="0" smtClean="0"/>
              <a:t>Η  δυναμική ελαστικότητα  είναι η δυνατότητα  των μυϊκών κατασκευών  να τροποποιούν  το μήκος τους κατά την εξέλιξη μιας κίνησης. Επηρεάζεται από</a:t>
            </a:r>
            <a:r>
              <a:rPr lang="en-US" dirty="0" smtClean="0"/>
              <a:t>:</a:t>
            </a:r>
            <a:r>
              <a:rPr lang="el-GR" dirty="0" smtClean="0"/>
              <a:t> </a:t>
            </a:r>
          </a:p>
          <a:p>
            <a:pPr marL="342900" lvl="1" indent="-342900">
              <a:buFont typeface="Wingdings" panose="05000000000000000000" pitchFamily="2" charset="2"/>
              <a:buChar char="Ø"/>
            </a:pPr>
            <a:r>
              <a:rPr lang="el-GR" dirty="0" smtClean="0"/>
              <a:t>τη </a:t>
            </a:r>
            <a:r>
              <a:rPr lang="el-GR" dirty="0" err="1" smtClean="0"/>
              <a:t>γλοιότητα</a:t>
            </a:r>
            <a:r>
              <a:rPr lang="el-GR" dirty="0" smtClean="0"/>
              <a:t> (το ιξώδες),</a:t>
            </a:r>
          </a:p>
          <a:p>
            <a:pPr marL="342900" lvl="1" indent="-342900">
              <a:buFont typeface="Wingdings" panose="05000000000000000000" pitchFamily="2" charset="2"/>
              <a:buChar char="Ø"/>
            </a:pPr>
            <a:r>
              <a:rPr lang="el-GR" dirty="0" smtClean="0"/>
              <a:t> την τριβή, </a:t>
            </a:r>
          </a:p>
          <a:p>
            <a:pPr marL="342900" lvl="1" indent="-342900">
              <a:buFont typeface="Wingdings" panose="05000000000000000000" pitchFamily="2" charset="2"/>
              <a:buChar char="Ø"/>
            </a:pPr>
            <a:r>
              <a:rPr lang="el-GR" dirty="0" smtClean="0"/>
              <a:t>την αδράνεια, </a:t>
            </a:r>
          </a:p>
          <a:p>
            <a:pPr marL="342900" lvl="1" indent="-342900">
              <a:buFont typeface="Wingdings" panose="05000000000000000000" pitchFamily="2" charset="2"/>
              <a:buChar char="Ø"/>
            </a:pPr>
            <a:r>
              <a:rPr lang="el-GR" dirty="0" smtClean="0"/>
              <a:t>την ελαστικότητα και </a:t>
            </a:r>
          </a:p>
          <a:p>
            <a:pPr marL="342900" lvl="1" indent="-342900">
              <a:buFont typeface="Wingdings" panose="05000000000000000000" pitchFamily="2" charset="2"/>
              <a:buChar char="Ø"/>
            </a:pPr>
            <a:r>
              <a:rPr lang="el-GR" dirty="0" smtClean="0"/>
              <a:t>την  πλαστικότητα.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24437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sz="4000" smtClean="0">
                <a:latin typeface="Calibri" pitchFamily="34" charset="0"/>
              </a:rPr>
              <a:t>1</a:t>
            </a:r>
            <a:r>
              <a:rPr lang="el-GR" sz="4000" baseline="30000" smtClean="0">
                <a:latin typeface="Calibri" pitchFamily="34" charset="0"/>
              </a:rPr>
              <a:t>ος</a:t>
            </a:r>
            <a:r>
              <a:rPr lang="el-GR" sz="4000" smtClean="0">
                <a:latin typeface="Calibri" pitchFamily="34" charset="0"/>
              </a:rPr>
              <a:t>  Νόμος του Νεύτωνα Αδράνεια</a:t>
            </a:r>
          </a:p>
        </p:txBody>
      </p:sp>
      <p:sp>
        <p:nvSpPr>
          <p:cNvPr id="47107" name="Rectangle 3"/>
          <p:cNvSpPr>
            <a:spLocks noGrp="1" noChangeArrowheads="1"/>
          </p:cNvSpPr>
          <p:nvPr>
            <p:ph idx="1"/>
          </p:nvPr>
        </p:nvSpPr>
        <p:spPr/>
        <p:txBody>
          <a:bodyPr/>
          <a:lstStyle/>
          <a:p>
            <a:pPr>
              <a:buFontTx/>
              <a:buNone/>
            </a:pPr>
            <a:r>
              <a:rPr lang="el-GR" sz="2000" dirty="0" smtClean="0">
                <a:latin typeface="Calibri" pitchFamily="34" charset="0"/>
              </a:rPr>
              <a:t> </a:t>
            </a:r>
            <a:r>
              <a:rPr lang="el-GR" sz="2400" b="1" dirty="0" smtClean="0">
                <a:latin typeface="Calibri" pitchFamily="34" charset="0"/>
              </a:rPr>
              <a:t>Κάθε σώμα </a:t>
            </a:r>
            <a:r>
              <a:rPr lang="en-US" sz="2400" b="1" dirty="0" smtClean="0">
                <a:latin typeface="Calibri" pitchFamily="34" charset="0"/>
              </a:rPr>
              <a:t> </a:t>
            </a:r>
            <a:r>
              <a:rPr lang="el-GR" sz="2400" b="1" dirty="0" smtClean="0">
                <a:latin typeface="Calibri" pitchFamily="34" charset="0"/>
              </a:rPr>
              <a:t>τείνει να διατηρήσει την κινητική του κατάσταση</a:t>
            </a:r>
          </a:p>
          <a:p>
            <a:pPr>
              <a:spcBef>
                <a:spcPts val="300"/>
              </a:spcBef>
              <a:buFontTx/>
              <a:buNone/>
            </a:pPr>
            <a:r>
              <a:rPr lang="el-GR" sz="2400" dirty="0" smtClean="0">
                <a:latin typeface="Calibri" pitchFamily="34" charset="0"/>
              </a:rPr>
              <a:t>(εκτός εάν σε αυτό δράσει κάποια δύναμη).</a:t>
            </a:r>
          </a:p>
          <a:p>
            <a:pPr eaLnBrk="1" hangingPunct="1">
              <a:buFont typeface="Wingdings" pitchFamily="2" charset="2"/>
              <a:buChar char="Ø"/>
            </a:pPr>
            <a:r>
              <a:rPr lang="el-GR" sz="2400" dirty="0" smtClean="0">
                <a:latin typeface="Calibri" pitchFamily="34" charset="0"/>
              </a:rPr>
              <a:t>Οι μύες χρειάζεται να παράγουν δύναμη προκειμένου να αλλάξουν  την κινητική κατάσταση του σώματος ή μέλους του. Η αδράνεια εκφράζεται με την αντίσταση στην  δράση της εν λόγω μυϊκής δύναμης.</a:t>
            </a:r>
          </a:p>
          <a:p>
            <a:pPr eaLnBrk="1" hangingPunct="1">
              <a:buFont typeface="Wingdings" pitchFamily="2" charset="2"/>
              <a:buChar char="Ø"/>
            </a:pPr>
            <a:r>
              <a:rPr lang="el-GR" sz="2400" dirty="0" smtClean="0">
                <a:latin typeface="Calibri" pitchFamily="34" charset="0"/>
              </a:rPr>
              <a:t>Η αδράνεια είναι ανάλογη της μάζας του σώματος. Όσο μεγαλύτερη είναι η μάζα του σώματος τόσο μεγαλύτερη </a:t>
            </a:r>
            <a:r>
              <a:rPr lang="en-US" sz="2400" dirty="0" smtClean="0">
                <a:latin typeface="Calibri" pitchFamily="34" charset="0"/>
              </a:rPr>
              <a:t> </a:t>
            </a:r>
            <a:r>
              <a:rPr lang="el-GR" sz="2400" dirty="0" smtClean="0">
                <a:latin typeface="Calibri" pitchFamily="34" charset="0"/>
              </a:rPr>
              <a:t>είναι η μυϊκή δύναμη, που απαιτείται για τον «έλεγχο» της κινητικής του κατάστασης.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3038345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latin typeface="Calibri" pitchFamily="34" charset="0"/>
              </a:rPr>
              <a:t>Μαλακά Μόρια </a:t>
            </a:r>
            <a:r>
              <a:rPr lang="el-GR" sz="3200" b="0" dirty="0" smtClean="0">
                <a:latin typeface="Calibri" pitchFamily="34" charset="0"/>
              </a:rPr>
              <a:t>1/2</a:t>
            </a:r>
            <a:endParaRPr lang="el-GR" sz="3200" b="0" dirty="0">
              <a:latin typeface="Calibri" pitchFamily="34" charset="0"/>
            </a:endParaRPr>
          </a:p>
        </p:txBody>
      </p:sp>
      <p:sp>
        <p:nvSpPr>
          <p:cNvPr id="4" name="Rectangle 3"/>
          <p:cNvSpPr>
            <a:spLocks noGrp="1" noChangeArrowheads="1"/>
          </p:cNvSpPr>
          <p:nvPr>
            <p:ph idx="1"/>
          </p:nvPr>
        </p:nvSpPr>
        <p:spPr/>
        <p:txBody>
          <a:bodyPr/>
          <a:lstStyle/>
          <a:p>
            <a:pPr>
              <a:buFont typeface="Wingdings" pitchFamily="2" charset="2"/>
              <a:buChar char="Ø"/>
            </a:pPr>
            <a:r>
              <a:rPr lang="el-GR" sz="2400" dirty="0" smtClean="0">
                <a:latin typeface="Calibri" pitchFamily="34" charset="0"/>
              </a:rPr>
              <a:t>Η</a:t>
            </a:r>
            <a:r>
              <a:rPr lang="en-US" sz="2400" dirty="0" smtClean="0">
                <a:latin typeface="Calibri" pitchFamily="34" charset="0"/>
              </a:rPr>
              <a:t> </a:t>
            </a:r>
            <a:r>
              <a:rPr lang="el-GR" sz="2400" dirty="0" smtClean="0">
                <a:latin typeface="Calibri" pitchFamily="34" charset="0"/>
              </a:rPr>
              <a:t>κινητικότητα των μαλακών μορίων (δηλ. η ελαστικότητα ) μαζί με την δύναμη και την αντοχή του μυϊκού συστήματος  είναι απαραίτητες για την καθημερινή λειτουργικότητα.</a:t>
            </a:r>
          </a:p>
          <a:p>
            <a:pPr>
              <a:buFont typeface="Wingdings" pitchFamily="2" charset="2"/>
              <a:buChar char="Ø"/>
            </a:pPr>
            <a:r>
              <a:rPr lang="el-GR" sz="2400" dirty="0" smtClean="0">
                <a:latin typeface="Calibri" pitchFamily="34" charset="0"/>
              </a:rPr>
              <a:t>Τα μαλακά μόρια εκλεκτικά επιμηκύνονται ή βραχύνονται ώστε να προκαλέσουν ή να επιτρέψουν την κίνηση, εξασφαλίζοντας κάθε στιγμή το κατάλληλο μήκος των εμπλεκομένων ιστών.</a:t>
            </a:r>
          </a:p>
          <a:p>
            <a:pPr eaLnBrk="1" hangingPunct="1">
              <a:lnSpc>
                <a:spcPct val="90000"/>
              </a:lnSpc>
              <a:buFont typeface="Wingdings" pitchFamily="2" charset="2"/>
              <a:buChar char="Ø"/>
            </a:pPr>
            <a:r>
              <a:rPr lang="el-GR" sz="2400" dirty="0" smtClean="0">
                <a:latin typeface="Calibri" pitchFamily="34" charset="0"/>
              </a:rPr>
              <a:t>Η εμπλοκή ή παθολογία οποιουδήποτε συστήματος επηρεάζει αρνητικά την φυσιολογική εξέλιξη της ενεργητικής κίνησης.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33744653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itchFamily="34" charset="0"/>
              </a:rPr>
              <a:t>Μαλακά Μόρια </a:t>
            </a:r>
            <a:r>
              <a:rPr lang="el-GR" sz="3200" b="0" dirty="0" smtClean="0">
                <a:latin typeface="Calibri" pitchFamily="34" charset="0"/>
              </a:rPr>
              <a:t>2/2</a:t>
            </a:r>
            <a:endParaRPr lang="el-GR" dirty="0"/>
          </a:p>
        </p:txBody>
      </p:sp>
      <p:sp>
        <p:nvSpPr>
          <p:cNvPr id="3" name="2 - Θέση περιεχομένου"/>
          <p:cNvSpPr>
            <a:spLocks noGrp="1"/>
          </p:cNvSpPr>
          <p:nvPr>
            <p:ph idx="1"/>
          </p:nvPr>
        </p:nvSpPr>
        <p:spPr>
          <a:xfrm>
            <a:off x="467544" y="1196752"/>
            <a:ext cx="8676456" cy="5517232"/>
          </a:xfrm>
        </p:spPr>
        <p:txBody>
          <a:bodyPr>
            <a:noAutofit/>
          </a:bodyPr>
          <a:lstStyle/>
          <a:p>
            <a:pPr eaLnBrk="1" hangingPunct="1">
              <a:lnSpc>
                <a:spcPct val="105000"/>
              </a:lnSpc>
              <a:buFont typeface="Wingdings" pitchFamily="2" charset="2"/>
              <a:buChar char="Ø"/>
            </a:pPr>
            <a:r>
              <a:rPr lang="el-GR" sz="2300" dirty="0" smtClean="0">
                <a:latin typeface="Calibri" pitchFamily="34" charset="0"/>
              </a:rPr>
              <a:t>Στη κλειδωμένη (</a:t>
            </a:r>
            <a:r>
              <a:rPr lang="en-US" sz="2300" dirty="0" smtClean="0">
                <a:latin typeface="Calibri" pitchFamily="34" charset="0"/>
              </a:rPr>
              <a:t>closed-packed</a:t>
            </a:r>
            <a:r>
              <a:rPr lang="el-GR" sz="2300" dirty="0" smtClean="0">
                <a:latin typeface="Calibri" pitchFamily="34" charset="0"/>
              </a:rPr>
              <a:t>) θέση  της άρθρωσης οι σύνδεσμοι και ο θύλακας ευρίσκονται σε διάταση, πρόκειται για θέση σταθερότητας.</a:t>
            </a:r>
          </a:p>
          <a:p>
            <a:pPr>
              <a:lnSpc>
                <a:spcPct val="105000"/>
              </a:lnSpc>
              <a:buFont typeface="Wingdings" pitchFamily="2" charset="2"/>
              <a:buChar char="Ø"/>
            </a:pPr>
            <a:r>
              <a:rPr lang="el-GR" sz="2300" dirty="0" smtClean="0">
                <a:latin typeface="Calibri" pitchFamily="34" charset="0"/>
              </a:rPr>
              <a:t>Στην χαλαρή</a:t>
            </a:r>
            <a:r>
              <a:rPr lang="en-US" sz="2300" dirty="0" smtClean="0">
                <a:latin typeface="Calibri" pitchFamily="34" charset="0"/>
              </a:rPr>
              <a:t>  (loose-packed)</a:t>
            </a:r>
            <a:r>
              <a:rPr lang="el-GR" sz="2300" dirty="0" smtClean="0">
                <a:latin typeface="Calibri" pitchFamily="34" charset="0"/>
              </a:rPr>
              <a:t> θέση  οι σύνδεσμοι και ο θύλακας είναι χαλαροί, οι επιφάνειες είναι σχετικά ελεύθερες να κινηθούν μεταξύ τους. </a:t>
            </a:r>
          </a:p>
          <a:p>
            <a:pPr>
              <a:lnSpc>
                <a:spcPct val="105000"/>
              </a:lnSpc>
              <a:buNone/>
            </a:pPr>
            <a:r>
              <a:rPr lang="el-GR" sz="2300" dirty="0" smtClean="0">
                <a:latin typeface="Calibri" pitchFamily="34" charset="0"/>
              </a:rPr>
              <a:t>Η μυϊκή ανισορροπία επηρεάζει</a:t>
            </a:r>
            <a:r>
              <a:rPr lang="en-US" sz="2300" dirty="0" smtClean="0">
                <a:latin typeface="Calibri" pitchFamily="34" charset="0"/>
              </a:rPr>
              <a:t>:</a:t>
            </a:r>
            <a:endParaRPr lang="el-GR" sz="2300" dirty="0" smtClean="0">
              <a:latin typeface="Calibri" pitchFamily="34" charset="0"/>
            </a:endParaRPr>
          </a:p>
          <a:p>
            <a:pPr>
              <a:lnSpc>
                <a:spcPct val="105000"/>
              </a:lnSpc>
              <a:buFont typeface="Wingdings" pitchFamily="2" charset="2"/>
              <a:buChar char="§"/>
            </a:pPr>
            <a:r>
              <a:rPr lang="el-GR" sz="2300" dirty="0" smtClean="0">
                <a:latin typeface="Calibri" pitchFamily="34" charset="0"/>
              </a:rPr>
              <a:t>Την </a:t>
            </a:r>
            <a:r>
              <a:rPr lang="el-GR" sz="2300" dirty="0" err="1" smtClean="0">
                <a:latin typeface="Calibri" pitchFamily="34" charset="0"/>
              </a:rPr>
              <a:t>βιο</a:t>
            </a:r>
            <a:r>
              <a:rPr lang="el-GR" sz="2300" dirty="0" smtClean="0">
                <a:latin typeface="Calibri" pitchFamily="34" charset="0"/>
              </a:rPr>
              <a:t>-μηχανική των αρθρώσεων.</a:t>
            </a:r>
          </a:p>
          <a:p>
            <a:pPr>
              <a:lnSpc>
                <a:spcPct val="105000"/>
              </a:lnSpc>
              <a:buFont typeface="Wingdings" pitchFamily="2" charset="2"/>
              <a:buChar char="§"/>
            </a:pPr>
            <a:r>
              <a:rPr lang="el-GR" sz="2300" dirty="0" smtClean="0">
                <a:latin typeface="Calibri" pitchFamily="34" charset="0"/>
              </a:rPr>
              <a:t>Τροποποιεί την κατανομή των πιέσεων στις αρθρικές επιφάνειες.</a:t>
            </a:r>
          </a:p>
          <a:p>
            <a:pPr>
              <a:lnSpc>
                <a:spcPct val="105000"/>
              </a:lnSpc>
              <a:buFont typeface="Wingdings" pitchFamily="2" charset="2"/>
              <a:buChar char="§"/>
            </a:pPr>
            <a:r>
              <a:rPr lang="el-GR" sz="2300" dirty="0" smtClean="0">
                <a:latin typeface="Calibri" pitchFamily="34" charset="0"/>
              </a:rPr>
              <a:t>Υπερφορτίζει τους αρθρικούς ιστούς.</a:t>
            </a:r>
          </a:p>
          <a:p>
            <a:pPr>
              <a:lnSpc>
                <a:spcPct val="105000"/>
              </a:lnSpc>
              <a:buFont typeface="Wingdings" pitchFamily="2" charset="2"/>
              <a:buChar char="§"/>
            </a:pPr>
            <a:r>
              <a:rPr lang="el-GR" sz="2300" dirty="0" smtClean="0">
                <a:latin typeface="Calibri" pitchFamily="34" charset="0"/>
              </a:rPr>
              <a:t>Οδηγεί σε επώδυνες καταστάσεις στις αρθρικές κατασκευές.</a:t>
            </a:r>
            <a:endParaRPr lang="el-GR" sz="23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11103480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smtClean="0">
                <a:latin typeface="Calibri" pitchFamily="34" charset="0"/>
              </a:rPr>
              <a:t>Θεραπευτική  Προσέγγιση</a:t>
            </a:r>
            <a:endParaRPr lang="el-GR" sz="4000" dirty="0">
              <a:latin typeface="Calibri" pitchFamily="34" charset="0"/>
            </a:endParaRPr>
          </a:p>
        </p:txBody>
      </p:sp>
      <p:sp>
        <p:nvSpPr>
          <p:cNvPr id="3" name="2 - Θέση περιεχομένου"/>
          <p:cNvSpPr>
            <a:spLocks noGrp="1"/>
          </p:cNvSpPr>
          <p:nvPr>
            <p:ph idx="1"/>
          </p:nvPr>
        </p:nvSpPr>
        <p:spPr/>
        <p:txBody>
          <a:bodyPr>
            <a:normAutofit fontScale="92500"/>
          </a:bodyPr>
          <a:lstStyle/>
          <a:p>
            <a:pPr>
              <a:buNone/>
            </a:pPr>
            <a:r>
              <a:rPr lang="el-GR" sz="2400" dirty="0" smtClean="0">
                <a:latin typeface="Calibri" pitchFamily="34" charset="0"/>
              </a:rPr>
              <a:t>Ο φυσικοθεραπευτής καλείται να</a:t>
            </a:r>
            <a:r>
              <a:rPr lang="en-US" sz="2400" dirty="0" smtClean="0">
                <a:latin typeface="Calibri" pitchFamily="34" charset="0"/>
              </a:rPr>
              <a:t>:</a:t>
            </a:r>
            <a:endParaRPr lang="el-GR" sz="2400" dirty="0" smtClean="0">
              <a:latin typeface="Calibri" pitchFamily="34" charset="0"/>
            </a:endParaRPr>
          </a:p>
          <a:p>
            <a:pPr>
              <a:buFont typeface="Wingdings" pitchFamily="2" charset="2"/>
              <a:buChar char="Ø"/>
            </a:pPr>
            <a:r>
              <a:rPr lang="el-GR" sz="2400" dirty="0" smtClean="0">
                <a:latin typeface="Calibri" pitchFamily="34" charset="0"/>
              </a:rPr>
              <a:t>Να προλάβει την απόκλιση από την φυσιολογική κίνηση και λειτουργία του ανθρωπίνου σώματος στην καθημερινότητα. </a:t>
            </a:r>
          </a:p>
          <a:p>
            <a:pPr>
              <a:buFont typeface="Wingdings" pitchFamily="2" charset="2"/>
              <a:buChar char="Ø"/>
            </a:pPr>
            <a:r>
              <a:rPr lang="el-GR" sz="2400" dirty="0" smtClean="0">
                <a:latin typeface="Calibri" pitchFamily="34" charset="0"/>
              </a:rPr>
              <a:t>Αποκαταστήσει την φυσιολογική κίνηση και λειτουργία του ανθρωπίνου σώματος.</a:t>
            </a:r>
          </a:p>
          <a:p>
            <a:pPr>
              <a:buFont typeface="Wingdings" pitchFamily="2" charset="2"/>
              <a:buChar char="Ø"/>
            </a:pPr>
            <a:r>
              <a:rPr lang="el-GR" sz="2400" dirty="0" smtClean="0">
                <a:latin typeface="Calibri" pitchFamily="34" charset="0"/>
              </a:rPr>
              <a:t> Ο</a:t>
            </a:r>
            <a:r>
              <a:rPr lang="en-US" sz="2400" dirty="0" smtClean="0">
                <a:latin typeface="Calibri" pitchFamily="34" charset="0"/>
              </a:rPr>
              <a:t> </a:t>
            </a:r>
            <a:r>
              <a:rPr lang="el-GR" sz="2400" dirty="0" smtClean="0">
                <a:latin typeface="Calibri" pitchFamily="34" charset="0"/>
              </a:rPr>
              <a:t>αντικειμενικός στόχος κάθε θεραπευτικής παρέμβασης είναι</a:t>
            </a:r>
            <a:r>
              <a:rPr lang="en-US" sz="2400" dirty="0" smtClean="0">
                <a:latin typeface="Calibri" pitchFamily="34" charset="0"/>
              </a:rPr>
              <a:t>:</a:t>
            </a:r>
            <a:r>
              <a:rPr lang="el-GR" sz="2400" dirty="0" smtClean="0">
                <a:latin typeface="Calibri" pitchFamily="34" charset="0"/>
              </a:rPr>
              <a:t> </a:t>
            </a:r>
          </a:p>
          <a:p>
            <a:pPr lvl="1">
              <a:buFont typeface="Wingdings" pitchFamily="2" charset="2"/>
              <a:buChar char="§"/>
            </a:pPr>
            <a:r>
              <a:rPr lang="el-GR" sz="2400" dirty="0" smtClean="0">
                <a:latin typeface="Calibri" pitchFamily="34" charset="0"/>
              </a:rPr>
              <a:t>Να καθοριστεί η παρέκκλιση από το φυσιολογικό,</a:t>
            </a:r>
          </a:p>
          <a:p>
            <a:pPr lvl="1">
              <a:buFont typeface="Wingdings" pitchFamily="2" charset="2"/>
              <a:buChar char="§"/>
            </a:pPr>
            <a:r>
              <a:rPr lang="el-GR" sz="2400" dirty="0" smtClean="0">
                <a:latin typeface="Calibri" pitchFamily="34" charset="0"/>
              </a:rPr>
              <a:t>Να διερευνηθεί η αιτία,</a:t>
            </a:r>
          </a:p>
          <a:p>
            <a:pPr lvl="1">
              <a:buFont typeface="Wingdings" pitchFamily="2" charset="2"/>
              <a:buChar char="§"/>
            </a:pPr>
            <a:r>
              <a:rPr lang="el-GR" sz="2400" dirty="0" smtClean="0">
                <a:latin typeface="Calibri" pitchFamily="34" charset="0"/>
              </a:rPr>
              <a:t>Να καθοριστεί θεραπευτικό  πρόγραμμα  με ασκήσεις προσαρμοσμένες στο στόχο για το συγκεκριμένο άτομο.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17285277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smtClean="0"/>
              <a:t>1:</a:t>
            </a:r>
            <a:r>
              <a:rPr lang="el-GR" sz="2000" dirty="0"/>
              <a:t> Εισαγωγή στην Βιολογική </a:t>
            </a:r>
            <a:r>
              <a:rPr lang="el-GR" sz="2000" dirty="0" smtClean="0"/>
              <a:t>Μηχανική».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18864" y="116632"/>
            <a:ext cx="8229600" cy="908720"/>
          </a:xfrm>
        </p:spPr>
        <p:txBody>
          <a:bodyPr/>
          <a:lstStyle/>
          <a:p>
            <a:pPr eaLnBrk="1" hangingPunct="1"/>
            <a:r>
              <a:rPr lang="el-GR" sz="4000" dirty="0" smtClean="0">
                <a:latin typeface="Calibri" pitchFamily="34" charset="0"/>
              </a:rPr>
              <a:t>2</a:t>
            </a:r>
            <a:r>
              <a:rPr lang="el-GR" sz="4000" baseline="30000" dirty="0" smtClean="0">
                <a:latin typeface="Calibri" pitchFamily="34" charset="0"/>
              </a:rPr>
              <a:t>ος</a:t>
            </a:r>
            <a:r>
              <a:rPr lang="el-GR" sz="4000" dirty="0" smtClean="0">
                <a:latin typeface="Calibri" pitchFamily="34" charset="0"/>
              </a:rPr>
              <a:t>  Νόμος του Νεύτωνα Επιτάχυνση </a:t>
            </a:r>
          </a:p>
        </p:txBody>
      </p:sp>
      <p:sp>
        <p:nvSpPr>
          <p:cNvPr id="17411" name="Rectangle 3"/>
          <p:cNvSpPr>
            <a:spLocks noGrp="1" noChangeArrowheads="1"/>
          </p:cNvSpPr>
          <p:nvPr>
            <p:ph idx="1"/>
          </p:nvPr>
        </p:nvSpPr>
        <p:spPr/>
        <p:txBody>
          <a:bodyPr/>
          <a:lstStyle/>
          <a:p>
            <a:pPr eaLnBrk="1" hangingPunct="1">
              <a:buFontTx/>
              <a:buNone/>
            </a:pPr>
            <a:r>
              <a:rPr lang="en-US" sz="2400" dirty="0" smtClean="0">
                <a:latin typeface="Calibri" pitchFamily="34" charset="0"/>
              </a:rPr>
              <a:t>  </a:t>
            </a:r>
            <a:r>
              <a:rPr lang="el-GR" sz="2400" dirty="0" smtClean="0">
                <a:latin typeface="Calibri" pitchFamily="34" charset="0"/>
              </a:rPr>
              <a:t>Η επιτάχυνση</a:t>
            </a:r>
            <a:r>
              <a:rPr lang="en-US" sz="2400" dirty="0" smtClean="0">
                <a:latin typeface="Calibri" pitchFamily="34" charset="0"/>
              </a:rPr>
              <a:t>:</a:t>
            </a:r>
          </a:p>
          <a:p>
            <a:pPr lvl="1">
              <a:buFont typeface="Wingdings" panose="05000000000000000000" pitchFamily="2" charset="2"/>
              <a:buChar char="Ø"/>
            </a:pPr>
            <a:r>
              <a:rPr lang="el-GR" sz="2400" dirty="0" smtClean="0">
                <a:latin typeface="Calibri" pitchFamily="34" charset="0"/>
              </a:rPr>
              <a:t>Εκφράζει την αλλαγή της ταχύτητας στη μονάδα του χρόνου.</a:t>
            </a:r>
          </a:p>
          <a:p>
            <a:pPr lvl="1">
              <a:buFont typeface="Wingdings" panose="05000000000000000000" pitchFamily="2" charset="2"/>
              <a:buChar char="Ø"/>
            </a:pPr>
            <a:r>
              <a:rPr lang="el-GR" dirty="0">
                <a:latin typeface="Calibri" pitchFamily="34" charset="0"/>
              </a:rPr>
              <a:t>Ε</a:t>
            </a:r>
            <a:r>
              <a:rPr lang="el-GR" sz="2400" dirty="0" smtClean="0">
                <a:latin typeface="Calibri" pitchFamily="34" charset="0"/>
              </a:rPr>
              <a:t>ίναι ανάλογη με την δύναμη που την προκαλεί και αντιστρόφως ανάλογη με την μάζα του σώματος.</a:t>
            </a:r>
            <a:endParaRPr lang="en-US" sz="2400" dirty="0" smtClean="0">
              <a:latin typeface="Calibri" pitchFamily="34" charset="0"/>
            </a:endParaRPr>
          </a:p>
          <a:p>
            <a:pPr lvl="2">
              <a:buFont typeface="Wingdings" panose="05000000000000000000" pitchFamily="2" charset="2"/>
              <a:buChar char="§"/>
            </a:pPr>
            <a:r>
              <a:rPr lang="en-US" dirty="0" smtClean="0">
                <a:latin typeface="Calibri" pitchFamily="34" charset="0"/>
              </a:rPr>
              <a:t>H</a:t>
            </a:r>
            <a:r>
              <a:rPr lang="el-GR" dirty="0" smtClean="0">
                <a:latin typeface="Calibri" pitchFamily="34" charset="0"/>
              </a:rPr>
              <a:t> μάζα του κινούμενου μέλους επηρεάζει την</a:t>
            </a:r>
            <a:r>
              <a:rPr lang="el-GR" dirty="0">
                <a:latin typeface="Calibri" pitchFamily="34" charset="0"/>
              </a:rPr>
              <a:t> </a:t>
            </a:r>
            <a:r>
              <a:rPr lang="el-GR" sz="2400" dirty="0" smtClean="0">
                <a:latin typeface="Calibri" pitchFamily="34" charset="0"/>
              </a:rPr>
              <a:t>ταχύτητα </a:t>
            </a:r>
            <a:r>
              <a:rPr lang="en-US" sz="2400" dirty="0" smtClean="0">
                <a:latin typeface="Calibri" pitchFamily="34" charset="0"/>
              </a:rPr>
              <a:t> </a:t>
            </a:r>
            <a:r>
              <a:rPr lang="el-GR" sz="2400" dirty="0" smtClean="0">
                <a:latin typeface="Calibri" pitchFamily="34" charset="0"/>
              </a:rPr>
              <a:t>και την επιτάχυνσή του.</a:t>
            </a:r>
            <a:endParaRPr lang="en-US" sz="2400" dirty="0" smtClean="0">
              <a:latin typeface="Calibri" pitchFamily="34" charset="0"/>
            </a:endParaRPr>
          </a:p>
          <a:p>
            <a:pPr marL="0" indent="0" eaLnBrk="1" hangingPunct="1">
              <a:buFontTx/>
              <a:buNone/>
            </a:pPr>
            <a:r>
              <a:rPr lang="el-GR" sz="2400" dirty="0" smtClean="0">
                <a:latin typeface="Calibri" pitchFamily="34" charset="0"/>
              </a:rPr>
              <a:t>Όταν εφαρμόζεται σε σώμα είναι δυνατόν να</a:t>
            </a:r>
            <a:r>
              <a:rPr lang="en-US" sz="2400" dirty="0" smtClean="0">
                <a:latin typeface="Calibri" pitchFamily="34" charset="0"/>
              </a:rPr>
              <a:t> </a:t>
            </a:r>
            <a:r>
              <a:rPr lang="el-GR" sz="2400" dirty="0" smtClean="0">
                <a:latin typeface="Calibri" pitchFamily="34" charset="0"/>
              </a:rPr>
              <a:t>τροποποιήσει</a:t>
            </a:r>
            <a:r>
              <a:rPr lang="el-GR" dirty="0">
                <a:latin typeface="Calibri" pitchFamily="34" charset="0"/>
              </a:rPr>
              <a:t> </a:t>
            </a:r>
            <a:r>
              <a:rPr lang="el-GR" sz="2400" dirty="0" smtClean="0">
                <a:latin typeface="Calibri" pitchFamily="34" charset="0"/>
              </a:rPr>
              <a:t>την  φορά της κίνησης (επιτάχυνση- επιβράδυνση,</a:t>
            </a:r>
            <a:r>
              <a:rPr lang="en-US" sz="2400" dirty="0" smtClean="0">
                <a:latin typeface="Calibri" pitchFamily="34" charset="0"/>
              </a:rPr>
              <a:t> </a:t>
            </a:r>
            <a:r>
              <a:rPr lang="el-GR" sz="2400" dirty="0" smtClean="0">
                <a:latin typeface="Calibri" pitchFamily="34" charset="0"/>
              </a:rPr>
              <a:t>παράδειγμα).</a:t>
            </a:r>
          </a:p>
          <a:p>
            <a:pPr lvl="1" eaLnBrk="1" hangingPunct="1">
              <a:buFontTx/>
              <a:buNone/>
            </a:pPr>
            <a:endParaRPr 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103354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400</TotalTime>
  <Words>4418</Words>
  <Application>Microsoft Office PowerPoint</Application>
  <PresentationFormat>Προβολή στην οθόνη (4:3)</PresentationFormat>
  <Paragraphs>565</Paragraphs>
  <Slides>89</Slides>
  <Notes>20</Notes>
  <HiddenSlides>0</HiddenSlides>
  <MMClips>0</MMClips>
  <ScaleCrop>false</ScaleCrop>
  <HeadingPairs>
    <vt:vector size="4" baseType="variant">
      <vt:variant>
        <vt:lpstr>Θέμα</vt:lpstr>
      </vt:variant>
      <vt:variant>
        <vt:i4>4</vt:i4>
      </vt:variant>
      <vt:variant>
        <vt:lpstr>Τίτλοι διαφανειών</vt:lpstr>
      </vt:variant>
      <vt:variant>
        <vt:i4>89</vt:i4>
      </vt:variant>
    </vt:vector>
  </HeadingPairs>
  <TitlesOfParts>
    <vt:vector size="93" baseType="lpstr">
      <vt:lpstr>TEMPLATE</vt:lpstr>
      <vt:lpstr>Προσαρμοσμένη σχεδίαση</vt:lpstr>
      <vt:lpstr>1_exo-opistho_simeiomata</vt:lpstr>
      <vt:lpstr>OC_template_updated</vt:lpstr>
      <vt:lpstr>Βιολογική Μηχανική   Εργονομία (Θ)</vt:lpstr>
      <vt:lpstr>Μηχανική του  Ανθρωπίνου Σώματος </vt:lpstr>
      <vt:lpstr>Ορισμός </vt:lpstr>
      <vt:lpstr>Τομέας  Κινηματικής</vt:lpstr>
      <vt:lpstr>Τομέας  Κινητικής</vt:lpstr>
      <vt:lpstr>Κέντρο βάρους</vt:lpstr>
      <vt:lpstr>Κέντρο Βάρους -  Βάση Στήριξης</vt:lpstr>
      <vt:lpstr>1ος  Νόμος του Νεύτωνα Αδράνεια</vt:lpstr>
      <vt:lpstr>2ος  Νόμος του Νεύτωνα Επιτάχυνση </vt:lpstr>
      <vt:lpstr>3ος  Νόμος του Νεύτωνα  Δράση –Αντίδραση</vt:lpstr>
      <vt:lpstr>Δράση –Αντίδραση</vt:lpstr>
      <vt:lpstr>Δύναμη 1/3</vt:lpstr>
      <vt:lpstr>Δύναμη 2/3</vt:lpstr>
      <vt:lpstr>Παραμόρφωση</vt:lpstr>
      <vt:lpstr>Δύναμη 3/3</vt:lpstr>
      <vt:lpstr>Δράση Δυνάμεων 1/3</vt:lpstr>
      <vt:lpstr>Δράση Δυνάμεων 2/3</vt:lpstr>
      <vt:lpstr>Δράση  Δυνάμεων 3/3</vt:lpstr>
      <vt:lpstr>Ροπή 1/2</vt:lpstr>
      <vt:lpstr>Ροπή 2/2</vt:lpstr>
      <vt:lpstr>Μηχανικό πλεονέκτημα 1/2</vt:lpstr>
      <vt:lpstr>Μηχανικό πλεονέκτημα 2/2</vt:lpstr>
      <vt:lpstr>Μοχλοί 1/2</vt:lpstr>
      <vt:lpstr>Μοχλοί 2/2</vt:lpstr>
      <vt:lpstr>Μοχλός Πρώτου Είδους 1/3</vt:lpstr>
      <vt:lpstr>Μοχλός Πρώτου Είδους 2/3</vt:lpstr>
      <vt:lpstr>Μοχλός Πρώτου Είδους 3/3</vt:lpstr>
      <vt:lpstr>Μοχλός Δευτέρου Είδους 1/3</vt:lpstr>
      <vt:lpstr>Μοχλός Δευτέρου Είδους 2/3</vt:lpstr>
      <vt:lpstr>Μοχλός Δευτέρου Είδους 3/3</vt:lpstr>
      <vt:lpstr>Μοχλός Τρίτου Είδους 1/2</vt:lpstr>
      <vt:lpstr>Μοχλός Τρίτου Είδους 2/2</vt:lpstr>
      <vt:lpstr>Κίνηση 1/2</vt:lpstr>
      <vt:lpstr>Κίνηση 2/2</vt:lpstr>
      <vt:lpstr>Ανατομική Τροχαλία</vt:lpstr>
      <vt:lpstr> Τροχαλίες </vt:lpstr>
      <vt:lpstr>Συνισταμένη δυνάμεων</vt:lpstr>
      <vt:lpstr>Εξωτερικό αποτέλεσμα</vt:lpstr>
      <vt:lpstr>Εξωτερικό αποτέλεσμα </vt:lpstr>
      <vt:lpstr>Ζεύγος Δυνάμεων</vt:lpstr>
      <vt:lpstr>Πίεση 1/2</vt:lpstr>
      <vt:lpstr>Πίεση 2/2</vt:lpstr>
      <vt:lpstr>Τριβή 1/4</vt:lpstr>
      <vt:lpstr>Τριβή 2/4</vt:lpstr>
      <vt:lpstr>Τριβή 3/4</vt:lpstr>
      <vt:lpstr>Τριβή 4/4</vt:lpstr>
      <vt:lpstr>Επίπεδα 1/3</vt:lpstr>
      <vt:lpstr>Επίπεδα 2/3</vt:lpstr>
      <vt:lpstr>Επίπεδα 3/3</vt:lpstr>
      <vt:lpstr>Κινήσεις και επίπεδα κίνησης 1/4</vt:lpstr>
      <vt:lpstr>Κινήσεις και επίπεδα κίνησης 2/4</vt:lpstr>
      <vt:lpstr>Κινήσεις και επίπεδα κίνησης 3/4</vt:lpstr>
      <vt:lpstr>Κινήσεις και επίπεδα κίνησης 4/4</vt:lpstr>
      <vt:lpstr>Μύες 1/8</vt:lpstr>
      <vt:lpstr>Μύες 2/8</vt:lpstr>
      <vt:lpstr>Μύες 3/8</vt:lpstr>
      <vt:lpstr>Μύες 4/8</vt:lpstr>
      <vt:lpstr>Μύες 5/8</vt:lpstr>
      <vt:lpstr>Μύες 6/8</vt:lpstr>
      <vt:lpstr>Μύες 7/8</vt:lpstr>
      <vt:lpstr>Μύες 8/8</vt:lpstr>
      <vt:lpstr>Κίνηση Πρωταγωνιστές, Συνεργοί Μύες</vt:lpstr>
      <vt:lpstr>Μυϊκές Ομάδες 1/3</vt:lpstr>
      <vt:lpstr>Μυϊκές Ομάδες 2/3</vt:lpstr>
      <vt:lpstr>Μυϊκές Ομάδες 3/3</vt:lpstr>
      <vt:lpstr>Κινητική Αλυσίδα 1/4</vt:lpstr>
      <vt:lpstr>Κινητική Αλυσίδα 2/4</vt:lpstr>
      <vt:lpstr>Κινητική Αλυσίδα 3/4</vt:lpstr>
      <vt:lpstr>Κινητική Αλυσίδα 4/4</vt:lpstr>
      <vt:lpstr>Αρθρική κίνηση</vt:lpstr>
      <vt:lpstr>Δομή Αρθρώσεων</vt:lpstr>
      <vt:lpstr>Ταξινόμηση των αρθρώσεων</vt:lpstr>
      <vt:lpstr>Ταξινόμηση των Διαρθρώσεων 1/4</vt:lpstr>
      <vt:lpstr>Ταξινόμηση των Διαρθρώσεων 2/4</vt:lpstr>
      <vt:lpstr>Ταξινόμηση των Διαρθρώσεων 3/4</vt:lpstr>
      <vt:lpstr>Ταξινόμηση των Διαρθρώσεων 4/4</vt:lpstr>
      <vt:lpstr>     Δομικά  Χαρακτηριστικά</vt:lpstr>
      <vt:lpstr>Κινητικότητα  Διάρθρωσης 1/2</vt:lpstr>
      <vt:lpstr>Κινητικότητα  Διάρθρωσης  2/2</vt:lpstr>
      <vt:lpstr>Μαλακά Μόρια 1/2</vt:lpstr>
      <vt:lpstr>Μαλακά Μόρια 2/2</vt:lpstr>
      <vt:lpstr>Θεραπευτική  Προσέγγιση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42</cp:revision>
  <dcterms:created xsi:type="dcterms:W3CDTF">2015-03-09T10:26:02Z</dcterms:created>
  <dcterms:modified xsi:type="dcterms:W3CDTF">2015-06-02T08:26:19Z</dcterms:modified>
</cp:coreProperties>
</file>