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58"/>
  </p:notesMasterIdLst>
  <p:handoutMasterIdLst>
    <p:handoutMasterId r:id="rId59"/>
  </p:handoutMasterIdLst>
  <p:sldIdLst>
    <p:sldId id="256" r:id="rId3"/>
    <p:sldId id="269" r:id="rId4"/>
    <p:sldId id="275" r:id="rId5"/>
    <p:sldId id="276" r:id="rId6"/>
    <p:sldId id="277" r:id="rId7"/>
    <p:sldId id="278" r:id="rId8"/>
    <p:sldId id="286" r:id="rId9"/>
    <p:sldId id="287" r:id="rId10"/>
    <p:sldId id="296" r:id="rId11"/>
    <p:sldId id="297" r:id="rId12"/>
    <p:sldId id="298" r:id="rId13"/>
    <p:sldId id="299" r:id="rId14"/>
    <p:sldId id="300" r:id="rId15"/>
    <p:sldId id="304" r:id="rId16"/>
    <p:sldId id="301" r:id="rId17"/>
    <p:sldId id="302" r:id="rId18"/>
    <p:sldId id="303"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328" r:id="rId42"/>
    <p:sldId id="327" r:id="rId43"/>
    <p:sldId id="329" r:id="rId44"/>
    <p:sldId id="330" r:id="rId45"/>
    <p:sldId id="333" r:id="rId46"/>
    <p:sldId id="334" r:id="rId47"/>
    <p:sldId id="336" r:id="rId48"/>
    <p:sldId id="335" r:id="rId49"/>
    <p:sldId id="337" r:id="rId50"/>
    <p:sldId id="257" r:id="rId51"/>
    <p:sldId id="262" r:id="rId52"/>
    <p:sldId id="264" r:id="rId53"/>
    <p:sldId id="338" r:id="rId54"/>
    <p:sldId id="339" r:id="rId55"/>
    <p:sldId id="266" r:id="rId56"/>
    <p:sldId id="261" r:id="rId57"/>
  </p:sldIdLst>
  <p:sldSz cx="9144000" cy="6858000" type="screen4x3"/>
  <p:notesSz cx="7104063" cy="10234613"/>
  <p:custDataLst>
    <p:tags r:id="rId6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2686" autoAdjust="0"/>
  </p:normalViewPr>
  <p:slideViewPr>
    <p:cSldViewPr>
      <p:cViewPr>
        <p:scale>
          <a:sx n="116" d="100"/>
          <a:sy n="116" d="100"/>
        </p:scale>
        <p:origin x="-1584"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5/3/2015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5/3/2015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51</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a:t>
            </a:fld>
            <a:endParaRPr lang="el-GR"/>
          </a:p>
        </p:txBody>
      </p:sp>
    </p:spTree>
    <p:extLst>
      <p:ext uri="{BB962C8B-B14F-4D97-AF65-F5344CB8AC3E}">
        <p14:creationId xmlns:p14="http://schemas.microsoft.com/office/powerpoint/2010/main" val="4162514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a:t>
            </a:fld>
            <a:endParaRPr lang="el-GR"/>
          </a:p>
        </p:txBody>
      </p:sp>
    </p:spTree>
    <p:extLst>
      <p:ext uri="{BB962C8B-B14F-4D97-AF65-F5344CB8AC3E}">
        <p14:creationId xmlns:p14="http://schemas.microsoft.com/office/powerpoint/2010/main" val="2903350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10</a:t>
            </a:fld>
            <a:endParaRPr lang="el-GR"/>
          </a:p>
        </p:txBody>
      </p:sp>
    </p:spTree>
    <p:extLst>
      <p:ext uri="{BB962C8B-B14F-4D97-AF65-F5344CB8AC3E}">
        <p14:creationId xmlns:p14="http://schemas.microsoft.com/office/powerpoint/2010/main" val="381120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18</a:t>
            </a:fld>
            <a:endParaRPr lang="el-GR"/>
          </a:p>
        </p:txBody>
      </p:sp>
    </p:spTree>
    <p:extLst>
      <p:ext uri="{BB962C8B-B14F-4D97-AF65-F5344CB8AC3E}">
        <p14:creationId xmlns:p14="http://schemas.microsoft.com/office/powerpoint/2010/main" val="3576846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24</a:t>
            </a:fld>
            <a:endParaRPr lang="el-GR"/>
          </a:p>
        </p:txBody>
      </p:sp>
    </p:spTree>
    <p:extLst>
      <p:ext uri="{BB962C8B-B14F-4D97-AF65-F5344CB8AC3E}">
        <p14:creationId xmlns:p14="http://schemas.microsoft.com/office/powerpoint/2010/main" val="314439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25</a:t>
            </a:fld>
            <a:endParaRPr lang="el-GR"/>
          </a:p>
        </p:txBody>
      </p:sp>
    </p:spTree>
    <p:extLst>
      <p:ext uri="{BB962C8B-B14F-4D97-AF65-F5344CB8AC3E}">
        <p14:creationId xmlns:p14="http://schemas.microsoft.com/office/powerpoint/2010/main" val="844756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30</a:t>
            </a:fld>
            <a:endParaRPr lang="el-GR"/>
          </a:p>
        </p:txBody>
      </p:sp>
    </p:spTree>
    <p:extLst>
      <p:ext uri="{BB962C8B-B14F-4D97-AF65-F5344CB8AC3E}">
        <p14:creationId xmlns:p14="http://schemas.microsoft.com/office/powerpoint/2010/main" val="1728669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42</a:t>
            </a:fld>
            <a:endParaRPr lang="el-GR"/>
          </a:p>
        </p:txBody>
      </p:sp>
    </p:spTree>
    <p:extLst>
      <p:ext uri="{BB962C8B-B14F-4D97-AF65-F5344CB8AC3E}">
        <p14:creationId xmlns:p14="http://schemas.microsoft.com/office/powerpoint/2010/main" val="4071362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l-GR" altLang="el-GR"/>
          </a:p>
        </p:txBody>
      </p:sp>
      <p:sp>
        <p:nvSpPr>
          <p:cNvPr id="3" name="Footer Placeholder 4"/>
          <p:cNvSpPr>
            <a:spLocks noGrp="1"/>
          </p:cNvSpPr>
          <p:nvPr>
            <p:ph type="ftr" sz="quarter" idx="11"/>
          </p:nvPr>
        </p:nvSpPr>
        <p:spPr/>
        <p:txBody>
          <a:bodyPr/>
          <a:lstStyle>
            <a:lvl1pPr>
              <a:defRPr/>
            </a:lvl1pPr>
          </a:lstStyle>
          <a:p>
            <a:pPr>
              <a:defRPr/>
            </a:pPr>
            <a:endParaRPr lang="el-GR" altLang="el-GR"/>
          </a:p>
        </p:txBody>
      </p:sp>
      <p:sp>
        <p:nvSpPr>
          <p:cNvPr id="4" name="Slide Number Placeholder 5"/>
          <p:cNvSpPr>
            <a:spLocks noGrp="1"/>
          </p:cNvSpPr>
          <p:nvPr>
            <p:ph type="sldNum" sz="quarter" idx="12"/>
          </p:nvPr>
        </p:nvSpPr>
        <p:spPr/>
        <p:txBody>
          <a:bodyPr/>
          <a:lstStyle>
            <a:lvl1pPr>
              <a:defRPr/>
            </a:lvl1pPr>
          </a:lstStyle>
          <a:p>
            <a:pPr>
              <a:defRPr/>
            </a:pPr>
            <a:fld id="{6AFBFD42-B8D1-4BE0-B9EA-65F47EA3FBBE}" type="slidenum">
              <a:rPr lang="el-GR" altLang="el-GR"/>
              <a:pPr>
                <a:defRPr/>
              </a:pPr>
              <a:t>‹#›</a:t>
            </a:fld>
            <a:endParaRPr lang="el-GR" altLang="el-GR"/>
          </a:p>
        </p:txBody>
      </p:sp>
    </p:spTree>
    <p:extLst>
      <p:ext uri="{BB962C8B-B14F-4D97-AF65-F5344CB8AC3E}">
        <p14:creationId xmlns:p14="http://schemas.microsoft.com/office/powerpoint/2010/main" val="97126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345826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6970030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9429058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9445186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145603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091246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157672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290479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a:lnSpc>
                <a:spcPct val="112000"/>
              </a:lnSpc>
              <a:spcBef>
                <a:spcPts val="1200"/>
              </a:spcBef>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275162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345572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7266427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eae.gr/new2/%CE%95%CE%98%CE%95%CE%9B%CE%9F%CE%9D%CE%A4%CE%99%CE%A3%CE%9C%CE%9F%CE%A3%20%CE%A3%CE%A4%CE%97%CE%9D%20%CE%91%CE%99%CE%9C%CE%9F%CE%94%CE%9F%CE%A3%CE%99%CE%91.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commons.wikimedia.org/wiki/File:Blood_donation_pictogram.sv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commons.wikimedia.org/wiki/User:Syed_Wamiq_Ahmed_Hashmi"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commons.wikimedia.org/wiki/File:Blood_donation_at_Fleet_Week_USA.jpg"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commons.wikimedia.org/wiki/User:Stefan_K%C3%BChn"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bloodtransfusion.it/articolo.aspx?idart=002745&amp;idriv=96"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bloodtransfusion.it/articolo.aspx?idart=002745&amp;idriv=96"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bloodtransfusion.it/articolo.aspx?idart=002745&amp;idriv=96"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www.hsbt.gr/hsbt/epilogi_aimodoton.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File:Outdoor_donating_blood.jpg"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commons.wikimedia.org/wiki/User:T%C3%BAreli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4000" b="1" smtClean="0">
                <a:solidFill>
                  <a:prstClr val="black"/>
                </a:solidFill>
                <a:latin typeface="Calibri"/>
              </a:rPr>
              <a:t>Αιμοδοσία </a:t>
            </a:r>
            <a:r>
              <a:rPr lang="el-GR" sz="4000" b="1">
                <a:solidFill>
                  <a:prstClr val="black"/>
                </a:solidFill>
                <a:latin typeface="Calibri"/>
              </a:rPr>
              <a:t>(</a:t>
            </a:r>
            <a:r>
              <a:rPr lang="el-GR" sz="4000" b="1" smtClean="0">
                <a:solidFill>
                  <a:prstClr val="black"/>
                </a:solidFill>
                <a:latin typeface="Calibri"/>
              </a:rPr>
              <a:t>Θ)</a:t>
            </a:r>
            <a:endParaRPr lang="el-GR" sz="4000" b="1" dirty="0">
              <a:solidFill>
                <a:schemeClr val="tx1"/>
              </a:solidFill>
              <a:latin typeface="+mn-lt"/>
            </a:endParaRPr>
          </a:p>
        </p:txBody>
      </p:sp>
      <p:sp>
        <p:nvSpPr>
          <p:cNvPr id="3" name="Υπότιτλος 2"/>
          <p:cNvSpPr>
            <a:spLocks noGrp="1"/>
          </p:cNvSpPr>
          <p:nvPr>
            <p:ph type="subTitle" idx="1"/>
          </p:nvPr>
        </p:nvSpPr>
        <p:spPr>
          <a:xfrm>
            <a:off x="0" y="3096542"/>
            <a:ext cx="9144000" cy="1988641"/>
          </a:xfrm>
        </p:spPr>
        <p:txBody>
          <a:bodyPr>
            <a:normAutofit/>
          </a:bodyPr>
          <a:lstStyle/>
          <a:p>
            <a:pPr>
              <a:spcBef>
                <a:spcPts val="0"/>
              </a:spcBef>
              <a:spcAft>
                <a:spcPts val="1800"/>
              </a:spcAft>
            </a:pPr>
            <a:r>
              <a:rPr lang="el-GR" sz="2600" b="1" dirty="0" smtClean="0"/>
              <a:t>Ενότητα 2</a:t>
            </a:r>
            <a:r>
              <a:rPr lang="el-GR" sz="2600" dirty="0" smtClean="0"/>
              <a:t>: </a:t>
            </a:r>
            <a:r>
              <a:rPr lang="el-GR" sz="2600" dirty="0"/>
              <a:t>Επιλογή του </a:t>
            </a:r>
            <a:r>
              <a:rPr lang="el-GR" sz="2600" dirty="0" smtClean="0"/>
              <a:t>Αιμοδότη - Προσέλκυση </a:t>
            </a:r>
            <a:r>
              <a:rPr lang="el-GR" sz="2600" dirty="0"/>
              <a:t>και διατήρηση εθελοντών αιμοδοτών</a:t>
            </a:r>
            <a:endParaRPr lang="en-US" sz="2600" dirty="0" smtClean="0"/>
          </a:p>
          <a:p>
            <a:pPr>
              <a:spcBef>
                <a:spcPts val="0"/>
              </a:spcBef>
            </a:pPr>
            <a:r>
              <a:rPr lang="el-GR" sz="2200" dirty="0" smtClean="0"/>
              <a:t>Αναστάσιος </a:t>
            </a:r>
            <a:r>
              <a:rPr lang="el-GR" sz="2200" dirty="0" err="1" smtClean="0"/>
              <a:t>Κριεμπάρδης</a:t>
            </a:r>
            <a:endParaRPr lang="el-GR" sz="2200" dirty="0" smtClean="0"/>
          </a:p>
          <a:p>
            <a:pPr>
              <a:spcBef>
                <a:spcPts val="0"/>
              </a:spcBef>
            </a:pPr>
            <a:r>
              <a:rPr lang="el-GR" sz="2200" dirty="0" smtClean="0"/>
              <a:t>Τμήμα Ιατρικών εργαστηρίων</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AutoShape 8" descr="9k="/>
          <p:cNvSpPr>
            <a:spLocks noChangeAspect="1" noChangeArrowheads="1"/>
          </p:cNvSpPr>
          <p:nvPr/>
        </p:nvSpPr>
        <p:spPr bwMode="auto">
          <a:xfrm>
            <a:off x="4181475" y="3038475"/>
            <a:ext cx="7810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el-GR" altLang="el-GR" sz="1800">
              <a:solidFill>
                <a:schemeClr val="tx1"/>
              </a:solidFill>
              <a:latin typeface="Tahoma" pitchFamily="34" charset="0"/>
            </a:endParaRPr>
          </a:p>
        </p:txBody>
      </p:sp>
      <p:sp>
        <p:nvSpPr>
          <p:cNvPr id="2" name="Τίτλος 1"/>
          <p:cNvSpPr>
            <a:spLocks noGrp="1"/>
          </p:cNvSpPr>
          <p:nvPr>
            <p:ph type="title"/>
          </p:nvPr>
        </p:nvSpPr>
        <p:spPr/>
        <p:txBody>
          <a:bodyPr>
            <a:normAutofit/>
          </a:bodyPr>
          <a:lstStyle/>
          <a:p>
            <a:r>
              <a:rPr lang="el-GR" dirty="0"/>
              <a:t>Ασφάλεια Δότη και </a:t>
            </a:r>
            <a:r>
              <a:rPr lang="el-GR" dirty="0" smtClean="0"/>
              <a:t>Δέκτη</a:t>
            </a:r>
            <a:endParaRPr lang="el-GR" dirty="0"/>
          </a:p>
        </p:txBody>
      </p:sp>
      <p:sp>
        <p:nvSpPr>
          <p:cNvPr id="3" name="Θέση περιεχομένου 2"/>
          <p:cNvSpPr>
            <a:spLocks noGrp="1"/>
          </p:cNvSpPr>
          <p:nvPr>
            <p:ph idx="1"/>
          </p:nvPr>
        </p:nvSpPr>
        <p:spPr>
          <a:xfrm>
            <a:off x="457200" y="1196752"/>
            <a:ext cx="8229600" cy="4426173"/>
          </a:xfrm>
        </p:spPr>
        <p:txBody>
          <a:bodyPr/>
          <a:lstStyle/>
          <a:p>
            <a:r>
              <a:rPr lang="el-GR" dirty="0"/>
              <a:t>Ασφάλεια του Αιμοδότη και του Δέκτη </a:t>
            </a:r>
            <a:r>
              <a:rPr lang="el-GR" dirty="0" smtClean="0"/>
              <a:t>(</a:t>
            </a:r>
            <a:r>
              <a:rPr lang="el-GR" dirty="0"/>
              <a:t>ασθενή) “</a:t>
            </a:r>
            <a:r>
              <a:rPr lang="el-GR" dirty="0" err="1"/>
              <a:t>Safe</a:t>
            </a:r>
            <a:r>
              <a:rPr lang="el-GR" dirty="0"/>
              <a:t> </a:t>
            </a:r>
            <a:r>
              <a:rPr lang="el-GR" dirty="0" err="1"/>
              <a:t>Blood</a:t>
            </a:r>
            <a:r>
              <a:rPr lang="el-GR" dirty="0"/>
              <a:t>” </a:t>
            </a:r>
            <a:r>
              <a:rPr lang="el-GR" dirty="0" err="1"/>
              <a:t>gives</a:t>
            </a:r>
            <a:r>
              <a:rPr lang="el-GR" dirty="0"/>
              <a:t> </a:t>
            </a:r>
            <a:r>
              <a:rPr lang="el-GR" dirty="0" err="1"/>
              <a:t>life</a:t>
            </a:r>
            <a:r>
              <a:rPr lang="el-GR" dirty="0"/>
              <a:t>, “</a:t>
            </a:r>
            <a:r>
              <a:rPr lang="el-GR" dirty="0" err="1"/>
              <a:t>Unsafe</a:t>
            </a:r>
            <a:r>
              <a:rPr lang="el-GR" dirty="0"/>
              <a:t> </a:t>
            </a:r>
            <a:r>
              <a:rPr lang="el-GR" dirty="0" err="1"/>
              <a:t>blood</a:t>
            </a:r>
            <a:r>
              <a:rPr lang="el-GR" dirty="0"/>
              <a:t>” </a:t>
            </a:r>
            <a:r>
              <a:rPr lang="el-GR" dirty="0" err="1"/>
              <a:t>gives</a:t>
            </a:r>
            <a:r>
              <a:rPr lang="el-GR" dirty="0"/>
              <a:t> </a:t>
            </a:r>
            <a:r>
              <a:rPr lang="el-GR" dirty="0" err="1" smtClean="0"/>
              <a:t>infections</a:t>
            </a:r>
            <a:r>
              <a:rPr lang="el-GR" dirty="0" smtClean="0"/>
              <a:t>.</a:t>
            </a:r>
            <a:endParaRPr lang="el-GR" dirty="0"/>
          </a:p>
          <a:p>
            <a:r>
              <a:rPr lang="el-GR" dirty="0"/>
              <a:t>“</a:t>
            </a:r>
            <a:r>
              <a:rPr lang="el-GR" dirty="0" err="1"/>
              <a:t>Blood</a:t>
            </a:r>
            <a:r>
              <a:rPr lang="el-GR" dirty="0"/>
              <a:t> </a:t>
            </a:r>
            <a:r>
              <a:rPr lang="el-GR" dirty="0" err="1"/>
              <a:t>Safety</a:t>
            </a:r>
            <a:r>
              <a:rPr lang="el-GR" dirty="0"/>
              <a:t>”</a:t>
            </a:r>
          </a:p>
          <a:p>
            <a:pPr lvl="1"/>
            <a:r>
              <a:rPr lang="el-GR" dirty="0"/>
              <a:t>Καλό </a:t>
            </a:r>
            <a:r>
              <a:rPr lang="el-GR" dirty="0" smtClean="0"/>
              <a:t>Ιστορικό.</a:t>
            </a:r>
            <a:endParaRPr lang="el-GR" dirty="0"/>
          </a:p>
          <a:p>
            <a:pPr lvl="1"/>
            <a:r>
              <a:rPr lang="el-GR" dirty="0"/>
              <a:t>Εργαστηριακός έλεγχος του </a:t>
            </a:r>
            <a:r>
              <a:rPr lang="el-GR" dirty="0" smtClean="0"/>
              <a:t>αίματος.</a:t>
            </a:r>
            <a:endParaRPr lang="el-GR" dirty="0"/>
          </a:p>
          <a:p>
            <a:pPr lvl="1"/>
            <a:r>
              <a:rPr lang="el-GR" dirty="0"/>
              <a:t>Διαδικασία </a:t>
            </a:r>
            <a:r>
              <a:rPr lang="el-GR" dirty="0" smtClean="0"/>
              <a:t>διασταύρωσης.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4212051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Πριν και Μετά την </a:t>
            </a:r>
            <a:r>
              <a:rPr lang="el-GR" dirty="0" smtClean="0"/>
              <a:t>Αιμοδοσία</a:t>
            </a:r>
            <a:endParaRPr lang="el-GR" dirty="0"/>
          </a:p>
        </p:txBody>
      </p:sp>
      <p:sp>
        <p:nvSpPr>
          <p:cNvPr id="3" name="Θέση περιεχομένου 2"/>
          <p:cNvSpPr>
            <a:spLocks noGrp="1"/>
          </p:cNvSpPr>
          <p:nvPr>
            <p:ph idx="1"/>
          </p:nvPr>
        </p:nvSpPr>
        <p:spPr>
          <a:xfrm>
            <a:off x="457200" y="1196752"/>
            <a:ext cx="8363272" cy="5040560"/>
          </a:xfrm>
        </p:spPr>
        <p:txBody>
          <a:bodyPr/>
          <a:lstStyle/>
          <a:p>
            <a:r>
              <a:rPr lang="en-US" b="1" dirty="0"/>
              <a:t>Pre-Donation:</a:t>
            </a:r>
          </a:p>
          <a:p>
            <a:pPr lvl="1"/>
            <a:r>
              <a:rPr lang="el-GR" dirty="0" smtClean="0"/>
              <a:t>Ιστορικό.</a:t>
            </a:r>
            <a:endParaRPr lang="el-GR" dirty="0"/>
          </a:p>
          <a:p>
            <a:pPr lvl="1"/>
            <a:r>
              <a:rPr lang="el-GR" dirty="0"/>
              <a:t>Καταλληλότητα </a:t>
            </a:r>
            <a:r>
              <a:rPr lang="el-GR" dirty="0" smtClean="0"/>
              <a:t>αιμοδότη.</a:t>
            </a:r>
            <a:endParaRPr lang="el-GR" dirty="0"/>
          </a:p>
          <a:p>
            <a:pPr lvl="1"/>
            <a:r>
              <a:rPr lang="el-GR" dirty="0"/>
              <a:t>Συγκατάθεση αιμοδότη (υπογραφή</a:t>
            </a:r>
            <a:r>
              <a:rPr lang="el-GR" dirty="0" smtClean="0"/>
              <a:t>).</a:t>
            </a:r>
            <a:endParaRPr lang="el-GR" dirty="0"/>
          </a:p>
          <a:p>
            <a:pPr lvl="1"/>
            <a:r>
              <a:rPr lang="el-GR" dirty="0"/>
              <a:t>Ιατρικές </a:t>
            </a:r>
            <a:r>
              <a:rPr lang="el-GR" dirty="0" smtClean="0"/>
              <a:t>Εξετάσεις.</a:t>
            </a:r>
            <a:endParaRPr lang="el-GR" dirty="0"/>
          </a:p>
          <a:p>
            <a:r>
              <a:rPr lang="en-US" b="1" dirty="0"/>
              <a:t>Blood Donation: </a:t>
            </a:r>
            <a:r>
              <a:rPr lang="el-GR" dirty="0" smtClean="0"/>
              <a:t>Αιμοληψία.</a:t>
            </a:r>
            <a:endParaRPr lang="el-GR" dirty="0"/>
          </a:p>
          <a:p>
            <a:r>
              <a:rPr lang="en-US" b="1" dirty="0"/>
              <a:t>Post donation: </a:t>
            </a:r>
            <a:r>
              <a:rPr lang="el-GR" dirty="0"/>
              <a:t>Συμβουλές, μικρό γεύμα, Κάρτα εθελοντή </a:t>
            </a:r>
            <a:r>
              <a:rPr lang="el-GR" dirty="0" smtClean="0"/>
              <a:t>αιμοδότη.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4168020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Πρότυπα και </a:t>
            </a:r>
            <a:r>
              <a:rPr lang="el-GR" dirty="0" smtClean="0"/>
              <a:t>Ρυθμίσεις</a:t>
            </a:r>
            <a:endParaRPr lang="el-GR" dirty="0"/>
          </a:p>
        </p:txBody>
      </p:sp>
      <p:sp>
        <p:nvSpPr>
          <p:cNvPr id="3" name="Θέση περιεχομένου 2"/>
          <p:cNvSpPr>
            <a:spLocks noGrp="1"/>
          </p:cNvSpPr>
          <p:nvPr>
            <p:ph idx="1"/>
          </p:nvPr>
        </p:nvSpPr>
        <p:spPr>
          <a:xfrm>
            <a:off x="457200" y="1196752"/>
            <a:ext cx="8363272" cy="5544616"/>
          </a:xfrm>
        </p:spPr>
        <p:txBody>
          <a:bodyPr>
            <a:normAutofit/>
          </a:bodyPr>
          <a:lstStyle/>
          <a:p>
            <a:r>
              <a:rPr lang="el-GR" dirty="0"/>
              <a:t>Αυστηρά πρότυπα έχουν θεσπιστεί από την Ευρωπαϊκή Ένωση και ΗΠΑ για την ασφάλεια δότη και </a:t>
            </a:r>
            <a:r>
              <a:rPr lang="el-GR" dirty="0" smtClean="0"/>
              <a:t>δέκτη.</a:t>
            </a:r>
            <a:endParaRPr lang="el-GR" dirty="0"/>
          </a:p>
          <a:p>
            <a:r>
              <a:rPr lang="el-GR" dirty="0"/>
              <a:t>Μερικοί οργανισμοί είναι:</a:t>
            </a:r>
          </a:p>
          <a:p>
            <a:pPr lvl="1"/>
            <a:r>
              <a:rPr lang="en-US" dirty="0"/>
              <a:t>AABB – American Association of Blood </a:t>
            </a:r>
            <a:r>
              <a:rPr lang="en-US" dirty="0" smtClean="0"/>
              <a:t>Banks</a:t>
            </a:r>
            <a:r>
              <a:rPr lang="el-GR" dirty="0" smtClean="0"/>
              <a:t>.</a:t>
            </a:r>
            <a:endParaRPr lang="en-US" dirty="0"/>
          </a:p>
          <a:p>
            <a:pPr lvl="1"/>
            <a:r>
              <a:rPr lang="en-US" dirty="0"/>
              <a:t>FDA – Food and Drug </a:t>
            </a:r>
            <a:r>
              <a:rPr lang="en-US" dirty="0" smtClean="0"/>
              <a:t>Administration</a:t>
            </a:r>
            <a:r>
              <a:rPr lang="el-GR" dirty="0" smtClean="0"/>
              <a:t>.</a:t>
            </a:r>
            <a:endParaRPr lang="en-US" dirty="0"/>
          </a:p>
          <a:p>
            <a:pPr lvl="1"/>
            <a:r>
              <a:rPr lang="en-US" dirty="0"/>
              <a:t>CAP – College of the American </a:t>
            </a:r>
            <a:r>
              <a:rPr lang="en-US" dirty="0" smtClean="0"/>
              <a:t>Pathologists</a:t>
            </a:r>
            <a:r>
              <a:rPr lang="el-GR" dirty="0" smtClean="0"/>
              <a:t>.</a:t>
            </a:r>
            <a:endParaRPr lang="en-US" dirty="0"/>
          </a:p>
          <a:p>
            <a:pPr lvl="1"/>
            <a:r>
              <a:rPr lang="en-US" dirty="0"/>
              <a:t>JCAHO -  Joint Commission on the Accreditation of Hospital </a:t>
            </a:r>
            <a:r>
              <a:rPr lang="en-US" dirty="0" smtClean="0"/>
              <a:t>Organizations</a:t>
            </a:r>
            <a:r>
              <a:rPr lang="el-GR" dirty="0" smtClean="0"/>
              <a:t>.</a:t>
            </a:r>
            <a:endParaRPr lang="en-US" dirty="0"/>
          </a:p>
          <a:p>
            <a:pPr lvl="1"/>
            <a:r>
              <a:rPr lang="en-US" dirty="0"/>
              <a:t>NCCLS – National Committee for Clinical Laboratory </a:t>
            </a:r>
            <a:r>
              <a:rPr lang="en-US" dirty="0" smtClean="0"/>
              <a:t>Standards</a:t>
            </a:r>
            <a:r>
              <a:rPr lang="el-GR" dirty="0" smtClean="0"/>
              <a:t>.</a:t>
            </a:r>
            <a:endParaRPr lang="en-US" dirty="0"/>
          </a:p>
          <a:p>
            <a:pPr lvl="1"/>
            <a:r>
              <a:rPr lang="en-US" dirty="0"/>
              <a:t>ISBT – International Society of Blood </a:t>
            </a:r>
            <a:r>
              <a:rPr lang="en-US" dirty="0" smtClean="0"/>
              <a:t>Transfusion</a:t>
            </a:r>
            <a:r>
              <a:rPr lang="el-GR" dirty="0" smtClean="0"/>
              <a:t>.</a:t>
            </a:r>
            <a:endParaRPr lang="en-US" dirty="0"/>
          </a:p>
          <a:p>
            <a:pPr lvl="1"/>
            <a:r>
              <a:rPr lang="el-GR" dirty="0"/>
              <a:t>ΕΚΕΑ – Εθνικό Κέντρο </a:t>
            </a:r>
            <a:r>
              <a:rPr lang="el-GR" dirty="0" smtClean="0"/>
              <a:t>Αιμοδοσίας.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1307686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Διαλογή </a:t>
            </a:r>
            <a:r>
              <a:rPr lang="el-GR" dirty="0" smtClean="0"/>
              <a:t>Αιμοδοτών </a:t>
            </a:r>
            <a:r>
              <a:rPr lang="el-GR" sz="3000" b="0" dirty="0" smtClean="0"/>
              <a:t>1/2</a:t>
            </a:r>
            <a:endParaRPr lang="el-GR" sz="3000" b="0" dirty="0"/>
          </a:p>
        </p:txBody>
      </p:sp>
      <p:sp>
        <p:nvSpPr>
          <p:cNvPr id="3" name="Θέση περιεχομένου 2"/>
          <p:cNvSpPr>
            <a:spLocks noGrp="1"/>
          </p:cNvSpPr>
          <p:nvPr>
            <p:ph idx="1"/>
          </p:nvPr>
        </p:nvSpPr>
        <p:spPr>
          <a:xfrm>
            <a:off x="457200" y="1196752"/>
            <a:ext cx="8363272" cy="5112568"/>
          </a:xfrm>
        </p:spPr>
        <p:txBody>
          <a:bodyPr/>
          <a:lstStyle/>
          <a:p>
            <a:r>
              <a:rPr lang="el-GR" dirty="0"/>
              <a:t>Η επιλογή των αιμοδοτών περιλαμβάνει: </a:t>
            </a:r>
          </a:p>
          <a:p>
            <a:pPr lvl="1"/>
            <a:r>
              <a:rPr lang="el-GR" dirty="0"/>
              <a:t>Προσδιορισμός και αναγνώριση χαμηλού κινδύνου </a:t>
            </a:r>
            <a:r>
              <a:rPr lang="el-GR" dirty="0" smtClean="0"/>
              <a:t>πληθυσμών.</a:t>
            </a:r>
            <a:endParaRPr lang="el-GR" dirty="0"/>
          </a:p>
          <a:p>
            <a:pPr lvl="1"/>
            <a:r>
              <a:rPr lang="el-GR" dirty="0"/>
              <a:t>Εκπαίδευση </a:t>
            </a:r>
            <a:r>
              <a:rPr lang="el-GR" dirty="0" smtClean="0"/>
              <a:t>αιμοδοτών.</a:t>
            </a:r>
            <a:endParaRPr lang="el-GR" dirty="0"/>
          </a:p>
          <a:p>
            <a:pPr lvl="1"/>
            <a:r>
              <a:rPr lang="el-GR" dirty="0"/>
              <a:t>Ενθάρρυνση σε περίπτωση προσωρινού </a:t>
            </a:r>
            <a:r>
              <a:rPr lang="el-GR" dirty="0" smtClean="0"/>
              <a:t>αποκλεισμού.</a:t>
            </a:r>
            <a:endParaRPr lang="el-GR" dirty="0"/>
          </a:p>
          <a:p>
            <a:pPr lvl="1"/>
            <a:r>
              <a:rPr lang="el-GR" dirty="0"/>
              <a:t>Ιατρική κλινική και εργαστηριακή εξέταση πριν την </a:t>
            </a:r>
            <a:r>
              <a:rPr lang="el-GR" dirty="0" err="1" smtClean="0"/>
              <a:t>αιμοδότηση</a:t>
            </a:r>
            <a:r>
              <a:rPr lang="el-GR" dirty="0" smtClean="0"/>
              <a:t>.</a:t>
            </a:r>
            <a:endParaRPr lang="el-GR" dirty="0"/>
          </a:p>
          <a:p>
            <a:pPr lvl="1"/>
            <a:r>
              <a:rPr lang="el-GR" dirty="0"/>
              <a:t>Οι εθελοντές μη αμειβόμενοι και επαναλαμβανόμενοι αιμοδότες είναι οι ασφαλέστερη πηγή αίματος [</a:t>
            </a:r>
            <a:r>
              <a:rPr lang="el-GR" dirty="0" err="1"/>
              <a:t>Voluntary</a:t>
            </a:r>
            <a:r>
              <a:rPr lang="el-GR" dirty="0"/>
              <a:t> </a:t>
            </a:r>
            <a:r>
              <a:rPr lang="el-GR" dirty="0" err="1"/>
              <a:t>Non</a:t>
            </a:r>
            <a:r>
              <a:rPr lang="el-GR" dirty="0"/>
              <a:t>-</a:t>
            </a:r>
            <a:r>
              <a:rPr lang="el-GR" dirty="0" err="1"/>
              <a:t>remunerated</a:t>
            </a:r>
            <a:r>
              <a:rPr lang="el-GR" dirty="0"/>
              <a:t> </a:t>
            </a:r>
            <a:r>
              <a:rPr lang="el-GR" dirty="0" err="1"/>
              <a:t>Repeat</a:t>
            </a:r>
            <a:r>
              <a:rPr lang="el-GR" dirty="0"/>
              <a:t> </a:t>
            </a:r>
            <a:r>
              <a:rPr lang="el-GR" dirty="0" err="1"/>
              <a:t>Donor</a:t>
            </a:r>
            <a:r>
              <a:rPr lang="el-GR" dirty="0"/>
              <a:t> (VNRD</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2373099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Διαλογή Αιμοδοτών </a:t>
            </a:r>
            <a:r>
              <a:rPr lang="el-GR" sz="3000" b="0" dirty="0" smtClean="0"/>
              <a:t>2/2</a:t>
            </a:r>
            <a:endParaRPr lang="el-GR" dirty="0"/>
          </a:p>
        </p:txBody>
      </p:sp>
      <p:sp>
        <p:nvSpPr>
          <p:cNvPr id="3" name="Θέση περιεχομένου 2"/>
          <p:cNvSpPr>
            <a:spLocks noGrp="1"/>
          </p:cNvSpPr>
          <p:nvPr>
            <p:ph idx="1"/>
          </p:nvPr>
        </p:nvSpPr>
        <p:spPr/>
        <p:txBody>
          <a:bodyPr>
            <a:normAutofit/>
          </a:bodyPr>
          <a:lstStyle/>
          <a:p>
            <a:r>
              <a:rPr lang="el-GR" dirty="0"/>
              <a:t>Ιστορικό βασιζόμενο σε πρότυπο ερωτηματολόγιο για την παροχή πληροφοριών σχετικά με την υγεία του αιμοδότη και τους παράγοντες κινδύνου που μπορούν να κάνουν μη ασφαλή την </a:t>
            </a:r>
            <a:r>
              <a:rPr lang="el-GR" dirty="0" smtClean="0"/>
              <a:t>αιμοδοσία.</a:t>
            </a:r>
            <a:endParaRPr lang="el-GR" dirty="0"/>
          </a:p>
          <a:p>
            <a:r>
              <a:rPr lang="el-GR" dirty="0"/>
              <a:t>Κλινική εξέταση που περιέχει μέτρηση της πίεσης του αίματος, θερμοκρασίας, σφυγμών και μέτρηση της </a:t>
            </a:r>
            <a:r>
              <a:rPr lang="el-GR" dirty="0" err="1"/>
              <a:t>Hb</a:t>
            </a:r>
            <a:r>
              <a:rPr lang="el-GR" dirty="0"/>
              <a:t> ή του HCT (</a:t>
            </a:r>
            <a:r>
              <a:rPr lang="el-GR" dirty="0" err="1"/>
              <a:t>screen</a:t>
            </a:r>
            <a:r>
              <a:rPr lang="el-GR" dirty="0"/>
              <a:t> </a:t>
            </a:r>
            <a:r>
              <a:rPr lang="el-GR" dirty="0" err="1"/>
              <a:t>for</a:t>
            </a:r>
            <a:r>
              <a:rPr lang="el-GR" dirty="0"/>
              <a:t> </a:t>
            </a:r>
            <a:r>
              <a:rPr lang="el-GR" dirty="0" err="1"/>
              <a:t>anemia</a:t>
            </a:r>
            <a:r>
              <a:rPr lang="el-GR" dirty="0" smtClean="0"/>
              <a:t>).</a:t>
            </a:r>
            <a:endParaRPr lang="el-GR" dirty="0"/>
          </a:p>
          <a:p>
            <a:r>
              <a:rPr lang="el-GR" dirty="0"/>
              <a:t>Οι στόχοι είναι δύο:</a:t>
            </a:r>
          </a:p>
          <a:p>
            <a:pPr lvl="1"/>
            <a:r>
              <a:rPr lang="el-GR" dirty="0"/>
              <a:t>Προστασία της υγείας </a:t>
            </a:r>
            <a:r>
              <a:rPr lang="el-GR" dirty="0" smtClean="0"/>
              <a:t>του δότη.</a:t>
            </a:r>
            <a:endParaRPr lang="el-GR" dirty="0"/>
          </a:p>
          <a:p>
            <a:pPr lvl="1"/>
            <a:r>
              <a:rPr lang="el-GR" dirty="0"/>
              <a:t>Προστασία της υγείας του </a:t>
            </a:r>
            <a:r>
              <a:rPr lang="el-GR" dirty="0" smtClean="0"/>
              <a:t>δέκτη.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84782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0" name="Rectangle 6"/>
          <p:cNvSpPr>
            <a:spLocks noChangeArrowheads="1"/>
          </p:cNvSpPr>
          <p:nvPr/>
        </p:nvSpPr>
        <p:spPr bwMode="auto">
          <a:xfrm>
            <a:off x="609600" y="4114800"/>
            <a:ext cx="245432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el-GR" altLang="el-GR" sz="2200" b="1" dirty="0">
                <a:solidFill>
                  <a:schemeClr val="tx1"/>
                </a:solidFill>
                <a:latin typeface="+mn-lt"/>
              </a:rPr>
              <a:t>Ποτέ με αμοιβή . . .</a:t>
            </a:r>
          </a:p>
        </p:txBody>
      </p:sp>
      <p:pic>
        <p:nvPicPr>
          <p:cNvPr id="72711" name="Picture 7"/>
          <p:cNvPicPr>
            <a:picLocks noChangeAspect="1" noChangeArrowheads="1"/>
          </p:cNvPicPr>
          <p:nvPr/>
        </p:nvPicPr>
        <p:blipFill>
          <a:blip r:embed="rId2" cstate="print"/>
          <a:srcRect/>
          <a:stretch>
            <a:fillRect/>
          </a:stretch>
        </p:blipFill>
        <p:spPr bwMode="auto">
          <a:xfrm>
            <a:off x="3049070" y="3069549"/>
            <a:ext cx="3116560" cy="277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a:xfrm>
            <a:off x="0" y="116632"/>
            <a:ext cx="9144000" cy="1080120"/>
          </a:xfrm>
        </p:spPr>
        <p:txBody>
          <a:bodyPr>
            <a:noAutofit/>
          </a:bodyPr>
          <a:lstStyle/>
          <a:p>
            <a:r>
              <a:rPr lang="el-GR" dirty="0"/>
              <a:t>Ποιοί είναι οι ασφαλέστεροι δότες αίματος</a:t>
            </a:r>
            <a:r>
              <a:rPr lang="el-GR" dirty="0" smtClean="0"/>
              <a:t>;</a:t>
            </a:r>
            <a:br>
              <a:rPr lang="el-GR" dirty="0" smtClean="0"/>
            </a:br>
            <a:r>
              <a:rPr lang="el-GR" sz="3000" b="0" dirty="0"/>
              <a:t>1</a:t>
            </a:r>
            <a:r>
              <a:rPr lang="el-GR" sz="3000" b="0" dirty="0" smtClean="0"/>
              <a:t>/3 </a:t>
            </a:r>
            <a:endParaRPr lang="el-GR" sz="3000" b="0" dirty="0"/>
          </a:p>
        </p:txBody>
      </p:sp>
      <p:sp>
        <p:nvSpPr>
          <p:cNvPr id="3" name="Θέση περιεχομένου 2"/>
          <p:cNvSpPr>
            <a:spLocks noGrp="1"/>
          </p:cNvSpPr>
          <p:nvPr>
            <p:ph idx="1"/>
          </p:nvPr>
        </p:nvSpPr>
        <p:spPr>
          <a:xfrm>
            <a:off x="457200" y="1196752"/>
            <a:ext cx="8229600" cy="2160240"/>
          </a:xfrm>
        </p:spPr>
        <p:txBody>
          <a:bodyPr>
            <a:normAutofit/>
          </a:bodyPr>
          <a:lstStyle/>
          <a:p>
            <a:r>
              <a:rPr lang="el-GR" sz="2400" dirty="0"/>
              <a:t>Οι εθελοντές δότες που δεν πληρώνονται και οι οποίοι δίνουν αίμα σε τακτά χρονικά διαστήματα είναι οι ασφαλέστεροι δότες </a:t>
            </a:r>
            <a:r>
              <a:rPr lang="el-GR" sz="2400" dirty="0" smtClean="0"/>
              <a:t>αίματος</a:t>
            </a:r>
            <a:r>
              <a:rPr lang="el-GR" sz="2400"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3579774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nodeType="withEffect">
                                  <p:stCondLst>
                                    <p:cond delay="1500"/>
                                  </p:stCondLst>
                                  <p:childTnLst>
                                    <p:set>
                                      <p:cBhvr>
                                        <p:cTn id="6" dur="1" fill="hold">
                                          <p:stCondLst>
                                            <p:cond delay="0"/>
                                          </p:stCondLst>
                                        </p:cTn>
                                        <p:tgtEl>
                                          <p:spTgt spid="72711"/>
                                        </p:tgtEl>
                                        <p:attrNameLst>
                                          <p:attrName>style.visibility</p:attrName>
                                        </p:attrNameLst>
                                      </p:cBhvr>
                                      <p:to>
                                        <p:strVal val="visible"/>
                                      </p:to>
                                    </p:set>
                                    <p:animEffect transition="in" filter="checkerboard(across)">
                                      <p:cBhvr>
                                        <p:cTn id="7" dur="2000"/>
                                        <p:tgtEl>
                                          <p:spTgt spid="72711"/>
                                        </p:tgtEl>
                                      </p:cBhvr>
                                    </p:animEffect>
                                  </p:childTnLst>
                                </p:cTn>
                              </p:par>
                              <p:par>
                                <p:cTn id="8" presetID="27" presetClass="entr" presetSubtype="0" fill="hold" grpId="0" nodeType="withEffect">
                                  <p:stCondLst>
                                    <p:cond delay="2000"/>
                                  </p:stCondLst>
                                  <p:iterate type="lt">
                                    <p:tmPct val="50000"/>
                                  </p:iterate>
                                  <p:childTnLst>
                                    <p:set>
                                      <p:cBhvr>
                                        <p:cTn id="9" dur="1" fill="hold">
                                          <p:stCondLst>
                                            <p:cond delay="0"/>
                                          </p:stCondLst>
                                        </p:cTn>
                                        <p:tgtEl>
                                          <p:spTgt spid="72710"/>
                                        </p:tgtEl>
                                        <p:attrNameLst>
                                          <p:attrName>style.visibility</p:attrName>
                                        </p:attrNameLst>
                                      </p:cBhvr>
                                      <p:to>
                                        <p:strVal val="visible"/>
                                      </p:to>
                                    </p:set>
                                    <p:anim calcmode="discrete" valueType="clr">
                                      <p:cBhvr override="childStyle">
                                        <p:cTn id="10" dur="80"/>
                                        <p:tgtEl>
                                          <p:spTgt spid="72710"/>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72710"/>
                                        </p:tgtEl>
                                        <p:attrNameLst>
                                          <p:attrName>fillcolor</p:attrName>
                                        </p:attrNameLst>
                                      </p:cBhvr>
                                      <p:tavLst>
                                        <p:tav tm="0">
                                          <p:val>
                                            <p:clrVal>
                                              <a:schemeClr val="accent2"/>
                                            </p:clrVal>
                                          </p:val>
                                        </p:tav>
                                        <p:tav tm="50000">
                                          <p:val>
                                            <p:clrVal>
                                              <a:schemeClr val="hlink"/>
                                            </p:clrVal>
                                          </p:val>
                                        </p:tav>
                                      </p:tavLst>
                                    </p:anim>
                                    <p:set>
                                      <p:cBhvr>
                                        <p:cTn id="12" dur="80"/>
                                        <p:tgtEl>
                                          <p:spTgt spid="727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4824536"/>
          </a:xfrm>
        </p:spPr>
        <p:txBody>
          <a:bodyPr/>
          <a:lstStyle/>
          <a:p>
            <a:r>
              <a:rPr lang="el-GR" dirty="0"/>
              <a:t>Έρευνες σε πολλές χώρες έχουν δείξει ότι οι άνθρωποι που δίνουν αίμα ελεύθερα και χωρίς να περιμένουν κάποια χρηματική ανταμοιβή δεν έχουν λόγω να αποκρύψουν πληροφορίες για την υγεία τους και για τον τρόπο ζωής τους, οι οποίες ενδέχεται να τους καταστήσουν ακατάλληλους για δωρεά αίματος, είτε προσωρινά είτε </a:t>
            </a:r>
            <a:r>
              <a:rPr lang="el-GR" dirty="0" smtClean="0"/>
              <a:t>μόνιμα.</a:t>
            </a:r>
            <a:endParaRPr lang="el-GR" dirty="0"/>
          </a:p>
          <a:p>
            <a:r>
              <a:rPr lang="el-GR" dirty="0"/>
              <a:t>Το βασικό τους κίνητρο είναι να βοηθήσουν άλλους ανθρώπους και να αποκομίσουν όχι κάποιο προσωπικό όφελος, παρά την ικανοποίηση της επίγνωσης πως έχουν βοηθήσει στη σωτηρία μιας ανθρώπινης </a:t>
            </a:r>
            <a:r>
              <a:rPr lang="el-GR" dirty="0" smtClean="0"/>
              <a:t>ζωής</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
        <p:nvSpPr>
          <p:cNvPr id="7" name="Τίτλος 1"/>
          <p:cNvSpPr>
            <a:spLocks noGrp="1"/>
          </p:cNvSpPr>
          <p:nvPr>
            <p:ph type="title"/>
          </p:nvPr>
        </p:nvSpPr>
        <p:spPr>
          <a:xfrm>
            <a:off x="0" y="116632"/>
            <a:ext cx="9144000" cy="1080120"/>
          </a:xfrm>
        </p:spPr>
        <p:txBody>
          <a:bodyPr>
            <a:noAutofit/>
          </a:bodyPr>
          <a:lstStyle/>
          <a:p>
            <a:r>
              <a:rPr lang="el-GR" dirty="0"/>
              <a:t>Ποιοί είναι οι ασφαλέστεροι δότες αίματος</a:t>
            </a:r>
            <a:r>
              <a:rPr lang="el-GR" dirty="0" smtClean="0"/>
              <a:t>;</a:t>
            </a:r>
            <a:br>
              <a:rPr lang="el-GR" dirty="0" smtClean="0"/>
            </a:br>
            <a:r>
              <a:rPr lang="el-GR" sz="3000" b="0" dirty="0" smtClean="0"/>
              <a:t>2/3 </a:t>
            </a:r>
            <a:endParaRPr lang="el-GR" sz="3000" b="0" dirty="0"/>
          </a:p>
        </p:txBody>
      </p:sp>
    </p:spTree>
    <p:extLst>
      <p:ext uri="{BB962C8B-B14F-4D97-AF65-F5344CB8AC3E}">
        <p14:creationId xmlns:p14="http://schemas.microsoft.com/office/powerpoint/2010/main" val="1761404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84784"/>
            <a:ext cx="8229600" cy="4752528"/>
          </a:xfrm>
        </p:spPr>
        <p:txBody>
          <a:bodyPr/>
          <a:lstStyle/>
          <a:p>
            <a:r>
              <a:rPr lang="el-GR" dirty="0"/>
              <a:t>Οι «οικογενειακοί» ή οι δότες «αντικατάστασης» δωρίζουν αίμα μόνο όταν κάποιο μέλος της οικογένειας ή του κοντινού τους περιβάλλοντος χρειάζεται μετάγγιση αίματος. </a:t>
            </a:r>
          </a:p>
          <a:p>
            <a:r>
              <a:rPr lang="el-GR" dirty="0"/>
              <a:t>Έχει αποδειχθεί ότι το αίμα τους είναι λιγότερο ασφαλές από των ανθρώπων που δίνουν το αίμα τους εθελοντικά, χωρίς να περιμένουν ανταμοιβή, γιατί ενδέχεται να βρίσκονται υπό πίεση να δώσουν αίμα, όταν δεν είναι κατάλληλοι για κάτι τέτοιο, καθώς θα υπάρχει ο κίνδυνος να μεταδώσουν κάποιο νόσημα στον ασθενή.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
        <p:nvSpPr>
          <p:cNvPr id="7" name="Τίτλος 1"/>
          <p:cNvSpPr>
            <a:spLocks noGrp="1"/>
          </p:cNvSpPr>
          <p:nvPr>
            <p:ph type="title"/>
          </p:nvPr>
        </p:nvSpPr>
        <p:spPr>
          <a:xfrm>
            <a:off x="0" y="116632"/>
            <a:ext cx="9144000" cy="1080120"/>
          </a:xfrm>
        </p:spPr>
        <p:txBody>
          <a:bodyPr>
            <a:noAutofit/>
          </a:bodyPr>
          <a:lstStyle/>
          <a:p>
            <a:r>
              <a:rPr lang="el-GR" dirty="0"/>
              <a:t>Ποιοί είναι οι ασφαλέστεροι δότες αίματος</a:t>
            </a:r>
            <a:r>
              <a:rPr lang="el-GR" dirty="0" smtClean="0"/>
              <a:t>;</a:t>
            </a:r>
            <a:br>
              <a:rPr lang="el-GR" dirty="0" smtClean="0"/>
            </a:br>
            <a:r>
              <a:rPr lang="el-GR" sz="3000" b="0" dirty="0" smtClean="0"/>
              <a:t>3/3 </a:t>
            </a:r>
            <a:endParaRPr lang="el-GR" sz="3000" b="0" dirty="0"/>
          </a:p>
        </p:txBody>
      </p:sp>
    </p:spTree>
    <p:extLst>
      <p:ext uri="{BB962C8B-B14F-4D97-AF65-F5344CB8AC3E}">
        <p14:creationId xmlns:p14="http://schemas.microsoft.com/office/powerpoint/2010/main" val="3481200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Εγγραφή </a:t>
            </a:r>
            <a:r>
              <a:rPr lang="el-GR" dirty="0" smtClean="0"/>
              <a:t>Αιμοδότη</a:t>
            </a:r>
            <a:endParaRPr lang="el-GR" dirty="0"/>
          </a:p>
        </p:txBody>
      </p:sp>
      <p:sp>
        <p:nvSpPr>
          <p:cNvPr id="3" name="Θέση περιεχομένου 2"/>
          <p:cNvSpPr>
            <a:spLocks noGrp="1"/>
          </p:cNvSpPr>
          <p:nvPr>
            <p:ph idx="1"/>
          </p:nvPr>
        </p:nvSpPr>
        <p:spPr/>
        <p:txBody>
          <a:bodyPr/>
          <a:lstStyle/>
          <a:p>
            <a:r>
              <a:rPr lang="el-GR" dirty="0"/>
              <a:t>Εγγραφή </a:t>
            </a:r>
            <a:r>
              <a:rPr lang="el-GR" dirty="0" smtClean="0"/>
              <a:t>δότη.</a:t>
            </a:r>
            <a:endParaRPr lang="el-GR" dirty="0"/>
          </a:p>
          <a:p>
            <a:r>
              <a:rPr lang="el-GR" dirty="0"/>
              <a:t>Γραπτές οδηγίες δίνονται στον δότη που εξηγούν υψηλού κινδύνου δραστηριότητες (</a:t>
            </a:r>
            <a:r>
              <a:rPr lang="el-GR" dirty="0" err="1"/>
              <a:t>high</a:t>
            </a:r>
            <a:r>
              <a:rPr lang="el-GR" dirty="0"/>
              <a:t> </a:t>
            </a:r>
            <a:r>
              <a:rPr lang="el-GR" dirty="0" err="1"/>
              <a:t>risk</a:t>
            </a:r>
            <a:r>
              <a:rPr lang="el-GR" dirty="0"/>
              <a:t> </a:t>
            </a:r>
            <a:r>
              <a:rPr lang="el-GR" dirty="0" err="1"/>
              <a:t>activities</a:t>
            </a:r>
            <a:r>
              <a:rPr lang="el-GR" dirty="0"/>
              <a:t>) για να διευκρινιστεί η καταλληλότητα ή ακαταλληλότητα του </a:t>
            </a:r>
            <a:r>
              <a:rPr lang="el-GR" dirty="0" smtClean="0"/>
              <a:t>αιμοδότη.</a:t>
            </a:r>
            <a:endParaRPr lang="el-GR" dirty="0"/>
          </a:p>
          <a:p>
            <a:r>
              <a:rPr lang="el-GR" dirty="0"/>
              <a:t>Ο αιμοδότης δίνει τη συγκατάθεση του για να δοθεί το αίμα του σε τυχαίο δότη εκτός και εάν πρόκειται για </a:t>
            </a:r>
            <a:r>
              <a:rPr lang="el-GR" dirty="0" err="1"/>
              <a:t>αυτόλογη</a:t>
            </a:r>
            <a:r>
              <a:rPr lang="el-GR" dirty="0"/>
              <a:t> </a:t>
            </a:r>
            <a:r>
              <a:rPr lang="el-GR" dirty="0" smtClean="0"/>
              <a:t>μετάγγιση.</a:t>
            </a:r>
            <a:endParaRPr lang="el-GR" dirty="0"/>
          </a:p>
          <a:p>
            <a:r>
              <a:rPr lang="el-GR" dirty="0"/>
              <a:t>Οι αιμοδότες πρώτης φοράς δίνουν πληροφορίες για τη διεύθυνση τους, τηλέφωνο </a:t>
            </a:r>
            <a:r>
              <a:rPr lang="el-GR" dirty="0" smtClean="0"/>
              <a:t>κτλ.</a:t>
            </a:r>
            <a:endParaRPr lang="el-GR" dirty="0"/>
          </a:p>
          <a:p>
            <a:r>
              <a:rPr lang="el-GR" dirty="0"/>
              <a:t>Οι αιμοδότες πολλαπλής φοράς απλά συμφωνούν με τα υπάρχοντα στοιχεία της </a:t>
            </a:r>
            <a:r>
              <a:rPr lang="el-GR" dirty="0" smtClean="0"/>
              <a:t>αιμοδοσίας</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615470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Συχνότητα </a:t>
            </a:r>
            <a:r>
              <a:rPr lang="el-GR" dirty="0" smtClean="0"/>
              <a:t>Αιμοδοσίας</a:t>
            </a:r>
            <a:endParaRPr lang="el-GR" dirty="0"/>
          </a:p>
        </p:txBody>
      </p:sp>
      <p:sp>
        <p:nvSpPr>
          <p:cNvPr id="3" name="Θέση περιεχομένου 2"/>
          <p:cNvSpPr>
            <a:spLocks noGrp="1"/>
          </p:cNvSpPr>
          <p:nvPr>
            <p:ph idx="1"/>
          </p:nvPr>
        </p:nvSpPr>
        <p:spPr>
          <a:xfrm>
            <a:off x="457200" y="1196752"/>
            <a:ext cx="8229600" cy="3312368"/>
          </a:xfrm>
        </p:spPr>
        <p:txBody>
          <a:bodyPr/>
          <a:lstStyle/>
          <a:p>
            <a:r>
              <a:rPr lang="el-GR" dirty="0"/>
              <a:t>Ολικού αίματος ή ερυθρών αιμοσφαιρίων </a:t>
            </a:r>
            <a:r>
              <a:rPr lang="el-GR" dirty="0" smtClean="0"/>
              <a:t> 8 βδομάδες.</a:t>
            </a:r>
            <a:endParaRPr lang="el-GR" dirty="0"/>
          </a:p>
          <a:p>
            <a:r>
              <a:rPr lang="el-GR" dirty="0" err="1" smtClean="0"/>
              <a:t>Αιμοπεταλιοφέρησης</a:t>
            </a:r>
            <a:r>
              <a:rPr lang="el-GR" dirty="0" smtClean="0"/>
              <a:t> </a:t>
            </a:r>
            <a:r>
              <a:rPr lang="el-GR" dirty="0"/>
              <a:t>- έως και 24 φορές / </a:t>
            </a:r>
            <a:r>
              <a:rPr lang="el-GR" dirty="0" smtClean="0"/>
              <a:t>έτος.</a:t>
            </a:r>
            <a:endParaRPr lang="el-GR" dirty="0"/>
          </a:p>
          <a:p>
            <a:r>
              <a:rPr lang="el-GR" dirty="0" err="1" smtClean="0"/>
              <a:t>Πλασμαφαίρεσης</a:t>
            </a:r>
            <a:r>
              <a:rPr lang="el-GR" dirty="0" smtClean="0"/>
              <a:t> - </a:t>
            </a:r>
            <a:r>
              <a:rPr lang="el-GR" dirty="0"/>
              <a:t>μία φορά κάθε 4 εβδομάδες, μπορεί να γίνει δύο φορές την </a:t>
            </a:r>
            <a:r>
              <a:rPr lang="el-GR" dirty="0" smtClean="0"/>
              <a:t>εβδομάδα.</a:t>
            </a:r>
            <a:endParaRPr lang="el-GR" dirty="0"/>
          </a:p>
          <a:p>
            <a:r>
              <a:rPr lang="el-GR" dirty="0" smtClean="0"/>
              <a:t>Κοκκιοκύτταρα.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3313560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Χαρακτηριστικά του Εθελοντή Αιμοδότη</a:t>
            </a:r>
          </a:p>
        </p:txBody>
      </p:sp>
      <p:sp>
        <p:nvSpPr>
          <p:cNvPr id="5" name="Ορθογώνιο 4"/>
          <p:cNvSpPr/>
          <p:nvPr/>
        </p:nvSpPr>
        <p:spPr>
          <a:xfrm>
            <a:off x="5580112" y="5698208"/>
            <a:ext cx="1800200" cy="369332"/>
          </a:xfrm>
          <a:prstGeom prst="rect">
            <a:avLst/>
          </a:prstGeom>
        </p:spPr>
        <p:txBody>
          <a:bodyPr wrap="square">
            <a:spAutoFit/>
          </a:bodyPr>
          <a:lstStyle/>
          <a:p>
            <a:pPr algn="ctr"/>
            <a:r>
              <a:rPr lang="el-GR" dirty="0" smtClean="0"/>
              <a:t>[</a:t>
            </a:r>
            <a:r>
              <a:rPr lang="en-US" dirty="0" smtClean="0">
                <a:hlinkClick r:id="rId2"/>
              </a:rPr>
              <a:t>eae.gr</a:t>
            </a:r>
            <a:r>
              <a:rPr lang="el-GR" dirty="0" smtClean="0"/>
              <a:t>]</a:t>
            </a:r>
            <a:endParaRPr lang="el-GR" dirty="0"/>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
        <p:nvSpPr>
          <p:cNvPr id="4" name="Θέση περιεχομένου 3"/>
          <p:cNvSpPr>
            <a:spLocks noGrp="1"/>
          </p:cNvSpPr>
          <p:nvPr>
            <p:ph idx="1"/>
          </p:nvPr>
        </p:nvSpPr>
        <p:spPr>
          <a:xfrm>
            <a:off x="457200" y="1196752"/>
            <a:ext cx="8507288" cy="5040560"/>
          </a:xfrm>
        </p:spPr>
        <p:txBody>
          <a:bodyPr>
            <a:normAutofit lnSpcReduction="10000"/>
          </a:bodyPr>
          <a:lstStyle/>
          <a:p>
            <a:r>
              <a:rPr lang="el-GR" dirty="0"/>
              <a:t>Είναι </a:t>
            </a:r>
            <a:r>
              <a:rPr lang="el-GR" dirty="0" smtClean="0"/>
              <a:t>ένα </a:t>
            </a:r>
            <a:r>
              <a:rPr lang="el-GR" dirty="0"/>
              <a:t>άτομο </a:t>
            </a:r>
            <a:r>
              <a:rPr lang="el-GR" dirty="0" smtClean="0"/>
              <a:t>ευαισθητοποιημένο</a:t>
            </a:r>
            <a:r>
              <a:rPr lang="el-GR" dirty="0"/>
              <a:t> </a:t>
            </a:r>
            <a:r>
              <a:rPr lang="el-GR" dirty="0" smtClean="0"/>
              <a:t>και</a:t>
            </a:r>
            <a:r>
              <a:rPr lang="el-GR" dirty="0"/>
              <a:t> </a:t>
            </a:r>
            <a:r>
              <a:rPr lang="el-GR" dirty="0" smtClean="0"/>
              <a:t>υπεύθυνο</a:t>
            </a:r>
            <a:r>
              <a:rPr lang="el-GR" dirty="0"/>
              <a:t> </a:t>
            </a:r>
            <a:r>
              <a:rPr lang="el-GR" dirty="0" smtClean="0"/>
              <a:t>ως</a:t>
            </a:r>
            <a:r>
              <a:rPr lang="el-GR" dirty="0"/>
              <a:t> </a:t>
            </a:r>
            <a:r>
              <a:rPr lang="el-GR" dirty="0" smtClean="0"/>
              <a:t>άνθρωπος και ως πολίτης. Ως</a:t>
            </a:r>
            <a:r>
              <a:rPr lang="el-GR" dirty="0"/>
              <a:t> </a:t>
            </a:r>
            <a:r>
              <a:rPr lang="el-GR" dirty="0" smtClean="0"/>
              <a:t>άνθρωπος, επιτελεί ιερό καθήκον σώζοντας ζωές και ως πολίτης, συμβάλλει στη βελτίωση της υγείας των συνανθρώπων του.</a:t>
            </a:r>
            <a:r>
              <a:rPr lang="el-GR" dirty="0"/>
              <a:t>  </a:t>
            </a:r>
          </a:p>
          <a:p>
            <a:r>
              <a:rPr lang="el-GR" dirty="0"/>
              <a:t>Επιπλέον:</a:t>
            </a:r>
          </a:p>
          <a:p>
            <a:pPr lvl="1"/>
            <a:r>
              <a:rPr lang="el-GR" dirty="0"/>
              <a:t>Προσφέρει συστηματικά και αθόρυβα για τον άγνωστο </a:t>
            </a:r>
            <a:r>
              <a:rPr lang="el-GR" dirty="0" smtClean="0"/>
              <a:t>πάσχοντα.</a:t>
            </a:r>
          </a:p>
          <a:p>
            <a:pPr lvl="1"/>
            <a:r>
              <a:rPr lang="el-GR" dirty="0" smtClean="0"/>
              <a:t>Αγαπά</a:t>
            </a:r>
            <a:r>
              <a:rPr lang="el-GR" dirty="0"/>
              <a:t> τη ζωή και τον </a:t>
            </a:r>
            <a:r>
              <a:rPr lang="el-GR" dirty="0" smtClean="0"/>
              <a:t>άνθρωπο.</a:t>
            </a:r>
          </a:p>
          <a:p>
            <a:pPr lvl="1"/>
            <a:r>
              <a:rPr lang="el-GR" dirty="0" smtClean="0"/>
              <a:t>Συμμετέχει</a:t>
            </a:r>
            <a:r>
              <a:rPr lang="el-GR" dirty="0"/>
              <a:t> ενεργά στην κοινωνική </a:t>
            </a:r>
            <a:r>
              <a:rPr lang="el-GR" dirty="0" smtClean="0"/>
              <a:t>πραγματικότητα.</a:t>
            </a:r>
          </a:p>
          <a:p>
            <a:pPr lvl="1"/>
            <a:r>
              <a:rPr lang="el-GR" dirty="0" smtClean="0"/>
              <a:t>Συμβάλλει</a:t>
            </a:r>
            <a:r>
              <a:rPr lang="el-GR" dirty="0"/>
              <a:t> </a:t>
            </a:r>
            <a:r>
              <a:rPr lang="el-GR" dirty="0" smtClean="0"/>
              <a:t>αποφασιστικά</a:t>
            </a:r>
            <a:r>
              <a:rPr lang="el-GR" dirty="0"/>
              <a:t> </a:t>
            </a:r>
            <a:r>
              <a:rPr lang="el-GR" dirty="0" smtClean="0"/>
              <a:t>στην</a:t>
            </a:r>
            <a:r>
              <a:rPr lang="el-GR" dirty="0"/>
              <a:t> </a:t>
            </a:r>
            <a:r>
              <a:rPr lang="el-GR" dirty="0" smtClean="0"/>
              <a:t>εθνική</a:t>
            </a:r>
            <a:r>
              <a:rPr lang="el-GR" dirty="0"/>
              <a:t> </a:t>
            </a:r>
            <a:r>
              <a:rPr lang="el-GR" dirty="0" smtClean="0"/>
              <a:t>προσπάθεια</a:t>
            </a:r>
            <a:r>
              <a:rPr lang="el-GR" dirty="0"/>
              <a:t> </a:t>
            </a:r>
            <a:r>
              <a:rPr lang="el-GR" dirty="0" smtClean="0"/>
              <a:t>για</a:t>
            </a:r>
            <a:r>
              <a:rPr lang="el-GR" dirty="0"/>
              <a:t> </a:t>
            </a:r>
            <a:r>
              <a:rPr lang="el-GR" dirty="0" smtClean="0"/>
              <a:t>αυτάρκεια σε αίμα</a:t>
            </a:r>
            <a:r>
              <a:rPr lang="el-GR" dirty="0"/>
              <a:t>  και παράγωγα αίματος.  </a:t>
            </a:r>
          </a:p>
          <a:p>
            <a:pPr lvl="1"/>
            <a:r>
              <a:rPr lang="el-GR" dirty="0"/>
              <a:t>Δικαιώνεται με την προσφορά του. </a:t>
            </a:r>
          </a:p>
          <a:p>
            <a:pPr lvl="1"/>
            <a:endParaRPr lang="el-GR" dirty="0"/>
          </a:p>
        </p:txBody>
      </p:sp>
    </p:spTree>
    <p:extLst>
      <p:ext uri="{BB962C8B-B14F-4D97-AF65-F5344CB8AC3E}">
        <p14:creationId xmlns:p14="http://schemas.microsoft.com/office/powerpoint/2010/main" val="3048417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Ιατρικό </a:t>
            </a:r>
            <a:r>
              <a:rPr lang="el-GR" dirty="0" smtClean="0"/>
              <a:t>Ιστορικό</a:t>
            </a:r>
            <a:endParaRPr lang="el-GR" dirty="0"/>
          </a:p>
        </p:txBody>
      </p:sp>
      <p:sp>
        <p:nvSpPr>
          <p:cNvPr id="3" name="Θέση περιεχομένου 2"/>
          <p:cNvSpPr>
            <a:spLocks noGrp="1"/>
          </p:cNvSpPr>
          <p:nvPr>
            <p:ph idx="1"/>
          </p:nvPr>
        </p:nvSpPr>
        <p:spPr/>
        <p:txBody>
          <a:bodyPr/>
          <a:lstStyle/>
          <a:p>
            <a:r>
              <a:rPr lang="el-GR" dirty="0"/>
              <a:t>Κάθε φορά λαμβάνεται ιατρικό </a:t>
            </a:r>
            <a:r>
              <a:rPr lang="el-GR" dirty="0" smtClean="0"/>
              <a:t>ιστορικό.</a:t>
            </a:r>
            <a:endParaRPr lang="el-GR" dirty="0"/>
          </a:p>
          <a:p>
            <a:r>
              <a:rPr lang="el-GR" dirty="0"/>
              <a:t>Το ιστορικό είναι πρότυπο σε εθνικό </a:t>
            </a:r>
            <a:r>
              <a:rPr lang="el-GR" dirty="0" smtClean="0"/>
              <a:t>επίπεδο.</a:t>
            </a:r>
            <a:endParaRPr lang="el-GR" dirty="0"/>
          </a:p>
          <a:p>
            <a:r>
              <a:rPr lang="el-GR" dirty="0"/>
              <a:t>Οι ερωτήσεις είναι εχέμυθες αλλά έχουν ως κύριο στόχο το βρεθούν κίνδυνοι μετάδοσης (HIV, HCV, HBV</a:t>
            </a:r>
            <a:r>
              <a:rPr lang="el-GR" dirty="0" smtClean="0"/>
              <a:t>).</a:t>
            </a:r>
            <a:endParaRPr lang="el-GR" dirty="0"/>
          </a:p>
          <a:p>
            <a:r>
              <a:rPr lang="el-GR" dirty="0"/>
              <a:t>Επειδή η φαρμακευτική αγωγή του αιμοδότη επηρεάζει το πλάσμα πρέπει να δίνεται ιδιαίτερη </a:t>
            </a:r>
            <a:r>
              <a:rPr lang="el-GR" dirty="0" smtClean="0"/>
              <a:t>προσοχή.</a:t>
            </a:r>
            <a:endParaRPr lang="el-GR" dirty="0"/>
          </a:p>
          <a:p>
            <a:r>
              <a:rPr lang="el-GR" dirty="0"/>
              <a:t>Μολύνσεις του αιμοδότη μπορούν να περάσουν στο δέκτη και οι αιμοδότες απορρίπτονται </a:t>
            </a:r>
            <a:r>
              <a:rPr lang="el-GR" dirty="0" smtClean="0"/>
              <a:t>προσωρινά.</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3245044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Αναβολή για 1 </a:t>
            </a:r>
            <a:r>
              <a:rPr lang="el-GR" dirty="0" smtClean="0"/>
              <a:t>Χρόνο</a:t>
            </a:r>
            <a:endParaRPr lang="el-GR" dirty="0"/>
          </a:p>
        </p:txBody>
      </p:sp>
      <p:sp>
        <p:nvSpPr>
          <p:cNvPr id="3" name="Θέση περιεχομένου 2"/>
          <p:cNvSpPr>
            <a:spLocks noGrp="1"/>
          </p:cNvSpPr>
          <p:nvPr>
            <p:ph idx="1"/>
          </p:nvPr>
        </p:nvSpPr>
        <p:spPr/>
        <p:txBody>
          <a:bodyPr/>
          <a:lstStyle/>
          <a:p>
            <a:r>
              <a:rPr lang="el-GR" dirty="0"/>
              <a:t>Οποιαδήποτε σεξουαλική επαφή με άτομο θετικό στο ιό HIV, HBV ή </a:t>
            </a:r>
            <a:r>
              <a:rPr lang="el-GR" dirty="0" smtClean="0"/>
              <a:t>HCV.</a:t>
            </a:r>
            <a:endParaRPr lang="el-GR" dirty="0"/>
          </a:p>
          <a:p>
            <a:r>
              <a:rPr lang="el-GR" dirty="0"/>
              <a:t>Οι χρήστες ενδοφλέβιων ναρκωτικών </a:t>
            </a:r>
            <a:r>
              <a:rPr lang="el-GR" dirty="0" smtClean="0"/>
              <a:t>ουσιών.</a:t>
            </a:r>
            <a:endParaRPr lang="el-GR" dirty="0"/>
          </a:p>
          <a:p>
            <a:r>
              <a:rPr lang="el-GR" dirty="0"/>
              <a:t>Όποιοι χρησιμοποιούν ναρκωτικές ουσίες ή χρήματα για σεξουαλική </a:t>
            </a:r>
            <a:r>
              <a:rPr lang="el-GR" dirty="0" smtClean="0"/>
              <a:t>επαφή.</a:t>
            </a:r>
            <a:endParaRPr lang="el-GR" dirty="0"/>
          </a:p>
          <a:p>
            <a:r>
              <a:rPr lang="el-GR" dirty="0"/>
              <a:t>Όποιοι έχουν λάβει αίμα ή παράγωγα του (μετάγγιση</a:t>
            </a:r>
            <a:r>
              <a:rPr lang="el-GR" dirty="0" smtClean="0"/>
              <a:t>).</a:t>
            </a:r>
            <a:endParaRPr lang="el-GR" dirty="0"/>
          </a:p>
          <a:p>
            <a:r>
              <a:rPr lang="el-GR" dirty="0"/>
              <a:t>Όποιοι έχουν εναλλαγές σεξουαλικών </a:t>
            </a:r>
            <a:r>
              <a:rPr lang="el-GR" dirty="0" smtClean="0"/>
              <a:t>συντρόφων.</a:t>
            </a:r>
            <a:endParaRPr lang="el-GR" dirty="0"/>
          </a:p>
          <a:p>
            <a:r>
              <a:rPr lang="el-GR" dirty="0"/>
              <a:t>Όποιοι δε χρησιμοποιούν προφυλάξεις στη σεξουαλική </a:t>
            </a:r>
            <a:r>
              <a:rPr lang="el-GR" dirty="0" smtClean="0"/>
              <a:t>επαφή.</a:t>
            </a:r>
            <a:endParaRPr lang="el-GR" dirty="0"/>
          </a:p>
          <a:p>
            <a:r>
              <a:rPr lang="el-GR" dirty="0"/>
              <a:t>Οι ταξιδιώτες σε μέρη που ενδημεί η </a:t>
            </a:r>
            <a:r>
              <a:rPr lang="el-GR" dirty="0" smtClean="0"/>
              <a:t>μαλάρια.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1640673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Προσωρινός </a:t>
            </a:r>
            <a:r>
              <a:rPr lang="el-GR" dirty="0" smtClean="0"/>
              <a:t>Αποκλεισμός</a:t>
            </a:r>
            <a:endParaRPr lang="el-GR" dirty="0"/>
          </a:p>
        </p:txBody>
      </p:sp>
      <p:sp>
        <p:nvSpPr>
          <p:cNvPr id="3" name="Θέση περιεχομένου 2"/>
          <p:cNvSpPr>
            <a:spLocks noGrp="1"/>
          </p:cNvSpPr>
          <p:nvPr>
            <p:ph idx="1"/>
          </p:nvPr>
        </p:nvSpPr>
        <p:spPr/>
        <p:txBody>
          <a:bodyPr>
            <a:normAutofit lnSpcReduction="10000"/>
          </a:bodyPr>
          <a:lstStyle/>
          <a:p>
            <a:r>
              <a:rPr lang="el-GR" dirty="0"/>
              <a:t>Ιδιαίτερες ανοσοποιήσεις </a:t>
            </a:r>
          </a:p>
          <a:p>
            <a:pPr lvl="1"/>
            <a:r>
              <a:rPr lang="el-GR" dirty="0"/>
              <a:t>2 εβδομάδες, κίτρινος πυρετός, πολιομυελίτιδα, </a:t>
            </a:r>
            <a:r>
              <a:rPr lang="el-GR" dirty="0" smtClean="0"/>
              <a:t>τύφος.</a:t>
            </a:r>
            <a:endParaRPr lang="el-GR" dirty="0"/>
          </a:p>
          <a:p>
            <a:pPr lvl="1"/>
            <a:r>
              <a:rPr lang="el-GR" dirty="0"/>
              <a:t>4 εβδομάδες - ερυθρά, </a:t>
            </a:r>
            <a:r>
              <a:rPr lang="el-GR" dirty="0" err="1"/>
              <a:t>ανεμοβλογία</a:t>
            </a:r>
            <a:r>
              <a:rPr lang="el-GR" dirty="0"/>
              <a:t> </a:t>
            </a:r>
            <a:r>
              <a:rPr lang="el-GR" dirty="0" smtClean="0"/>
              <a:t>(;).</a:t>
            </a:r>
            <a:endParaRPr lang="el-GR" dirty="0"/>
          </a:p>
          <a:p>
            <a:pPr lvl="1"/>
            <a:r>
              <a:rPr lang="el-GR" dirty="0"/>
              <a:t>2 μήνες – ανεμοβλογιά </a:t>
            </a:r>
            <a:r>
              <a:rPr lang="el-GR" dirty="0" smtClean="0"/>
              <a:t>(;).</a:t>
            </a:r>
            <a:endParaRPr lang="el-GR" dirty="0"/>
          </a:p>
          <a:p>
            <a:r>
              <a:rPr lang="el-GR" dirty="0"/>
              <a:t>Εγκυμοσύνη  – 6 εβδομάδες μετά την </a:t>
            </a:r>
            <a:r>
              <a:rPr lang="el-GR" dirty="0" smtClean="0"/>
              <a:t>κύηση.</a:t>
            </a:r>
            <a:endParaRPr lang="el-GR" dirty="0"/>
          </a:p>
          <a:p>
            <a:r>
              <a:rPr lang="el-GR" dirty="0"/>
              <a:t>Φαρμακευτική αγωγή</a:t>
            </a:r>
          </a:p>
          <a:p>
            <a:pPr lvl="1"/>
            <a:r>
              <a:rPr lang="en-US" dirty="0" err="1"/>
              <a:t>Proscar</a:t>
            </a:r>
            <a:r>
              <a:rPr lang="en-US" dirty="0"/>
              <a:t>/</a:t>
            </a:r>
            <a:r>
              <a:rPr lang="en-US" dirty="0" err="1"/>
              <a:t>Propecia</a:t>
            </a:r>
            <a:r>
              <a:rPr lang="en-US" dirty="0"/>
              <a:t>, </a:t>
            </a:r>
            <a:r>
              <a:rPr lang="en-US" dirty="0" err="1"/>
              <a:t>Accutain</a:t>
            </a:r>
            <a:r>
              <a:rPr lang="en-US" dirty="0"/>
              <a:t> – 1 </a:t>
            </a:r>
            <a:r>
              <a:rPr lang="el-GR" dirty="0" smtClean="0"/>
              <a:t>μήνας.</a:t>
            </a:r>
            <a:endParaRPr lang="el-GR" dirty="0"/>
          </a:p>
          <a:p>
            <a:pPr lvl="1"/>
            <a:r>
              <a:rPr lang="en-US" dirty="0"/>
              <a:t>Avodart – 6 </a:t>
            </a:r>
            <a:r>
              <a:rPr lang="el-GR" dirty="0" smtClean="0"/>
              <a:t>μήνες.</a:t>
            </a:r>
            <a:endParaRPr lang="el-GR" dirty="0"/>
          </a:p>
          <a:p>
            <a:pPr lvl="1"/>
            <a:r>
              <a:rPr lang="en-US" dirty="0" err="1"/>
              <a:t>Soriatane</a:t>
            </a:r>
            <a:r>
              <a:rPr lang="en-US" dirty="0"/>
              <a:t> – 3 </a:t>
            </a:r>
            <a:r>
              <a:rPr lang="el-GR" dirty="0" smtClean="0"/>
              <a:t>χρόνια.</a:t>
            </a:r>
            <a:endParaRPr lang="el-GR" dirty="0"/>
          </a:p>
          <a:p>
            <a:pPr lvl="1"/>
            <a:r>
              <a:rPr lang="en-US" dirty="0" err="1"/>
              <a:t>Tegison</a:t>
            </a:r>
            <a:r>
              <a:rPr lang="en-US" dirty="0"/>
              <a:t> – </a:t>
            </a:r>
            <a:r>
              <a:rPr lang="el-GR" dirty="0"/>
              <a:t>μόνιμος </a:t>
            </a:r>
            <a:r>
              <a:rPr lang="el-GR" dirty="0" smtClean="0"/>
              <a:t>αποκλεισμός.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1584701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Μόνιμος </a:t>
            </a:r>
            <a:r>
              <a:rPr lang="el-GR" dirty="0" smtClean="0"/>
              <a:t>Αποκλεισμός</a:t>
            </a:r>
            <a:endParaRPr lang="el-GR" dirty="0"/>
          </a:p>
        </p:txBody>
      </p:sp>
      <p:sp>
        <p:nvSpPr>
          <p:cNvPr id="3" name="Θέση περιεχομένου 2"/>
          <p:cNvSpPr>
            <a:spLocks noGrp="1"/>
          </p:cNvSpPr>
          <p:nvPr>
            <p:ph idx="1"/>
          </p:nvPr>
        </p:nvSpPr>
        <p:spPr>
          <a:xfrm>
            <a:off x="457200" y="1196752"/>
            <a:ext cx="8229600" cy="5472608"/>
          </a:xfrm>
        </p:spPr>
        <p:txBody>
          <a:bodyPr>
            <a:normAutofit lnSpcReduction="10000"/>
          </a:bodyPr>
          <a:lstStyle/>
          <a:p>
            <a:r>
              <a:rPr lang="en-US" dirty="0"/>
              <a:t>HIV, HBV, </a:t>
            </a:r>
            <a:r>
              <a:rPr lang="en-US" dirty="0" smtClean="0"/>
              <a:t>HCV</a:t>
            </a:r>
            <a:r>
              <a:rPr lang="el-GR" dirty="0" smtClean="0"/>
              <a:t>.</a:t>
            </a:r>
            <a:endParaRPr lang="en-US" dirty="0"/>
          </a:p>
          <a:p>
            <a:r>
              <a:rPr lang="el-GR" dirty="0" err="1"/>
              <a:t>Πρωτοζωονόσοι</a:t>
            </a:r>
            <a:r>
              <a:rPr lang="el-GR" dirty="0"/>
              <a:t> όπως </a:t>
            </a:r>
            <a:r>
              <a:rPr lang="en-US" dirty="0" err="1"/>
              <a:t>Chagas</a:t>
            </a:r>
            <a:r>
              <a:rPr lang="en-US" dirty="0"/>
              <a:t> </a:t>
            </a:r>
            <a:r>
              <a:rPr lang="el-GR" dirty="0"/>
              <a:t>ή </a:t>
            </a:r>
            <a:r>
              <a:rPr lang="en-US" dirty="0" err="1" smtClean="0"/>
              <a:t>Babesiosis</a:t>
            </a:r>
            <a:r>
              <a:rPr lang="el-GR" dirty="0" smtClean="0"/>
              <a:t>.</a:t>
            </a:r>
            <a:endParaRPr lang="en-US" dirty="0"/>
          </a:p>
          <a:p>
            <a:r>
              <a:rPr lang="el-GR" dirty="0"/>
              <a:t>Χρήση αυξητικής </a:t>
            </a:r>
            <a:r>
              <a:rPr lang="el-GR" dirty="0" smtClean="0"/>
              <a:t>ορμόνης.</a:t>
            </a:r>
            <a:endParaRPr lang="el-GR" dirty="0"/>
          </a:p>
          <a:p>
            <a:r>
              <a:rPr lang="el-GR" dirty="0"/>
              <a:t>Ο αιμοδότης ζει σε χώρα που ενδημεί η νόσος </a:t>
            </a:r>
            <a:r>
              <a:rPr lang="en-US" dirty="0" err="1" smtClean="0"/>
              <a:t>Creutzfeld</a:t>
            </a:r>
            <a:r>
              <a:rPr lang="en-US" dirty="0" smtClean="0"/>
              <a:t>-Jacob</a:t>
            </a:r>
            <a:r>
              <a:rPr lang="el-GR" dirty="0" smtClean="0"/>
              <a:t>.</a:t>
            </a:r>
            <a:endParaRPr lang="en-US" dirty="0"/>
          </a:p>
          <a:p>
            <a:r>
              <a:rPr lang="el-GR" dirty="0" smtClean="0"/>
              <a:t>Κακοήθειες.</a:t>
            </a:r>
            <a:endParaRPr lang="el-GR" dirty="0"/>
          </a:p>
          <a:p>
            <a:r>
              <a:rPr lang="el-GR" dirty="0"/>
              <a:t>Καρδιακή </a:t>
            </a:r>
            <a:r>
              <a:rPr lang="el-GR" dirty="0" smtClean="0"/>
              <a:t>νόσος.</a:t>
            </a:r>
            <a:endParaRPr lang="el-GR" dirty="0"/>
          </a:p>
          <a:p>
            <a:r>
              <a:rPr lang="el-GR" dirty="0"/>
              <a:t>Ηπατική </a:t>
            </a:r>
            <a:r>
              <a:rPr lang="el-GR" dirty="0" smtClean="0"/>
              <a:t>νόσος.</a:t>
            </a:r>
            <a:endParaRPr lang="el-GR" dirty="0"/>
          </a:p>
          <a:p>
            <a:r>
              <a:rPr lang="el-GR" dirty="0"/>
              <a:t>Χρόνια νοσήματα </a:t>
            </a:r>
            <a:r>
              <a:rPr lang="el-GR" dirty="0" smtClean="0"/>
              <a:t>νεφρών.</a:t>
            </a:r>
            <a:endParaRPr lang="el-GR" dirty="0"/>
          </a:p>
          <a:p>
            <a:r>
              <a:rPr lang="el-GR" dirty="0" smtClean="0"/>
              <a:t>Γαστρεκτομή.</a:t>
            </a:r>
            <a:endParaRPr lang="el-GR" dirty="0"/>
          </a:p>
          <a:p>
            <a:r>
              <a:rPr lang="el-GR" dirty="0"/>
              <a:t>Αιματολογικά </a:t>
            </a:r>
            <a:r>
              <a:rPr lang="el-GR" dirty="0" smtClean="0"/>
              <a:t>νοσήματα.</a:t>
            </a:r>
            <a:endParaRPr lang="el-GR" dirty="0"/>
          </a:p>
          <a:p>
            <a:r>
              <a:rPr lang="el-GR" dirty="0"/>
              <a:t>Σακχαρώδης διαβήτης που ρυθμίζεται </a:t>
            </a:r>
            <a:r>
              <a:rPr lang="el-GR" dirty="0" smtClean="0"/>
              <a:t>φαρμακευτικά.</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1390343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Δεν μπορούν να δώσουν </a:t>
            </a:r>
            <a:r>
              <a:rPr lang="el-GR" dirty="0" smtClean="0"/>
              <a:t>αίμα</a:t>
            </a:r>
            <a:endParaRPr lang="el-GR" dirty="0"/>
          </a:p>
        </p:txBody>
      </p:sp>
      <p:sp>
        <p:nvSpPr>
          <p:cNvPr id="3" name="Θέση περιεχομένου 2"/>
          <p:cNvSpPr>
            <a:spLocks noGrp="1"/>
          </p:cNvSpPr>
          <p:nvPr>
            <p:ph idx="1"/>
          </p:nvPr>
        </p:nvSpPr>
        <p:spPr>
          <a:xfrm>
            <a:off x="457200" y="1124744"/>
            <a:ext cx="8686800" cy="3240360"/>
          </a:xfrm>
        </p:spPr>
        <p:txBody>
          <a:bodyPr>
            <a:normAutofit/>
          </a:bodyPr>
          <a:lstStyle/>
          <a:p>
            <a:r>
              <a:rPr lang="el-GR" dirty="0"/>
              <a:t>Δε θα πρέπει να δίνετε αίμα, αν υπάρχει το ενδεχόμενο η αιμοδοσία να σας δημιουργήσει πρόβλημα υγείας. </a:t>
            </a:r>
          </a:p>
          <a:p>
            <a:r>
              <a:rPr lang="el-GR" dirty="0"/>
              <a:t>Το πρώτο μέλημα της υπηρεσίας μετάγγισης αίματος είναι να εξασφαλίσει ότι η αιμοδοσία δε θα προκαλέσει κανένα κακό στο δότη</a:t>
            </a:r>
            <a:r>
              <a:rPr lang="el-GR" dirty="0" smtClean="0"/>
              <a:t>.</a:t>
            </a:r>
          </a:p>
          <a:p>
            <a:pPr>
              <a:buFont typeface="Wingdings" pitchFamily="2" charset="2"/>
              <a:buChar char="ü"/>
            </a:pPr>
            <a:r>
              <a:rPr lang="el-GR" altLang="el-GR" sz="2400" b="1" dirty="0" smtClean="0"/>
              <a:t>Ανέλεγκτες ... σεξουαλικές επαφές;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3767479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Σημαντικές </a:t>
            </a:r>
            <a:r>
              <a:rPr lang="el-GR" dirty="0" smtClean="0"/>
              <a:t>Υποδείξεις</a:t>
            </a:r>
            <a:endParaRPr lang="el-GR" dirty="0"/>
          </a:p>
        </p:txBody>
      </p:sp>
      <p:sp>
        <p:nvSpPr>
          <p:cNvPr id="3" name="Θέση περιεχομένου 2"/>
          <p:cNvSpPr>
            <a:spLocks noGrp="1"/>
          </p:cNvSpPr>
          <p:nvPr>
            <p:ph idx="1"/>
          </p:nvPr>
        </p:nvSpPr>
        <p:spPr/>
        <p:txBody>
          <a:bodyPr/>
          <a:lstStyle/>
          <a:p>
            <a:r>
              <a:rPr lang="el-GR" dirty="0"/>
              <a:t>Μόνιμος αποκλεισμός – κάθε </a:t>
            </a:r>
            <a:r>
              <a:rPr lang="el-GR" dirty="0" err="1"/>
              <a:t>αιμόδότη</a:t>
            </a:r>
            <a:r>
              <a:rPr lang="el-GR" dirty="0"/>
              <a:t> που πιθανά να ανήκει στο «παράθυρο» για HIV/HBV/HCV, </a:t>
            </a:r>
            <a:r>
              <a:rPr lang="el-GR" dirty="0" err="1"/>
              <a:t>drugs</a:t>
            </a:r>
            <a:r>
              <a:rPr lang="el-GR" dirty="0"/>
              <a:t>/</a:t>
            </a:r>
            <a:r>
              <a:rPr lang="el-GR" dirty="0" err="1"/>
              <a:t>sex</a:t>
            </a:r>
            <a:r>
              <a:rPr lang="el-GR" dirty="0"/>
              <a:t> </a:t>
            </a:r>
            <a:r>
              <a:rPr lang="el-GR" dirty="0" err="1"/>
              <a:t>for</a:t>
            </a:r>
            <a:r>
              <a:rPr lang="el-GR" dirty="0"/>
              <a:t> </a:t>
            </a:r>
            <a:r>
              <a:rPr lang="el-GR" dirty="0" err="1"/>
              <a:t>money</a:t>
            </a:r>
            <a:r>
              <a:rPr lang="el-GR" dirty="0"/>
              <a:t>, κακοήθειες, σοβαρές ασθένειες (;) CJD, νόσος </a:t>
            </a:r>
            <a:r>
              <a:rPr lang="el-GR" dirty="0" err="1"/>
              <a:t>Chagas</a:t>
            </a:r>
            <a:r>
              <a:rPr lang="el-GR" dirty="0"/>
              <a:t>, </a:t>
            </a:r>
            <a:r>
              <a:rPr lang="el-GR" dirty="0" err="1" smtClean="0"/>
              <a:t>Babesiosis</a:t>
            </a:r>
            <a:r>
              <a:rPr lang="el-GR" dirty="0" smtClean="0"/>
              <a:t>.</a:t>
            </a:r>
            <a:endParaRPr lang="el-GR" dirty="0"/>
          </a:p>
          <a:p>
            <a:r>
              <a:rPr lang="el-GR" dirty="0"/>
              <a:t>Αναβολή για ένα μήνα – σεξουαλικές επαφές με επικίνδυνη συμπεριφορά, επαφή με αίμα, μετάγγιση, κρατούμενοι σε φυλακές, εμβόλιο της λύσσας, μαλάρια, πολλαπλά </a:t>
            </a:r>
            <a:r>
              <a:rPr lang="el-GR" dirty="0" smtClean="0"/>
              <a:t>τρυπήματα.</a:t>
            </a:r>
            <a:endParaRPr lang="el-GR" dirty="0"/>
          </a:p>
          <a:p>
            <a:r>
              <a:rPr lang="el-GR" dirty="0"/>
              <a:t>Θυμήσου!!!  φάρμακα και εμβόλιο </a:t>
            </a:r>
            <a:r>
              <a:rPr lang="el-GR" dirty="0" smtClean="0"/>
              <a:t>δαμαλισμού.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7030315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AutoShape 7" descr="2Q=="/>
          <p:cNvSpPr>
            <a:spLocks noChangeAspect="1" noChangeArrowheads="1"/>
          </p:cNvSpPr>
          <p:nvPr/>
        </p:nvSpPr>
        <p:spPr bwMode="auto">
          <a:xfrm>
            <a:off x="4000500" y="2895600"/>
            <a:ext cx="114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el-GR" altLang="el-GR" sz="1800">
              <a:solidFill>
                <a:schemeClr val="tx1"/>
              </a:solidFill>
              <a:latin typeface="Tahoma" pitchFamily="34" charset="0"/>
            </a:endParaRPr>
          </a:p>
        </p:txBody>
      </p:sp>
      <p:sp>
        <p:nvSpPr>
          <p:cNvPr id="2" name="Τίτλος 1"/>
          <p:cNvSpPr>
            <a:spLocks noGrp="1"/>
          </p:cNvSpPr>
          <p:nvPr>
            <p:ph type="title"/>
          </p:nvPr>
        </p:nvSpPr>
        <p:spPr/>
        <p:txBody>
          <a:bodyPr>
            <a:normAutofit/>
          </a:bodyPr>
          <a:lstStyle/>
          <a:p>
            <a:r>
              <a:rPr lang="el-GR" dirty="0"/>
              <a:t>Ατομική </a:t>
            </a:r>
            <a:r>
              <a:rPr lang="el-GR" dirty="0" smtClean="0"/>
              <a:t>Απαγόρευση</a:t>
            </a:r>
            <a:endParaRPr lang="el-GR" dirty="0"/>
          </a:p>
        </p:txBody>
      </p:sp>
      <p:sp>
        <p:nvSpPr>
          <p:cNvPr id="3" name="Θέση περιεχομένου 2"/>
          <p:cNvSpPr>
            <a:spLocks noGrp="1"/>
          </p:cNvSpPr>
          <p:nvPr>
            <p:ph idx="1"/>
          </p:nvPr>
        </p:nvSpPr>
        <p:spPr/>
        <p:txBody>
          <a:bodyPr/>
          <a:lstStyle/>
          <a:p>
            <a:r>
              <a:rPr lang="el-GR" dirty="0" smtClean="0"/>
              <a:t>Δύο σημάνσεις:</a:t>
            </a:r>
          </a:p>
          <a:p>
            <a:pPr lvl="1"/>
            <a:r>
              <a:rPr lang="el-GR" dirty="0" smtClean="0"/>
              <a:t>“Χρησιμοποίησε το αίμα μου”.</a:t>
            </a:r>
          </a:p>
          <a:p>
            <a:pPr lvl="1"/>
            <a:r>
              <a:rPr lang="el-GR" dirty="0" smtClean="0"/>
              <a:t>“Μη μεταγγίσεις το αίμα μου”.</a:t>
            </a:r>
          </a:p>
          <a:p>
            <a:r>
              <a:rPr lang="el-GR" dirty="0" smtClean="0"/>
              <a:t>Μετά τη συνέντευξη ο αιμοδότης σημαίνει το ιστορικό του.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3913675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Κατηγορίες </a:t>
            </a:r>
            <a:r>
              <a:rPr lang="el-GR" dirty="0" smtClean="0"/>
              <a:t>Αιμοδοτών</a:t>
            </a:r>
            <a:endParaRPr lang="el-GR" dirty="0"/>
          </a:p>
        </p:txBody>
      </p:sp>
      <p:sp>
        <p:nvSpPr>
          <p:cNvPr id="3" name="Θέση περιεχομένου 2"/>
          <p:cNvSpPr>
            <a:spLocks noGrp="1"/>
          </p:cNvSpPr>
          <p:nvPr>
            <p:ph idx="1"/>
          </p:nvPr>
        </p:nvSpPr>
        <p:spPr/>
        <p:txBody>
          <a:bodyPr/>
          <a:lstStyle/>
          <a:p>
            <a:r>
              <a:rPr lang="el-GR" dirty="0"/>
              <a:t>«Αλλογενής», «Ομόλογος» ή «Συχνός» είναι ο εθελοντής αιμοδότης που </a:t>
            </a:r>
            <a:r>
              <a:rPr lang="el-GR" dirty="0" err="1"/>
              <a:t>αιμοδοτεί</a:t>
            </a:r>
            <a:r>
              <a:rPr lang="el-GR" dirty="0"/>
              <a:t> για τον </a:t>
            </a:r>
            <a:r>
              <a:rPr lang="el-GR" dirty="0" smtClean="0"/>
              <a:t>οποιοδήποτε.</a:t>
            </a:r>
            <a:endParaRPr lang="el-GR" dirty="0"/>
          </a:p>
          <a:p>
            <a:r>
              <a:rPr lang="el-GR" dirty="0"/>
              <a:t>«</a:t>
            </a:r>
            <a:r>
              <a:rPr lang="el-GR" dirty="0" err="1"/>
              <a:t>Αυτόλογος</a:t>
            </a:r>
            <a:r>
              <a:rPr lang="el-GR" dirty="0"/>
              <a:t> αιμοδότης» – για δική του χρήση </a:t>
            </a:r>
            <a:r>
              <a:rPr lang="el-GR" dirty="0" smtClean="0"/>
              <a:t>αιμοδότης.</a:t>
            </a:r>
            <a:endParaRPr lang="el-GR" dirty="0"/>
          </a:p>
          <a:p>
            <a:r>
              <a:rPr lang="el-GR" dirty="0"/>
              <a:t>«Αιμοδότης συγγενικού περιβάλλοντος» – για ειδικό ή συγκεκριμένο </a:t>
            </a:r>
            <a:r>
              <a:rPr lang="el-GR" dirty="0" smtClean="0"/>
              <a:t>ασθενή.</a:t>
            </a:r>
            <a:endParaRPr lang="el-GR" dirty="0"/>
          </a:p>
          <a:p>
            <a:r>
              <a:rPr lang="el-GR" dirty="0"/>
              <a:t>«Άμεσος Αιμοδότης» – ο ασθενής επιλέγει τους αιμοδότες </a:t>
            </a:r>
            <a:r>
              <a:rPr lang="el-GR" dirty="0" smtClean="0"/>
              <a:t>του.</a:t>
            </a:r>
            <a:endParaRPr lang="el-GR" dirty="0"/>
          </a:p>
          <a:p>
            <a:r>
              <a:rPr lang="el-GR" dirty="0"/>
              <a:t>«Θεραπευτική </a:t>
            </a:r>
            <a:r>
              <a:rPr lang="el-GR" dirty="0" err="1"/>
              <a:t>αιμαφαίρεση</a:t>
            </a:r>
            <a:r>
              <a:rPr lang="el-GR" dirty="0"/>
              <a:t>» – το αίμα δε χρησιμοποιείται για μετάγγιση αλλά θεραπευτικά αφαιρείται από αιμοδότη (</a:t>
            </a:r>
            <a:r>
              <a:rPr lang="el-GR" dirty="0" err="1"/>
              <a:t>πολυκυτταραιμία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1226624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Κριτήρια </a:t>
            </a:r>
            <a:r>
              <a:rPr lang="el-GR" dirty="0" err="1" smtClean="0"/>
              <a:t>Αιμοδότησης</a:t>
            </a:r>
            <a:endParaRPr lang="el-GR" dirty="0"/>
          </a:p>
        </p:txBody>
      </p:sp>
      <p:sp>
        <p:nvSpPr>
          <p:cNvPr id="3" name="Θέση περιεχομένου 2"/>
          <p:cNvSpPr>
            <a:spLocks noGrp="1"/>
          </p:cNvSpPr>
          <p:nvPr>
            <p:ph idx="1"/>
          </p:nvPr>
        </p:nvSpPr>
        <p:spPr>
          <a:xfrm>
            <a:off x="457200" y="1196752"/>
            <a:ext cx="8075240" cy="3528392"/>
          </a:xfrm>
        </p:spPr>
        <p:txBody>
          <a:bodyPr/>
          <a:lstStyle/>
          <a:p>
            <a:r>
              <a:rPr lang="el-GR" dirty="0"/>
              <a:t>Ποιος μπορεί να </a:t>
            </a:r>
            <a:r>
              <a:rPr lang="el-GR" dirty="0" err="1"/>
              <a:t>αιμοδοτήσει</a:t>
            </a:r>
            <a:r>
              <a:rPr lang="el-GR" dirty="0" smtClean="0"/>
              <a:t>;</a:t>
            </a:r>
            <a:endParaRPr lang="el-GR" dirty="0"/>
          </a:p>
          <a:p>
            <a:pPr lvl="1"/>
            <a:r>
              <a:rPr lang="el-GR" dirty="0"/>
              <a:t>Ηλικία:  18 - 60 </a:t>
            </a:r>
            <a:r>
              <a:rPr lang="el-GR" dirty="0" smtClean="0"/>
              <a:t>χρόνια.</a:t>
            </a:r>
            <a:endParaRPr lang="el-GR" dirty="0"/>
          </a:p>
          <a:p>
            <a:pPr lvl="1"/>
            <a:r>
              <a:rPr lang="el-GR" dirty="0"/>
              <a:t>Βάρος : &gt; </a:t>
            </a:r>
            <a:r>
              <a:rPr lang="el-GR" dirty="0" smtClean="0"/>
              <a:t>45</a:t>
            </a:r>
            <a:r>
              <a:rPr lang="en-US" dirty="0" smtClean="0"/>
              <a:t>-50</a:t>
            </a:r>
            <a:r>
              <a:rPr lang="el-GR" dirty="0" smtClean="0"/>
              <a:t> </a:t>
            </a:r>
            <a:r>
              <a:rPr lang="el-GR" dirty="0" err="1" smtClean="0"/>
              <a:t>kgs</a:t>
            </a:r>
            <a:r>
              <a:rPr lang="el-GR" dirty="0" smtClean="0"/>
              <a:t>.</a:t>
            </a:r>
            <a:endParaRPr lang="el-GR" dirty="0"/>
          </a:p>
          <a:p>
            <a:pPr lvl="1"/>
            <a:r>
              <a:rPr lang="el-GR" dirty="0"/>
              <a:t>Αιμοσφαιρίνη:  &gt;</a:t>
            </a:r>
            <a:r>
              <a:rPr lang="el-GR" dirty="0" smtClean="0"/>
              <a:t>1</a:t>
            </a:r>
            <a:r>
              <a:rPr lang="en-US" dirty="0" smtClean="0"/>
              <a:t>3.5</a:t>
            </a:r>
            <a:r>
              <a:rPr lang="el-GR" dirty="0" smtClean="0"/>
              <a:t> </a:t>
            </a:r>
            <a:r>
              <a:rPr lang="el-GR" dirty="0" err="1"/>
              <a:t>gr</a:t>
            </a:r>
            <a:r>
              <a:rPr lang="el-GR" dirty="0"/>
              <a:t>/</a:t>
            </a:r>
            <a:r>
              <a:rPr lang="el-GR" dirty="0" err="1"/>
              <a:t>dl</a:t>
            </a:r>
            <a:r>
              <a:rPr lang="el-GR" dirty="0"/>
              <a:t>  για άντρες και 12.5 </a:t>
            </a:r>
            <a:r>
              <a:rPr lang="el-GR" dirty="0" err="1"/>
              <a:t>gr</a:t>
            </a:r>
            <a:r>
              <a:rPr lang="el-GR" dirty="0"/>
              <a:t>/</a:t>
            </a:r>
            <a:r>
              <a:rPr lang="el-GR" dirty="0" err="1"/>
              <a:t>dl</a:t>
            </a:r>
            <a:r>
              <a:rPr lang="el-GR" dirty="0"/>
              <a:t> για </a:t>
            </a:r>
            <a:r>
              <a:rPr lang="el-GR" dirty="0" smtClean="0"/>
              <a:t>γυναίκες.</a:t>
            </a:r>
            <a:endParaRPr lang="el-GR" dirty="0"/>
          </a:p>
          <a:p>
            <a:pPr lvl="1"/>
            <a:r>
              <a:rPr lang="el-GR" dirty="0"/>
              <a:t>Καλή </a:t>
            </a:r>
            <a:r>
              <a:rPr lang="el-GR" dirty="0" smtClean="0"/>
              <a:t>υγεία.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pic>
        <p:nvPicPr>
          <p:cNvPr id="21510" name="Picture 6" descr="File:Blood donation pictogram.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1" y="3717032"/>
            <a:ext cx="3000375" cy="26003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7"/>
          <p:cNvSpPr/>
          <p:nvPr/>
        </p:nvSpPr>
        <p:spPr>
          <a:xfrm>
            <a:off x="3676438" y="5877272"/>
            <a:ext cx="2367185" cy="646331"/>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Blood donation </a:t>
            </a:r>
            <a:r>
              <a:rPr lang="en-US" sz="1200" dirty="0" smtClean="0">
                <a:latin typeface="+mn-lt"/>
                <a:hlinkClick r:id="rId3"/>
              </a:rPr>
              <a:t>pictogram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Syed Wamiq Ahmed Hashmi"/>
              </a:rPr>
              <a:t>Syed </a:t>
            </a:r>
            <a:r>
              <a:rPr lang="en-US" sz="1200" dirty="0" err="1">
                <a:latin typeface="+mn-lt"/>
                <a:hlinkClick r:id="rId4" tooltip="User:Syed Wamiq Ahmed Hashmi"/>
              </a:rPr>
              <a:t>Wamiq</a:t>
            </a:r>
            <a:r>
              <a:rPr lang="en-US" sz="1200" dirty="0">
                <a:latin typeface="+mn-lt"/>
                <a:hlinkClick r:id="rId4" tooltip="User:Syed Wamiq Ahmed Hashmi"/>
              </a:rPr>
              <a:t> Ahmed Hashmi</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435150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11" name="Group 35"/>
          <p:cNvGraphicFramePr>
            <a:graphicFrameLocks noGrp="1"/>
          </p:cNvGraphicFramePr>
          <p:nvPr>
            <p:extLst>
              <p:ext uri="{D42A27DB-BD31-4B8C-83A1-F6EECF244321}">
                <p14:modId xmlns:p14="http://schemas.microsoft.com/office/powerpoint/2010/main" val="3491611829"/>
              </p:ext>
            </p:extLst>
          </p:nvPr>
        </p:nvGraphicFramePr>
        <p:xfrm>
          <a:off x="163860" y="1305332"/>
          <a:ext cx="8816280" cy="5003988"/>
        </p:xfrm>
        <a:graphic>
          <a:graphicData uri="http://schemas.openxmlformats.org/drawingml/2006/table">
            <a:tbl>
              <a:tblPr firstRow="1"/>
              <a:tblGrid>
                <a:gridCol w="3919736"/>
                <a:gridCol w="2736304"/>
                <a:gridCol w="2160240"/>
              </a:tblGrid>
              <a:tr h="401532">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2000" b="1" i="0" u="none" strike="noStrike" cap="none" normalizeH="0" baseline="0" dirty="0" smtClean="0">
                          <a:ln>
                            <a:noFill/>
                          </a:ln>
                          <a:solidFill>
                            <a:schemeClr val="tx1"/>
                          </a:solidFill>
                          <a:effectLst/>
                          <a:latin typeface="+mn-lt"/>
                          <a:cs typeface="Arial" charset="0"/>
                        </a:rPr>
                        <a:t>Μόνιμος αποκλεισμός</a:t>
                      </a:r>
                      <a:endParaRPr kumimoji="0" lang="en-US" altLang="el-GR" sz="2000" b="1" i="0" u="none" strike="noStrike" cap="none" normalizeH="0" baseline="0" dirty="0" smtClean="0">
                        <a:ln>
                          <a:noFill/>
                        </a:ln>
                        <a:solidFill>
                          <a:schemeClr val="tx1"/>
                        </a:solidFill>
                        <a:effectLst/>
                        <a:latin typeface="+mn-lt"/>
                        <a:cs typeface="Arial"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charset="0"/>
                        </a:rPr>
                        <a:t>1 χρόνο</a:t>
                      </a:r>
                      <a:endParaRPr kumimoji="0" lang="en-US" altLang="el-GR" sz="2000" b="1" i="0" u="none" strike="noStrike" cap="none" normalizeH="0" baseline="0" smtClean="0">
                        <a:ln>
                          <a:noFill/>
                        </a:ln>
                        <a:solidFill>
                          <a:schemeClr val="tx1"/>
                        </a:solidFill>
                        <a:effectLst/>
                        <a:latin typeface="+mn-lt"/>
                        <a:cs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charset="0"/>
                        </a:rPr>
                        <a:t>6 μήνες</a:t>
                      </a:r>
                      <a:endParaRPr kumimoji="0" lang="en-US" altLang="el-GR" sz="2000" b="1" i="0" u="none" strike="noStrike" cap="none" normalizeH="0" baseline="0" smtClean="0">
                        <a:ln>
                          <a:noFill/>
                        </a:ln>
                        <a:solidFill>
                          <a:schemeClr val="tx1"/>
                        </a:solidFill>
                        <a:effectLst/>
                        <a:latin typeface="+mn-lt"/>
                        <a:cs typeface="Arial"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2268">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l" defTabSz="914400" rtl="0" eaLnBrk="1" fontAlgn="base" latinLnBrk="0" hangingPunct="1">
                        <a:lnSpc>
                          <a:spcPct val="80000"/>
                        </a:lnSpc>
                        <a:spcBef>
                          <a:spcPct val="0"/>
                        </a:spcBef>
                        <a:spcAft>
                          <a:spcPct val="0"/>
                        </a:spcAft>
                        <a:buClr>
                          <a:srgbClr val="FF0000"/>
                        </a:buClr>
                        <a:buSzPct val="125000"/>
                        <a:buFont typeface="Arial" charset="0"/>
                        <a:buChar char="х"/>
                        <a:tabLst/>
                      </a:pPr>
                      <a:r>
                        <a:rPr kumimoji="0" lang="en-US" altLang="el-GR" sz="2000" b="1" i="0" u="none" strike="noStrike" cap="none" normalizeH="0" baseline="0" smtClean="0">
                          <a:ln>
                            <a:noFill/>
                          </a:ln>
                          <a:solidFill>
                            <a:schemeClr val="tx1"/>
                          </a:solidFill>
                          <a:effectLst/>
                          <a:latin typeface="+mn-lt"/>
                          <a:cs typeface="Arial" charset="0"/>
                        </a:rPr>
                        <a:t>  </a:t>
                      </a:r>
                      <a:r>
                        <a:rPr kumimoji="0" lang="el-GR" altLang="el-GR" sz="2000" b="1" i="0" u="none" strike="noStrike" cap="none" normalizeH="0" baseline="0" smtClean="0">
                          <a:ln>
                            <a:noFill/>
                          </a:ln>
                          <a:solidFill>
                            <a:schemeClr val="tx1"/>
                          </a:solidFill>
                          <a:effectLst/>
                          <a:latin typeface="+mn-lt"/>
                          <a:cs typeface="Arial" charset="0"/>
                        </a:rPr>
                        <a:t>αιμορραγικό σύνδρομο</a:t>
                      </a:r>
                      <a:endParaRPr kumimoji="0" lang="en-US" altLang="el-GR" sz="2000" b="1" i="0" u="none" strike="noStrike" cap="none" normalizeH="0" baseline="0" smtClean="0">
                        <a:ln>
                          <a:noFill/>
                        </a:ln>
                        <a:solidFill>
                          <a:schemeClr val="tx1"/>
                        </a:solidFill>
                        <a:effectLst/>
                        <a:latin typeface="+mn-lt"/>
                        <a:cs typeface="Arial" charset="0"/>
                      </a:endParaRPr>
                    </a:p>
                    <a:p>
                      <a:pPr marL="0" marR="0" lvl="0" indent="0" algn="l" defTabSz="914400" rtl="0" eaLnBrk="1" fontAlgn="base" latinLnBrk="0" hangingPunct="1">
                        <a:lnSpc>
                          <a:spcPct val="80000"/>
                        </a:lnSpc>
                        <a:spcBef>
                          <a:spcPct val="0"/>
                        </a:spcBef>
                        <a:spcAft>
                          <a:spcPct val="0"/>
                        </a:spcAft>
                        <a:buClr>
                          <a:srgbClr val="FF0000"/>
                        </a:buClr>
                        <a:buSzPct val="125000"/>
                        <a:buFont typeface="Arial" charset="0"/>
                        <a:buNone/>
                        <a:tabLst/>
                      </a:pPr>
                      <a:endParaRPr kumimoji="0" lang="en-US" altLang="el-GR" sz="2000" b="1" i="0" u="none" strike="noStrike" cap="none" normalizeH="0" baseline="0" smtClean="0">
                        <a:ln>
                          <a:noFill/>
                        </a:ln>
                        <a:solidFill>
                          <a:schemeClr val="tx1"/>
                        </a:solidFill>
                        <a:effectLst/>
                        <a:latin typeface="+mn-lt"/>
                        <a:cs typeface="Arial" charset="0"/>
                      </a:endParaRPr>
                    </a:p>
                    <a:p>
                      <a:pPr marL="0" marR="0" lvl="0" indent="0" algn="l" defTabSz="914400" rtl="0" eaLnBrk="1" fontAlgn="base" latinLnBrk="0" hangingPunct="1">
                        <a:lnSpc>
                          <a:spcPct val="80000"/>
                        </a:lnSpc>
                        <a:spcBef>
                          <a:spcPct val="0"/>
                        </a:spcBef>
                        <a:spcAft>
                          <a:spcPct val="0"/>
                        </a:spcAft>
                        <a:buClr>
                          <a:srgbClr val="FF0000"/>
                        </a:buClr>
                        <a:buSzPct val="125000"/>
                        <a:buFont typeface="Arial" charset="0"/>
                        <a:buChar char="х"/>
                        <a:tabLst/>
                      </a:pPr>
                      <a:r>
                        <a:rPr kumimoji="0" lang="en-US" altLang="el-GR" sz="2000" b="1" i="0" u="none" strike="noStrike" cap="none" normalizeH="0" baseline="0" smtClean="0">
                          <a:ln>
                            <a:noFill/>
                          </a:ln>
                          <a:solidFill>
                            <a:schemeClr val="tx1"/>
                          </a:solidFill>
                          <a:effectLst/>
                          <a:latin typeface="+mn-lt"/>
                          <a:cs typeface="Arial" charset="0"/>
                        </a:rPr>
                        <a:t>  </a:t>
                      </a:r>
                      <a:r>
                        <a:rPr kumimoji="0" lang="el-GR" altLang="el-GR" sz="2000" b="1" i="0" u="none" strike="noStrike" cap="none" normalizeH="0" baseline="0" smtClean="0">
                          <a:ln>
                            <a:noFill/>
                          </a:ln>
                          <a:solidFill>
                            <a:schemeClr val="tx1"/>
                          </a:solidFill>
                          <a:effectLst/>
                          <a:latin typeface="+mn-lt"/>
                          <a:cs typeface="Arial" charset="0"/>
                        </a:rPr>
                        <a:t>καρδιακά, νεφρικά ή ηπατικά νοσήματα</a:t>
                      </a:r>
                      <a:endParaRPr kumimoji="0" lang="en-US" altLang="el-GR" sz="2000" b="1" i="0" u="none" strike="noStrike" cap="none" normalizeH="0" baseline="0" smtClean="0">
                        <a:ln>
                          <a:noFill/>
                        </a:ln>
                        <a:solidFill>
                          <a:schemeClr val="tx1"/>
                        </a:solidFill>
                        <a:effectLst/>
                        <a:latin typeface="+mn-lt"/>
                        <a:cs typeface="Arial" charset="0"/>
                      </a:endParaRPr>
                    </a:p>
                    <a:p>
                      <a:pPr marL="0" marR="0" lvl="0" indent="0" algn="l" defTabSz="914400" rtl="0" eaLnBrk="1" fontAlgn="base" latinLnBrk="0" hangingPunct="1">
                        <a:lnSpc>
                          <a:spcPct val="80000"/>
                        </a:lnSpc>
                        <a:spcBef>
                          <a:spcPct val="0"/>
                        </a:spcBef>
                        <a:spcAft>
                          <a:spcPct val="0"/>
                        </a:spcAft>
                        <a:buClr>
                          <a:srgbClr val="FF0000"/>
                        </a:buClr>
                        <a:buSzPct val="125000"/>
                        <a:buFont typeface="Arial" charset="0"/>
                        <a:buNone/>
                        <a:tabLst/>
                      </a:pPr>
                      <a:endParaRPr kumimoji="0" lang="en-US" altLang="el-GR" sz="2000" b="1" i="0" u="none" strike="noStrike" cap="none" normalizeH="0" baseline="0" smtClean="0">
                        <a:ln>
                          <a:noFill/>
                        </a:ln>
                        <a:solidFill>
                          <a:schemeClr val="tx1"/>
                        </a:solidFill>
                        <a:effectLst/>
                        <a:latin typeface="+mn-lt"/>
                        <a:cs typeface="Arial" charset="0"/>
                      </a:endParaRPr>
                    </a:p>
                    <a:p>
                      <a:pPr marL="0" marR="0" lvl="0" indent="0" algn="l" defTabSz="914400" rtl="0" eaLnBrk="1" fontAlgn="base" latinLnBrk="0" hangingPunct="1">
                        <a:lnSpc>
                          <a:spcPct val="80000"/>
                        </a:lnSpc>
                        <a:spcBef>
                          <a:spcPct val="0"/>
                        </a:spcBef>
                        <a:spcAft>
                          <a:spcPct val="0"/>
                        </a:spcAft>
                        <a:buClr>
                          <a:srgbClr val="FF0000"/>
                        </a:buClr>
                        <a:buSzPct val="125000"/>
                        <a:buFont typeface="Arial" charset="0"/>
                        <a:buChar char="х"/>
                        <a:tabLst/>
                      </a:pPr>
                      <a:r>
                        <a:rPr kumimoji="0" lang="en-US" altLang="el-GR" sz="2000" b="1" i="0" u="none" strike="noStrike" cap="none" normalizeH="0" baseline="0" smtClean="0">
                          <a:ln>
                            <a:noFill/>
                          </a:ln>
                          <a:solidFill>
                            <a:schemeClr val="tx1"/>
                          </a:solidFill>
                          <a:effectLst/>
                          <a:latin typeface="+mn-lt"/>
                          <a:cs typeface="Arial" charset="0"/>
                        </a:rPr>
                        <a:t>  </a:t>
                      </a:r>
                      <a:r>
                        <a:rPr kumimoji="0" lang="el-GR" altLang="el-GR" sz="2000" b="1" i="0" u="none" strike="noStrike" cap="none" normalizeH="0" baseline="0" smtClean="0">
                          <a:ln>
                            <a:noFill/>
                          </a:ln>
                          <a:solidFill>
                            <a:schemeClr val="tx1"/>
                          </a:solidFill>
                          <a:effectLst/>
                          <a:latin typeface="+mn-lt"/>
                          <a:cs typeface="Arial" charset="0"/>
                        </a:rPr>
                        <a:t>θυρεοειδής</a:t>
                      </a:r>
                      <a:endParaRPr kumimoji="0" lang="en-US" altLang="el-GR" sz="2000" b="1" i="0" u="none" strike="noStrike" cap="none" normalizeH="0" baseline="0" smtClean="0">
                        <a:ln>
                          <a:noFill/>
                        </a:ln>
                        <a:solidFill>
                          <a:schemeClr val="tx1"/>
                        </a:solidFill>
                        <a:effectLst/>
                        <a:latin typeface="+mn-lt"/>
                        <a:cs typeface="Arial" charset="0"/>
                      </a:endParaRPr>
                    </a:p>
                    <a:p>
                      <a:pPr marL="0" marR="0" lvl="0" indent="0" algn="l" defTabSz="914400" rtl="0" eaLnBrk="1" fontAlgn="base" latinLnBrk="0" hangingPunct="1">
                        <a:lnSpc>
                          <a:spcPct val="80000"/>
                        </a:lnSpc>
                        <a:spcBef>
                          <a:spcPct val="0"/>
                        </a:spcBef>
                        <a:spcAft>
                          <a:spcPct val="0"/>
                        </a:spcAft>
                        <a:buClr>
                          <a:srgbClr val="FF0000"/>
                        </a:buClr>
                        <a:buSzPct val="125000"/>
                        <a:buFont typeface="Arial" charset="0"/>
                        <a:buNone/>
                        <a:tabLst/>
                      </a:pPr>
                      <a:endParaRPr kumimoji="0" lang="en-US" altLang="el-GR" sz="2000" b="1" i="0" u="none" strike="noStrike" cap="none" normalizeH="0" baseline="0" smtClean="0">
                        <a:ln>
                          <a:noFill/>
                        </a:ln>
                        <a:solidFill>
                          <a:schemeClr val="tx1"/>
                        </a:solidFill>
                        <a:effectLst/>
                        <a:latin typeface="+mn-lt"/>
                        <a:cs typeface="Arial" charset="0"/>
                      </a:endParaRPr>
                    </a:p>
                    <a:p>
                      <a:pPr marL="0" marR="0" lvl="0" indent="0" algn="l" defTabSz="914400" rtl="0" eaLnBrk="1" fontAlgn="base" latinLnBrk="0" hangingPunct="1">
                        <a:lnSpc>
                          <a:spcPct val="80000"/>
                        </a:lnSpc>
                        <a:spcBef>
                          <a:spcPct val="0"/>
                        </a:spcBef>
                        <a:spcAft>
                          <a:spcPct val="0"/>
                        </a:spcAft>
                        <a:buClr>
                          <a:srgbClr val="FF0000"/>
                        </a:buClr>
                        <a:buSzPct val="125000"/>
                        <a:buFont typeface="Arial" charset="0"/>
                        <a:buChar char="х"/>
                        <a:tabLst/>
                      </a:pPr>
                      <a:r>
                        <a:rPr kumimoji="0" lang="el-GR" altLang="el-GR" sz="2000" b="1" i="0" u="none" strike="noStrike" cap="none" normalizeH="0" baseline="0" smtClean="0">
                          <a:ln>
                            <a:noFill/>
                          </a:ln>
                          <a:solidFill>
                            <a:schemeClr val="tx1"/>
                          </a:solidFill>
                          <a:effectLst/>
                          <a:latin typeface="+mn-lt"/>
                          <a:cs typeface="Arial" charset="0"/>
                        </a:rPr>
                        <a:t>  επιληψία, διανοητικά προβλήματα</a:t>
                      </a:r>
                      <a:endParaRPr kumimoji="0" lang="en-US" altLang="el-GR" sz="2000" b="1" i="0" u="none" strike="noStrike" cap="none" normalizeH="0" baseline="0" smtClean="0">
                        <a:ln>
                          <a:noFill/>
                        </a:ln>
                        <a:solidFill>
                          <a:schemeClr val="tx1"/>
                        </a:solidFill>
                        <a:effectLst/>
                        <a:latin typeface="+mn-lt"/>
                        <a:cs typeface="Arial" charset="0"/>
                      </a:endParaRPr>
                    </a:p>
                    <a:p>
                      <a:pPr marL="0" marR="0" lvl="0" indent="0" algn="l" defTabSz="914400" rtl="0" eaLnBrk="1" fontAlgn="base" latinLnBrk="0" hangingPunct="1">
                        <a:lnSpc>
                          <a:spcPct val="80000"/>
                        </a:lnSpc>
                        <a:spcBef>
                          <a:spcPct val="0"/>
                        </a:spcBef>
                        <a:spcAft>
                          <a:spcPct val="0"/>
                        </a:spcAft>
                        <a:buClr>
                          <a:srgbClr val="FF0000"/>
                        </a:buClr>
                        <a:buSzPct val="125000"/>
                        <a:buFont typeface="Arial" charset="0"/>
                        <a:buNone/>
                        <a:tabLst/>
                      </a:pPr>
                      <a:endParaRPr kumimoji="0" lang="en-US" altLang="el-GR" sz="2000" b="1" i="0" u="none" strike="noStrike" cap="none" normalizeH="0" baseline="0" smtClean="0">
                        <a:ln>
                          <a:noFill/>
                        </a:ln>
                        <a:solidFill>
                          <a:schemeClr val="tx1"/>
                        </a:solidFill>
                        <a:effectLst/>
                        <a:latin typeface="+mn-lt"/>
                        <a:cs typeface="Arial" charset="0"/>
                      </a:endParaRPr>
                    </a:p>
                    <a:p>
                      <a:pPr marL="0" marR="0" lvl="0" indent="0" algn="l" defTabSz="914400" rtl="0" eaLnBrk="1" fontAlgn="base" latinLnBrk="0" hangingPunct="1">
                        <a:lnSpc>
                          <a:spcPct val="80000"/>
                        </a:lnSpc>
                        <a:spcBef>
                          <a:spcPct val="0"/>
                        </a:spcBef>
                        <a:spcAft>
                          <a:spcPct val="0"/>
                        </a:spcAft>
                        <a:buClr>
                          <a:srgbClr val="FF0000"/>
                        </a:buClr>
                        <a:buSzPct val="125000"/>
                        <a:buFont typeface="Arial" charset="0"/>
                        <a:buChar char="х"/>
                        <a:tabLst/>
                      </a:pPr>
                      <a:r>
                        <a:rPr kumimoji="0" lang="en-US" altLang="el-GR" sz="2000" b="1" i="0" u="none" strike="noStrike" cap="none" normalizeH="0" baseline="0" smtClean="0">
                          <a:ln>
                            <a:noFill/>
                          </a:ln>
                          <a:solidFill>
                            <a:schemeClr val="tx1"/>
                          </a:solidFill>
                          <a:effectLst/>
                          <a:latin typeface="+mn-lt"/>
                          <a:cs typeface="Arial" charset="0"/>
                        </a:rPr>
                        <a:t>  </a:t>
                      </a:r>
                      <a:r>
                        <a:rPr kumimoji="0" lang="el-GR" altLang="el-GR" sz="2000" b="1" i="0" u="none" strike="noStrike" cap="none" normalizeH="0" baseline="0" smtClean="0">
                          <a:ln>
                            <a:noFill/>
                          </a:ln>
                          <a:solidFill>
                            <a:schemeClr val="tx1"/>
                          </a:solidFill>
                          <a:effectLst/>
                          <a:latin typeface="+mn-lt"/>
                          <a:cs typeface="Arial" charset="0"/>
                        </a:rPr>
                        <a:t>φυματίωση, Λέπρα</a:t>
                      </a:r>
                      <a:endParaRPr kumimoji="0" lang="en-US" altLang="el-GR" sz="2000" b="1" i="0" u="none" strike="noStrike" cap="none" normalizeH="0" baseline="0" smtClean="0">
                        <a:ln>
                          <a:noFill/>
                        </a:ln>
                        <a:solidFill>
                          <a:schemeClr val="tx1"/>
                        </a:solidFill>
                        <a:effectLst/>
                        <a:latin typeface="+mn-lt"/>
                        <a:cs typeface="Arial" charset="0"/>
                      </a:endParaRPr>
                    </a:p>
                    <a:p>
                      <a:pPr marL="0" marR="0" lvl="0" indent="0" algn="l" defTabSz="914400" rtl="0" eaLnBrk="1" fontAlgn="base" latinLnBrk="0" hangingPunct="1">
                        <a:lnSpc>
                          <a:spcPct val="80000"/>
                        </a:lnSpc>
                        <a:spcBef>
                          <a:spcPct val="0"/>
                        </a:spcBef>
                        <a:spcAft>
                          <a:spcPct val="0"/>
                        </a:spcAft>
                        <a:buClr>
                          <a:srgbClr val="FF0000"/>
                        </a:buClr>
                        <a:buSzPct val="125000"/>
                        <a:buFont typeface="Arial" charset="0"/>
                        <a:buNone/>
                        <a:tabLst/>
                      </a:pPr>
                      <a:endParaRPr kumimoji="0" lang="en-US" altLang="el-GR" sz="2000" b="1" i="0" u="none" strike="noStrike" cap="none" normalizeH="0" baseline="0" smtClean="0">
                        <a:ln>
                          <a:noFill/>
                        </a:ln>
                        <a:solidFill>
                          <a:schemeClr val="tx1"/>
                        </a:solidFill>
                        <a:effectLst/>
                        <a:latin typeface="+mn-lt"/>
                        <a:cs typeface="Arial" charset="0"/>
                      </a:endParaRPr>
                    </a:p>
                    <a:p>
                      <a:pPr marL="0" marR="0" lvl="0" indent="0" algn="l" defTabSz="914400" rtl="0" eaLnBrk="1" fontAlgn="base" latinLnBrk="0" hangingPunct="1">
                        <a:lnSpc>
                          <a:spcPct val="80000"/>
                        </a:lnSpc>
                        <a:spcBef>
                          <a:spcPct val="0"/>
                        </a:spcBef>
                        <a:spcAft>
                          <a:spcPct val="0"/>
                        </a:spcAft>
                        <a:buClr>
                          <a:srgbClr val="FF0000"/>
                        </a:buClr>
                        <a:buSzPct val="125000"/>
                        <a:buFont typeface="Arial" charset="0"/>
                        <a:buChar char="х"/>
                        <a:tabLst/>
                      </a:pPr>
                      <a:r>
                        <a:rPr kumimoji="0" lang="en-US" altLang="el-GR" sz="2000" b="1" i="0" u="none" strike="noStrike" cap="none" normalizeH="0" baseline="0" smtClean="0">
                          <a:ln>
                            <a:noFill/>
                          </a:ln>
                          <a:solidFill>
                            <a:schemeClr val="tx1"/>
                          </a:solidFill>
                          <a:effectLst/>
                          <a:latin typeface="+mn-lt"/>
                          <a:cs typeface="Arial" charset="0"/>
                        </a:rPr>
                        <a:t>  </a:t>
                      </a:r>
                      <a:r>
                        <a:rPr kumimoji="0" lang="el-GR" altLang="el-GR" sz="2000" b="1" i="0" u="none" strike="noStrike" cap="none" normalizeH="0" baseline="0" smtClean="0">
                          <a:ln>
                            <a:noFill/>
                          </a:ln>
                          <a:solidFill>
                            <a:schemeClr val="tx1"/>
                          </a:solidFill>
                          <a:effectLst/>
                          <a:latin typeface="+mn-lt"/>
                          <a:cs typeface="Arial" charset="0"/>
                        </a:rPr>
                        <a:t>Άσθμα</a:t>
                      </a:r>
                      <a:endParaRPr kumimoji="0" lang="en-US" altLang="el-GR" sz="2000" b="1" i="0" u="none" strike="noStrike" cap="none" normalizeH="0" baseline="0" smtClean="0">
                        <a:ln>
                          <a:noFill/>
                        </a:ln>
                        <a:solidFill>
                          <a:schemeClr val="tx1"/>
                        </a:solidFill>
                        <a:effectLst/>
                        <a:latin typeface="+mn-lt"/>
                        <a:cs typeface="Arial" charset="0"/>
                      </a:endParaRPr>
                    </a:p>
                    <a:p>
                      <a:pPr marL="0" marR="0" lvl="0" indent="0" algn="l" defTabSz="914400" rtl="0" eaLnBrk="1" fontAlgn="base" latinLnBrk="0" hangingPunct="1">
                        <a:lnSpc>
                          <a:spcPct val="80000"/>
                        </a:lnSpc>
                        <a:spcBef>
                          <a:spcPct val="0"/>
                        </a:spcBef>
                        <a:spcAft>
                          <a:spcPct val="0"/>
                        </a:spcAft>
                        <a:buClr>
                          <a:srgbClr val="FF0000"/>
                        </a:buClr>
                        <a:buSzPct val="125000"/>
                        <a:buFont typeface="Arial" charset="0"/>
                        <a:buChar char="х"/>
                        <a:tabLst/>
                      </a:pPr>
                      <a:endParaRPr kumimoji="0" lang="en-US" altLang="el-GR" sz="2000" b="1" i="0" u="none" strike="noStrike" cap="none" normalizeH="0" baseline="0" smtClean="0">
                        <a:ln>
                          <a:noFill/>
                        </a:ln>
                        <a:solidFill>
                          <a:schemeClr val="tx1"/>
                        </a:solidFill>
                        <a:effectLst/>
                        <a:latin typeface="+mn-lt"/>
                        <a:cs typeface="Arial" charset="0"/>
                      </a:endParaRPr>
                    </a:p>
                    <a:p>
                      <a:pPr marL="0" marR="0" lvl="0" indent="0" algn="l" defTabSz="914400" rtl="0" eaLnBrk="1" fontAlgn="base" latinLnBrk="0" hangingPunct="1">
                        <a:lnSpc>
                          <a:spcPct val="80000"/>
                        </a:lnSpc>
                        <a:spcBef>
                          <a:spcPct val="0"/>
                        </a:spcBef>
                        <a:spcAft>
                          <a:spcPct val="0"/>
                        </a:spcAft>
                        <a:buClr>
                          <a:srgbClr val="FF0000"/>
                        </a:buClr>
                        <a:buSzPct val="125000"/>
                        <a:buFont typeface="Arial" charset="0"/>
                        <a:buChar char="х"/>
                        <a:tabLst/>
                      </a:pPr>
                      <a:r>
                        <a:rPr kumimoji="0" lang="el-GR" altLang="el-GR" sz="2000" b="1" i="0" u="none" strike="noStrike" cap="none" normalizeH="0" baseline="0" smtClean="0">
                          <a:ln>
                            <a:noFill/>
                          </a:ln>
                          <a:solidFill>
                            <a:schemeClr val="tx1"/>
                          </a:solidFill>
                          <a:effectLst/>
                          <a:latin typeface="+mn-lt"/>
                          <a:cs typeface="Arial" charset="0"/>
                        </a:rPr>
                        <a:t> Κακοήθειες</a:t>
                      </a:r>
                      <a:endParaRPr kumimoji="0" lang="en-US" altLang="el-GR" sz="2000" b="1" i="0" u="none" strike="noStrike" cap="none" normalizeH="0" baseline="0" smtClean="0">
                        <a:ln>
                          <a:noFill/>
                        </a:ln>
                        <a:solidFill>
                          <a:schemeClr val="tx1"/>
                        </a:solidFill>
                        <a:effectLst/>
                        <a:latin typeface="+mn-lt"/>
                        <a:cs typeface="Arial" charset="0"/>
                      </a:endParaRPr>
                    </a:p>
                    <a:p>
                      <a:pPr marL="0" marR="0" lvl="0" indent="0" algn="l" defTabSz="914400" rtl="0" eaLnBrk="1" fontAlgn="base" latinLnBrk="0" hangingPunct="1">
                        <a:lnSpc>
                          <a:spcPct val="80000"/>
                        </a:lnSpc>
                        <a:spcBef>
                          <a:spcPct val="0"/>
                        </a:spcBef>
                        <a:spcAft>
                          <a:spcPct val="0"/>
                        </a:spcAft>
                        <a:buClr>
                          <a:srgbClr val="FF0000"/>
                        </a:buClr>
                        <a:buSzPct val="125000"/>
                        <a:buFont typeface="Arial" charset="0"/>
                        <a:buChar char="х"/>
                        <a:tabLst/>
                      </a:pPr>
                      <a:endParaRPr kumimoji="0" lang="en-US" altLang="el-GR" sz="2000" b="1" i="0" u="none" strike="noStrike" cap="none" normalizeH="0" baseline="0" smtClean="0">
                        <a:ln>
                          <a:noFill/>
                        </a:ln>
                        <a:solidFill>
                          <a:schemeClr val="tx1"/>
                        </a:solidFill>
                        <a:effectLst/>
                        <a:latin typeface="+mn-lt"/>
                        <a:cs typeface="Arial" charset="0"/>
                      </a:endParaRPr>
                    </a:p>
                    <a:p>
                      <a:pPr marL="0" marR="0" lvl="0" indent="0" algn="l" defTabSz="914400" rtl="0" eaLnBrk="1" fontAlgn="base" latinLnBrk="0" hangingPunct="1">
                        <a:lnSpc>
                          <a:spcPct val="100000"/>
                        </a:lnSpc>
                        <a:spcBef>
                          <a:spcPct val="0"/>
                        </a:spcBef>
                        <a:spcAft>
                          <a:spcPct val="0"/>
                        </a:spcAft>
                        <a:buClr>
                          <a:srgbClr val="FF0000"/>
                        </a:buClr>
                        <a:buSzPct val="125000"/>
                        <a:buFont typeface="Arial" charset="0"/>
                        <a:buChar char="х"/>
                        <a:tabLst/>
                      </a:pPr>
                      <a:r>
                        <a:rPr kumimoji="0" lang="en-US" altLang="el-GR" sz="2000" b="1" i="0" u="none" strike="noStrike" cap="none" normalizeH="0" baseline="0" smtClean="0">
                          <a:ln>
                            <a:noFill/>
                          </a:ln>
                          <a:solidFill>
                            <a:schemeClr val="tx1"/>
                          </a:solidFill>
                          <a:effectLst/>
                          <a:latin typeface="+mn-lt"/>
                          <a:cs typeface="Arial" charset="0"/>
                        </a:rPr>
                        <a:t>  </a:t>
                      </a:r>
                      <a:r>
                        <a:rPr kumimoji="0" lang="el-GR" altLang="el-GR" sz="2000" b="1" i="0" u="none" strike="noStrike" cap="none" normalizeH="0" baseline="0" smtClean="0">
                          <a:ln>
                            <a:noFill/>
                          </a:ln>
                          <a:solidFill>
                            <a:schemeClr val="tx1"/>
                          </a:solidFill>
                          <a:effectLst/>
                          <a:latin typeface="+mn-lt"/>
                          <a:cs typeface="Arial" charset="0"/>
                        </a:rPr>
                        <a:t>ινσουλινοεξαρτόμενος διαβήτης</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
                          <a:srgbClr val="FF3300"/>
                        </a:buClr>
                        <a:buSzPct val="105000"/>
                        <a:buFontTx/>
                        <a:buChar char="o"/>
                        <a:tabLst/>
                      </a:pPr>
                      <a:r>
                        <a:rPr kumimoji="0" lang="en-US" altLang="el-GR" sz="2000" b="0" i="0" u="none" strike="noStrike" cap="none" normalizeH="0" baseline="0" smtClean="0">
                          <a:ln>
                            <a:noFill/>
                          </a:ln>
                          <a:solidFill>
                            <a:schemeClr val="tx1"/>
                          </a:solidFill>
                          <a:effectLst/>
                          <a:latin typeface="+mn-lt"/>
                          <a:cs typeface="Arial" charset="0"/>
                        </a:rPr>
                        <a:t> </a:t>
                      </a:r>
                      <a:r>
                        <a:rPr kumimoji="0" lang="el-GR" altLang="el-GR" sz="2000" b="1" i="0" u="none" strike="noStrike" cap="none" normalizeH="0" baseline="0" smtClean="0">
                          <a:ln>
                            <a:noFill/>
                          </a:ln>
                          <a:solidFill>
                            <a:schemeClr val="tx1"/>
                          </a:solidFill>
                          <a:effectLst/>
                          <a:latin typeface="+mn-lt"/>
                          <a:cs typeface="Arial" charset="0"/>
                        </a:rPr>
                        <a:t>χειρουργείο</a:t>
                      </a:r>
                      <a:endParaRPr kumimoji="0" lang="en-US" altLang="el-GR" sz="2000" b="1" i="0" u="none" strike="noStrike" cap="none" normalizeH="0" baseline="0" smtClean="0">
                        <a:ln>
                          <a:noFill/>
                        </a:ln>
                        <a:solidFill>
                          <a:schemeClr val="tx1"/>
                        </a:solidFill>
                        <a:effectLst/>
                        <a:latin typeface="+mn-lt"/>
                        <a:cs typeface="Arial" charset="0"/>
                      </a:endParaRPr>
                    </a:p>
                    <a:p>
                      <a:pPr marL="0" marR="0" lvl="0" indent="0" algn="l" defTabSz="914400" rtl="0" eaLnBrk="1" fontAlgn="base" latinLnBrk="0" hangingPunct="1">
                        <a:lnSpc>
                          <a:spcPct val="100000"/>
                        </a:lnSpc>
                        <a:spcBef>
                          <a:spcPct val="20000"/>
                        </a:spcBef>
                        <a:spcAft>
                          <a:spcPct val="0"/>
                        </a:spcAft>
                        <a:buClr>
                          <a:srgbClr val="FF3300"/>
                        </a:buClr>
                        <a:buSzPct val="105000"/>
                        <a:buFontTx/>
                        <a:buNone/>
                        <a:tabLst/>
                      </a:pPr>
                      <a:endParaRPr kumimoji="0" lang="en-US" altLang="el-GR" sz="2000" b="1" i="0" u="none" strike="noStrike" cap="none" normalizeH="0" baseline="0" smtClean="0">
                        <a:ln>
                          <a:noFill/>
                        </a:ln>
                        <a:solidFill>
                          <a:schemeClr val="tx1"/>
                        </a:solidFill>
                        <a:effectLst/>
                        <a:latin typeface="+mn-lt"/>
                        <a:cs typeface="Arial" charset="0"/>
                      </a:endParaRPr>
                    </a:p>
                    <a:p>
                      <a:pPr marL="0" marR="0" lvl="0" indent="0" algn="l" defTabSz="914400" rtl="0" eaLnBrk="1" fontAlgn="base" latinLnBrk="0" hangingPunct="1">
                        <a:lnSpc>
                          <a:spcPct val="100000"/>
                        </a:lnSpc>
                        <a:spcBef>
                          <a:spcPct val="20000"/>
                        </a:spcBef>
                        <a:spcAft>
                          <a:spcPct val="0"/>
                        </a:spcAft>
                        <a:buClr>
                          <a:srgbClr val="FF3300"/>
                        </a:buClr>
                        <a:buSzPct val="105000"/>
                        <a:buFontTx/>
                        <a:buChar char="o"/>
                        <a:tabLst/>
                      </a:pPr>
                      <a:r>
                        <a:rPr kumimoji="0" lang="en-US" altLang="el-GR" sz="2000" b="1" i="0" u="none" strike="noStrike" cap="none" normalizeH="0" baseline="0" smtClean="0">
                          <a:ln>
                            <a:noFill/>
                          </a:ln>
                          <a:solidFill>
                            <a:schemeClr val="tx1"/>
                          </a:solidFill>
                          <a:effectLst/>
                          <a:latin typeface="+mn-lt"/>
                          <a:cs typeface="Arial" charset="0"/>
                        </a:rPr>
                        <a:t> </a:t>
                      </a:r>
                      <a:r>
                        <a:rPr kumimoji="0" lang="el-GR" altLang="el-GR" sz="2000" b="1" i="0" u="none" strike="noStrike" cap="none" normalizeH="0" baseline="0" smtClean="0">
                          <a:ln>
                            <a:noFill/>
                          </a:ln>
                          <a:solidFill>
                            <a:schemeClr val="tx1"/>
                          </a:solidFill>
                          <a:effectLst/>
                          <a:latin typeface="+mn-lt"/>
                          <a:cs typeface="Arial" charset="0"/>
                        </a:rPr>
                        <a:t>τύφο</a:t>
                      </a:r>
                    </a:p>
                    <a:p>
                      <a:pPr marL="0" marR="0" lvl="0" indent="0" algn="l" defTabSz="914400" rtl="0" eaLnBrk="1" fontAlgn="base" latinLnBrk="0" hangingPunct="1">
                        <a:lnSpc>
                          <a:spcPct val="100000"/>
                        </a:lnSpc>
                        <a:spcBef>
                          <a:spcPct val="20000"/>
                        </a:spcBef>
                        <a:spcAft>
                          <a:spcPct val="0"/>
                        </a:spcAft>
                        <a:buClr>
                          <a:srgbClr val="FF3300"/>
                        </a:buClr>
                        <a:buSzPct val="105000"/>
                        <a:buFontTx/>
                        <a:buChar char="o"/>
                        <a:tabLst/>
                      </a:pPr>
                      <a:endParaRPr kumimoji="0" lang="en-US" altLang="el-GR" sz="2000" b="1" i="0" u="none" strike="noStrike" cap="none" normalizeH="0" baseline="0" smtClean="0">
                        <a:ln>
                          <a:noFill/>
                        </a:ln>
                        <a:solidFill>
                          <a:schemeClr val="tx1"/>
                        </a:solidFill>
                        <a:effectLst/>
                        <a:latin typeface="+mn-lt"/>
                        <a:cs typeface="Arial" charset="0"/>
                      </a:endParaRPr>
                    </a:p>
                    <a:p>
                      <a:pPr marL="0" marR="0" lvl="0" indent="0" algn="l" defTabSz="914400" rtl="0" eaLnBrk="1" fontAlgn="base" latinLnBrk="0" hangingPunct="1">
                        <a:lnSpc>
                          <a:spcPct val="100000"/>
                        </a:lnSpc>
                        <a:spcBef>
                          <a:spcPct val="20000"/>
                        </a:spcBef>
                        <a:spcAft>
                          <a:spcPct val="0"/>
                        </a:spcAft>
                        <a:buClr>
                          <a:srgbClr val="FF3300"/>
                        </a:buClr>
                        <a:buSzPct val="105000"/>
                        <a:buFontTx/>
                        <a:buChar char="o"/>
                        <a:tabLst/>
                      </a:pPr>
                      <a:r>
                        <a:rPr kumimoji="0" lang="en-US" altLang="el-GR" sz="2000" b="1" i="0" u="none" strike="noStrike" cap="none" normalizeH="0" baseline="0" smtClean="0">
                          <a:ln>
                            <a:noFill/>
                          </a:ln>
                          <a:solidFill>
                            <a:schemeClr val="tx1"/>
                          </a:solidFill>
                          <a:effectLst/>
                          <a:latin typeface="+mn-lt"/>
                          <a:cs typeface="Arial" charset="0"/>
                        </a:rPr>
                        <a:t> </a:t>
                      </a:r>
                      <a:r>
                        <a:rPr kumimoji="0" lang="el-GR" altLang="el-GR" sz="2000" b="1" i="0" u="none" strike="noStrike" cap="none" normalizeH="0" baseline="0" smtClean="0">
                          <a:ln>
                            <a:noFill/>
                          </a:ln>
                          <a:solidFill>
                            <a:schemeClr val="tx1"/>
                          </a:solidFill>
                          <a:effectLst/>
                          <a:latin typeface="+mn-lt"/>
                          <a:cs typeface="Arial" charset="0"/>
                        </a:rPr>
                        <a:t>δάγκωμα σκύλου</a:t>
                      </a:r>
                      <a:endParaRPr kumimoji="0" lang="en-US" altLang="el-GR" sz="2000" b="1" i="0" u="none" strike="noStrike" cap="none" normalizeH="0" baseline="0" smtClean="0">
                        <a:ln>
                          <a:noFill/>
                        </a:ln>
                        <a:solidFill>
                          <a:schemeClr val="tx1"/>
                        </a:solidFill>
                        <a:effectLst/>
                        <a:latin typeface="+mn-lt"/>
                        <a:cs typeface="Arial" charset="0"/>
                      </a:endParaRPr>
                    </a:p>
                    <a:p>
                      <a:pPr marL="0" marR="0" lvl="0" indent="0" algn="l" defTabSz="914400" rtl="0" eaLnBrk="1" fontAlgn="base" latinLnBrk="0" hangingPunct="1">
                        <a:lnSpc>
                          <a:spcPct val="100000"/>
                        </a:lnSpc>
                        <a:spcBef>
                          <a:spcPct val="20000"/>
                        </a:spcBef>
                        <a:spcAft>
                          <a:spcPct val="0"/>
                        </a:spcAft>
                        <a:buClr>
                          <a:srgbClr val="FF3300"/>
                        </a:buClr>
                        <a:buSzPct val="105000"/>
                        <a:buFontTx/>
                        <a:buNone/>
                        <a:tabLst/>
                      </a:pPr>
                      <a:endParaRPr kumimoji="0" lang="en-US" altLang="el-GR" sz="2000" b="1" i="0" u="none" strike="noStrike" cap="none" normalizeH="0" baseline="0" smtClean="0">
                        <a:ln>
                          <a:noFill/>
                        </a:ln>
                        <a:solidFill>
                          <a:schemeClr val="tx1"/>
                        </a:solidFill>
                        <a:effectLst/>
                        <a:latin typeface="+mn-lt"/>
                        <a:cs typeface="Arial" charset="0"/>
                      </a:endParaRPr>
                    </a:p>
                    <a:p>
                      <a:pPr marL="0" marR="0" lvl="0" indent="0" algn="l" defTabSz="914400" rtl="0" eaLnBrk="1" fontAlgn="base" latinLnBrk="0" hangingPunct="1">
                        <a:lnSpc>
                          <a:spcPct val="100000"/>
                        </a:lnSpc>
                        <a:spcBef>
                          <a:spcPct val="20000"/>
                        </a:spcBef>
                        <a:spcAft>
                          <a:spcPct val="0"/>
                        </a:spcAft>
                        <a:buClr>
                          <a:srgbClr val="FF3300"/>
                        </a:buClr>
                        <a:buSzPct val="105000"/>
                        <a:buFontTx/>
                        <a:buChar char="o"/>
                        <a:tabLst/>
                      </a:pPr>
                      <a:r>
                        <a:rPr kumimoji="0" lang="en-US" altLang="el-GR" sz="2000" b="1" i="0" u="none" strike="noStrike" cap="none" normalizeH="0" baseline="0" smtClean="0">
                          <a:ln>
                            <a:noFill/>
                          </a:ln>
                          <a:solidFill>
                            <a:schemeClr val="tx1"/>
                          </a:solidFill>
                          <a:effectLst/>
                          <a:latin typeface="+mn-lt"/>
                          <a:cs typeface="Arial" charset="0"/>
                        </a:rPr>
                        <a:t> </a:t>
                      </a:r>
                      <a:r>
                        <a:rPr kumimoji="0" lang="el-GR" altLang="el-GR" sz="2000" b="1" i="0" u="none" strike="noStrike" cap="none" normalizeH="0" baseline="0" smtClean="0">
                          <a:ln>
                            <a:noFill/>
                          </a:ln>
                          <a:solidFill>
                            <a:schemeClr val="tx1"/>
                          </a:solidFill>
                          <a:effectLst/>
                          <a:latin typeface="+mn-lt"/>
                          <a:cs typeface="Arial" charset="0"/>
                        </a:rPr>
                        <a:t>μείωση βάρους (ανεξήγητη)</a:t>
                      </a:r>
                      <a:endParaRPr kumimoji="0" lang="en-US" altLang="el-GR" sz="2000" b="1" i="0" u="none" strike="noStrike" cap="none" normalizeH="0" baseline="0" smtClean="0">
                        <a:ln>
                          <a:noFill/>
                        </a:ln>
                        <a:solidFill>
                          <a:schemeClr val="tx1"/>
                        </a:solidFill>
                        <a:effectLst/>
                        <a:latin typeface="+mn-lt"/>
                        <a:cs typeface="Arial" charset="0"/>
                      </a:endParaRPr>
                    </a:p>
                    <a:p>
                      <a:pPr marL="0" marR="0" lvl="0" indent="0" algn="l" defTabSz="914400" rtl="0" eaLnBrk="1" fontAlgn="base" latinLnBrk="0" hangingPunct="1">
                        <a:lnSpc>
                          <a:spcPct val="100000"/>
                        </a:lnSpc>
                        <a:spcBef>
                          <a:spcPct val="20000"/>
                        </a:spcBef>
                        <a:spcAft>
                          <a:spcPct val="0"/>
                        </a:spcAft>
                        <a:buClr>
                          <a:srgbClr val="FF3300"/>
                        </a:buClr>
                        <a:buSzPct val="105000"/>
                        <a:buFontTx/>
                        <a:buNone/>
                        <a:tabLst/>
                      </a:pPr>
                      <a:endParaRPr kumimoji="0" lang="en-US" altLang="el-GR" sz="2000" b="1" i="0" u="none" strike="noStrike" cap="none" normalizeH="0" baseline="0" smtClean="0">
                        <a:ln>
                          <a:noFill/>
                        </a:ln>
                        <a:solidFill>
                          <a:schemeClr val="tx1"/>
                        </a:solidFill>
                        <a:effectLst/>
                        <a:latin typeface="+mn-lt"/>
                        <a:cs typeface="Arial" charset="0"/>
                      </a:endParaRPr>
                    </a:p>
                    <a:p>
                      <a:pPr marL="0" marR="0" lvl="0" indent="0" algn="l" defTabSz="914400" rtl="0" eaLnBrk="1" fontAlgn="base" latinLnBrk="0" hangingPunct="1">
                        <a:lnSpc>
                          <a:spcPct val="100000"/>
                        </a:lnSpc>
                        <a:spcBef>
                          <a:spcPct val="20000"/>
                        </a:spcBef>
                        <a:spcAft>
                          <a:spcPct val="0"/>
                        </a:spcAft>
                        <a:buClr>
                          <a:srgbClr val="FF3300"/>
                        </a:buClr>
                        <a:buSzPct val="105000"/>
                        <a:buFontTx/>
                        <a:buChar char="o"/>
                        <a:tabLst/>
                      </a:pPr>
                      <a:r>
                        <a:rPr kumimoji="0" lang="en-US" altLang="el-GR" sz="2000" b="1" i="0" u="none" strike="noStrike" cap="none" normalizeH="0" baseline="0" smtClean="0">
                          <a:ln>
                            <a:noFill/>
                          </a:ln>
                          <a:solidFill>
                            <a:schemeClr val="tx1"/>
                          </a:solidFill>
                          <a:effectLst/>
                          <a:latin typeface="+mn-lt"/>
                          <a:cs typeface="Arial" charset="0"/>
                        </a:rPr>
                        <a:t>  </a:t>
                      </a:r>
                      <a:r>
                        <a:rPr kumimoji="0" lang="el-GR" altLang="el-GR" sz="2000" b="1" i="0" u="none" strike="noStrike" cap="none" normalizeH="0" baseline="0" smtClean="0">
                          <a:ln>
                            <a:noFill/>
                          </a:ln>
                          <a:solidFill>
                            <a:schemeClr val="tx1"/>
                          </a:solidFill>
                          <a:effectLst/>
                          <a:latin typeface="+mn-lt"/>
                          <a:cs typeface="Arial" charset="0"/>
                        </a:rPr>
                        <a:t>συνεχόμενος πυρετός (δέκατα)</a:t>
                      </a:r>
                      <a:endParaRPr kumimoji="0" lang="en-US" altLang="el-GR" sz="2000" b="1" i="0" u="none" strike="noStrike" cap="none" normalizeH="0" baseline="0" smtClean="0">
                        <a:ln>
                          <a:noFill/>
                        </a:ln>
                        <a:solidFill>
                          <a:schemeClr val="tx1"/>
                        </a:solidFill>
                        <a:effectLst/>
                        <a:latin typeface="+mn-lt"/>
                        <a:cs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
                          <a:srgbClr val="FF3300"/>
                        </a:buClr>
                        <a:buSzPct val="105000"/>
                        <a:buFontTx/>
                        <a:buChar char="o"/>
                        <a:tabLst/>
                      </a:pPr>
                      <a:r>
                        <a:rPr kumimoji="0" lang="en-US" altLang="el-GR" sz="2000" b="1" i="0" u="none" strike="noStrike" cap="none" normalizeH="0" baseline="0" dirty="0" smtClean="0">
                          <a:ln>
                            <a:noFill/>
                          </a:ln>
                          <a:solidFill>
                            <a:schemeClr val="tx1"/>
                          </a:solidFill>
                          <a:effectLst/>
                          <a:latin typeface="+mn-lt"/>
                          <a:cs typeface="Arial" charset="0"/>
                        </a:rPr>
                        <a:t> Tattooing or body piercing</a:t>
                      </a:r>
                    </a:p>
                    <a:p>
                      <a:pPr marL="0" marR="0" lvl="0" indent="0" algn="l" defTabSz="914400" rtl="0" eaLnBrk="1" fontAlgn="base" latinLnBrk="0" hangingPunct="1">
                        <a:lnSpc>
                          <a:spcPct val="100000"/>
                        </a:lnSpc>
                        <a:spcBef>
                          <a:spcPct val="20000"/>
                        </a:spcBef>
                        <a:spcAft>
                          <a:spcPct val="0"/>
                        </a:spcAft>
                        <a:buClr>
                          <a:srgbClr val="FF3300"/>
                        </a:buClr>
                        <a:buSzPct val="105000"/>
                        <a:buFontTx/>
                        <a:buNone/>
                        <a:tabLst/>
                      </a:pPr>
                      <a:endParaRPr kumimoji="0" lang="en-US" altLang="el-GR" sz="2000" b="1" i="0" u="none" strike="noStrike" cap="none" normalizeH="0" baseline="0" dirty="0" smtClean="0">
                        <a:ln>
                          <a:noFill/>
                        </a:ln>
                        <a:solidFill>
                          <a:schemeClr val="tx1"/>
                        </a:solidFill>
                        <a:effectLst/>
                        <a:latin typeface="+mn-lt"/>
                        <a:cs typeface="Arial" charset="0"/>
                      </a:endParaRPr>
                    </a:p>
                    <a:p>
                      <a:pPr marL="0" marR="0" lvl="0" indent="0" algn="l" defTabSz="914400" rtl="0" eaLnBrk="1" fontAlgn="base" latinLnBrk="0" hangingPunct="1">
                        <a:lnSpc>
                          <a:spcPct val="100000"/>
                        </a:lnSpc>
                        <a:spcBef>
                          <a:spcPct val="20000"/>
                        </a:spcBef>
                        <a:spcAft>
                          <a:spcPct val="0"/>
                        </a:spcAft>
                        <a:buClr>
                          <a:srgbClr val="FF3300"/>
                        </a:buClr>
                        <a:buSzPct val="105000"/>
                        <a:buFontTx/>
                        <a:buChar char="o"/>
                        <a:tabLst/>
                      </a:pPr>
                      <a:r>
                        <a:rPr kumimoji="0" lang="en-US" altLang="el-GR" sz="2000" b="1" i="0" u="none" strike="noStrike" cap="none" normalizeH="0" baseline="0" dirty="0" smtClean="0">
                          <a:ln>
                            <a:noFill/>
                          </a:ln>
                          <a:solidFill>
                            <a:schemeClr val="tx1"/>
                          </a:solidFill>
                          <a:effectLst/>
                          <a:latin typeface="+mn-lt"/>
                          <a:cs typeface="Arial" charset="0"/>
                        </a:rPr>
                        <a:t> </a:t>
                      </a:r>
                      <a:r>
                        <a:rPr kumimoji="0" lang="el-GR" altLang="el-GR" sz="2000" b="1" i="0" u="none" strike="noStrike" cap="none" normalizeH="0" baseline="0" dirty="0" smtClean="0">
                          <a:ln>
                            <a:noFill/>
                          </a:ln>
                          <a:solidFill>
                            <a:schemeClr val="tx1"/>
                          </a:solidFill>
                          <a:effectLst/>
                          <a:latin typeface="+mn-lt"/>
                          <a:cs typeface="Arial" charset="0"/>
                        </a:rPr>
                        <a:t>αφαίρεση δοντιού</a:t>
                      </a:r>
                      <a:endParaRPr kumimoji="0" lang="en-US" altLang="el-GR" sz="2000" b="1" i="0" u="none" strike="noStrike" cap="none" normalizeH="0" baseline="0" dirty="0" smtClean="0">
                        <a:ln>
                          <a:noFill/>
                        </a:ln>
                        <a:solidFill>
                          <a:schemeClr val="tx1"/>
                        </a:solidFill>
                        <a:effectLst/>
                        <a:latin typeface="+mn-lt"/>
                        <a:cs typeface="Arial" charset="0"/>
                      </a:endParaRPr>
                    </a:p>
                    <a:p>
                      <a:pPr marL="0" marR="0" lvl="0" indent="0" algn="l" defTabSz="914400" rtl="0" eaLnBrk="1" fontAlgn="base" latinLnBrk="0" hangingPunct="1">
                        <a:lnSpc>
                          <a:spcPct val="100000"/>
                        </a:lnSpc>
                        <a:spcBef>
                          <a:spcPct val="20000"/>
                        </a:spcBef>
                        <a:spcAft>
                          <a:spcPct val="0"/>
                        </a:spcAft>
                        <a:buClr>
                          <a:srgbClr val="FF3300"/>
                        </a:buClr>
                        <a:buSzPct val="105000"/>
                        <a:buFontTx/>
                        <a:buNone/>
                        <a:tabLst/>
                      </a:pPr>
                      <a:endParaRPr kumimoji="0" lang="en-US" altLang="el-GR" sz="2000" b="1" i="0" u="none" strike="noStrike" cap="none" normalizeH="0" baseline="0" dirty="0" smtClean="0">
                        <a:ln>
                          <a:noFill/>
                        </a:ln>
                        <a:solidFill>
                          <a:schemeClr val="tx1"/>
                        </a:solidFill>
                        <a:effectLst/>
                        <a:latin typeface="+mn-lt"/>
                        <a:cs typeface="Arial" charset="0"/>
                      </a:endParaRPr>
                    </a:p>
                    <a:p>
                      <a:pPr marL="0" marR="0" lvl="0" indent="0" algn="l" defTabSz="914400" rtl="0" eaLnBrk="1" fontAlgn="base" latinLnBrk="0" hangingPunct="1">
                        <a:lnSpc>
                          <a:spcPct val="100000"/>
                        </a:lnSpc>
                        <a:spcBef>
                          <a:spcPct val="20000"/>
                        </a:spcBef>
                        <a:spcAft>
                          <a:spcPct val="0"/>
                        </a:spcAft>
                        <a:buClr>
                          <a:srgbClr val="FF3300"/>
                        </a:buClr>
                        <a:buSzPct val="105000"/>
                        <a:buFontTx/>
                        <a:buChar char="o"/>
                        <a:tabLst/>
                      </a:pPr>
                      <a:r>
                        <a:rPr kumimoji="0" lang="en-US" altLang="el-GR" sz="2000" b="1" i="0" u="none" strike="noStrike" cap="none" normalizeH="0" baseline="0" dirty="0" smtClean="0">
                          <a:ln>
                            <a:noFill/>
                          </a:ln>
                          <a:solidFill>
                            <a:schemeClr val="tx1"/>
                          </a:solidFill>
                          <a:effectLst/>
                          <a:latin typeface="+mn-lt"/>
                          <a:cs typeface="Arial" charset="0"/>
                        </a:rPr>
                        <a:t> </a:t>
                      </a:r>
                      <a:r>
                        <a:rPr kumimoji="0" lang="el-GR" altLang="el-GR" sz="2000" b="1" i="0" u="none" strike="noStrike" cap="none" normalizeH="0" baseline="0" dirty="0" smtClean="0">
                          <a:ln>
                            <a:noFill/>
                          </a:ln>
                          <a:solidFill>
                            <a:schemeClr val="tx1"/>
                          </a:solidFill>
                          <a:effectLst/>
                          <a:latin typeface="+mn-lt"/>
                          <a:cs typeface="Arial" charset="0"/>
                        </a:rPr>
                        <a:t>θεραπεία </a:t>
                      </a:r>
                      <a:r>
                        <a:rPr kumimoji="0" lang="el-GR" altLang="el-GR" sz="2000" b="1" i="0" u="none" strike="noStrike" cap="none" normalizeH="0" baseline="0" dirty="0" err="1" smtClean="0">
                          <a:ln>
                            <a:noFill/>
                          </a:ln>
                          <a:solidFill>
                            <a:schemeClr val="tx1"/>
                          </a:solidFill>
                          <a:effectLst/>
                          <a:latin typeface="+mn-lt"/>
                          <a:cs typeface="Arial" charset="0"/>
                        </a:rPr>
                        <a:t>δοντίων</a:t>
                      </a:r>
                      <a:r>
                        <a:rPr kumimoji="0" lang="el-GR" altLang="el-GR" sz="2000" b="1" i="0" u="none" strike="noStrike" cap="none" normalizeH="0" baseline="0" dirty="0" smtClean="0">
                          <a:ln>
                            <a:noFill/>
                          </a:ln>
                          <a:solidFill>
                            <a:schemeClr val="tx1"/>
                          </a:solidFill>
                          <a:effectLst/>
                          <a:latin typeface="+mn-lt"/>
                          <a:cs typeface="Arial" charset="0"/>
                        </a:rPr>
                        <a:t> (ρίζες)</a:t>
                      </a:r>
                      <a:endParaRPr kumimoji="0" lang="en-US" altLang="el-GR" sz="2000" b="1" i="0" u="none" strike="noStrike" cap="none" normalizeH="0" baseline="0" dirty="0" smtClean="0">
                        <a:ln>
                          <a:noFill/>
                        </a:ln>
                        <a:solidFill>
                          <a:schemeClr val="tx1"/>
                        </a:solidFill>
                        <a:effectLst/>
                        <a:latin typeface="+mn-lt"/>
                        <a:cs typeface="Arial" charset="0"/>
                      </a:endParaRPr>
                    </a:p>
                    <a:p>
                      <a:pPr marL="0" marR="0" lvl="0" indent="0" algn="l" defTabSz="914400" rtl="0" eaLnBrk="1" fontAlgn="base" latinLnBrk="0" hangingPunct="1">
                        <a:lnSpc>
                          <a:spcPct val="100000"/>
                        </a:lnSpc>
                        <a:spcBef>
                          <a:spcPct val="20000"/>
                        </a:spcBef>
                        <a:spcAft>
                          <a:spcPct val="0"/>
                        </a:spcAft>
                        <a:buClr>
                          <a:srgbClr val="FF3300"/>
                        </a:buClr>
                        <a:buSzPct val="105000"/>
                        <a:buFontTx/>
                        <a:buNone/>
                        <a:tabLst/>
                      </a:pPr>
                      <a:endParaRPr kumimoji="0" lang="en-US" altLang="el-GR" sz="2000" b="1" i="0" u="none" strike="noStrike" cap="none" normalizeH="0" baseline="0" dirty="0" smtClean="0">
                        <a:ln>
                          <a:noFill/>
                        </a:ln>
                        <a:solidFill>
                          <a:schemeClr val="tx1"/>
                        </a:solidFill>
                        <a:effectLst/>
                        <a:latin typeface="+mn-lt"/>
                        <a:cs typeface="Arial" charset="0"/>
                      </a:endParaRPr>
                    </a:p>
                    <a:p>
                      <a:pPr marL="0" marR="0" lvl="0" indent="0" algn="l" defTabSz="914400" rtl="0" eaLnBrk="1" fontAlgn="base" latinLnBrk="0" hangingPunct="1">
                        <a:lnSpc>
                          <a:spcPct val="100000"/>
                        </a:lnSpc>
                        <a:spcBef>
                          <a:spcPct val="20000"/>
                        </a:spcBef>
                        <a:spcAft>
                          <a:spcPct val="0"/>
                        </a:spcAft>
                        <a:buClr>
                          <a:srgbClr val="FF3300"/>
                        </a:buClr>
                        <a:buSzPct val="105000"/>
                        <a:buFontTx/>
                        <a:buChar char="o"/>
                        <a:tabLst/>
                      </a:pPr>
                      <a:r>
                        <a:rPr kumimoji="0" lang="en-US" altLang="el-GR" sz="2000" b="1" i="0" u="none" strike="noStrike" cap="none" normalizeH="0" baseline="0" dirty="0" smtClean="0">
                          <a:ln>
                            <a:noFill/>
                          </a:ln>
                          <a:solidFill>
                            <a:schemeClr val="tx1"/>
                          </a:solidFill>
                          <a:effectLst/>
                          <a:latin typeface="+mn-lt"/>
                          <a:cs typeface="Arial" charset="0"/>
                        </a:rPr>
                        <a:t> </a:t>
                      </a:r>
                      <a:r>
                        <a:rPr kumimoji="0" lang="el-GR" altLang="el-GR" sz="2000" b="1" i="0" u="none" strike="noStrike" cap="none" normalizeH="0" baseline="0" dirty="0" smtClean="0">
                          <a:ln>
                            <a:noFill/>
                          </a:ln>
                          <a:solidFill>
                            <a:schemeClr val="tx1"/>
                          </a:solidFill>
                          <a:effectLst/>
                          <a:latin typeface="+mn-lt"/>
                          <a:cs typeface="Arial" charset="0"/>
                        </a:rPr>
                        <a:t>μαλάρια</a:t>
                      </a:r>
                      <a:endParaRPr kumimoji="0" lang="en-US" altLang="el-GR" sz="2000" b="1" i="0" u="none" strike="noStrike" cap="none" normalizeH="0" baseline="0" dirty="0" smtClean="0">
                        <a:ln>
                          <a:noFill/>
                        </a:ln>
                        <a:solidFill>
                          <a:schemeClr val="tx1"/>
                        </a:solidFill>
                        <a:effectLst/>
                        <a:latin typeface="+mn-lt"/>
                        <a:cs typeface="Arial" charset="0"/>
                      </a:endParaRPr>
                    </a:p>
                    <a:p>
                      <a:pPr marL="0" marR="0" lvl="0" indent="0" algn="l" defTabSz="914400" rtl="0" eaLnBrk="1" fontAlgn="base" latinLnBrk="0" hangingPunct="1">
                        <a:lnSpc>
                          <a:spcPct val="100000"/>
                        </a:lnSpc>
                        <a:spcBef>
                          <a:spcPct val="20000"/>
                        </a:spcBef>
                        <a:spcAft>
                          <a:spcPct val="0"/>
                        </a:spcAft>
                        <a:buClr>
                          <a:srgbClr val="FF3300"/>
                        </a:buClr>
                        <a:buSzPct val="105000"/>
                        <a:buFontTx/>
                        <a:buNone/>
                        <a:tabLst/>
                      </a:pPr>
                      <a:endParaRPr kumimoji="0" lang="en-US" altLang="el-GR" sz="2000" b="1" i="0" u="none" strike="noStrike" cap="none" normalizeH="0" baseline="0" dirty="0" smtClean="0">
                        <a:ln>
                          <a:noFill/>
                        </a:ln>
                        <a:solidFill>
                          <a:schemeClr val="tx1"/>
                        </a:solidFill>
                        <a:effectLst/>
                        <a:latin typeface="+mn-lt"/>
                        <a:cs typeface="Arial" charset="0"/>
                      </a:endParaRPr>
                    </a:p>
                    <a:p>
                      <a:pPr marL="0" marR="0" lvl="0" indent="0" algn="l" defTabSz="914400" rtl="0" eaLnBrk="1" fontAlgn="base" latinLnBrk="0" hangingPunct="1">
                        <a:lnSpc>
                          <a:spcPct val="100000"/>
                        </a:lnSpc>
                        <a:spcBef>
                          <a:spcPct val="20000"/>
                        </a:spcBef>
                        <a:spcAft>
                          <a:spcPct val="0"/>
                        </a:spcAft>
                        <a:buClr>
                          <a:srgbClr val="FF3300"/>
                        </a:buClr>
                        <a:buSzPct val="105000"/>
                        <a:buFontTx/>
                        <a:buChar char="o"/>
                        <a:tabLst/>
                      </a:pPr>
                      <a:r>
                        <a:rPr kumimoji="0" lang="en-US" altLang="el-GR" sz="2000" b="1" i="0" u="none" strike="noStrike" cap="none" normalizeH="0" baseline="0" dirty="0" smtClean="0">
                          <a:ln>
                            <a:noFill/>
                          </a:ln>
                          <a:solidFill>
                            <a:schemeClr val="tx1"/>
                          </a:solidFill>
                          <a:effectLst/>
                          <a:latin typeface="+mn-lt"/>
                          <a:cs typeface="Arial" charset="0"/>
                        </a:rPr>
                        <a:t> </a:t>
                      </a:r>
                      <a:r>
                        <a:rPr kumimoji="0" lang="el-GR" altLang="el-GR" sz="2000" b="1" i="0" u="none" strike="noStrike" cap="none" normalizeH="0" baseline="0" dirty="0" smtClean="0">
                          <a:ln>
                            <a:noFill/>
                          </a:ln>
                          <a:solidFill>
                            <a:schemeClr val="tx1"/>
                          </a:solidFill>
                          <a:effectLst/>
                          <a:latin typeface="+mn-lt"/>
                          <a:cs typeface="Arial" charset="0"/>
                        </a:rPr>
                        <a:t>δαμαλισμός</a:t>
                      </a:r>
                      <a:endParaRPr kumimoji="0" lang="en-US" altLang="el-GR" sz="2000" b="1" i="0" u="none" strike="noStrike" cap="none" normalizeH="0" baseline="0" dirty="0" smtClean="0">
                        <a:ln>
                          <a:noFill/>
                        </a:ln>
                        <a:solidFill>
                          <a:schemeClr val="tx1"/>
                        </a:solidFill>
                        <a:effectLst/>
                        <a:latin typeface="+mn-lt"/>
                        <a:cs typeface="Arial" charset="0"/>
                      </a:endParaRPr>
                    </a:p>
                    <a:p>
                      <a:pPr marL="0" marR="0" lvl="0" indent="0" algn="l" defTabSz="914400" rtl="0" eaLnBrk="1" fontAlgn="base" latinLnBrk="0" hangingPunct="1">
                        <a:lnSpc>
                          <a:spcPct val="100000"/>
                        </a:lnSpc>
                        <a:spcBef>
                          <a:spcPct val="20000"/>
                        </a:spcBef>
                        <a:spcAft>
                          <a:spcPct val="0"/>
                        </a:spcAft>
                        <a:buClr>
                          <a:srgbClr val="FF3300"/>
                        </a:buClr>
                        <a:buSzPct val="105000"/>
                        <a:buFontTx/>
                        <a:buNone/>
                        <a:tabLst/>
                      </a:pPr>
                      <a:endParaRPr kumimoji="0" lang="en-US" altLang="el-GR" sz="2000" b="0" i="0" u="none" strike="noStrike" cap="none" normalizeH="0" baseline="0" dirty="0" smtClean="0">
                        <a:ln>
                          <a:noFill/>
                        </a:ln>
                        <a:solidFill>
                          <a:schemeClr val="tx1"/>
                        </a:solidFill>
                        <a:effectLst/>
                        <a:latin typeface="+mn-lt"/>
                        <a:cs typeface="Arial"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Τίτλος 1"/>
          <p:cNvSpPr>
            <a:spLocks noGrp="1"/>
          </p:cNvSpPr>
          <p:nvPr>
            <p:ph type="title"/>
          </p:nvPr>
        </p:nvSpPr>
        <p:spPr/>
        <p:txBody>
          <a:bodyPr>
            <a:normAutofit/>
          </a:bodyPr>
          <a:lstStyle/>
          <a:p>
            <a:r>
              <a:rPr lang="el-GR" dirty="0"/>
              <a:t>Αναβολή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412831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Αίμα </a:t>
            </a:r>
            <a:endParaRPr lang="el-GR" dirty="0"/>
          </a:p>
        </p:txBody>
      </p:sp>
      <p:sp>
        <p:nvSpPr>
          <p:cNvPr id="3" name="Θέση περιεχομένου 2"/>
          <p:cNvSpPr>
            <a:spLocks noGrp="1"/>
          </p:cNvSpPr>
          <p:nvPr>
            <p:ph idx="1"/>
          </p:nvPr>
        </p:nvSpPr>
        <p:spPr/>
        <p:txBody>
          <a:bodyPr/>
          <a:lstStyle/>
          <a:p>
            <a:r>
              <a:rPr lang="el-GR" dirty="0"/>
              <a:t>Το αίμα υπάρχει και ρέει άφθονο σε όλο τον </a:t>
            </a:r>
            <a:r>
              <a:rPr lang="el-GR" dirty="0" smtClean="0"/>
              <a:t>οργανισμό.</a:t>
            </a:r>
            <a:endParaRPr lang="el-GR" dirty="0"/>
          </a:p>
          <a:p>
            <a:r>
              <a:rPr lang="el-GR" dirty="0"/>
              <a:t>Δε μπορούμε να ζήσουμε χωρίς </a:t>
            </a:r>
            <a:r>
              <a:rPr lang="el-GR" dirty="0" smtClean="0"/>
              <a:t>αίμα.</a:t>
            </a:r>
            <a:endParaRPr lang="el-GR" dirty="0"/>
          </a:p>
          <a:p>
            <a:r>
              <a:rPr lang="el-GR" dirty="0"/>
              <a:t>Η καρδία προωθεί το αίμα στον οργανισμό και τον εφοδιάζει με τροφή και </a:t>
            </a:r>
            <a:r>
              <a:rPr lang="el-GR" dirty="0" smtClean="0"/>
              <a:t>οξυγόνο.</a:t>
            </a:r>
            <a:endParaRPr lang="el-GR" dirty="0"/>
          </a:p>
          <a:p>
            <a:r>
              <a:rPr lang="el-GR" dirty="0"/>
              <a:t>Το αίμα περιέχει κύτταρα που έχουν διαφορετικές αλλά πολύ σημαντικές </a:t>
            </a:r>
            <a:r>
              <a:rPr lang="el-GR" dirty="0" smtClean="0"/>
              <a:t>αποστολές.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6901538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Text Box 8"/>
          <p:cNvSpPr txBox="1">
            <a:spLocks noChangeArrowheads="1"/>
          </p:cNvSpPr>
          <p:nvPr/>
        </p:nvSpPr>
        <p:spPr bwMode="auto">
          <a:xfrm>
            <a:off x="344488" y="3741133"/>
            <a:ext cx="84534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marL="342900" indent="-342900" algn="ctr" eaLnBrk="1" hangingPunct="1">
              <a:spcBef>
                <a:spcPct val="0"/>
              </a:spcBef>
              <a:buFont typeface="Wingdings" panose="05000000000000000000" pitchFamily="2" charset="2"/>
              <a:buChar char="ü"/>
            </a:pPr>
            <a:r>
              <a:rPr lang="el-GR" altLang="el-GR" b="1" dirty="0">
                <a:solidFill>
                  <a:schemeClr val="tx1"/>
                </a:solidFill>
                <a:latin typeface="+mn-lt"/>
              </a:rPr>
              <a:t>Η χρήση αλκοόλ απαγορεύεται 24 ώρες πριν την </a:t>
            </a:r>
            <a:r>
              <a:rPr lang="el-GR" altLang="el-GR" b="1" dirty="0" smtClean="0">
                <a:solidFill>
                  <a:schemeClr val="tx1"/>
                </a:solidFill>
                <a:latin typeface="+mn-lt"/>
              </a:rPr>
              <a:t>αιμοδοσία.</a:t>
            </a:r>
            <a:endParaRPr lang="el-GR" altLang="el-GR" b="1" dirty="0">
              <a:solidFill>
                <a:schemeClr val="tx1"/>
              </a:solidFill>
              <a:latin typeface="+mn-lt"/>
            </a:endParaRPr>
          </a:p>
        </p:txBody>
      </p:sp>
      <p:sp>
        <p:nvSpPr>
          <p:cNvPr id="2" name="Τίτλος 1"/>
          <p:cNvSpPr>
            <a:spLocks noGrp="1"/>
          </p:cNvSpPr>
          <p:nvPr>
            <p:ph type="title"/>
          </p:nvPr>
        </p:nvSpPr>
        <p:spPr/>
        <p:txBody>
          <a:bodyPr>
            <a:normAutofit/>
          </a:bodyPr>
          <a:lstStyle/>
          <a:p>
            <a:r>
              <a:rPr lang="el-GR" dirty="0"/>
              <a:t>Οι γυναίκες δεν </a:t>
            </a:r>
            <a:r>
              <a:rPr lang="el-GR" dirty="0" err="1"/>
              <a:t>αιμοδοτούν</a:t>
            </a:r>
            <a:r>
              <a:rPr lang="el-GR" dirty="0" smtClean="0"/>
              <a:t>:</a:t>
            </a:r>
            <a:endParaRPr lang="el-GR" dirty="0"/>
          </a:p>
        </p:txBody>
      </p:sp>
      <p:sp>
        <p:nvSpPr>
          <p:cNvPr id="3" name="Θέση περιεχομένου 2"/>
          <p:cNvSpPr>
            <a:spLocks noGrp="1"/>
          </p:cNvSpPr>
          <p:nvPr>
            <p:ph idx="1"/>
          </p:nvPr>
        </p:nvSpPr>
        <p:spPr>
          <a:xfrm>
            <a:off x="457200" y="1196752"/>
            <a:ext cx="8229600" cy="4536504"/>
          </a:xfrm>
        </p:spPr>
        <p:txBody>
          <a:bodyPr/>
          <a:lstStyle/>
          <a:p>
            <a:r>
              <a:rPr lang="el-GR" dirty="0" smtClean="0"/>
              <a:t>Κατά </a:t>
            </a:r>
            <a:r>
              <a:rPr lang="el-GR" dirty="0"/>
              <a:t>τη διάρκεια της κύησης</a:t>
            </a:r>
          </a:p>
          <a:p>
            <a:r>
              <a:rPr lang="el-GR" dirty="0"/>
              <a:t>Ένα χρόνο μετά τον τοκετό</a:t>
            </a:r>
          </a:p>
          <a:p>
            <a:r>
              <a:rPr lang="el-GR" dirty="0"/>
              <a:t>Κατά τη γαλουχία</a:t>
            </a:r>
          </a:p>
          <a:p>
            <a:r>
              <a:rPr lang="el-GR" dirty="0"/>
              <a:t>Κατά τη διάρκεια της εμμηνόρροιας (7 μέρες μετά</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28171894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Εξετάσεις πριν την </a:t>
            </a:r>
            <a:r>
              <a:rPr lang="el-GR" dirty="0" err="1" smtClean="0"/>
              <a:t>αιμοδότηση</a:t>
            </a:r>
            <a:endParaRPr lang="el-GR" dirty="0"/>
          </a:p>
        </p:txBody>
      </p:sp>
      <p:sp>
        <p:nvSpPr>
          <p:cNvPr id="3" name="Θέση περιεχομένου 2"/>
          <p:cNvSpPr>
            <a:spLocks noGrp="1"/>
          </p:cNvSpPr>
          <p:nvPr>
            <p:ph idx="1"/>
          </p:nvPr>
        </p:nvSpPr>
        <p:spPr/>
        <p:txBody>
          <a:bodyPr/>
          <a:lstStyle/>
          <a:p>
            <a:r>
              <a:rPr lang="el-GR" dirty="0" smtClean="0"/>
              <a:t>Εξετάσεις </a:t>
            </a:r>
            <a:r>
              <a:rPr lang="el-GR" dirty="0"/>
              <a:t>για :</a:t>
            </a:r>
          </a:p>
          <a:p>
            <a:pPr lvl="1"/>
            <a:r>
              <a:rPr lang="el-GR" dirty="0"/>
              <a:t>ΑΒΟ, </a:t>
            </a:r>
            <a:r>
              <a:rPr lang="el-GR" dirty="0" err="1"/>
              <a:t>Rh</a:t>
            </a:r>
            <a:r>
              <a:rPr lang="el-GR" dirty="0"/>
              <a:t> (όχι πάντα</a:t>
            </a:r>
            <a:r>
              <a:rPr lang="el-GR" dirty="0" smtClean="0"/>
              <a:t>).</a:t>
            </a:r>
            <a:endParaRPr lang="el-GR" dirty="0"/>
          </a:p>
          <a:p>
            <a:pPr lvl="1"/>
            <a:r>
              <a:rPr lang="el-GR" dirty="0" err="1"/>
              <a:t>Hemoglobin</a:t>
            </a:r>
            <a:r>
              <a:rPr lang="el-GR" dirty="0"/>
              <a:t> ή </a:t>
            </a:r>
            <a:r>
              <a:rPr lang="el-GR" dirty="0" err="1" smtClean="0"/>
              <a:t>Hematocrit</a:t>
            </a:r>
            <a:r>
              <a:rPr lang="el-GR" dirty="0" smtClean="0"/>
              <a:t>.</a:t>
            </a:r>
            <a:endParaRPr lang="el-GR" dirty="0"/>
          </a:p>
          <a:p>
            <a:pPr lvl="1"/>
            <a:r>
              <a:rPr lang="el-GR" dirty="0"/>
              <a:t>Πίεση </a:t>
            </a:r>
            <a:r>
              <a:rPr lang="el-GR" dirty="0" smtClean="0"/>
              <a:t>αίματος.</a:t>
            </a:r>
            <a:endParaRPr lang="el-GR" dirty="0"/>
          </a:p>
          <a:p>
            <a:pPr lvl="1"/>
            <a:r>
              <a:rPr lang="el-GR" dirty="0" smtClean="0"/>
              <a:t>Σφυγμοί.</a:t>
            </a:r>
            <a:endParaRPr lang="el-GR" dirty="0"/>
          </a:p>
          <a:p>
            <a:pPr lvl="1"/>
            <a:r>
              <a:rPr lang="el-GR" dirty="0"/>
              <a:t>Γενικές εξετάσεις φυσικής </a:t>
            </a:r>
            <a:r>
              <a:rPr lang="el-GR" dirty="0" smtClean="0"/>
              <a:t>κατάστασης.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26841529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a:t>Αιμοδότηση</a:t>
            </a:r>
            <a:r>
              <a:rPr lang="el-GR" dirty="0"/>
              <a:t>… Θυμήσου</a:t>
            </a:r>
            <a:r>
              <a:rPr lang="el-GR" dirty="0" smtClean="0"/>
              <a:t>!!!</a:t>
            </a:r>
            <a:endParaRPr lang="el-GR" dirty="0"/>
          </a:p>
        </p:txBody>
      </p:sp>
      <p:sp>
        <p:nvSpPr>
          <p:cNvPr id="3" name="Θέση περιεχομένου 2"/>
          <p:cNvSpPr>
            <a:spLocks noGrp="1"/>
          </p:cNvSpPr>
          <p:nvPr>
            <p:ph idx="1"/>
          </p:nvPr>
        </p:nvSpPr>
        <p:spPr>
          <a:xfrm>
            <a:off x="457200" y="1196752"/>
            <a:ext cx="4474840" cy="5040560"/>
          </a:xfrm>
        </p:spPr>
        <p:txBody>
          <a:bodyPr/>
          <a:lstStyle/>
          <a:p>
            <a:r>
              <a:rPr lang="el-GR" dirty="0"/>
              <a:t>Ο αιμοδότης </a:t>
            </a:r>
            <a:r>
              <a:rPr lang="el-GR" dirty="0" smtClean="0"/>
              <a:t>πρέπει:</a:t>
            </a:r>
            <a:endParaRPr lang="el-GR" dirty="0"/>
          </a:p>
          <a:p>
            <a:pPr lvl="1"/>
            <a:r>
              <a:rPr lang="el-GR" dirty="0"/>
              <a:t>Να έχει κοιμηθεί </a:t>
            </a:r>
            <a:r>
              <a:rPr lang="el-GR" dirty="0" smtClean="0"/>
              <a:t>καλά.</a:t>
            </a:r>
            <a:endParaRPr lang="el-GR" dirty="0"/>
          </a:p>
          <a:p>
            <a:pPr lvl="1"/>
            <a:r>
              <a:rPr lang="el-GR" dirty="0"/>
              <a:t>Να έχει πριν ένα μικρό </a:t>
            </a:r>
            <a:r>
              <a:rPr lang="el-GR" dirty="0" smtClean="0"/>
              <a:t>γεύμα.</a:t>
            </a:r>
            <a:endParaRPr lang="el-GR" dirty="0"/>
          </a:p>
          <a:p>
            <a:pPr lvl="1"/>
            <a:r>
              <a:rPr lang="el-GR" dirty="0"/>
              <a:t>Να βρίσκεται σε καλή πνευματική και φυσική </a:t>
            </a:r>
            <a:r>
              <a:rPr lang="el-GR" dirty="0" smtClean="0"/>
              <a:t>κατάσταση.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pic>
        <p:nvPicPr>
          <p:cNvPr id="24578" name="Picture 2" descr="File:Blood donation at Fleet Week US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196752"/>
            <a:ext cx="2988752" cy="44644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7"/>
          <p:cNvSpPr/>
          <p:nvPr/>
        </p:nvSpPr>
        <p:spPr>
          <a:xfrm>
            <a:off x="5258556" y="5775647"/>
            <a:ext cx="3343831"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Blood donation at Fleet Week </a:t>
            </a:r>
            <a:r>
              <a:rPr lang="en-US" sz="1200" dirty="0" smtClean="0">
                <a:latin typeface="+mn-lt"/>
                <a:hlinkClick r:id="rId3"/>
              </a:rPr>
              <a:t>USA</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Stefan Kühn"/>
              </a:rPr>
              <a:t>Stefan </a:t>
            </a:r>
            <a:r>
              <a:rPr lang="en-US" sz="1200" dirty="0" err="1" smtClean="0">
                <a:latin typeface="+mn-lt"/>
                <a:hlinkClick r:id="rId4" tooltip="User:Stefan Kühn"/>
              </a:rPr>
              <a:t>Kühn</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785811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26" name="Group 30"/>
          <p:cNvGraphicFramePr>
            <a:graphicFrameLocks noGrp="1"/>
          </p:cNvGraphicFramePr>
          <p:nvPr>
            <p:extLst>
              <p:ext uri="{D42A27DB-BD31-4B8C-83A1-F6EECF244321}">
                <p14:modId xmlns:p14="http://schemas.microsoft.com/office/powerpoint/2010/main" val="3619901794"/>
              </p:ext>
            </p:extLst>
          </p:nvPr>
        </p:nvGraphicFramePr>
        <p:xfrm>
          <a:off x="343880" y="1751013"/>
          <a:ext cx="8456240" cy="3000376"/>
        </p:xfrm>
        <a:graphic>
          <a:graphicData uri="http://schemas.openxmlformats.org/drawingml/2006/table">
            <a:tbl>
              <a:tblPr firstRow="1"/>
              <a:tblGrid>
                <a:gridCol w="2328863"/>
                <a:gridCol w="2238945"/>
                <a:gridCol w="1728192"/>
                <a:gridCol w="2160240"/>
              </a:tblGrid>
              <a:tr h="992188">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2400" b="1" i="0" u="none" strike="noStrike" cap="none" normalizeH="0" baseline="0" dirty="0" smtClean="0">
                          <a:ln>
                            <a:noFill/>
                          </a:ln>
                          <a:solidFill>
                            <a:schemeClr val="tx1"/>
                          </a:solidFill>
                          <a:effectLst/>
                          <a:latin typeface="+mn-lt"/>
                          <a:cs typeface="Arial" charset="0"/>
                        </a:rPr>
                        <a:t>Βάρος αιμοδότη</a:t>
                      </a:r>
                      <a:endParaRPr kumimoji="0" lang="en-US" altLang="el-GR" sz="2400" b="1" i="0" u="none" strike="noStrike" cap="none" normalizeH="0" baseline="0" dirty="0" smtClean="0">
                        <a:ln>
                          <a:noFill/>
                        </a:ln>
                        <a:solidFill>
                          <a:schemeClr val="tx1"/>
                        </a:solidFill>
                        <a:effectLst/>
                        <a:latin typeface="+mn-lt"/>
                        <a:cs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2400" b="1" i="0" u="none" strike="noStrike" cap="none" normalizeH="0" baseline="0" dirty="0" smtClean="0">
                          <a:ln>
                            <a:noFill/>
                          </a:ln>
                          <a:solidFill>
                            <a:schemeClr val="tx1"/>
                          </a:solidFill>
                          <a:effectLst/>
                          <a:latin typeface="+mn-lt"/>
                          <a:cs typeface="Arial" charset="0"/>
                        </a:rPr>
                        <a:t>Ποσότητα αφαίρεσης</a:t>
                      </a:r>
                      <a:endParaRPr kumimoji="0" lang="en-US" altLang="el-GR" sz="2400" b="1"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2400" b="1" i="0" u="none" strike="noStrike" cap="none" normalizeH="0" baseline="0" dirty="0" smtClean="0">
                          <a:ln>
                            <a:noFill/>
                          </a:ln>
                          <a:solidFill>
                            <a:schemeClr val="tx1"/>
                          </a:solidFill>
                          <a:effectLst/>
                          <a:latin typeface="+mn-lt"/>
                          <a:cs typeface="Arial" charset="0"/>
                        </a:rPr>
                        <a:t>Ασκός </a:t>
                      </a:r>
                      <a:endParaRPr kumimoji="0" lang="en-US" altLang="el-GR" sz="2400" b="1"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2400" b="1" i="0" u="none" strike="noStrike" cap="none" normalizeH="0" baseline="0" dirty="0" smtClean="0">
                          <a:ln>
                            <a:noFill/>
                          </a:ln>
                          <a:solidFill>
                            <a:schemeClr val="tx1"/>
                          </a:solidFill>
                          <a:effectLst/>
                          <a:latin typeface="+mn-lt"/>
                          <a:cs typeface="Arial" charset="0"/>
                        </a:rPr>
                        <a:t>Παράγωγα </a:t>
                      </a:r>
                      <a:endParaRPr kumimoji="0" lang="en-US" altLang="el-GR" sz="2400" b="1"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992188">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l-GR" sz="2400" b="0" i="0" u="none" strike="noStrike" cap="none" normalizeH="0" baseline="0" dirty="0" smtClean="0">
                          <a:ln>
                            <a:noFill/>
                          </a:ln>
                          <a:solidFill>
                            <a:schemeClr val="tx1"/>
                          </a:solidFill>
                          <a:effectLst/>
                          <a:latin typeface="+mn-lt"/>
                          <a:cs typeface="Arial" charset="0"/>
                        </a:rPr>
                        <a:t>45 </a:t>
                      </a:r>
                      <a:r>
                        <a:rPr kumimoji="0" lang="en-US" altLang="el-GR" sz="2400" b="0" i="0" u="none" strike="noStrike" cap="none" normalizeH="0" baseline="0" dirty="0" err="1" smtClean="0">
                          <a:ln>
                            <a:noFill/>
                          </a:ln>
                          <a:solidFill>
                            <a:schemeClr val="tx1"/>
                          </a:solidFill>
                          <a:effectLst/>
                          <a:latin typeface="+mn-lt"/>
                          <a:cs typeface="Arial" charset="0"/>
                        </a:rPr>
                        <a:t>kgs</a:t>
                      </a:r>
                      <a:r>
                        <a:rPr kumimoji="0" lang="en-US" altLang="el-GR" sz="2400" b="0" i="0" u="none" strike="noStrike" cap="none" normalizeH="0" baseline="0" dirty="0" smtClean="0">
                          <a:ln>
                            <a:noFill/>
                          </a:ln>
                          <a:solidFill>
                            <a:schemeClr val="tx1"/>
                          </a:solidFill>
                          <a:effectLst/>
                          <a:latin typeface="+mn-lt"/>
                          <a:cs typeface="Arial" charset="0"/>
                        </a:rPr>
                        <a:t> -50 </a:t>
                      </a:r>
                      <a:r>
                        <a:rPr kumimoji="0" lang="en-US" altLang="el-GR" sz="2400" b="0" i="0" u="none" strike="noStrike" cap="none" normalizeH="0" baseline="0" dirty="0" err="1" smtClean="0">
                          <a:ln>
                            <a:noFill/>
                          </a:ln>
                          <a:solidFill>
                            <a:schemeClr val="tx1"/>
                          </a:solidFill>
                          <a:effectLst/>
                          <a:latin typeface="+mn-lt"/>
                          <a:cs typeface="Arial" charset="0"/>
                        </a:rPr>
                        <a:t>kgs</a:t>
                      </a:r>
                      <a:endParaRPr kumimoji="0" lang="en-US" altLang="el-GR" sz="2400" b="0" i="0" u="none" strike="noStrike" cap="none" normalizeH="0" baseline="0" dirty="0" smtClean="0">
                        <a:ln>
                          <a:noFill/>
                        </a:ln>
                        <a:solidFill>
                          <a:schemeClr val="tx1"/>
                        </a:solidFill>
                        <a:effectLst/>
                        <a:latin typeface="+mn-lt"/>
                        <a:cs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l-GR" sz="2400" b="0" i="0" u="none" strike="noStrike" cap="none" normalizeH="0" baseline="0" dirty="0" smtClean="0">
                          <a:ln>
                            <a:noFill/>
                          </a:ln>
                          <a:solidFill>
                            <a:schemeClr val="tx1"/>
                          </a:solidFill>
                          <a:effectLst/>
                          <a:latin typeface="+mn-lt"/>
                          <a:cs typeface="Arial" charset="0"/>
                        </a:rPr>
                        <a:t>350ml</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2400" b="0" i="0" u="none" strike="noStrike" cap="none" normalizeH="0" baseline="0" dirty="0" smtClean="0">
                          <a:ln>
                            <a:noFill/>
                          </a:ln>
                          <a:solidFill>
                            <a:schemeClr val="tx1"/>
                          </a:solidFill>
                          <a:effectLst/>
                          <a:latin typeface="+mn-lt"/>
                          <a:cs typeface="Arial" charset="0"/>
                        </a:rPr>
                        <a:t>Μονός </a:t>
                      </a:r>
                      <a:endParaRPr kumimoji="0" lang="en-US" altLang="el-GR" sz="24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2400" b="1" i="0" u="none" strike="noStrike" cap="none" normalizeH="0" baseline="0" smtClean="0">
                          <a:ln>
                            <a:noFill/>
                          </a:ln>
                          <a:solidFill>
                            <a:schemeClr val="tx1"/>
                          </a:solidFill>
                          <a:effectLst/>
                          <a:latin typeface="+mn-lt"/>
                          <a:cs typeface="Arial" charset="0"/>
                        </a:rPr>
                        <a:t>Ολικό αίμα</a:t>
                      </a:r>
                      <a:endParaRPr kumimoji="0" lang="en-US" altLang="el-GR" sz="2400" b="1" i="0" u="none" strike="noStrike" cap="none" normalizeH="0" baseline="0" smtClean="0">
                        <a:ln>
                          <a:noFill/>
                        </a:ln>
                        <a:solidFill>
                          <a:schemeClr val="tx1"/>
                        </a:solidFill>
                        <a:effectLst/>
                        <a:latin typeface="+mn-lt"/>
                        <a:cs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1600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l-GR" sz="2400" b="0" i="0" u="none" strike="noStrike" cap="none" normalizeH="0" baseline="0" dirty="0" smtClean="0">
                          <a:ln>
                            <a:noFill/>
                          </a:ln>
                          <a:solidFill>
                            <a:schemeClr val="tx1"/>
                          </a:solidFill>
                          <a:effectLst/>
                          <a:latin typeface="+mn-lt"/>
                          <a:cs typeface="Arial" charset="0"/>
                        </a:rPr>
                        <a:t>&gt; 55 </a:t>
                      </a:r>
                      <a:r>
                        <a:rPr kumimoji="0" lang="en-US" altLang="el-GR" sz="2400" b="0" i="0" u="none" strike="noStrike" cap="none" normalizeH="0" baseline="0" dirty="0" err="1" smtClean="0">
                          <a:ln>
                            <a:noFill/>
                          </a:ln>
                          <a:solidFill>
                            <a:schemeClr val="tx1"/>
                          </a:solidFill>
                          <a:effectLst/>
                          <a:latin typeface="+mn-lt"/>
                          <a:cs typeface="Arial" charset="0"/>
                        </a:rPr>
                        <a:t>kgs</a:t>
                      </a:r>
                      <a:endParaRPr kumimoji="0" lang="en-US" altLang="el-GR" sz="2400" b="0" i="0" u="none" strike="noStrike" cap="none" normalizeH="0" baseline="0" dirty="0" smtClean="0">
                        <a:ln>
                          <a:noFill/>
                        </a:ln>
                        <a:solidFill>
                          <a:schemeClr val="tx1"/>
                        </a:solidFill>
                        <a:effectLst/>
                        <a:latin typeface="+mn-lt"/>
                        <a:cs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l-GR" sz="2400" b="0" i="0" u="none" strike="noStrike" cap="none" normalizeH="0" baseline="0" dirty="0" smtClean="0">
                          <a:ln>
                            <a:noFill/>
                          </a:ln>
                          <a:solidFill>
                            <a:schemeClr val="tx1"/>
                          </a:solidFill>
                          <a:effectLst/>
                          <a:latin typeface="+mn-lt"/>
                          <a:cs typeface="Arial" charset="0"/>
                        </a:rPr>
                        <a:t>450 ml</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2400" b="0" i="0" u="none" strike="noStrike" cap="none" normalizeH="0" baseline="0" dirty="0" smtClean="0">
                          <a:ln>
                            <a:noFill/>
                          </a:ln>
                          <a:solidFill>
                            <a:schemeClr val="tx1"/>
                          </a:solidFill>
                          <a:effectLst/>
                          <a:latin typeface="+mn-lt"/>
                          <a:cs typeface="Arial" charset="0"/>
                        </a:rPr>
                        <a:t>Διπλός ή τριπλός</a:t>
                      </a:r>
                      <a:endParaRPr kumimoji="0" lang="en-US" altLang="el-GR" sz="24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2400" b="0" i="0" u="none" strike="noStrike" cap="none" normalizeH="0" baseline="0" dirty="0" smtClean="0">
                          <a:ln>
                            <a:noFill/>
                          </a:ln>
                          <a:solidFill>
                            <a:schemeClr val="tx1"/>
                          </a:solidFill>
                          <a:effectLst/>
                          <a:latin typeface="+mn-lt"/>
                          <a:cs typeface="Arial" charset="0"/>
                        </a:rPr>
                        <a:t>Παράγωγα αίματος </a:t>
                      </a:r>
                      <a:endParaRPr kumimoji="0" lang="en-US" altLang="el-GR" sz="24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 name="Τίτλος 1"/>
          <p:cNvSpPr>
            <a:spLocks noGrp="1"/>
          </p:cNvSpPr>
          <p:nvPr>
            <p:ph type="title"/>
          </p:nvPr>
        </p:nvSpPr>
        <p:spPr/>
        <p:txBody>
          <a:bodyPr>
            <a:normAutofit/>
          </a:bodyPr>
          <a:lstStyle/>
          <a:p>
            <a:r>
              <a:rPr lang="el-GR" dirty="0" err="1"/>
              <a:t>Αιμοδότηση</a:t>
            </a:r>
            <a:r>
              <a:rPr lang="el-GR" dirty="0"/>
              <a:t> – Όγκος Αίματος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39213018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Μετά την </a:t>
            </a:r>
            <a:r>
              <a:rPr lang="el-GR" dirty="0" err="1" smtClean="0"/>
              <a:t>Αιμοδότηση</a:t>
            </a:r>
            <a:endParaRPr lang="el-GR" dirty="0"/>
          </a:p>
        </p:txBody>
      </p:sp>
      <p:sp>
        <p:nvSpPr>
          <p:cNvPr id="3" name="Θέση περιεχομένου 2"/>
          <p:cNvSpPr>
            <a:spLocks noGrp="1"/>
          </p:cNvSpPr>
          <p:nvPr>
            <p:ph idx="1"/>
          </p:nvPr>
        </p:nvSpPr>
        <p:spPr/>
        <p:txBody>
          <a:bodyPr/>
          <a:lstStyle/>
          <a:p>
            <a:r>
              <a:rPr lang="el-GR" dirty="0"/>
              <a:t>Πολλά υγρά στη διάρκεια της </a:t>
            </a:r>
            <a:r>
              <a:rPr lang="el-GR" dirty="0" smtClean="0"/>
              <a:t>ημέρας.</a:t>
            </a:r>
            <a:endParaRPr lang="el-GR" dirty="0"/>
          </a:p>
          <a:p>
            <a:r>
              <a:rPr lang="el-GR" dirty="0"/>
              <a:t>Για μία ώρα όχι κάπνισμα και </a:t>
            </a:r>
            <a:r>
              <a:rPr lang="el-GR" dirty="0" smtClean="0"/>
              <a:t>αλκοόλη.</a:t>
            </a:r>
            <a:endParaRPr lang="el-GR" dirty="0"/>
          </a:p>
          <a:p>
            <a:r>
              <a:rPr lang="el-GR" dirty="0"/>
              <a:t>Μη χρησιμοποιείς ανελκυστήρα μετά την </a:t>
            </a:r>
            <a:r>
              <a:rPr lang="el-GR" dirty="0" err="1" smtClean="0"/>
              <a:t>αιμοδότηση</a:t>
            </a:r>
            <a:r>
              <a:rPr lang="el-GR" dirty="0" smtClean="0"/>
              <a:t>.</a:t>
            </a:r>
            <a:endParaRPr lang="el-GR" dirty="0"/>
          </a:p>
          <a:p>
            <a:r>
              <a:rPr lang="el-GR" dirty="0"/>
              <a:t>Απέφυγε επικίνδυνα χόμπι κατά τη διάρκεια της </a:t>
            </a:r>
            <a:r>
              <a:rPr lang="el-GR" dirty="0" smtClean="0"/>
              <a:t>ημέρας.</a:t>
            </a:r>
            <a:endParaRPr lang="el-GR" dirty="0"/>
          </a:p>
          <a:p>
            <a:r>
              <a:rPr lang="el-GR" dirty="0" smtClean="0"/>
              <a:t>Εάν </a:t>
            </a:r>
            <a:r>
              <a:rPr lang="el-GR" dirty="0"/>
              <a:t>αισθάνεσαι ζαλάδα ξάπλωσε για λίγα λεπτά με τα </a:t>
            </a:r>
            <a:r>
              <a:rPr lang="el-GR" dirty="0" smtClean="0"/>
              <a:t>πόδια </a:t>
            </a:r>
            <a:r>
              <a:rPr lang="el-GR" dirty="0"/>
              <a:t>πάνω από τον </a:t>
            </a:r>
            <a:r>
              <a:rPr lang="el-GR" dirty="0" smtClean="0"/>
              <a:t>κορμό.</a:t>
            </a:r>
            <a:endParaRPr lang="el-GR" dirty="0"/>
          </a:p>
          <a:p>
            <a:r>
              <a:rPr lang="el-GR" dirty="0"/>
              <a:t>Μετά από 4 ώρες αφαίρεση την αιμοστατική </a:t>
            </a:r>
            <a:r>
              <a:rPr lang="el-GR" dirty="0" smtClean="0"/>
              <a:t>γάζα.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40196392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6"/>
          <p:cNvSpPr>
            <a:spLocks noChangeArrowheads="1"/>
          </p:cNvSpPr>
          <p:nvPr/>
        </p:nvSpPr>
        <p:spPr bwMode="auto">
          <a:xfrm>
            <a:off x="914400" y="38100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el-GR" altLang="el-GR" sz="1800">
              <a:solidFill>
                <a:schemeClr val="tx1"/>
              </a:solidFill>
              <a:latin typeface="Tahoma" pitchFamily="34" charset="0"/>
            </a:endParaRPr>
          </a:p>
        </p:txBody>
      </p:sp>
      <p:sp>
        <p:nvSpPr>
          <p:cNvPr id="2" name="Τίτλος 1"/>
          <p:cNvSpPr>
            <a:spLocks noGrp="1"/>
          </p:cNvSpPr>
          <p:nvPr>
            <p:ph type="title"/>
          </p:nvPr>
        </p:nvSpPr>
        <p:spPr/>
        <p:txBody>
          <a:bodyPr>
            <a:normAutofit/>
          </a:bodyPr>
          <a:lstStyle/>
          <a:p>
            <a:r>
              <a:rPr lang="el-GR" dirty="0" smtClean="0"/>
              <a:t>Έλεγχος </a:t>
            </a:r>
            <a:r>
              <a:rPr lang="el-GR" dirty="0"/>
              <a:t>του </a:t>
            </a:r>
            <a:r>
              <a:rPr lang="el-GR" dirty="0" smtClean="0"/>
              <a:t>Αίματος</a:t>
            </a:r>
            <a:endParaRPr lang="el-GR" dirty="0"/>
          </a:p>
        </p:txBody>
      </p:sp>
      <p:sp>
        <p:nvSpPr>
          <p:cNvPr id="3" name="Θέση περιεχομένου 2"/>
          <p:cNvSpPr>
            <a:spLocks noGrp="1"/>
          </p:cNvSpPr>
          <p:nvPr>
            <p:ph idx="1"/>
          </p:nvPr>
        </p:nvSpPr>
        <p:spPr/>
        <p:txBody>
          <a:bodyPr/>
          <a:lstStyle/>
          <a:p>
            <a:r>
              <a:rPr lang="en-US" dirty="0" smtClean="0"/>
              <a:t>HIV </a:t>
            </a:r>
            <a:r>
              <a:rPr lang="en-US" dirty="0"/>
              <a:t>1 </a:t>
            </a:r>
          </a:p>
          <a:p>
            <a:r>
              <a:rPr lang="en-US" dirty="0"/>
              <a:t>HIV 2</a:t>
            </a:r>
          </a:p>
          <a:p>
            <a:r>
              <a:rPr lang="en-US" dirty="0"/>
              <a:t>Hepatitis B </a:t>
            </a:r>
          </a:p>
          <a:p>
            <a:r>
              <a:rPr lang="en-US" dirty="0"/>
              <a:t>Hepatitis  C</a:t>
            </a:r>
          </a:p>
          <a:p>
            <a:r>
              <a:rPr lang="en-US" dirty="0"/>
              <a:t>VDRL (syphilis) </a:t>
            </a:r>
          </a:p>
          <a:p>
            <a:r>
              <a:rPr lang="en-US" dirty="0" smtClean="0"/>
              <a:t>Malaria</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16489926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Τι πρέπει να κάνω</a:t>
            </a:r>
            <a:r>
              <a:rPr lang="el-GR" dirty="0" smtClean="0"/>
              <a:t>;</a:t>
            </a:r>
            <a:endParaRPr lang="el-GR" dirty="0"/>
          </a:p>
        </p:txBody>
      </p:sp>
      <p:sp>
        <p:nvSpPr>
          <p:cNvPr id="3" name="Θέση περιεχομένου 2"/>
          <p:cNvSpPr>
            <a:spLocks noGrp="1"/>
          </p:cNvSpPr>
          <p:nvPr>
            <p:ph idx="1"/>
          </p:nvPr>
        </p:nvSpPr>
        <p:spPr/>
        <p:txBody>
          <a:bodyPr/>
          <a:lstStyle/>
          <a:p>
            <a:r>
              <a:rPr lang="el-GR" dirty="0"/>
              <a:t>Κάνε την </a:t>
            </a:r>
            <a:r>
              <a:rPr lang="el-GR" dirty="0" err="1"/>
              <a:t>αιμοδότηση</a:t>
            </a:r>
            <a:r>
              <a:rPr lang="el-GR" dirty="0"/>
              <a:t> </a:t>
            </a:r>
            <a:r>
              <a:rPr lang="el-GR" dirty="0" smtClean="0"/>
              <a:t>χόμπι.</a:t>
            </a:r>
            <a:endParaRPr lang="el-GR" dirty="0"/>
          </a:p>
          <a:p>
            <a:r>
              <a:rPr lang="el-GR" dirty="0" err="1"/>
              <a:t>Αιμοδότησε</a:t>
            </a:r>
            <a:r>
              <a:rPr lang="el-GR" dirty="0"/>
              <a:t> συχνά (γενέθλια, επέτειος κτλ</a:t>
            </a:r>
            <a:r>
              <a:rPr lang="el-GR" dirty="0" smtClean="0"/>
              <a:t>).</a:t>
            </a:r>
            <a:endParaRPr lang="el-GR" dirty="0"/>
          </a:p>
          <a:p>
            <a:r>
              <a:rPr lang="el-GR" dirty="0"/>
              <a:t>Παρακίνησε και άλλους να </a:t>
            </a:r>
            <a:r>
              <a:rPr lang="el-GR" dirty="0" err="1" smtClean="0"/>
              <a:t>αιμοδοτήσουν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11618548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Οφέλη από την Αιμοδοσία </a:t>
            </a:r>
          </a:p>
        </p:txBody>
      </p:sp>
      <p:sp>
        <p:nvSpPr>
          <p:cNvPr id="3" name="Θέση περιεχομένου 2"/>
          <p:cNvSpPr>
            <a:spLocks noGrp="1"/>
          </p:cNvSpPr>
          <p:nvPr>
            <p:ph idx="1"/>
          </p:nvPr>
        </p:nvSpPr>
        <p:spPr/>
        <p:txBody>
          <a:bodyPr>
            <a:normAutofit lnSpcReduction="10000"/>
          </a:bodyPr>
          <a:lstStyle/>
          <a:p>
            <a:pPr marL="0" indent="0">
              <a:buNone/>
            </a:pPr>
            <a:r>
              <a:rPr lang="el-GR" dirty="0"/>
              <a:t>Σχετικά με την Υγεία:</a:t>
            </a:r>
          </a:p>
          <a:p>
            <a:r>
              <a:rPr lang="el-GR" dirty="0"/>
              <a:t>Εάν δίνεις αίμα 2-3 φορές το χρόνο:</a:t>
            </a:r>
          </a:p>
          <a:p>
            <a:pPr lvl="1"/>
            <a:r>
              <a:rPr lang="el-GR" dirty="0"/>
              <a:t>Χαμηλή </a:t>
            </a:r>
            <a:r>
              <a:rPr lang="el-GR" dirty="0" smtClean="0"/>
              <a:t>χοληστερόλη.</a:t>
            </a:r>
            <a:endParaRPr lang="el-GR" dirty="0"/>
          </a:p>
          <a:p>
            <a:pPr lvl="1"/>
            <a:r>
              <a:rPr lang="el-GR" dirty="0"/>
              <a:t>Χαμηλά επίπεδα </a:t>
            </a:r>
            <a:r>
              <a:rPr lang="el-GR" dirty="0" smtClean="0"/>
              <a:t>λιπιδίων.</a:t>
            </a:r>
            <a:endParaRPr lang="el-GR" dirty="0"/>
          </a:p>
          <a:p>
            <a:pPr lvl="1"/>
            <a:r>
              <a:rPr lang="el-GR" dirty="0"/>
              <a:t>Μικρός κίνδυνος για καρδιακή </a:t>
            </a:r>
            <a:r>
              <a:rPr lang="el-GR" dirty="0" smtClean="0"/>
              <a:t>προσβολή.</a:t>
            </a:r>
            <a:endParaRPr lang="el-GR" dirty="0"/>
          </a:p>
          <a:p>
            <a:r>
              <a:rPr lang="el-GR" dirty="0"/>
              <a:t>Ο εθελοντής αιμοδότης μπορεί να πάρει μία μονάδα αίματος ελευθέρα για:</a:t>
            </a:r>
          </a:p>
          <a:p>
            <a:pPr lvl="1"/>
            <a:r>
              <a:rPr lang="el-GR" dirty="0"/>
              <a:t>Τον εαυτό </a:t>
            </a:r>
            <a:r>
              <a:rPr lang="el-GR" dirty="0" smtClean="0"/>
              <a:t>του,</a:t>
            </a:r>
            <a:endParaRPr lang="el-GR" dirty="0"/>
          </a:p>
          <a:p>
            <a:pPr lvl="1"/>
            <a:r>
              <a:rPr lang="el-GR" dirty="0"/>
              <a:t>Σύζυγο/ παιδί/ γονείς και </a:t>
            </a:r>
          </a:p>
          <a:p>
            <a:pPr lvl="1"/>
            <a:r>
              <a:rPr lang="el-GR" dirty="0"/>
              <a:t>Κάθε </a:t>
            </a:r>
            <a:r>
              <a:rPr lang="el-GR" dirty="0" smtClean="0"/>
              <a:t>φίλο.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17523293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6"/>
          <p:cNvSpPr>
            <a:spLocks noChangeArrowheads="1"/>
          </p:cNvSpPr>
          <p:nvPr/>
        </p:nvSpPr>
        <p:spPr bwMode="auto">
          <a:xfrm>
            <a:off x="685800" y="32004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l-GR" altLang="el-GR">
              <a:solidFill>
                <a:schemeClr val="tx1"/>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Ο ρόλος των Εθελοντών </a:t>
            </a:r>
            <a:r>
              <a:rPr lang="el-GR" dirty="0" smtClean="0"/>
              <a:t>Αιμοδοτών</a:t>
            </a:r>
            <a:endParaRPr lang="el-GR" dirty="0"/>
          </a:p>
        </p:txBody>
      </p:sp>
      <p:sp>
        <p:nvSpPr>
          <p:cNvPr id="3" name="Θέση περιεχομένου 2"/>
          <p:cNvSpPr>
            <a:spLocks noGrp="1"/>
          </p:cNvSpPr>
          <p:nvPr>
            <p:ph idx="1"/>
          </p:nvPr>
        </p:nvSpPr>
        <p:spPr>
          <a:xfrm>
            <a:off x="611560" y="1556792"/>
            <a:ext cx="7704856" cy="5040560"/>
          </a:xfrm>
        </p:spPr>
        <p:txBody>
          <a:bodyPr>
            <a:normAutofit/>
          </a:bodyPr>
          <a:lstStyle/>
          <a:p>
            <a:r>
              <a:rPr lang="el-GR" sz="2400" dirty="0"/>
              <a:t>Οι περισσότεροι μη αιμοδότες δεν έχουν ρωτήσει </a:t>
            </a:r>
            <a:r>
              <a:rPr lang="el-GR" sz="2400" dirty="0" smtClean="0"/>
              <a:t>τίποτα.</a:t>
            </a:r>
            <a:endParaRPr lang="el-GR" sz="2400" dirty="0"/>
          </a:p>
          <a:p>
            <a:r>
              <a:rPr lang="el-GR" sz="2400" dirty="0"/>
              <a:t>Η διαφήμιση δεν κάνει τους αιμοδότες αλλά οι </a:t>
            </a:r>
            <a:r>
              <a:rPr lang="el-GR" sz="2400" dirty="0" smtClean="0"/>
              <a:t>άνθρωποι.</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14484613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9" name="Picture 5" descr="aimodosia1"/>
          <p:cNvPicPr>
            <a:picLocks noChangeAspect="1" noChangeArrowheads="1"/>
          </p:cNvPicPr>
          <p:nvPr/>
        </p:nvPicPr>
        <p:blipFill>
          <a:blip r:embed="rId2" cstate="print"/>
          <a:srcRect/>
          <a:stretch>
            <a:fillRect/>
          </a:stretch>
        </p:blipFill>
        <p:spPr bwMode="auto">
          <a:xfrm>
            <a:off x="107503" y="116632"/>
            <a:ext cx="5542443" cy="66247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a:xfrm>
            <a:off x="5580112" y="116632"/>
            <a:ext cx="3563888" cy="1872208"/>
          </a:xfrm>
        </p:spPr>
        <p:txBody>
          <a:bodyPr>
            <a:normAutofit/>
          </a:bodyPr>
          <a:lstStyle/>
          <a:p>
            <a:r>
              <a:rPr lang="el-GR" dirty="0" smtClean="0"/>
              <a:t>Ιατρικό ερωτηματολόγιο για τον αιμοδότη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421696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Ξέρεις ότι</a:t>
            </a:r>
            <a:r>
              <a:rPr lang="el-GR" dirty="0" smtClean="0"/>
              <a:t>…</a:t>
            </a:r>
            <a:endParaRPr lang="el-GR" dirty="0"/>
          </a:p>
        </p:txBody>
      </p:sp>
      <p:sp>
        <p:nvSpPr>
          <p:cNvPr id="3" name="Θέση περιεχομένου 2"/>
          <p:cNvSpPr>
            <a:spLocks noGrp="1"/>
          </p:cNvSpPr>
          <p:nvPr>
            <p:ph idx="1"/>
          </p:nvPr>
        </p:nvSpPr>
        <p:spPr/>
        <p:txBody>
          <a:bodyPr/>
          <a:lstStyle/>
          <a:p>
            <a:pPr>
              <a:buClr>
                <a:srgbClr val="004A82"/>
              </a:buClr>
              <a:buSzPct val="120000"/>
              <a:buFont typeface="Wingdings" panose="05000000000000000000" pitchFamily="2" charset="2"/>
              <a:buChar char="ü"/>
            </a:pPr>
            <a:r>
              <a:rPr lang="el-GR" dirty="0"/>
              <a:t>450ml αίμα μπορεί να σώσει 3 ζωές;</a:t>
            </a:r>
          </a:p>
          <a:p>
            <a:pPr>
              <a:buClr>
                <a:srgbClr val="004A82"/>
              </a:buClr>
              <a:buSzPct val="120000"/>
              <a:buFont typeface="Wingdings" panose="05000000000000000000" pitchFamily="2" charset="2"/>
              <a:buChar char="ü"/>
            </a:pPr>
            <a:r>
              <a:rPr lang="el-GR" dirty="0"/>
              <a:t>Κάθε 2 δευτερόλεπτα στην Ευρώπη χρειάζεται κάποιος αίμα; </a:t>
            </a:r>
          </a:p>
          <a:p>
            <a:pPr>
              <a:buClr>
                <a:srgbClr val="004A82"/>
              </a:buClr>
              <a:buSzPct val="120000"/>
              <a:buFont typeface="Wingdings" panose="05000000000000000000" pitchFamily="2" charset="2"/>
              <a:buChar char="ü"/>
            </a:pPr>
            <a:r>
              <a:rPr lang="el-GR" dirty="0"/>
              <a:t>Κατά τη διάρκεια της ζωής μας υπάρχει 87% πιθανότητα να χρειαστούμε αίμα;</a:t>
            </a:r>
          </a:p>
          <a:p>
            <a:pPr>
              <a:buClr>
                <a:srgbClr val="004A82"/>
              </a:buClr>
              <a:buSzPct val="120000"/>
              <a:buFont typeface="Wingdings" panose="05000000000000000000" pitchFamily="2" charset="2"/>
              <a:buChar char="ü"/>
            </a:pPr>
            <a:r>
              <a:rPr lang="el-GR" dirty="0"/>
              <a:t>Παρόλο την άριστη τεχνογνωσία δε μπορεί να αντικατασταθεί το αίμα;</a:t>
            </a:r>
          </a:p>
          <a:p>
            <a:r>
              <a:rPr lang="el-GR" dirty="0"/>
              <a:t>Ποιοι από εμάς έχουν δώσει εθελοντικά αίμα;</a:t>
            </a:r>
          </a:p>
          <a:p>
            <a:r>
              <a:rPr lang="el-GR" dirty="0"/>
              <a:t>Γιατί δεν είναι συστηματικοί αιμοδότες;</a:t>
            </a:r>
          </a:p>
          <a:p>
            <a:r>
              <a:rPr lang="el-GR" dirty="0"/>
              <a:t>Ποιοι οι λόγοι που τους απωθούν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9530507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b="61099"/>
          <a:stretch>
            <a:fillRect/>
          </a:stretch>
        </p:blipFill>
        <p:spPr bwMode="auto">
          <a:xfrm>
            <a:off x="899592" y="1365896"/>
            <a:ext cx="7544609" cy="44630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l-GR" dirty="0" smtClean="0"/>
              <a:t>Ιστορικό αιμοδότη </a:t>
            </a:r>
            <a:r>
              <a:rPr lang="el-GR" sz="3000" b="0" dirty="0" smtClean="0"/>
              <a:t>1/2</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24752258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40831"/>
          <a:stretch>
            <a:fillRect/>
          </a:stretch>
        </p:blipFill>
        <p:spPr bwMode="auto">
          <a:xfrm>
            <a:off x="1619672" y="1096392"/>
            <a:ext cx="6197188" cy="55729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l-GR" dirty="0"/>
              <a:t>Ιστορικό αιμοδότη </a:t>
            </a:r>
            <a:r>
              <a:rPr lang="el-GR" sz="3000" b="0" dirty="0" smtClean="0"/>
              <a:t>2/2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21048413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42" name="Group 54"/>
          <p:cNvGraphicFramePr>
            <a:graphicFrameLocks noGrp="1"/>
          </p:cNvGraphicFramePr>
          <p:nvPr>
            <p:extLst>
              <p:ext uri="{D42A27DB-BD31-4B8C-83A1-F6EECF244321}">
                <p14:modId xmlns:p14="http://schemas.microsoft.com/office/powerpoint/2010/main" val="3378087129"/>
              </p:ext>
            </p:extLst>
          </p:nvPr>
        </p:nvGraphicFramePr>
        <p:xfrm>
          <a:off x="38100" y="1700808"/>
          <a:ext cx="9067800" cy="4048681"/>
        </p:xfrm>
        <a:graphic>
          <a:graphicData uri="http://schemas.openxmlformats.org/drawingml/2006/table">
            <a:tbl>
              <a:tblPr firstRow="1"/>
              <a:tblGrid>
                <a:gridCol w="774700"/>
                <a:gridCol w="1612900"/>
                <a:gridCol w="1516063"/>
                <a:gridCol w="1336675"/>
                <a:gridCol w="1306512"/>
                <a:gridCol w="1214438"/>
                <a:gridCol w="1306512"/>
              </a:tblGrid>
              <a:tr h="579212">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Pct val="65000"/>
                        <a:buFontTx/>
                        <a:buNone/>
                        <a:tabLst/>
                      </a:pPr>
                      <a:endParaRPr kumimoji="0" lang="el-GR" altLang="el-GR" sz="1800" b="1" i="0" u="none" strike="noStrike" cap="none" normalizeH="0" baseline="0" smtClean="0">
                        <a:ln>
                          <a:noFill/>
                        </a:ln>
                        <a:solidFill>
                          <a:srgbClr val="FFFFFF"/>
                        </a:solidFill>
                        <a:effectLst/>
                        <a:latin typeface="+mn-lt"/>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BEC7"/>
                    </a:solidFill>
                  </a:tcPr>
                </a:tc>
                <a:tc gridSpan="5">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FFFFFF"/>
                          </a:solidFill>
                          <a:effectLst/>
                          <a:latin typeface="+mn-lt"/>
                          <a:cs typeface="Arial" charset="0"/>
                        </a:rPr>
                        <a:t>ΠΡΟΕΛΕΥΣΗ</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FFFFFF"/>
                          </a:solidFill>
                          <a:effectLst/>
                          <a:latin typeface="+mn-lt"/>
                          <a:cs typeface="Arial" charset="0"/>
                        </a:rPr>
                        <a:t>ΧΟΡΗΓΗΣΗ</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9EAB"/>
                    </a:solidFill>
                  </a:tcPr>
                </a:tc>
              </a:tr>
              <a:tr h="579212">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65000"/>
                        <a:buFontTx/>
                        <a:buNone/>
                        <a:tabLst/>
                      </a:pPr>
                      <a:endParaRPr kumimoji="0" lang="el-GR" altLang="el-GR" sz="1800" b="1" i="0" u="none" strike="noStrike" cap="none" normalizeH="0" baseline="0" smtClean="0">
                        <a:ln>
                          <a:noFill/>
                        </a:ln>
                        <a:solidFill>
                          <a:srgbClr val="FFFFFF"/>
                        </a:solidFill>
                        <a:effectLst/>
                        <a:latin typeface="+mn-lt"/>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BEC7"/>
                    </a:solid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FFFFFF"/>
                          </a:solidFill>
                          <a:effectLst/>
                          <a:latin typeface="+mn-lt"/>
                          <a:cs typeface="Arial" charset="0"/>
                        </a:rPr>
                        <a:t>ΠΕΡΙΒΑΛΛΟΝ</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FFFFFF"/>
                          </a:solidFill>
                          <a:effectLst/>
                          <a:latin typeface="+mn-lt"/>
                          <a:cs typeface="Arial" charset="0"/>
                        </a:rPr>
                        <a:t>ΕΘΕΛΟΝΤΕΣ</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FFFFFF"/>
                          </a:solidFill>
                          <a:effectLst/>
                          <a:latin typeface="+mn-lt"/>
                          <a:cs typeface="Arial" charset="0"/>
                        </a:rPr>
                        <a:t>Ε.Δ.</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FFFFFF"/>
                          </a:solidFill>
                          <a:effectLst/>
                          <a:latin typeface="+mn-lt"/>
                          <a:cs typeface="Arial" charset="0"/>
                        </a:rPr>
                        <a:t>ΕΛΒΕΤΙΑ</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FFFFFF"/>
                          </a:solidFill>
                          <a:effectLst/>
                          <a:latin typeface="+mn-lt"/>
                          <a:cs typeface="Arial" charset="0"/>
                        </a:rPr>
                        <a:t>ΣΥΝΟΛΟ</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FFFFFF"/>
                          </a:solidFill>
                          <a:effectLst/>
                          <a:latin typeface="+mn-lt"/>
                          <a:cs typeface="Arial" charset="0"/>
                        </a:rPr>
                        <a:t>Μ. ΑΝΑΙΜΙΑ</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9EAB"/>
                    </a:solidFill>
                  </a:tcPr>
                </a:tc>
              </a:tr>
              <a:tr h="943125">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1991</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BEC7"/>
                    </a:solid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294.000</a:t>
                      </a:r>
                    </a:p>
                    <a:p>
                      <a:pPr marL="0" marR="0" lvl="0" indent="0" algn="ctr" defTabSz="914400" rtl="0" eaLnBrk="1" fontAlgn="base" latinLnBrk="0" hangingPunct="1">
                        <a:lnSpc>
                          <a:spcPct val="100000"/>
                        </a:lnSpc>
                        <a:spcBef>
                          <a:spcPct val="0"/>
                        </a:spcBef>
                        <a:spcAft>
                          <a:spcPct val="0"/>
                        </a:spcAft>
                        <a:buClrTx/>
                        <a:buSzPct val="65000"/>
                        <a:buFontTx/>
                        <a:buNone/>
                        <a:tabLst/>
                      </a:pPr>
                      <a:endParaRPr kumimoji="0" lang="el-GR" altLang="el-GR" sz="1800" b="1" i="0" u="none" strike="noStrike" cap="none" normalizeH="0" baseline="0" smtClean="0">
                        <a:ln>
                          <a:noFill/>
                        </a:ln>
                        <a:solidFill>
                          <a:srgbClr val="000000"/>
                        </a:solidFill>
                        <a:effectLst/>
                        <a:latin typeface="+mn-lt"/>
                        <a:cs typeface="Arial" charset="0"/>
                      </a:endParaRPr>
                    </a:p>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56 %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F8"/>
                    </a:solid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146.000</a:t>
                      </a:r>
                    </a:p>
                    <a:p>
                      <a:pPr marL="0" marR="0" lvl="0" indent="0" algn="ctr" defTabSz="914400" rtl="0" eaLnBrk="1" fontAlgn="base" latinLnBrk="0" hangingPunct="1">
                        <a:lnSpc>
                          <a:spcPct val="100000"/>
                        </a:lnSpc>
                        <a:spcBef>
                          <a:spcPct val="0"/>
                        </a:spcBef>
                        <a:spcAft>
                          <a:spcPct val="0"/>
                        </a:spcAft>
                        <a:buClrTx/>
                        <a:buSzPct val="65000"/>
                        <a:buFontTx/>
                        <a:buNone/>
                        <a:tabLst/>
                      </a:pPr>
                      <a:endParaRPr kumimoji="0" lang="el-GR" altLang="el-GR" sz="1800" b="1" i="0" u="none" strike="noStrike" cap="none" normalizeH="0" baseline="0" smtClean="0">
                        <a:ln>
                          <a:noFill/>
                        </a:ln>
                        <a:solidFill>
                          <a:srgbClr val="000000"/>
                        </a:solidFill>
                        <a:effectLst/>
                        <a:latin typeface="+mn-lt"/>
                        <a:cs typeface="Arial" charset="0"/>
                      </a:endParaRPr>
                    </a:p>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28%</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F8"/>
                    </a:solid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30.000</a:t>
                      </a:r>
                    </a:p>
                    <a:p>
                      <a:pPr marL="0" marR="0" lvl="0" indent="0" algn="ctr" defTabSz="914400" rtl="0" eaLnBrk="1" fontAlgn="base" latinLnBrk="0" hangingPunct="1">
                        <a:lnSpc>
                          <a:spcPct val="100000"/>
                        </a:lnSpc>
                        <a:spcBef>
                          <a:spcPct val="0"/>
                        </a:spcBef>
                        <a:spcAft>
                          <a:spcPct val="0"/>
                        </a:spcAft>
                        <a:buClrTx/>
                        <a:buSzPct val="65000"/>
                        <a:buFontTx/>
                        <a:buNone/>
                        <a:tabLst/>
                      </a:pPr>
                      <a:endParaRPr kumimoji="0" lang="el-GR" altLang="el-GR" sz="1800" b="1" i="0" u="none" strike="noStrike" cap="none" normalizeH="0" baseline="0" smtClean="0">
                        <a:ln>
                          <a:noFill/>
                        </a:ln>
                        <a:solidFill>
                          <a:srgbClr val="000000"/>
                        </a:solidFill>
                        <a:effectLst/>
                        <a:latin typeface="+mn-lt"/>
                        <a:cs typeface="Arial" charset="0"/>
                      </a:endParaRPr>
                    </a:p>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6%</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F8"/>
                    </a:solid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50.000</a:t>
                      </a:r>
                    </a:p>
                    <a:p>
                      <a:pPr marL="0" marR="0" lvl="0" indent="0" algn="ctr" defTabSz="914400" rtl="0" eaLnBrk="1" fontAlgn="base" latinLnBrk="0" hangingPunct="1">
                        <a:lnSpc>
                          <a:spcPct val="100000"/>
                        </a:lnSpc>
                        <a:spcBef>
                          <a:spcPct val="0"/>
                        </a:spcBef>
                        <a:spcAft>
                          <a:spcPct val="0"/>
                        </a:spcAft>
                        <a:buClrTx/>
                        <a:buSzPct val="65000"/>
                        <a:buFontTx/>
                        <a:buNone/>
                        <a:tabLst/>
                      </a:pPr>
                      <a:endParaRPr kumimoji="0" lang="el-GR" altLang="el-GR" sz="1800" b="1" i="0" u="none" strike="noStrike" cap="none" normalizeH="0" baseline="0" smtClean="0">
                        <a:ln>
                          <a:noFill/>
                        </a:ln>
                        <a:solidFill>
                          <a:srgbClr val="000000"/>
                        </a:solidFill>
                        <a:effectLst/>
                        <a:latin typeface="+mn-lt"/>
                        <a:cs typeface="Arial" charset="0"/>
                      </a:endParaRPr>
                    </a:p>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10%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F8"/>
                    </a:solid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520.000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F8"/>
                    </a:solid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105.000</a:t>
                      </a:r>
                    </a:p>
                    <a:p>
                      <a:pPr marL="0" marR="0" lvl="0" indent="0" algn="ctr" defTabSz="914400" rtl="0" eaLnBrk="1" fontAlgn="base" latinLnBrk="0" hangingPunct="1">
                        <a:lnSpc>
                          <a:spcPct val="100000"/>
                        </a:lnSpc>
                        <a:spcBef>
                          <a:spcPct val="0"/>
                        </a:spcBef>
                        <a:spcAft>
                          <a:spcPct val="0"/>
                        </a:spcAft>
                        <a:buClrTx/>
                        <a:buSzPct val="65000"/>
                        <a:buFontTx/>
                        <a:buNone/>
                        <a:tabLst/>
                      </a:pPr>
                      <a:endParaRPr kumimoji="0" lang="el-GR" altLang="el-GR" sz="1800" b="1" i="0" u="none" strike="noStrike" cap="none" normalizeH="0" baseline="0" smtClean="0">
                        <a:ln>
                          <a:noFill/>
                        </a:ln>
                        <a:solidFill>
                          <a:srgbClr val="000000"/>
                        </a:solidFill>
                        <a:effectLst/>
                        <a:latin typeface="+mn-lt"/>
                        <a:cs typeface="Arial" charset="0"/>
                      </a:endParaRPr>
                    </a:p>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20%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BEC7"/>
                    </a:solidFill>
                  </a:tcPr>
                </a:tc>
              </a:tr>
              <a:tr h="943125">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2001</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BEC7"/>
                    </a:solid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324.000</a:t>
                      </a:r>
                    </a:p>
                    <a:p>
                      <a:pPr marL="0" marR="0" lvl="0" indent="0" algn="ctr" defTabSz="914400" rtl="0" eaLnBrk="1" fontAlgn="base" latinLnBrk="0" hangingPunct="1">
                        <a:lnSpc>
                          <a:spcPct val="100000"/>
                        </a:lnSpc>
                        <a:spcBef>
                          <a:spcPct val="0"/>
                        </a:spcBef>
                        <a:spcAft>
                          <a:spcPct val="0"/>
                        </a:spcAft>
                        <a:buClrTx/>
                        <a:buSzPct val="65000"/>
                        <a:buFontTx/>
                        <a:buNone/>
                        <a:tabLst/>
                      </a:pPr>
                      <a:endParaRPr kumimoji="0" lang="el-GR" altLang="el-GR" sz="1800" b="1" i="0" u="none" strike="noStrike" cap="none" normalizeH="0" baseline="0" smtClean="0">
                        <a:ln>
                          <a:noFill/>
                        </a:ln>
                        <a:solidFill>
                          <a:srgbClr val="000000"/>
                        </a:solidFill>
                        <a:effectLst/>
                        <a:latin typeface="+mn-lt"/>
                        <a:cs typeface="Arial" charset="0"/>
                      </a:endParaRPr>
                    </a:p>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54%</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DF1"/>
                    </a:solid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240.000</a:t>
                      </a:r>
                    </a:p>
                    <a:p>
                      <a:pPr marL="0" marR="0" lvl="0" indent="0" algn="ctr" defTabSz="914400" rtl="0" eaLnBrk="1" fontAlgn="base" latinLnBrk="0" hangingPunct="1">
                        <a:lnSpc>
                          <a:spcPct val="100000"/>
                        </a:lnSpc>
                        <a:spcBef>
                          <a:spcPct val="0"/>
                        </a:spcBef>
                        <a:spcAft>
                          <a:spcPct val="0"/>
                        </a:spcAft>
                        <a:buClrTx/>
                        <a:buSzPct val="65000"/>
                        <a:buFontTx/>
                        <a:buNone/>
                        <a:tabLst/>
                      </a:pPr>
                      <a:endParaRPr kumimoji="0" lang="el-GR" altLang="el-GR" sz="1800" b="1" i="0" u="none" strike="noStrike" cap="none" normalizeH="0" baseline="0" smtClean="0">
                        <a:ln>
                          <a:noFill/>
                        </a:ln>
                        <a:solidFill>
                          <a:srgbClr val="000000"/>
                        </a:solidFill>
                        <a:effectLst/>
                        <a:latin typeface="+mn-lt"/>
                        <a:cs typeface="Arial" charset="0"/>
                      </a:endParaRPr>
                    </a:p>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40%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DF1"/>
                    </a:solid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26.000</a:t>
                      </a:r>
                    </a:p>
                    <a:p>
                      <a:pPr marL="0" marR="0" lvl="0" indent="0" algn="ctr" defTabSz="914400" rtl="0" eaLnBrk="1" fontAlgn="base" latinLnBrk="0" hangingPunct="1">
                        <a:lnSpc>
                          <a:spcPct val="100000"/>
                        </a:lnSpc>
                        <a:spcBef>
                          <a:spcPct val="0"/>
                        </a:spcBef>
                        <a:spcAft>
                          <a:spcPct val="0"/>
                        </a:spcAft>
                        <a:buClrTx/>
                        <a:buSzPct val="65000"/>
                        <a:buFontTx/>
                        <a:buNone/>
                        <a:tabLst/>
                      </a:pPr>
                      <a:endParaRPr kumimoji="0" lang="el-GR" altLang="el-GR" sz="1800" b="1" i="0" u="none" strike="noStrike" cap="none" normalizeH="0" baseline="0" smtClean="0">
                        <a:ln>
                          <a:noFill/>
                        </a:ln>
                        <a:solidFill>
                          <a:srgbClr val="000000"/>
                        </a:solidFill>
                        <a:effectLst/>
                        <a:latin typeface="+mn-lt"/>
                        <a:cs typeface="Arial" charset="0"/>
                      </a:endParaRPr>
                    </a:p>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4,5%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DF1"/>
                    </a:solid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13.000</a:t>
                      </a:r>
                    </a:p>
                    <a:p>
                      <a:pPr marL="0" marR="0" lvl="0" indent="0" algn="ctr" defTabSz="914400" rtl="0" eaLnBrk="1" fontAlgn="base" latinLnBrk="0" hangingPunct="1">
                        <a:lnSpc>
                          <a:spcPct val="100000"/>
                        </a:lnSpc>
                        <a:spcBef>
                          <a:spcPct val="0"/>
                        </a:spcBef>
                        <a:spcAft>
                          <a:spcPct val="0"/>
                        </a:spcAft>
                        <a:buClrTx/>
                        <a:buSzPct val="65000"/>
                        <a:buFontTx/>
                        <a:buNone/>
                        <a:tabLst/>
                      </a:pPr>
                      <a:endParaRPr kumimoji="0" lang="el-GR" altLang="el-GR" sz="1800" b="1" i="0" u="none" strike="noStrike" cap="none" normalizeH="0" baseline="0" smtClean="0">
                        <a:ln>
                          <a:noFill/>
                        </a:ln>
                        <a:solidFill>
                          <a:srgbClr val="000000"/>
                        </a:solidFill>
                        <a:effectLst/>
                        <a:latin typeface="+mn-lt"/>
                        <a:cs typeface="Arial" charset="0"/>
                      </a:endParaRPr>
                    </a:p>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DF1"/>
                    </a:solid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600.000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DF1"/>
                    </a:solid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95.000</a:t>
                      </a:r>
                    </a:p>
                    <a:p>
                      <a:pPr marL="0" marR="0" lvl="0" indent="0" algn="ctr" defTabSz="914400" rtl="0" eaLnBrk="1" fontAlgn="base" latinLnBrk="0" hangingPunct="1">
                        <a:lnSpc>
                          <a:spcPct val="100000"/>
                        </a:lnSpc>
                        <a:spcBef>
                          <a:spcPct val="0"/>
                        </a:spcBef>
                        <a:spcAft>
                          <a:spcPct val="0"/>
                        </a:spcAft>
                        <a:buClrTx/>
                        <a:buSzPct val="65000"/>
                        <a:buFontTx/>
                        <a:buNone/>
                        <a:tabLst/>
                      </a:pPr>
                      <a:endParaRPr kumimoji="0" lang="el-GR" altLang="el-GR" sz="1800" b="1" i="0" u="none" strike="noStrike" cap="none" normalizeH="0" baseline="0" smtClean="0">
                        <a:ln>
                          <a:noFill/>
                        </a:ln>
                        <a:solidFill>
                          <a:srgbClr val="000000"/>
                        </a:solidFill>
                        <a:effectLst/>
                        <a:latin typeface="+mn-lt"/>
                        <a:cs typeface="Arial" charset="0"/>
                      </a:endParaRPr>
                    </a:p>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18%</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BEC7"/>
                    </a:solidFill>
                  </a:tcPr>
                </a:tc>
              </a:tr>
              <a:tr h="943125">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2008</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BEC7"/>
                    </a:solid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314.000</a:t>
                      </a:r>
                    </a:p>
                    <a:p>
                      <a:pPr marL="0" marR="0" lvl="0" indent="0" algn="ctr" defTabSz="914400" rtl="0" eaLnBrk="1" fontAlgn="base" latinLnBrk="0" hangingPunct="1">
                        <a:lnSpc>
                          <a:spcPct val="100000"/>
                        </a:lnSpc>
                        <a:spcBef>
                          <a:spcPct val="0"/>
                        </a:spcBef>
                        <a:spcAft>
                          <a:spcPct val="0"/>
                        </a:spcAft>
                        <a:buClrTx/>
                        <a:buSzPct val="65000"/>
                        <a:buFontTx/>
                        <a:buNone/>
                        <a:tabLst/>
                      </a:pPr>
                      <a:endParaRPr kumimoji="0" lang="el-GR" altLang="el-GR" sz="1800" b="1" i="0" u="none" strike="noStrike" cap="none" normalizeH="0" baseline="0" smtClean="0">
                        <a:ln>
                          <a:noFill/>
                        </a:ln>
                        <a:solidFill>
                          <a:srgbClr val="000000"/>
                        </a:solidFill>
                        <a:effectLst/>
                        <a:latin typeface="+mn-lt"/>
                        <a:cs typeface="Arial" charset="0"/>
                      </a:endParaRPr>
                    </a:p>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48%</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F8"/>
                    </a:solid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285.000</a:t>
                      </a:r>
                    </a:p>
                    <a:p>
                      <a:pPr marL="0" marR="0" lvl="0" indent="0" algn="ctr" defTabSz="914400" rtl="0" eaLnBrk="1" fontAlgn="base" latinLnBrk="0" hangingPunct="1">
                        <a:lnSpc>
                          <a:spcPct val="100000"/>
                        </a:lnSpc>
                        <a:spcBef>
                          <a:spcPct val="0"/>
                        </a:spcBef>
                        <a:spcAft>
                          <a:spcPct val="0"/>
                        </a:spcAft>
                        <a:buClrTx/>
                        <a:buSzPct val="65000"/>
                        <a:buFontTx/>
                        <a:buNone/>
                        <a:tabLst/>
                      </a:pPr>
                      <a:endParaRPr kumimoji="0" lang="el-GR" altLang="el-GR" sz="1800" b="1" i="0" u="none" strike="noStrike" cap="none" normalizeH="0" baseline="0" smtClean="0">
                        <a:ln>
                          <a:noFill/>
                        </a:ln>
                        <a:solidFill>
                          <a:srgbClr val="000000"/>
                        </a:solidFill>
                        <a:effectLst/>
                        <a:latin typeface="+mn-lt"/>
                        <a:cs typeface="Arial" charset="0"/>
                      </a:endParaRPr>
                    </a:p>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44%</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F8"/>
                    </a:solid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23.000</a:t>
                      </a:r>
                    </a:p>
                    <a:p>
                      <a:pPr marL="0" marR="0" lvl="0" indent="0" algn="ctr" defTabSz="914400" rtl="0" eaLnBrk="1" fontAlgn="base" latinLnBrk="0" hangingPunct="1">
                        <a:lnSpc>
                          <a:spcPct val="100000"/>
                        </a:lnSpc>
                        <a:spcBef>
                          <a:spcPct val="0"/>
                        </a:spcBef>
                        <a:spcAft>
                          <a:spcPct val="0"/>
                        </a:spcAft>
                        <a:buClrTx/>
                        <a:buSzPct val="65000"/>
                        <a:buFontTx/>
                        <a:buNone/>
                        <a:tabLst/>
                      </a:pPr>
                      <a:endParaRPr kumimoji="0" lang="el-GR" altLang="el-GR" sz="1800" b="1" i="0" u="none" strike="noStrike" cap="none" normalizeH="0" baseline="0" smtClean="0">
                        <a:ln>
                          <a:noFill/>
                        </a:ln>
                        <a:solidFill>
                          <a:srgbClr val="000000"/>
                        </a:solidFill>
                        <a:effectLst/>
                        <a:latin typeface="+mn-lt"/>
                        <a:cs typeface="Arial" charset="0"/>
                      </a:endParaRPr>
                    </a:p>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3,5%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F8"/>
                    </a:solid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28.000</a:t>
                      </a:r>
                    </a:p>
                    <a:p>
                      <a:pPr marL="0" marR="0" lvl="0" indent="0" algn="ctr" defTabSz="914400" rtl="0" eaLnBrk="1" fontAlgn="base" latinLnBrk="0" hangingPunct="1">
                        <a:lnSpc>
                          <a:spcPct val="100000"/>
                        </a:lnSpc>
                        <a:spcBef>
                          <a:spcPct val="0"/>
                        </a:spcBef>
                        <a:spcAft>
                          <a:spcPct val="0"/>
                        </a:spcAft>
                        <a:buClrTx/>
                        <a:buSzPct val="65000"/>
                        <a:buFontTx/>
                        <a:buNone/>
                        <a:tabLst/>
                      </a:pPr>
                      <a:endParaRPr kumimoji="0" lang="el-GR" altLang="el-GR" sz="1800" b="1" i="0" u="none" strike="noStrike" cap="none" normalizeH="0" baseline="0" smtClean="0">
                        <a:ln>
                          <a:noFill/>
                        </a:ln>
                        <a:solidFill>
                          <a:srgbClr val="000000"/>
                        </a:solidFill>
                        <a:effectLst/>
                        <a:latin typeface="+mn-lt"/>
                        <a:cs typeface="Arial" charset="0"/>
                      </a:endParaRPr>
                    </a:p>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4,3%</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F8"/>
                    </a:solid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smtClean="0">
                          <a:ln>
                            <a:noFill/>
                          </a:ln>
                          <a:solidFill>
                            <a:srgbClr val="000000"/>
                          </a:solidFill>
                          <a:effectLst/>
                          <a:latin typeface="+mn-lt"/>
                          <a:cs typeface="Arial" charset="0"/>
                        </a:rPr>
                        <a:t>650.000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F8"/>
                    </a:solid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dirty="0" smtClean="0">
                          <a:ln>
                            <a:noFill/>
                          </a:ln>
                          <a:solidFill>
                            <a:srgbClr val="000000"/>
                          </a:solidFill>
                          <a:effectLst/>
                          <a:latin typeface="+mn-lt"/>
                          <a:cs typeface="Arial" charset="0"/>
                        </a:rPr>
                        <a:t>105.000</a:t>
                      </a:r>
                    </a:p>
                    <a:p>
                      <a:pPr marL="0" marR="0" lvl="0" indent="0" algn="ctr" defTabSz="914400" rtl="0" eaLnBrk="1" fontAlgn="base" latinLnBrk="0" hangingPunct="1">
                        <a:lnSpc>
                          <a:spcPct val="100000"/>
                        </a:lnSpc>
                        <a:spcBef>
                          <a:spcPct val="0"/>
                        </a:spcBef>
                        <a:spcAft>
                          <a:spcPct val="0"/>
                        </a:spcAft>
                        <a:buClrTx/>
                        <a:buSzPct val="65000"/>
                        <a:buFontTx/>
                        <a:buNone/>
                        <a:tabLst/>
                      </a:pPr>
                      <a:endParaRPr kumimoji="0" lang="el-GR" altLang="el-GR" sz="1800" b="1" i="0" u="none" strike="noStrike" cap="none" normalizeH="0" baseline="0" dirty="0" smtClean="0">
                        <a:ln>
                          <a:noFill/>
                        </a:ln>
                        <a:solidFill>
                          <a:srgbClr val="000000"/>
                        </a:solidFill>
                        <a:effectLst/>
                        <a:latin typeface="+mn-lt"/>
                        <a:cs typeface="Arial" charset="0"/>
                      </a:endParaRPr>
                    </a:p>
                    <a:p>
                      <a:pPr marL="0" marR="0" lvl="0" indent="0" algn="ctr" defTabSz="914400" rtl="0" eaLnBrk="1" fontAlgn="base" latinLnBrk="0" hangingPunct="1">
                        <a:lnSpc>
                          <a:spcPct val="100000"/>
                        </a:lnSpc>
                        <a:spcBef>
                          <a:spcPct val="0"/>
                        </a:spcBef>
                        <a:spcAft>
                          <a:spcPct val="0"/>
                        </a:spcAft>
                        <a:buClrTx/>
                        <a:buSzPct val="65000"/>
                        <a:buFontTx/>
                        <a:buNone/>
                        <a:tabLst/>
                      </a:pPr>
                      <a:r>
                        <a:rPr kumimoji="0" lang="el-GR" altLang="el-GR" sz="1800" b="1" i="0" u="none" strike="noStrike" cap="none" normalizeH="0" baseline="0" dirty="0" smtClean="0">
                          <a:ln>
                            <a:noFill/>
                          </a:ln>
                          <a:solidFill>
                            <a:srgbClr val="000000"/>
                          </a:solidFill>
                          <a:effectLst/>
                          <a:latin typeface="+mn-lt"/>
                          <a:cs typeface="Arial" charset="0"/>
                        </a:rPr>
                        <a:t>16%</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BEC7"/>
                    </a:solidFill>
                  </a:tcPr>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
        <p:nvSpPr>
          <p:cNvPr id="4" name="Τίτλος 3"/>
          <p:cNvSpPr>
            <a:spLocks noGrp="1"/>
          </p:cNvSpPr>
          <p:nvPr>
            <p:ph type="title"/>
          </p:nvPr>
        </p:nvSpPr>
        <p:spPr>
          <a:xfrm>
            <a:off x="467544" y="116632"/>
            <a:ext cx="8229600" cy="1080120"/>
          </a:xfrm>
        </p:spPr>
        <p:txBody>
          <a:bodyPr>
            <a:noAutofit/>
          </a:bodyPr>
          <a:lstStyle/>
          <a:p>
            <a:r>
              <a:rPr lang="el-GR" dirty="0"/>
              <a:t>Διαχρονική Ανάλυση της Προέλευσης του </a:t>
            </a:r>
            <a:r>
              <a:rPr lang="el-GR" dirty="0" smtClean="0"/>
              <a:t>Αίματος στην Ελλάδα</a:t>
            </a:r>
            <a:r>
              <a:rPr lang="en-US" dirty="0" smtClean="0"/>
              <a:t> </a:t>
            </a:r>
            <a:endParaRPr lang="el-GR" dirty="0"/>
          </a:p>
        </p:txBody>
      </p:sp>
    </p:spTree>
    <p:extLst>
      <p:ext uri="{BB962C8B-B14F-4D97-AF65-F5344CB8AC3E}">
        <p14:creationId xmlns:p14="http://schemas.microsoft.com/office/powerpoint/2010/main" val="37583735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Freeform 6"/>
          <p:cNvSpPr>
            <a:spLocks/>
          </p:cNvSpPr>
          <p:nvPr/>
        </p:nvSpPr>
        <p:spPr bwMode="auto">
          <a:xfrm>
            <a:off x="3933825" y="1189038"/>
            <a:ext cx="203200" cy="107950"/>
          </a:xfrm>
          <a:custGeom>
            <a:avLst/>
            <a:gdLst>
              <a:gd name="T0" fmla="*/ 0 w 128"/>
              <a:gd name="T1" fmla="*/ 56 h 68"/>
              <a:gd name="T2" fmla="*/ 55 w 128"/>
              <a:gd name="T3" fmla="*/ 56 h 68"/>
              <a:gd name="T4" fmla="*/ 109 w 128"/>
              <a:gd name="T5" fmla="*/ 37 h 68"/>
              <a:gd name="T6" fmla="*/ 119 w 128"/>
              <a:gd name="T7" fmla="*/ 10 h 68"/>
              <a:gd name="T8" fmla="*/ 27 w 128"/>
              <a:gd name="T9" fmla="*/ 37 h 68"/>
              <a:gd name="T10" fmla="*/ 9 w 128"/>
              <a:gd name="T11" fmla="*/ 56 h 68"/>
              <a:gd name="T12" fmla="*/ 0 w 128"/>
              <a:gd name="T13" fmla="*/ 56 h 68"/>
              <a:gd name="T14" fmla="*/ 0 60000 65536"/>
              <a:gd name="T15" fmla="*/ 0 60000 65536"/>
              <a:gd name="T16" fmla="*/ 0 60000 65536"/>
              <a:gd name="T17" fmla="*/ 0 60000 65536"/>
              <a:gd name="T18" fmla="*/ 0 60000 65536"/>
              <a:gd name="T19" fmla="*/ 0 60000 65536"/>
              <a:gd name="T20" fmla="*/ 0 60000 65536"/>
              <a:gd name="T21" fmla="*/ 0 w 128"/>
              <a:gd name="T22" fmla="*/ 0 h 68"/>
              <a:gd name="T23" fmla="*/ 128 w 128"/>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 h="68">
                <a:moveTo>
                  <a:pt x="0" y="56"/>
                </a:moveTo>
                <a:cubicBezTo>
                  <a:pt x="35" y="68"/>
                  <a:pt x="19" y="68"/>
                  <a:pt x="55" y="56"/>
                </a:cubicBezTo>
                <a:cubicBezTo>
                  <a:pt x="73" y="50"/>
                  <a:pt x="109" y="37"/>
                  <a:pt x="109" y="37"/>
                </a:cubicBezTo>
                <a:cubicBezTo>
                  <a:pt x="112" y="28"/>
                  <a:pt x="128" y="13"/>
                  <a:pt x="119" y="10"/>
                </a:cubicBezTo>
                <a:cubicBezTo>
                  <a:pt x="88" y="0"/>
                  <a:pt x="50" y="18"/>
                  <a:pt x="27" y="37"/>
                </a:cubicBezTo>
                <a:cubicBezTo>
                  <a:pt x="20" y="42"/>
                  <a:pt x="16" y="51"/>
                  <a:pt x="9" y="56"/>
                </a:cubicBezTo>
                <a:cubicBezTo>
                  <a:pt x="7" y="58"/>
                  <a:pt x="3" y="56"/>
                  <a:pt x="0" y="56"/>
                </a:cubicBezTo>
                <a:close/>
              </a:path>
            </a:pathLst>
          </a:custGeom>
          <a:solidFill>
            <a:srgbClr val="993300"/>
          </a:solidFill>
          <a:ln w="9525">
            <a:solidFill>
              <a:schemeClr val="tx1"/>
            </a:solidFill>
            <a:round/>
            <a:headEnd/>
            <a:tailEnd/>
          </a:ln>
        </p:spPr>
        <p:txBody>
          <a:bodyPr/>
          <a:lstStyle/>
          <a:p>
            <a:endParaRPr lang="el-GR"/>
          </a:p>
        </p:txBody>
      </p:sp>
      <p:sp>
        <p:nvSpPr>
          <p:cNvPr id="67588" name="Freeform 7"/>
          <p:cNvSpPr>
            <a:spLocks/>
          </p:cNvSpPr>
          <p:nvPr/>
        </p:nvSpPr>
        <p:spPr bwMode="auto">
          <a:xfrm>
            <a:off x="4251325" y="1177925"/>
            <a:ext cx="250825" cy="195263"/>
          </a:xfrm>
          <a:custGeom>
            <a:avLst/>
            <a:gdLst>
              <a:gd name="T0" fmla="*/ 19 w 158"/>
              <a:gd name="T1" fmla="*/ 8 h 123"/>
              <a:gd name="T2" fmla="*/ 83 w 158"/>
              <a:gd name="T3" fmla="*/ 35 h 123"/>
              <a:gd name="T4" fmla="*/ 111 w 158"/>
              <a:gd name="T5" fmla="*/ 53 h 123"/>
              <a:gd name="T6" fmla="*/ 138 w 158"/>
              <a:gd name="T7" fmla="*/ 63 h 123"/>
              <a:gd name="T8" fmla="*/ 156 w 158"/>
              <a:gd name="T9" fmla="*/ 90 h 123"/>
              <a:gd name="T10" fmla="*/ 101 w 158"/>
              <a:gd name="T11" fmla="*/ 99 h 123"/>
              <a:gd name="T12" fmla="*/ 28 w 158"/>
              <a:gd name="T13" fmla="*/ 44 h 123"/>
              <a:gd name="T14" fmla="*/ 19 w 158"/>
              <a:gd name="T15" fmla="*/ 8 h 123"/>
              <a:gd name="T16" fmla="*/ 0 60000 65536"/>
              <a:gd name="T17" fmla="*/ 0 60000 65536"/>
              <a:gd name="T18" fmla="*/ 0 60000 65536"/>
              <a:gd name="T19" fmla="*/ 0 60000 65536"/>
              <a:gd name="T20" fmla="*/ 0 60000 65536"/>
              <a:gd name="T21" fmla="*/ 0 60000 65536"/>
              <a:gd name="T22" fmla="*/ 0 60000 65536"/>
              <a:gd name="T23" fmla="*/ 0 60000 65536"/>
              <a:gd name="T24" fmla="*/ 0 w 158"/>
              <a:gd name="T25" fmla="*/ 0 h 123"/>
              <a:gd name="T26" fmla="*/ 158 w 158"/>
              <a:gd name="T27" fmla="*/ 123 h 1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8" h="123">
                <a:moveTo>
                  <a:pt x="19" y="8"/>
                </a:moveTo>
                <a:cubicBezTo>
                  <a:pt x="90" y="54"/>
                  <a:pt x="0" y="0"/>
                  <a:pt x="83" y="35"/>
                </a:cubicBezTo>
                <a:cubicBezTo>
                  <a:pt x="93" y="39"/>
                  <a:pt x="101" y="48"/>
                  <a:pt x="111" y="53"/>
                </a:cubicBezTo>
                <a:cubicBezTo>
                  <a:pt x="120" y="57"/>
                  <a:pt x="129" y="60"/>
                  <a:pt x="138" y="63"/>
                </a:cubicBezTo>
                <a:cubicBezTo>
                  <a:pt x="144" y="72"/>
                  <a:pt x="158" y="79"/>
                  <a:pt x="156" y="90"/>
                </a:cubicBezTo>
                <a:cubicBezTo>
                  <a:pt x="149" y="123"/>
                  <a:pt x="113" y="103"/>
                  <a:pt x="101" y="99"/>
                </a:cubicBezTo>
                <a:cubicBezTo>
                  <a:pt x="40" y="58"/>
                  <a:pt x="62" y="78"/>
                  <a:pt x="28" y="44"/>
                </a:cubicBezTo>
                <a:cubicBezTo>
                  <a:pt x="18" y="14"/>
                  <a:pt x="19" y="26"/>
                  <a:pt x="19" y="8"/>
                </a:cubicBezTo>
                <a:close/>
              </a:path>
            </a:pathLst>
          </a:custGeom>
          <a:solidFill>
            <a:srgbClr val="993300"/>
          </a:solidFill>
          <a:ln w="9525">
            <a:solidFill>
              <a:schemeClr val="tx1"/>
            </a:solidFill>
            <a:round/>
            <a:headEnd/>
            <a:tailEnd/>
          </a:ln>
        </p:spPr>
        <p:txBody>
          <a:bodyPr/>
          <a:lstStyle/>
          <a:p>
            <a:endParaRPr lang="el-GR"/>
          </a:p>
        </p:txBody>
      </p:sp>
      <p:sp>
        <p:nvSpPr>
          <p:cNvPr id="67589" name="Oval 9"/>
          <p:cNvSpPr>
            <a:spLocks noChangeArrowheads="1"/>
          </p:cNvSpPr>
          <p:nvPr/>
        </p:nvSpPr>
        <p:spPr bwMode="auto">
          <a:xfrm>
            <a:off x="4038600" y="1371600"/>
            <a:ext cx="76200" cy="76200"/>
          </a:xfrm>
          <a:prstGeom prst="ellipse">
            <a:avLst/>
          </a:prstGeom>
          <a:solidFill>
            <a:srgbClr val="008000"/>
          </a:solidFill>
          <a:ln w="9525">
            <a:solidFill>
              <a:schemeClr val="tx1"/>
            </a:solidFill>
            <a:round/>
            <a:headEnd/>
            <a:tailEnd/>
          </a:ln>
        </p:spPr>
        <p:txBody>
          <a:bodyPr wrap="none" anchor="ct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el-GR" altLang="el-GR" sz="1800">
              <a:solidFill>
                <a:schemeClr val="tx1"/>
              </a:solidFill>
              <a:latin typeface="Arial" charset="0"/>
            </a:endParaRPr>
          </a:p>
        </p:txBody>
      </p:sp>
      <p:sp>
        <p:nvSpPr>
          <p:cNvPr id="67590" name="Oval 10"/>
          <p:cNvSpPr>
            <a:spLocks noChangeArrowheads="1"/>
          </p:cNvSpPr>
          <p:nvPr/>
        </p:nvSpPr>
        <p:spPr bwMode="auto">
          <a:xfrm>
            <a:off x="4267200" y="1371600"/>
            <a:ext cx="76200" cy="76200"/>
          </a:xfrm>
          <a:prstGeom prst="ellipse">
            <a:avLst/>
          </a:prstGeom>
          <a:solidFill>
            <a:srgbClr val="008000"/>
          </a:solidFill>
          <a:ln w="9525">
            <a:solidFill>
              <a:schemeClr val="tx1"/>
            </a:solidFill>
            <a:round/>
            <a:headEnd/>
            <a:tailEnd/>
          </a:ln>
        </p:spPr>
        <p:txBody>
          <a:bodyPr wrap="none" anchor="ct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el-GR" altLang="el-GR" sz="1800">
              <a:solidFill>
                <a:schemeClr val="tx1"/>
              </a:solidFill>
              <a:latin typeface="Arial" charset="0"/>
            </a:endParaRPr>
          </a:p>
        </p:txBody>
      </p:sp>
      <p:sp>
        <p:nvSpPr>
          <p:cNvPr id="67591" name="Freeform 13"/>
          <p:cNvSpPr>
            <a:spLocks/>
          </p:cNvSpPr>
          <p:nvPr/>
        </p:nvSpPr>
        <p:spPr bwMode="auto">
          <a:xfrm>
            <a:off x="3948113" y="1566863"/>
            <a:ext cx="231775" cy="376238"/>
          </a:xfrm>
          <a:custGeom>
            <a:avLst/>
            <a:gdLst>
              <a:gd name="T0" fmla="*/ 64 w 146"/>
              <a:gd name="T1" fmla="*/ 0 h 237"/>
              <a:gd name="T2" fmla="*/ 0 w 146"/>
              <a:gd name="T3" fmla="*/ 128 h 237"/>
              <a:gd name="T4" fmla="*/ 9 w 146"/>
              <a:gd name="T5" fmla="*/ 192 h 237"/>
              <a:gd name="T6" fmla="*/ 100 w 146"/>
              <a:gd name="T7" fmla="*/ 192 h 237"/>
              <a:gd name="T8" fmla="*/ 146 w 146"/>
              <a:gd name="T9" fmla="*/ 192 h 237"/>
              <a:gd name="T10" fmla="*/ 0 60000 65536"/>
              <a:gd name="T11" fmla="*/ 0 60000 65536"/>
              <a:gd name="T12" fmla="*/ 0 60000 65536"/>
              <a:gd name="T13" fmla="*/ 0 60000 65536"/>
              <a:gd name="T14" fmla="*/ 0 60000 65536"/>
              <a:gd name="T15" fmla="*/ 0 w 146"/>
              <a:gd name="T16" fmla="*/ 0 h 237"/>
              <a:gd name="T17" fmla="*/ 146 w 146"/>
              <a:gd name="T18" fmla="*/ 237 h 237"/>
            </a:gdLst>
            <a:ahLst/>
            <a:cxnLst>
              <a:cxn ang="T10">
                <a:pos x="T0" y="T1"/>
              </a:cxn>
              <a:cxn ang="T11">
                <a:pos x="T2" y="T3"/>
              </a:cxn>
              <a:cxn ang="T12">
                <a:pos x="T4" y="T5"/>
              </a:cxn>
              <a:cxn ang="T13">
                <a:pos x="T6" y="T7"/>
              </a:cxn>
              <a:cxn ang="T14">
                <a:pos x="T8" y="T9"/>
              </a:cxn>
            </a:cxnLst>
            <a:rect l="T15" t="T16" r="T17" b="T18"/>
            <a:pathLst>
              <a:path w="146" h="237">
                <a:moveTo>
                  <a:pt x="64" y="0"/>
                </a:moveTo>
                <a:cubicBezTo>
                  <a:pt x="30" y="36"/>
                  <a:pt x="28" y="87"/>
                  <a:pt x="0" y="128"/>
                </a:cubicBezTo>
                <a:cubicBezTo>
                  <a:pt x="3" y="149"/>
                  <a:pt x="2" y="172"/>
                  <a:pt x="9" y="192"/>
                </a:cubicBezTo>
                <a:cubicBezTo>
                  <a:pt x="24" y="237"/>
                  <a:pt x="73" y="196"/>
                  <a:pt x="100" y="192"/>
                </a:cubicBezTo>
                <a:cubicBezTo>
                  <a:pt x="115" y="190"/>
                  <a:pt x="131" y="192"/>
                  <a:pt x="146"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7592" name="Freeform 14"/>
          <p:cNvSpPr>
            <a:spLocks/>
          </p:cNvSpPr>
          <p:nvPr/>
        </p:nvSpPr>
        <p:spPr bwMode="auto">
          <a:xfrm>
            <a:off x="3948113" y="1176338"/>
            <a:ext cx="111125" cy="406400"/>
          </a:xfrm>
          <a:custGeom>
            <a:avLst/>
            <a:gdLst>
              <a:gd name="T0" fmla="*/ 36 w 70"/>
              <a:gd name="T1" fmla="*/ 256 h 256"/>
              <a:gd name="T2" fmla="*/ 0 w 70"/>
              <a:gd name="T3" fmla="*/ 0 h 256"/>
              <a:gd name="T4" fmla="*/ 0 60000 65536"/>
              <a:gd name="T5" fmla="*/ 0 60000 65536"/>
              <a:gd name="T6" fmla="*/ 0 w 70"/>
              <a:gd name="T7" fmla="*/ 0 h 256"/>
              <a:gd name="T8" fmla="*/ 70 w 70"/>
              <a:gd name="T9" fmla="*/ 256 h 256"/>
            </a:gdLst>
            <a:ahLst/>
            <a:cxnLst>
              <a:cxn ang="T4">
                <a:pos x="T0" y="T1"/>
              </a:cxn>
              <a:cxn ang="T5">
                <a:pos x="T2" y="T3"/>
              </a:cxn>
            </a:cxnLst>
            <a:rect l="T6" t="T7" r="T8" b="T9"/>
            <a:pathLst>
              <a:path w="70" h="256">
                <a:moveTo>
                  <a:pt x="36" y="256"/>
                </a:moveTo>
                <a:cubicBezTo>
                  <a:pt x="70" y="161"/>
                  <a:pt x="0" y="89"/>
                  <a:pt x="0" y="0"/>
                </a:cubicBezTo>
              </a:path>
            </a:pathLst>
          </a:custGeom>
          <a:solidFill>
            <a:schemeClr val="accent1"/>
          </a:solidFill>
          <a:ln w="9525">
            <a:solidFill>
              <a:schemeClr val="tx1"/>
            </a:solidFill>
            <a:round/>
            <a:headEnd/>
            <a:tailEnd/>
          </a:ln>
        </p:spPr>
        <p:txBody>
          <a:bodyPr/>
          <a:lstStyle/>
          <a:p>
            <a:endParaRPr lang="el-GR"/>
          </a:p>
        </p:txBody>
      </p:sp>
      <p:sp>
        <p:nvSpPr>
          <p:cNvPr id="67593" name="Freeform 15"/>
          <p:cNvSpPr>
            <a:spLocks/>
          </p:cNvSpPr>
          <p:nvPr/>
        </p:nvSpPr>
        <p:spPr bwMode="auto">
          <a:xfrm>
            <a:off x="4048125" y="1785938"/>
            <a:ext cx="450850" cy="217488"/>
          </a:xfrm>
          <a:custGeom>
            <a:avLst/>
            <a:gdLst>
              <a:gd name="T0" fmla="*/ 19 w 284"/>
              <a:gd name="T1" fmla="*/ 64 h 137"/>
              <a:gd name="T2" fmla="*/ 19 w 284"/>
              <a:gd name="T3" fmla="*/ 118 h 137"/>
              <a:gd name="T4" fmla="*/ 74 w 284"/>
              <a:gd name="T5" fmla="*/ 137 h 137"/>
              <a:gd name="T6" fmla="*/ 165 w 284"/>
              <a:gd name="T7" fmla="*/ 118 h 137"/>
              <a:gd name="T8" fmla="*/ 211 w 284"/>
              <a:gd name="T9" fmla="*/ 82 h 137"/>
              <a:gd name="T10" fmla="*/ 284 w 284"/>
              <a:gd name="T11" fmla="*/ 0 h 137"/>
              <a:gd name="T12" fmla="*/ 0 60000 65536"/>
              <a:gd name="T13" fmla="*/ 0 60000 65536"/>
              <a:gd name="T14" fmla="*/ 0 60000 65536"/>
              <a:gd name="T15" fmla="*/ 0 60000 65536"/>
              <a:gd name="T16" fmla="*/ 0 60000 65536"/>
              <a:gd name="T17" fmla="*/ 0 60000 65536"/>
              <a:gd name="T18" fmla="*/ 0 w 284"/>
              <a:gd name="T19" fmla="*/ 0 h 137"/>
              <a:gd name="T20" fmla="*/ 284 w 284"/>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284" h="137">
                <a:moveTo>
                  <a:pt x="19" y="64"/>
                </a:moveTo>
                <a:cubicBezTo>
                  <a:pt x="14" y="78"/>
                  <a:pt x="0" y="104"/>
                  <a:pt x="19" y="118"/>
                </a:cubicBezTo>
                <a:cubicBezTo>
                  <a:pt x="35" y="129"/>
                  <a:pt x="74" y="137"/>
                  <a:pt x="74" y="137"/>
                </a:cubicBezTo>
                <a:cubicBezTo>
                  <a:pt x="104" y="130"/>
                  <a:pt x="136" y="129"/>
                  <a:pt x="165" y="118"/>
                </a:cubicBezTo>
                <a:cubicBezTo>
                  <a:pt x="183" y="111"/>
                  <a:pt x="195" y="93"/>
                  <a:pt x="211" y="82"/>
                </a:cubicBezTo>
                <a:cubicBezTo>
                  <a:pt x="225" y="40"/>
                  <a:pt x="254" y="30"/>
                  <a:pt x="28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7594" name="Freeform 16"/>
          <p:cNvSpPr>
            <a:spLocks/>
          </p:cNvSpPr>
          <p:nvPr/>
        </p:nvSpPr>
        <p:spPr bwMode="auto">
          <a:xfrm>
            <a:off x="4092575" y="2060575"/>
            <a:ext cx="623888" cy="284163"/>
          </a:xfrm>
          <a:custGeom>
            <a:avLst/>
            <a:gdLst>
              <a:gd name="T0" fmla="*/ 0 w 393"/>
              <a:gd name="T1" fmla="*/ 0 h 179"/>
              <a:gd name="T2" fmla="*/ 37 w 393"/>
              <a:gd name="T3" fmla="*/ 46 h 179"/>
              <a:gd name="T4" fmla="*/ 19 w 393"/>
              <a:gd name="T5" fmla="*/ 73 h 179"/>
              <a:gd name="T6" fmla="*/ 9 w 393"/>
              <a:gd name="T7" fmla="*/ 101 h 179"/>
              <a:gd name="T8" fmla="*/ 19 w 393"/>
              <a:gd name="T9" fmla="*/ 137 h 179"/>
              <a:gd name="T10" fmla="*/ 46 w 393"/>
              <a:gd name="T11" fmla="*/ 147 h 179"/>
              <a:gd name="T12" fmla="*/ 101 w 393"/>
              <a:gd name="T13" fmla="*/ 174 h 179"/>
              <a:gd name="T14" fmla="*/ 284 w 393"/>
              <a:gd name="T15" fmla="*/ 128 h 179"/>
              <a:gd name="T16" fmla="*/ 348 w 393"/>
              <a:gd name="T17" fmla="*/ 64 h 179"/>
              <a:gd name="T18" fmla="*/ 393 w 393"/>
              <a:gd name="T19" fmla="*/ 9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179"/>
              <a:gd name="T32" fmla="*/ 393 w 393"/>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179">
                <a:moveTo>
                  <a:pt x="0" y="0"/>
                </a:moveTo>
                <a:cubicBezTo>
                  <a:pt x="8" y="8"/>
                  <a:pt x="37" y="35"/>
                  <a:pt x="37" y="46"/>
                </a:cubicBezTo>
                <a:cubicBezTo>
                  <a:pt x="37" y="57"/>
                  <a:pt x="24" y="63"/>
                  <a:pt x="19" y="73"/>
                </a:cubicBezTo>
                <a:cubicBezTo>
                  <a:pt x="15" y="82"/>
                  <a:pt x="12" y="92"/>
                  <a:pt x="9" y="101"/>
                </a:cubicBezTo>
                <a:cubicBezTo>
                  <a:pt x="12" y="113"/>
                  <a:pt x="11" y="127"/>
                  <a:pt x="19" y="137"/>
                </a:cubicBezTo>
                <a:cubicBezTo>
                  <a:pt x="25" y="144"/>
                  <a:pt x="37" y="143"/>
                  <a:pt x="46" y="147"/>
                </a:cubicBezTo>
                <a:cubicBezTo>
                  <a:pt x="108" y="179"/>
                  <a:pt x="39" y="154"/>
                  <a:pt x="101" y="174"/>
                </a:cubicBezTo>
                <a:cubicBezTo>
                  <a:pt x="167" y="166"/>
                  <a:pt x="222" y="148"/>
                  <a:pt x="284" y="128"/>
                </a:cubicBezTo>
                <a:cubicBezTo>
                  <a:pt x="303" y="100"/>
                  <a:pt x="325" y="87"/>
                  <a:pt x="348" y="64"/>
                </a:cubicBezTo>
                <a:cubicBezTo>
                  <a:pt x="357" y="37"/>
                  <a:pt x="360" y="9"/>
                  <a:pt x="393" y="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7595" name="Freeform 17"/>
          <p:cNvSpPr>
            <a:spLocks/>
          </p:cNvSpPr>
          <p:nvPr/>
        </p:nvSpPr>
        <p:spPr bwMode="auto">
          <a:xfrm>
            <a:off x="4732338" y="1292225"/>
            <a:ext cx="203200" cy="395288"/>
          </a:xfrm>
          <a:custGeom>
            <a:avLst/>
            <a:gdLst>
              <a:gd name="T0" fmla="*/ 0 w 128"/>
              <a:gd name="T1" fmla="*/ 73 h 249"/>
              <a:gd name="T2" fmla="*/ 64 w 128"/>
              <a:gd name="T3" fmla="*/ 0 h 249"/>
              <a:gd name="T4" fmla="*/ 128 w 128"/>
              <a:gd name="T5" fmla="*/ 64 h 249"/>
              <a:gd name="T6" fmla="*/ 91 w 128"/>
              <a:gd name="T7" fmla="*/ 146 h 249"/>
              <a:gd name="T8" fmla="*/ 82 w 128"/>
              <a:gd name="T9" fmla="*/ 219 h 249"/>
              <a:gd name="T10" fmla="*/ 73 w 128"/>
              <a:gd name="T11" fmla="*/ 247 h 249"/>
              <a:gd name="T12" fmla="*/ 27 w 128"/>
              <a:gd name="T13" fmla="*/ 228 h 249"/>
              <a:gd name="T14" fmla="*/ 0 60000 65536"/>
              <a:gd name="T15" fmla="*/ 0 60000 65536"/>
              <a:gd name="T16" fmla="*/ 0 60000 65536"/>
              <a:gd name="T17" fmla="*/ 0 60000 65536"/>
              <a:gd name="T18" fmla="*/ 0 60000 65536"/>
              <a:gd name="T19" fmla="*/ 0 60000 65536"/>
              <a:gd name="T20" fmla="*/ 0 60000 65536"/>
              <a:gd name="T21" fmla="*/ 0 w 128"/>
              <a:gd name="T22" fmla="*/ 0 h 249"/>
              <a:gd name="T23" fmla="*/ 128 w 128"/>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 h="249">
                <a:moveTo>
                  <a:pt x="0" y="73"/>
                </a:moveTo>
                <a:cubicBezTo>
                  <a:pt x="42" y="9"/>
                  <a:pt x="18" y="30"/>
                  <a:pt x="64" y="0"/>
                </a:cubicBezTo>
                <a:cubicBezTo>
                  <a:pt x="114" y="12"/>
                  <a:pt x="111" y="17"/>
                  <a:pt x="128" y="64"/>
                </a:cubicBezTo>
                <a:cubicBezTo>
                  <a:pt x="117" y="93"/>
                  <a:pt x="101" y="116"/>
                  <a:pt x="91" y="146"/>
                </a:cubicBezTo>
                <a:cubicBezTo>
                  <a:pt x="88" y="170"/>
                  <a:pt x="86" y="195"/>
                  <a:pt x="82" y="219"/>
                </a:cubicBezTo>
                <a:cubicBezTo>
                  <a:pt x="80" y="229"/>
                  <a:pt x="82" y="243"/>
                  <a:pt x="73" y="247"/>
                </a:cubicBezTo>
                <a:cubicBezTo>
                  <a:pt x="68" y="249"/>
                  <a:pt x="34" y="231"/>
                  <a:pt x="27" y="22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7596" name="Freeform 18"/>
          <p:cNvSpPr>
            <a:spLocks/>
          </p:cNvSpPr>
          <p:nvPr/>
        </p:nvSpPr>
        <p:spPr bwMode="auto">
          <a:xfrm>
            <a:off x="4746625" y="1450975"/>
            <a:ext cx="71438" cy="146050"/>
          </a:xfrm>
          <a:custGeom>
            <a:avLst/>
            <a:gdLst>
              <a:gd name="T0" fmla="*/ 27 w 45"/>
              <a:gd name="T1" fmla="*/ 0 h 92"/>
              <a:gd name="T2" fmla="*/ 45 w 45"/>
              <a:gd name="T3" fmla="*/ 19 h 92"/>
              <a:gd name="T4" fmla="*/ 27 w 45"/>
              <a:gd name="T5" fmla="*/ 46 h 92"/>
              <a:gd name="T6" fmla="*/ 18 w 45"/>
              <a:gd name="T7" fmla="*/ 73 h 92"/>
              <a:gd name="T8" fmla="*/ 0 w 45"/>
              <a:gd name="T9" fmla="*/ 92 h 92"/>
              <a:gd name="T10" fmla="*/ 0 60000 65536"/>
              <a:gd name="T11" fmla="*/ 0 60000 65536"/>
              <a:gd name="T12" fmla="*/ 0 60000 65536"/>
              <a:gd name="T13" fmla="*/ 0 60000 65536"/>
              <a:gd name="T14" fmla="*/ 0 60000 65536"/>
              <a:gd name="T15" fmla="*/ 0 w 45"/>
              <a:gd name="T16" fmla="*/ 0 h 92"/>
              <a:gd name="T17" fmla="*/ 45 w 45"/>
              <a:gd name="T18" fmla="*/ 92 h 92"/>
            </a:gdLst>
            <a:ahLst/>
            <a:cxnLst>
              <a:cxn ang="T10">
                <a:pos x="T0" y="T1"/>
              </a:cxn>
              <a:cxn ang="T11">
                <a:pos x="T2" y="T3"/>
              </a:cxn>
              <a:cxn ang="T12">
                <a:pos x="T4" y="T5"/>
              </a:cxn>
              <a:cxn ang="T13">
                <a:pos x="T6" y="T7"/>
              </a:cxn>
              <a:cxn ang="T14">
                <a:pos x="T8" y="T9"/>
              </a:cxn>
            </a:cxnLst>
            <a:rect l="T15" t="T16" r="T17" b="T18"/>
            <a:pathLst>
              <a:path w="45" h="92">
                <a:moveTo>
                  <a:pt x="27" y="0"/>
                </a:moveTo>
                <a:cubicBezTo>
                  <a:pt x="33" y="6"/>
                  <a:pt x="45" y="10"/>
                  <a:pt x="45" y="19"/>
                </a:cubicBezTo>
                <a:cubicBezTo>
                  <a:pt x="45" y="30"/>
                  <a:pt x="32" y="36"/>
                  <a:pt x="27" y="46"/>
                </a:cubicBezTo>
                <a:cubicBezTo>
                  <a:pt x="23" y="54"/>
                  <a:pt x="23" y="65"/>
                  <a:pt x="18" y="73"/>
                </a:cubicBezTo>
                <a:cubicBezTo>
                  <a:pt x="14" y="81"/>
                  <a:pt x="0" y="92"/>
                  <a:pt x="0" y="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7597" name="Freeform 19"/>
          <p:cNvSpPr>
            <a:spLocks/>
          </p:cNvSpPr>
          <p:nvPr/>
        </p:nvSpPr>
        <p:spPr bwMode="auto">
          <a:xfrm>
            <a:off x="3716338" y="812800"/>
            <a:ext cx="1539875" cy="1203325"/>
          </a:xfrm>
          <a:custGeom>
            <a:avLst/>
            <a:gdLst>
              <a:gd name="T0" fmla="*/ 137 w 970"/>
              <a:gd name="T1" fmla="*/ 229 h 758"/>
              <a:gd name="T2" fmla="*/ 82 w 970"/>
              <a:gd name="T3" fmla="*/ 247 h 758"/>
              <a:gd name="T4" fmla="*/ 54 w 970"/>
              <a:gd name="T5" fmla="*/ 256 h 758"/>
              <a:gd name="T6" fmla="*/ 18 w 970"/>
              <a:gd name="T7" fmla="*/ 302 h 758"/>
              <a:gd name="T8" fmla="*/ 0 w 970"/>
              <a:gd name="T9" fmla="*/ 329 h 758"/>
              <a:gd name="T10" fmla="*/ 64 w 970"/>
              <a:gd name="T11" fmla="*/ 229 h 758"/>
              <a:gd name="T12" fmla="*/ 82 w 970"/>
              <a:gd name="T13" fmla="*/ 210 h 758"/>
              <a:gd name="T14" fmla="*/ 137 w 970"/>
              <a:gd name="T15" fmla="*/ 201 h 758"/>
              <a:gd name="T16" fmla="*/ 109 w 970"/>
              <a:gd name="T17" fmla="*/ 146 h 758"/>
              <a:gd name="T18" fmla="*/ 201 w 970"/>
              <a:gd name="T19" fmla="*/ 119 h 758"/>
              <a:gd name="T20" fmla="*/ 256 w 970"/>
              <a:gd name="T21" fmla="*/ 91 h 758"/>
              <a:gd name="T22" fmla="*/ 310 w 970"/>
              <a:gd name="T23" fmla="*/ 37 h 758"/>
              <a:gd name="T24" fmla="*/ 329 w 970"/>
              <a:gd name="T25" fmla="*/ 18 h 758"/>
              <a:gd name="T26" fmla="*/ 530 w 970"/>
              <a:gd name="T27" fmla="*/ 0 h 758"/>
              <a:gd name="T28" fmla="*/ 758 w 970"/>
              <a:gd name="T29" fmla="*/ 37 h 758"/>
              <a:gd name="T30" fmla="*/ 786 w 970"/>
              <a:gd name="T31" fmla="*/ 119 h 758"/>
              <a:gd name="T32" fmla="*/ 758 w 970"/>
              <a:gd name="T33" fmla="*/ 110 h 758"/>
              <a:gd name="T34" fmla="*/ 841 w 970"/>
              <a:gd name="T35" fmla="*/ 128 h 758"/>
              <a:gd name="T36" fmla="*/ 905 w 970"/>
              <a:gd name="T37" fmla="*/ 183 h 758"/>
              <a:gd name="T38" fmla="*/ 960 w 970"/>
              <a:gd name="T39" fmla="*/ 247 h 758"/>
              <a:gd name="T40" fmla="*/ 950 w 970"/>
              <a:gd name="T41" fmla="*/ 384 h 758"/>
              <a:gd name="T42" fmla="*/ 914 w 970"/>
              <a:gd name="T43" fmla="*/ 494 h 758"/>
              <a:gd name="T44" fmla="*/ 905 w 970"/>
              <a:gd name="T45" fmla="*/ 521 h 758"/>
              <a:gd name="T46" fmla="*/ 886 w 970"/>
              <a:gd name="T47" fmla="*/ 549 h 758"/>
              <a:gd name="T48" fmla="*/ 850 w 970"/>
              <a:gd name="T49" fmla="*/ 622 h 758"/>
              <a:gd name="T50" fmla="*/ 768 w 970"/>
              <a:gd name="T51" fmla="*/ 695 h 758"/>
              <a:gd name="T52" fmla="*/ 740 w 970"/>
              <a:gd name="T53" fmla="*/ 658 h 758"/>
              <a:gd name="T54" fmla="*/ 740 w 970"/>
              <a:gd name="T55" fmla="*/ 603 h 758"/>
              <a:gd name="T56" fmla="*/ 722 w 970"/>
              <a:gd name="T57" fmla="*/ 576 h 7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70"/>
              <a:gd name="T88" fmla="*/ 0 h 758"/>
              <a:gd name="T89" fmla="*/ 970 w 970"/>
              <a:gd name="T90" fmla="*/ 758 h 7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70" h="758">
                <a:moveTo>
                  <a:pt x="137" y="229"/>
                </a:moveTo>
                <a:cubicBezTo>
                  <a:pt x="119" y="235"/>
                  <a:pt x="100" y="241"/>
                  <a:pt x="82" y="247"/>
                </a:cubicBezTo>
                <a:cubicBezTo>
                  <a:pt x="73" y="250"/>
                  <a:pt x="54" y="256"/>
                  <a:pt x="54" y="256"/>
                </a:cubicBezTo>
                <a:cubicBezTo>
                  <a:pt x="0" y="338"/>
                  <a:pt x="69" y="237"/>
                  <a:pt x="18" y="302"/>
                </a:cubicBezTo>
                <a:cubicBezTo>
                  <a:pt x="11" y="311"/>
                  <a:pt x="0" y="340"/>
                  <a:pt x="0" y="329"/>
                </a:cubicBezTo>
                <a:cubicBezTo>
                  <a:pt x="0" y="280"/>
                  <a:pt x="31" y="255"/>
                  <a:pt x="64" y="229"/>
                </a:cubicBezTo>
                <a:cubicBezTo>
                  <a:pt x="71" y="224"/>
                  <a:pt x="74" y="213"/>
                  <a:pt x="82" y="210"/>
                </a:cubicBezTo>
                <a:cubicBezTo>
                  <a:pt x="99" y="203"/>
                  <a:pt x="119" y="204"/>
                  <a:pt x="137" y="201"/>
                </a:cubicBezTo>
                <a:cubicBezTo>
                  <a:pt x="170" y="151"/>
                  <a:pt x="149" y="186"/>
                  <a:pt x="109" y="146"/>
                </a:cubicBezTo>
                <a:cubicBezTo>
                  <a:pt x="176" y="124"/>
                  <a:pt x="145" y="133"/>
                  <a:pt x="201" y="119"/>
                </a:cubicBezTo>
                <a:cubicBezTo>
                  <a:pt x="218" y="108"/>
                  <a:pt x="240" y="104"/>
                  <a:pt x="256" y="91"/>
                </a:cubicBezTo>
                <a:cubicBezTo>
                  <a:pt x="276" y="75"/>
                  <a:pt x="292" y="55"/>
                  <a:pt x="310" y="37"/>
                </a:cubicBezTo>
                <a:cubicBezTo>
                  <a:pt x="316" y="31"/>
                  <a:pt x="320" y="19"/>
                  <a:pt x="329" y="18"/>
                </a:cubicBezTo>
                <a:cubicBezTo>
                  <a:pt x="432" y="1"/>
                  <a:pt x="365" y="10"/>
                  <a:pt x="530" y="0"/>
                </a:cubicBezTo>
                <a:cubicBezTo>
                  <a:pt x="625" y="6"/>
                  <a:pt x="678" y="7"/>
                  <a:pt x="758" y="37"/>
                </a:cubicBezTo>
                <a:cubicBezTo>
                  <a:pt x="775" y="82"/>
                  <a:pt x="765" y="55"/>
                  <a:pt x="786" y="119"/>
                </a:cubicBezTo>
                <a:cubicBezTo>
                  <a:pt x="789" y="128"/>
                  <a:pt x="748" y="110"/>
                  <a:pt x="758" y="110"/>
                </a:cubicBezTo>
                <a:cubicBezTo>
                  <a:pt x="790" y="110"/>
                  <a:pt x="813" y="119"/>
                  <a:pt x="841" y="128"/>
                </a:cubicBezTo>
                <a:cubicBezTo>
                  <a:pt x="866" y="145"/>
                  <a:pt x="883" y="163"/>
                  <a:pt x="905" y="183"/>
                </a:cubicBezTo>
                <a:cubicBezTo>
                  <a:pt x="917" y="218"/>
                  <a:pt x="929" y="227"/>
                  <a:pt x="960" y="247"/>
                </a:cubicBezTo>
                <a:cubicBezTo>
                  <a:pt x="970" y="305"/>
                  <a:pt x="961" y="328"/>
                  <a:pt x="950" y="384"/>
                </a:cubicBezTo>
                <a:cubicBezTo>
                  <a:pt x="942" y="427"/>
                  <a:pt x="944" y="462"/>
                  <a:pt x="914" y="494"/>
                </a:cubicBezTo>
                <a:cubicBezTo>
                  <a:pt x="911" y="503"/>
                  <a:pt x="909" y="513"/>
                  <a:pt x="905" y="521"/>
                </a:cubicBezTo>
                <a:cubicBezTo>
                  <a:pt x="900" y="531"/>
                  <a:pt x="891" y="539"/>
                  <a:pt x="886" y="549"/>
                </a:cubicBezTo>
                <a:cubicBezTo>
                  <a:pt x="851" y="626"/>
                  <a:pt x="887" y="582"/>
                  <a:pt x="850" y="622"/>
                </a:cubicBezTo>
                <a:cubicBezTo>
                  <a:pt x="835" y="668"/>
                  <a:pt x="806" y="670"/>
                  <a:pt x="768" y="695"/>
                </a:cubicBezTo>
                <a:cubicBezTo>
                  <a:pt x="745" y="758"/>
                  <a:pt x="746" y="683"/>
                  <a:pt x="740" y="658"/>
                </a:cubicBezTo>
                <a:cubicBezTo>
                  <a:pt x="750" y="629"/>
                  <a:pt x="754" y="632"/>
                  <a:pt x="740" y="603"/>
                </a:cubicBezTo>
                <a:cubicBezTo>
                  <a:pt x="735" y="593"/>
                  <a:pt x="722" y="576"/>
                  <a:pt x="722" y="576"/>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7598" name="Freeform 20"/>
          <p:cNvSpPr>
            <a:spLocks/>
          </p:cNvSpPr>
          <p:nvPr/>
        </p:nvSpPr>
        <p:spPr bwMode="auto">
          <a:xfrm>
            <a:off x="3933825" y="1041400"/>
            <a:ext cx="798513" cy="479425"/>
          </a:xfrm>
          <a:custGeom>
            <a:avLst/>
            <a:gdLst>
              <a:gd name="T0" fmla="*/ 503 w 503"/>
              <a:gd name="T1" fmla="*/ 222 h 302"/>
              <a:gd name="T2" fmla="*/ 475 w 503"/>
              <a:gd name="T3" fmla="*/ 267 h 302"/>
              <a:gd name="T4" fmla="*/ 484 w 503"/>
              <a:gd name="T5" fmla="*/ 295 h 302"/>
              <a:gd name="T6" fmla="*/ 448 w 503"/>
              <a:gd name="T7" fmla="*/ 286 h 302"/>
              <a:gd name="T8" fmla="*/ 457 w 503"/>
              <a:gd name="T9" fmla="*/ 185 h 302"/>
              <a:gd name="T10" fmla="*/ 448 w 503"/>
              <a:gd name="T11" fmla="*/ 66 h 302"/>
              <a:gd name="T12" fmla="*/ 329 w 503"/>
              <a:gd name="T13" fmla="*/ 39 h 302"/>
              <a:gd name="T14" fmla="*/ 274 w 503"/>
              <a:gd name="T15" fmla="*/ 39 h 302"/>
              <a:gd name="T16" fmla="*/ 228 w 503"/>
              <a:gd name="T17" fmla="*/ 48 h 302"/>
              <a:gd name="T18" fmla="*/ 201 w 503"/>
              <a:gd name="T19" fmla="*/ 30 h 302"/>
              <a:gd name="T20" fmla="*/ 146 w 503"/>
              <a:gd name="T21" fmla="*/ 48 h 302"/>
              <a:gd name="T22" fmla="*/ 119 w 503"/>
              <a:gd name="T23" fmla="*/ 48 h 302"/>
              <a:gd name="T24" fmla="*/ 91 w 503"/>
              <a:gd name="T25" fmla="*/ 39 h 302"/>
              <a:gd name="T26" fmla="*/ 18 w 503"/>
              <a:gd name="T27" fmla="*/ 75 h 302"/>
              <a:gd name="T28" fmla="*/ 0 w 503"/>
              <a:gd name="T29" fmla="*/ 94 h 3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3"/>
              <a:gd name="T46" fmla="*/ 0 h 302"/>
              <a:gd name="T47" fmla="*/ 503 w 503"/>
              <a:gd name="T48" fmla="*/ 302 h 3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3" h="302">
                <a:moveTo>
                  <a:pt x="503" y="222"/>
                </a:moveTo>
                <a:cubicBezTo>
                  <a:pt x="488" y="236"/>
                  <a:pt x="475" y="243"/>
                  <a:pt x="475" y="267"/>
                </a:cubicBezTo>
                <a:cubicBezTo>
                  <a:pt x="475" y="277"/>
                  <a:pt x="492" y="289"/>
                  <a:pt x="484" y="295"/>
                </a:cubicBezTo>
                <a:cubicBezTo>
                  <a:pt x="474" y="302"/>
                  <a:pt x="460" y="289"/>
                  <a:pt x="448" y="286"/>
                </a:cubicBezTo>
                <a:cubicBezTo>
                  <a:pt x="460" y="249"/>
                  <a:pt x="445" y="222"/>
                  <a:pt x="457" y="185"/>
                </a:cubicBezTo>
                <a:cubicBezTo>
                  <a:pt x="443" y="144"/>
                  <a:pt x="435" y="108"/>
                  <a:pt x="448" y="66"/>
                </a:cubicBezTo>
                <a:cubicBezTo>
                  <a:pt x="426" y="0"/>
                  <a:pt x="387" y="58"/>
                  <a:pt x="329" y="39"/>
                </a:cubicBezTo>
                <a:cubicBezTo>
                  <a:pt x="253" y="63"/>
                  <a:pt x="348" y="39"/>
                  <a:pt x="274" y="39"/>
                </a:cubicBezTo>
                <a:cubicBezTo>
                  <a:pt x="258" y="39"/>
                  <a:pt x="243" y="45"/>
                  <a:pt x="228" y="48"/>
                </a:cubicBezTo>
                <a:cubicBezTo>
                  <a:pt x="183" y="116"/>
                  <a:pt x="239" y="46"/>
                  <a:pt x="201" y="30"/>
                </a:cubicBezTo>
                <a:cubicBezTo>
                  <a:pt x="183" y="23"/>
                  <a:pt x="146" y="48"/>
                  <a:pt x="146" y="48"/>
                </a:cubicBezTo>
                <a:cubicBezTo>
                  <a:pt x="111" y="100"/>
                  <a:pt x="142" y="70"/>
                  <a:pt x="119" y="48"/>
                </a:cubicBezTo>
                <a:cubicBezTo>
                  <a:pt x="112" y="41"/>
                  <a:pt x="100" y="42"/>
                  <a:pt x="91" y="39"/>
                </a:cubicBezTo>
                <a:cubicBezTo>
                  <a:pt x="62" y="49"/>
                  <a:pt x="47" y="65"/>
                  <a:pt x="18" y="75"/>
                </a:cubicBezTo>
                <a:cubicBezTo>
                  <a:pt x="12" y="81"/>
                  <a:pt x="0" y="94"/>
                  <a:pt x="0" y="9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7599" name="Freeform 21"/>
          <p:cNvSpPr>
            <a:spLocks/>
          </p:cNvSpPr>
          <p:nvPr/>
        </p:nvSpPr>
        <p:spPr bwMode="auto">
          <a:xfrm>
            <a:off x="4732338" y="1958975"/>
            <a:ext cx="176213" cy="552450"/>
          </a:xfrm>
          <a:custGeom>
            <a:avLst/>
            <a:gdLst>
              <a:gd name="T0" fmla="*/ 100 w 111"/>
              <a:gd name="T1" fmla="*/ 0 h 348"/>
              <a:gd name="T2" fmla="*/ 64 w 111"/>
              <a:gd name="T3" fmla="*/ 119 h 348"/>
              <a:gd name="T4" fmla="*/ 54 w 111"/>
              <a:gd name="T5" fmla="*/ 147 h 348"/>
              <a:gd name="T6" fmla="*/ 27 w 111"/>
              <a:gd name="T7" fmla="*/ 165 h 348"/>
              <a:gd name="T8" fmla="*/ 0 w 111"/>
              <a:gd name="T9" fmla="*/ 293 h 348"/>
              <a:gd name="T10" fmla="*/ 9 w 111"/>
              <a:gd name="T11" fmla="*/ 320 h 348"/>
              <a:gd name="T12" fmla="*/ 0 w 111"/>
              <a:gd name="T13" fmla="*/ 348 h 348"/>
              <a:gd name="T14" fmla="*/ 0 60000 65536"/>
              <a:gd name="T15" fmla="*/ 0 60000 65536"/>
              <a:gd name="T16" fmla="*/ 0 60000 65536"/>
              <a:gd name="T17" fmla="*/ 0 60000 65536"/>
              <a:gd name="T18" fmla="*/ 0 60000 65536"/>
              <a:gd name="T19" fmla="*/ 0 60000 65536"/>
              <a:gd name="T20" fmla="*/ 0 60000 65536"/>
              <a:gd name="T21" fmla="*/ 0 w 111"/>
              <a:gd name="T22" fmla="*/ 0 h 348"/>
              <a:gd name="T23" fmla="*/ 111 w 111"/>
              <a:gd name="T24" fmla="*/ 348 h 3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8">
                <a:moveTo>
                  <a:pt x="100" y="0"/>
                </a:moveTo>
                <a:cubicBezTo>
                  <a:pt x="111" y="55"/>
                  <a:pt x="110" y="88"/>
                  <a:pt x="64" y="119"/>
                </a:cubicBezTo>
                <a:cubicBezTo>
                  <a:pt x="61" y="128"/>
                  <a:pt x="60" y="139"/>
                  <a:pt x="54" y="147"/>
                </a:cubicBezTo>
                <a:cubicBezTo>
                  <a:pt x="47" y="155"/>
                  <a:pt x="32" y="155"/>
                  <a:pt x="27" y="165"/>
                </a:cubicBezTo>
                <a:cubicBezTo>
                  <a:pt x="22" y="176"/>
                  <a:pt x="3" y="276"/>
                  <a:pt x="0" y="293"/>
                </a:cubicBezTo>
                <a:cubicBezTo>
                  <a:pt x="3" y="302"/>
                  <a:pt x="9" y="311"/>
                  <a:pt x="9" y="320"/>
                </a:cubicBezTo>
                <a:cubicBezTo>
                  <a:pt x="9" y="330"/>
                  <a:pt x="0" y="348"/>
                  <a:pt x="0" y="34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7600" name="Freeform 22"/>
          <p:cNvSpPr>
            <a:spLocks/>
          </p:cNvSpPr>
          <p:nvPr/>
        </p:nvSpPr>
        <p:spPr bwMode="auto">
          <a:xfrm>
            <a:off x="4325938" y="2322513"/>
            <a:ext cx="66675" cy="246063"/>
          </a:xfrm>
          <a:custGeom>
            <a:avLst/>
            <a:gdLst>
              <a:gd name="T0" fmla="*/ 18 w 42"/>
              <a:gd name="T1" fmla="*/ 0 h 155"/>
              <a:gd name="T2" fmla="*/ 0 w 42"/>
              <a:gd name="T3" fmla="*/ 155 h 155"/>
              <a:gd name="T4" fmla="*/ 0 60000 65536"/>
              <a:gd name="T5" fmla="*/ 0 60000 65536"/>
              <a:gd name="T6" fmla="*/ 0 w 42"/>
              <a:gd name="T7" fmla="*/ 0 h 155"/>
              <a:gd name="T8" fmla="*/ 42 w 42"/>
              <a:gd name="T9" fmla="*/ 155 h 155"/>
            </a:gdLst>
            <a:ahLst/>
            <a:cxnLst>
              <a:cxn ang="T4">
                <a:pos x="T0" y="T1"/>
              </a:cxn>
              <a:cxn ang="T5">
                <a:pos x="T2" y="T3"/>
              </a:cxn>
            </a:cxnLst>
            <a:rect l="T6" t="T7" r="T8" b="T9"/>
            <a:pathLst>
              <a:path w="42" h="155">
                <a:moveTo>
                  <a:pt x="18" y="0"/>
                </a:moveTo>
                <a:cubicBezTo>
                  <a:pt x="28" y="53"/>
                  <a:pt x="42" y="113"/>
                  <a:pt x="0" y="15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pic>
        <p:nvPicPr>
          <p:cNvPr id="67601" name="Picture 25" descr="MCj034044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394901">
            <a:off x="3359150" y="1733550"/>
            <a:ext cx="7620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02" name="Freeform 27"/>
          <p:cNvSpPr>
            <a:spLocks/>
          </p:cNvSpPr>
          <p:nvPr/>
        </p:nvSpPr>
        <p:spPr bwMode="auto">
          <a:xfrm>
            <a:off x="4230688" y="2489200"/>
            <a:ext cx="617538" cy="257175"/>
          </a:xfrm>
          <a:custGeom>
            <a:avLst/>
            <a:gdLst>
              <a:gd name="T0" fmla="*/ 325 w 389"/>
              <a:gd name="T1" fmla="*/ 5 h 162"/>
              <a:gd name="T2" fmla="*/ 261 w 389"/>
              <a:gd name="T3" fmla="*/ 59 h 162"/>
              <a:gd name="T4" fmla="*/ 142 w 389"/>
              <a:gd name="T5" fmla="*/ 69 h 162"/>
              <a:gd name="T6" fmla="*/ 69 w 389"/>
              <a:gd name="T7" fmla="*/ 50 h 162"/>
              <a:gd name="T8" fmla="*/ 5 w 389"/>
              <a:gd name="T9" fmla="*/ 50 h 162"/>
              <a:gd name="T10" fmla="*/ 23 w 389"/>
              <a:gd name="T11" fmla="*/ 69 h 162"/>
              <a:gd name="T12" fmla="*/ 78 w 389"/>
              <a:gd name="T13" fmla="*/ 87 h 162"/>
              <a:gd name="T14" fmla="*/ 124 w 389"/>
              <a:gd name="T15" fmla="*/ 123 h 162"/>
              <a:gd name="T16" fmla="*/ 169 w 389"/>
              <a:gd name="T17" fmla="*/ 151 h 162"/>
              <a:gd name="T18" fmla="*/ 325 w 389"/>
              <a:gd name="T19" fmla="*/ 114 h 162"/>
              <a:gd name="T20" fmla="*/ 370 w 389"/>
              <a:gd name="T21" fmla="*/ 69 h 162"/>
              <a:gd name="T22" fmla="*/ 389 w 389"/>
              <a:gd name="T23" fmla="*/ 14 h 162"/>
              <a:gd name="T24" fmla="*/ 334 w 389"/>
              <a:gd name="T25" fmla="*/ 14 h 162"/>
              <a:gd name="T26" fmla="*/ 306 w 389"/>
              <a:gd name="T27" fmla="*/ 32 h 162"/>
              <a:gd name="T28" fmla="*/ 325 w 389"/>
              <a:gd name="T29" fmla="*/ 5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9"/>
              <a:gd name="T46" fmla="*/ 0 h 162"/>
              <a:gd name="T47" fmla="*/ 389 w 389"/>
              <a:gd name="T48" fmla="*/ 162 h 1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9" h="162">
                <a:moveTo>
                  <a:pt x="325" y="5"/>
                </a:moveTo>
                <a:cubicBezTo>
                  <a:pt x="300" y="29"/>
                  <a:pt x="295" y="48"/>
                  <a:pt x="261" y="59"/>
                </a:cubicBezTo>
                <a:cubicBezTo>
                  <a:pt x="223" y="97"/>
                  <a:pt x="190" y="85"/>
                  <a:pt x="142" y="69"/>
                </a:cubicBezTo>
                <a:cubicBezTo>
                  <a:pt x="117" y="42"/>
                  <a:pt x="104" y="38"/>
                  <a:pt x="69" y="50"/>
                </a:cubicBezTo>
                <a:cubicBezTo>
                  <a:pt x="54" y="45"/>
                  <a:pt x="19" y="28"/>
                  <a:pt x="5" y="50"/>
                </a:cubicBezTo>
                <a:cubicBezTo>
                  <a:pt x="0" y="57"/>
                  <a:pt x="15" y="65"/>
                  <a:pt x="23" y="69"/>
                </a:cubicBezTo>
                <a:cubicBezTo>
                  <a:pt x="40" y="78"/>
                  <a:pt x="78" y="87"/>
                  <a:pt x="78" y="87"/>
                </a:cubicBezTo>
                <a:cubicBezTo>
                  <a:pt x="115" y="143"/>
                  <a:pt x="73" y="92"/>
                  <a:pt x="124" y="123"/>
                </a:cubicBezTo>
                <a:cubicBezTo>
                  <a:pt x="188" y="162"/>
                  <a:pt x="90" y="125"/>
                  <a:pt x="169" y="151"/>
                </a:cubicBezTo>
                <a:cubicBezTo>
                  <a:pt x="222" y="141"/>
                  <a:pt x="274" y="130"/>
                  <a:pt x="325" y="114"/>
                </a:cubicBezTo>
                <a:cubicBezTo>
                  <a:pt x="350" y="97"/>
                  <a:pt x="357" y="98"/>
                  <a:pt x="370" y="69"/>
                </a:cubicBezTo>
                <a:cubicBezTo>
                  <a:pt x="378" y="51"/>
                  <a:pt x="389" y="14"/>
                  <a:pt x="389" y="14"/>
                </a:cubicBezTo>
                <a:cubicBezTo>
                  <a:pt x="359" y="4"/>
                  <a:pt x="363" y="0"/>
                  <a:pt x="334" y="14"/>
                </a:cubicBezTo>
                <a:cubicBezTo>
                  <a:pt x="324" y="19"/>
                  <a:pt x="314" y="40"/>
                  <a:pt x="306" y="32"/>
                </a:cubicBezTo>
                <a:cubicBezTo>
                  <a:pt x="298" y="24"/>
                  <a:pt x="319" y="14"/>
                  <a:pt x="325" y="5"/>
                </a:cubicBezTo>
                <a:close/>
              </a:path>
            </a:pathLst>
          </a:custGeom>
          <a:solidFill>
            <a:schemeClr val="accent1"/>
          </a:solidFill>
          <a:ln w="9525">
            <a:solidFill>
              <a:schemeClr val="tx1"/>
            </a:solidFill>
            <a:round/>
            <a:headEnd/>
            <a:tailEnd/>
          </a:ln>
        </p:spPr>
        <p:txBody>
          <a:bodyPr/>
          <a:lstStyle/>
          <a:p>
            <a:endParaRPr lang="el-GR"/>
          </a:p>
        </p:txBody>
      </p:sp>
      <p:sp>
        <p:nvSpPr>
          <p:cNvPr id="67603" name="Freeform 28"/>
          <p:cNvSpPr>
            <a:spLocks/>
          </p:cNvSpPr>
          <p:nvPr/>
        </p:nvSpPr>
        <p:spPr bwMode="auto">
          <a:xfrm>
            <a:off x="3629025" y="2484438"/>
            <a:ext cx="1697038" cy="1570038"/>
          </a:xfrm>
          <a:custGeom>
            <a:avLst/>
            <a:gdLst>
              <a:gd name="T0" fmla="*/ 759 w 1069"/>
              <a:gd name="T1" fmla="*/ 17 h 989"/>
              <a:gd name="T2" fmla="*/ 1042 w 1069"/>
              <a:gd name="T3" fmla="*/ 108 h 989"/>
              <a:gd name="T4" fmla="*/ 1069 w 1069"/>
              <a:gd name="T5" fmla="*/ 209 h 989"/>
              <a:gd name="T6" fmla="*/ 1024 w 1069"/>
              <a:gd name="T7" fmla="*/ 446 h 989"/>
              <a:gd name="T8" fmla="*/ 905 w 1069"/>
              <a:gd name="T9" fmla="*/ 456 h 989"/>
              <a:gd name="T10" fmla="*/ 823 w 1069"/>
              <a:gd name="T11" fmla="*/ 492 h 989"/>
              <a:gd name="T12" fmla="*/ 795 w 1069"/>
              <a:gd name="T13" fmla="*/ 492 h 989"/>
              <a:gd name="T14" fmla="*/ 759 w 1069"/>
              <a:gd name="T15" fmla="*/ 611 h 989"/>
              <a:gd name="T16" fmla="*/ 813 w 1069"/>
              <a:gd name="T17" fmla="*/ 968 h 989"/>
              <a:gd name="T18" fmla="*/ 749 w 1069"/>
              <a:gd name="T19" fmla="*/ 958 h 989"/>
              <a:gd name="T20" fmla="*/ 676 w 1069"/>
              <a:gd name="T21" fmla="*/ 949 h 989"/>
              <a:gd name="T22" fmla="*/ 356 w 1069"/>
              <a:gd name="T23" fmla="*/ 968 h 989"/>
              <a:gd name="T24" fmla="*/ 219 w 1069"/>
              <a:gd name="T25" fmla="*/ 977 h 989"/>
              <a:gd name="T26" fmla="*/ 219 w 1069"/>
              <a:gd name="T27" fmla="*/ 922 h 989"/>
              <a:gd name="T28" fmla="*/ 247 w 1069"/>
              <a:gd name="T29" fmla="*/ 721 h 989"/>
              <a:gd name="T30" fmla="*/ 265 w 1069"/>
              <a:gd name="T31" fmla="*/ 648 h 989"/>
              <a:gd name="T32" fmla="*/ 283 w 1069"/>
              <a:gd name="T33" fmla="*/ 593 h 989"/>
              <a:gd name="T34" fmla="*/ 292 w 1069"/>
              <a:gd name="T35" fmla="*/ 538 h 989"/>
              <a:gd name="T36" fmla="*/ 301 w 1069"/>
              <a:gd name="T37" fmla="*/ 446 h 989"/>
              <a:gd name="T38" fmla="*/ 283 w 1069"/>
              <a:gd name="T39" fmla="*/ 501 h 989"/>
              <a:gd name="T40" fmla="*/ 256 w 1069"/>
              <a:gd name="T41" fmla="*/ 520 h 989"/>
              <a:gd name="T42" fmla="*/ 201 w 1069"/>
              <a:gd name="T43" fmla="*/ 547 h 989"/>
              <a:gd name="T44" fmla="*/ 173 w 1069"/>
              <a:gd name="T45" fmla="*/ 492 h 989"/>
              <a:gd name="T46" fmla="*/ 146 w 1069"/>
              <a:gd name="T47" fmla="*/ 483 h 989"/>
              <a:gd name="T48" fmla="*/ 0 w 1069"/>
              <a:gd name="T49" fmla="*/ 437 h 989"/>
              <a:gd name="T50" fmla="*/ 55 w 1069"/>
              <a:gd name="T51" fmla="*/ 337 h 989"/>
              <a:gd name="T52" fmla="*/ 100 w 1069"/>
              <a:gd name="T53" fmla="*/ 254 h 989"/>
              <a:gd name="T54" fmla="*/ 137 w 1069"/>
              <a:gd name="T55" fmla="*/ 145 h 989"/>
              <a:gd name="T56" fmla="*/ 183 w 1069"/>
              <a:gd name="T57" fmla="*/ 108 h 989"/>
              <a:gd name="T58" fmla="*/ 210 w 1069"/>
              <a:gd name="T59" fmla="*/ 81 h 989"/>
              <a:gd name="T60" fmla="*/ 301 w 1069"/>
              <a:gd name="T61" fmla="*/ 53 h 989"/>
              <a:gd name="T62" fmla="*/ 384 w 1069"/>
              <a:gd name="T63" fmla="*/ 62 h 9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69"/>
              <a:gd name="T97" fmla="*/ 0 h 989"/>
              <a:gd name="T98" fmla="*/ 1069 w 1069"/>
              <a:gd name="T99" fmla="*/ 989 h 9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69" h="989">
                <a:moveTo>
                  <a:pt x="759" y="17"/>
                </a:moveTo>
                <a:cubicBezTo>
                  <a:pt x="862" y="0"/>
                  <a:pt x="981" y="16"/>
                  <a:pt x="1042" y="108"/>
                </a:cubicBezTo>
                <a:cubicBezTo>
                  <a:pt x="1065" y="178"/>
                  <a:pt x="1056" y="144"/>
                  <a:pt x="1069" y="209"/>
                </a:cubicBezTo>
                <a:cubicBezTo>
                  <a:pt x="1056" y="289"/>
                  <a:pt x="1037" y="366"/>
                  <a:pt x="1024" y="446"/>
                </a:cubicBezTo>
                <a:cubicBezTo>
                  <a:pt x="984" y="433"/>
                  <a:pt x="949" y="449"/>
                  <a:pt x="905" y="456"/>
                </a:cubicBezTo>
                <a:cubicBezTo>
                  <a:pt x="840" y="477"/>
                  <a:pt x="866" y="463"/>
                  <a:pt x="823" y="492"/>
                </a:cubicBezTo>
                <a:cubicBezTo>
                  <a:pt x="809" y="455"/>
                  <a:pt x="818" y="457"/>
                  <a:pt x="795" y="492"/>
                </a:cubicBezTo>
                <a:cubicBezTo>
                  <a:pt x="781" y="534"/>
                  <a:pt x="784" y="573"/>
                  <a:pt x="759" y="611"/>
                </a:cubicBezTo>
                <a:cubicBezTo>
                  <a:pt x="767" y="736"/>
                  <a:pt x="775" y="850"/>
                  <a:pt x="813" y="968"/>
                </a:cubicBezTo>
                <a:cubicBezTo>
                  <a:pt x="820" y="989"/>
                  <a:pt x="770" y="961"/>
                  <a:pt x="749" y="958"/>
                </a:cubicBezTo>
                <a:cubicBezTo>
                  <a:pt x="725" y="955"/>
                  <a:pt x="700" y="952"/>
                  <a:pt x="676" y="949"/>
                </a:cubicBezTo>
                <a:cubicBezTo>
                  <a:pt x="573" y="915"/>
                  <a:pt x="460" y="954"/>
                  <a:pt x="356" y="968"/>
                </a:cubicBezTo>
                <a:cubicBezTo>
                  <a:pt x="306" y="957"/>
                  <a:pt x="268" y="961"/>
                  <a:pt x="219" y="977"/>
                </a:cubicBezTo>
                <a:cubicBezTo>
                  <a:pt x="201" y="921"/>
                  <a:pt x="213" y="976"/>
                  <a:pt x="219" y="922"/>
                </a:cubicBezTo>
                <a:cubicBezTo>
                  <a:pt x="228" y="841"/>
                  <a:pt x="227" y="793"/>
                  <a:pt x="247" y="721"/>
                </a:cubicBezTo>
                <a:cubicBezTo>
                  <a:pt x="254" y="697"/>
                  <a:pt x="259" y="672"/>
                  <a:pt x="265" y="648"/>
                </a:cubicBezTo>
                <a:cubicBezTo>
                  <a:pt x="270" y="629"/>
                  <a:pt x="283" y="593"/>
                  <a:pt x="283" y="593"/>
                </a:cubicBezTo>
                <a:cubicBezTo>
                  <a:pt x="286" y="575"/>
                  <a:pt x="290" y="556"/>
                  <a:pt x="292" y="538"/>
                </a:cubicBezTo>
                <a:cubicBezTo>
                  <a:pt x="296" y="507"/>
                  <a:pt x="311" y="417"/>
                  <a:pt x="301" y="446"/>
                </a:cubicBezTo>
                <a:cubicBezTo>
                  <a:pt x="295" y="464"/>
                  <a:pt x="299" y="490"/>
                  <a:pt x="283" y="501"/>
                </a:cubicBezTo>
                <a:cubicBezTo>
                  <a:pt x="274" y="507"/>
                  <a:pt x="265" y="514"/>
                  <a:pt x="256" y="520"/>
                </a:cubicBezTo>
                <a:cubicBezTo>
                  <a:pt x="241" y="564"/>
                  <a:pt x="243" y="575"/>
                  <a:pt x="201" y="547"/>
                </a:cubicBezTo>
                <a:cubicBezTo>
                  <a:pt x="190" y="530"/>
                  <a:pt x="188" y="507"/>
                  <a:pt x="173" y="492"/>
                </a:cubicBezTo>
                <a:cubicBezTo>
                  <a:pt x="166" y="485"/>
                  <a:pt x="154" y="487"/>
                  <a:pt x="146" y="483"/>
                </a:cubicBezTo>
                <a:cubicBezTo>
                  <a:pt x="94" y="457"/>
                  <a:pt x="61" y="446"/>
                  <a:pt x="0" y="437"/>
                </a:cubicBezTo>
                <a:cubicBezTo>
                  <a:pt x="23" y="402"/>
                  <a:pt x="25" y="366"/>
                  <a:pt x="55" y="337"/>
                </a:cubicBezTo>
                <a:cubicBezTo>
                  <a:pt x="71" y="288"/>
                  <a:pt x="59" y="317"/>
                  <a:pt x="100" y="254"/>
                </a:cubicBezTo>
                <a:cubicBezTo>
                  <a:pt x="104" y="249"/>
                  <a:pt x="135" y="151"/>
                  <a:pt x="137" y="145"/>
                </a:cubicBezTo>
                <a:cubicBezTo>
                  <a:pt x="142" y="130"/>
                  <a:pt x="174" y="115"/>
                  <a:pt x="183" y="108"/>
                </a:cubicBezTo>
                <a:cubicBezTo>
                  <a:pt x="193" y="100"/>
                  <a:pt x="199" y="87"/>
                  <a:pt x="210" y="81"/>
                </a:cubicBezTo>
                <a:cubicBezTo>
                  <a:pt x="230" y="70"/>
                  <a:pt x="276" y="59"/>
                  <a:pt x="301" y="53"/>
                </a:cubicBezTo>
                <a:cubicBezTo>
                  <a:pt x="353" y="66"/>
                  <a:pt x="325" y="62"/>
                  <a:pt x="384" y="6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7604" name="Freeform 29"/>
          <p:cNvSpPr>
            <a:spLocks/>
          </p:cNvSpPr>
          <p:nvPr/>
        </p:nvSpPr>
        <p:spPr bwMode="auto">
          <a:xfrm>
            <a:off x="4921250" y="3265488"/>
            <a:ext cx="1203325" cy="654050"/>
          </a:xfrm>
          <a:custGeom>
            <a:avLst/>
            <a:gdLst>
              <a:gd name="T0" fmla="*/ 27 w 758"/>
              <a:gd name="T1" fmla="*/ 0 h 412"/>
              <a:gd name="T2" fmla="*/ 45 w 758"/>
              <a:gd name="T3" fmla="*/ 165 h 412"/>
              <a:gd name="T4" fmla="*/ 36 w 758"/>
              <a:gd name="T5" fmla="*/ 220 h 412"/>
              <a:gd name="T6" fmla="*/ 18 w 758"/>
              <a:gd name="T7" fmla="*/ 274 h 412"/>
              <a:gd name="T8" fmla="*/ 9 w 758"/>
              <a:gd name="T9" fmla="*/ 302 h 412"/>
              <a:gd name="T10" fmla="*/ 82 w 758"/>
              <a:gd name="T11" fmla="*/ 393 h 412"/>
              <a:gd name="T12" fmla="*/ 137 w 758"/>
              <a:gd name="T13" fmla="*/ 412 h 412"/>
              <a:gd name="T14" fmla="*/ 438 w 758"/>
              <a:gd name="T15" fmla="*/ 384 h 412"/>
              <a:gd name="T16" fmla="*/ 667 w 758"/>
              <a:gd name="T17" fmla="*/ 393 h 412"/>
              <a:gd name="T18" fmla="*/ 694 w 758"/>
              <a:gd name="T19" fmla="*/ 384 h 412"/>
              <a:gd name="T20" fmla="*/ 731 w 758"/>
              <a:gd name="T21" fmla="*/ 393 h 412"/>
              <a:gd name="T22" fmla="*/ 758 w 758"/>
              <a:gd name="T23" fmla="*/ 366 h 412"/>
              <a:gd name="T24" fmla="*/ 676 w 758"/>
              <a:gd name="T25" fmla="*/ 320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8"/>
              <a:gd name="T40" fmla="*/ 0 h 412"/>
              <a:gd name="T41" fmla="*/ 758 w 75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8" h="412">
                <a:moveTo>
                  <a:pt x="27" y="0"/>
                </a:moveTo>
                <a:cubicBezTo>
                  <a:pt x="61" y="52"/>
                  <a:pt x="31" y="106"/>
                  <a:pt x="45" y="165"/>
                </a:cubicBezTo>
                <a:cubicBezTo>
                  <a:pt x="0" y="233"/>
                  <a:pt x="43" y="152"/>
                  <a:pt x="36" y="220"/>
                </a:cubicBezTo>
                <a:cubicBezTo>
                  <a:pt x="34" y="239"/>
                  <a:pt x="24" y="256"/>
                  <a:pt x="18" y="274"/>
                </a:cubicBezTo>
                <a:cubicBezTo>
                  <a:pt x="15" y="283"/>
                  <a:pt x="9" y="302"/>
                  <a:pt x="9" y="302"/>
                </a:cubicBezTo>
                <a:cubicBezTo>
                  <a:pt x="27" y="356"/>
                  <a:pt x="19" y="371"/>
                  <a:pt x="82" y="393"/>
                </a:cubicBezTo>
                <a:cubicBezTo>
                  <a:pt x="100" y="399"/>
                  <a:pt x="137" y="412"/>
                  <a:pt x="137" y="412"/>
                </a:cubicBezTo>
                <a:cubicBezTo>
                  <a:pt x="238" y="405"/>
                  <a:pt x="337" y="396"/>
                  <a:pt x="438" y="384"/>
                </a:cubicBezTo>
                <a:cubicBezTo>
                  <a:pt x="499" y="364"/>
                  <a:pt x="608" y="389"/>
                  <a:pt x="667" y="393"/>
                </a:cubicBezTo>
                <a:cubicBezTo>
                  <a:pt x="676" y="390"/>
                  <a:pt x="685" y="384"/>
                  <a:pt x="694" y="384"/>
                </a:cubicBezTo>
                <a:cubicBezTo>
                  <a:pt x="707" y="384"/>
                  <a:pt x="719" y="396"/>
                  <a:pt x="731" y="393"/>
                </a:cubicBezTo>
                <a:cubicBezTo>
                  <a:pt x="743" y="390"/>
                  <a:pt x="749" y="375"/>
                  <a:pt x="758" y="366"/>
                </a:cubicBezTo>
                <a:cubicBezTo>
                  <a:pt x="744" y="307"/>
                  <a:pt x="735" y="320"/>
                  <a:pt x="676" y="3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7605" name="Freeform 34"/>
          <p:cNvSpPr>
            <a:spLocks/>
          </p:cNvSpPr>
          <p:nvPr/>
        </p:nvSpPr>
        <p:spPr bwMode="auto">
          <a:xfrm>
            <a:off x="5195888" y="3192463"/>
            <a:ext cx="871538" cy="536575"/>
          </a:xfrm>
          <a:custGeom>
            <a:avLst/>
            <a:gdLst>
              <a:gd name="T0" fmla="*/ 28 w 549"/>
              <a:gd name="T1" fmla="*/ 0 h 338"/>
              <a:gd name="T2" fmla="*/ 28 w 549"/>
              <a:gd name="T3" fmla="*/ 165 h 338"/>
              <a:gd name="T4" fmla="*/ 18 w 549"/>
              <a:gd name="T5" fmla="*/ 238 h 338"/>
              <a:gd name="T6" fmla="*/ 0 w 549"/>
              <a:gd name="T7" fmla="*/ 293 h 338"/>
              <a:gd name="T8" fmla="*/ 92 w 549"/>
              <a:gd name="T9" fmla="*/ 293 h 338"/>
              <a:gd name="T10" fmla="*/ 329 w 549"/>
              <a:gd name="T11" fmla="*/ 284 h 338"/>
              <a:gd name="T12" fmla="*/ 430 w 549"/>
              <a:gd name="T13" fmla="*/ 247 h 338"/>
              <a:gd name="T14" fmla="*/ 494 w 549"/>
              <a:gd name="T15" fmla="*/ 211 h 338"/>
              <a:gd name="T16" fmla="*/ 549 w 549"/>
              <a:gd name="T17" fmla="*/ 275 h 338"/>
              <a:gd name="T18" fmla="*/ 485 w 549"/>
              <a:gd name="T19" fmla="*/ 302 h 338"/>
              <a:gd name="T20" fmla="*/ 476 w 549"/>
              <a:gd name="T21" fmla="*/ 284 h 3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9"/>
              <a:gd name="T34" fmla="*/ 0 h 338"/>
              <a:gd name="T35" fmla="*/ 549 w 549"/>
              <a:gd name="T36" fmla="*/ 338 h 3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9" h="338">
                <a:moveTo>
                  <a:pt x="28" y="0"/>
                </a:moveTo>
                <a:cubicBezTo>
                  <a:pt x="42" y="86"/>
                  <a:pt x="40" y="47"/>
                  <a:pt x="28" y="165"/>
                </a:cubicBezTo>
                <a:cubicBezTo>
                  <a:pt x="25" y="189"/>
                  <a:pt x="23" y="214"/>
                  <a:pt x="18" y="238"/>
                </a:cubicBezTo>
                <a:cubicBezTo>
                  <a:pt x="14" y="257"/>
                  <a:pt x="0" y="293"/>
                  <a:pt x="0" y="293"/>
                </a:cubicBezTo>
                <a:cubicBezTo>
                  <a:pt x="44" y="321"/>
                  <a:pt x="43" y="296"/>
                  <a:pt x="92" y="293"/>
                </a:cubicBezTo>
                <a:cubicBezTo>
                  <a:pt x="171" y="288"/>
                  <a:pt x="250" y="287"/>
                  <a:pt x="329" y="284"/>
                </a:cubicBezTo>
                <a:cubicBezTo>
                  <a:pt x="373" y="298"/>
                  <a:pt x="399" y="280"/>
                  <a:pt x="430" y="247"/>
                </a:cubicBezTo>
                <a:cubicBezTo>
                  <a:pt x="444" y="204"/>
                  <a:pt x="450" y="197"/>
                  <a:pt x="494" y="211"/>
                </a:cubicBezTo>
                <a:cubicBezTo>
                  <a:pt x="530" y="235"/>
                  <a:pt x="521" y="247"/>
                  <a:pt x="549" y="275"/>
                </a:cubicBezTo>
                <a:cubicBezTo>
                  <a:pt x="523" y="299"/>
                  <a:pt x="521" y="338"/>
                  <a:pt x="485" y="302"/>
                </a:cubicBezTo>
                <a:cubicBezTo>
                  <a:pt x="480" y="297"/>
                  <a:pt x="479" y="290"/>
                  <a:pt x="476" y="28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7606" name="Freeform 37"/>
          <p:cNvSpPr>
            <a:spLocks/>
          </p:cNvSpPr>
          <p:nvPr/>
        </p:nvSpPr>
        <p:spPr bwMode="auto">
          <a:xfrm>
            <a:off x="6037263" y="3630613"/>
            <a:ext cx="101600" cy="128588"/>
          </a:xfrm>
          <a:custGeom>
            <a:avLst/>
            <a:gdLst>
              <a:gd name="T0" fmla="*/ 0 w 64"/>
              <a:gd name="T1" fmla="*/ 17 h 81"/>
              <a:gd name="T2" fmla="*/ 64 w 64"/>
              <a:gd name="T3" fmla="*/ 44 h 81"/>
              <a:gd name="T4" fmla="*/ 37 w 64"/>
              <a:gd name="T5" fmla="*/ 81 h 81"/>
              <a:gd name="T6" fmla="*/ 0 60000 65536"/>
              <a:gd name="T7" fmla="*/ 0 60000 65536"/>
              <a:gd name="T8" fmla="*/ 0 60000 65536"/>
              <a:gd name="T9" fmla="*/ 0 w 64"/>
              <a:gd name="T10" fmla="*/ 0 h 81"/>
              <a:gd name="T11" fmla="*/ 64 w 64"/>
              <a:gd name="T12" fmla="*/ 81 h 81"/>
            </a:gdLst>
            <a:ahLst/>
            <a:cxnLst>
              <a:cxn ang="T6">
                <a:pos x="T0" y="T1"/>
              </a:cxn>
              <a:cxn ang="T7">
                <a:pos x="T2" y="T3"/>
              </a:cxn>
              <a:cxn ang="T8">
                <a:pos x="T4" y="T5"/>
              </a:cxn>
            </a:cxnLst>
            <a:rect l="T9" t="T10" r="T11" b="T12"/>
            <a:pathLst>
              <a:path w="64" h="81">
                <a:moveTo>
                  <a:pt x="0" y="17"/>
                </a:moveTo>
                <a:cubicBezTo>
                  <a:pt x="42" y="4"/>
                  <a:pt x="49" y="0"/>
                  <a:pt x="64" y="44"/>
                </a:cubicBezTo>
                <a:cubicBezTo>
                  <a:pt x="53" y="78"/>
                  <a:pt x="64" y="68"/>
                  <a:pt x="37" y="8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7607" name="Freeform 39"/>
          <p:cNvSpPr>
            <a:spLocks/>
          </p:cNvSpPr>
          <p:nvPr/>
        </p:nvSpPr>
        <p:spPr bwMode="auto">
          <a:xfrm>
            <a:off x="5994400" y="3513138"/>
            <a:ext cx="457200" cy="165100"/>
          </a:xfrm>
          <a:custGeom>
            <a:avLst/>
            <a:gdLst>
              <a:gd name="T0" fmla="*/ 0 w 288"/>
              <a:gd name="T1" fmla="*/ 0 h 104"/>
              <a:gd name="T2" fmla="*/ 256 w 288"/>
              <a:gd name="T3" fmla="*/ 9 h 104"/>
              <a:gd name="T4" fmla="*/ 55 w 288"/>
              <a:gd name="T5" fmla="*/ 82 h 104"/>
              <a:gd name="T6" fmla="*/ 0 60000 65536"/>
              <a:gd name="T7" fmla="*/ 0 60000 65536"/>
              <a:gd name="T8" fmla="*/ 0 60000 65536"/>
              <a:gd name="T9" fmla="*/ 0 w 288"/>
              <a:gd name="T10" fmla="*/ 0 h 104"/>
              <a:gd name="T11" fmla="*/ 288 w 288"/>
              <a:gd name="T12" fmla="*/ 104 h 104"/>
            </a:gdLst>
            <a:ahLst/>
            <a:cxnLst>
              <a:cxn ang="T6">
                <a:pos x="T0" y="T1"/>
              </a:cxn>
              <a:cxn ang="T7">
                <a:pos x="T2" y="T3"/>
              </a:cxn>
              <a:cxn ang="T8">
                <a:pos x="T4" y="T5"/>
              </a:cxn>
            </a:cxnLst>
            <a:rect l="T9" t="T10" r="T11" b="T12"/>
            <a:pathLst>
              <a:path w="288" h="104">
                <a:moveTo>
                  <a:pt x="0" y="0"/>
                </a:moveTo>
                <a:cubicBezTo>
                  <a:pt x="97" y="8"/>
                  <a:pt x="158" y="2"/>
                  <a:pt x="256" y="9"/>
                </a:cubicBezTo>
                <a:cubicBezTo>
                  <a:pt x="288" y="104"/>
                  <a:pt x="102" y="82"/>
                  <a:pt x="55" y="8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7608" name="Freeform 40"/>
          <p:cNvSpPr>
            <a:spLocks/>
          </p:cNvSpPr>
          <p:nvPr/>
        </p:nvSpPr>
        <p:spPr bwMode="auto">
          <a:xfrm>
            <a:off x="2887663" y="3135313"/>
            <a:ext cx="1046163" cy="739775"/>
          </a:xfrm>
          <a:custGeom>
            <a:avLst/>
            <a:gdLst>
              <a:gd name="T0" fmla="*/ 659 w 659"/>
              <a:gd name="T1" fmla="*/ 119 h 466"/>
              <a:gd name="T2" fmla="*/ 567 w 659"/>
              <a:gd name="T3" fmla="*/ 302 h 466"/>
              <a:gd name="T4" fmla="*/ 512 w 659"/>
              <a:gd name="T5" fmla="*/ 393 h 466"/>
              <a:gd name="T6" fmla="*/ 412 w 659"/>
              <a:gd name="T7" fmla="*/ 466 h 466"/>
              <a:gd name="T8" fmla="*/ 302 w 659"/>
              <a:gd name="T9" fmla="*/ 420 h 466"/>
              <a:gd name="T10" fmla="*/ 256 w 659"/>
              <a:gd name="T11" fmla="*/ 347 h 466"/>
              <a:gd name="T12" fmla="*/ 220 w 659"/>
              <a:gd name="T13" fmla="*/ 311 h 466"/>
              <a:gd name="T14" fmla="*/ 211 w 659"/>
              <a:gd name="T15" fmla="*/ 283 h 466"/>
              <a:gd name="T16" fmla="*/ 192 w 659"/>
              <a:gd name="T17" fmla="*/ 265 h 466"/>
              <a:gd name="T18" fmla="*/ 147 w 659"/>
              <a:gd name="T19" fmla="*/ 192 h 466"/>
              <a:gd name="T20" fmla="*/ 74 w 659"/>
              <a:gd name="T21" fmla="*/ 91 h 466"/>
              <a:gd name="T22" fmla="*/ 28 w 659"/>
              <a:gd name="T23" fmla="*/ 46 h 466"/>
              <a:gd name="T24" fmla="*/ 19 w 659"/>
              <a:gd name="T25" fmla="*/ 18 h 466"/>
              <a:gd name="T26" fmla="*/ 0 w 659"/>
              <a:gd name="T27" fmla="*/ 0 h 4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9"/>
              <a:gd name="T43" fmla="*/ 0 h 466"/>
              <a:gd name="T44" fmla="*/ 659 w 659"/>
              <a:gd name="T45" fmla="*/ 466 h 4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9" h="466">
                <a:moveTo>
                  <a:pt x="659" y="119"/>
                </a:moveTo>
                <a:cubicBezTo>
                  <a:pt x="635" y="188"/>
                  <a:pt x="620" y="249"/>
                  <a:pt x="567" y="302"/>
                </a:cubicBezTo>
                <a:cubicBezTo>
                  <a:pt x="542" y="377"/>
                  <a:pt x="555" y="341"/>
                  <a:pt x="512" y="393"/>
                </a:cubicBezTo>
                <a:cubicBezTo>
                  <a:pt x="479" y="433"/>
                  <a:pt x="465" y="453"/>
                  <a:pt x="412" y="466"/>
                </a:cubicBezTo>
                <a:cubicBezTo>
                  <a:pt x="338" y="457"/>
                  <a:pt x="343" y="464"/>
                  <a:pt x="302" y="420"/>
                </a:cubicBezTo>
                <a:cubicBezTo>
                  <a:pt x="292" y="389"/>
                  <a:pt x="279" y="370"/>
                  <a:pt x="256" y="347"/>
                </a:cubicBezTo>
                <a:cubicBezTo>
                  <a:pt x="231" y="273"/>
                  <a:pt x="269" y="361"/>
                  <a:pt x="220" y="311"/>
                </a:cubicBezTo>
                <a:cubicBezTo>
                  <a:pt x="213" y="304"/>
                  <a:pt x="216" y="291"/>
                  <a:pt x="211" y="283"/>
                </a:cubicBezTo>
                <a:cubicBezTo>
                  <a:pt x="206" y="276"/>
                  <a:pt x="198" y="271"/>
                  <a:pt x="192" y="265"/>
                </a:cubicBezTo>
                <a:cubicBezTo>
                  <a:pt x="171" y="200"/>
                  <a:pt x="190" y="221"/>
                  <a:pt x="147" y="192"/>
                </a:cubicBezTo>
                <a:cubicBezTo>
                  <a:pt x="124" y="157"/>
                  <a:pt x="104" y="121"/>
                  <a:pt x="74" y="91"/>
                </a:cubicBezTo>
                <a:cubicBezTo>
                  <a:pt x="59" y="76"/>
                  <a:pt x="28" y="46"/>
                  <a:pt x="28" y="46"/>
                </a:cubicBezTo>
                <a:cubicBezTo>
                  <a:pt x="25" y="37"/>
                  <a:pt x="24" y="26"/>
                  <a:pt x="19" y="18"/>
                </a:cubicBezTo>
                <a:cubicBezTo>
                  <a:pt x="14" y="11"/>
                  <a:pt x="0" y="0"/>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7609" name="Freeform 43"/>
          <p:cNvSpPr>
            <a:spLocks/>
          </p:cNvSpPr>
          <p:nvPr/>
        </p:nvSpPr>
        <p:spPr bwMode="auto">
          <a:xfrm>
            <a:off x="2582863" y="2989263"/>
            <a:ext cx="334963" cy="152400"/>
          </a:xfrm>
          <a:custGeom>
            <a:avLst/>
            <a:gdLst>
              <a:gd name="T0" fmla="*/ 211 w 211"/>
              <a:gd name="T1" fmla="*/ 46 h 96"/>
              <a:gd name="T2" fmla="*/ 138 w 211"/>
              <a:gd name="T3" fmla="*/ 92 h 96"/>
              <a:gd name="T4" fmla="*/ 92 w 211"/>
              <a:gd name="T5" fmla="*/ 64 h 96"/>
              <a:gd name="T6" fmla="*/ 0 w 211"/>
              <a:gd name="T7" fmla="*/ 0 h 96"/>
              <a:gd name="T8" fmla="*/ 0 60000 65536"/>
              <a:gd name="T9" fmla="*/ 0 60000 65536"/>
              <a:gd name="T10" fmla="*/ 0 60000 65536"/>
              <a:gd name="T11" fmla="*/ 0 60000 65536"/>
              <a:gd name="T12" fmla="*/ 0 w 211"/>
              <a:gd name="T13" fmla="*/ 0 h 96"/>
              <a:gd name="T14" fmla="*/ 211 w 211"/>
              <a:gd name="T15" fmla="*/ 96 h 96"/>
            </a:gdLst>
            <a:ahLst/>
            <a:cxnLst>
              <a:cxn ang="T8">
                <a:pos x="T0" y="T1"/>
              </a:cxn>
              <a:cxn ang="T9">
                <a:pos x="T2" y="T3"/>
              </a:cxn>
              <a:cxn ang="T10">
                <a:pos x="T4" y="T5"/>
              </a:cxn>
              <a:cxn ang="T11">
                <a:pos x="T6" y="T7"/>
              </a:cxn>
            </a:cxnLst>
            <a:rect l="T12" t="T13" r="T14" b="T15"/>
            <a:pathLst>
              <a:path w="211" h="96">
                <a:moveTo>
                  <a:pt x="211" y="46"/>
                </a:moveTo>
                <a:cubicBezTo>
                  <a:pt x="183" y="73"/>
                  <a:pt x="177" y="82"/>
                  <a:pt x="138" y="92"/>
                </a:cubicBezTo>
                <a:cubicBezTo>
                  <a:pt x="82" y="74"/>
                  <a:pt x="134" y="96"/>
                  <a:pt x="92" y="64"/>
                </a:cubicBezTo>
                <a:cubicBezTo>
                  <a:pt x="62" y="42"/>
                  <a:pt x="27" y="27"/>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7610" name="Freeform 44"/>
          <p:cNvSpPr>
            <a:spLocks/>
          </p:cNvSpPr>
          <p:nvPr/>
        </p:nvSpPr>
        <p:spPr bwMode="auto">
          <a:xfrm>
            <a:off x="2511425" y="2825750"/>
            <a:ext cx="173038" cy="179388"/>
          </a:xfrm>
          <a:custGeom>
            <a:avLst/>
            <a:gdLst>
              <a:gd name="T0" fmla="*/ 45 w 109"/>
              <a:gd name="T1" fmla="*/ 113 h 113"/>
              <a:gd name="T2" fmla="*/ 0 w 109"/>
              <a:gd name="T3" fmla="*/ 39 h 113"/>
              <a:gd name="T4" fmla="*/ 18 w 109"/>
              <a:gd name="T5" fmla="*/ 12 h 113"/>
              <a:gd name="T6" fmla="*/ 109 w 109"/>
              <a:gd name="T7" fmla="*/ 67 h 113"/>
              <a:gd name="T8" fmla="*/ 45 w 109"/>
              <a:gd name="T9" fmla="*/ 113 h 113"/>
              <a:gd name="T10" fmla="*/ 0 60000 65536"/>
              <a:gd name="T11" fmla="*/ 0 60000 65536"/>
              <a:gd name="T12" fmla="*/ 0 60000 65536"/>
              <a:gd name="T13" fmla="*/ 0 60000 65536"/>
              <a:gd name="T14" fmla="*/ 0 60000 65536"/>
              <a:gd name="T15" fmla="*/ 0 w 109"/>
              <a:gd name="T16" fmla="*/ 0 h 113"/>
              <a:gd name="T17" fmla="*/ 109 w 109"/>
              <a:gd name="T18" fmla="*/ 113 h 113"/>
            </a:gdLst>
            <a:ahLst/>
            <a:cxnLst>
              <a:cxn ang="T10">
                <a:pos x="T0" y="T1"/>
              </a:cxn>
              <a:cxn ang="T11">
                <a:pos x="T2" y="T3"/>
              </a:cxn>
              <a:cxn ang="T12">
                <a:pos x="T4" y="T5"/>
              </a:cxn>
              <a:cxn ang="T13">
                <a:pos x="T6" y="T7"/>
              </a:cxn>
              <a:cxn ang="T14">
                <a:pos x="T8" y="T9"/>
              </a:cxn>
            </a:cxnLst>
            <a:rect l="T15" t="T16" r="T17" b="T18"/>
            <a:pathLst>
              <a:path w="109" h="113">
                <a:moveTo>
                  <a:pt x="45" y="113"/>
                </a:moveTo>
                <a:cubicBezTo>
                  <a:pt x="35" y="82"/>
                  <a:pt x="22" y="63"/>
                  <a:pt x="0" y="39"/>
                </a:cubicBezTo>
                <a:cubicBezTo>
                  <a:pt x="6" y="30"/>
                  <a:pt x="8" y="15"/>
                  <a:pt x="18" y="12"/>
                </a:cubicBezTo>
                <a:cubicBezTo>
                  <a:pt x="62" y="0"/>
                  <a:pt x="80" y="47"/>
                  <a:pt x="109" y="67"/>
                </a:cubicBezTo>
                <a:cubicBezTo>
                  <a:pt x="95" y="109"/>
                  <a:pt x="90" y="113"/>
                  <a:pt x="45" y="113"/>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7611" name="Freeform 45"/>
          <p:cNvSpPr>
            <a:spLocks/>
          </p:cNvSpPr>
          <p:nvPr/>
        </p:nvSpPr>
        <p:spPr bwMode="auto">
          <a:xfrm>
            <a:off x="2590800" y="2743200"/>
            <a:ext cx="173038" cy="179388"/>
          </a:xfrm>
          <a:custGeom>
            <a:avLst/>
            <a:gdLst>
              <a:gd name="T0" fmla="*/ 45 w 109"/>
              <a:gd name="T1" fmla="*/ 113 h 113"/>
              <a:gd name="T2" fmla="*/ 0 w 109"/>
              <a:gd name="T3" fmla="*/ 39 h 113"/>
              <a:gd name="T4" fmla="*/ 18 w 109"/>
              <a:gd name="T5" fmla="*/ 12 h 113"/>
              <a:gd name="T6" fmla="*/ 109 w 109"/>
              <a:gd name="T7" fmla="*/ 67 h 113"/>
              <a:gd name="T8" fmla="*/ 45 w 109"/>
              <a:gd name="T9" fmla="*/ 113 h 113"/>
              <a:gd name="T10" fmla="*/ 0 60000 65536"/>
              <a:gd name="T11" fmla="*/ 0 60000 65536"/>
              <a:gd name="T12" fmla="*/ 0 60000 65536"/>
              <a:gd name="T13" fmla="*/ 0 60000 65536"/>
              <a:gd name="T14" fmla="*/ 0 60000 65536"/>
              <a:gd name="T15" fmla="*/ 0 w 109"/>
              <a:gd name="T16" fmla="*/ 0 h 113"/>
              <a:gd name="T17" fmla="*/ 109 w 109"/>
              <a:gd name="T18" fmla="*/ 113 h 113"/>
            </a:gdLst>
            <a:ahLst/>
            <a:cxnLst>
              <a:cxn ang="T10">
                <a:pos x="T0" y="T1"/>
              </a:cxn>
              <a:cxn ang="T11">
                <a:pos x="T2" y="T3"/>
              </a:cxn>
              <a:cxn ang="T12">
                <a:pos x="T4" y="T5"/>
              </a:cxn>
              <a:cxn ang="T13">
                <a:pos x="T6" y="T7"/>
              </a:cxn>
              <a:cxn ang="T14">
                <a:pos x="T8" y="T9"/>
              </a:cxn>
            </a:cxnLst>
            <a:rect l="T15" t="T16" r="T17" b="T18"/>
            <a:pathLst>
              <a:path w="109" h="113">
                <a:moveTo>
                  <a:pt x="45" y="113"/>
                </a:moveTo>
                <a:cubicBezTo>
                  <a:pt x="35" y="82"/>
                  <a:pt x="22" y="63"/>
                  <a:pt x="0" y="39"/>
                </a:cubicBezTo>
                <a:cubicBezTo>
                  <a:pt x="6" y="30"/>
                  <a:pt x="8" y="15"/>
                  <a:pt x="18" y="12"/>
                </a:cubicBezTo>
                <a:cubicBezTo>
                  <a:pt x="62" y="0"/>
                  <a:pt x="80" y="47"/>
                  <a:pt x="109" y="67"/>
                </a:cubicBezTo>
                <a:cubicBezTo>
                  <a:pt x="95" y="109"/>
                  <a:pt x="90" y="113"/>
                  <a:pt x="45" y="113"/>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7612" name="Freeform 47"/>
          <p:cNvSpPr>
            <a:spLocks/>
          </p:cNvSpPr>
          <p:nvPr/>
        </p:nvSpPr>
        <p:spPr bwMode="auto">
          <a:xfrm>
            <a:off x="2667000" y="2667000"/>
            <a:ext cx="173038" cy="179388"/>
          </a:xfrm>
          <a:custGeom>
            <a:avLst/>
            <a:gdLst>
              <a:gd name="T0" fmla="*/ 45 w 109"/>
              <a:gd name="T1" fmla="*/ 113 h 113"/>
              <a:gd name="T2" fmla="*/ 0 w 109"/>
              <a:gd name="T3" fmla="*/ 39 h 113"/>
              <a:gd name="T4" fmla="*/ 18 w 109"/>
              <a:gd name="T5" fmla="*/ 12 h 113"/>
              <a:gd name="T6" fmla="*/ 109 w 109"/>
              <a:gd name="T7" fmla="*/ 67 h 113"/>
              <a:gd name="T8" fmla="*/ 45 w 109"/>
              <a:gd name="T9" fmla="*/ 113 h 113"/>
              <a:gd name="T10" fmla="*/ 0 60000 65536"/>
              <a:gd name="T11" fmla="*/ 0 60000 65536"/>
              <a:gd name="T12" fmla="*/ 0 60000 65536"/>
              <a:gd name="T13" fmla="*/ 0 60000 65536"/>
              <a:gd name="T14" fmla="*/ 0 60000 65536"/>
              <a:gd name="T15" fmla="*/ 0 w 109"/>
              <a:gd name="T16" fmla="*/ 0 h 113"/>
              <a:gd name="T17" fmla="*/ 109 w 109"/>
              <a:gd name="T18" fmla="*/ 113 h 113"/>
            </a:gdLst>
            <a:ahLst/>
            <a:cxnLst>
              <a:cxn ang="T10">
                <a:pos x="T0" y="T1"/>
              </a:cxn>
              <a:cxn ang="T11">
                <a:pos x="T2" y="T3"/>
              </a:cxn>
              <a:cxn ang="T12">
                <a:pos x="T4" y="T5"/>
              </a:cxn>
              <a:cxn ang="T13">
                <a:pos x="T6" y="T7"/>
              </a:cxn>
              <a:cxn ang="T14">
                <a:pos x="T8" y="T9"/>
              </a:cxn>
            </a:cxnLst>
            <a:rect l="T15" t="T16" r="T17" b="T18"/>
            <a:pathLst>
              <a:path w="109" h="113">
                <a:moveTo>
                  <a:pt x="45" y="113"/>
                </a:moveTo>
                <a:cubicBezTo>
                  <a:pt x="35" y="82"/>
                  <a:pt x="22" y="63"/>
                  <a:pt x="0" y="39"/>
                </a:cubicBezTo>
                <a:cubicBezTo>
                  <a:pt x="6" y="30"/>
                  <a:pt x="8" y="15"/>
                  <a:pt x="18" y="12"/>
                </a:cubicBezTo>
                <a:cubicBezTo>
                  <a:pt x="62" y="0"/>
                  <a:pt x="80" y="47"/>
                  <a:pt x="109" y="67"/>
                </a:cubicBezTo>
                <a:cubicBezTo>
                  <a:pt x="95" y="109"/>
                  <a:pt x="90" y="113"/>
                  <a:pt x="45" y="113"/>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7613" name="Freeform 48"/>
          <p:cNvSpPr>
            <a:spLocks/>
          </p:cNvSpPr>
          <p:nvPr/>
        </p:nvSpPr>
        <p:spPr bwMode="auto">
          <a:xfrm>
            <a:off x="2757488" y="2641600"/>
            <a:ext cx="325438" cy="377825"/>
          </a:xfrm>
          <a:custGeom>
            <a:avLst/>
            <a:gdLst>
              <a:gd name="T0" fmla="*/ 0 w 205"/>
              <a:gd name="T1" fmla="*/ 27 h 238"/>
              <a:gd name="T2" fmla="*/ 73 w 205"/>
              <a:gd name="T3" fmla="*/ 73 h 238"/>
              <a:gd name="T4" fmla="*/ 82 w 205"/>
              <a:gd name="T5" fmla="*/ 101 h 238"/>
              <a:gd name="T6" fmla="*/ 110 w 205"/>
              <a:gd name="T7" fmla="*/ 18 h 238"/>
              <a:gd name="T8" fmla="*/ 137 w 205"/>
              <a:gd name="T9" fmla="*/ 0 h 238"/>
              <a:gd name="T10" fmla="*/ 146 w 205"/>
              <a:gd name="T11" fmla="*/ 119 h 238"/>
              <a:gd name="T12" fmla="*/ 128 w 205"/>
              <a:gd name="T13" fmla="*/ 174 h 238"/>
              <a:gd name="T14" fmla="*/ 137 w 205"/>
              <a:gd name="T15" fmla="*/ 238 h 238"/>
              <a:gd name="T16" fmla="*/ 0 60000 65536"/>
              <a:gd name="T17" fmla="*/ 0 60000 65536"/>
              <a:gd name="T18" fmla="*/ 0 60000 65536"/>
              <a:gd name="T19" fmla="*/ 0 60000 65536"/>
              <a:gd name="T20" fmla="*/ 0 60000 65536"/>
              <a:gd name="T21" fmla="*/ 0 60000 65536"/>
              <a:gd name="T22" fmla="*/ 0 60000 65536"/>
              <a:gd name="T23" fmla="*/ 0 60000 65536"/>
              <a:gd name="T24" fmla="*/ 0 w 205"/>
              <a:gd name="T25" fmla="*/ 0 h 238"/>
              <a:gd name="T26" fmla="*/ 205 w 205"/>
              <a:gd name="T27" fmla="*/ 238 h 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5" h="238">
                <a:moveTo>
                  <a:pt x="0" y="27"/>
                </a:moveTo>
                <a:cubicBezTo>
                  <a:pt x="22" y="50"/>
                  <a:pt x="46" y="55"/>
                  <a:pt x="73" y="73"/>
                </a:cubicBezTo>
                <a:cubicBezTo>
                  <a:pt x="76" y="82"/>
                  <a:pt x="75" y="108"/>
                  <a:pt x="82" y="101"/>
                </a:cubicBezTo>
                <a:cubicBezTo>
                  <a:pt x="103" y="81"/>
                  <a:pt x="86" y="34"/>
                  <a:pt x="110" y="18"/>
                </a:cubicBezTo>
                <a:cubicBezTo>
                  <a:pt x="119" y="12"/>
                  <a:pt x="128" y="6"/>
                  <a:pt x="137" y="0"/>
                </a:cubicBezTo>
                <a:cubicBezTo>
                  <a:pt x="205" y="22"/>
                  <a:pt x="164" y="68"/>
                  <a:pt x="146" y="119"/>
                </a:cubicBezTo>
                <a:cubicBezTo>
                  <a:pt x="140" y="137"/>
                  <a:pt x="128" y="174"/>
                  <a:pt x="128" y="174"/>
                </a:cubicBezTo>
                <a:cubicBezTo>
                  <a:pt x="147" y="233"/>
                  <a:pt x="160" y="215"/>
                  <a:pt x="137" y="23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7614" name="Freeform 49"/>
          <p:cNvSpPr>
            <a:spLocks/>
          </p:cNvSpPr>
          <p:nvPr/>
        </p:nvSpPr>
        <p:spPr bwMode="auto">
          <a:xfrm>
            <a:off x="3019425" y="3019425"/>
            <a:ext cx="731838" cy="609600"/>
          </a:xfrm>
          <a:custGeom>
            <a:avLst/>
            <a:gdLst>
              <a:gd name="T0" fmla="*/ 0 w 461"/>
              <a:gd name="T1" fmla="*/ 0 h 384"/>
              <a:gd name="T2" fmla="*/ 64 w 461"/>
              <a:gd name="T3" fmla="*/ 64 h 384"/>
              <a:gd name="T4" fmla="*/ 155 w 461"/>
              <a:gd name="T5" fmla="*/ 173 h 384"/>
              <a:gd name="T6" fmla="*/ 247 w 461"/>
              <a:gd name="T7" fmla="*/ 274 h 384"/>
              <a:gd name="T8" fmla="*/ 301 w 461"/>
              <a:gd name="T9" fmla="*/ 365 h 384"/>
              <a:gd name="T10" fmla="*/ 320 w 461"/>
              <a:gd name="T11" fmla="*/ 384 h 384"/>
              <a:gd name="T12" fmla="*/ 338 w 461"/>
              <a:gd name="T13" fmla="*/ 365 h 384"/>
              <a:gd name="T14" fmla="*/ 375 w 461"/>
              <a:gd name="T15" fmla="*/ 320 h 384"/>
              <a:gd name="T16" fmla="*/ 448 w 461"/>
              <a:gd name="T17" fmla="*/ 192 h 384"/>
              <a:gd name="T18" fmla="*/ 457 w 461"/>
              <a:gd name="T19" fmla="*/ 128 h 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1"/>
              <a:gd name="T31" fmla="*/ 0 h 384"/>
              <a:gd name="T32" fmla="*/ 461 w 461"/>
              <a:gd name="T33" fmla="*/ 384 h 3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1" h="384">
                <a:moveTo>
                  <a:pt x="0" y="0"/>
                </a:moveTo>
                <a:cubicBezTo>
                  <a:pt x="28" y="19"/>
                  <a:pt x="41" y="41"/>
                  <a:pt x="64" y="64"/>
                </a:cubicBezTo>
                <a:cubicBezTo>
                  <a:pt x="82" y="119"/>
                  <a:pt x="97" y="154"/>
                  <a:pt x="155" y="173"/>
                </a:cubicBezTo>
                <a:cubicBezTo>
                  <a:pt x="187" y="206"/>
                  <a:pt x="214" y="242"/>
                  <a:pt x="247" y="274"/>
                </a:cubicBezTo>
                <a:cubicBezTo>
                  <a:pt x="265" y="328"/>
                  <a:pt x="253" y="349"/>
                  <a:pt x="301" y="365"/>
                </a:cubicBezTo>
                <a:cubicBezTo>
                  <a:pt x="307" y="371"/>
                  <a:pt x="311" y="384"/>
                  <a:pt x="320" y="384"/>
                </a:cubicBezTo>
                <a:cubicBezTo>
                  <a:pt x="329" y="384"/>
                  <a:pt x="333" y="372"/>
                  <a:pt x="338" y="365"/>
                </a:cubicBezTo>
                <a:cubicBezTo>
                  <a:pt x="376" y="316"/>
                  <a:pt x="336" y="357"/>
                  <a:pt x="375" y="320"/>
                </a:cubicBezTo>
                <a:cubicBezTo>
                  <a:pt x="392" y="269"/>
                  <a:pt x="408" y="230"/>
                  <a:pt x="448" y="192"/>
                </a:cubicBezTo>
                <a:cubicBezTo>
                  <a:pt x="461" y="153"/>
                  <a:pt x="457" y="174"/>
                  <a:pt x="457" y="12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7615" name="Rectangle 50"/>
          <p:cNvSpPr>
            <a:spLocks noChangeArrowheads="1"/>
          </p:cNvSpPr>
          <p:nvPr/>
        </p:nvSpPr>
        <p:spPr bwMode="auto">
          <a:xfrm>
            <a:off x="4953000" y="3276600"/>
            <a:ext cx="304800" cy="381000"/>
          </a:xfrm>
          <a:prstGeom prst="rect">
            <a:avLst/>
          </a:prstGeom>
          <a:solidFill>
            <a:srgbClr val="333399"/>
          </a:solidFill>
          <a:ln w="9525">
            <a:solidFill>
              <a:schemeClr val="tx1"/>
            </a:solidFill>
            <a:miter lim="800000"/>
            <a:headEnd/>
            <a:tailEnd/>
          </a:ln>
        </p:spPr>
        <p:txBody>
          <a:bodyPr wrap="none" anchor="ct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el-GR" altLang="el-GR" sz="1800">
              <a:solidFill>
                <a:schemeClr val="tx1"/>
              </a:solidFill>
              <a:latin typeface="Arial" charset="0"/>
            </a:endParaRPr>
          </a:p>
        </p:txBody>
      </p:sp>
      <p:sp>
        <p:nvSpPr>
          <p:cNvPr id="67616" name="Freeform 51"/>
          <p:cNvSpPr>
            <a:spLocks/>
          </p:cNvSpPr>
          <p:nvPr/>
        </p:nvSpPr>
        <p:spPr bwMode="auto">
          <a:xfrm>
            <a:off x="5257800" y="2438400"/>
            <a:ext cx="609600" cy="1028700"/>
          </a:xfrm>
          <a:custGeom>
            <a:avLst/>
            <a:gdLst>
              <a:gd name="T0" fmla="*/ 0 w 384"/>
              <a:gd name="T1" fmla="*/ 624 h 648"/>
              <a:gd name="T2" fmla="*/ 144 w 384"/>
              <a:gd name="T3" fmla="*/ 624 h 648"/>
              <a:gd name="T4" fmla="*/ 240 w 384"/>
              <a:gd name="T5" fmla="*/ 480 h 648"/>
              <a:gd name="T6" fmla="*/ 192 w 384"/>
              <a:gd name="T7" fmla="*/ 336 h 648"/>
              <a:gd name="T8" fmla="*/ 384 w 384"/>
              <a:gd name="T9" fmla="*/ 0 h 648"/>
              <a:gd name="T10" fmla="*/ 0 60000 65536"/>
              <a:gd name="T11" fmla="*/ 0 60000 65536"/>
              <a:gd name="T12" fmla="*/ 0 60000 65536"/>
              <a:gd name="T13" fmla="*/ 0 60000 65536"/>
              <a:gd name="T14" fmla="*/ 0 60000 65536"/>
              <a:gd name="T15" fmla="*/ 0 w 384"/>
              <a:gd name="T16" fmla="*/ 0 h 648"/>
              <a:gd name="T17" fmla="*/ 384 w 384"/>
              <a:gd name="T18" fmla="*/ 648 h 648"/>
            </a:gdLst>
            <a:ahLst/>
            <a:cxnLst>
              <a:cxn ang="T10">
                <a:pos x="T0" y="T1"/>
              </a:cxn>
              <a:cxn ang="T11">
                <a:pos x="T2" y="T3"/>
              </a:cxn>
              <a:cxn ang="T12">
                <a:pos x="T4" y="T5"/>
              </a:cxn>
              <a:cxn ang="T13">
                <a:pos x="T6" y="T7"/>
              </a:cxn>
              <a:cxn ang="T14">
                <a:pos x="T8" y="T9"/>
              </a:cxn>
            </a:cxnLst>
            <a:rect l="T15" t="T16" r="T17" b="T18"/>
            <a:pathLst>
              <a:path w="384" h="648">
                <a:moveTo>
                  <a:pt x="0" y="624"/>
                </a:moveTo>
                <a:cubicBezTo>
                  <a:pt x="52" y="636"/>
                  <a:pt x="104" y="648"/>
                  <a:pt x="144" y="624"/>
                </a:cubicBezTo>
                <a:cubicBezTo>
                  <a:pt x="184" y="600"/>
                  <a:pt x="232" y="528"/>
                  <a:pt x="240" y="480"/>
                </a:cubicBezTo>
                <a:cubicBezTo>
                  <a:pt x="248" y="432"/>
                  <a:pt x="168" y="416"/>
                  <a:pt x="192" y="336"/>
                </a:cubicBezTo>
                <a:cubicBezTo>
                  <a:pt x="216" y="256"/>
                  <a:pt x="300" y="128"/>
                  <a:pt x="384"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7617" name="Oval 52"/>
          <p:cNvSpPr>
            <a:spLocks noChangeArrowheads="1"/>
          </p:cNvSpPr>
          <p:nvPr/>
        </p:nvSpPr>
        <p:spPr bwMode="auto">
          <a:xfrm rot="1544187">
            <a:off x="5748338" y="2089150"/>
            <a:ext cx="304800" cy="457200"/>
          </a:xfrm>
          <a:prstGeom prst="ellipse">
            <a:avLst/>
          </a:prstGeom>
          <a:solidFill>
            <a:srgbClr val="333399"/>
          </a:solidFill>
          <a:ln w="9525">
            <a:solidFill>
              <a:schemeClr val="tx1"/>
            </a:solidFill>
            <a:round/>
            <a:headEnd/>
            <a:tailEnd/>
          </a:ln>
        </p:spPr>
        <p:txBody>
          <a:bodyPr wrap="none" anchor="ct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el-GR" altLang="el-GR" sz="1800">
              <a:solidFill>
                <a:schemeClr val="tx1"/>
              </a:solidFill>
              <a:latin typeface="Arial" charset="0"/>
            </a:endParaRPr>
          </a:p>
        </p:txBody>
      </p:sp>
      <p:sp>
        <p:nvSpPr>
          <p:cNvPr id="67618" name="Freeform 53"/>
          <p:cNvSpPr>
            <a:spLocks/>
          </p:cNvSpPr>
          <p:nvPr/>
        </p:nvSpPr>
        <p:spPr bwMode="auto">
          <a:xfrm>
            <a:off x="3914775" y="4035425"/>
            <a:ext cx="582613" cy="809625"/>
          </a:xfrm>
          <a:custGeom>
            <a:avLst/>
            <a:gdLst>
              <a:gd name="T0" fmla="*/ 39 w 367"/>
              <a:gd name="T1" fmla="*/ 0 h 510"/>
              <a:gd name="T2" fmla="*/ 12 w 367"/>
              <a:gd name="T3" fmla="*/ 274 h 510"/>
              <a:gd name="T4" fmla="*/ 21 w 367"/>
              <a:gd name="T5" fmla="*/ 301 h 510"/>
              <a:gd name="T6" fmla="*/ 3 w 367"/>
              <a:gd name="T7" fmla="*/ 356 h 510"/>
              <a:gd name="T8" fmla="*/ 21 w 367"/>
              <a:gd name="T9" fmla="*/ 457 h 510"/>
              <a:gd name="T10" fmla="*/ 259 w 367"/>
              <a:gd name="T11" fmla="*/ 503 h 510"/>
              <a:gd name="T12" fmla="*/ 332 w 367"/>
              <a:gd name="T13" fmla="*/ 384 h 510"/>
              <a:gd name="T14" fmla="*/ 332 w 367"/>
              <a:gd name="T15" fmla="*/ 329 h 510"/>
              <a:gd name="T16" fmla="*/ 341 w 367"/>
              <a:gd name="T17" fmla="*/ 283 h 5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7"/>
              <a:gd name="T28" fmla="*/ 0 h 510"/>
              <a:gd name="T29" fmla="*/ 367 w 367"/>
              <a:gd name="T30" fmla="*/ 510 h 5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7" h="510">
                <a:moveTo>
                  <a:pt x="39" y="0"/>
                </a:moveTo>
                <a:cubicBezTo>
                  <a:pt x="12" y="81"/>
                  <a:pt x="17" y="191"/>
                  <a:pt x="12" y="274"/>
                </a:cubicBezTo>
                <a:cubicBezTo>
                  <a:pt x="15" y="283"/>
                  <a:pt x="22" y="292"/>
                  <a:pt x="21" y="301"/>
                </a:cubicBezTo>
                <a:cubicBezTo>
                  <a:pt x="19" y="320"/>
                  <a:pt x="3" y="356"/>
                  <a:pt x="3" y="356"/>
                </a:cubicBezTo>
                <a:cubicBezTo>
                  <a:pt x="7" y="390"/>
                  <a:pt x="0" y="430"/>
                  <a:pt x="21" y="457"/>
                </a:cubicBezTo>
                <a:cubicBezTo>
                  <a:pt x="63" y="510"/>
                  <a:pt x="226" y="501"/>
                  <a:pt x="259" y="503"/>
                </a:cubicBezTo>
                <a:cubicBezTo>
                  <a:pt x="367" y="488"/>
                  <a:pt x="344" y="495"/>
                  <a:pt x="332" y="384"/>
                </a:cubicBezTo>
                <a:cubicBezTo>
                  <a:pt x="356" y="308"/>
                  <a:pt x="332" y="403"/>
                  <a:pt x="332" y="329"/>
                </a:cubicBezTo>
                <a:cubicBezTo>
                  <a:pt x="332" y="313"/>
                  <a:pt x="341" y="299"/>
                  <a:pt x="341" y="28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7619" name="Freeform 54"/>
          <p:cNvSpPr>
            <a:spLocks/>
          </p:cNvSpPr>
          <p:nvPr/>
        </p:nvSpPr>
        <p:spPr bwMode="auto">
          <a:xfrm>
            <a:off x="4451350" y="4035425"/>
            <a:ext cx="534988" cy="787400"/>
          </a:xfrm>
          <a:custGeom>
            <a:avLst/>
            <a:gdLst>
              <a:gd name="T0" fmla="*/ 12 w 337"/>
              <a:gd name="T1" fmla="*/ 475 h 496"/>
              <a:gd name="T2" fmla="*/ 122 w 337"/>
              <a:gd name="T3" fmla="*/ 475 h 496"/>
              <a:gd name="T4" fmla="*/ 149 w 337"/>
              <a:gd name="T5" fmla="*/ 484 h 496"/>
              <a:gd name="T6" fmla="*/ 295 w 337"/>
              <a:gd name="T7" fmla="*/ 493 h 496"/>
              <a:gd name="T8" fmla="*/ 295 w 337"/>
              <a:gd name="T9" fmla="*/ 146 h 496"/>
              <a:gd name="T10" fmla="*/ 286 w 337"/>
              <a:gd name="T11" fmla="*/ 0 h 496"/>
              <a:gd name="T12" fmla="*/ 0 60000 65536"/>
              <a:gd name="T13" fmla="*/ 0 60000 65536"/>
              <a:gd name="T14" fmla="*/ 0 60000 65536"/>
              <a:gd name="T15" fmla="*/ 0 60000 65536"/>
              <a:gd name="T16" fmla="*/ 0 60000 65536"/>
              <a:gd name="T17" fmla="*/ 0 60000 65536"/>
              <a:gd name="T18" fmla="*/ 0 w 337"/>
              <a:gd name="T19" fmla="*/ 0 h 496"/>
              <a:gd name="T20" fmla="*/ 337 w 337"/>
              <a:gd name="T21" fmla="*/ 496 h 496"/>
            </a:gdLst>
            <a:ahLst/>
            <a:cxnLst>
              <a:cxn ang="T12">
                <a:pos x="T0" y="T1"/>
              </a:cxn>
              <a:cxn ang="T13">
                <a:pos x="T2" y="T3"/>
              </a:cxn>
              <a:cxn ang="T14">
                <a:pos x="T4" y="T5"/>
              </a:cxn>
              <a:cxn ang="T15">
                <a:pos x="T6" y="T7"/>
              </a:cxn>
              <a:cxn ang="T16">
                <a:pos x="T8" y="T9"/>
              </a:cxn>
              <a:cxn ang="T17">
                <a:pos x="T10" y="T11"/>
              </a:cxn>
            </a:cxnLst>
            <a:rect l="T18" t="T19" r="T20" b="T21"/>
            <a:pathLst>
              <a:path w="337" h="496">
                <a:moveTo>
                  <a:pt x="12" y="475"/>
                </a:moveTo>
                <a:cubicBezTo>
                  <a:pt x="76" y="496"/>
                  <a:pt x="0" y="475"/>
                  <a:pt x="122" y="475"/>
                </a:cubicBezTo>
                <a:cubicBezTo>
                  <a:pt x="131" y="475"/>
                  <a:pt x="140" y="483"/>
                  <a:pt x="149" y="484"/>
                </a:cubicBezTo>
                <a:cubicBezTo>
                  <a:pt x="197" y="489"/>
                  <a:pt x="246" y="490"/>
                  <a:pt x="295" y="493"/>
                </a:cubicBezTo>
                <a:cubicBezTo>
                  <a:pt x="336" y="383"/>
                  <a:pt x="337" y="259"/>
                  <a:pt x="295" y="146"/>
                </a:cubicBezTo>
                <a:cubicBezTo>
                  <a:pt x="285" y="18"/>
                  <a:pt x="286" y="67"/>
                  <a:pt x="286"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7620" name="Freeform 56"/>
          <p:cNvSpPr>
            <a:spLocks/>
          </p:cNvSpPr>
          <p:nvPr/>
        </p:nvSpPr>
        <p:spPr bwMode="auto">
          <a:xfrm>
            <a:off x="4195763" y="4862513"/>
            <a:ext cx="130175" cy="1479550"/>
          </a:xfrm>
          <a:custGeom>
            <a:avLst/>
            <a:gdLst>
              <a:gd name="T0" fmla="*/ 82 w 82"/>
              <a:gd name="T1" fmla="*/ 0 h 932"/>
              <a:gd name="T2" fmla="*/ 54 w 82"/>
              <a:gd name="T3" fmla="*/ 82 h 932"/>
              <a:gd name="T4" fmla="*/ 45 w 82"/>
              <a:gd name="T5" fmla="*/ 219 h 932"/>
              <a:gd name="T6" fmla="*/ 27 w 82"/>
              <a:gd name="T7" fmla="*/ 274 h 932"/>
              <a:gd name="T8" fmla="*/ 18 w 82"/>
              <a:gd name="T9" fmla="*/ 302 h 932"/>
              <a:gd name="T10" fmla="*/ 8 w 82"/>
              <a:gd name="T11" fmla="*/ 420 h 932"/>
              <a:gd name="T12" fmla="*/ 8 w 82"/>
              <a:gd name="T13" fmla="*/ 475 h 932"/>
              <a:gd name="T14" fmla="*/ 8 w 82"/>
              <a:gd name="T15" fmla="*/ 530 h 932"/>
              <a:gd name="T16" fmla="*/ 18 w 82"/>
              <a:gd name="T17" fmla="*/ 594 h 932"/>
              <a:gd name="T18" fmla="*/ 27 w 82"/>
              <a:gd name="T19" fmla="*/ 823 h 932"/>
              <a:gd name="T20" fmla="*/ 36 w 82"/>
              <a:gd name="T21" fmla="*/ 932 h 9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932"/>
              <a:gd name="T35" fmla="*/ 82 w 82"/>
              <a:gd name="T36" fmla="*/ 932 h 9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932">
                <a:moveTo>
                  <a:pt x="82" y="0"/>
                </a:moveTo>
                <a:cubicBezTo>
                  <a:pt x="72" y="27"/>
                  <a:pt x="54" y="82"/>
                  <a:pt x="54" y="82"/>
                </a:cubicBezTo>
                <a:cubicBezTo>
                  <a:pt x="51" y="128"/>
                  <a:pt x="51" y="174"/>
                  <a:pt x="45" y="219"/>
                </a:cubicBezTo>
                <a:cubicBezTo>
                  <a:pt x="42" y="238"/>
                  <a:pt x="33" y="256"/>
                  <a:pt x="27" y="274"/>
                </a:cubicBezTo>
                <a:cubicBezTo>
                  <a:pt x="24" y="283"/>
                  <a:pt x="18" y="302"/>
                  <a:pt x="18" y="302"/>
                </a:cubicBezTo>
                <a:cubicBezTo>
                  <a:pt x="15" y="341"/>
                  <a:pt x="8" y="381"/>
                  <a:pt x="8" y="420"/>
                </a:cubicBezTo>
                <a:cubicBezTo>
                  <a:pt x="8" y="493"/>
                  <a:pt x="34" y="404"/>
                  <a:pt x="8" y="475"/>
                </a:cubicBezTo>
                <a:cubicBezTo>
                  <a:pt x="35" y="551"/>
                  <a:pt x="8" y="456"/>
                  <a:pt x="8" y="530"/>
                </a:cubicBezTo>
                <a:cubicBezTo>
                  <a:pt x="8" y="552"/>
                  <a:pt x="15" y="573"/>
                  <a:pt x="18" y="594"/>
                </a:cubicBezTo>
                <a:cubicBezTo>
                  <a:pt x="0" y="644"/>
                  <a:pt x="26" y="816"/>
                  <a:pt x="27" y="823"/>
                </a:cubicBezTo>
                <a:cubicBezTo>
                  <a:pt x="28" y="840"/>
                  <a:pt x="53" y="915"/>
                  <a:pt x="36" y="93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7621" name="Freeform 57"/>
          <p:cNvSpPr>
            <a:spLocks/>
          </p:cNvSpPr>
          <p:nvPr/>
        </p:nvSpPr>
        <p:spPr bwMode="auto">
          <a:xfrm>
            <a:off x="3919538" y="4818063"/>
            <a:ext cx="187325" cy="1684338"/>
          </a:xfrm>
          <a:custGeom>
            <a:avLst/>
            <a:gdLst>
              <a:gd name="T0" fmla="*/ 64 w 118"/>
              <a:gd name="T1" fmla="*/ 0 h 1061"/>
              <a:gd name="T2" fmla="*/ 36 w 118"/>
              <a:gd name="T3" fmla="*/ 284 h 1061"/>
              <a:gd name="T4" fmla="*/ 45 w 118"/>
              <a:gd name="T5" fmla="*/ 311 h 1061"/>
              <a:gd name="T6" fmla="*/ 27 w 118"/>
              <a:gd name="T7" fmla="*/ 366 h 1061"/>
              <a:gd name="T8" fmla="*/ 18 w 118"/>
              <a:gd name="T9" fmla="*/ 439 h 1061"/>
              <a:gd name="T10" fmla="*/ 0 w 118"/>
              <a:gd name="T11" fmla="*/ 494 h 1061"/>
              <a:gd name="T12" fmla="*/ 9 w 118"/>
              <a:gd name="T13" fmla="*/ 604 h 1061"/>
              <a:gd name="T14" fmla="*/ 73 w 118"/>
              <a:gd name="T15" fmla="*/ 796 h 1061"/>
              <a:gd name="T16" fmla="*/ 100 w 118"/>
              <a:gd name="T17" fmla="*/ 933 h 1061"/>
              <a:gd name="T18" fmla="*/ 100 w 118"/>
              <a:gd name="T19" fmla="*/ 988 h 1061"/>
              <a:gd name="T20" fmla="*/ 118 w 118"/>
              <a:gd name="T21" fmla="*/ 1061 h 10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1061"/>
              <a:gd name="T35" fmla="*/ 118 w 118"/>
              <a:gd name="T36" fmla="*/ 1061 h 10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1061">
                <a:moveTo>
                  <a:pt x="64" y="0"/>
                </a:moveTo>
                <a:cubicBezTo>
                  <a:pt x="54" y="95"/>
                  <a:pt x="48" y="190"/>
                  <a:pt x="36" y="284"/>
                </a:cubicBezTo>
                <a:cubicBezTo>
                  <a:pt x="39" y="293"/>
                  <a:pt x="46" y="302"/>
                  <a:pt x="45" y="311"/>
                </a:cubicBezTo>
                <a:cubicBezTo>
                  <a:pt x="43" y="330"/>
                  <a:pt x="27" y="366"/>
                  <a:pt x="27" y="366"/>
                </a:cubicBezTo>
                <a:cubicBezTo>
                  <a:pt x="24" y="390"/>
                  <a:pt x="23" y="415"/>
                  <a:pt x="18" y="439"/>
                </a:cubicBezTo>
                <a:cubicBezTo>
                  <a:pt x="14" y="458"/>
                  <a:pt x="0" y="494"/>
                  <a:pt x="0" y="494"/>
                </a:cubicBezTo>
                <a:cubicBezTo>
                  <a:pt x="12" y="542"/>
                  <a:pt x="19" y="554"/>
                  <a:pt x="9" y="604"/>
                </a:cubicBezTo>
                <a:cubicBezTo>
                  <a:pt x="33" y="676"/>
                  <a:pt x="15" y="741"/>
                  <a:pt x="73" y="796"/>
                </a:cubicBezTo>
                <a:cubicBezTo>
                  <a:pt x="80" y="843"/>
                  <a:pt x="85" y="888"/>
                  <a:pt x="100" y="933"/>
                </a:cubicBezTo>
                <a:cubicBezTo>
                  <a:pt x="87" y="973"/>
                  <a:pt x="89" y="948"/>
                  <a:pt x="100" y="988"/>
                </a:cubicBezTo>
                <a:cubicBezTo>
                  <a:pt x="106" y="1012"/>
                  <a:pt x="118" y="1061"/>
                  <a:pt x="118" y="106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7622" name="Freeform 58"/>
          <p:cNvSpPr>
            <a:spLocks/>
          </p:cNvSpPr>
          <p:nvPr/>
        </p:nvSpPr>
        <p:spPr bwMode="auto">
          <a:xfrm>
            <a:off x="4475163" y="4803775"/>
            <a:ext cx="111125" cy="1611313"/>
          </a:xfrm>
          <a:custGeom>
            <a:avLst/>
            <a:gdLst>
              <a:gd name="T0" fmla="*/ 6 w 70"/>
              <a:gd name="T1" fmla="*/ 0 h 1015"/>
              <a:gd name="T2" fmla="*/ 15 w 70"/>
              <a:gd name="T3" fmla="*/ 28 h 1015"/>
              <a:gd name="T4" fmla="*/ 6 w 70"/>
              <a:gd name="T5" fmla="*/ 55 h 1015"/>
              <a:gd name="T6" fmla="*/ 24 w 70"/>
              <a:gd name="T7" fmla="*/ 110 h 1015"/>
              <a:gd name="T8" fmla="*/ 34 w 70"/>
              <a:gd name="T9" fmla="*/ 375 h 1015"/>
              <a:gd name="T10" fmla="*/ 61 w 70"/>
              <a:gd name="T11" fmla="*/ 768 h 1015"/>
              <a:gd name="T12" fmla="*/ 70 w 70"/>
              <a:gd name="T13" fmla="*/ 1015 h 1015"/>
              <a:gd name="T14" fmla="*/ 0 60000 65536"/>
              <a:gd name="T15" fmla="*/ 0 60000 65536"/>
              <a:gd name="T16" fmla="*/ 0 60000 65536"/>
              <a:gd name="T17" fmla="*/ 0 60000 65536"/>
              <a:gd name="T18" fmla="*/ 0 60000 65536"/>
              <a:gd name="T19" fmla="*/ 0 60000 65536"/>
              <a:gd name="T20" fmla="*/ 0 60000 65536"/>
              <a:gd name="T21" fmla="*/ 0 w 70"/>
              <a:gd name="T22" fmla="*/ 0 h 1015"/>
              <a:gd name="T23" fmla="*/ 70 w 70"/>
              <a:gd name="T24" fmla="*/ 1015 h 10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015">
                <a:moveTo>
                  <a:pt x="6" y="0"/>
                </a:moveTo>
                <a:cubicBezTo>
                  <a:pt x="9" y="9"/>
                  <a:pt x="15" y="18"/>
                  <a:pt x="15" y="28"/>
                </a:cubicBezTo>
                <a:cubicBezTo>
                  <a:pt x="15" y="37"/>
                  <a:pt x="5" y="46"/>
                  <a:pt x="6" y="55"/>
                </a:cubicBezTo>
                <a:cubicBezTo>
                  <a:pt x="8" y="74"/>
                  <a:pt x="24" y="110"/>
                  <a:pt x="24" y="110"/>
                </a:cubicBezTo>
                <a:cubicBezTo>
                  <a:pt x="6" y="203"/>
                  <a:pt x="0" y="282"/>
                  <a:pt x="34" y="375"/>
                </a:cubicBezTo>
                <a:cubicBezTo>
                  <a:pt x="41" y="643"/>
                  <a:pt x="23" y="617"/>
                  <a:pt x="61" y="768"/>
                </a:cubicBezTo>
                <a:cubicBezTo>
                  <a:pt x="70" y="997"/>
                  <a:pt x="70" y="915"/>
                  <a:pt x="70" y="101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7623" name="Freeform 60"/>
          <p:cNvSpPr>
            <a:spLocks/>
          </p:cNvSpPr>
          <p:nvPr/>
        </p:nvSpPr>
        <p:spPr bwMode="auto">
          <a:xfrm>
            <a:off x="4724400" y="4818063"/>
            <a:ext cx="76200" cy="1554163"/>
          </a:xfrm>
          <a:custGeom>
            <a:avLst/>
            <a:gdLst>
              <a:gd name="T0" fmla="*/ 1 w 92"/>
              <a:gd name="T1" fmla="*/ 0 h 979"/>
              <a:gd name="T2" fmla="*/ 1 w 92"/>
              <a:gd name="T3" fmla="*/ 247 h 979"/>
              <a:gd name="T4" fmla="*/ 2 w 92"/>
              <a:gd name="T5" fmla="*/ 458 h 979"/>
              <a:gd name="T6" fmla="*/ 3 w 92"/>
              <a:gd name="T7" fmla="*/ 540 h 979"/>
              <a:gd name="T8" fmla="*/ 3 w 92"/>
              <a:gd name="T9" fmla="*/ 586 h 979"/>
              <a:gd name="T10" fmla="*/ 1 w 92"/>
              <a:gd name="T11" fmla="*/ 677 h 979"/>
              <a:gd name="T12" fmla="*/ 1 w 92"/>
              <a:gd name="T13" fmla="*/ 869 h 979"/>
              <a:gd name="T14" fmla="*/ 2 w 92"/>
              <a:gd name="T15" fmla="*/ 979 h 979"/>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979"/>
              <a:gd name="T26" fmla="*/ 92 w 92"/>
              <a:gd name="T27" fmla="*/ 979 h 9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979">
                <a:moveTo>
                  <a:pt x="5" y="0"/>
                </a:moveTo>
                <a:cubicBezTo>
                  <a:pt x="22" y="87"/>
                  <a:pt x="0" y="156"/>
                  <a:pt x="23" y="247"/>
                </a:cubicBezTo>
                <a:cubicBezTo>
                  <a:pt x="17" y="322"/>
                  <a:pt x="4" y="400"/>
                  <a:pt x="59" y="458"/>
                </a:cubicBezTo>
                <a:cubicBezTo>
                  <a:pt x="74" y="498"/>
                  <a:pt x="92" y="497"/>
                  <a:pt x="78" y="540"/>
                </a:cubicBezTo>
                <a:cubicBezTo>
                  <a:pt x="81" y="555"/>
                  <a:pt x="87" y="570"/>
                  <a:pt x="87" y="586"/>
                </a:cubicBezTo>
                <a:cubicBezTo>
                  <a:pt x="87" y="618"/>
                  <a:pt x="40" y="652"/>
                  <a:pt x="23" y="677"/>
                </a:cubicBezTo>
                <a:cubicBezTo>
                  <a:pt x="9" y="872"/>
                  <a:pt x="10" y="740"/>
                  <a:pt x="23" y="869"/>
                </a:cubicBezTo>
                <a:cubicBezTo>
                  <a:pt x="27" y="906"/>
                  <a:pt x="32" y="979"/>
                  <a:pt x="32" y="97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7624" name="Freeform 61"/>
          <p:cNvSpPr>
            <a:spLocks/>
          </p:cNvSpPr>
          <p:nvPr/>
        </p:nvSpPr>
        <p:spPr bwMode="auto">
          <a:xfrm>
            <a:off x="4673600" y="5762625"/>
            <a:ext cx="73025" cy="42863"/>
          </a:xfrm>
          <a:custGeom>
            <a:avLst/>
            <a:gdLst>
              <a:gd name="T0" fmla="*/ 0 w 46"/>
              <a:gd name="T1" fmla="*/ 27 h 27"/>
              <a:gd name="T2" fmla="*/ 27 w 46"/>
              <a:gd name="T3" fmla="*/ 18 h 27"/>
              <a:gd name="T4" fmla="*/ 46 w 46"/>
              <a:gd name="T5" fmla="*/ 0 h 27"/>
              <a:gd name="T6" fmla="*/ 0 60000 65536"/>
              <a:gd name="T7" fmla="*/ 0 60000 65536"/>
              <a:gd name="T8" fmla="*/ 0 60000 65536"/>
              <a:gd name="T9" fmla="*/ 0 w 46"/>
              <a:gd name="T10" fmla="*/ 0 h 27"/>
              <a:gd name="T11" fmla="*/ 46 w 46"/>
              <a:gd name="T12" fmla="*/ 27 h 27"/>
            </a:gdLst>
            <a:ahLst/>
            <a:cxnLst>
              <a:cxn ang="T6">
                <a:pos x="T0" y="T1"/>
              </a:cxn>
              <a:cxn ang="T7">
                <a:pos x="T2" y="T3"/>
              </a:cxn>
              <a:cxn ang="T8">
                <a:pos x="T4" y="T5"/>
              </a:cxn>
            </a:cxnLst>
            <a:rect l="T9" t="T10" r="T11" b="T12"/>
            <a:pathLst>
              <a:path w="46" h="27">
                <a:moveTo>
                  <a:pt x="0" y="27"/>
                </a:moveTo>
                <a:cubicBezTo>
                  <a:pt x="9" y="24"/>
                  <a:pt x="19" y="23"/>
                  <a:pt x="27" y="18"/>
                </a:cubicBezTo>
                <a:cubicBezTo>
                  <a:pt x="35" y="14"/>
                  <a:pt x="46" y="0"/>
                  <a:pt x="46"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7625" name="Freeform 63"/>
          <p:cNvSpPr>
            <a:spLocks/>
          </p:cNvSpPr>
          <p:nvPr/>
        </p:nvSpPr>
        <p:spPr bwMode="auto">
          <a:xfrm>
            <a:off x="3990975" y="5718175"/>
            <a:ext cx="30163" cy="30163"/>
          </a:xfrm>
          <a:custGeom>
            <a:avLst/>
            <a:gdLst>
              <a:gd name="T0" fmla="*/ 0 w 19"/>
              <a:gd name="T1" fmla="*/ 0 h 19"/>
              <a:gd name="T2" fmla="*/ 19 w 19"/>
              <a:gd name="T3" fmla="*/ 19 h 19"/>
              <a:gd name="T4" fmla="*/ 0 w 19"/>
              <a:gd name="T5" fmla="*/ 0 h 19"/>
              <a:gd name="T6" fmla="*/ 0 60000 65536"/>
              <a:gd name="T7" fmla="*/ 0 60000 65536"/>
              <a:gd name="T8" fmla="*/ 0 60000 65536"/>
              <a:gd name="T9" fmla="*/ 0 w 19"/>
              <a:gd name="T10" fmla="*/ 0 h 19"/>
              <a:gd name="T11" fmla="*/ 19 w 19"/>
              <a:gd name="T12" fmla="*/ 19 h 19"/>
            </a:gdLst>
            <a:ahLst/>
            <a:cxnLst>
              <a:cxn ang="T6">
                <a:pos x="T0" y="T1"/>
              </a:cxn>
              <a:cxn ang="T7">
                <a:pos x="T2" y="T3"/>
              </a:cxn>
              <a:cxn ang="T8">
                <a:pos x="T4" y="T5"/>
              </a:cxn>
            </a:cxnLst>
            <a:rect l="T9" t="T10" r="T11" b="T12"/>
            <a:pathLst>
              <a:path w="19" h="19">
                <a:moveTo>
                  <a:pt x="0" y="0"/>
                </a:moveTo>
                <a:cubicBezTo>
                  <a:pt x="6" y="6"/>
                  <a:pt x="19" y="19"/>
                  <a:pt x="19" y="19"/>
                </a:cubicBezTo>
                <a:cubicBezTo>
                  <a:pt x="19" y="19"/>
                  <a:pt x="6" y="6"/>
                  <a:pt x="0" y="0"/>
                </a:cubicBezTo>
                <a:close/>
              </a:path>
            </a:pathLst>
          </a:custGeom>
          <a:solidFill>
            <a:schemeClr val="accent1"/>
          </a:solidFill>
          <a:ln w="9525">
            <a:solidFill>
              <a:schemeClr val="tx1"/>
            </a:solidFill>
            <a:round/>
            <a:headEnd/>
            <a:tailEnd/>
          </a:ln>
        </p:spPr>
        <p:txBody>
          <a:bodyPr/>
          <a:lstStyle/>
          <a:p>
            <a:endParaRPr lang="el-GR"/>
          </a:p>
        </p:txBody>
      </p:sp>
      <p:sp>
        <p:nvSpPr>
          <p:cNvPr id="67626" name="Freeform 64" descr="5%"/>
          <p:cNvSpPr>
            <a:spLocks/>
          </p:cNvSpPr>
          <p:nvPr/>
        </p:nvSpPr>
        <p:spPr bwMode="auto">
          <a:xfrm>
            <a:off x="4529138" y="6216650"/>
            <a:ext cx="669925" cy="604838"/>
          </a:xfrm>
          <a:custGeom>
            <a:avLst/>
            <a:gdLst>
              <a:gd name="T0" fmla="*/ 36 w 422"/>
              <a:gd name="T1" fmla="*/ 25 h 381"/>
              <a:gd name="T2" fmla="*/ 118 w 422"/>
              <a:gd name="T3" fmla="*/ 15 h 381"/>
              <a:gd name="T4" fmla="*/ 118 w 422"/>
              <a:gd name="T5" fmla="*/ 143 h 381"/>
              <a:gd name="T6" fmla="*/ 155 w 422"/>
              <a:gd name="T7" fmla="*/ 226 h 381"/>
              <a:gd name="T8" fmla="*/ 182 w 422"/>
              <a:gd name="T9" fmla="*/ 235 h 381"/>
              <a:gd name="T10" fmla="*/ 274 w 422"/>
              <a:gd name="T11" fmla="*/ 244 h 381"/>
              <a:gd name="T12" fmla="*/ 338 w 422"/>
              <a:gd name="T13" fmla="*/ 262 h 381"/>
              <a:gd name="T14" fmla="*/ 356 w 422"/>
              <a:gd name="T15" fmla="*/ 281 h 381"/>
              <a:gd name="T16" fmla="*/ 402 w 422"/>
              <a:gd name="T17" fmla="*/ 290 h 381"/>
              <a:gd name="T18" fmla="*/ 402 w 422"/>
              <a:gd name="T19" fmla="*/ 345 h 381"/>
              <a:gd name="T20" fmla="*/ 320 w 422"/>
              <a:gd name="T21" fmla="*/ 372 h 381"/>
              <a:gd name="T22" fmla="*/ 292 w 422"/>
              <a:gd name="T23" fmla="*/ 381 h 381"/>
              <a:gd name="T24" fmla="*/ 173 w 422"/>
              <a:gd name="T25" fmla="*/ 345 h 381"/>
              <a:gd name="T26" fmla="*/ 0 w 422"/>
              <a:gd name="T27" fmla="*/ 317 h 381"/>
              <a:gd name="T28" fmla="*/ 27 w 422"/>
              <a:gd name="T29" fmla="*/ 143 h 381"/>
              <a:gd name="T30" fmla="*/ 36 w 422"/>
              <a:gd name="T31" fmla="*/ 25 h 3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2"/>
              <a:gd name="T49" fmla="*/ 0 h 381"/>
              <a:gd name="T50" fmla="*/ 422 w 422"/>
              <a:gd name="T51" fmla="*/ 381 h 3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2" h="381">
                <a:moveTo>
                  <a:pt x="36" y="25"/>
                </a:moveTo>
                <a:cubicBezTo>
                  <a:pt x="100" y="3"/>
                  <a:pt x="73" y="0"/>
                  <a:pt x="118" y="15"/>
                </a:cubicBezTo>
                <a:cubicBezTo>
                  <a:pt x="138" y="73"/>
                  <a:pt x="140" y="85"/>
                  <a:pt x="118" y="143"/>
                </a:cubicBezTo>
                <a:cubicBezTo>
                  <a:pt x="150" y="175"/>
                  <a:pt x="134" y="199"/>
                  <a:pt x="155" y="226"/>
                </a:cubicBezTo>
                <a:cubicBezTo>
                  <a:pt x="161" y="233"/>
                  <a:pt x="173" y="234"/>
                  <a:pt x="182" y="235"/>
                </a:cubicBezTo>
                <a:cubicBezTo>
                  <a:pt x="212" y="240"/>
                  <a:pt x="243" y="241"/>
                  <a:pt x="274" y="244"/>
                </a:cubicBezTo>
                <a:cubicBezTo>
                  <a:pt x="295" y="251"/>
                  <a:pt x="318" y="252"/>
                  <a:pt x="338" y="262"/>
                </a:cubicBezTo>
                <a:cubicBezTo>
                  <a:pt x="346" y="266"/>
                  <a:pt x="348" y="278"/>
                  <a:pt x="356" y="281"/>
                </a:cubicBezTo>
                <a:cubicBezTo>
                  <a:pt x="370" y="287"/>
                  <a:pt x="387" y="287"/>
                  <a:pt x="402" y="290"/>
                </a:cubicBezTo>
                <a:cubicBezTo>
                  <a:pt x="407" y="304"/>
                  <a:pt x="422" y="331"/>
                  <a:pt x="402" y="345"/>
                </a:cubicBezTo>
                <a:cubicBezTo>
                  <a:pt x="379" y="362"/>
                  <a:pt x="347" y="363"/>
                  <a:pt x="320" y="372"/>
                </a:cubicBezTo>
                <a:cubicBezTo>
                  <a:pt x="311" y="375"/>
                  <a:pt x="292" y="381"/>
                  <a:pt x="292" y="381"/>
                </a:cubicBezTo>
                <a:cubicBezTo>
                  <a:pt x="247" y="370"/>
                  <a:pt x="221" y="353"/>
                  <a:pt x="173" y="345"/>
                </a:cubicBezTo>
                <a:cubicBezTo>
                  <a:pt x="118" y="325"/>
                  <a:pt x="57" y="325"/>
                  <a:pt x="0" y="317"/>
                </a:cubicBezTo>
                <a:cubicBezTo>
                  <a:pt x="10" y="255"/>
                  <a:pt x="21" y="207"/>
                  <a:pt x="27" y="143"/>
                </a:cubicBezTo>
                <a:cubicBezTo>
                  <a:pt x="14" y="105"/>
                  <a:pt x="4" y="57"/>
                  <a:pt x="36" y="25"/>
                </a:cubicBezTo>
                <a:close/>
              </a:path>
            </a:pathLst>
          </a:custGeom>
          <a:pattFill prst="pct5">
            <a:fgClr>
              <a:srgbClr val="0000FF"/>
            </a:fgClr>
            <a:bgClr>
              <a:schemeClr val="bg1"/>
            </a:bgClr>
          </a:pattFill>
          <a:ln w="9525">
            <a:solidFill>
              <a:schemeClr val="tx1"/>
            </a:solidFill>
            <a:round/>
            <a:headEnd/>
            <a:tailEnd/>
          </a:ln>
        </p:spPr>
        <p:txBody>
          <a:bodyPr/>
          <a:lstStyle/>
          <a:p>
            <a:endParaRPr lang="el-GR"/>
          </a:p>
        </p:txBody>
      </p:sp>
      <p:sp>
        <p:nvSpPr>
          <p:cNvPr id="67627" name="Freeform 65" descr="5%"/>
          <p:cNvSpPr>
            <a:spLocks/>
          </p:cNvSpPr>
          <p:nvPr/>
        </p:nvSpPr>
        <p:spPr bwMode="auto">
          <a:xfrm>
            <a:off x="3422650" y="6280150"/>
            <a:ext cx="889000" cy="512763"/>
          </a:xfrm>
          <a:custGeom>
            <a:avLst/>
            <a:gdLst>
              <a:gd name="T0" fmla="*/ 404 w 560"/>
              <a:gd name="T1" fmla="*/ 21 h 323"/>
              <a:gd name="T2" fmla="*/ 541 w 560"/>
              <a:gd name="T3" fmla="*/ 21 h 323"/>
              <a:gd name="T4" fmla="*/ 550 w 560"/>
              <a:gd name="T5" fmla="*/ 149 h 323"/>
              <a:gd name="T6" fmla="*/ 532 w 560"/>
              <a:gd name="T7" fmla="*/ 231 h 323"/>
              <a:gd name="T8" fmla="*/ 431 w 560"/>
              <a:gd name="T9" fmla="*/ 286 h 323"/>
              <a:gd name="T10" fmla="*/ 185 w 560"/>
              <a:gd name="T11" fmla="*/ 323 h 323"/>
              <a:gd name="T12" fmla="*/ 29 w 560"/>
              <a:gd name="T13" fmla="*/ 268 h 323"/>
              <a:gd name="T14" fmla="*/ 57 w 560"/>
              <a:gd name="T15" fmla="*/ 204 h 323"/>
              <a:gd name="T16" fmla="*/ 93 w 560"/>
              <a:gd name="T17" fmla="*/ 213 h 323"/>
              <a:gd name="T18" fmla="*/ 148 w 560"/>
              <a:gd name="T19" fmla="*/ 231 h 323"/>
              <a:gd name="T20" fmla="*/ 221 w 560"/>
              <a:gd name="T21" fmla="*/ 195 h 323"/>
              <a:gd name="T22" fmla="*/ 249 w 560"/>
              <a:gd name="T23" fmla="*/ 204 h 323"/>
              <a:gd name="T24" fmla="*/ 386 w 560"/>
              <a:gd name="T25" fmla="*/ 158 h 323"/>
              <a:gd name="T26" fmla="*/ 404 w 560"/>
              <a:gd name="T27" fmla="*/ 21 h 3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0"/>
              <a:gd name="T43" fmla="*/ 0 h 323"/>
              <a:gd name="T44" fmla="*/ 560 w 560"/>
              <a:gd name="T45" fmla="*/ 323 h 3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0" h="323">
                <a:moveTo>
                  <a:pt x="404" y="21"/>
                </a:moveTo>
                <a:cubicBezTo>
                  <a:pt x="468" y="9"/>
                  <a:pt x="478" y="0"/>
                  <a:pt x="541" y="21"/>
                </a:cubicBezTo>
                <a:cubicBezTo>
                  <a:pt x="555" y="66"/>
                  <a:pt x="535" y="105"/>
                  <a:pt x="550" y="149"/>
                </a:cubicBezTo>
                <a:cubicBezTo>
                  <a:pt x="535" y="195"/>
                  <a:pt x="560" y="188"/>
                  <a:pt x="532" y="231"/>
                </a:cubicBezTo>
                <a:cubicBezTo>
                  <a:pt x="517" y="310"/>
                  <a:pt x="510" y="297"/>
                  <a:pt x="431" y="286"/>
                </a:cubicBezTo>
                <a:cubicBezTo>
                  <a:pt x="343" y="293"/>
                  <a:pt x="271" y="312"/>
                  <a:pt x="185" y="323"/>
                </a:cubicBezTo>
                <a:cubicBezTo>
                  <a:pt x="81" y="312"/>
                  <a:pt x="102" y="315"/>
                  <a:pt x="29" y="268"/>
                </a:cubicBezTo>
                <a:cubicBezTo>
                  <a:pt x="0" y="225"/>
                  <a:pt x="11" y="219"/>
                  <a:pt x="57" y="204"/>
                </a:cubicBezTo>
                <a:cubicBezTo>
                  <a:pt x="69" y="207"/>
                  <a:pt x="81" y="209"/>
                  <a:pt x="93" y="213"/>
                </a:cubicBezTo>
                <a:cubicBezTo>
                  <a:pt x="111" y="218"/>
                  <a:pt x="148" y="231"/>
                  <a:pt x="148" y="231"/>
                </a:cubicBezTo>
                <a:cubicBezTo>
                  <a:pt x="177" y="221"/>
                  <a:pt x="192" y="205"/>
                  <a:pt x="221" y="195"/>
                </a:cubicBezTo>
                <a:cubicBezTo>
                  <a:pt x="230" y="198"/>
                  <a:pt x="239" y="205"/>
                  <a:pt x="249" y="204"/>
                </a:cubicBezTo>
                <a:cubicBezTo>
                  <a:pt x="291" y="199"/>
                  <a:pt x="344" y="171"/>
                  <a:pt x="386" y="158"/>
                </a:cubicBezTo>
                <a:cubicBezTo>
                  <a:pt x="436" y="124"/>
                  <a:pt x="435" y="69"/>
                  <a:pt x="404" y="21"/>
                </a:cubicBezTo>
                <a:close/>
              </a:path>
            </a:pathLst>
          </a:custGeom>
          <a:pattFill prst="pct5">
            <a:fgClr>
              <a:srgbClr val="0000FF"/>
            </a:fgClr>
            <a:bgClr>
              <a:schemeClr val="bg1"/>
            </a:bgClr>
          </a:pattFill>
          <a:ln w="9525">
            <a:solidFill>
              <a:schemeClr val="tx1"/>
            </a:solidFill>
            <a:round/>
            <a:headEnd/>
            <a:tailEnd/>
          </a:ln>
        </p:spPr>
        <p:txBody>
          <a:bodyPr/>
          <a:lstStyle/>
          <a:p>
            <a:endParaRPr lang="el-GR"/>
          </a:p>
        </p:txBody>
      </p:sp>
      <p:sp>
        <p:nvSpPr>
          <p:cNvPr id="67628" name="Rectangle 66"/>
          <p:cNvSpPr>
            <a:spLocks noChangeArrowheads="1"/>
          </p:cNvSpPr>
          <p:nvPr/>
        </p:nvSpPr>
        <p:spPr bwMode="auto">
          <a:xfrm>
            <a:off x="2590800" y="6781800"/>
            <a:ext cx="3352800" cy="76200"/>
          </a:xfrm>
          <a:prstGeom prst="rect">
            <a:avLst/>
          </a:prstGeom>
          <a:solidFill>
            <a:schemeClr val="hlink"/>
          </a:solidFill>
          <a:ln w="9525">
            <a:solidFill>
              <a:schemeClr val="tx1"/>
            </a:solidFill>
            <a:miter lim="800000"/>
            <a:headEnd/>
            <a:tailEnd/>
          </a:ln>
        </p:spPr>
        <p:txBody>
          <a:bodyPr wrap="none" anchor="ct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el-GR" altLang="el-GR" sz="1800">
              <a:solidFill>
                <a:schemeClr val="tx1"/>
              </a:solidFill>
              <a:latin typeface="Arial" charset="0"/>
            </a:endParaRPr>
          </a:p>
        </p:txBody>
      </p:sp>
      <p:sp>
        <p:nvSpPr>
          <p:cNvPr id="67629" name="Rectangle 67"/>
          <p:cNvSpPr>
            <a:spLocks noChangeArrowheads="1"/>
          </p:cNvSpPr>
          <p:nvPr/>
        </p:nvSpPr>
        <p:spPr bwMode="auto">
          <a:xfrm>
            <a:off x="2514600" y="4572000"/>
            <a:ext cx="76200" cy="2286000"/>
          </a:xfrm>
          <a:prstGeom prst="rect">
            <a:avLst/>
          </a:prstGeom>
          <a:solidFill>
            <a:schemeClr val="hlink"/>
          </a:solidFill>
          <a:ln w="9525">
            <a:solidFill>
              <a:schemeClr val="tx1"/>
            </a:solidFill>
            <a:miter lim="800000"/>
            <a:headEnd/>
            <a:tailEnd/>
          </a:ln>
        </p:spPr>
        <p:txBody>
          <a:bodyPr wrap="none" anchor="ct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el-GR" altLang="el-GR" sz="1800">
              <a:solidFill>
                <a:schemeClr val="tx1"/>
              </a:solidFill>
              <a:latin typeface="Arial" charset="0"/>
            </a:endParaRPr>
          </a:p>
        </p:txBody>
      </p:sp>
      <p:sp>
        <p:nvSpPr>
          <p:cNvPr id="67630" name="AutoShape 68"/>
          <p:cNvSpPr>
            <a:spLocks noChangeArrowheads="1"/>
          </p:cNvSpPr>
          <p:nvPr/>
        </p:nvSpPr>
        <p:spPr bwMode="auto">
          <a:xfrm>
            <a:off x="4343400" y="2819400"/>
            <a:ext cx="685800" cy="60960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50 w 21600"/>
              <a:gd name="T13" fmla="*/ 2250 h 21600"/>
              <a:gd name="T14" fmla="*/ 16550 w 21600"/>
              <a:gd name="T15" fmla="*/ 13669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headEnd/>
            <a:tailEnd/>
          </a:ln>
        </p:spPr>
        <p:txBody>
          <a:bodyPr wrap="none" anchor="ctr"/>
          <a:lstStyle/>
          <a:p>
            <a:endParaRPr lang="el-GR"/>
          </a:p>
        </p:txBody>
      </p:sp>
      <p:sp>
        <p:nvSpPr>
          <p:cNvPr id="67631" name="Text Box 69"/>
          <p:cNvSpPr txBox="1">
            <a:spLocks noChangeArrowheads="1"/>
          </p:cNvSpPr>
          <p:nvPr/>
        </p:nvSpPr>
        <p:spPr bwMode="auto">
          <a:xfrm>
            <a:off x="4191000" y="2819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50000"/>
              </a:spcBef>
              <a:buFontTx/>
              <a:buNone/>
            </a:pPr>
            <a:r>
              <a:rPr lang="en-US" altLang="el-GR" sz="1200" b="1">
                <a:solidFill>
                  <a:schemeClr val="bg1"/>
                </a:solidFill>
                <a:latin typeface="Arial" charset="0"/>
              </a:rPr>
              <a:t>50-100 bpm</a:t>
            </a:r>
          </a:p>
        </p:txBody>
      </p:sp>
      <p:sp>
        <p:nvSpPr>
          <p:cNvPr id="67632" name="Rectangle 70"/>
          <p:cNvSpPr>
            <a:spLocks noChangeArrowheads="1"/>
          </p:cNvSpPr>
          <p:nvPr/>
        </p:nvSpPr>
        <p:spPr bwMode="auto">
          <a:xfrm>
            <a:off x="1752600" y="3505200"/>
            <a:ext cx="1600200" cy="1066800"/>
          </a:xfrm>
          <a:prstGeom prst="rect">
            <a:avLst/>
          </a:prstGeom>
          <a:solidFill>
            <a:schemeClr val="accent2"/>
          </a:solidFill>
          <a:ln w="9525">
            <a:solidFill>
              <a:schemeClr val="tx1"/>
            </a:solidFill>
            <a:miter lim="800000"/>
            <a:headEnd/>
            <a:tailEnd/>
          </a:ln>
        </p:spPr>
        <p:txBody>
          <a:bodyPr wrap="none" anchor="ct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el-GR" altLang="el-GR" sz="1800">
              <a:solidFill>
                <a:schemeClr val="tx1"/>
              </a:solidFill>
              <a:latin typeface="Arial" charset="0"/>
            </a:endParaRPr>
          </a:p>
        </p:txBody>
      </p:sp>
      <p:sp>
        <p:nvSpPr>
          <p:cNvPr id="67633" name="AutoShape 71"/>
          <p:cNvSpPr>
            <a:spLocks noChangeArrowheads="1"/>
          </p:cNvSpPr>
          <p:nvPr/>
        </p:nvSpPr>
        <p:spPr bwMode="auto">
          <a:xfrm rot="5400000">
            <a:off x="2286000" y="3124200"/>
            <a:ext cx="533400" cy="1447800"/>
          </a:xfrm>
          <a:prstGeom prst="moon">
            <a:avLst>
              <a:gd name="adj" fmla="val 87500"/>
            </a:avLst>
          </a:prstGeom>
          <a:solidFill>
            <a:schemeClr val="bg1"/>
          </a:solidFill>
          <a:ln w="9525">
            <a:solidFill>
              <a:schemeClr val="tx1"/>
            </a:solidFill>
            <a:miter lim="800000"/>
            <a:headEnd/>
            <a:tailEnd/>
          </a:ln>
        </p:spPr>
        <p:txBody>
          <a:bodyPr wrap="none" anchor="ct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el-GR" altLang="el-GR" sz="1800">
              <a:solidFill>
                <a:schemeClr val="tx1"/>
              </a:solidFill>
              <a:latin typeface="Arial" charset="0"/>
            </a:endParaRPr>
          </a:p>
        </p:txBody>
      </p:sp>
      <p:sp>
        <p:nvSpPr>
          <p:cNvPr id="67634" name="Line 72"/>
          <p:cNvSpPr>
            <a:spLocks noChangeShapeType="1"/>
          </p:cNvSpPr>
          <p:nvPr/>
        </p:nvSpPr>
        <p:spPr bwMode="auto">
          <a:xfrm flipV="1">
            <a:off x="2514600" y="38862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67635" name="Text Box 73"/>
          <p:cNvSpPr txBox="1">
            <a:spLocks noChangeArrowheads="1"/>
          </p:cNvSpPr>
          <p:nvPr/>
        </p:nvSpPr>
        <p:spPr bwMode="auto">
          <a:xfrm>
            <a:off x="1981200" y="3635732"/>
            <a:ext cx="12226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50000"/>
              </a:spcBef>
              <a:buFontTx/>
              <a:buNone/>
            </a:pPr>
            <a:r>
              <a:rPr lang="en-US" altLang="el-GR" sz="1800" b="1" dirty="0">
                <a:solidFill>
                  <a:schemeClr val="tx2"/>
                </a:solidFill>
                <a:latin typeface="Arial" charset="0"/>
              </a:rPr>
              <a:t> </a:t>
            </a:r>
            <a:r>
              <a:rPr lang="el-GR" altLang="el-GR" sz="1800" b="1" dirty="0" smtClean="0">
                <a:solidFill>
                  <a:schemeClr val="tx2"/>
                </a:solidFill>
                <a:latin typeface="Arial" charset="0"/>
              </a:rPr>
              <a:t>45-50 </a:t>
            </a:r>
            <a:r>
              <a:rPr lang="en-US" altLang="el-GR" sz="1800" b="1" dirty="0" smtClean="0">
                <a:solidFill>
                  <a:schemeClr val="tx2"/>
                </a:solidFill>
                <a:latin typeface="Arial" charset="0"/>
              </a:rPr>
              <a:t>Kg</a:t>
            </a:r>
            <a:endParaRPr lang="en-US" altLang="el-GR" sz="1800" b="1" dirty="0">
              <a:solidFill>
                <a:schemeClr val="tx2"/>
              </a:solidFill>
              <a:latin typeface="Arial" charset="0"/>
            </a:endParaRPr>
          </a:p>
        </p:txBody>
      </p:sp>
      <p:sp>
        <p:nvSpPr>
          <p:cNvPr id="67636" name="Text Box 74"/>
          <p:cNvSpPr txBox="1">
            <a:spLocks noChangeArrowheads="1"/>
          </p:cNvSpPr>
          <p:nvPr/>
        </p:nvSpPr>
        <p:spPr bwMode="auto">
          <a:xfrm>
            <a:off x="6324600" y="1600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50000"/>
              </a:spcBef>
              <a:buFontTx/>
              <a:buNone/>
            </a:pPr>
            <a:r>
              <a:rPr lang="en-US" altLang="el-GR" b="1" u="sng">
                <a:solidFill>
                  <a:schemeClr val="tx2"/>
                </a:solidFill>
                <a:latin typeface="Arial" charset="0"/>
              </a:rPr>
              <a:t>180</a:t>
            </a:r>
            <a:r>
              <a:rPr lang="en-US" altLang="el-GR" b="1">
                <a:solidFill>
                  <a:schemeClr val="tx2"/>
                </a:solidFill>
                <a:latin typeface="Arial" charset="0"/>
              </a:rPr>
              <a:t> 100</a:t>
            </a:r>
            <a:endParaRPr lang="en-US" altLang="el-GR" b="1" u="sng">
              <a:solidFill>
                <a:schemeClr val="tx2"/>
              </a:solidFill>
              <a:latin typeface="Arial" charset="0"/>
            </a:endParaRPr>
          </a:p>
        </p:txBody>
      </p:sp>
      <p:sp>
        <p:nvSpPr>
          <p:cNvPr id="67637" name="Line 75"/>
          <p:cNvSpPr>
            <a:spLocks noChangeShapeType="1"/>
          </p:cNvSpPr>
          <p:nvPr/>
        </p:nvSpPr>
        <p:spPr bwMode="auto">
          <a:xfrm flipH="1">
            <a:off x="6019800" y="1905000"/>
            <a:ext cx="304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7638" name="Text Box 76"/>
          <p:cNvSpPr txBox="1">
            <a:spLocks noChangeArrowheads="1"/>
          </p:cNvSpPr>
          <p:nvPr/>
        </p:nvSpPr>
        <p:spPr bwMode="auto">
          <a:xfrm>
            <a:off x="2051720" y="1484784"/>
            <a:ext cx="1301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r" eaLnBrk="1" hangingPunct="1">
              <a:spcBef>
                <a:spcPct val="50000"/>
              </a:spcBef>
              <a:buFontTx/>
              <a:buNone/>
            </a:pPr>
            <a:r>
              <a:rPr lang="en-US" altLang="el-GR" b="1" dirty="0" smtClean="0">
                <a:solidFill>
                  <a:schemeClr val="tx2"/>
                </a:solidFill>
                <a:latin typeface="Arial" charset="0"/>
              </a:rPr>
              <a:t>36.6°C</a:t>
            </a:r>
            <a:endParaRPr lang="en-US" altLang="el-GR" b="1" dirty="0">
              <a:solidFill>
                <a:schemeClr val="tx2"/>
              </a:solidFill>
              <a:latin typeface="Arial" charset="0"/>
            </a:endParaRPr>
          </a:p>
        </p:txBody>
      </p:sp>
      <p:sp>
        <p:nvSpPr>
          <p:cNvPr id="67639" name="Text Box 77"/>
          <p:cNvSpPr txBox="1">
            <a:spLocks noChangeArrowheads="1"/>
          </p:cNvSpPr>
          <p:nvPr/>
        </p:nvSpPr>
        <p:spPr bwMode="auto">
          <a:xfrm>
            <a:off x="6248400" y="35052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50000"/>
              </a:spcBef>
              <a:buFontTx/>
              <a:buNone/>
            </a:pPr>
            <a:r>
              <a:rPr lang="en-US" altLang="el-GR" sz="2000">
                <a:solidFill>
                  <a:srgbClr val="FF0000"/>
                </a:solidFill>
                <a:latin typeface="Arial" charset="0"/>
                <a:sym typeface="Wingdings" pitchFamily="2" charset="2"/>
              </a:rPr>
              <a:t></a:t>
            </a:r>
          </a:p>
        </p:txBody>
      </p:sp>
      <p:sp>
        <p:nvSpPr>
          <p:cNvPr id="67640" name="Text Box 79"/>
          <p:cNvSpPr txBox="1">
            <a:spLocks noChangeArrowheads="1"/>
          </p:cNvSpPr>
          <p:nvPr/>
        </p:nvSpPr>
        <p:spPr bwMode="auto">
          <a:xfrm>
            <a:off x="6400800" y="3657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50000"/>
              </a:spcBef>
              <a:buFontTx/>
              <a:buNone/>
            </a:pPr>
            <a:r>
              <a:rPr lang="en-US" altLang="el-GR" sz="2000">
                <a:solidFill>
                  <a:srgbClr val="FF0000"/>
                </a:solidFill>
                <a:latin typeface="Arial" charset="0"/>
                <a:sym typeface="Wingdings" pitchFamily="2" charset="2"/>
              </a:rPr>
              <a:t></a:t>
            </a:r>
          </a:p>
        </p:txBody>
      </p:sp>
      <p:sp>
        <p:nvSpPr>
          <p:cNvPr id="67641" name="Text Box 80"/>
          <p:cNvSpPr txBox="1">
            <a:spLocks noChangeArrowheads="1"/>
          </p:cNvSpPr>
          <p:nvPr/>
        </p:nvSpPr>
        <p:spPr bwMode="auto">
          <a:xfrm>
            <a:off x="6248400" y="38100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50000"/>
              </a:spcBef>
              <a:buFontTx/>
              <a:buNone/>
            </a:pPr>
            <a:r>
              <a:rPr lang="en-US" altLang="el-GR" sz="2000">
                <a:solidFill>
                  <a:srgbClr val="FF0000"/>
                </a:solidFill>
                <a:latin typeface="Arial" charset="0"/>
                <a:sym typeface="Wingdings" pitchFamily="2" charset="2"/>
              </a:rPr>
              <a:t></a:t>
            </a:r>
          </a:p>
        </p:txBody>
      </p:sp>
      <p:sp>
        <p:nvSpPr>
          <p:cNvPr id="67642" name="Text Box 81"/>
          <p:cNvSpPr txBox="1">
            <a:spLocks noChangeArrowheads="1"/>
          </p:cNvSpPr>
          <p:nvPr/>
        </p:nvSpPr>
        <p:spPr bwMode="auto">
          <a:xfrm>
            <a:off x="6705600" y="3429000"/>
            <a:ext cx="1752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50000"/>
              </a:spcBef>
              <a:buFontTx/>
              <a:buNone/>
            </a:pPr>
            <a:r>
              <a:rPr lang="en-US" altLang="el-GR" b="1" dirty="0" smtClean="0">
                <a:solidFill>
                  <a:schemeClr val="tx2"/>
                </a:solidFill>
                <a:latin typeface="Arial" charset="0"/>
              </a:rPr>
              <a:t>12.5-13.5 </a:t>
            </a:r>
            <a:r>
              <a:rPr lang="en-US" altLang="el-GR" b="1" dirty="0">
                <a:solidFill>
                  <a:schemeClr val="tx2"/>
                </a:solidFill>
                <a:latin typeface="Arial" charset="0"/>
              </a:rPr>
              <a:t>g/</a:t>
            </a:r>
            <a:r>
              <a:rPr lang="en-US" altLang="el-GR" b="1" dirty="0" err="1">
                <a:solidFill>
                  <a:schemeClr val="tx2"/>
                </a:solidFill>
                <a:latin typeface="Arial" charset="0"/>
              </a:rPr>
              <a:t>dL</a:t>
            </a:r>
            <a:r>
              <a:rPr lang="en-US" altLang="el-GR" b="1" dirty="0">
                <a:solidFill>
                  <a:schemeClr val="tx2"/>
                </a:solidFill>
                <a:latin typeface="Arial" charset="0"/>
              </a:rPr>
              <a:t> </a:t>
            </a:r>
            <a:endParaRPr lang="en-US" altLang="el-GR" b="1" u="sng" dirty="0">
              <a:solidFill>
                <a:schemeClr val="tx2"/>
              </a:solidFill>
              <a:latin typeface="Arial" charset="0"/>
            </a:endParaRPr>
          </a:p>
        </p:txBody>
      </p:sp>
      <p:sp>
        <p:nvSpPr>
          <p:cNvPr id="2" name="Τίτλος 1"/>
          <p:cNvSpPr>
            <a:spLocks noGrp="1"/>
          </p:cNvSpPr>
          <p:nvPr>
            <p:ph type="title"/>
          </p:nvPr>
        </p:nvSpPr>
        <p:spPr>
          <a:xfrm>
            <a:off x="467544" y="44624"/>
            <a:ext cx="8229600" cy="908720"/>
          </a:xfrm>
        </p:spPr>
        <p:txBody>
          <a:bodyPr/>
          <a:lstStyle/>
          <a:p>
            <a:r>
              <a:rPr lang="el-GR" dirty="0" smtClean="0"/>
              <a:t>Συμπερασματικά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22286315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a:t>Προσέλκυση εθελοντών αιμοδοτών είναι η διαδικασία εμπέδωσης της εθελοντικής αιμοδοσίας στο σύστημα αξιών του ατόμου, ώστε το άτομο να ενθαρρυνθεί να γίνει εθελοντής αιμοδότης, αλλά και να συνειδητοποιήσει ότι πρέπει να παραμείνει εθελοντής αιμοδότης.</a:t>
            </a:r>
          </a:p>
          <a:p>
            <a:r>
              <a:rPr lang="el-GR" dirty="0"/>
              <a:t>Η προσέλκυση είναι μια σύνθετη διαδικασία επικοινωνίας, η οποία καλό είναι να γίνεται από τους Επαγγελματίες Υγείας/</a:t>
            </a:r>
            <a:r>
              <a:rPr lang="el-GR" dirty="0" err="1"/>
              <a:t>προσελκυτές</a:t>
            </a:r>
            <a:r>
              <a:rPr lang="el-GR" dirty="0"/>
              <a:t> και λοιπά στελέχη της αιμοδοσία. Το έργο της προσέλκυσης είναι δραστηριότητα εξειδικευμένη που θα πρέπει να κατευθύνεται από βαθιά θεωρητική γνώση, έρευνα και </a:t>
            </a:r>
            <a:r>
              <a:rPr lang="el-GR" dirty="0" smtClean="0"/>
              <a:t>εμπειρία</a:t>
            </a:r>
            <a:r>
              <a:rPr lang="el-GR" dirty="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
        <p:nvSpPr>
          <p:cNvPr id="4" name="Τίτλος 3"/>
          <p:cNvSpPr>
            <a:spLocks noGrp="1"/>
          </p:cNvSpPr>
          <p:nvPr>
            <p:ph type="title"/>
          </p:nvPr>
        </p:nvSpPr>
        <p:spPr/>
        <p:txBody>
          <a:bodyPr/>
          <a:lstStyle/>
          <a:p>
            <a:r>
              <a:rPr lang="el-GR" dirty="0"/>
              <a:t>Προσέλκυση αιμοδοτών</a:t>
            </a:r>
          </a:p>
        </p:txBody>
      </p:sp>
    </p:spTree>
    <p:extLst>
      <p:ext uri="{BB962C8B-B14F-4D97-AF65-F5344CB8AC3E}">
        <p14:creationId xmlns:p14="http://schemas.microsoft.com/office/powerpoint/2010/main" val="41273923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κύκλος της αιμοδοσίας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grpSp>
        <p:nvGrpSpPr>
          <p:cNvPr id="61" name="Ομάδα 60"/>
          <p:cNvGrpSpPr/>
          <p:nvPr/>
        </p:nvGrpSpPr>
        <p:grpSpPr>
          <a:xfrm>
            <a:off x="323528" y="1401814"/>
            <a:ext cx="8686722" cy="4989313"/>
            <a:chOff x="323528" y="1401814"/>
            <a:chExt cx="8686722" cy="4989313"/>
          </a:xfrm>
        </p:grpSpPr>
        <p:sp>
          <p:nvSpPr>
            <p:cNvPr id="3" name="TextBox 2"/>
            <p:cNvSpPr txBox="1"/>
            <p:nvPr/>
          </p:nvSpPr>
          <p:spPr>
            <a:xfrm>
              <a:off x="3827078" y="4726999"/>
              <a:ext cx="769763" cy="369332"/>
            </a:xfrm>
            <a:prstGeom prst="rect">
              <a:avLst/>
            </a:prstGeom>
            <a:noFill/>
            <a:ln w="19050">
              <a:solidFill>
                <a:schemeClr val="accent2">
                  <a:lumMod val="75000"/>
                </a:schemeClr>
              </a:solidFill>
            </a:ln>
          </p:spPr>
          <p:txBody>
            <a:bodyPr wrap="none" rtlCol="0">
              <a:spAutoFit/>
            </a:bodyPr>
            <a:lstStyle/>
            <a:p>
              <a:r>
                <a:rPr lang="el-GR" dirty="0" smtClean="0">
                  <a:latin typeface="+mn-lt"/>
                </a:rPr>
                <a:t>Άφιξη</a:t>
              </a:r>
              <a:endParaRPr lang="el-GR" dirty="0">
                <a:latin typeface="+mn-lt"/>
              </a:endParaRPr>
            </a:p>
          </p:txBody>
        </p:sp>
        <p:sp>
          <p:nvSpPr>
            <p:cNvPr id="5" name="TextBox 4"/>
            <p:cNvSpPr txBox="1"/>
            <p:nvPr/>
          </p:nvSpPr>
          <p:spPr>
            <a:xfrm>
              <a:off x="2468923" y="4275347"/>
              <a:ext cx="1021946" cy="369332"/>
            </a:xfrm>
            <a:prstGeom prst="rect">
              <a:avLst/>
            </a:prstGeom>
            <a:noFill/>
            <a:ln w="19050">
              <a:solidFill>
                <a:schemeClr val="accent2">
                  <a:lumMod val="75000"/>
                </a:schemeClr>
              </a:solidFill>
            </a:ln>
          </p:spPr>
          <p:txBody>
            <a:bodyPr wrap="none" rtlCol="0">
              <a:spAutoFit/>
            </a:bodyPr>
            <a:lstStyle/>
            <a:p>
              <a:r>
                <a:rPr lang="el-GR" dirty="0" smtClean="0">
                  <a:latin typeface="+mn-lt"/>
                </a:rPr>
                <a:t>Εγγραφή</a:t>
              </a:r>
              <a:endParaRPr lang="el-GR" dirty="0">
                <a:latin typeface="+mn-lt"/>
              </a:endParaRPr>
            </a:p>
          </p:txBody>
        </p:sp>
        <p:sp>
          <p:nvSpPr>
            <p:cNvPr id="6" name="TextBox 5"/>
            <p:cNvSpPr txBox="1"/>
            <p:nvPr/>
          </p:nvSpPr>
          <p:spPr>
            <a:xfrm>
              <a:off x="2063276" y="3134252"/>
              <a:ext cx="1368152" cy="646331"/>
            </a:xfrm>
            <a:prstGeom prst="rect">
              <a:avLst/>
            </a:prstGeom>
            <a:noFill/>
            <a:ln w="19050">
              <a:solidFill>
                <a:schemeClr val="accent2">
                  <a:lumMod val="75000"/>
                </a:schemeClr>
              </a:solidFill>
            </a:ln>
          </p:spPr>
          <p:txBody>
            <a:bodyPr wrap="square" rtlCol="0">
              <a:spAutoFit/>
            </a:bodyPr>
            <a:lstStyle/>
            <a:p>
              <a:r>
                <a:rPr lang="el-GR" dirty="0" smtClean="0">
                  <a:latin typeface="+mn-lt"/>
                </a:rPr>
                <a:t>Έλεγχος αιματοκρίτη</a:t>
              </a:r>
              <a:endParaRPr lang="el-GR" dirty="0">
                <a:latin typeface="+mn-lt"/>
              </a:endParaRPr>
            </a:p>
          </p:txBody>
        </p:sp>
        <p:sp>
          <p:nvSpPr>
            <p:cNvPr id="7" name="TextBox 6"/>
            <p:cNvSpPr txBox="1"/>
            <p:nvPr/>
          </p:nvSpPr>
          <p:spPr>
            <a:xfrm>
              <a:off x="3594642" y="2708920"/>
              <a:ext cx="1234633" cy="369332"/>
            </a:xfrm>
            <a:prstGeom prst="rect">
              <a:avLst/>
            </a:prstGeom>
            <a:noFill/>
            <a:ln w="19050">
              <a:solidFill>
                <a:schemeClr val="accent2">
                  <a:lumMod val="75000"/>
                </a:schemeClr>
              </a:solidFill>
            </a:ln>
          </p:spPr>
          <p:txBody>
            <a:bodyPr wrap="none" rtlCol="0">
              <a:spAutoFit/>
            </a:bodyPr>
            <a:lstStyle/>
            <a:p>
              <a:r>
                <a:rPr lang="el-GR" dirty="0" smtClean="0">
                  <a:latin typeface="+mn-lt"/>
                </a:rPr>
                <a:t>Αιμοδοσία</a:t>
              </a:r>
              <a:endParaRPr lang="el-GR" dirty="0">
                <a:latin typeface="+mn-lt"/>
              </a:endParaRPr>
            </a:p>
          </p:txBody>
        </p:sp>
        <p:sp>
          <p:nvSpPr>
            <p:cNvPr id="8" name="TextBox 7"/>
            <p:cNvSpPr txBox="1"/>
            <p:nvPr/>
          </p:nvSpPr>
          <p:spPr>
            <a:xfrm>
              <a:off x="5039454" y="3174058"/>
              <a:ext cx="1194558" cy="369332"/>
            </a:xfrm>
            <a:prstGeom prst="rect">
              <a:avLst/>
            </a:prstGeom>
            <a:noFill/>
            <a:ln w="19050">
              <a:solidFill>
                <a:schemeClr val="accent2">
                  <a:lumMod val="75000"/>
                </a:schemeClr>
              </a:solidFill>
            </a:ln>
          </p:spPr>
          <p:txBody>
            <a:bodyPr wrap="none" rtlCol="0">
              <a:spAutoFit/>
            </a:bodyPr>
            <a:lstStyle/>
            <a:p>
              <a:r>
                <a:rPr lang="el-GR" dirty="0" smtClean="0">
                  <a:latin typeface="+mn-lt"/>
                </a:rPr>
                <a:t>Ανάρρωση</a:t>
              </a:r>
              <a:endParaRPr lang="el-GR" dirty="0">
                <a:latin typeface="+mn-lt"/>
              </a:endParaRPr>
            </a:p>
          </p:txBody>
        </p:sp>
        <p:sp>
          <p:nvSpPr>
            <p:cNvPr id="9" name="Έλλειψη 8"/>
            <p:cNvSpPr/>
            <p:nvPr/>
          </p:nvSpPr>
          <p:spPr>
            <a:xfrm>
              <a:off x="3419872" y="3134252"/>
              <a:ext cx="1584176" cy="151042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p:cNvSpPr txBox="1"/>
            <p:nvPr/>
          </p:nvSpPr>
          <p:spPr>
            <a:xfrm>
              <a:off x="5062302" y="3804768"/>
              <a:ext cx="1705275" cy="369332"/>
            </a:xfrm>
            <a:prstGeom prst="rect">
              <a:avLst/>
            </a:prstGeom>
            <a:noFill/>
            <a:ln w="19050">
              <a:solidFill>
                <a:schemeClr val="accent2">
                  <a:lumMod val="75000"/>
                </a:schemeClr>
              </a:solidFill>
            </a:ln>
          </p:spPr>
          <p:txBody>
            <a:bodyPr wrap="none" rtlCol="0">
              <a:spAutoFit/>
            </a:bodyPr>
            <a:lstStyle/>
            <a:p>
              <a:r>
                <a:rPr lang="el-GR" dirty="0" smtClean="0">
                  <a:latin typeface="+mn-lt"/>
                </a:rPr>
                <a:t>Χυμός μπισκότα</a:t>
              </a:r>
              <a:endParaRPr lang="el-GR" dirty="0">
                <a:latin typeface="+mn-lt"/>
              </a:endParaRPr>
            </a:p>
          </p:txBody>
        </p:sp>
        <p:sp>
          <p:nvSpPr>
            <p:cNvPr id="11" name="TextBox 10"/>
            <p:cNvSpPr txBox="1"/>
            <p:nvPr/>
          </p:nvSpPr>
          <p:spPr>
            <a:xfrm>
              <a:off x="4862932" y="4455598"/>
              <a:ext cx="1348831" cy="369332"/>
            </a:xfrm>
            <a:prstGeom prst="rect">
              <a:avLst/>
            </a:prstGeom>
            <a:noFill/>
            <a:ln w="19050">
              <a:solidFill>
                <a:schemeClr val="accent2">
                  <a:lumMod val="75000"/>
                </a:schemeClr>
              </a:solidFill>
            </a:ln>
          </p:spPr>
          <p:txBody>
            <a:bodyPr wrap="none" rtlCol="0">
              <a:spAutoFit/>
            </a:bodyPr>
            <a:lstStyle/>
            <a:p>
              <a:r>
                <a:rPr lang="el-GR" dirty="0" smtClean="0">
                  <a:latin typeface="+mn-lt"/>
                </a:rPr>
                <a:t>Αναχώρηση </a:t>
              </a:r>
              <a:endParaRPr lang="el-GR" dirty="0">
                <a:latin typeface="+mn-lt"/>
              </a:endParaRPr>
            </a:p>
          </p:txBody>
        </p:sp>
        <p:sp>
          <p:nvSpPr>
            <p:cNvPr id="12" name="TextBox 11"/>
            <p:cNvSpPr txBox="1"/>
            <p:nvPr/>
          </p:nvSpPr>
          <p:spPr>
            <a:xfrm>
              <a:off x="4714155" y="5196426"/>
              <a:ext cx="1321196" cy="369332"/>
            </a:xfrm>
            <a:prstGeom prst="rect">
              <a:avLst/>
            </a:prstGeom>
            <a:noFill/>
            <a:ln w="19050">
              <a:solidFill>
                <a:schemeClr val="accent2">
                  <a:lumMod val="75000"/>
                </a:schemeClr>
              </a:solidFill>
            </a:ln>
          </p:spPr>
          <p:txBody>
            <a:bodyPr wrap="none" rtlCol="0">
              <a:spAutoFit/>
            </a:bodyPr>
            <a:lstStyle/>
            <a:p>
              <a:r>
                <a:rPr lang="el-GR" dirty="0" smtClean="0">
                  <a:latin typeface="+mn-lt"/>
                </a:rPr>
                <a:t>Υπενθύμιση</a:t>
              </a:r>
              <a:endParaRPr lang="el-GR" dirty="0">
                <a:latin typeface="+mn-lt"/>
              </a:endParaRPr>
            </a:p>
          </p:txBody>
        </p:sp>
        <p:sp>
          <p:nvSpPr>
            <p:cNvPr id="13" name="TextBox 12"/>
            <p:cNvSpPr txBox="1"/>
            <p:nvPr/>
          </p:nvSpPr>
          <p:spPr>
            <a:xfrm>
              <a:off x="1043608" y="1628800"/>
              <a:ext cx="2448272" cy="646331"/>
            </a:xfrm>
            <a:prstGeom prst="rect">
              <a:avLst/>
            </a:prstGeom>
            <a:noFill/>
            <a:ln w="19050">
              <a:solidFill>
                <a:schemeClr val="accent3">
                  <a:lumMod val="75000"/>
                </a:schemeClr>
              </a:solidFill>
            </a:ln>
          </p:spPr>
          <p:txBody>
            <a:bodyPr wrap="square" rtlCol="0">
              <a:spAutoFit/>
            </a:bodyPr>
            <a:lstStyle/>
            <a:p>
              <a:r>
                <a:rPr lang="el-GR" dirty="0" smtClean="0">
                  <a:latin typeface="+mn-lt"/>
                </a:rPr>
                <a:t>Πιθανή απόρριψη: Χαμηλός αιματοκρίτης</a:t>
              </a:r>
              <a:endParaRPr lang="el-GR" dirty="0">
                <a:latin typeface="+mn-lt"/>
              </a:endParaRPr>
            </a:p>
          </p:txBody>
        </p:sp>
        <p:sp>
          <p:nvSpPr>
            <p:cNvPr id="14" name="TextBox 13"/>
            <p:cNvSpPr txBox="1"/>
            <p:nvPr/>
          </p:nvSpPr>
          <p:spPr>
            <a:xfrm>
              <a:off x="323528" y="4757083"/>
              <a:ext cx="2232248" cy="1200329"/>
            </a:xfrm>
            <a:prstGeom prst="rect">
              <a:avLst/>
            </a:prstGeom>
            <a:noFill/>
            <a:ln w="19050">
              <a:solidFill>
                <a:schemeClr val="accent3">
                  <a:lumMod val="75000"/>
                </a:schemeClr>
              </a:solidFill>
            </a:ln>
          </p:spPr>
          <p:txBody>
            <a:bodyPr wrap="square" rtlCol="0">
              <a:spAutoFit/>
            </a:bodyPr>
            <a:lstStyle/>
            <a:p>
              <a:r>
                <a:rPr lang="el-GR" dirty="0" smtClean="0">
                  <a:latin typeface="+mn-lt"/>
                </a:rPr>
                <a:t>Πιθανή απόρριψη:</a:t>
              </a:r>
            </a:p>
            <a:p>
              <a:r>
                <a:rPr lang="el-GR" dirty="0" smtClean="0">
                  <a:latin typeface="+mn-lt"/>
                </a:rPr>
                <a:t>Ιατρικοί λόγοι, ταξίδια, σεξουαλική συμπεριφορά κ.α.</a:t>
              </a:r>
              <a:endParaRPr lang="el-GR" dirty="0">
                <a:latin typeface="+mn-lt"/>
              </a:endParaRPr>
            </a:p>
          </p:txBody>
        </p:sp>
        <p:sp>
          <p:nvSpPr>
            <p:cNvPr id="15" name="TextBox 14"/>
            <p:cNvSpPr txBox="1"/>
            <p:nvPr/>
          </p:nvSpPr>
          <p:spPr>
            <a:xfrm>
              <a:off x="3821015" y="1401814"/>
              <a:ext cx="2639979" cy="923330"/>
            </a:xfrm>
            <a:prstGeom prst="rect">
              <a:avLst/>
            </a:prstGeom>
            <a:noFill/>
            <a:ln w="19050">
              <a:solidFill>
                <a:schemeClr val="accent3">
                  <a:lumMod val="75000"/>
                </a:schemeClr>
              </a:solidFill>
            </a:ln>
          </p:spPr>
          <p:txBody>
            <a:bodyPr wrap="square" rtlCol="0">
              <a:spAutoFit/>
            </a:bodyPr>
            <a:lstStyle/>
            <a:p>
              <a:r>
                <a:rPr lang="el-GR" dirty="0" smtClean="0">
                  <a:latin typeface="+mn-lt"/>
                </a:rPr>
                <a:t>Πιθανότητα ο </a:t>
              </a:r>
              <a:r>
                <a:rPr lang="el-GR" dirty="0" err="1" smtClean="0">
                  <a:latin typeface="+mn-lt"/>
                </a:rPr>
                <a:t>αιμ</a:t>
              </a:r>
              <a:r>
                <a:rPr lang="en-US" dirty="0" smtClean="0">
                  <a:latin typeface="+mn-lt"/>
                </a:rPr>
                <a:t>o</a:t>
              </a:r>
              <a:r>
                <a:rPr lang="el-GR" dirty="0" smtClean="0">
                  <a:latin typeface="+mn-lt"/>
                </a:rPr>
                <a:t>δότης να μη δώσει επαρκή ποσότητα</a:t>
              </a:r>
              <a:endParaRPr lang="el-GR" dirty="0">
                <a:latin typeface="+mn-lt"/>
              </a:endParaRPr>
            </a:p>
          </p:txBody>
        </p:sp>
        <p:sp>
          <p:nvSpPr>
            <p:cNvPr id="16" name="TextBox 15"/>
            <p:cNvSpPr txBox="1"/>
            <p:nvPr/>
          </p:nvSpPr>
          <p:spPr>
            <a:xfrm>
              <a:off x="6368446" y="2420888"/>
              <a:ext cx="2146742" cy="369332"/>
            </a:xfrm>
            <a:prstGeom prst="rect">
              <a:avLst/>
            </a:prstGeom>
            <a:noFill/>
            <a:ln w="19050">
              <a:solidFill>
                <a:srgbClr val="C00000"/>
              </a:solidFill>
            </a:ln>
          </p:spPr>
          <p:txBody>
            <a:bodyPr wrap="none" rtlCol="0">
              <a:spAutoFit/>
            </a:bodyPr>
            <a:lstStyle/>
            <a:p>
              <a:r>
                <a:rPr lang="el-GR" dirty="0" smtClean="0">
                  <a:latin typeface="+mn-lt"/>
                </a:rPr>
                <a:t>Αίσθημα λιποθυμίας</a:t>
              </a:r>
              <a:endParaRPr lang="el-GR" dirty="0">
                <a:latin typeface="+mn-lt"/>
              </a:endParaRPr>
            </a:p>
          </p:txBody>
        </p:sp>
        <p:sp>
          <p:nvSpPr>
            <p:cNvPr id="17" name="TextBox 16"/>
            <p:cNvSpPr txBox="1"/>
            <p:nvPr/>
          </p:nvSpPr>
          <p:spPr>
            <a:xfrm>
              <a:off x="7177977" y="3174058"/>
              <a:ext cx="1245790" cy="369332"/>
            </a:xfrm>
            <a:prstGeom prst="rect">
              <a:avLst/>
            </a:prstGeom>
            <a:noFill/>
            <a:ln w="19050">
              <a:solidFill>
                <a:srgbClr val="C00000"/>
              </a:solidFill>
            </a:ln>
          </p:spPr>
          <p:txBody>
            <a:bodyPr wrap="none" rtlCol="0">
              <a:spAutoFit/>
            </a:bodyPr>
            <a:lstStyle/>
            <a:p>
              <a:r>
                <a:rPr lang="el-GR" dirty="0" smtClean="0">
                  <a:latin typeface="+mn-lt"/>
                </a:rPr>
                <a:t>Λιποθυμία</a:t>
              </a:r>
              <a:endParaRPr lang="el-GR" dirty="0">
                <a:latin typeface="+mn-lt"/>
              </a:endParaRPr>
            </a:p>
          </p:txBody>
        </p:sp>
        <p:sp>
          <p:nvSpPr>
            <p:cNvPr id="18" name="TextBox 17"/>
            <p:cNvSpPr txBox="1"/>
            <p:nvPr/>
          </p:nvSpPr>
          <p:spPr>
            <a:xfrm>
              <a:off x="6705994" y="4317098"/>
              <a:ext cx="2304256" cy="646331"/>
            </a:xfrm>
            <a:prstGeom prst="rect">
              <a:avLst/>
            </a:prstGeom>
            <a:noFill/>
            <a:ln w="19050">
              <a:solidFill>
                <a:schemeClr val="accent5">
                  <a:lumMod val="75000"/>
                </a:schemeClr>
              </a:solidFill>
            </a:ln>
          </p:spPr>
          <p:txBody>
            <a:bodyPr wrap="square" rtlCol="0">
              <a:spAutoFit/>
            </a:bodyPr>
            <a:lstStyle/>
            <a:p>
              <a:r>
                <a:rPr lang="el-GR" dirty="0" smtClean="0">
                  <a:latin typeface="+mn-lt"/>
                </a:rPr>
                <a:t>Πιθανές επιπλοκές: μελάνιασμα</a:t>
              </a:r>
              <a:endParaRPr lang="el-GR" dirty="0">
                <a:latin typeface="+mn-lt"/>
              </a:endParaRPr>
            </a:p>
          </p:txBody>
        </p:sp>
        <p:sp>
          <p:nvSpPr>
            <p:cNvPr id="19" name="TextBox 18"/>
            <p:cNvSpPr txBox="1"/>
            <p:nvPr/>
          </p:nvSpPr>
          <p:spPr>
            <a:xfrm>
              <a:off x="6335643" y="5373216"/>
              <a:ext cx="2160240" cy="923330"/>
            </a:xfrm>
            <a:prstGeom prst="rect">
              <a:avLst/>
            </a:prstGeom>
            <a:noFill/>
            <a:ln w="19050">
              <a:solidFill>
                <a:schemeClr val="accent5">
                  <a:lumMod val="75000"/>
                </a:schemeClr>
              </a:solidFill>
            </a:ln>
          </p:spPr>
          <p:txBody>
            <a:bodyPr wrap="square" rtlCol="0">
              <a:spAutoFit/>
            </a:bodyPr>
            <a:lstStyle/>
            <a:p>
              <a:r>
                <a:rPr lang="el-GR" dirty="0" smtClean="0">
                  <a:latin typeface="+mn-lt"/>
                </a:rPr>
                <a:t>Πιθανή ύπαρξη </a:t>
              </a:r>
              <a:r>
                <a:rPr lang="el-GR" dirty="0" err="1" smtClean="0">
                  <a:latin typeface="+mn-lt"/>
                </a:rPr>
                <a:t>μόλυνης</a:t>
              </a:r>
              <a:r>
                <a:rPr lang="el-GR" dirty="0" smtClean="0">
                  <a:latin typeface="+mn-lt"/>
                </a:rPr>
                <a:t>: </a:t>
              </a:r>
              <a:r>
                <a:rPr lang="en-US" dirty="0" smtClean="0">
                  <a:latin typeface="+mn-lt"/>
                </a:rPr>
                <a:t>HBV, HIV</a:t>
              </a:r>
              <a:r>
                <a:rPr lang="el-GR" dirty="0" smtClean="0">
                  <a:latin typeface="+mn-lt"/>
                </a:rPr>
                <a:t>, </a:t>
              </a:r>
              <a:r>
                <a:rPr lang="en-US" dirty="0" smtClean="0">
                  <a:latin typeface="+mn-lt"/>
                </a:rPr>
                <a:t>HCV</a:t>
              </a:r>
              <a:endParaRPr lang="el-GR" dirty="0">
                <a:latin typeface="+mn-lt"/>
              </a:endParaRPr>
            </a:p>
          </p:txBody>
        </p:sp>
        <p:sp>
          <p:nvSpPr>
            <p:cNvPr id="20" name="TextBox 19"/>
            <p:cNvSpPr txBox="1"/>
            <p:nvPr/>
          </p:nvSpPr>
          <p:spPr>
            <a:xfrm>
              <a:off x="2645026" y="6021795"/>
              <a:ext cx="1572803" cy="369332"/>
            </a:xfrm>
            <a:prstGeom prst="rect">
              <a:avLst/>
            </a:prstGeom>
            <a:noFill/>
            <a:ln w="19050">
              <a:solidFill>
                <a:schemeClr val="accent4">
                  <a:lumMod val="75000"/>
                </a:schemeClr>
              </a:solidFill>
            </a:ln>
          </p:spPr>
          <p:txBody>
            <a:bodyPr wrap="none" rtlCol="0">
              <a:spAutoFit/>
            </a:bodyPr>
            <a:lstStyle/>
            <a:p>
              <a:r>
                <a:rPr lang="el-GR" dirty="0" smtClean="0">
                  <a:latin typeface="+mn-lt"/>
                </a:rPr>
                <a:t>Μη αιμοδότες</a:t>
              </a:r>
              <a:endParaRPr lang="el-GR" dirty="0">
                <a:latin typeface="+mn-lt"/>
              </a:endParaRPr>
            </a:p>
          </p:txBody>
        </p:sp>
        <p:cxnSp>
          <p:nvCxnSpPr>
            <p:cNvPr id="22" name="Ευθύγραμμο βέλος σύνδεσης 21"/>
            <p:cNvCxnSpPr>
              <a:stCxn id="20" idx="0"/>
            </p:cNvCxnSpPr>
            <p:nvPr/>
          </p:nvCxnSpPr>
          <p:spPr>
            <a:xfrm flipV="1">
              <a:off x="3431428" y="5096331"/>
              <a:ext cx="564508" cy="925464"/>
            </a:xfrm>
            <a:prstGeom prst="straightConnector1">
              <a:avLst/>
            </a:prstGeom>
            <a:ln w="28575">
              <a:solidFill>
                <a:schemeClr val="accent4">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p:cNvCxnSpPr>
              <a:stCxn id="3" idx="1"/>
              <a:endCxn id="5" idx="3"/>
            </p:cNvCxnSpPr>
            <p:nvPr/>
          </p:nvCxnSpPr>
          <p:spPr>
            <a:xfrm flipH="1" flipV="1">
              <a:off x="3490869" y="4460013"/>
              <a:ext cx="336209" cy="451652"/>
            </a:xfrm>
            <a:prstGeom prst="straightConnector1">
              <a:avLst/>
            </a:prstGeom>
            <a:ln w="349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a:stCxn id="5" idx="0"/>
              <a:endCxn id="6" idx="2"/>
            </p:cNvCxnSpPr>
            <p:nvPr/>
          </p:nvCxnSpPr>
          <p:spPr>
            <a:xfrm flipH="1" flipV="1">
              <a:off x="2747352" y="3780583"/>
              <a:ext cx="232544" cy="494764"/>
            </a:xfrm>
            <a:prstGeom prst="straightConnector1">
              <a:avLst/>
            </a:prstGeom>
            <a:ln w="349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Ευθύγραμμο βέλος σύνδεσης 27"/>
            <p:cNvCxnSpPr>
              <a:stCxn id="6" idx="0"/>
              <a:endCxn id="7" idx="1"/>
            </p:cNvCxnSpPr>
            <p:nvPr/>
          </p:nvCxnSpPr>
          <p:spPr>
            <a:xfrm flipV="1">
              <a:off x="2747352" y="2893586"/>
              <a:ext cx="847290" cy="240666"/>
            </a:xfrm>
            <a:prstGeom prst="straightConnector1">
              <a:avLst/>
            </a:prstGeom>
            <a:ln w="349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a:stCxn id="7" idx="3"/>
              <a:endCxn id="8" idx="0"/>
            </p:cNvCxnSpPr>
            <p:nvPr/>
          </p:nvCxnSpPr>
          <p:spPr>
            <a:xfrm>
              <a:off x="4829275" y="2893586"/>
              <a:ext cx="807458" cy="280472"/>
            </a:xfrm>
            <a:prstGeom prst="straightConnector1">
              <a:avLst/>
            </a:prstGeom>
            <a:ln w="349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2" name="Ευθύγραμμο βέλος σύνδεσης 31"/>
            <p:cNvCxnSpPr>
              <a:stCxn id="8" idx="2"/>
            </p:cNvCxnSpPr>
            <p:nvPr/>
          </p:nvCxnSpPr>
          <p:spPr>
            <a:xfrm>
              <a:off x="5636733" y="3543390"/>
              <a:ext cx="0" cy="237193"/>
            </a:xfrm>
            <a:prstGeom prst="straightConnector1">
              <a:avLst/>
            </a:prstGeom>
            <a:ln w="349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Ευθύγραμμο βέλος σύνδεσης 33"/>
            <p:cNvCxnSpPr/>
            <p:nvPr/>
          </p:nvCxnSpPr>
          <p:spPr>
            <a:xfrm flipH="1">
              <a:off x="5304606" y="4174100"/>
              <a:ext cx="332127" cy="281498"/>
            </a:xfrm>
            <a:prstGeom prst="straightConnector1">
              <a:avLst/>
            </a:prstGeom>
            <a:ln w="349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6" name="Ευθύγραμμο βέλος σύνδεσης 35"/>
            <p:cNvCxnSpPr>
              <a:stCxn id="11" idx="1"/>
              <a:endCxn id="3" idx="3"/>
            </p:cNvCxnSpPr>
            <p:nvPr/>
          </p:nvCxnSpPr>
          <p:spPr>
            <a:xfrm flipH="1">
              <a:off x="4596841" y="4640264"/>
              <a:ext cx="266091" cy="271401"/>
            </a:xfrm>
            <a:prstGeom prst="straightConnector1">
              <a:avLst/>
            </a:prstGeom>
            <a:ln w="34925">
              <a:solidFill>
                <a:schemeClr val="tx1"/>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p:cNvCxnSpPr>
              <a:endCxn id="13" idx="2"/>
            </p:cNvCxnSpPr>
            <p:nvPr/>
          </p:nvCxnSpPr>
          <p:spPr>
            <a:xfrm flipV="1">
              <a:off x="2267744" y="2275131"/>
              <a:ext cx="0" cy="859121"/>
            </a:xfrm>
            <a:prstGeom prst="straightConnector1">
              <a:avLst/>
            </a:prstGeom>
            <a:ln w="190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Ευθύγραμμο βέλος σύνδεσης 39"/>
            <p:cNvCxnSpPr>
              <a:stCxn id="5" idx="1"/>
              <a:endCxn id="14" idx="0"/>
            </p:cNvCxnSpPr>
            <p:nvPr/>
          </p:nvCxnSpPr>
          <p:spPr>
            <a:xfrm flipH="1">
              <a:off x="1439652" y="4460013"/>
              <a:ext cx="1029271" cy="297070"/>
            </a:xfrm>
            <a:prstGeom prst="straightConnector1">
              <a:avLst/>
            </a:prstGeom>
            <a:ln w="190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Ευθύγραμμο βέλος σύνδεσης 41"/>
            <p:cNvCxnSpPr>
              <a:stCxn id="7" idx="0"/>
            </p:cNvCxnSpPr>
            <p:nvPr/>
          </p:nvCxnSpPr>
          <p:spPr>
            <a:xfrm flipH="1" flipV="1">
              <a:off x="4211958" y="2325144"/>
              <a:ext cx="1" cy="383776"/>
            </a:xfrm>
            <a:prstGeom prst="straightConnector1">
              <a:avLst/>
            </a:prstGeom>
            <a:ln w="190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Ευθύγραμμο βέλος σύνδεσης 44"/>
            <p:cNvCxnSpPr>
              <a:endCxn id="16" idx="1"/>
            </p:cNvCxnSpPr>
            <p:nvPr/>
          </p:nvCxnSpPr>
          <p:spPr>
            <a:xfrm flipV="1">
              <a:off x="4829275" y="2605554"/>
              <a:ext cx="1539171" cy="103366"/>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Ευθύγραμμο βέλος σύνδεσης 46"/>
            <p:cNvCxnSpPr>
              <a:stCxn id="8" idx="3"/>
              <a:endCxn id="17" idx="1"/>
            </p:cNvCxnSpPr>
            <p:nvPr/>
          </p:nvCxnSpPr>
          <p:spPr>
            <a:xfrm>
              <a:off x="6234012" y="3358724"/>
              <a:ext cx="943965" cy="0"/>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Ευθύγραμμο βέλος σύνδεσης 48"/>
            <p:cNvCxnSpPr>
              <a:stCxn id="10" idx="3"/>
              <a:endCxn id="17" idx="2"/>
            </p:cNvCxnSpPr>
            <p:nvPr/>
          </p:nvCxnSpPr>
          <p:spPr>
            <a:xfrm flipV="1">
              <a:off x="6767577" y="3543390"/>
              <a:ext cx="1033295" cy="446044"/>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Ευθύγραμμο βέλος σύνδεσης 50"/>
            <p:cNvCxnSpPr>
              <a:stCxn id="11" idx="3"/>
              <a:endCxn id="18" idx="1"/>
            </p:cNvCxnSpPr>
            <p:nvPr/>
          </p:nvCxnSpPr>
          <p:spPr>
            <a:xfrm>
              <a:off x="6211763" y="4640264"/>
              <a:ext cx="494231" cy="0"/>
            </a:xfrm>
            <a:prstGeom prst="straightConnector1">
              <a:avLst/>
            </a:prstGeom>
            <a:ln w="1905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4" name="Ευθύγραμμο βέλος σύνδεσης 53"/>
            <p:cNvCxnSpPr>
              <a:stCxn id="11" idx="3"/>
            </p:cNvCxnSpPr>
            <p:nvPr/>
          </p:nvCxnSpPr>
          <p:spPr>
            <a:xfrm>
              <a:off x="6211763" y="4640264"/>
              <a:ext cx="736501" cy="732952"/>
            </a:xfrm>
            <a:prstGeom prst="straightConnector1">
              <a:avLst/>
            </a:prstGeom>
            <a:ln w="1905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 name="Ευθύγραμμο βέλος σύνδεσης 55"/>
            <p:cNvCxnSpPr>
              <a:stCxn id="11" idx="2"/>
              <a:endCxn id="12" idx="0"/>
            </p:cNvCxnSpPr>
            <p:nvPr/>
          </p:nvCxnSpPr>
          <p:spPr>
            <a:xfrm flipH="1">
              <a:off x="5374753" y="4824930"/>
              <a:ext cx="162595" cy="371496"/>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Ευθύγραμμο βέλος σύνδεσης 57"/>
            <p:cNvCxnSpPr>
              <a:stCxn id="12" idx="1"/>
              <a:endCxn id="3" idx="2"/>
            </p:cNvCxnSpPr>
            <p:nvPr/>
          </p:nvCxnSpPr>
          <p:spPr>
            <a:xfrm flipH="1" flipV="1">
              <a:off x="4211960" y="5096331"/>
              <a:ext cx="502195" cy="28476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0476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l-GR" dirty="0" smtClean="0"/>
              <a:t>Ποια είναι η γνώμη σας για την εθελοντική αιμοδοσία</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pic>
        <p:nvPicPr>
          <p:cNvPr id="83970" name="Picture 2" descr="http://www.bloodtransfusion.it/Articoli/96/en/002745/image002.jpg"/>
          <p:cNvPicPr>
            <a:picLocks noChangeAspect="1" noChangeArrowheads="1"/>
          </p:cNvPicPr>
          <p:nvPr/>
        </p:nvPicPr>
        <p:blipFill>
          <a:blip r:embed="rId2" cstate="print"/>
          <a:srcRect/>
          <a:stretch>
            <a:fillRect/>
          </a:stretch>
        </p:blipFill>
        <p:spPr bwMode="auto">
          <a:xfrm>
            <a:off x="539552" y="1772816"/>
            <a:ext cx="7877175" cy="4038601"/>
          </a:xfrm>
          <a:prstGeom prst="rect">
            <a:avLst/>
          </a:prstGeom>
          <a:noFill/>
        </p:spPr>
      </p:pic>
      <p:sp>
        <p:nvSpPr>
          <p:cNvPr id="5" name="Rectangle 4"/>
          <p:cNvSpPr/>
          <p:nvPr/>
        </p:nvSpPr>
        <p:spPr>
          <a:xfrm>
            <a:off x="467544" y="6021288"/>
            <a:ext cx="7704856" cy="646331"/>
          </a:xfrm>
          <a:prstGeom prst="rect">
            <a:avLst/>
          </a:prstGeom>
        </p:spPr>
        <p:txBody>
          <a:bodyPr wrap="square">
            <a:spAutoFit/>
          </a:bodyPr>
          <a:lstStyle/>
          <a:p>
            <a:r>
              <a:rPr lang="it-IT" sz="1200" dirty="0" smtClean="0">
                <a:latin typeface="+mn-lt"/>
              </a:rPr>
              <a:t>“</a:t>
            </a:r>
            <a:r>
              <a:rPr lang="it-IT" sz="1200" dirty="0" smtClean="0">
                <a:latin typeface="+mn-lt"/>
                <a:hlinkClick r:id="rId3"/>
              </a:rPr>
              <a:t>Attitudes and behaviours of Greeks concerning blood donation: recruitment and retention campaigns should be focused on need rather than altruism</a:t>
            </a:r>
            <a:r>
              <a:rPr lang="it-IT" sz="1200" dirty="0" smtClean="0">
                <a:latin typeface="+mn-lt"/>
              </a:rPr>
              <a:t>”, Authors:  Aikaterini A. Kalargirou, Apostolos I. Beloukas, Alexandra G. Kosma, Christina I. Nanou, Maria I. Saridi, Anastasios G. Kriebardis</a:t>
            </a:r>
            <a:endParaRPr lang="el-GR" sz="1200" dirty="0">
              <a:latin typeface="+mn-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smtClean="0"/>
              <a:t>Λόγοι μη </a:t>
            </a:r>
            <a:r>
              <a:rPr lang="el-GR" dirty="0" err="1" smtClean="0"/>
              <a:t>αιμοδότησης</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pic>
        <p:nvPicPr>
          <p:cNvPr id="1026" name="Picture 2" descr="http://www.bloodtransfusion.it/Articoli/96/en/002745/image003.jpg"/>
          <p:cNvPicPr>
            <a:picLocks noChangeAspect="1" noChangeArrowheads="1"/>
          </p:cNvPicPr>
          <p:nvPr/>
        </p:nvPicPr>
        <p:blipFill>
          <a:blip r:embed="rId2" cstate="print"/>
          <a:srcRect/>
          <a:stretch>
            <a:fillRect/>
          </a:stretch>
        </p:blipFill>
        <p:spPr bwMode="auto">
          <a:xfrm>
            <a:off x="251520" y="1052736"/>
            <a:ext cx="8576397" cy="5036931"/>
          </a:xfrm>
          <a:prstGeom prst="rect">
            <a:avLst/>
          </a:prstGeom>
          <a:noFill/>
        </p:spPr>
      </p:pic>
      <p:sp>
        <p:nvSpPr>
          <p:cNvPr id="6" name="Rectangle 5"/>
          <p:cNvSpPr/>
          <p:nvPr/>
        </p:nvSpPr>
        <p:spPr>
          <a:xfrm>
            <a:off x="251520" y="6167045"/>
            <a:ext cx="7704856" cy="646331"/>
          </a:xfrm>
          <a:prstGeom prst="rect">
            <a:avLst/>
          </a:prstGeom>
        </p:spPr>
        <p:txBody>
          <a:bodyPr wrap="square">
            <a:spAutoFit/>
          </a:bodyPr>
          <a:lstStyle/>
          <a:p>
            <a:r>
              <a:rPr lang="it-IT" sz="1200" dirty="0" smtClean="0">
                <a:latin typeface="+mn-lt"/>
              </a:rPr>
              <a:t>“</a:t>
            </a:r>
            <a:r>
              <a:rPr lang="it-IT" sz="1200" dirty="0" smtClean="0">
                <a:latin typeface="+mn-lt"/>
                <a:hlinkClick r:id="rId3"/>
              </a:rPr>
              <a:t>Attitudes and behaviours of Greeks concerning blood donation: recruitment and retention campaigns should be focused on need rather than altruism</a:t>
            </a:r>
            <a:r>
              <a:rPr lang="it-IT" sz="1200" dirty="0" smtClean="0">
                <a:latin typeface="+mn-lt"/>
              </a:rPr>
              <a:t>”, Authors:  Aikaterini A. Kalargirou, Apostolos I. Beloukas, Alexandra G. Kosma, Christina I. Nanou, Maria I. Saridi, Anastasios G. Kriebardis</a:t>
            </a:r>
            <a:endParaRPr lang="el-GR" sz="1200" dirty="0">
              <a:latin typeface="+mn-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smtClean="0"/>
              <a:t>Λόγοι </a:t>
            </a:r>
            <a:r>
              <a:rPr lang="el-GR" dirty="0" err="1" smtClean="0"/>
              <a:t>αιμοδότησης</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pic>
        <p:nvPicPr>
          <p:cNvPr id="84994" name="Picture 2" descr="http://www.bloodtransfusion.it/Articoli/96/en/002745/image004.jpg"/>
          <p:cNvPicPr>
            <a:picLocks noChangeAspect="1" noChangeArrowheads="1"/>
          </p:cNvPicPr>
          <p:nvPr/>
        </p:nvPicPr>
        <p:blipFill>
          <a:blip r:embed="rId2" cstate="print"/>
          <a:srcRect/>
          <a:stretch>
            <a:fillRect/>
          </a:stretch>
        </p:blipFill>
        <p:spPr bwMode="auto">
          <a:xfrm>
            <a:off x="467544" y="1188844"/>
            <a:ext cx="8337426" cy="4976460"/>
          </a:xfrm>
          <a:prstGeom prst="rect">
            <a:avLst/>
          </a:prstGeom>
          <a:noFill/>
        </p:spPr>
      </p:pic>
      <p:sp>
        <p:nvSpPr>
          <p:cNvPr id="5" name="Rectangle 4"/>
          <p:cNvSpPr/>
          <p:nvPr/>
        </p:nvSpPr>
        <p:spPr>
          <a:xfrm>
            <a:off x="467544" y="6165304"/>
            <a:ext cx="7704856" cy="646331"/>
          </a:xfrm>
          <a:prstGeom prst="rect">
            <a:avLst/>
          </a:prstGeom>
        </p:spPr>
        <p:txBody>
          <a:bodyPr wrap="square">
            <a:spAutoFit/>
          </a:bodyPr>
          <a:lstStyle/>
          <a:p>
            <a:r>
              <a:rPr lang="it-IT" sz="1200" dirty="0" smtClean="0">
                <a:latin typeface="+mn-lt"/>
              </a:rPr>
              <a:t>“</a:t>
            </a:r>
            <a:r>
              <a:rPr lang="it-IT" sz="1200" dirty="0" smtClean="0">
                <a:latin typeface="+mn-lt"/>
                <a:hlinkClick r:id="rId3"/>
              </a:rPr>
              <a:t>Attitudes and behaviours of Greeks concerning blood donation: recruitment and retention campaigns should be focused on need rather than altruism</a:t>
            </a:r>
            <a:r>
              <a:rPr lang="it-IT" sz="1200" dirty="0" smtClean="0">
                <a:latin typeface="+mn-lt"/>
              </a:rPr>
              <a:t>”, Authors:  Aikaterini A. Kalargirou, Apostolos I. Beloukas, Alexandra G. Kosma, Christina I. Nanou, Maria I. Saridi, Anastasios G. Kriebardis</a:t>
            </a:r>
            <a:endParaRPr lang="el-GR" sz="1200" dirty="0">
              <a:latin typeface="+mn-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Γεγονότα </a:t>
            </a:r>
            <a:r>
              <a:rPr lang="el-GR" dirty="0" smtClean="0"/>
              <a:t>2013</a:t>
            </a:r>
            <a:endParaRPr lang="el-GR" dirty="0"/>
          </a:p>
        </p:txBody>
      </p:sp>
      <p:sp>
        <p:nvSpPr>
          <p:cNvPr id="3" name="Θέση περιεχομένου 2"/>
          <p:cNvSpPr>
            <a:spLocks noGrp="1"/>
          </p:cNvSpPr>
          <p:nvPr>
            <p:ph idx="1"/>
          </p:nvPr>
        </p:nvSpPr>
        <p:spPr/>
        <p:txBody>
          <a:bodyPr/>
          <a:lstStyle/>
          <a:p>
            <a:r>
              <a:rPr lang="el-GR" dirty="0"/>
              <a:t>Κάθε χρόνο οι ανάγκες για αίμα αυξάνουν κατά 5</a:t>
            </a:r>
            <a:r>
              <a:rPr lang="el-GR" dirty="0" smtClean="0"/>
              <a:t>%.</a:t>
            </a:r>
            <a:endParaRPr lang="el-GR" dirty="0"/>
          </a:p>
          <a:p>
            <a:r>
              <a:rPr lang="el-GR" dirty="0"/>
              <a:t>Μόνο το 4% του γενικού πληθυσμού </a:t>
            </a:r>
            <a:r>
              <a:rPr lang="el-GR" dirty="0" err="1" smtClean="0"/>
              <a:t>αιμοδοτεί</a:t>
            </a:r>
            <a:r>
              <a:rPr lang="el-GR" dirty="0" smtClean="0"/>
              <a:t>.</a:t>
            </a:r>
            <a:endParaRPr lang="el-GR" dirty="0"/>
          </a:p>
          <a:p>
            <a:r>
              <a:rPr lang="el-GR" dirty="0"/>
              <a:t>Το 75% των αιμοδοτών δίνουν αίμα μόνο μία φορά το </a:t>
            </a:r>
            <a:r>
              <a:rPr lang="el-GR" dirty="0" smtClean="0"/>
              <a:t>χρόνο.</a:t>
            </a:r>
            <a:endParaRPr lang="el-GR" dirty="0"/>
          </a:p>
          <a:p>
            <a:r>
              <a:rPr lang="el-GR" dirty="0"/>
              <a:t>Έρευνες δείχνουν ότι εάν </a:t>
            </a:r>
            <a:r>
              <a:rPr lang="el-GR" dirty="0" err="1"/>
              <a:t>αιμοδοτούσαν</a:t>
            </a:r>
            <a:r>
              <a:rPr lang="el-GR" dirty="0"/>
              <a:t> 2 φορές τα αποθέματα του αίματος θα ήταν </a:t>
            </a:r>
            <a:r>
              <a:rPr lang="el-GR" dirty="0" smtClean="0"/>
              <a:t>επαρκή.</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7663798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Αναστάσιος </a:t>
            </a:r>
            <a:r>
              <a:rPr lang="el-GR" sz="2000" dirty="0" err="1" smtClean="0"/>
              <a:t>Κριεμπάρδης</a:t>
            </a:r>
            <a:r>
              <a:rPr lang="el-GR" sz="2000" dirty="0" smtClean="0"/>
              <a:t> 2014. </a:t>
            </a:r>
            <a:r>
              <a:rPr lang="el-GR" sz="2000" dirty="0"/>
              <a:t>Αναστάσιος </a:t>
            </a:r>
            <a:r>
              <a:rPr lang="el-GR" sz="2000" dirty="0" err="1" smtClean="0"/>
              <a:t>Κριεμπάρδης</a:t>
            </a:r>
            <a:r>
              <a:rPr lang="el-GR" sz="2000" dirty="0"/>
              <a:t>. </a:t>
            </a:r>
            <a:r>
              <a:rPr lang="el-GR" sz="2000" dirty="0" smtClean="0"/>
              <a:t>«Αιμοδοσία </a:t>
            </a:r>
            <a:r>
              <a:rPr lang="en-US" sz="2000" dirty="0"/>
              <a:t>(</a:t>
            </a:r>
            <a:r>
              <a:rPr lang="el-GR" sz="2000" dirty="0" smtClean="0"/>
              <a:t>Θ</a:t>
            </a:r>
            <a:r>
              <a:rPr lang="en-US" sz="2000" dirty="0" smtClean="0"/>
              <a:t>)</a:t>
            </a:r>
            <a:r>
              <a:rPr lang="el-GR" sz="2000" dirty="0" smtClean="0"/>
              <a:t>. Ενότητα 2</a:t>
            </a:r>
            <a:r>
              <a:rPr lang="en-US" sz="2000" dirty="0" smtClean="0"/>
              <a:t>:</a:t>
            </a:r>
            <a:r>
              <a:rPr lang="el-GR" sz="2000" dirty="0"/>
              <a:t> Επιλογή του </a:t>
            </a:r>
            <a:r>
              <a:rPr lang="el-GR" sz="2000" dirty="0" smtClean="0"/>
              <a:t>Αιμοδότη - Προσέλκυση </a:t>
            </a:r>
            <a:r>
              <a:rPr lang="el-GR" sz="2000" dirty="0"/>
              <a:t>και διατήρηση εθελοντών αιμοδοτών».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8880861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5529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Το γνωρίζεις</a:t>
            </a:r>
            <a:r>
              <a:rPr lang="el-GR" dirty="0" smtClean="0"/>
              <a:t>;</a:t>
            </a:r>
            <a:endParaRPr lang="el-GR" dirty="0"/>
          </a:p>
        </p:txBody>
      </p:sp>
      <p:sp>
        <p:nvSpPr>
          <p:cNvPr id="3" name="Θέση περιεχομένου 2"/>
          <p:cNvSpPr>
            <a:spLocks noGrp="1"/>
          </p:cNvSpPr>
          <p:nvPr>
            <p:ph idx="1"/>
          </p:nvPr>
        </p:nvSpPr>
        <p:spPr/>
        <p:txBody>
          <a:bodyPr>
            <a:normAutofit/>
          </a:bodyPr>
          <a:lstStyle/>
          <a:p>
            <a:r>
              <a:rPr lang="el-GR" dirty="0" smtClean="0"/>
              <a:t>Έχουμε </a:t>
            </a:r>
            <a:r>
              <a:rPr lang="el-GR" dirty="0"/>
              <a:t>5-6 λίτρα </a:t>
            </a:r>
            <a:r>
              <a:rPr lang="el-GR" dirty="0" smtClean="0"/>
              <a:t>αίματος.</a:t>
            </a:r>
            <a:endParaRPr lang="el-GR" dirty="0"/>
          </a:p>
          <a:p>
            <a:r>
              <a:rPr lang="el-GR" dirty="0"/>
              <a:t>Κάθε 3 μήνες μπορούμε με ασφάλεια να </a:t>
            </a:r>
            <a:r>
              <a:rPr lang="el-GR" dirty="0" err="1" smtClean="0"/>
              <a:t>αιμοδοτούμε</a:t>
            </a:r>
            <a:r>
              <a:rPr lang="el-GR" dirty="0" smtClean="0"/>
              <a:t>.</a:t>
            </a:r>
            <a:endParaRPr lang="el-GR" dirty="0"/>
          </a:p>
          <a:p>
            <a:r>
              <a:rPr lang="el-GR" dirty="0"/>
              <a:t>Η αναπλήρωση του όγκου του αίματος γίνεται πολύ γρήγορα</a:t>
            </a:r>
            <a:r>
              <a:rPr lang="el-GR" dirty="0" smtClean="0"/>
              <a:t>:</a:t>
            </a:r>
            <a:endParaRPr lang="el-GR" dirty="0"/>
          </a:p>
          <a:p>
            <a:pPr lvl="1"/>
            <a:r>
              <a:rPr lang="el-GR" dirty="0" smtClean="0"/>
              <a:t>Πλάσμα αίματος μέσα </a:t>
            </a:r>
            <a:r>
              <a:rPr lang="el-GR" dirty="0"/>
              <a:t>σε 24 - 48 </a:t>
            </a:r>
            <a:r>
              <a:rPr lang="el-GR" dirty="0" smtClean="0"/>
              <a:t>ώρες</a:t>
            </a:r>
            <a:r>
              <a:rPr lang="en-US" dirty="0" smtClean="0"/>
              <a:t>.</a:t>
            </a:r>
            <a:endParaRPr lang="el-GR" dirty="0"/>
          </a:p>
          <a:p>
            <a:pPr lvl="1"/>
            <a:r>
              <a:rPr lang="el-GR" dirty="0"/>
              <a:t>Ερυθρά </a:t>
            </a:r>
            <a:r>
              <a:rPr lang="el-GR" dirty="0" smtClean="0"/>
              <a:t>αιμοσφαίρια </a:t>
            </a:r>
            <a:r>
              <a:rPr lang="el-GR" dirty="0"/>
              <a:t>σε περίπου 3 </a:t>
            </a:r>
            <a:r>
              <a:rPr lang="el-GR" dirty="0" smtClean="0"/>
              <a:t>εβδομάδες</a:t>
            </a:r>
            <a:r>
              <a:rPr lang="en-US" dirty="0" smtClean="0"/>
              <a:t>.</a:t>
            </a:r>
            <a:endParaRPr lang="el-GR" dirty="0"/>
          </a:p>
          <a:p>
            <a:pPr lvl="1"/>
            <a:r>
              <a:rPr lang="el-GR" dirty="0"/>
              <a:t>Τα αιμοπετάλια και τα λευκά </a:t>
            </a:r>
            <a:r>
              <a:rPr lang="el-GR" dirty="0" smtClean="0"/>
              <a:t>αιμοσφαίρια </a:t>
            </a:r>
            <a:r>
              <a:rPr lang="el-GR" dirty="0"/>
              <a:t>του </a:t>
            </a:r>
            <a:r>
              <a:rPr lang="el-GR" dirty="0" smtClean="0"/>
              <a:t>αίματος </a:t>
            </a:r>
            <a:r>
              <a:rPr lang="el-GR" dirty="0"/>
              <a:t>μέσα σε λίγα </a:t>
            </a:r>
            <a:r>
              <a:rPr lang="el-GR" dirty="0" smtClean="0"/>
              <a:t>λεπτά</a:t>
            </a:r>
            <a:r>
              <a:rPr lang="en-US"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534912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
        <p:nvSpPr>
          <p:cNvPr id="3" name="Τίτλος 2"/>
          <p:cNvSpPr>
            <a:spLocks noGrp="1"/>
          </p:cNvSpPr>
          <p:nvPr>
            <p:ph type="title"/>
          </p:nvPr>
        </p:nvSpPr>
        <p:spPr/>
        <p:txBody>
          <a:bodyPr/>
          <a:lstStyle/>
          <a:p>
            <a:r>
              <a:rPr lang="el-GR" dirty="0" smtClean="0"/>
              <a:t>Θετικοί και αρνητικοί λόγοι </a:t>
            </a:r>
            <a:r>
              <a:rPr lang="el-GR" dirty="0" err="1" smtClean="0"/>
              <a:t>αιμοδότησης</a:t>
            </a:r>
            <a:endParaRPr lang="el-GR" dirty="0"/>
          </a:p>
        </p:txBody>
      </p:sp>
      <p:sp>
        <p:nvSpPr>
          <p:cNvPr id="4" name="Θέση περιεχομένου 3"/>
          <p:cNvSpPr>
            <a:spLocks noGrp="1"/>
          </p:cNvSpPr>
          <p:nvPr>
            <p:ph idx="1"/>
          </p:nvPr>
        </p:nvSpPr>
        <p:spPr/>
        <p:txBody>
          <a:bodyPr/>
          <a:lstStyle/>
          <a:p>
            <a:r>
              <a:rPr lang="el-GR" dirty="0" smtClean="0"/>
              <a:t>Υποχρεώσεις</a:t>
            </a:r>
            <a:r>
              <a:rPr lang="en-US" dirty="0" smtClean="0"/>
              <a:t>.</a:t>
            </a:r>
            <a:endParaRPr lang="el-GR" dirty="0"/>
          </a:p>
          <a:p>
            <a:r>
              <a:rPr lang="el-GR" dirty="0" smtClean="0"/>
              <a:t>Αλτρουισμός</a:t>
            </a:r>
            <a:r>
              <a:rPr lang="en-US" dirty="0" smtClean="0"/>
              <a:t>.</a:t>
            </a:r>
            <a:endParaRPr lang="el-GR" dirty="0"/>
          </a:p>
          <a:p>
            <a:r>
              <a:rPr lang="el-GR" dirty="0" smtClean="0"/>
              <a:t>Άγχος</a:t>
            </a:r>
            <a:r>
              <a:rPr lang="en-US" dirty="0" smtClean="0"/>
              <a:t>.</a:t>
            </a:r>
            <a:endParaRPr lang="el-GR" dirty="0"/>
          </a:p>
          <a:p>
            <a:r>
              <a:rPr lang="el-GR" dirty="0"/>
              <a:t>Προσωπικό αιμοδοσίας – </a:t>
            </a:r>
            <a:r>
              <a:rPr lang="el-GR" dirty="0" err="1" smtClean="0"/>
              <a:t>αιμολήπτες</a:t>
            </a:r>
            <a:r>
              <a:rPr lang="en-US" dirty="0" smtClean="0"/>
              <a:t>.</a:t>
            </a:r>
            <a:endParaRPr lang="el-GR" dirty="0"/>
          </a:p>
          <a:p>
            <a:r>
              <a:rPr lang="el-GR" dirty="0"/>
              <a:t>Μεταδιδόμενα </a:t>
            </a:r>
            <a:r>
              <a:rPr lang="el-GR" dirty="0" smtClean="0"/>
              <a:t>νοσήματα</a:t>
            </a:r>
            <a:r>
              <a:rPr lang="en-US" dirty="0" smtClean="0"/>
              <a:t>.</a:t>
            </a:r>
            <a:endParaRPr lang="el-GR" dirty="0"/>
          </a:p>
          <a:p>
            <a:r>
              <a:rPr lang="el-GR" dirty="0"/>
              <a:t>Γιατί να δώσω </a:t>
            </a:r>
            <a:r>
              <a:rPr lang="el-GR" dirty="0" smtClean="0"/>
              <a:t>αίμα; Αδιαφορία</a:t>
            </a:r>
            <a:r>
              <a:rPr lang="en-US" dirty="0" smtClean="0"/>
              <a:t>.</a:t>
            </a:r>
            <a:endParaRPr lang="el-GR" dirty="0"/>
          </a:p>
        </p:txBody>
      </p:sp>
    </p:spTree>
    <p:extLst>
      <p:ext uri="{BB962C8B-B14F-4D97-AF65-F5344CB8AC3E}">
        <p14:creationId xmlns:p14="http://schemas.microsoft.com/office/powerpoint/2010/main" val="2035450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Θέση περιεχομένου 2"/>
          <p:cNvSpPr>
            <a:spLocks noGrp="1"/>
          </p:cNvSpPr>
          <p:nvPr>
            <p:ph idx="1"/>
          </p:nvPr>
        </p:nvSpPr>
        <p:spPr>
          <a:xfrm>
            <a:off x="457200" y="5877272"/>
            <a:ext cx="8229600" cy="360040"/>
          </a:xfrm>
        </p:spPr>
        <p:txBody>
          <a:bodyPr>
            <a:normAutofit/>
          </a:bodyPr>
          <a:lstStyle/>
          <a:p>
            <a:pPr marL="0" indent="0" algn="ctr" eaLnBrk="1" hangingPunct="1">
              <a:buFont typeface="Arial" charset="0"/>
              <a:buNone/>
            </a:pPr>
            <a:r>
              <a:rPr lang="en-US" altLang="el-GR" sz="1400" dirty="0" smtClean="0">
                <a:hlinkClick r:id="rId2"/>
              </a:rPr>
              <a:t>www.hsbt.gr</a:t>
            </a:r>
            <a:endParaRPr lang="el-GR" altLang="el-GR" sz="1400" dirty="0" smtClean="0"/>
          </a:p>
        </p:txBody>
      </p:sp>
      <p:pic>
        <p:nvPicPr>
          <p:cNvPr id="2355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4789" y="1448539"/>
            <a:ext cx="2859805" cy="4392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
        <p:nvSpPr>
          <p:cNvPr id="3" name="Τίτλος 2"/>
          <p:cNvSpPr>
            <a:spLocks noGrp="1"/>
          </p:cNvSpPr>
          <p:nvPr>
            <p:ph type="title"/>
          </p:nvPr>
        </p:nvSpPr>
        <p:spPr/>
        <p:txBody>
          <a:bodyPr/>
          <a:lstStyle/>
          <a:p>
            <a:r>
              <a:rPr lang="el-GR" dirty="0" smtClean="0"/>
              <a:t>Οδηγίες για την επιλογή αιμοδότη</a:t>
            </a:r>
            <a:endParaRPr lang="el-GR" dirty="0"/>
          </a:p>
        </p:txBody>
      </p:sp>
    </p:spTree>
    <p:extLst>
      <p:ext uri="{BB962C8B-B14F-4D97-AF65-F5344CB8AC3E}">
        <p14:creationId xmlns:p14="http://schemas.microsoft.com/office/powerpoint/2010/main" val="3209021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Μερικοί Λόγοι για να </a:t>
            </a:r>
            <a:r>
              <a:rPr lang="el-GR" dirty="0" err="1" smtClean="0"/>
              <a:t>Αιμοδοτήσεις</a:t>
            </a:r>
            <a:endParaRPr lang="el-GR" dirty="0"/>
          </a:p>
        </p:txBody>
      </p:sp>
      <p:sp>
        <p:nvSpPr>
          <p:cNvPr id="3" name="Θέση περιεχομένου 2"/>
          <p:cNvSpPr>
            <a:spLocks noGrp="1"/>
          </p:cNvSpPr>
          <p:nvPr>
            <p:ph idx="1"/>
          </p:nvPr>
        </p:nvSpPr>
        <p:spPr>
          <a:xfrm>
            <a:off x="755576" y="1196752"/>
            <a:ext cx="4474840" cy="5040560"/>
          </a:xfrm>
        </p:spPr>
        <p:txBody>
          <a:bodyPr/>
          <a:lstStyle/>
          <a:p>
            <a:r>
              <a:rPr lang="el-GR" b="1" dirty="0"/>
              <a:t>Το αίμα είναι απαραίτητο:</a:t>
            </a:r>
          </a:p>
          <a:p>
            <a:pPr lvl="1"/>
            <a:r>
              <a:rPr lang="el-GR" dirty="0" smtClean="0"/>
              <a:t>τροχαία ατυχήματα.</a:t>
            </a:r>
            <a:endParaRPr lang="el-GR" dirty="0"/>
          </a:p>
          <a:p>
            <a:pPr lvl="1"/>
            <a:r>
              <a:rPr lang="el-GR" dirty="0"/>
              <a:t> </a:t>
            </a:r>
            <a:r>
              <a:rPr lang="el-GR" dirty="0" smtClean="0"/>
              <a:t>κακοήθειες.</a:t>
            </a:r>
            <a:endParaRPr lang="el-GR" dirty="0"/>
          </a:p>
          <a:p>
            <a:pPr lvl="1"/>
            <a:r>
              <a:rPr lang="el-GR" dirty="0"/>
              <a:t> αιματολογικές </a:t>
            </a:r>
            <a:r>
              <a:rPr lang="el-GR" dirty="0" smtClean="0"/>
              <a:t>νόσους.</a:t>
            </a:r>
            <a:endParaRPr lang="el-GR" dirty="0"/>
          </a:p>
          <a:p>
            <a:pPr lvl="1"/>
            <a:r>
              <a:rPr lang="el-GR" dirty="0"/>
              <a:t> στα </a:t>
            </a:r>
            <a:r>
              <a:rPr lang="el-GR" dirty="0" smtClean="0"/>
              <a:t>χειρουργεία.</a:t>
            </a:r>
            <a:endParaRPr lang="el-GR" dirty="0"/>
          </a:p>
          <a:p>
            <a:pPr lvl="1"/>
            <a:r>
              <a:rPr lang="el-GR" dirty="0"/>
              <a:t> πρόωρα </a:t>
            </a:r>
            <a:r>
              <a:rPr lang="el-GR" dirty="0" smtClean="0"/>
              <a:t>νεογνά.</a:t>
            </a:r>
            <a:endParaRPr lang="el-GR" dirty="0"/>
          </a:p>
          <a:p>
            <a:pPr lvl="1"/>
            <a:r>
              <a:rPr lang="el-GR" dirty="0"/>
              <a:t> και σε πολλές </a:t>
            </a:r>
            <a:r>
              <a:rPr lang="el-GR" dirty="0" smtClean="0"/>
              <a:t>άλλες.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
        <p:nvSpPr>
          <p:cNvPr id="5" name="Ορθογώνιο 4"/>
          <p:cNvSpPr/>
          <p:nvPr/>
        </p:nvSpPr>
        <p:spPr>
          <a:xfrm>
            <a:off x="5004048" y="1556792"/>
            <a:ext cx="2808312" cy="2142253"/>
          </a:xfrm>
          <a:prstGeom prst="rect">
            <a:avLst/>
          </a:prstGeom>
          <a:ln>
            <a:solidFill>
              <a:schemeClr val="tx1"/>
            </a:solidFill>
          </a:ln>
        </p:spPr>
        <p:txBody>
          <a:bodyPr wrap="square">
            <a:spAutoFit/>
          </a:bodyPr>
          <a:lstStyle/>
          <a:p>
            <a:pPr marL="285750" indent="-285750">
              <a:lnSpc>
                <a:spcPct val="112000"/>
              </a:lnSpc>
              <a:spcBef>
                <a:spcPts val="1200"/>
              </a:spcBef>
              <a:buClr>
                <a:srgbClr val="004A82"/>
              </a:buClr>
              <a:buSzPct val="120000"/>
              <a:buFont typeface="Wingdings" panose="05000000000000000000" pitchFamily="2" charset="2"/>
              <a:buChar char="ü"/>
            </a:pPr>
            <a:r>
              <a:rPr lang="el-GR" sz="2200" dirty="0" smtClean="0">
                <a:latin typeface="+mn-lt"/>
              </a:rPr>
              <a:t>1/10 </a:t>
            </a:r>
            <a:r>
              <a:rPr lang="el-GR" sz="2200" dirty="0">
                <a:latin typeface="+mn-lt"/>
              </a:rPr>
              <a:t>των ασθενών θέλουν </a:t>
            </a:r>
            <a:r>
              <a:rPr lang="el-GR" sz="2200" dirty="0" smtClean="0">
                <a:latin typeface="+mn-lt"/>
              </a:rPr>
              <a:t>μετάγγιση.</a:t>
            </a:r>
            <a:endParaRPr lang="el-GR" sz="2200" dirty="0">
              <a:latin typeface="+mn-lt"/>
            </a:endParaRPr>
          </a:p>
          <a:p>
            <a:pPr marL="285750" indent="-285750">
              <a:lnSpc>
                <a:spcPct val="112000"/>
              </a:lnSpc>
              <a:spcBef>
                <a:spcPts val="1200"/>
              </a:spcBef>
              <a:buClr>
                <a:srgbClr val="004A82"/>
              </a:buClr>
              <a:buSzPct val="120000"/>
              <a:buFont typeface="Wingdings" panose="05000000000000000000" pitchFamily="2" charset="2"/>
              <a:buChar char="ü"/>
            </a:pPr>
            <a:r>
              <a:rPr lang="el-GR" sz="2200" dirty="0" smtClean="0">
                <a:latin typeface="+mn-lt"/>
              </a:rPr>
              <a:t>4.5 </a:t>
            </a:r>
            <a:r>
              <a:rPr lang="el-GR" sz="2200" dirty="0">
                <a:latin typeface="+mn-lt"/>
              </a:rPr>
              <a:t>εκατομμύρια ασθενείς σώζονται από τη </a:t>
            </a:r>
            <a:r>
              <a:rPr lang="el-GR" sz="2200" dirty="0" smtClean="0">
                <a:latin typeface="+mn-lt"/>
              </a:rPr>
              <a:t>μετάγγιση.</a:t>
            </a:r>
            <a:endParaRPr lang="el-GR" sz="2200" dirty="0">
              <a:latin typeface="+mn-lt"/>
            </a:endParaRPr>
          </a:p>
        </p:txBody>
      </p:sp>
      <p:pic>
        <p:nvPicPr>
          <p:cNvPr id="23554" name="Picture 2" descr="File:Outdoor donating bloo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551" r="1598"/>
          <a:stretch/>
        </p:blipFill>
        <p:spPr bwMode="auto">
          <a:xfrm>
            <a:off x="1596001" y="4869160"/>
            <a:ext cx="5951998" cy="188650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Rectangle 7"/>
          <p:cNvSpPr/>
          <p:nvPr/>
        </p:nvSpPr>
        <p:spPr>
          <a:xfrm rot="16200000">
            <a:off x="323911" y="5483574"/>
            <a:ext cx="1897850" cy="646331"/>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Outdoor donating </a:t>
            </a:r>
            <a:r>
              <a:rPr lang="en-US" sz="1200" dirty="0" smtClean="0">
                <a:latin typeface="+mn-lt"/>
                <a:hlinkClick r:id="rId3"/>
              </a:rPr>
              <a:t>blood</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4" tooltip="User:Túrelio"/>
              </a:rPr>
              <a:t>Túrelio</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0005824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
  <a:themeElements>
    <a:clrScheme name="Προσαρμοσμένο 16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Template>
  <TotalTime>574</TotalTime>
  <Words>2820</Words>
  <Application>Microsoft Office PowerPoint</Application>
  <PresentationFormat>Προβολή στην οθόνη (4:3)</PresentationFormat>
  <Paragraphs>493</Paragraphs>
  <Slides>55</Slides>
  <Notes>15</Notes>
  <HiddenSlides>0</HiddenSlides>
  <MMClips>0</MMClips>
  <ScaleCrop>false</ScaleCrop>
  <HeadingPairs>
    <vt:vector size="4" baseType="variant">
      <vt:variant>
        <vt:lpstr>Θέμα</vt:lpstr>
      </vt:variant>
      <vt:variant>
        <vt:i4>2</vt:i4>
      </vt:variant>
      <vt:variant>
        <vt:lpstr>Τίτλοι διαφανειών</vt:lpstr>
      </vt:variant>
      <vt:variant>
        <vt:i4>55</vt:i4>
      </vt:variant>
    </vt:vector>
  </HeadingPairs>
  <TitlesOfParts>
    <vt:vector size="57" baseType="lpstr">
      <vt:lpstr>OC_template</vt:lpstr>
      <vt:lpstr>OC_template_updated</vt:lpstr>
      <vt:lpstr>Αιμοδοσία (Θ)</vt:lpstr>
      <vt:lpstr>Χαρακτηριστικά του Εθελοντή Αιμοδότη</vt:lpstr>
      <vt:lpstr>Αίμα </vt:lpstr>
      <vt:lpstr>Ξέρεις ότι…</vt:lpstr>
      <vt:lpstr>Γεγονότα 2013</vt:lpstr>
      <vt:lpstr>Το γνωρίζεις;</vt:lpstr>
      <vt:lpstr>Θετικοί και αρνητικοί λόγοι αιμοδότησης</vt:lpstr>
      <vt:lpstr>Οδηγίες για την επιλογή αιμοδότη</vt:lpstr>
      <vt:lpstr>Μερικοί Λόγοι για να Αιμοδοτήσεις</vt:lpstr>
      <vt:lpstr>Ασφάλεια Δότη και Δέκτη</vt:lpstr>
      <vt:lpstr>Πριν και Μετά την Αιμοδοσία</vt:lpstr>
      <vt:lpstr>Πρότυπα και Ρυθμίσεις</vt:lpstr>
      <vt:lpstr>Διαλογή Αιμοδοτών 1/2</vt:lpstr>
      <vt:lpstr>Διαλογή Αιμοδοτών 2/2</vt:lpstr>
      <vt:lpstr>Ποιοί είναι οι ασφαλέστεροι δότες αίματος; 1/3 </vt:lpstr>
      <vt:lpstr>Ποιοί είναι οι ασφαλέστεροι δότες αίματος; 2/3 </vt:lpstr>
      <vt:lpstr>Ποιοί είναι οι ασφαλέστεροι δότες αίματος; 3/3 </vt:lpstr>
      <vt:lpstr>Εγγραφή Αιμοδότη</vt:lpstr>
      <vt:lpstr>Συχνότητα Αιμοδοσίας</vt:lpstr>
      <vt:lpstr>Ιατρικό Ιστορικό</vt:lpstr>
      <vt:lpstr>Αναβολή για 1 Χρόνο</vt:lpstr>
      <vt:lpstr>Προσωρινός Αποκλεισμός</vt:lpstr>
      <vt:lpstr>Μόνιμος Αποκλεισμός</vt:lpstr>
      <vt:lpstr>Δεν μπορούν να δώσουν αίμα</vt:lpstr>
      <vt:lpstr>Σημαντικές Υποδείξεις</vt:lpstr>
      <vt:lpstr>Ατομική Απαγόρευση</vt:lpstr>
      <vt:lpstr>Κατηγορίες Αιμοδοτών</vt:lpstr>
      <vt:lpstr>Κριτήρια Αιμοδότησης</vt:lpstr>
      <vt:lpstr>Αναβολή </vt:lpstr>
      <vt:lpstr>Οι γυναίκες δεν αιμοδοτούν:</vt:lpstr>
      <vt:lpstr>Εξετάσεις πριν την αιμοδότηση</vt:lpstr>
      <vt:lpstr>Αιμοδότηση… Θυμήσου!!!</vt:lpstr>
      <vt:lpstr>Αιμοδότηση – Όγκος Αίματος </vt:lpstr>
      <vt:lpstr>Μετά την Αιμοδότηση</vt:lpstr>
      <vt:lpstr>Έλεγχος του Αίματος</vt:lpstr>
      <vt:lpstr>Τι πρέπει να κάνω;</vt:lpstr>
      <vt:lpstr>Οφέλη από την Αιμοδοσία </vt:lpstr>
      <vt:lpstr>Ο ρόλος των Εθελοντών Αιμοδοτών</vt:lpstr>
      <vt:lpstr>Ιατρικό ερωτηματολόγιο για τον αιμοδότη</vt:lpstr>
      <vt:lpstr>Ιστορικό αιμοδότη 1/2</vt:lpstr>
      <vt:lpstr>Ιστορικό αιμοδότη 2/2</vt:lpstr>
      <vt:lpstr>Διαχρονική Ανάλυση της Προέλευσης του Αίματος στην Ελλάδα </vt:lpstr>
      <vt:lpstr>Συμπερασματικά </vt:lpstr>
      <vt:lpstr>Προσέλκυση αιμοδοτών</vt:lpstr>
      <vt:lpstr>Ο κύκλος της αιμοδοσίας</vt:lpstr>
      <vt:lpstr>Ποια είναι η γνώμη σας για την εθελοντική αιμοδοσία</vt:lpstr>
      <vt:lpstr>Λόγοι μη αιμοδότησης</vt:lpstr>
      <vt:lpstr>Λόγοι αιμοδότησης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Αιμοδοσία - Θ</dc:title>
  <dc:creator>opencourses@teiath.gr</dc:creator>
  <cp:lastModifiedBy>fkaram2</cp:lastModifiedBy>
  <cp:revision>38</cp:revision>
  <dcterms:created xsi:type="dcterms:W3CDTF">2014-12-09T15:14:48Z</dcterms:created>
  <dcterms:modified xsi:type="dcterms:W3CDTF">2015-03-05T07:42:12Z</dcterms:modified>
</cp:coreProperties>
</file>