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310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257" r:id="rId45"/>
    <p:sldId id="262" r:id="rId46"/>
    <p:sldId id="264" r:id="rId47"/>
    <p:sldId id="267" r:id="rId48"/>
    <p:sldId id="268" r:id="rId49"/>
    <p:sldId id="266" r:id="rId50"/>
    <p:sldId id="261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http://www.uaz.edu.mx/histo/pathology/ed/ch_20b/c20b_s13.htm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66D8-403B-44A8-8A54-96F1419DC78B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47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az.edu.mx/histo/pathology/ed/ch_20b/c20b_s17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PDBbot" TargetMode="External"/><Relationship Id="rId4" Type="http://schemas.openxmlformats.org/officeDocument/2006/relationships/hyperlink" Target="http://commons.wikimedia.org/wiki/File:Protein_MKI67_PDB_1r21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DonabelSDSU.bot" TargetMode="External"/><Relationship Id="rId4" Type="http://schemas.openxmlformats.org/officeDocument/2006/relationships/hyperlink" Target="http://commons.wikimedia.org/wiki/File:PDB_2coe_EBI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2-33" TargetMode="External"/><Relationship Id="rId4" Type="http://schemas.openxmlformats.org/officeDocument/2006/relationships/hyperlink" Target="http://commons.wikimedia.org/wiki/File:2xp2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Elisardojm" TargetMode="External"/><Relationship Id="rId4" Type="http://schemas.openxmlformats.org/officeDocument/2006/relationships/hyperlink" Target="https://commons.wikimedia.org/wiki/File:Microarray_exp_horizontal.sv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lasgeneticsoncology.org/Anomalies/tri3NHLID2008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/>
              <a:t>: </a:t>
            </a:r>
            <a:r>
              <a:rPr lang="el-GR" sz="2600" dirty="0" smtClean="0"/>
              <a:t>Μη - </a:t>
            </a:r>
            <a:r>
              <a:rPr lang="el-GR" sz="2600" dirty="0" err="1"/>
              <a:t>Hodgkin</a:t>
            </a:r>
            <a:r>
              <a:rPr lang="el-GR" sz="2600" dirty="0"/>
              <a:t> </a:t>
            </a:r>
            <a:r>
              <a:rPr lang="el-GR" sz="2600" dirty="0" smtClean="0"/>
              <a:t>Λεμφώματα (γενικό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Ταξινόμηση κατά ΠΟΥ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/>
              <a:t>Νεοπλάσματα από </a:t>
            </a:r>
            <a:r>
              <a:rPr lang="el-GR" b="1" dirty="0" smtClean="0"/>
              <a:t>Β-κύτταρα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Νεοπλάσματα από ώριμα Β-κύτταρα </a:t>
            </a:r>
            <a:r>
              <a:rPr lang="el-GR" sz="2200" dirty="0" smtClean="0"/>
              <a:t>(συνέχεια)</a:t>
            </a:r>
          </a:p>
          <a:p>
            <a:pPr lvl="1"/>
            <a:r>
              <a:rPr lang="el-GR" sz="2200" dirty="0" err="1" smtClean="0"/>
              <a:t>Λεμφαδενικό</a:t>
            </a:r>
            <a:r>
              <a:rPr lang="el-GR" sz="2200" dirty="0" smtClean="0"/>
              <a:t> λέμφωμα οριακής ζώνης.</a:t>
            </a:r>
          </a:p>
          <a:p>
            <a:pPr lvl="1"/>
            <a:r>
              <a:rPr lang="el-GR" sz="2200" dirty="0"/>
              <a:t>Σπληνικό λέμφωμα οριακής </a:t>
            </a:r>
            <a:r>
              <a:rPr lang="el-GR" sz="2200" dirty="0" smtClean="0"/>
              <a:t>ζώνης.</a:t>
            </a:r>
            <a:endParaRPr lang="el-GR" sz="2200" dirty="0"/>
          </a:p>
          <a:p>
            <a:pPr lvl="1"/>
            <a:r>
              <a:rPr lang="el-GR" sz="2200" dirty="0" smtClean="0"/>
              <a:t>Διάχυτο λέμφωμα από μεγάλα Β-κύτταρα.</a:t>
            </a:r>
          </a:p>
          <a:p>
            <a:pPr lvl="1"/>
            <a:r>
              <a:rPr lang="el-GR" sz="2200" dirty="0" smtClean="0"/>
              <a:t>Λέμφωμα </a:t>
            </a:r>
            <a:r>
              <a:rPr lang="el-GR" sz="2200" dirty="0" err="1" smtClean="0"/>
              <a:t>μεσοθωρακίου</a:t>
            </a:r>
            <a:r>
              <a:rPr lang="el-GR" sz="2200" dirty="0" smtClean="0"/>
              <a:t> (θυμικό) από μεγάλα Β-κύτταρα.</a:t>
            </a:r>
          </a:p>
          <a:p>
            <a:pPr lvl="1"/>
            <a:r>
              <a:rPr lang="el-GR" sz="2200" dirty="0" err="1" smtClean="0"/>
              <a:t>Ενδοαγγαειακό</a:t>
            </a:r>
            <a:r>
              <a:rPr lang="el-GR" sz="2200" dirty="0" smtClean="0"/>
              <a:t> λέμφωμα από μεγάλα Β-κύτταρα.</a:t>
            </a:r>
          </a:p>
          <a:p>
            <a:pPr lvl="1"/>
            <a:r>
              <a:rPr lang="el-GR" sz="2200" dirty="0" smtClean="0"/>
              <a:t>Πρωτοπαθές λέμφωμα κοιλοτήτων.</a:t>
            </a:r>
          </a:p>
          <a:p>
            <a:pPr lvl="1"/>
            <a:r>
              <a:rPr lang="el-GR" sz="2200" dirty="0" smtClean="0"/>
              <a:t>Λέμφωμα </a:t>
            </a:r>
            <a:r>
              <a:rPr lang="en-US" sz="2200" dirty="0" err="1" smtClean="0"/>
              <a:t>Burkitt</a:t>
            </a:r>
            <a:r>
              <a:rPr lang="el-GR" sz="2200" dirty="0"/>
              <a:t>.</a:t>
            </a:r>
            <a:endParaRPr lang="el-GR" sz="2200" dirty="0" smtClean="0"/>
          </a:p>
          <a:p>
            <a:pPr lvl="1"/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0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Ταξινόμηση κατά ΠΟΥ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/>
              <a:t>Νεοπλάσματα από </a:t>
            </a:r>
            <a:r>
              <a:rPr lang="en-US" b="1" dirty="0" smtClean="0"/>
              <a:t>T</a:t>
            </a:r>
            <a:r>
              <a:rPr lang="el-GR" b="1" dirty="0" smtClean="0"/>
              <a:t>-</a:t>
            </a:r>
            <a:r>
              <a:rPr lang="en-US" b="1" dirty="0" smtClean="0"/>
              <a:t> </a:t>
            </a:r>
            <a:r>
              <a:rPr lang="el-GR" b="1" dirty="0" smtClean="0"/>
              <a:t>και ΝΚ κύτταρα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Νεοπλάσματα από πρόδρομα Τ-κύτταρα.</a:t>
            </a:r>
          </a:p>
          <a:p>
            <a:pPr lvl="1"/>
            <a:r>
              <a:rPr lang="el-GR" dirty="0" smtClean="0"/>
              <a:t>Τ-</a:t>
            </a:r>
            <a:r>
              <a:rPr lang="el-GR" dirty="0" err="1" smtClean="0"/>
              <a:t>λεμφοβλαστικό</a:t>
            </a:r>
            <a:r>
              <a:rPr lang="el-GR" dirty="0" smtClean="0"/>
              <a:t> λέμφωμα.</a:t>
            </a:r>
          </a:p>
          <a:p>
            <a:r>
              <a:rPr lang="el-GR" dirty="0" smtClean="0"/>
              <a:t>Νεοπλάσματα από ώριμα Τ- και ΝΚ-κύτταρα.</a:t>
            </a:r>
          </a:p>
          <a:p>
            <a:pPr lvl="1"/>
            <a:r>
              <a:rPr lang="el-GR" dirty="0" smtClean="0"/>
              <a:t>Λευχαιμικά.</a:t>
            </a:r>
          </a:p>
          <a:p>
            <a:pPr lvl="1"/>
            <a:r>
              <a:rPr lang="el-GR" dirty="0" smtClean="0"/>
              <a:t>Τ-λευχαιμία από μεγάλα κοκκιώδη </a:t>
            </a:r>
            <a:r>
              <a:rPr lang="el-GR" dirty="0" err="1" smtClean="0"/>
              <a:t>λεμφοκύττταρα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Επιθετική λευχαιμία από ΝΚ κύτταρα.</a:t>
            </a:r>
          </a:p>
          <a:p>
            <a:pPr lvl="1"/>
            <a:r>
              <a:rPr lang="el-GR" dirty="0" smtClean="0"/>
              <a:t>Τ-λευχαιμία/λέμφωμα ενηλίκων.</a:t>
            </a:r>
          </a:p>
          <a:p>
            <a:r>
              <a:rPr lang="el-GR" b="1" dirty="0" smtClean="0"/>
              <a:t>Δερματικά.</a:t>
            </a:r>
          </a:p>
          <a:p>
            <a:r>
              <a:rPr lang="el-GR" b="1" dirty="0" smtClean="0"/>
              <a:t>Λοιπά </a:t>
            </a:r>
            <a:r>
              <a:rPr lang="el-GR" b="1" dirty="0" err="1" smtClean="0"/>
              <a:t>εξωλεμφαδενικά</a:t>
            </a:r>
            <a:r>
              <a:rPr lang="el-GR" b="1" dirty="0" smtClean="0"/>
              <a:t>.</a:t>
            </a:r>
          </a:p>
          <a:p>
            <a:r>
              <a:rPr lang="el-GR" b="1" dirty="0" err="1" smtClean="0"/>
              <a:t>Λεμφαδενκά</a:t>
            </a:r>
            <a:r>
              <a:rPr lang="el-GR" b="1" dirty="0" smtClean="0"/>
              <a:t>.</a:t>
            </a:r>
          </a:p>
          <a:p>
            <a:r>
              <a:rPr lang="el-GR" b="1" dirty="0" smtClean="0"/>
              <a:t>Νεοπλάσματα αβέβαιης προέλευσης και διαφοροποίησης.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90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 – Γεωγραφική κατανομή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Λεμφώματα Β- και Τ- υπόκεινται σε μεταβολές ανάλογα με τη γεωγραφία.</a:t>
            </a:r>
          </a:p>
          <a:p>
            <a:r>
              <a:rPr lang="el-GR" dirty="0" smtClean="0"/>
              <a:t>Β-λεμφώματα στις ΗΠΑ, Ευρώπη, Αυστραλία.</a:t>
            </a:r>
          </a:p>
          <a:p>
            <a:r>
              <a:rPr lang="el-GR" dirty="0" smtClean="0"/>
              <a:t>Οζώδη λεμφώματα στις ΗΠΑ.</a:t>
            </a:r>
          </a:p>
          <a:p>
            <a:r>
              <a:rPr lang="el-GR" dirty="0" smtClean="0"/>
              <a:t>Λέμφωμα </a:t>
            </a:r>
            <a:r>
              <a:rPr lang="en-US" dirty="0" err="1" smtClean="0"/>
              <a:t>Burkitt</a:t>
            </a:r>
            <a:r>
              <a:rPr lang="en-US" dirty="0" smtClean="0"/>
              <a:t> </a:t>
            </a:r>
            <a:r>
              <a:rPr lang="el-GR" dirty="0" smtClean="0"/>
              <a:t>στην Αφρική.</a:t>
            </a:r>
          </a:p>
          <a:p>
            <a:r>
              <a:rPr lang="el-GR" dirty="0" smtClean="0"/>
              <a:t>Τ-λεμφώματα στην Ασία.</a:t>
            </a:r>
          </a:p>
          <a:p>
            <a:r>
              <a:rPr lang="el-GR" dirty="0" smtClean="0"/>
              <a:t>Τ-λευχαιμία των ενηλίκων, Ιαπωνία και Καραϊβική (</a:t>
            </a:r>
            <a:r>
              <a:rPr lang="en-US" dirty="0" smtClean="0"/>
              <a:t>HTLV)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85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 – Ηλικία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50-70 έτη η διάμεση ηλικία.</a:t>
            </a:r>
          </a:p>
          <a:p>
            <a:r>
              <a:rPr lang="el-GR" dirty="0" err="1" smtClean="0"/>
              <a:t>Λεμφοβλαστικό</a:t>
            </a:r>
            <a:r>
              <a:rPr lang="el-GR" dirty="0" smtClean="0"/>
              <a:t> λέμφωμα 20 έτη.</a:t>
            </a:r>
          </a:p>
          <a:p>
            <a:r>
              <a:rPr lang="el-GR" dirty="0" smtClean="0"/>
              <a:t>Λέμφωμα </a:t>
            </a:r>
            <a:r>
              <a:rPr lang="en-US" dirty="0" err="1" smtClean="0"/>
              <a:t>Burkitt</a:t>
            </a:r>
            <a:r>
              <a:rPr lang="en-US" dirty="0" smtClean="0"/>
              <a:t> 30</a:t>
            </a:r>
            <a:r>
              <a:rPr lang="el-GR" dirty="0" smtClean="0"/>
              <a:t> έτη.</a:t>
            </a:r>
          </a:p>
          <a:p>
            <a:r>
              <a:rPr lang="el-GR" dirty="0" smtClean="0"/>
              <a:t>Λέμφωμα </a:t>
            </a:r>
            <a:r>
              <a:rPr lang="el-GR" dirty="0" err="1" smtClean="0"/>
              <a:t>μεσοθωρακίου</a:t>
            </a:r>
            <a:r>
              <a:rPr lang="el-GR" dirty="0" smtClean="0"/>
              <a:t> από μεγάλα Β-κύτταρα 35 έτη.</a:t>
            </a:r>
          </a:p>
          <a:p>
            <a:r>
              <a:rPr lang="el-GR" dirty="0" smtClean="0"/>
              <a:t>Σπάνια Τ- και ΝΚ λεμφώματα σε παιδιά, εφήβους.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16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Επιδημιολογία – Φύλο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Ελαφρά μεγαλύτερη συχνότητα στους άντρες (Α:Θ 1:1.5).</a:t>
            </a:r>
          </a:p>
          <a:p>
            <a:r>
              <a:rPr lang="el-GR" dirty="0" smtClean="0"/>
              <a:t>Λέμφωμα από κύτταρα του μανδύα Α:Θ 3:1.</a:t>
            </a:r>
            <a:endParaRPr lang="en-US" dirty="0" smtClean="0"/>
          </a:p>
          <a:p>
            <a:r>
              <a:rPr lang="el-GR" dirty="0" smtClean="0"/>
              <a:t>Λέμφωμα </a:t>
            </a:r>
            <a:r>
              <a:rPr lang="el-GR" dirty="0" err="1" smtClean="0"/>
              <a:t>μεσοθωρακίου</a:t>
            </a:r>
            <a:r>
              <a:rPr lang="el-GR" dirty="0" smtClean="0"/>
              <a:t> από Β-κύτταρα (Α:Θ 1:2).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16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Προδιαθεσικοί</a:t>
            </a:r>
            <a:r>
              <a:rPr lang="el-GR" dirty="0" smtClean="0"/>
              <a:t> – αιτιολογικοί παράγοντες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l-GR" sz="2200" dirty="0" smtClean="0"/>
              <a:t>Καταστάσεις </a:t>
            </a:r>
            <a:r>
              <a:rPr lang="el-GR" sz="2200" dirty="0" err="1" smtClean="0"/>
              <a:t>ανοσοανεπάρκειας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Ειδικά σε </a:t>
            </a:r>
            <a:r>
              <a:rPr lang="en-US" sz="2200" dirty="0" smtClean="0"/>
              <a:t>HIV +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smtClean="0"/>
              <a:t>Ο </a:t>
            </a:r>
            <a:r>
              <a:rPr lang="en-US" sz="2200" dirty="0" smtClean="0"/>
              <a:t>HIV </a:t>
            </a:r>
            <a:r>
              <a:rPr lang="el-GR" sz="2200" dirty="0" smtClean="0"/>
              <a:t>δε φαίνεται να </a:t>
            </a:r>
            <a:r>
              <a:rPr lang="el-GR" sz="2200" dirty="0" err="1" smtClean="0"/>
              <a:t>πάιζει</a:t>
            </a:r>
            <a:r>
              <a:rPr lang="el-GR" sz="2200" dirty="0" smtClean="0"/>
              <a:t> αιτιολογικό ρόλο.</a:t>
            </a:r>
          </a:p>
          <a:p>
            <a:r>
              <a:rPr lang="el-GR" sz="2200" dirty="0" smtClean="0"/>
              <a:t>Πολλά λεμφώματα σχετίζονται με τον </a:t>
            </a:r>
            <a:r>
              <a:rPr lang="en-US" sz="2200" dirty="0" smtClean="0"/>
              <a:t>EBV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err="1" smtClean="0"/>
              <a:t>Ιατρογενούς</a:t>
            </a:r>
            <a:r>
              <a:rPr lang="el-GR" sz="2200" dirty="0" smtClean="0"/>
              <a:t> </a:t>
            </a:r>
            <a:r>
              <a:rPr lang="el-GR" sz="2200" dirty="0" err="1" smtClean="0"/>
              <a:t>ανοσοκαταστολή</a:t>
            </a:r>
            <a:r>
              <a:rPr lang="el-GR" sz="2200" dirty="0" smtClean="0"/>
              <a:t> (</a:t>
            </a:r>
            <a:r>
              <a:rPr lang="el-GR" sz="2200" dirty="0" err="1" smtClean="0"/>
              <a:t>μεταμοσχέυσεις</a:t>
            </a:r>
            <a:r>
              <a:rPr lang="el-GR" sz="2200" dirty="0" smtClean="0"/>
              <a:t>).</a:t>
            </a:r>
          </a:p>
          <a:p>
            <a:r>
              <a:rPr lang="el-GR" sz="2200" dirty="0" err="1" smtClean="0"/>
              <a:t>Αυτοάνοσα</a:t>
            </a:r>
            <a:r>
              <a:rPr lang="el-GR" sz="2200" dirty="0" smtClean="0"/>
              <a:t> νοσήματα.</a:t>
            </a:r>
          </a:p>
          <a:p>
            <a:pPr marL="715963"/>
            <a:r>
              <a:rPr lang="el-GR" sz="2200" dirty="0" smtClean="0"/>
              <a:t>Ιοί και βακτήρια.</a:t>
            </a:r>
          </a:p>
          <a:p>
            <a:pPr marL="715963"/>
            <a:r>
              <a:rPr lang="en-US" sz="2200" dirty="0" smtClean="0"/>
              <a:t>HTLV-1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715963"/>
            <a:r>
              <a:rPr lang="en-US" sz="2200" dirty="0" smtClean="0"/>
              <a:t>HHV-8</a:t>
            </a:r>
            <a:r>
              <a:rPr lang="el-GR" sz="2200" dirty="0" smtClean="0"/>
              <a:t>.</a:t>
            </a:r>
          </a:p>
          <a:p>
            <a:pPr marL="715963"/>
            <a:r>
              <a:rPr lang="en-US" sz="2200" dirty="0" smtClean="0"/>
              <a:t>HCV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715963"/>
            <a:r>
              <a:rPr lang="el-GR" sz="2200" dirty="0" smtClean="0"/>
              <a:t>Σπογγοειδούς μυκητίαση.</a:t>
            </a:r>
            <a:endParaRPr lang="en-US" sz="2200" dirty="0" smtClean="0"/>
          </a:p>
          <a:p>
            <a:pPr marL="715963"/>
            <a:r>
              <a:rPr lang="en-US" sz="2200" dirty="0" smtClean="0"/>
              <a:t>H. pylori (</a:t>
            </a:r>
            <a:r>
              <a:rPr lang="el-GR" sz="2200" dirty="0" smtClean="0"/>
              <a:t>ΜΑΛΤ γαστρικά λεμφώματα).</a:t>
            </a:r>
          </a:p>
          <a:p>
            <a:pPr marL="715963"/>
            <a:r>
              <a:rPr lang="en-US" sz="2200" dirty="0" err="1" smtClean="0"/>
              <a:t>Borrelia</a:t>
            </a:r>
            <a:r>
              <a:rPr lang="en-US" sz="2200" dirty="0" smtClean="0"/>
              <a:t> </a:t>
            </a:r>
            <a:r>
              <a:rPr lang="en-US" sz="2200" dirty="0" err="1" smtClean="0"/>
              <a:t>burgdorferi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16016" y="1340768"/>
            <a:ext cx="0" cy="460851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9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Εξαρτάται από την πρωτοπαθή εντόπιση.</a:t>
            </a:r>
          </a:p>
          <a:p>
            <a:r>
              <a:rPr lang="el-GR" dirty="0" smtClean="0"/>
              <a:t>Ψηλαφητή διόγκωση λεμφαδένων.</a:t>
            </a:r>
          </a:p>
          <a:p>
            <a:r>
              <a:rPr lang="el-GR" dirty="0" smtClean="0"/>
              <a:t>Η έκταση της διόγκωσης διαφέρει.</a:t>
            </a:r>
          </a:p>
          <a:p>
            <a:r>
              <a:rPr lang="el-GR" dirty="0" smtClean="0"/>
              <a:t>25% </a:t>
            </a:r>
            <a:r>
              <a:rPr lang="el-GR" dirty="0" err="1" smtClean="0"/>
              <a:t>εξωλεμφαδενικές</a:t>
            </a:r>
            <a:r>
              <a:rPr lang="el-GR" dirty="0" smtClean="0"/>
              <a:t> θέσεις.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55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Σύγκριση κλινικής εικόνας μη-</a:t>
            </a:r>
            <a:r>
              <a:rPr lang="en-US" dirty="0" smtClean="0"/>
              <a:t>Hodgkin </a:t>
            </a:r>
            <a:r>
              <a:rPr lang="el-GR" dirty="0" smtClean="0"/>
              <a:t>και λεμφώματος </a:t>
            </a:r>
            <a:r>
              <a:rPr lang="en-US" dirty="0" smtClean="0"/>
              <a:t>Hodgkin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813249"/>
              </p:ext>
            </p:extLst>
          </p:nvPr>
        </p:nvGraphicFramePr>
        <p:xfrm>
          <a:off x="518864" y="1510248"/>
          <a:ext cx="8229600" cy="515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657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μη-</a:t>
                      </a:r>
                      <a:r>
                        <a:rPr lang="en-US" sz="2000" dirty="0" smtClean="0"/>
                        <a:t>Hodgkin </a:t>
                      </a:r>
                      <a:r>
                        <a:rPr lang="el-GR" sz="2000" dirty="0" smtClean="0"/>
                        <a:t>λεμφώματα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Λέμφωμα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dirty="0" smtClean="0"/>
                        <a:t>Hodgkin</a:t>
                      </a:r>
                      <a:endParaRPr lang="el-GR" sz="2000" dirty="0"/>
                    </a:p>
                  </a:txBody>
                  <a:tcPr/>
                </a:tc>
              </a:tr>
              <a:tr h="73701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Οποιαδήποτε </a:t>
                      </a:r>
                      <a:r>
                        <a:rPr lang="el-GR" sz="2000" dirty="0" err="1" smtClean="0"/>
                        <a:t>λεμφαδενική</a:t>
                      </a:r>
                      <a:r>
                        <a:rPr lang="el-GR" sz="2000" dirty="0" smtClean="0"/>
                        <a:t> θέση είναι πιθανή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Λεμφαδένες κατά μήκος του κεντρικού άξονα του σώματος</a:t>
                      </a:r>
                      <a:endParaRPr lang="el-GR" sz="2000" dirty="0"/>
                    </a:p>
                  </a:txBody>
                  <a:tcPr/>
                </a:tc>
              </a:tr>
              <a:tr h="73701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μεσεντέριοι</a:t>
                      </a:r>
                      <a:r>
                        <a:rPr lang="el-GR" sz="2000" baseline="0" dirty="0" smtClean="0"/>
                        <a:t> προσβάλλονται συχνά στα χαμηλής κακοήθειας λεμφώματα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Σπάνια οι </a:t>
                      </a:r>
                      <a:r>
                        <a:rPr lang="el-GR" sz="2000" dirty="0" err="1" smtClean="0"/>
                        <a:t>μεσεντέριοι</a:t>
                      </a:r>
                      <a:endParaRPr lang="el-GR" sz="2000" dirty="0"/>
                    </a:p>
                  </a:txBody>
                  <a:tcPr/>
                </a:tc>
              </a:tr>
              <a:tr h="105745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 δακτύλιος του </a:t>
                      </a:r>
                      <a:r>
                        <a:rPr lang="en-US" sz="2000" dirty="0" err="1" smtClean="0"/>
                        <a:t>Waldeyer</a:t>
                      </a:r>
                      <a:r>
                        <a:rPr lang="en-US" sz="2000" dirty="0" smtClean="0"/>
                        <a:t>, </a:t>
                      </a:r>
                      <a:r>
                        <a:rPr lang="el-GR" sz="2000" dirty="0" smtClean="0"/>
                        <a:t>οι πρόσθιοι </a:t>
                      </a:r>
                      <a:r>
                        <a:rPr lang="el-GR" sz="2000" dirty="0" err="1" smtClean="0"/>
                        <a:t>ωτιαίοι</a:t>
                      </a:r>
                      <a:r>
                        <a:rPr lang="el-GR" sz="2000" dirty="0" smtClean="0"/>
                        <a:t>,</a:t>
                      </a:r>
                      <a:r>
                        <a:rPr lang="el-GR" sz="2000" baseline="0" dirty="0" smtClean="0"/>
                        <a:t> οι </a:t>
                      </a:r>
                      <a:r>
                        <a:rPr lang="el-GR" sz="2000" baseline="0" dirty="0" err="1" smtClean="0"/>
                        <a:t>υπινιακοί</a:t>
                      </a:r>
                      <a:r>
                        <a:rPr lang="el-GR" sz="2000" baseline="0" dirty="0" smtClean="0"/>
                        <a:t> και οι </a:t>
                      </a:r>
                      <a:r>
                        <a:rPr lang="el-GR" sz="2000" baseline="0" dirty="0" err="1" smtClean="0"/>
                        <a:t>επιτροχίλιοι</a:t>
                      </a:r>
                      <a:r>
                        <a:rPr lang="el-GR" sz="2000" baseline="0" dirty="0" smtClean="0"/>
                        <a:t> λεμφαδένες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Σπάνια </a:t>
                      </a:r>
                      <a:endParaRPr lang="el-GR" sz="2000" dirty="0"/>
                    </a:p>
                  </a:txBody>
                  <a:tcPr/>
                </a:tc>
              </a:tr>
              <a:tr h="73701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Προσβολή σπλήνα πολύ συχνή στα χαμηλής κακοήθειας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30% ο σπλήνας</a:t>
                      </a:r>
                      <a:endParaRPr lang="el-GR" sz="2000" dirty="0"/>
                    </a:p>
                  </a:txBody>
                  <a:tcPr/>
                </a:tc>
              </a:tr>
              <a:tr h="73701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Προσβάλλεται</a:t>
                      </a:r>
                      <a:r>
                        <a:rPr lang="el-GR" sz="2000" baseline="0" dirty="0" smtClean="0"/>
                        <a:t> το ήπαρ ανεξάρτητα από το σπλήνα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Ήπαρ</a:t>
                      </a:r>
                      <a:r>
                        <a:rPr lang="el-GR" sz="2000" baseline="0" dirty="0" smtClean="0"/>
                        <a:t> μόνο εάν προσβληθεί ο σπλήνας</a:t>
                      </a:r>
                      <a:endParaRPr lang="el-GR" sz="2000" dirty="0"/>
                    </a:p>
                  </a:txBody>
                  <a:tcPr/>
                </a:tc>
              </a:tr>
              <a:tr h="737016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Εξωλεμφαδενική</a:t>
                      </a:r>
                      <a:r>
                        <a:rPr lang="el-GR" sz="2000" dirty="0" smtClean="0"/>
                        <a:t> εντόπιση</a:t>
                      </a:r>
                      <a:r>
                        <a:rPr lang="el-GR" sz="2000" baseline="0" dirty="0" smtClean="0"/>
                        <a:t> (πεπτικός σωλήνας, δέρμα, ΚΝΣ)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Σπάνια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73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Τμήμα του λεμφικού ιστού που συνοδεύει το βλεννογόνο του εντέρου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err="1" smtClean="0"/>
              <a:t>Υπερώϊες</a:t>
            </a:r>
            <a:r>
              <a:rPr lang="el-GR" dirty="0" smtClean="0"/>
              <a:t>, γλωσσικές, φαρυγγικές </a:t>
            </a:r>
            <a:r>
              <a:rPr lang="el-GR" dirty="0" err="1" smtClean="0"/>
              <a:t>αμυγδ</a:t>
            </a:r>
            <a:r>
              <a:rPr lang="el-GR" dirty="0" smtClean="0"/>
              <a:t>.</a:t>
            </a:r>
            <a:r>
              <a:rPr lang="en-US" smtClean="0"/>
              <a:t> </a:t>
            </a:r>
            <a:r>
              <a:rPr lang="el-GR" smtClean="0"/>
              <a:t>(</a:t>
            </a:r>
            <a:r>
              <a:rPr lang="el-GR" dirty="0" err="1" smtClean="0"/>
              <a:t>φαρυγγικός</a:t>
            </a:r>
            <a:r>
              <a:rPr lang="el-GR" dirty="0" smtClean="0"/>
              <a:t> δακτύλιος του </a:t>
            </a:r>
            <a:r>
              <a:rPr lang="en-US" dirty="0" err="1" smtClean="0"/>
              <a:t>Waldever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</a:p>
          <a:p>
            <a:r>
              <a:rPr lang="el-GR" dirty="0" smtClean="0"/>
              <a:t>Οζίδια βλεννογόνου οισοφάγου,</a:t>
            </a:r>
          </a:p>
          <a:p>
            <a:r>
              <a:rPr lang="el-GR" dirty="0" smtClean="0"/>
              <a:t>Πλάκες του </a:t>
            </a:r>
            <a:r>
              <a:rPr lang="en-US" dirty="0" err="1" smtClean="0"/>
              <a:t>Peyer</a:t>
            </a:r>
            <a:r>
              <a:rPr lang="en-US" dirty="0" smtClean="0"/>
              <a:t> </a:t>
            </a:r>
            <a:r>
              <a:rPr lang="el-GR" dirty="0" smtClean="0"/>
              <a:t>λεπτού εντέρου,</a:t>
            </a:r>
          </a:p>
          <a:p>
            <a:r>
              <a:rPr lang="el-GR" dirty="0" smtClean="0"/>
              <a:t>λεμφικός ιστός </a:t>
            </a:r>
            <a:r>
              <a:rPr lang="el-GR" dirty="0" err="1" smtClean="0"/>
              <a:t>παχέος</a:t>
            </a:r>
            <a:r>
              <a:rPr lang="el-GR" dirty="0" smtClean="0"/>
              <a:t> εντέρου και σκωληκοειδούς,</a:t>
            </a:r>
          </a:p>
          <a:p>
            <a:r>
              <a:rPr lang="el-GR" dirty="0" smtClean="0"/>
              <a:t>διάσπαρτα λεμφοκύτταρα </a:t>
            </a:r>
            <a:r>
              <a:rPr lang="el-GR" dirty="0" err="1" smtClean="0"/>
              <a:t>καί</a:t>
            </a:r>
            <a:r>
              <a:rPr lang="el-GR" dirty="0" smtClean="0"/>
              <a:t> πλασματοκύτταρα χορίου εντερικού σωλήνα.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98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γενική αίματος και επίχρισμα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Οποιαδήποτε διαταραχή.</a:t>
            </a:r>
          </a:p>
          <a:p>
            <a:r>
              <a:rPr lang="el-GR" dirty="0" smtClean="0"/>
              <a:t>Ήπια αναιμία.</a:t>
            </a:r>
          </a:p>
          <a:p>
            <a:pPr lvl="1"/>
            <a:r>
              <a:rPr lang="el-GR" dirty="0" smtClean="0"/>
              <a:t>Αναιμία της χρόνιας νόσου.</a:t>
            </a:r>
          </a:p>
          <a:p>
            <a:pPr lvl="1"/>
            <a:r>
              <a:rPr lang="el-GR" dirty="0" err="1" smtClean="0"/>
              <a:t>Αυτοάνοσης</a:t>
            </a:r>
            <a:r>
              <a:rPr lang="el-GR" dirty="0" smtClean="0"/>
              <a:t> </a:t>
            </a:r>
            <a:r>
              <a:rPr lang="el-GR" dirty="0" err="1" smtClean="0"/>
              <a:t>αιμόλυσης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Διήθησης μυελού.</a:t>
            </a:r>
          </a:p>
          <a:p>
            <a:pPr lvl="1"/>
            <a:r>
              <a:rPr lang="el-GR" dirty="0" smtClean="0"/>
              <a:t>Απώλειας αίματος από το πεπτικό.</a:t>
            </a:r>
          </a:p>
          <a:p>
            <a:r>
              <a:rPr lang="el-GR" dirty="0" err="1" smtClean="0"/>
              <a:t>Λευκοκυττάρωση</a:t>
            </a:r>
            <a:r>
              <a:rPr lang="el-GR" dirty="0" smtClean="0"/>
              <a:t> ή/και </a:t>
            </a:r>
            <a:r>
              <a:rPr lang="el-GR" dirty="0" err="1" smtClean="0"/>
              <a:t>λευκοπενία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Θρομβοκυττάρωση</a:t>
            </a:r>
            <a:r>
              <a:rPr lang="el-GR" dirty="0" smtClean="0"/>
              <a:t> ή/και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4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- Κλειδιά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Ευρύ φάσμα ιστολογικών οντοτήτων.</a:t>
            </a:r>
          </a:p>
          <a:p>
            <a:r>
              <a:rPr lang="el-GR" dirty="0" smtClean="0"/>
              <a:t>Νοσήματα της μέσης ηλικίας.</a:t>
            </a:r>
          </a:p>
          <a:p>
            <a:r>
              <a:rPr lang="el-GR" dirty="0" smtClean="0"/>
              <a:t>Ψηλαφητή </a:t>
            </a:r>
            <a:r>
              <a:rPr lang="el-GR" dirty="0" err="1" smtClean="0"/>
              <a:t>επιπολής</a:t>
            </a:r>
            <a:r>
              <a:rPr lang="el-GR" dirty="0" smtClean="0"/>
              <a:t> </a:t>
            </a:r>
            <a:r>
              <a:rPr lang="el-GR" dirty="0" err="1" smtClean="0"/>
              <a:t>λεμφαδενοπάθεια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Σπληνομεγαλία ή/και ηπατομεγαλία .</a:t>
            </a:r>
          </a:p>
          <a:p>
            <a:r>
              <a:rPr lang="el-GR" dirty="0" smtClean="0"/>
              <a:t>Αμιγώς </a:t>
            </a:r>
            <a:r>
              <a:rPr lang="el-GR" dirty="0" err="1" smtClean="0"/>
              <a:t>εξωλεμφαδενικές</a:t>
            </a:r>
            <a:r>
              <a:rPr lang="el-GR" dirty="0" smtClean="0"/>
              <a:t> εντοπίσεις με ανάλογη κλινική εικόνα.</a:t>
            </a:r>
          </a:p>
          <a:p>
            <a:r>
              <a:rPr lang="el-GR" dirty="0" smtClean="0"/>
              <a:t>20% γενικά συμπτώματα.</a:t>
            </a:r>
          </a:p>
          <a:p>
            <a:r>
              <a:rPr lang="el-GR" dirty="0" smtClean="0"/>
              <a:t>Χαμηλής κακοήθειας λεμφώματα: συνήθως ανίατα με μακρά κλινική πορεία και επιβίωση.</a:t>
            </a:r>
          </a:p>
          <a:p>
            <a:r>
              <a:rPr lang="el-GR" dirty="0" smtClean="0"/>
              <a:t>Επιθετικά λεμφώματα: ταχεία εξέλιξη.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45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Η παραγωγή </a:t>
            </a:r>
            <a:r>
              <a:rPr lang="el-GR" dirty="0" err="1" smtClean="0"/>
              <a:t>κυτταροκινών</a:t>
            </a:r>
            <a:r>
              <a:rPr lang="el-GR" dirty="0" smtClean="0"/>
              <a:t> από τα </a:t>
            </a:r>
            <a:r>
              <a:rPr lang="el-GR" dirty="0" err="1" smtClean="0"/>
              <a:t>λεμφωματικά</a:t>
            </a:r>
            <a:r>
              <a:rPr lang="el-GR" dirty="0" smtClean="0"/>
              <a:t> κύτταρα ή/και των </a:t>
            </a:r>
            <a:r>
              <a:rPr lang="el-GR" dirty="0" err="1" smtClean="0"/>
              <a:t>αυτοαντισωμάτων</a:t>
            </a:r>
            <a:r>
              <a:rPr lang="el-GR" dirty="0" smtClean="0"/>
              <a:t> μπορεί να εμφανίσει:</a:t>
            </a:r>
          </a:p>
          <a:p>
            <a:pPr lvl="1"/>
            <a:r>
              <a:rPr lang="el-GR" dirty="0" err="1" smtClean="0"/>
              <a:t>Ουδετεροφιλική</a:t>
            </a:r>
            <a:r>
              <a:rPr lang="el-GR" dirty="0" smtClean="0"/>
              <a:t>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pPr lvl="1"/>
            <a:r>
              <a:rPr lang="el-GR" dirty="0" err="1" smtClean="0"/>
              <a:t>Ουδετεροπενίας</a:t>
            </a:r>
            <a:r>
              <a:rPr lang="el-GR" dirty="0" smtClean="0"/>
              <a:t> </a:t>
            </a:r>
            <a:r>
              <a:rPr lang="el-GR" dirty="0" err="1" smtClean="0"/>
              <a:t>λευκοπενίας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Λεμφοκυττάρωση με ή/και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 (</a:t>
            </a:r>
            <a:r>
              <a:rPr lang="el-GR" dirty="0" err="1" smtClean="0"/>
              <a:t>κυκλογορία</a:t>
            </a:r>
            <a:r>
              <a:rPr lang="el-GR" dirty="0" smtClean="0"/>
              <a:t> </a:t>
            </a:r>
            <a:r>
              <a:rPr lang="el-GR" dirty="0" err="1" smtClean="0"/>
              <a:t>λεμφωματικού</a:t>
            </a:r>
            <a:r>
              <a:rPr lang="el-GR" dirty="0" smtClean="0"/>
              <a:t> κλώνου).</a:t>
            </a:r>
          </a:p>
          <a:p>
            <a:pPr lvl="1"/>
            <a:r>
              <a:rPr lang="el-GR" dirty="0" smtClean="0"/>
              <a:t>ΤΚΕ αυξημένη ως και τριψήφια 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γενική αίματος και επίχρισμα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27738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Εργαστηριακά ευρήματα</a:t>
            </a:r>
            <a:br>
              <a:rPr lang="el-GR" sz="4000" dirty="0" smtClean="0"/>
            </a:br>
            <a:r>
              <a:rPr lang="el-GR" sz="4000" dirty="0" smtClean="0"/>
              <a:t>βιοχημικός έλεγχος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n-US" dirty="0" smtClean="0"/>
              <a:t>LDH </a:t>
            </a:r>
            <a:r>
              <a:rPr lang="el-GR" dirty="0" smtClean="0"/>
              <a:t>αυξημένη (5</a:t>
            </a:r>
            <a:r>
              <a:rPr lang="en-US" dirty="0" smtClean="0"/>
              <a:t>x)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Τα επιθετικά λεμφώματα.</a:t>
            </a:r>
            <a:endParaRPr lang="en-US" dirty="0" smtClean="0"/>
          </a:p>
          <a:p>
            <a:r>
              <a:rPr lang="el-GR" dirty="0" smtClean="0"/>
              <a:t>Λέμφωμα </a:t>
            </a:r>
            <a:r>
              <a:rPr lang="en-US" dirty="0" err="1" smtClean="0"/>
              <a:t>Burkitt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Λεμφοβλαστικό</a:t>
            </a:r>
            <a:r>
              <a:rPr lang="el-GR" dirty="0" smtClean="0"/>
              <a:t> λέμφωμα.</a:t>
            </a:r>
          </a:p>
          <a:p>
            <a:r>
              <a:rPr lang="el-GR" dirty="0" smtClean="0"/>
              <a:t>Βλαστικές μορφές λεμφώματος από κύτταρα του μανδύα.</a:t>
            </a:r>
          </a:p>
          <a:p>
            <a:r>
              <a:rPr lang="el-GR" dirty="0" smtClean="0"/>
              <a:t>Χαμηλής κακοήθειας λεμφώματα σε μετατροπή.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89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Σε ηπατική προσβολή ή απόφραξης των </a:t>
            </a:r>
            <a:r>
              <a:rPr lang="el-GR" dirty="0" err="1" smtClean="0"/>
              <a:t>εξωηπατικών</a:t>
            </a:r>
            <a:r>
              <a:rPr lang="el-GR" dirty="0" smtClean="0"/>
              <a:t> χοληφόρων από </a:t>
            </a:r>
            <a:r>
              <a:rPr lang="el-GR" dirty="0" err="1" smtClean="0"/>
              <a:t>λεμφαδενικές</a:t>
            </a:r>
            <a:r>
              <a:rPr lang="el-GR" dirty="0" smtClean="0"/>
              <a:t> μάζες εντοπισμένες στην πύλη του ήπατος.</a:t>
            </a:r>
          </a:p>
          <a:p>
            <a:pPr lvl="1"/>
            <a:r>
              <a:rPr lang="el-GR" dirty="0" smtClean="0"/>
              <a:t>Αύξηση </a:t>
            </a:r>
            <a:r>
              <a:rPr lang="en-US" dirty="0" smtClean="0"/>
              <a:t>ALP, GGT, </a:t>
            </a:r>
            <a:r>
              <a:rPr lang="el-GR" dirty="0" smtClean="0"/>
              <a:t>Τ-</a:t>
            </a:r>
            <a:r>
              <a:rPr lang="en-US" dirty="0" smtClean="0"/>
              <a:t>BIL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Αύξηση </a:t>
            </a:r>
            <a:r>
              <a:rPr lang="en-US" dirty="0" smtClean="0"/>
              <a:t>ALP </a:t>
            </a:r>
            <a:r>
              <a:rPr lang="el-GR" dirty="0" smtClean="0"/>
              <a:t>χωρίς αύξηση </a:t>
            </a:r>
            <a:r>
              <a:rPr lang="en-US" dirty="0" smtClean="0"/>
              <a:t>GGT </a:t>
            </a:r>
            <a:r>
              <a:rPr lang="el-GR" dirty="0" smtClean="0"/>
              <a:t>(οστική εντόπιση της νόσου).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dirty="0" smtClean="0"/>
              <a:t>Νεφρική ανεπάρκεια σπάνια (διήθηση των νεφρών από λέμφωμα ή αποφρακτική </a:t>
            </a:r>
            <a:r>
              <a:rPr lang="el-GR" dirty="0" err="1" smtClean="0"/>
              <a:t>ουροπάθεια</a:t>
            </a:r>
            <a:r>
              <a:rPr lang="el-GR" dirty="0" smtClean="0"/>
              <a:t>) – επιθετικά λεμφώματα.</a:t>
            </a:r>
          </a:p>
          <a:p>
            <a:pPr lvl="1" indent="-342900"/>
            <a:r>
              <a:rPr lang="el-GR" dirty="0" smtClean="0"/>
              <a:t>Αυξημένο ουρικό οξύ.</a:t>
            </a:r>
          </a:p>
          <a:p>
            <a:pPr lvl="1" indent="-342900"/>
            <a:r>
              <a:rPr lang="el-GR" dirty="0" smtClean="0"/>
              <a:t>β2 </a:t>
            </a:r>
            <a:r>
              <a:rPr lang="el-GR" dirty="0" err="1" smtClean="0"/>
              <a:t>μικροσφαιρίνη</a:t>
            </a:r>
            <a:r>
              <a:rPr lang="el-GR" dirty="0" smtClean="0"/>
              <a:t> αυξημένη.</a:t>
            </a:r>
          </a:p>
          <a:p>
            <a:pPr lvl="1" indent="-342900"/>
            <a:r>
              <a:rPr lang="el-GR" dirty="0" smtClean="0"/>
              <a:t>Αύξηση α2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, διαταραχή των γ </a:t>
            </a:r>
            <a:r>
              <a:rPr lang="el-GR" dirty="0" err="1" smtClean="0"/>
              <a:t>σφαιρινών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Εργαστηριακά ευρήματα</a:t>
            </a:r>
            <a:br>
              <a:rPr lang="el-GR" sz="4000" dirty="0" smtClean="0"/>
            </a:br>
            <a:r>
              <a:rPr lang="el-GR" sz="4000" dirty="0" smtClean="0"/>
              <a:t>βιοχημικός έλεγχος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157625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ιστολογική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Ακρογωνιαίος λίθος για τη διάγνωση.</a:t>
            </a:r>
          </a:p>
          <a:p>
            <a:r>
              <a:rPr lang="el-GR" dirty="0" smtClean="0"/>
              <a:t>Βιοψία λεμφαδένα.</a:t>
            </a:r>
          </a:p>
          <a:p>
            <a:r>
              <a:rPr lang="el-GR" dirty="0" smtClean="0"/>
              <a:t>Προσοχή στο μεικτό ιστολογικό τύπο (χαμηλής και υψηλής κακοήθειας)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391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Ιστολογική εικόνα</a:t>
            </a:r>
            <a:endParaRPr lang="el-GR" dirty="0"/>
          </a:p>
        </p:txBody>
      </p:sp>
      <p:pic>
        <p:nvPicPr>
          <p:cNvPr id="1026" name="Picture 2" descr="http://www.uaz.edu.mx/histo/pathology/ed/ch_20b/c20b_s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72816"/>
            <a:ext cx="5667375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286000" y="56002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uaz.edu.mx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4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Ετερογενής πληθυσμός</a:t>
            </a:r>
            <a:endParaRPr lang="el-GR" dirty="0"/>
          </a:p>
        </p:txBody>
      </p:sp>
      <p:pic>
        <p:nvPicPr>
          <p:cNvPr id="36866" name="Picture 2" descr="http://www.uaz.edu.mx/histo/pathology/ed/ch_20b/c20b_s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844824"/>
            <a:ext cx="5715000" cy="3743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77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err="1" smtClean="0"/>
              <a:t>οστεομυελική</a:t>
            </a:r>
            <a:r>
              <a:rPr lang="el-GR" dirty="0" smtClean="0"/>
              <a:t> βιοψία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Σημαντικές πληροφορίες.</a:t>
            </a:r>
          </a:p>
          <a:p>
            <a:r>
              <a:rPr lang="el-GR" dirty="0" smtClean="0"/>
              <a:t>Απαραίτητη για τη </a:t>
            </a:r>
            <a:r>
              <a:rPr lang="el-GR" dirty="0" err="1" smtClean="0"/>
              <a:t>σταδιοποίηση</a:t>
            </a:r>
            <a:r>
              <a:rPr lang="el-GR" dirty="0" smtClean="0"/>
              <a:t> της νόσου.</a:t>
            </a:r>
          </a:p>
          <a:p>
            <a:r>
              <a:rPr lang="el-GR" dirty="0" err="1" smtClean="0"/>
              <a:t>Δισαρμονία</a:t>
            </a:r>
            <a:r>
              <a:rPr lang="el-GR" dirty="0" smtClean="0"/>
              <a:t> αποτελεσμάτων σε μυελό και λεμφαδένα.</a:t>
            </a:r>
          </a:p>
          <a:p>
            <a:r>
              <a:rPr lang="el-GR" dirty="0" smtClean="0"/>
              <a:t>Διάχυτη ή εστιακή διήθηση.</a:t>
            </a:r>
          </a:p>
          <a:p>
            <a:r>
              <a:rPr lang="el-GR" dirty="0" smtClean="0"/>
              <a:t>Λεμφώματα από μεγάλα κύτταρα δίνουν διήθηση του μυελού από μικρά λεμφοκύτταρα.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70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err="1" smtClean="0"/>
              <a:t>ανοσοφαινότυπος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784"/>
                <a:gridCol w="44728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Τύπος λεμφώματος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Ανοσοφαινότυπος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Διάχυτο από μεγάλα Β-κύτταρα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Δεν υπάρχει χαρακτηριστικός δείκτης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Οζώδες λέμφωμα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CD10</a:t>
                      </a:r>
                      <a:r>
                        <a:rPr lang="el-GR" dirty="0" smtClean="0"/>
                        <a:t>+</a:t>
                      </a:r>
                      <a:r>
                        <a:rPr lang="en-US" dirty="0" smtClean="0"/>
                        <a:t>, CD79b</a:t>
                      </a:r>
                      <a:r>
                        <a:rPr lang="el-GR" dirty="0" smtClean="0"/>
                        <a:t>+</a:t>
                      </a:r>
                      <a:r>
                        <a:rPr lang="en-US" dirty="0" smtClean="0"/>
                        <a:t>, FMC7</a:t>
                      </a:r>
                      <a:r>
                        <a:rPr lang="el-GR" dirty="0" smtClean="0"/>
                        <a:t>+</a:t>
                      </a:r>
                      <a:r>
                        <a:rPr lang="en-US" dirty="0" smtClean="0"/>
                        <a:t>, bcl-2</a:t>
                      </a:r>
                      <a:r>
                        <a:rPr lang="el-GR" dirty="0" smtClean="0"/>
                        <a:t>+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bcl-6</a:t>
                      </a:r>
                      <a:r>
                        <a:rPr lang="el-GR" baseline="0" dirty="0" smtClean="0"/>
                        <a:t>+</a:t>
                      </a:r>
                      <a:r>
                        <a:rPr lang="en-US" baseline="0" dirty="0" smtClean="0"/>
                        <a:t>, CD43-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Λέμφωμα από μικρά λεμφοκύτταρα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CD5+,</a:t>
                      </a:r>
                      <a:r>
                        <a:rPr lang="en-US" baseline="0" dirty="0" smtClean="0"/>
                        <a:t> CD79b-, FMC7-, CD43+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Λεμφοπλασματοκυτταρικό</a:t>
                      </a:r>
                      <a:r>
                        <a:rPr lang="el-GR" dirty="0" smtClean="0"/>
                        <a:t> λέμφωμα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CD5+/-,</a:t>
                      </a:r>
                      <a:r>
                        <a:rPr lang="en-US" baseline="0" dirty="0" smtClean="0"/>
                        <a:t> CD79b+, FMC7+, CD43+/-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Λέμφωμα από κύτταρα μανδύα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CD5+,</a:t>
                      </a:r>
                      <a:r>
                        <a:rPr lang="en-US" baseline="0" dirty="0" smtClean="0"/>
                        <a:t> CD79b+, FMC7+, bcl-1+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Λέμφωμα οριακής ζώνης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CD5-,</a:t>
                      </a:r>
                      <a:r>
                        <a:rPr lang="en-US" baseline="0" dirty="0" smtClean="0"/>
                        <a:t> CD79b+, FMC7+, bcl-2+</a:t>
                      </a:r>
                      <a:endParaRPr lang="el-GR" dirty="0" smtClean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Λέμφωμα </a:t>
                      </a:r>
                      <a:r>
                        <a:rPr lang="en-US" dirty="0" err="1" smtClean="0"/>
                        <a:t>Burkitt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CD5-,</a:t>
                      </a:r>
                      <a:r>
                        <a:rPr lang="en-US" baseline="0" dirty="0" smtClean="0"/>
                        <a:t> CD10+, bcl-6+, </a:t>
                      </a:r>
                      <a:r>
                        <a:rPr lang="en-US" baseline="0" dirty="0" err="1" smtClean="0"/>
                        <a:t>Tdt</a:t>
                      </a:r>
                      <a:r>
                        <a:rPr lang="en-US" baseline="0" dirty="0" smtClean="0"/>
                        <a:t>-, bcl-2-, Ki-67++</a:t>
                      </a:r>
                      <a:endParaRPr lang="el-GR" dirty="0" smtClean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Β-</a:t>
                      </a:r>
                      <a:r>
                        <a:rPr lang="el-GR" dirty="0" err="1" smtClean="0"/>
                        <a:t>λεμφοβλαστικό</a:t>
                      </a:r>
                      <a:r>
                        <a:rPr lang="el-GR" baseline="0" dirty="0" smtClean="0"/>
                        <a:t> λέμφωμα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CD19+, CD20+/-, </a:t>
                      </a:r>
                      <a:r>
                        <a:rPr lang="en-US" dirty="0" err="1" smtClean="0"/>
                        <a:t>Tdt</a:t>
                      </a:r>
                      <a:r>
                        <a:rPr lang="en-US" dirty="0" smtClean="0"/>
                        <a:t>+,</a:t>
                      </a:r>
                      <a:r>
                        <a:rPr lang="en-US" baseline="0" dirty="0" smtClean="0"/>
                        <a:t> HLA-DR+, CD10+/-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Τ-</a:t>
                      </a:r>
                      <a:r>
                        <a:rPr lang="el-GR" dirty="0" err="1" smtClean="0"/>
                        <a:t>λεμφοβλαστικό</a:t>
                      </a:r>
                      <a:r>
                        <a:rPr lang="el-GR" baseline="0" dirty="0" smtClean="0"/>
                        <a:t> λέμφωμα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Tdt</a:t>
                      </a:r>
                      <a:r>
                        <a:rPr lang="en-US" dirty="0" smtClean="0"/>
                        <a:t>+, CD3+, CD2+, CD5+, CD7+, CD4+, CD8+, CD1</a:t>
                      </a:r>
                      <a:r>
                        <a:rPr lang="el-GR" dirty="0" smtClean="0"/>
                        <a:t>α+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Τ-περιφερικό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CD4+, CD8-,</a:t>
                      </a:r>
                      <a:r>
                        <a:rPr lang="en-US" baseline="0" dirty="0" smtClean="0"/>
                        <a:t> CD30+/-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Αναπλαστικό  Τ</a:t>
                      </a:r>
                      <a:r>
                        <a:rPr lang="en-US" dirty="0" smtClean="0"/>
                        <a:t>-null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CD30+, ALK+/-, CD2+/-, CD4+/-, CD8-, CD8-/+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Αγγγειοανοσοβλαστικό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T-</a:t>
                      </a:r>
                      <a:r>
                        <a:rPr lang="el-GR" baseline="0" dirty="0" smtClean="0"/>
                        <a:t>λέμφωμα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CD4=/_, CD8+/-, CD10+</a:t>
                      </a:r>
                      <a:endParaRPr lang="el-GR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Τ-</a:t>
                      </a:r>
                      <a:r>
                        <a:rPr lang="el-GR" dirty="0" err="1" smtClean="0"/>
                        <a:t>λευχαμία</a:t>
                      </a:r>
                      <a:r>
                        <a:rPr lang="el-GR" dirty="0" smtClean="0"/>
                        <a:t>/λέμφωμα</a:t>
                      </a:r>
                      <a:r>
                        <a:rPr lang="el-GR" baseline="0" dirty="0" smtClean="0"/>
                        <a:t> ενηλίκων</a:t>
                      </a:r>
                      <a:endParaRPr lang="el-GR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CD3+, CD2+, CD5+, CD4+, CD7-, CD8-,</a:t>
                      </a:r>
                      <a:r>
                        <a:rPr lang="en-US" baseline="0" dirty="0" smtClean="0"/>
                        <a:t> CD25+</a:t>
                      </a:r>
                      <a:endParaRPr lang="el-GR" dirty="0"/>
                    </a:p>
                  </a:txBody>
                  <a:tcPr marL="82296" marR="82296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42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πρωτεΐνη </a:t>
            </a:r>
            <a:r>
              <a:rPr lang="en-US" dirty="0" smtClean="0"/>
              <a:t>Ki-67 </a:t>
            </a:r>
            <a:endParaRPr lang="el-GR" dirty="0"/>
          </a:p>
        </p:txBody>
      </p:sp>
      <p:pic>
        <p:nvPicPr>
          <p:cNvPr id="39938" name="Picture 2" descr="Protein MKI67 PDB 1r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401" y="1412776"/>
            <a:ext cx="6467475" cy="4514851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1388798" y="6093296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Protein MKI67 PDB </a:t>
            </a:r>
            <a:r>
              <a:rPr lang="en-US" sz="1200" dirty="0" smtClean="0">
                <a:latin typeface="+mn-lt"/>
                <a:hlinkClick r:id="rId4"/>
              </a:rPr>
              <a:t>1r21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DBbot"/>
              </a:rPr>
              <a:t>PDBbot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078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DB 2coe EBI.png"/>
          <p:cNvPicPr>
            <a:picLocks noChangeAspect="1" noChangeArrowheads="1"/>
          </p:cNvPicPr>
          <p:nvPr/>
        </p:nvPicPr>
        <p:blipFill rotWithShape="1">
          <a:blip r:embed="rId3"/>
          <a:srcRect l="5300" t="19790" r="19555" b="13569"/>
          <a:stretch/>
        </p:blipFill>
        <p:spPr bwMode="auto">
          <a:xfrm>
            <a:off x="526297" y="1152767"/>
            <a:ext cx="8294175" cy="5516593"/>
          </a:xfrm>
          <a:prstGeom prst="rect">
            <a:avLst/>
          </a:prstGeom>
          <a:noFill/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Η πρωτεΐνη </a:t>
            </a:r>
            <a:r>
              <a:rPr lang="en-US" dirty="0" err="1" smtClean="0"/>
              <a:t>Tdt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Terminal </a:t>
            </a:r>
            <a:r>
              <a:rPr lang="en-US" dirty="0" err="1" smtClean="0"/>
              <a:t>deoxynucleotidyl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6" name="Rectangle 6"/>
          <p:cNvSpPr/>
          <p:nvPr/>
        </p:nvSpPr>
        <p:spPr>
          <a:xfrm>
            <a:off x="2097596" y="6308407"/>
            <a:ext cx="5151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PDB 2coe </a:t>
            </a:r>
            <a:r>
              <a:rPr lang="en-US" sz="1200" dirty="0" smtClean="0">
                <a:latin typeface="+mn-lt"/>
                <a:hlinkClick r:id="rId4"/>
              </a:rPr>
              <a:t>EBI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DonabelSDSU.bot"/>
              </a:rPr>
              <a:t>DonabelSDSU.bot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0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Ετερογενή ομάδα κακοήθων νεοπλασιών του λεμφικού ιστού.</a:t>
            </a:r>
          </a:p>
          <a:p>
            <a:r>
              <a:rPr lang="el-GR" dirty="0" smtClean="0"/>
              <a:t>85% Β-κυτταρικής προέλευσης.</a:t>
            </a:r>
          </a:p>
          <a:p>
            <a:r>
              <a:rPr lang="el-GR" dirty="0" smtClean="0"/>
              <a:t>15% Τ-κυτταρικής προέλευσης.</a:t>
            </a:r>
          </a:p>
          <a:p>
            <a:r>
              <a:rPr lang="el-GR" dirty="0" smtClean="0"/>
              <a:t>Ιδιαιτερότητες:</a:t>
            </a:r>
          </a:p>
          <a:p>
            <a:pPr lvl="1"/>
            <a:r>
              <a:rPr lang="el-GR" dirty="0" smtClean="0"/>
              <a:t>Ιστολογική εικόνα.</a:t>
            </a:r>
          </a:p>
          <a:p>
            <a:pPr lvl="1"/>
            <a:r>
              <a:rPr lang="el-GR" dirty="0" smtClean="0"/>
              <a:t>Μορφολογία.</a:t>
            </a:r>
          </a:p>
          <a:p>
            <a:pPr lvl="1"/>
            <a:r>
              <a:rPr lang="el-GR" dirty="0" err="1" smtClean="0"/>
              <a:t>Ανοσοφαινότυπο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Μοριακή ταυτότητα.</a:t>
            </a:r>
          </a:p>
          <a:p>
            <a:pPr lvl="1"/>
            <a:r>
              <a:rPr lang="el-GR" dirty="0" smtClean="0"/>
              <a:t>Κλινική εικόνα.</a:t>
            </a:r>
          </a:p>
          <a:p>
            <a:pPr lvl="1"/>
            <a:r>
              <a:rPr lang="el-GR" dirty="0" smtClean="0"/>
              <a:t>Ανταπόκριση στη θεραπεία.</a:t>
            </a:r>
          </a:p>
          <a:p>
            <a:pPr lvl="1"/>
            <a:r>
              <a:rPr lang="el-GR" dirty="0" smtClean="0"/>
              <a:t>Πρόγνωση.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14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xp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8798" y="1340768"/>
            <a:ext cx="6189292" cy="4824536"/>
          </a:xfrm>
          <a:prstGeom prst="rect">
            <a:avLst/>
          </a:prstGeom>
          <a:noFill/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Η πρωτεΐνη </a:t>
            </a:r>
            <a:r>
              <a:rPr lang="en-US" dirty="0" smtClean="0"/>
              <a:t>ALK</a:t>
            </a:r>
            <a:br>
              <a:rPr lang="en-US" dirty="0" smtClean="0"/>
            </a:br>
            <a:r>
              <a:rPr lang="en-US" dirty="0" smtClean="0"/>
              <a:t>Anaplastic lymphoma kinase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1388798" y="6093296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2xp2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2-33"/>
              </a:rPr>
              <a:t>A2-33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930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err="1" smtClean="0"/>
              <a:t>κυτταρογενετικά</a:t>
            </a:r>
            <a:r>
              <a:rPr lang="el-GR" dirty="0" smtClean="0"/>
              <a:t> και μοριακά ευρήματα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Χρησιμοποιείται σπάνια.</a:t>
            </a:r>
          </a:p>
          <a:p>
            <a:r>
              <a:rPr lang="en-US" dirty="0" smtClean="0"/>
              <a:t>In situ </a:t>
            </a:r>
            <a:r>
              <a:rPr lang="el-GR" dirty="0" err="1" smtClean="0"/>
              <a:t>υδριδισμός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Δεν απαιτεί την εξέταση </a:t>
            </a:r>
            <a:r>
              <a:rPr lang="el-GR" dirty="0" err="1" smtClean="0"/>
              <a:t>μεταφάσεων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Ανιχνεύει τη </a:t>
            </a:r>
            <a:r>
              <a:rPr lang="el-GR" dirty="0" err="1" smtClean="0"/>
              <a:t>μεσόφαση</a:t>
            </a:r>
            <a:r>
              <a:rPr lang="el-GR" dirty="0" smtClean="0"/>
              <a:t>.</a:t>
            </a:r>
          </a:p>
          <a:p>
            <a:r>
              <a:rPr lang="en-US" dirty="0" smtClean="0"/>
              <a:t>PCR </a:t>
            </a:r>
            <a:r>
              <a:rPr lang="el-GR" dirty="0" smtClean="0"/>
              <a:t>αναδιάταξη συγκεκριμένων </a:t>
            </a:r>
            <a:r>
              <a:rPr lang="el-GR" dirty="0" err="1" smtClean="0"/>
              <a:t>ογκογονιδίων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Τεχνική των </a:t>
            </a:r>
            <a:r>
              <a:rPr lang="el-GR" dirty="0" err="1" smtClean="0"/>
              <a:t>μικροσυστοιχιών</a:t>
            </a:r>
            <a:r>
              <a:rPr lang="el-GR" dirty="0" smtClean="0"/>
              <a:t> 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351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Microarrays </a:t>
            </a:r>
            <a:endParaRPr lang="el-GR" dirty="0"/>
          </a:p>
        </p:txBody>
      </p:sp>
      <p:pic>
        <p:nvPicPr>
          <p:cNvPr id="51204" name="Picture 4" descr="http://upload.wikimedia.org/wikipedia/en/thumb/e/e8/Microarray_exp_horizontal.svg/900px-Microarray_exp_horizont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2348880"/>
            <a:ext cx="9036496" cy="1837422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5" name="Rectangle 6"/>
          <p:cNvSpPr/>
          <p:nvPr/>
        </p:nvSpPr>
        <p:spPr>
          <a:xfrm>
            <a:off x="1977956" y="4448145"/>
            <a:ext cx="5151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Microarray </a:t>
            </a:r>
            <a:r>
              <a:rPr lang="en-US" sz="1200" dirty="0" err="1">
                <a:latin typeface="+mn-lt"/>
                <a:hlinkClick r:id="rId4"/>
              </a:rPr>
              <a:t>exp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horizontal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Elisardojm"/>
              </a:rPr>
              <a:t>Elisardojm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2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+3 or </a:t>
            </a:r>
            <a:r>
              <a:rPr lang="en-US" dirty="0" err="1" smtClean="0"/>
              <a:t>trisomy</a:t>
            </a:r>
            <a:r>
              <a:rPr lang="en-US" dirty="0" smtClean="0"/>
              <a:t> 3 in non Hodgkin's lymphoma</a:t>
            </a:r>
            <a:endParaRPr lang="en-US" dirty="0"/>
          </a:p>
        </p:txBody>
      </p:sp>
      <p:pic>
        <p:nvPicPr>
          <p:cNvPr id="48132" name="Picture 4" descr="http://atlasgeneticsoncology.org/Anomalies/Images/tr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60848"/>
            <a:ext cx="6753225" cy="3457576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214414" y="57823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Cuneo, A ;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Castoldi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GL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+3 or trisomy 3 in non Hodgkin's lymphoma (NHL)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Atlas Genet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Cytogenet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Oncol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Haematol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2001;5(1):44-45.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326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απεικονιστικός έλεγχος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680520"/>
          </a:xfrm>
        </p:spPr>
        <p:txBody>
          <a:bodyPr/>
          <a:lstStyle/>
          <a:p>
            <a:r>
              <a:rPr lang="el-GR" dirty="0" smtClean="0"/>
              <a:t>Διερεύνηση του </a:t>
            </a:r>
            <a:r>
              <a:rPr lang="el-GR" dirty="0" err="1" smtClean="0"/>
              <a:t>μεσοθωρακίου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Πνευμονικά διηθήματα.</a:t>
            </a:r>
          </a:p>
          <a:p>
            <a:r>
              <a:rPr lang="el-GR" dirty="0" smtClean="0"/>
              <a:t>Πλευριτική συλλογή.</a:t>
            </a:r>
          </a:p>
          <a:p>
            <a:r>
              <a:rPr lang="el-GR" dirty="0" smtClean="0"/>
              <a:t>Σπάνια </a:t>
            </a:r>
            <a:r>
              <a:rPr lang="el-GR" dirty="0" err="1" smtClean="0"/>
              <a:t>περικαρδιακή</a:t>
            </a:r>
            <a:r>
              <a:rPr lang="el-GR" dirty="0" smtClean="0"/>
              <a:t> συλλογή.</a:t>
            </a:r>
          </a:p>
          <a:p>
            <a:r>
              <a:rPr lang="el-GR" dirty="0" smtClean="0"/>
              <a:t>Στην αξονική τομογραφία λεμφαδένες &gt; 1 </a:t>
            </a:r>
            <a:r>
              <a:rPr lang="en-US" dirty="0" smtClean="0"/>
              <a:t>cm </a:t>
            </a:r>
            <a:r>
              <a:rPr lang="el-GR" dirty="0" smtClean="0"/>
              <a:t>είναι παθολογικοί.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827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err="1" smtClean="0"/>
              <a:t>Λεμφοβλαστικό</a:t>
            </a:r>
            <a:r>
              <a:rPr lang="el-GR" dirty="0" smtClean="0"/>
              <a:t> λέμφωμα.</a:t>
            </a:r>
          </a:p>
          <a:p>
            <a:r>
              <a:rPr lang="el-GR" dirty="0" smtClean="0"/>
              <a:t>Λέμφωμα </a:t>
            </a:r>
            <a:r>
              <a:rPr lang="en-US" dirty="0" err="1" smtClean="0"/>
              <a:t>Burkitt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Προσβολή ΚΝΣ.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413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ενδοσκοπική μελέτη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752528"/>
          </a:xfrm>
        </p:spPr>
        <p:txBody>
          <a:bodyPr/>
          <a:lstStyle/>
          <a:p>
            <a:r>
              <a:rPr lang="el-GR" dirty="0" smtClean="0"/>
              <a:t>Πεπτικός σωλήνας.</a:t>
            </a:r>
          </a:p>
          <a:p>
            <a:r>
              <a:rPr lang="el-GR" dirty="0" smtClean="0"/>
              <a:t>Προσβολή στομάχου ή εντέρου.</a:t>
            </a:r>
          </a:p>
          <a:p>
            <a:r>
              <a:rPr lang="el-GR" dirty="0" smtClean="0"/>
              <a:t>Πρωτοπαθή </a:t>
            </a:r>
            <a:r>
              <a:rPr lang="el-GR" dirty="0" err="1" smtClean="0"/>
              <a:t>εξωλεμφαδενικά</a:t>
            </a:r>
            <a:r>
              <a:rPr lang="el-GR" dirty="0" smtClean="0"/>
              <a:t> λεμφώματα.</a:t>
            </a:r>
          </a:p>
          <a:p>
            <a:r>
              <a:rPr lang="el-GR" dirty="0" smtClean="0"/>
              <a:t>Στα λεμφώματα από κύτταρα του μανδύα και της οριακής ζώνης.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670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Ψηλαφητή </a:t>
            </a:r>
            <a:r>
              <a:rPr lang="el-GR" dirty="0" err="1" smtClean="0"/>
              <a:t>λεμφαδενοπάθεια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Διερεύνηση </a:t>
            </a:r>
            <a:r>
              <a:rPr lang="el-GR" dirty="0" err="1" smtClean="0"/>
              <a:t>μεσοθωρακίου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Σύνδρομο άνω κοίλης.</a:t>
            </a:r>
          </a:p>
          <a:p>
            <a:r>
              <a:rPr lang="el-GR" dirty="0" smtClean="0"/>
              <a:t>Παρατεινόμενο εμπύρετο.</a:t>
            </a:r>
          </a:p>
          <a:p>
            <a:r>
              <a:rPr lang="el-GR" dirty="0" smtClean="0"/>
              <a:t>Πρωτοπαθή </a:t>
            </a:r>
            <a:r>
              <a:rPr lang="el-GR" dirty="0" err="1" smtClean="0"/>
              <a:t>εξωλεμφαδενικά</a:t>
            </a:r>
            <a:r>
              <a:rPr lang="el-GR" dirty="0" smtClean="0"/>
              <a:t> λεμφώματα ή όγκος συμπαγούς οργάνου.</a:t>
            </a:r>
          </a:p>
          <a:p>
            <a:r>
              <a:rPr lang="el-GR" dirty="0" smtClean="0"/>
              <a:t>Μεμονωμένη σπληνομεγαλία: προσοχή με τα χρόνια </a:t>
            </a:r>
            <a:r>
              <a:rPr lang="el-GR" dirty="0" err="1" smtClean="0"/>
              <a:t>μυελοϋπερπλαστικά</a:t>
            </a:r>
            <a:r>
              <a:rPr lang="el-GR" dirty="0" smtClean="0"/>
              <a:t>, τη λευχαιμία από τριχωτά κύτταρα, Β-ΧΛ, </a:t>
            </a:r>
            <a:r>
              <a:rPr lang="el-GR" dirty="0" err="1" smtClean="0"/>
              <a:t>αιμοσφαιρινοπάθειες</a:t>
            </a:r>
            <a:r>
              <a:rPr lang="el-GR" dirty="0" smtClean="0"/>
              <a:t>, ελονοσία, λεϊσμανίαση.</a:t>
            </a:r>
          </a:p>
          <a:p>
            <a:r>
              <a:rPr lang="el-GR" dirty="0" smtClean="0"/>
              <a:t>Εικόνα λευχαιμίας </a:t>
            </a:r>
            <a:r>
              <a:rPr lang="el-GR" dirty="0" err="1" smtClean="0"/>
              <a:t>διαφοροδιάγνωση</a:t>
            </a:r>
            <a:r>
              <a:rPr lang="el-GR" dirty="0" smtClean="0"/>
              <a:t> από Β-ΧΛ, Ο-ΛΛ.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494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Εξετάσεις υποχρεωτικές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752528"/>
          </a:xfrm>
        </p:spPr>
        <p:txBody>
          <a:bodyPr numCol="2">
            <a:noAutofit/>
          </a:bodyPr>
          <a:lstStyle/>
          <a:p>
            <a:r>
              <a:rPr lang="el-GR" sz="2200" dirty="0" smtClean="0"/>
              <a:t>Ιστορικά – γενικά συμπτώματα</a:t>
            </a:r>
          </a:p>
          <a:p>
            <a:r>
              <a:rPr lang="el-GR" sz="2200" dirty="0" smtClean="0"/>
              <a:t>Αντικειμενική εξέταση</a:t>
            </a:r>
          </a:p>
          <a:p>
            <a:r>
              <a:rPr lang="el-GR" sz="2200" dirty="0" smtClean="0"/>
              <a:t>Κατάσταση φυσικής ικανότητας</a:t>
            </a:r>
          </a:p>
          <a:p>
            <a:r>
              <a:rPr lang="el-GR" sz="2200" dirty="0" smtClean="0"/>
              <a:t>Γενική αίματος και επίχρισμα</a:t>
            </a:r>
          </a:p>
          <a:p>
            <a:r>
              <a:rPr lang="el-GR" sz="2200" dirty="0" smtClean="0"/>
              <a:t>Ηπατική, νεφρική και καρδιακή λειτουργία</a:t>
            </a:r>
          </a:p>
          <a:p>
            <a:r>
              <a:rPr lang="en-US" sz="2200" dirty="0" smtClean="0"/>
              <a:t>LDH, </a:t>
            </a:r>
            <a:r>
              <a:rPr lang="el-GR" sz="2200" dirty="0" smtClean="0"/>
              <a:t>β2 </a:t>
            </a:r>
            <a:r>
              <a:rPr lang="el-GR" sz="2200" dirty="0" err="1" smtClean="0"/>
              <a:t>μικροσφαιρίνη</a:t>
            </a:r>
            <a:r>
              <a:rPr lang="el-GR" sz="2200" dirty="0" smtClean="0"/>
              <a:t>, ουρικού οξέος, </a:t>
            </a:r>
            <a:r>
              <a:rPr lang="el-GR" sz="2200" dirty="0" err="1" smtClean="0"/>
              <a:t>ασβέστιου</a:t>
            </a:r>
            <a:r>
              <a:rPr lang="el-GR" sz="2200" dirty="0" smtClean="0"/>
              <a:t> ορού</a:t>
            </a:r>
          </a:p>
          <a:p>
            <a:r>
              <a:rPr lang="el-GR" sz="2200" dirty="0" err="1" smtClean="0"/>
              <a:t>Ηλεκτροφόρηση</a:t>
            </a:r>
            <a:r>
              <a:rPr lang="el-GR" sz="2200" dirty="0" smtClean="0"/>
              <a:t> λευκωμάτων</a:t>
            </a:r>
          </a:p>
          <a:p>
            <a:pPr marL="804863"/>
            <a:r>
              <a:rPr lang="el-GR" sz="2200" dirty="0" err="1" smtClean="0"/>
              <a:t>Μονοκλωνικό</a:t>
            </a:r>
            <a:r>
              <a:rPr lang="el-GR" sz="2200" dirty="0" smtClean="0"/>
              <a:t> κλάσμα </a:t>
            </a:r>
            <a:r>
              <a:rPr lang="el-GR" sz="2200" dirty="0" err="1" smtClean="0"/>
              <a:t>ανοσοσφαιρίνης</a:t>
            </a:r>
            <a:r>
              <a:rPr lang="el-GR" sz="2200" dirty="0" smtClean="0"/>
              <a:t> ;</a:t>
            </a:r>
          </a:p>
          <a:p>
            <a:pPr marL="804863"/>
            <a:r>
              <a:rPr lang="en-US" sz="2200" dirty="0" smtClean="0"/>
              <a:t>HIV, HCV, HBV</a:t>
            </a:r>
          </a:p>
          <a:p>
            <a:pPr marL="804863"/>
            <a:r>
              <a:rPr lang="el-GR" sz="2200" dirty="0" smtClean="0"/>
              <a:t>Ακτινογραφία θώρακα</a:t>
            </a:r>
          </a:p>
          <a:p>
            <a:pPr marL="804863"/>
            <a:r>
              <a:rPr lang="el-GR" sz="2200" dirty="0" smtClean="0"/>
              <a:t>Αξονική τομογραφία τραχηλικής χώρας, θώρακα, άνω και κάτω κοιλίας με σκιαγραφικό</a:t>
            </a:r>
          </a:p>
          <a:p>
            <a:pPr marL="804863"/>
            <a:r>
              <a:rPr lang="el-GR" sz="2200" dirty="0" err="1" smtClean="0"/>
              <a:t>Οστεομυελική</a:t>
            </a:r>
            <a:r>
              <a:rPr lang="el-GR" sz="2200" dirty="0" smtClean="0"/>
              <a:t> βιοψία, </a:t>
            </a:r>
            <a:r>
              <a:rPr lang="el-GR" sz="2200" dirty="0" err="1" smtClean="0"/>
              <a:t>μυελόγραμμα</a:t>
            </a:r>
            <a:r>
              <a:rPr lang="el-GR" sz="2200" dirty="0" smtClean="0"/>
              <a:t> 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932040" y="1340768"/>
            <a:ext cx="0" cy="446449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93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Σταδιοποίηση</a:t>
            </a:r>
            <a:r>
              <a:rPr lang="el-GR" dirty="0" smtClean="0"/>
              <a:t> κατά </a:t>
            </a:r>
            <a:r>
              <a:rPr lang="en-US" dirty="0" smtClean="0"/>
              <a:t>Ann Arbor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56164"/>
              </p:ext>
            </p:extLst>
          </p:nvPr>
        </p:nvGraphicFramePr>
        <p:xfrm>
          <a:off x="1043608" y="1268760"/>
          <a:ext cx="7358114" cy="416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5341890"/>
              </a:tblGrid>
              <a:tr h="470704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Στάδιο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Ευρήματα </a:t>
                      </a:r>
                      <a:endParaRPr lang="el-GR" sz="2000" dirty="0"/>
                    </a:p>
                  </a:txBody>
                  <a:tcPr/>
                </a:tc>
              </a:tr>
              <a:tr h="4707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Εμπλέκεται ένας λεμφαδένας</a:t>
                      </a:r>
                      <a:endParaRPr lang="el-GR" sz="2000" dirty="0"/>
                    </a:p>
                  </a:txBody>
                  <a:tcPr/>
                </a:tc>
              </a:tr>
              <a:tr h="11948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Εμπλέκονται 2 ή περισσότεροι λεμφαδένες στην ίδια περιοχή του διαφράγματος</a:t>
                      </a:r>
                      <a:endParaRPr lang="el-GR" sz="2000" dirty="0"/>
                    </a:p>
                  </a:txBody>
                  <a:tcPr/>
                </a:tc>
              </a:tr>
              <a:tr h="15569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Εμπλέκονται 2 ή περισσότεροι λεμφαδένες σε αμφότερες</a:t>
                      </a:r>
                      <a:r>
                        <a:rPr lang="el-GR" sz="2000" baseline="0" dirty="0" smtClean="0"/>
                        <a:t> πλευρές του διαφράγματος</a:t>
                      </a:r>
                      <a:endParaRPr lang="el-GR" sz="2000" dirty="0" smtClean="0"/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4707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Διάχυτη ή </a:t>
                      </a:r>
                      <a:r>
                        <a:rPr lang="el-GR" sz="2000" dirty="0" err="1" smtClean="0"/>
                        <a:t>κτεταμένη</a:t>
                      </a:r>
                      <a:r>
                        <a:rPr lang="el-GR" sz="2000" dirty="0" smtClean="0"/>
                        <a:t> προσβολή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22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(Α)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1966 </a:t>
            </a:r>
            <a:r>
              <a:rPr lang="en-US" b="1" dirty="0" smtClean="0"/>
              <a:t>Rappaport, </a:t>
            </a:r>
            <a:r>
              <a:rPr lang="el-GR" dirty="0" smtClean="0"/>
              <a:t>αρχιτεκτονική δομή ανάπτυξης του λεμφώματος (διάχυτη ή οζώδης) και στη μορφολογία μέγεθος των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κυττάρων.</a:t>
            </a:r>
          </a:p>
          <a:p>
            <a:pPr lvl="1"/>
            <a:r>
              <a:rPr lang="el-GR" dirty="0" smtClean="0"/>
              <a:t>Αδιαφοροποίητα.</a:t>
            </a:r>
          </a:p>
          <a:p>
            <a:pPr lvl="1"/>
            <a:r>
              <a:rPr lang="el-GR" dirty="0" err="1" smtClean="0"/>
              <a:t>Ιστοκυτταρικά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Πτωχά διαφοροποιημένα.</a:t>
            </a:r>
          </a:p>
          <a:p>
            <a:pPr lvl="1"/>
            <a:r>
              <a:rPr lang="el-GR" dirty="0" smtClean="0"/>
              <a:t>Καλά διαφοροποιημένα.</a:t>
            </a:r>
            <a:endParaRPr lang="en-US" dirty="0" smtClean="0"/>
          </a:p>
          <a:p>
            <a:r>
              <a:rPr lang="en-US" b="1" dirty="0" smtClean="0"/>
              <a:t>1974 </a:t>
            </a:r>
            <a:r>
              <a:rPr lang="en-US" b="1" dirty="0" err="1" smtClean="0"/>
              <a:t>Lennert</a:t>
            </a:r>
            <a:r>
              <a:rPr lang="el-GR" b="1" dirty="0" smtClean="0"/>
              <a:t>, </a:t>
            </a:r>
            <a:r>
              <a:rPr lang="en-US" b="1" dirty="0" smtClean="0"/>
              <a:t>1976 </a:t>
            </a:r>
            <a:r>
              <a:rPr lang="en-US" b="1" dirty="0" err="1" smtClean="0"/>
              <a:t>Lukes</a:t>
            </a:r>
            <a:r>
              <a:rPr lang="en-US" b="1" dirty="0" smtClean="0"/>
              <a:t> &amp; Collins</a:t>
            </a:r>
            <a:r>
              <a:rPr lang="el-GR" b="1" dirty="0" smtClean="0"/>
              <a:t>.</a:t>
            </a:r>
          </a:p>
          <a:p>
            <a:pPr lvl="1"/>
            <a:r>
              <a:rPr lang="el-GR" dirty="0" smtClean="0"/>
              <a:t>Είδος του </a:t>
            </a:r>
            <a:r>
              <a:rPr lang="el-GR" dirty="0" err="1" smtClean="0"/>
              <a:t>νεοπλασματικού</a:t>
            </a:r>
            <a:r>
              <a:rPr lang="el-GR" dirty="0" smtClean="0"/>
              <a:t> πληθυσμού (μορφολογία και </a:t>
            </a:r>
            <a:r>
              <a:rPr lang="el-GR" dirty="0" err="1" smtClean="0"/>
              <a:t>ανοσοφαινότυπο</a:t>
            </a:r>
            <a:r>
              <a:rPr lang="el-GR" dirty="0" smtClean="0"/>
              <a:t>).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209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Ιστολογική μετατροπή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Υψηλής κακοήθειας.</a:t>
            </a:r>
          </a:p>
          <a:p>
            <a:r>
              <a:rPr lang="el-GR" dirty="0" smtClean="0"/>
              <a:t>Διάχυτα λεμφώματα.</a:t>
            </a:r>
          </a:p>
          <a:p>
            <a:r>
              <a:rPr lang="el-GR" dirty="0" smtClean="0"/>
              <a:t>Μη ταξινομούμενα.</a:t>
            </a:r>
          </a:p>
          <a:p>
            <a:r>
              <a:rPr lang="el-GR" dirty="0" smtClean="0"/>
              <a:t>Ιστολογική μετατροπή όταν συνοδεύεται από πυρετό, νυχτερινές εφιδρώσεις και απώλεια βάρους ονομάζεται σύνδρομο </a:t>
            </a:r>
            <a:r>
              <a:rPr lang="en-US" dirty="0" smtClean="0"/>
              <a:t>Richter</a:t>
            </a:r>
            <a:r>
              <a:rPr lang="el-GR" dirty="0" smtClean="0"/>
              <a:t>.</a:t>
            </a:r>
          </a:p>
          <a:p>
            <a:r>
              <a:rPr lang="el-GR" dirty="0" smtClean="0"/>
              <a:t>Ιστολογική  μετατροπή στο μυελό των οστών.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437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Hodgkin </a:t>
            </a:r>
            <a:r>
              <a:rPr lang="el-GR" dirty="0" smtClean="0"/>
              <a:t>μετατροπή σε </a:t>
            </a:r>
            <a:r>
              <a:rPr lang="en-US" dirty="0" smtClean="0"/>
              <a:t>non</a:t>
            </a:r>
            <a:r>
              <a:rPr lang="el-GR" dirty="0" smtClean="0"/>
              <a:t>-</a:t>
            </a:r>
            <a:r>
              <a:rPr lang="en-US" dirty="0" smtClean="0"/>
              <a:t>Hodgkin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Λανθασμένη αρχική διάγνωση </a:t>
            </a:r>
            <a:r>
              <a:rPr lang="en-US" dirty="0" smtClean="0"/>
              <a:t>non</a:t>
            </a:r>
            <a:r>
              <a:rPr lang="el-GR" dirty="0" smtClean="0"/>
              <a:t>-</a:t>
            </a:r>
            <a:r>
              <a:rPr lang="en-US" dirty="0" smtClean="0"/>
              <a:t>Hodgkin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Συνήθως αναπλαστικά </a:t>
            </a:r>
            <a:r>
              <a:rPr lang="en-US" dirty="0" smtClean="0"/>
              <a:t>T/null</a:t>
            </a:r>
            <a:r>
              <a:rPr lang="el-GR" dirty="0" smtClean="0"/>
              <a:t> από μεγάλα κύτταρα.</a:t>
            </a:r>
          </a:p>
          <a:p>
            <a:pPr lvl="1"/>
            <a:r>
              <a:rPr lang="el-GR" dirty="0" smtClean="0"/>
              <a:t>Πρωτοπαθή λεμφώματα </a:t>
            </a:r>
            <a:r>
              <a:rPr lang="el-GR" dirty="0" err="1" smtClean="0"/>
              <a:t>μεσοθωρακίου</a:t>
            </a:r>
            <a:r>
              <a:rPr lang="el-GR" dirty="0" smtClean="0"/>
              <a:t> από μεγάλα Β-κύτταρα πλούσια σε Τ-κύτταρα.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098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Hodgkin </a:t>
            </a:r>
            <a:r>
              <a:rPr lang="el-GR" dirty="0"/>
              <a:t>μετατροπή σε </a:t>
            </a:r>
            <a:r>
              <a:rPr lang="en-US" dirty="0"/>
              <a:t>non</a:t>
            </a:r>
            <a:r>
              <a:rPr lang="el-GR" dirty="0"/>
              <a:t>-</a:t>
            </a:r>
            <a:r>
              <a:rPr lang="en-US" dirty="0"/>
              <a:t>Hodgkin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Πραγματική μετάπτωση</a:t>
            </a:r>
          </a:p>
          <a:p>
            <a:pPr lvl="1"/>
            <a:r>
              <a:rPr lang="el-GR" dirty="0" smtClean="0"/>
              <a:t>Υποθετικά με ανάπτυξη </a:t>
            </a:r>
            <a:r>
              <a:rPr lang="en-US" dirty="0" smtClean="0"/>
              <a:t>non</a:t>
            </a:r>
            <a:r>
              <a:rPr lang="el-GR" dirty="0" smtClean="0"/>
              <a:t>-</a:t>
            </a:r>
            <a:r>
              <a:rPr lang="en-US" dirty="0" smtClean="0"/>
              <a:t>Hodgkin</a:t>
            </a:r>
            <a:r>
              <a:rPr lang="el-GR" dirty="0" smtClean="0"/>
              <a:t> λεμφώματος σε έδαφος ανεπάρκειας κυτταρικής ανοσίας που συνοδεύει το </a:t>
            </a:r>
            <a:r>
              <a:rPr lang="en-US" dirty="0" smtClean="0"/>
              <a:t>Hodgkin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Με πιθανή αλλά μη αποδεδειγμένη επίδραση της </a:t>
            </a:r>
            <a:r>
              <a:rPr lang="el-GR" dirty="0" err="1" smtClean="0"/>
              <a:t>χήμειο</a:t>
            </a:r>
            <a:r>
              <a:rPr lang="el-GR" dirty="0" smtClean="0"/>
              <a:t>- ή ακτινοθεραπείας για το </a:t>
            </a:r>
            <a:r>
              <a:rPr lang="en-US" dirty="0" smtClean="0"/>
              <a:t>Hodgkin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Με πραγματική </a:t>
            </a:r>
            <a:r>
              <a:rPr lang="el-GR" dirty="0" err="1" smtClean="0"/>
              <a:t>κλωνική</a:t>
            </a:r>
            <a:r>
              <a:rPr lang="el-GR" dirty="0" smtClean="0"/>
              <a:t> ανάπτυξη της νόσου.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3900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Μη - </a:t>
            </a:r>
            <a:r>
              <a:rPr lang="el-GR" sz="2000" dirty="0" err="1"/>
              <a:t>Hodgkin</a:t>
            </a:r>
            <a:r>
              <a:rPr lang="el-GR" sz="2000" dirty="0"/>
              <a:t> Λεμφώματα (γενικό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(Β)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b="1" dirty="0" smtClean="0"/>
              <a:t>1982, Διεθνή ταξινόμηση εργασίας.</a:t>
            </a:r>
          </a:p>
          <a:p>
            <a:pPr lvl="1"/>
            <a:r>
              <a:rPr lang="el-GR" dirty="0" smtClean="0"/>
              <a:t>Μορφολογία των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κυττάρων</a:t>
            </a:r>
          </a:p>
          <a:p>
            <a:pPr lvl="1"/>
            <a:r>
              <a:rPr lang="el-GR" dirty="0" smtClean="0"/>
              <a:t>Ιστολογικό πρότυπο ανάπτυξης της νόσου</a:t>
            </a:r>
          </a:p>
          <a:p>
            <a:pPr lvl="1"/>
            <a:r>
              <a:rPr lang="el-GR" dirty="0" smtClean="0"/>
              <a:t>Επιθετικότητα, χαμηλής, ενδιάμεσης ή υψηλής κακοήθειας</a:t>
            </a:r>
          </a:p>
          <a:p>
            <a:pPr lvl="1"/>
            <a:r>
              <a:rPr lang="el-GR" dirty="0" smtClean="0"/>
              <a:t>Πρόγνωση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Ανάλογα με την </a:t>
            </a:r>
            <a:r>
              <a:rPr lang="el-GR" dirty="0" err="1" smtClean="0"/>
              <a:t>αρχικτεκτονική</a:t>
            </a:r>
            <a:r>
              <a:rPr lang="el-GR" dirty="0" smtClean="0"/>
              <a:t> δομή (διάχυτα ή οζώδη).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Μορφολογία των κυττάρων (λεμφώματα από μικρά και μεγάλα ή από μεγάλα κύτταρα μη ή χωρίς εντομή, </a:t>
            </a:r>
            <a:r>
              <a:rPr lang="el-GR" dirty="0" err="1" smtClean="0"/>
              <a:t>ανοσοβλαστικά</a:t>
            </a:r>
            <a:r>
              <a:rPr lang="el-GR" dirty="0" smtClean="0"/>
              <a:t>, </a:t>
            </a:r>
            <a:r>
              <a:rPr lang="el-GR" dirty="0" err="1" smtClean="0"/>
              <a:t>λεμφοβλαστικά</a:t>
            </a:r>
            <a:r>
              <a:rPr lang="el-GR" dirty="0" smtClean="0"/>
              <a:t> κ.α.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24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(Γ)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1994, </a:t>
            </a:r>
            <a:r>
              <a:rPr lang="el-GR" b="1" dirty="0"/>
              <a:t>Διεθνή </a:t>
            </a:r>
            <a:r>
              <a:rPr lang="el-GR" b="1" dirty="0" smtClean="0"/>
              <a:t>ομάδας μελέτης λεμφωμάτων</a:t>
            </a:r>
          </a:p>
          <a:p>
            <a:pPr lvl="1"/>
            <a:r>
              <a:rPr lang="el-GR" dirty="0" smtClean="0"/>
              <a:t>Ταξινόμηση </a:t>
            </a:r>
            <a:r>
              <a:rPr lang="en-US" dirty="0" smtClean="0"/>
              <a:t>REAL (Revised European an</a:t>
            </a:r>
            <a:r>
              <a:rPr lang="en-US" dirty="0"/>
              <a:t>d</a:t>
            </a:r>
            <a:r>
              <a:rPr lang="en-US" dirty="0" smtClean="0"/>
              <a:t> American classification of </a:t>
            </a:r>
            <a:r>
              <a:rPr lang="en-US" dirty="0" err="1" smtClean="0"/>
              <a:t>Lympoid</a:t>
            </a:r>
            <a:r>
              <a:rPr lang="en-US" dirty="0" smtClean="0"/>
              <a:t> neoplasms)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Κλινικά.</a:t>
            </a:r>
          </a:p>
          <a:p>
            <a:pPr lvl="1"/>
            <a:r>
              <a:rPr lang="el-GR" dirty="0" smtClean="0"/>
              <a:t>Μορφολογικά.</a:t>
            </a:r>
          </a:p>
          <a:p>
            <a:pPr lvl="1"/>
            <a:r>
              <a:rPr lang="el-GR" dirty="0" err="1" smtClean="0"/>
              <a:t>Ανοσοφαινοτυπικά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Μοριακά χαρακτηριστικά των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κυττάρων.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5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  <a:r>
              <a:rPr lang="en-US" dirty="0"/>
              <a:t>REAL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Λέμφωμα </a:t>
            </a:r>
            <a:r>
              <a:rPr lang="en-US" dirty="0" smtClean="0"/>
              <a:t>Hodgkin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Μη </a:t>
            </a:r>
            <a:r>
              <a:rPr lang="en-US" dirty="0" smtClean="0"/>
              <a:t>Hodgkin </a:t>
            </a:r>
            <a:r>
              <a:rPr lang="el-GR" dirty="0" smtClean="0"/>
              <a:t>λεμφώματα από Β και Τ-κύτταρα.</a:t>
            </a:r>
          </a:p>
          <a:p>
            <a:pPr lvl="1"/>
            <a:r>
              <a:rPr lang="el-GR" dirty="0" smtClean="0"/>
              <a:t>Πρόδρομα.</a:t>
            </a:r>
            <a:endParaRPr lang="el-GR" dirty="0"/>
          </a:p>
          <a:p>
            <a:pPr lvl="1"/>
            <a:r>
              <a:rPr lang="el-GR" dirty="0"/>
              <a:t>Ώριμα </a:t>
            </a:r>
            <a:r>
              <a:rPr lang="en-US" dirty="0"/>
              <a:t>B </a:t>
            </a:r>
            <a:r>
              <a:rPr lang="el-GR" dirty="0"/>
              <a:t>ή </a:t>
            </a:r>
            <a:r>
              <a:rPr lang="el-GR" dirty="0" smtClean="0"/>
              <a:t>Τ-λεμφοκύτταρα.</a:t>
            </a:r>
            <a:endParaRPr lang="en-US" dirty="0"/>
          </a:p>
          <a:p>
            <a:r>
              <a:rPr lang="el-GR" dirty="0" smtClean="0"/>
              <a:t>Πέραν της ταξινόμησης τα λεμφώματα διακρίνονται σε ήπια, επιθετικά και πολύ επιθετικά.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03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260722" y="281825"/>
            <a:ext cx="8622554" cy="6364287"/>
            <a:chOff x="334962" y="246062"/>
            <a:chExt cx="8622554" cy="63642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2" y="246062"/>
              <a:ext cx="8474075" cy="636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03648" y="1556792"/>
              <a:ext cx="113364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>
                  <a:latin typeface="+mn-lt"/>
                </a:rPr>
                <a:t>Ήπια </a:t>
              </a:r>
              <a:endParaRPr lang="el-GR" sz="3200" b="1" dirty="0"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79912" y="1557954"/>
              <a:ext cx="20387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>
                  <a:latin typeface="+mn-lt"/>
                </a:rPr>
                <a:t>Επιθετικά  </a:t>
              </a:r>
              <a:endParaRPr lang="el-GR" sz="3200" b="1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40152" y="1557954"/>
              <a:ext cx="30173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>
                  <a:latin typeface="+mn-lt"/>
                </a:rPr>
                <a:t>Πολύ επιθετικά  </a:t>
              </a:r>
              <a:endParaRPr lang="el-GR" sz="3200" b="1" dirty="0">
                <a:latin typeface="+mn-lt"/>
              </a:endParaRPr>
            </a:p>
          </p:txBody>
        </p:sp>
      </p:grp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97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Ταξινόμηση κατά ΠΟΥ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/>
              <a:t>Νεοπλάσματα από </a:t>
            </a:r>
            <a:r>
              <a:rPr lang="el-GR" b="1" dirty="0" smtClean="0"/>
              <a:t>Β-κύτταρα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Νεοπλάσματα από πρόδρομα Β-κύτταρα</a:t>
            </a:r>
          </a:p>
          <a:p>
            <a:pPr lvl="1"/>
            <a:r>
              <a:rPr lang="el-GR" sz="2200" dirty="0" smtClean="0"/>
              <a:t>Β-</a:t>
            </a:r>
            <a:r>
              <a:rPr lang="el-GR" sz="2200" dirty="0" err="1" smtClean="0"/>
              <a:t>λεμφοβλαστικό</a:t>
            </a:r>
            <a:r>
              <a:rPr lang="el-GR" sz="2200" dirty="0" smtClean="0"/>
              <a:t> λέμφωμα.</a:t>
            </a:r>
          </a:p>
          <a:p>
            <a:r>
              <a:rPr lang="el-GR" sz="2200" b="1" dirty="0" smtClean="0"/>
              <a:t>Νεοπλάσματα από ώριμα Β-κύτταρα</a:t>
            </a:r>
          </a:p>
          <a:p>
            <a:pPr lvl="1"/>
            <a:r>
              <a:rPr lang="el-GR" sz="2200" dirty="0" smtClean="0"/>
              <a:t>Λέμφωμα από μικρά λεμφοκύτταρα.</a:t>
            </a:r>
          </a:p>
          <a:p>
            <a:pPr lvl="1"/>
            <a:r>
              <a:rPr lang="el-GR" sz="2200" dirty="0" err="1" smtClean="0"/>
              <a:t>Λεμφοπλασματοκυτταρικό</a:t>
            </a:r>
            <a:r>
              <a:rPr lang="el-GR" sz="2200" dirty="0" smtClean="0"/>
              <a:t> λέμφωμα.</a:t>
            </a:r>
          </a:p>
          <a:p>
            <a:pPr lvl="1"/>
            <a:r>
              <a:rPr lang="el-GR" sz="2200" dirty="0" smtClean="0"/>
              <a:t>Οζώδες λέμφωμα (βαθμού 1-3).</a:t>
            </a:r>
          </a:p>
          <a:p>
            <a:pPr lvl="1"/>
            <a:r>
              <a:rPr lang="el-GR" sz="2200" dirty="0" smtClean="0"/>
              <a:t>Λέμφωμα από κύτταρα του μανδύα.</a:t>
            </a:r>
          </a:p>
          <a:p>
            <a:pPr lvl="1"/>
            <a:r>
              <a:rPr lang="el-GR" sz="2200" dirty="0" err="1" smtClean="0"/>
              <a:t>Εξωλεμφαδενικό</a:t>
            </a:r>
            <a:r>
              <a:rPr lang="el-GR" sz="2200" dirty="0" smtClean="0"/>
              <a:t> λέμφωμα οριακής ζώνης.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610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</TotalTime>
  <Words>2243</Words>
  <Application>Microsoft Office PowerPoint</Application>
  <PresentationFormat>Προβολή στην οθόνη (4:3)</PresentationFormat>
  <Paragraphs>407</Paragraphs>
  <Slides>49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1" baseType="lpstr">
      <vt:lpstr>template</vt:lpstr>
      <vt:lpstr>OC_template_updated</vt:lpstr>
      <vt:lpstr>Αιματολογία ΙΙΙ (Θ)</vt:lpstr>
      <vt:lpstr>Στοιχεία - Κλειδιά </vt:lpstr>
      <vt:lpstr>Ορισμός</vt:lpstr>
      <vt:lpstr>Ταξινόμηση (Α) </vt:lpstr>
      <vt:lpstr>Ταξινόμηση (Β) </vt:lpstr>
      <vt:lpstr>Ταξινόμηση (Γ) </vt:lpstr>
      <vt:lpstr>Ταξινόμηση REAL</vt:lpstr>
      <vt:lpstr>Παρουσίαση του PowerPoint</vt:lpstr>
      <vt:lpstr>Ταξινόμηση κατά ΠΟΥ Νεοπλάσματα από Β-κύτταρα 1/2</vt:lpstr>
      <vt:lpstr>Ταξινόμηση κατά ΠΟΥ Νεοπλάσματα από Β-κύτταρα 2/2</vt:lpstr>
      <vt:lpstr>Ταξινόμηση κατά ΠΟΥ Νεοπλάσματα από T- και ΝΚ κύτταρα</vt:lpstr>
      <vt:lpstr>Επιδημιολογία – Γεωγραφική κατανομή  </vt:lpstr>
      <vt:lpstr>Επιδημιολογία – Ηλικία </vt:lpstr>
      <vt:lpstr>Επιδημιολογία – Φύλο </vt:lpstr>
      <vt:lpstr>Προδιαθεσικοί – αιτιολογικοί παράγοντες</vt:lpstr>
      <vt:lpstr>Κλινική εικόνα </vt:lpstr>
      <vt:lpstr>Σύγκριση κλινικής εικόνας μη-Hodgkin και λεμφώματος Hodgkin</vt:lpstr>
      <vt:lpstr>Τμήμα του λεμφικού ιστού που συνοδεύει το βλεννογόνο του εντέρου</vt:lpstr>
      <vt:lpstr>Εργαστηριακά ευρήματα γενική αίματος και επίχρισμα 1/2</vt:lpstr>
      <vt:lpstr>Εργαστηριακά ευρήματα γενική αίματος και επίχρισμα 2/2</vt:lpstr>
      <vt:lpstr>Εργαστηριακά ευρήματα βιοχημικός έλεγχος 1/2</vt:lpstr>
      <vt:lpstr>Εργαστηριακά ευρήματα βιοχημικός έλεγχος 2/2</vt:lpstr>
      <vt:lpstr>Εργαστηριακά ευρήματα ιστολογική εικόνα</vt:lpstr>
      <vt:lpstr>Ιστολογική εικόνα</vt:lpstr>
      <vt:lpstr>Ετερογενής πληθυσμός</vt:lpstr>
      <vt:lpstr>Εργαστηριακά ευρήματα οστεομυελική βιοψία</vt:lpstr>
      <vt:lpstr>Εργαστηριακά ευρήματα ανοσοφαινότυπος</vt:lpstr>
      <vt:lpstr>Η πρωτεΐνη Ki-67 </vt:lpstr>
      <vt:lpstr>Η πρωτεΐνη Tdt Terminal deoxynucleotidyl transferase </vt:lpstr>
      <vt:lpstr>Η πρωτεΐνη ALK Anaplastic lymphoma kinase</vt:lpstr>
      <vt:lpstr>Εργαστηριακά ευρήματα κυτταρογενετικά και μοριακά ευρήματα</vt:lpstr>
      <vt:lpstr>Microarrays </vt:lpstr>
      <vt:lpstr>+3 or trisomy 3 in non Hodgkin's lymphoma</vt:lpstr>
      <vt:lpstr>Εργαστηριακά ευρήματα απεικονιστικός έλεγχος</vt:lpstr>
      <vt:lpstr>Εργαστηριακά ευρήματα ΕΝΥ</vt:lpstr>
      <vt:lpstr>Εργαστηριακά ευρήματα ενδοσκοπική μελέτη</vt:lpstr>
      <vt:lpstr>Διαφορική διάγνωση </vt:lpstr>
      <vt:lpstr>Εξετάσεις υποχρεωτικές</vt:lpstr>
      <vt:lpstr>Σταδιοποίηση κατά Ann Arbor</vt:lpstr>
      <vt:lpstr>Ιστολογική μετατροπή</vt:lpstr>
      <vt:lpstr>Hodgkin μετατροπή σε non-Hodgkin 1/2</vt:lpstr>
      <vt:lpstr>Hodgkin μετατροπή σε non-Hodgkin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9</cp:revision>
  <dcterms:created xsi:type="dcterms:W3CDTF">2015-05-04T12:33:10Z</dcterms:created>
  <dcterms:modified xsi:type="dcterms:W3CDTF">2015-10-08T13:18:15Z</dcterms:modified>
</cp:coreProperties>
</file>