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8" r:id="rId2"/>
    <p:sldMasterId id="2147483709" r:id="rId3"/>
  </p:sldMasterIdLst>
  <p:notesMasterIdLst>
    <p:notesMasterId r:id="rId53"/>
  </p:notesMasterIdLst>
  <p:handoutMasterIdLst>
    <p:handoutMasterId r:id="rId54"/>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257" r:id="rId45"/>
    <p:sldId id="262" r:id="rId46"/>
    <p:sldId id="264" r:id="rId47"/>
    <p:sldId id="307" r:id="rId48"/>
    <p:sldId id="308" r:id="rId49"/>
    <p:sldId id="266" r:id="rId50"/>
    <p:sldId id="309" r:id="rId51"/>
    <p:sldId id="261" r:id="rId52"/>
  </p:sldIdLst>
  <p:sldSz cx="9144000" cy="6858000" type="screen4x3"/>
  <p:notesSz cx="7104063" cy="10234613"/>
  <p:custDataLst>
    <p:tags r:id="rId5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135" autoAdjust="0"/>
    <p:restoredTop sz="94660"/>
  </p:normalViewPr>
  <p:slideViewPr>
    <p:cSldViewPr>
      <p:cViewPr>
        <p:scale>
          <a:sx n="100" d="100"/>
          <a:sy n="100" d="100"/>
        </p:scale>
        <p:origin x="-1860"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gs" Target="tags/tag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C9775F89-D84D-46F7-A764-7C39DC078E8D}" type="slidenum">
              <a:rPr lang="en-GB" altLang="el-GR" sz="1300">
                <a:solidFill>
                  <a:srgbClr val="000000"/>
                </a:solidFill>
              </a:rPr>
              <a:pPr eaLnBrk="1" hangingPunct="1"/>
              <a:t>9</a:t>
            </a:fld>
            <a:endParaRPr lang="en-GB" altLang="el-GR" sz="1300" dirty="0">
              <a:solidFill>
                <a:srgbClr val="000000"/>
              </a:solidFill>
            </a:endParaRPr>
          </a:p>
        </p:txBody>
      </p:sp>
      <p:sp>
        <p:nvSpPr>
          <p:cNvPr id="52227" name="Rectangle 1"/>
          <p:cNvSpPr>
            <a:spLocks noGrp="1" noRot="1" noChangeAspect="1" noChangeArrowheads="1" noTextEdit="1"/>
          </p:cNvSpPr>
          <p:nvPr>
            <p:ph type="sldImg"/>
          </p:nvPr>
        </p:nvSpPr>
        <p:spPr>
          <a:xfrm>
            <a:off x="995363" y="768350"/>
            <a:ext cx="5113337" cy="3836988"/>
          </a:xfrm>
          <a:ln/>
        </p:spPr>
      </p:sp>
      <p:sp>
        <p:nvSpPr>
          <p:cNvPr id="52228"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76B5011D-45B1-4385-AD5E-FEC31043B2E8}" type="slidenum">
              <a:rPr lang="en-GB" altLang="el-GR" sz="1300">
                <a:solidFill>
                  <a:srgbClr val="000000"/>
                </a:solidFill>
              </a:rPr>
              <a:pPr eaLnBrk="1" hangingPunct="1"/>
              <a:t>10</a:t>
            </a:fld>
            <a:endParaRPr lang="en-GB" altLang="el-GR" sz="1300" dirty="0">
              <a:solidFill>
                <a:srgbClr val="000000"/>
              </a:solidFill>
            </a:endParaRPr>
          </a:p>
        </p:txBody>
      </p:sp>
      <p:sp>
        <p:nvSpPr>
          <p:cNvPr id="53251" name="Rectangle 1"/>
          <p:cNvSpPr>
            <a:spLocks noGrp="1" noRot="1" noChangeAspect="1" noChangeArrowheads="1" noTextEdit="1"/>
          </p:cNvSpPr>
          <p:nvPr>
            <p:ph type="sldImg"/>
          </p:nvPr>
        </p:nvSpPr>
        <p:spPr>
          <a:xfrm>
            <a:off x="995363" y="768350"/>
            <a:ext cx="5113337" cy="3836988"/>
          </a:xfrm>
          <a:ln/>
        </p:spPr>
      </p:sp>
      <p:sp>
        <p:nvSpPr>
          <p:cNvPr id="53252"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D704C076-71C8-47CF-AB25-1E7FEB531558}" type="slidenum">
              <a:rPr lang="en-GB" altLang="el-GR" sz="1300">
                <a:solidFill>
                  <a:srgbClr val="000000"/>
                </a:solidFill>
              </a:rPr>
              <a:pPr eaLnBrk="1" hangingPunct="1"/>
              <a:t>11</a:t>
            </a:fld>
            <a:endParaRPr lang="en-GB" altLang="el-GR" sz="1300" dirty="0">
              <a:solidFill>
                <a:srgbClr val="000000"/>
              </a:solidFill>
            </a:endParaRPr>
          </a:p>
        </p:txBody>
      </p:sp>
      <p:sp>
        <p:nvSpPr>
          <p:cNvPr id="54275" name="Rectangle 1"/>
          <p:cNvSpPr>
            <a:spLocks noGrp="1" noRot="1" noChangeAspect="1" noChangeArrowheads="1" noTextEdit="1"/>
          </p:cNvSpPr>
          <p:nvPr>
            <p:ph type="sldImg"/>
          </p:nvPr>
        </p:nvSpPr>
        <p:spPr>
          <a:xfrm>
            <a:off x="995363" y="768350"/>
            <a:ext cx="5113337" cy="3836988"/>
          </a:xfrm>
          <a:ln/>
        </p:spPr>
      </p:sp>
      <p:sp>
        <p:nvSpPr>
          <p:cNvPr id="54276"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25922A06-8FD2-49D6-8E9A-724AEE4DA0D6}" type="slidenum">
              <a:rPr lang="en-GB" altLang="el-GR" sz="1300">
                <a:solidFill>
                  <a:srgbClr val="000000"/>
                </a:solidFill>
              </a:rPr>
              <a:pPr eaLnBrk="1" hangingPunct="1"/>
              <a:t>12</a:t>
            </a:fld>
            <a:endParaRPr lang="en-GB" altLang="el-GR" sz="1300" dirty="0">
              <a:solidFill>
                <a:srgbClr val="000000"/>
              </a:solidFill>
            </a:endParaRPr>
          </a:p>
        </p:txBody>
      </p:sp>
      <p:sp>
        <p:nvSpPr>
          <p:cNvPr id="55299" name="Rectangle 1"/>
          <p:cNvSpPr>
            <a:spLocks noGrp="1" noRot="1" noChangeAspect="1" noChangeArrowheads="1" noTextEdit="1"/>
          </p:cNvSpPr>
          <p:nvPr>
            <p:ph type="sldImg"/>
          </p:nvPr>
        </p:nvSpPr>
        <p:spPr>
          <a:xfrm>
            <a:off x="995363" y="768350"/>
            <a:ext cx="5113337" cy="3836988"/>
          </a:xfrm>
          <a:ln/>
        </p:spPr>
      </p:sp>
      <p:sp>
        <p:nvSpPr>
          <p:cNvPr id="55300"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65045D54-BA7E-4C81-9E69-9161784070C1}" type="slidenum">
              <a:rPr lang="en-GB" altLang="el-GR" sz="1300">
                <a:solidFill>
                  <a:srgbClr val="000000"/>
                </a:solidFill>
              </a:rPr>
              <a:pPr eaLnBrk="1" hangingPunct="1"/>
              <a:t>13</a:t>
            </a:fld>
            <a:endParaRPr lang="en-GB" altLang="el-GR" sz="1300" dirty="0">
              <a:solidFill>
                <a:srgbClr val="000000"/>
              </a:solidFill>
            </a:endParaRPr>
          </a:p>
        </p:txBody>
      </p:sp>
      <p:sp>
        <p:nvSpPr>
          <p:cNvPr id="56323" name="Rectangle 1"/>
          <p:cNvSpPr>
            <a:spLocks noGrp="1" noRot="1" noChangeAspect="1" noChangeArrowheads="1" noTextEdit="1"/>
          </p:cNvSpPr>
          <p:nvPr>
            <p:ph type="sldImg"/>
          </p:nvPr>
        </p:nvSpPr>
        <p:spPr>
          <a:xfrm>
            <a:off x="995363" y="768350"/>
            <a:ext cx="5113337" cy="3836988"/>
          </a:xfrm>
          <a:ln/>
        </p:spPr>
      </p:sp>
      <p:sp>
        <p:nvSpPr>
          <p:cNvPr id="56324"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D5A60B1F-A109-4C83-930C-2B38AED6509E}" type="slidenum">
              <a:rPr lang="en-GB" altLang="el-GR" sz="1300">
                <a:solidFill>
                  <a:srgbClr val="000000"/>
                </a:solidFill>
              </a:rPr>
              <a:pPr eaLnBrk="1" hangingPunct="1"/>
              <a:t>14</a:t>
            </a:fld>
            <a:endParaRPr lang="en-GB" altLang="el-GR" sz="1300" dirty="0">
              <a:solidFill>
                <a:srgbClr val="000000"/>
              </a:solidFill>
            </a:endParaRPr>
          </a:p>
        </p:txBody>
      </p:sp>
      <p:sp>
        <p:nvSpPr>
          <p:cNvPr id="57347" name="Rectangle 1"/>
          <p:cNvSpPr>
            <a:spLocks noGrp="1" noRot="1" noChangeAspect="1" noChangeArrowheads="1" noTextEdit="1"/>
          </p:cNvSpPr>
          <p:nvPr>
            <p:ph type="sldImg"/>
          </p:nvPr>
        </p:nvSpPr>
        <p:spPr>
          <a:xfrm>
            <a:off x="995363" y="768350"/>
            <a:ext cx="5113337" cy="3836988"/>
          </a:xfrm>
          <a:ln/>
        </p:spPr>
      </p:sp>
      <p:sp>
        <p:nvSpPr>
          <p:cNvPr id="57348"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F4B67DAC-003C-4D6A-8FE7-D7EBAFD660E3}" type="slidenum">
              <a:rPr lang="en-GB" altLang="el-GR" sz="1300">
                <a:solidFill>
                  <a:srgbClr val="000000"/>
                </a:solidFill>
              </a:rPr>
              <a:pPr eaLnBrk="1" hangingPunct="1"/>
              <a:t>15</a:t>
            </a:fld>
            <a:endParaRPr lang="en-GB" altLang="el-GR" sz="1300" dirty="0">
              <a:solidFill>
                <a:srgbClr val="000000"/>
              </a:solidFill>
            </a:endParaRPr>
          </a:p>
        </p:txBody>
      </p:sp>
      <p:sp>
        <p:nvSpPr>
          <p:cNvPr id="58371" name="Rectangle 1"/>
          <p:cNvSpPr>
            <a:spLocks noGrp="1" noRot="1" noChangeAspect="1" noChangeArrowheads="1" noTextEdit="1"/>
          </p:cNvSpPr>
          <p:nvPr>
            <p:ph type="sldImg"/>
          </p:nvPr>
        </p:nvSpPr>
        <p:spPr>
          <a:xfrm>
            <a:off x="995363" y="768350"/>
            <a:ext cx="5113337" cy="3836988"/>
          </a:xfrm>
          <a:ln/>
        </p:spPr>
      </p:sp>
      <p:sp>
        <p:nvSpPr>
          <p:cNvPr id="58372"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64ADE25E-ECDA-4BC9-8A6B-1798012A7F27}" type="slidenum">
              <a:rPr lang="en-GB" altLang="el-GR" sz="1300">
                <a:solidFill>
                  <a:srgbClr val="000000"/>
                </a:solidFill>
              </a:rPr>
              <a:pPr eaLnBrk="1" hangingPunct="1"/>
              <a:t>16</a:t>
            </a:fld>
            <a:endParaRPr lang="en-GB" altLang="el-GR" sz="1300" dirty="0">
              <a:solidFill>
                <a:srgbClr val="000000"/>
              </a:solidFill>
            </a:endParaRPr>
          </a:p>
        </p:txBody>
      </p:sp>
      <p:sp>
        <p:nvSpPr>
          <p:cNvPr id="59395" name="Rectangle 1"/>
          <p:cNvSpPr>
            <a:spLocks noGrp="1" noRot="1" noChangeAspect="1" noChangeArrowheads="1" noTextEdit="1"/>
          </p:cNvSpPr>
          <p:nvPr>
            <p:ph type="sldImg"/>
          </p:nvPr>
        </p:nvSpPr>
        <p:spPr>
          <a:xfrm>
            <a:off x="995363" y="768350"/>
            <a:ext cx="5113337" cy="3836988"/>
          </a:xfrm>
          <a:ln/>
        </p:spPr>
      </p:sp>
      <p:sp>
        <p:nvSpPr>
          <p:cNvPr id="59396"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66371D9C-965D-44CD-95F4-8277E4B6081F}" type="slidenum">
              <a:rPr lang="en-GB" altLang="el-GR" sz="1300">
                <a:solidFill>
                  <a:srgbClr val="000000"/>
                </a:solidFill>
              </a:rPr>
              <a:pPr eaLnBrk="1" hangingPunct="1"/>
              <a:t>17</a:t>
            </a:fld>
            <a:endParaRPr lang="en-GB" altLang="el-GR" sz="1300" dirty="0">
              <a:solidFill>
                <a:srgbClr val="000000"/>
              </a:solidFill>
            </a:endParaRPr>
          </a:p>
        </p:txBody>
      </p:sp>
      <p:sp>
        <p:nvSpPr>
          <p:cNvPr id="60419" name="Rectangle 1"/>
          <p:cNvSpPr>
            <a:spLocks noGrp="1" noRot="1" noChangeAspect="1" noChangeArrowheads="1" noTextEdit="1"/>
          </p:cNvSpPr>
          <p:nvPr>
            <p:ph type="sldImg"/>
          </p:nvPr>
        </p:nvSpPr>
        <p:spPr>
          <a:xfrm>
            <a:off x="995363" y="768350"/>
            <a:ext cx="5113337" cy="3836988"/>
          </a:xfrm>
          <a:ln/>
        </p:spPr>
      </p:sp>
      <p:sp>
        <p:nvSpPr>
          <p:cNvPr id="60420"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8689387F-9AAD-450D-BAE5-FCD12B8AC736}" type="slidenum">
              <a:rPr lang="en-GB" altLang="el-GR" sz="1300">
                <a:solidFill>
                  <a:srgbClr val="000000"/>
                </a:solidFill>
              </a:rPr>
              <a:pPr eaLnBrk="1" hangingPunct="1"/>
              <a:t>18</a:t>
            </a:fld>
            <a:endParaRPr lang="en-GB" altLang="el-GR" sz="1300" dirty="0">
              <a:solidFill>
                <a:srgbClr val="000000"/>
              </a:solidFill>
            </a:endParaRPr>
          </a:p>
        </p:txBody>
      </p:sp>
      <p:sp>
        <p:nvSpPr>
          <p:cNvPr id="61443" name="Rectangle 1"/>
          <p:cNvSpPr>
            <a:spLocks noGrp="1" noRot="1" noChangeAspect="1" noChangeArrowheads="1" noTextEdit="1"/>
          </p:cNvSpPr>
          <p:nvPr>
            <p:ph type="sldImg"/>
          </p:nvPr>
        </p:nvSpPr>
        <p:spPr>
          <a:xfrm>
            <a:off x="995363" y="768350"/>
            <a:ext cx="5113337" cy="3836988"/>
          </a:xfrm>
          <a:ln/>
        </p:spPr>
      </p:sp>
      <p:sp>
        <p:nvSpPr>
          <p:cNvPr id="61444"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EFD1EF13-DC57-483A-85B2-5D419FAA17D2}" type="slidenum">
              <a:rPr lang="en-GB" altLang="el-GR" sz="1300">
                <a:solidFill>
                  <a:srgbClr val="000000"/>
                </a:solidFill>
              </a:rPr>
              <a:pPr eaLnBrk="1" hangingPunct="1"/>
              <a:t>1</a:t>
            </a:fld>
            <a:endParaRPr lang="en-GB" altLang="el-GR" sz="1300" dirty="0">
              <a:solidFill>
                <a:srgbClr val="000000"/>
              </a:solidFill>
            </a:endParaRPr>
          </a:p>
        </p:txBody>
      </p:sp>
      <p:sp>
        <p:nvSpPr>
          <p:cNvPr id="44035" name="Rectangle 1"/>
          <p:cNvSpPr>
            <a:spLocks noGrp="1" noRot="1" noChangeAspect="1" noChangeArrowheads="1" noTextEdit="1"/>
          </p:cNvSpPr>
          <p:nvPr>
            <p:ph type="sldImg"/>
          </p:nvPr>
        </p:nvSpPr>
        <p:spPr>
          <a:xfrm>
            <a:off x="995363" y="768350"/>
            <a:ext cx="5113337" cy="3836988"/>
          </a:xfrm>
          <a:ln/>
        </p:spPr>
      </p:sp>
      <p:sp>
        <p:nvSpPr>
          <p:cNvPr id="44036"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52869442-505D-43AF-8756-3076FD738482}" type="slidenum">
              <a:rPr lang="en-GB" altLang="el-GR" sz="1300">
                <a:solidFill>
                  <a:srgbClr val="000000"/>
                </a:solidFill>
              </a:rPr>
              <a:pPr eaLnBrk="1" hangingPunct="1"/>
              <a:t>19</a:t>
            </a:fld>
            <a:endParaRPr lang="en-GB" altLang="el-GR" sz="1300" dirty="0">
              <a:solidFill>
                <a:srgbClr val="000000"/>
              </a:solidFill>
            </a:endParaRPr>
          </a:p>
        </p:txBody>
      </p:sp>
      <p:sp>
        <p:nvSpPr>
          <p:cNvPr id="62467" name="Rectangle 1"/>
          <p:cNvSpPr>
            <a:spLocks noGrp="1" noRot="1" noChangeAspect="1" noChangeArrowheads="1" noTextEdit="1"/>
          </p:cNvSpPr>
          <p:nvPr>
            <p:ph type="sldImg"/>
          </p:nvPr>
        </p:nvSpPr>
        <p:spPr>
          <a:xfrm>
            <a:off x="995363" y="768350"/>
            <a:ext cx="5113337" cy="3836988"/>
          </a:xfrm>
          <a:ln/>
        </p:spPr>
      </p:sp>
      <p:sp>
        <p:nvSpPr>
          <p:cNvPr id="62468"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6E7494B4-7B7F-4A0A-A409-10ABA0602837}" type="slidenum">
              <a:rPr lang="en-GB" altLang="el-GR" sz="1300">
                <a:solidFill>
                  <a:srgbClr val="000000"/>
                </a:solidFill>
              </a:rPr>
              <a:pPr eaLnBrk="1" hangingPunct="1"/>
              <a:t>20</a:t>
            </a:fld>
            <a:endParaRPr lang="en-GB" altLang="el-GR" sz="1300" dirty="0">
              <a:solidFill>
                <a:srgbClr val="000000"/>
              </a:solidFill>
            </a:endParaRPr>
          </a:p>
        </p:txBody>
      </p:sp>
      <p:sp>
        <p:nvSpPr>
          <p:cNvPr id="63491" name="Rectangle 1"/>
          <p:cNvSpPr>
            <a:spLocks noGrp="1" noRot="1" noChangeAspect="1" noChangeArrowheads="1" noTextEdit="1"/>
          </p:cNvSpPr>
          <p:nvPr>
            <p:ph type="sldImg"/>
          </p:nvPr>
        </p:nvSpPr>
        <p:spPr>
          <a:xfrm>
            <a:off x="995363" y="768350"/>
            <a:ext cx="5113337" cy="3836988"/>
          </a:xfrm>
          <a:ln/>
        </p:spPr>
      </p:sp>
      <p:sp>
        <p:nvSpPr>
          <p:cNvPr id="63492"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5D973007-E84D-4C76-9553-0EE3122CBDFC}" type="slidenum">
              <a:rPr lang="en-GB" altLang="el-GR" sz="1300">
                <a:solidFill>
                  <a:srgbClr val="000000"/>
                </a:solidFill>
              </a:rPr>
              <a:pPr eaLnBrk="1" hangingPunct="1"/>
              <a:t>21</a:t>
            </a:fld>
            <a:endParaRPr lang="en-GB" altLang="el-GR" sz="1300" dirty="0">
              <a:solidFill>
                <a:srgbClr val="000000"/>
              </a:solidFill>
            </a:endParaRPr>
          </a:p>
        </p:txBody>
      </p:sp>
      <p:sp>
        <p:nvSpPr>
          <p:cNvPr id="64515" name="Rectangle 1"/>
          <p:cNvSpPr>
            <a:spLocks noGrp="1" noRot="1" noChangeAspect="1" noChangeArrowheads="1" noTextEdit="1"/>
          </p:cNvSpPr>
          <p:nvPr>
            <p:ph type="sldImg"/>
          </p:nvPr>
        </p:nvSpPr>
        <p:spPr>
          <a:xfrm>
            <a:off x="995363" y="768350"/>
            <a:ext cx="5113337" cy="3836988"/>
          </a:xfrm>
          <a:ln/>
        </p:spPr>
      </p:sp>
      <p:sp>
        <p:nvSpPr>
          <p:cNvPr id="64516"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E6AC38EF-0361-40C1-9599-BD08B46574BB}" type="slidenum">
              <a:rPr lang="en-GB" altLang="el-GR" sz="1300">
                <a:solidFill>
                  <a:srgbClr val="000000"/>
                </a:solidFill>
              </a:rPr>
              <a:pPr eaLnBrk="1" hangingPunct="1"/>
              <a:t>22</a:t>
            </a:fld>
            <a:endParaRPr lang="en-GB" altLang="el-GR" sz="1300" dirty="0">
              <a:solidFill>
                <a:srgbClr val="000000"/>
              </a:solidFill>
            </a:endParaRPr>
          </a:p>
        </p:txBody>
      </p:sp>
      <p:sp>
        <p:nvSpPr>
          <p:cNvPr id="65539" name="Rectangle 1"/>
          <p:cNvSpPr>
            <a:spLocks noGrp="1" noRot="1" noChangeAspect="1" noChangeArrowheads="1" noTextEdit="1"/>
          </p:cNvSpPr>
          <p:nvPr>
            <p:ph type="sldImg"/>
          </p:nvPr>
        </p:nvSpPr>
        <p:spPr>
          <a:xfrm>
            <a:off x="995363" y="768350"/>
            <a:ext cx="5113337" cy="3836988"/>
          </a:xfrm>
          <a:ln/>
        </p:spPr>
      </p:sp>
      <p:sp>
        <p:nvSpPr>
          <p:cNvPr id="65540"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E88B9C1D-0389-4BDA-BD6E-1D64A88BAEA4}" type="slidenum">
              <a:rPr lang="en-GB" altLang="el-GR" sz="1300">
                <a:solidFill>
                  <a:srgbClr val="000000"/>
                </a:solidFill>
              </a:rPr>
              <a:pPr eaLnBrk="1" hangingPunct="1"/>
              <a:t>23</a:t>
            </a:fld>
            <a:endParaRPr lang="en-GB" altLang="el-GR" sz="1300" dirty="0">
              <a:solidFill>
                <a:srgbClr val="000000"/>
              </a:solidFill>
            </a:endParaRPr>
          </a:p>
        </p:txBody>
      </p:sp>
      <p:sp>
        <p:nvSpPr>
          <p:cNvPr id="66563" name="Rectangle 1"/>
          <p:cNvSpPr>
            <a:spLocks noGrp="1" noRot="1" noChangeAspect="1" noChangeArrowheads="1" noTextEdit="1"/>
          </p:cNvSpPr>
          <p:nvPr>
            <p:ph type="sldImg"/>
          </p:nvPr>
        </p:nvSpPr>
        <p:spPr>
          <a:xfrm>
            <a:off x="995363" y="768350"/>
            <a:ext cx="5113337" cy="3836988"/>
          </a:xfrm>
          <a:ln/>
        </p:spPr>
      </p:sp>
      <p:sp>
        <p:nvSpPr>
          <p:cNvPr id="66564"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CBBAAF21-8416-49F0-B2A7-AA5B11119654}" type="slidenum">
              <a:rPr lang="en-GB" altLang="el-GR" sz="1300">
                <a:solidFill>
                  <a:srgbClr val="000000"/>
                </a:solidFill>
              </a:rPr>
              <a:pPr eaLnBrk="1" hangingPunct="1"/>
              <a:t>24</a:t>
            </a:fld>
            <a:endParaRPr lang="en-GB" altLang="el-GR" sz="1300" dirty="0">
              <a:solidFill>
                <a:srgbClr val="000000"/>
              </a:solidFill>
            </a:endParaRPr>
          </a:p>
        </p:txBody>
      </p:sp>
      <p:sp>
        <p:nvSpPr>
          <p:cNvPr id="67587" name="Rectangle 1"/>
          <p:cNvSpPr>
            <a:spLocks noGrp="1" noRot="1" noChangeAspect="1" noChangeArrowheads="1" noTextEdit="1"/>
          </p:cNvSpPr>
          <p:nvPr>
            <p:ph type="sldImg"/>
          </p:nvPr>
        </p:nvSpPr>
        <p:spPr>
          <a:xfrm>
            <a:off x="995363" y="768350"/>
            <a:ext cx="5113337" cy="3836988"/>
          </a:xfrm>
          <a:ln/>
        </p:spPr>
      </p:sp>
      <p:sp>
        <p:nvSpPr>
          <p:cNvPr id="67588"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62686E2D-B1BD-4BAA-A42E-C638C7C84F9D}" type="slidenum">
              <a:rPr lang="en-GB" altLang="el-GR" sz="1300">
                <a:solidFill>
                  <a:srgbClr val="000000"/>
                </a:solidFill>
              </a:rPr>
              <a:pPr eaLnBrk="1" hangingPunct="1"/>
              <a:t>25</a:t>
            </a:fld>
            <a:endParaRPr lang="en-GB" altLang="el-GR" sz="1300" dirty="0">
              <a:solidFill>
                <a:srgbClr val="000000"/>
              </a:solidFill>
            </a:endParaRPr>
          </a:p>
        </p:txBody>
      </p:sp>
      <p:sp>
        <p:nvSpPr>
          <p:cNvPr id="68611" name="Rectangle 1"/>
          <p:cNvSpPr>
            <a:spLocks noGrp="1" noRot="1" noChangeAspect="1" noChangeArrowheads="1" noTextEdit="1"/>
          </p:cNvSpPr>
          <p:nvPr>
            <p:ph type="sldImg"/>
          </p:nvPr>
        </p:nvSpPr>
        <p:spPr>
          <a:xfrm>
            <a:off x="995363" y="768350"/>
            <a:ext cx="5113337" cy="3836988"/>
          </a:xfrm>
          <a:ln/>
        </p:spPr>
      </p:sp>
      <p:sp>
        <p:nvSpPr>
          <p:cNvPr id="68612"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64424F58-4B35-4EE8-86CB-B131666326E3}" type="slidenum">
              <a:rPr lang="en-GB" altLang="el-GR" sz="1300">
                <a:solidFill>
                  <a:srgbClr val="000000"/>
                </a:solidFill>
              </a:rPr>
              <a:pPr eaLnBrk="1" hangingPunct="1"/>
              <a:t>26</a:t>
            </a:fld>
            <a:endParaRPr lang="en-GB" altLang="el-GR" sz="1300" dirty="0">
              <a:solidFill>
                <a:srgbClr val="000000"/>
              </a:solidFill>
            </a:endParaRPr>
          </a:p>
        </p:txBody>
      </p:sp>
      <p:sp>
        <p:nvSpPr>
          <p:cNvPr id="69635" name="Rectangle 1"/>
          <p:cNvSpPr>
            <a:spLocks noGrp="1" noRot="1" noChangeAspect="1" noChangeArrowheads="1" noTextEdit="1"/>
          </p:cNvSpPr>
          <p:nvPr>
            <p:ph type="sldImg"/>
          </p:nvPr>
        </p:nvSpPr>
        <p:spPr>
          <a:xfrm>
            <a:off x="995363" y="768350"/>
            <a:ext cx="5113337" cy="3836988"/>
          </a:xfrm>
          <a:ln/>
        </p:spPr>
      </p:sp>
      <p:sp>
        <p:nvSpPr>
          <p:cNvPr id="69636"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4FAB2403-9CB3-4AF7-BE73-D531D040C31A}" type="slidenum">
              <a:rPr lang="en-GB" altLang="el-GR" sz="1300">
                <a:solidFill>
                  <a:srgbClr val="000000"/>
                </a:solidFill>
              </a:rPr>
              <a:pPr eaLnBrk="1" hangingPunct="1"/>
              <a:t>27</a:t>
            </a:fld>
            <a:endParaRPr lang="en-GB" altLang="el-GR" sz="1300" dirty="0">
              <a:solidFill>
                <a:srgbClr val="000000"/>
              </a:solidFill>
            </a:endParaRPr>
          </a:p>
        </p:txBody>
      </p:sp>
      <p:sp>
        <p:nvSpPr>
          <p:cNvPr id="70659" name="Rectangle 1"/>
          <p:cNvSpPr>
            <a:spLocks noGrp="1" noRot="1" noChangeAspect="1" noChangeArrowheads="1" noTextEdit="1"/>
          </p:cNvSpPr>
          <p:nvPr>
            <p:ph type="sldImg"/>
          </p:nvPr>
        </p:nvSpPr>
        <p:spPr>
          <a:xfrm>
            <a:off x="995363" y="768350"/>
            <a:ext cx="5113337" cy="3836988"/>
          </a:xfrm>
          <a:ln/>
        </p:spPr>
      </p:sp>
      <p:sp>
        <p:nvSpPr>
          <p:cNvPr id="70660"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D8421B06-FA5A-456D-ACE8-D41F3D635A91}" type="slidenum">
              <a:rPr lang="en-GB" altLang="el-GR" sz="1300">
                <a:solidFill>
                  <a:srgbClr val="000000"/>
                </a:solidFill>
              </a:rPr>
              <a:pPr eaLnBrk="1" hangingPunct="1"/>
              <a:t>28</a:t>
            </a:fld>
            <a:endParaRPr lang="en-GB" altLang="el-GR" sz="1300" dirty="0">
              <a:solidFill>
                <a:srgbClr val="000000"/>
              </a:solidFill>
            </a:endParaRPr>
          </a:p>
        </p:txBody>
      </p:sp>
      <p:sp>
        <p:nvSpPr>
          <p:cNvPr id="71683" name="Rectangle 1"/>
          <p:cNvSpPr>
            <a:spLocks noGrp="1" noRot="1" noChangeAspect="1" noChangeArrowheads="1" noTextEdit="1"/>
          </p:cNvSpPr>
          <p:nvPr>
            <p:ph type="sldImg"/>
          </p:nvPr>
        </p:nvSpPr>
        <p:spPr>
          <a:xfrm>
            <a:off x="995363" y="768350"/>
            <a:ext cx="5113337" cy="3836988"/>
          </a:xfrm>
          <a:ln/>
        </p:spPr>
      </p:sp>
      <p:sp>
        <p:nvSpPr>
          <p:cNvPr id="71684"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2A19125E-5EB5-4364-93BF-3875C82220AF}" type="slidenum">
              <a:rPr lang="en-GB" altLang="el-GR" sz="1300">
                <a:solidFill>
                  <a:srgbClr val="000000"/>
                </a:solidFill>
              </a:rPr>
              <a:pPr eaLnBrk="1" hangingPunct="1"/>
              <a:t>2</a:t>
            </a:fld>
            <a:endParaRPr lang="en-GB" altLang="el-GR" sz="1300" dirty="0">
              <a:solidFill>
                <a:srgbClr val="000000"/>
              </a:solidFill>
            </a:endParaRPr>
          </a:p>
        </p:txBody>
      </p:sp>
      <p:sp>
        <p:nvSpPr>
          <p:cNvPr id="45059" name="Rectangle 1"/>
          <p:cNvSpPr>
            <a:spLocks noGrp="1" noRot="1" noChangeAspect="1" noChangeArrowheads="1" noTextEdit="1"/>
          </p:cNvSpPr>
          <p:nvPr>
            <p:ph type="sldImg"/>
          </p:nvPr>
        </p:nvSpPr>
        <p:spPr>
          <a:xfrm>
            <a:off x="995363" y="768350"/>
            <a:ext cx="5113337" cy="3836988"/>
          </a:xfrm>
          <a:ln/>
        </p:spPr>
      </p:sp>
      <p:sp>
        <p:nvSpPr>
          <p:cNvPr id="45060"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0112F24C-407C-4D0D-97A3-E7A7A568672B}" type="slidenum">
              <a:rPr lang="en-GB" altLang="el-GR" sz="1300">
                <a:solidFill>
                  <a:srgbClr val="000000"/>
                </a:solidFill>
              </a:rPr>
              <a:pPr eaLnBrk="1" hangingPunct="1"/>
              <a:t>29</a:t>
            </a:fld>
            <a:endParaRPr lang="en-GB" altLang="el-GR" sz="1300" dirty="0">
              <a:solidFill>
                <a:srgbClr val="000000"/>
              </a:solidFill>
            </a:endParaRPr>
          </a:p>
        </p:txBody>
      </p:sp>
      <p:sp>
        <p:nvSpPr>
          <p:cNvPr id="72707" name="Rectangle 1"/>
          <p:cNvSpPr>
            <a:spLocks noGrp="1" noRot="1" noChangeAspect="1" noChangeArrowheads="1" noTextEdit="1"/>
          </p:cNvSpPr>
          <p:nvPr>
            <p:ph type="sldImg"/>
          </p:nvPr>
        </p:nvSpPr>
        <p:spPr>
          <a:xfrm>
            <a:off x="995363" y="768350"/>
            <a:ext cx="5113337" cy="3836988"/>
          </a:xfrm>
          <a:ln/>
        </p:spPr>
      </p:sp>
      <p:sp>
        <p:nvSpPr>
          <p:cNvPr id="72708"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5D793619-E8F6-47D8-BD68-75189D18BE35}" type="slidenum">
              <a:rPr lang="en-GB" altLang="el-GR" sz="1300">
                <a:solidFill>
                  <a:srgbClr val="000000"/>
                </a:solidFill>
              </a:rPr>
              <a:pPr eaLnBrk="1" hangingPunct="1"/>
              <a:t>30</a:t>
            </a:fld>
            <a:endParaRPr lang="en-GB" altLang="el-GR" sz="1300" dirty="0">
              <a:solidFill>
                <a:srgbClr val="000000"/>
              </a:solidFill>
            </a:endParaRPr>
          </a:p>
        </p:txBody>
      </p:sp>
      <p:sp>
        <p:nvSpPr>
          <p:cNvPr id="73731" name="Rectangle 1"/>
          <p:cNvSpPr>
            <a:spLocks noGrp="1" noRot="1" noChangeAspect="1" noChangeArrowheads="1" noTextEdit="1"/>
          </p:cNvSpPr>
          <p:nvPr>
            <p:ph type="sldImg"/>
          </p:nvPr>
        </p:nvSpPr>
        <p:spPr>
          <a:xfrm>
            <a:off x="995363" y="768350"/>
            <a:ext cx="5113337" cy="3836988"/>
          </a:xfrm>
          <a:ln/>
        </p:spPr>
      </p:sp>
      <p:sp>
        <p:nvSpPr>
          <p:cNvPr id="73732"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F7A98D97-AD7A-41B9-A0FA-EA831580361A}" type="slidenum">
              <a:rPr lang="en-GB" altLang="el-GR" sz="1300">
                <a:solidFill>
                  <a:srgbClr val="000000"/>
                </a:solidFill>
              </a:rPr>
              <a:pPr eaLnBrk="1" hangingPunct="1"/>
              <a:t>31</a:t>
            </a:fld>
            <a:endParaRPr lang="en-GB" altLang="el-GR" sz="1300" dirty="0">
              <a:solidFill>
                <a:srgbClr val="000000"/>
              </a:solidFill>
            </a:endParaRPr>
          </a:p>
        </p:txBody>
      </p:sp>
      <p:sp>
        <p:nvSpPr>
          <p:cNvPr id="74755" name="Rectangle 1"/>
          <p:cNvSpPr>
            <a:spLocks noGrp="1" noRot="1" noChangeAspect="1" noChangeArrowheads="1" noTextEdit="1"/>
          </p:cNvSpPr>
          <p:nvPr>
            <p:ph type="sldImg"/>
          </p:nvPr>
        </p:nvSpPr>
        <p:spPr>
          <a:xfrm>
            <a:off x="995363" y="768350"/>
            <a:ext cx="5113337" cy="3836988"/>
          </a:xfrm>
          <a:ln/>
        </p:spPr>
      </p:sp>
      <p:sp>
        <p:nvSpPr>
          <p:cNvPr id="74756"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13F68141-984B-4E8F-8509-8D780893DB20}" type="slidenum">
              <a:rPr lang="en-GB" altLang="el-GR" sz="1300">
                <a:solidFill>
                  <a:srgbClr val="000000"/>
                </a:solidFill>
              </a:rPr>
              <a:pPr eaLnBrk="1" hangingPunct="1"/>
              <a:t>32</a:t>
            </a:fld>
            <a:endParaRPr lang="en-GB" altLang="el-GR" sz="1300" dirty="0">
              <a:solidFill>
                <a:srgbClr val="000000"/>
              </a:solidFill>
            </a:endParaRPr>
          </a:p>
        </p:txBody>
      </p:sp>
      <p:sp>
        <p:nvSpPr>
          <p:cNvPr id="75779" name="Rectangle 1"/>
          <p:cNvSpPr>
            <a:spLocks noGrp="1" noRot="1" noChangeAspect="1" noChangeArrowheads="1" noTextEdit="1"/>
          </p:cNvSpPr>
          <p:nvPr>
            <p:ph type="sldImg"/>
          </p:nvPr>
        </p:nvSpPr>
        <p:spPr>
          <a:xfrm>
            <a:off x="995363" y="768350"/>
            <a:ext cx="5113337" cy="3836988"/>
          </a:xfrm>
          <a:ln/>
        </p:spPr>
      </p:sp>
      <p:sp>
        <p:nvSpPr>
          <p:cNvPr id="75780"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6293B95E-1490-4105-8826-5EE5001E5747}" type="slidenum">
              <a:rPr lang="en-GB" altLang="el-GR" sz="1300">
                <a:solidFill>
                  <a:srgbClr val="000000"/>
                </a:solidFill>
              </a:rPr>
              <a:pPr eaLnBrk="1" hangingPunct="1"/>
              <a:t>33</a:t>
            </a:fld>
            <a:endParaRPr lang="en-GB" altLang="el-GR" sz="1300" dirty="0">
              <a:solidFill>
                <a:srgbClr val="000000"/>
              </a:solidFill>
            </a:endParaRPr>
          </a:p>
        </p:txBody>
      </p:sp>
      <p:sp>
        <p:nvSpPr>
          <p:cNvPr id="76803" name="Rectangle 1"/>
          <p:cNvSpPr>
            <a:spLocks noGrp="1" noRot="1" noChangeAspect="1" noChangeArrowheads="1" noTextEdit="1"/>
          </p:cNvSpPr>
          <p:nvPr>
            <p:ph type="sldImg"/>
          </p:nvPr>
        </p:nvSpPr>
        <p:spPr>
          <a:xfrm>
            <a:off x="995363" y="768350"/>
            <a:ext cx="5113337" cy="3836988"/>
          </a:xfrm>
          <a:ln/>
        </p:spPr>
      </p:sp>
      <p:sp>
        <p:nvSpPr>
          <p:cNvPr id="76804"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CCF6C12A-8862-44A0-984F-148C6B7CC500}" type="slidenum">
              <a:rPr lang="en-GB" altLang="el-GR" sz="1300">
                <a:solidFill>
                  <a:srgbClr val="000000"/>
                </a:solidFill>
              </a:rPr>
              <a:pPr eaLnBrk="1" hangingPunct="1"/>
              <a:t>34</a:t>
            </a:fld>
            <a:endParaRPr lang="en-GB" altLang="el-GR" sz="1300" dirty="0">
              <a:solidFill>
                <a:srgbClr val="000000"/>
              </a:solidFill>
            </a:endParaRPr>
          </a:p>
        </p:txBody>
      </p:sp>
      <p:sp>
        <p:nvSpPr>
          <p:cNvPr id="77827" name="Rectangle 1"/>
          <p:cNvSpPr>
            <a:spLocks noGrp="1" noRot="1" noChangeAspect="1" noChangeArrowheads="1" noTextEdit="1"/>
          </p:cNvSpPr>
          <p:nvPr>
            <p:ph type="sldImg"/>
          </p:nvPr>
        </p:nvSpPr>
        <p:spPr>
          <a:xfrm>
            <a:off x="995363" y="768350"/>
            <a:ext cx="5113337" cy="3836988"/>
          </a:xfrm>
          <a:ln/>
        </p:spPr>
      </p:sp>
      <p:sp>
        <p:nvSpPr>
          <p:cNvPr id="77828"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D252B77B-B624-4331-BB64-0B7EDF97F1D1}" type="slidenum">
              <a:rPr lang="en-GB" altLang="el-GR" sz="1300">
                <a:solidFill>
                  <a:srgbClr val="000000"/>
                </a:solidFill>
              </a:rPr>
              <a:pPr eaLnBrk="1" hangingPunct="1"/>
              <a:t>35</a:t>
            </a:fld>
            <a:endParaRPr lang="en-GB" altLang="el-GR" sz="1300" dirty="0">
              <a:solidFill>
                <a:srgbClr val="000000"/>
              </a:solidFill>
            </a:endParaRPr>
          </a:p>
        </p:txBody>
      </p:sp>
      <p:sp>
        <p:nvSpPr>
          <p:cNvPr id="78851" name="Rectangle 1"/>
          <p:cNvSpPr>
            <a:spLocks noGrp="1" noRot="1" noChangeAspect="1" noChangeArrowheads="1" noTextEdit="1"/>
          </p:cNvSpPr>
          <p:nvPr>
            <p:ph type="sldImg"/>
          </p:nvPr>
        </p:nvSpPr>
        <p:spPr>
          <a:xfrm>
            <a:off x="995363" y="768350"/>
            <a:ext cx="5113337" cy="3836988"/>
          </a:xfrm>
          <a:ln/>
        </p:spPr>
      </p:sp>
      <p:sp>
        <p:nvSpPr>
          <p:cNvPr id="78852"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1D2F7F03-2DFB-4140-9B0B-3009A57D8BF1}" type="slidenum">
              <a:rPr lang="en-GB" altLang="el-GR" sz="1300">
                <a:solidFill>
                  <a:srgbClr val="000000"/>
                </a:solidFill>
              </a:rPr>
              <a:pPr eaLnBrk="1" hangingPunct="1"/>
              <a:t>36</a:t>
            </a:fld>
            <a:endParaRPr lang="en-GB" altLang="el-GR" sz="1300" dirty="0">
              <a:solidFill>
                <a:srgbClr val="000000"/>
              </a:solidFill>
            </a:endParaRPr>
          </a:p>
        </p:txBody>
      </p:sp>
      <p:sp>
        <p:nvSpPr>
          <p:cNvPr id="79875" name="Rectangle 1"/>
          <p:cNvSpPr>
            <a:spLocks noGrp="1" noRot="1" noChangeAspect="1" noChangeArrowheads="1" noTextEdit="1"/>
          </p:cNvSpPr>
          <p:nvPr>
            <p:ph type="sldImg"/>
          </p:nvPr>
        </p:nvSpPr>
        <p:spPr>
          <a:xfrm>
            <a:off x="995363" y="768350"/>
            <a:ext cx="5113337" cy="3836988"/>
          </a:xfrm>
          <a:ln/>
        </p:spPr>
      </p:sp>
      <p:sp>
        <p:nvSpPr>
          <p:cNvPr id="79876"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62A693C4-7EA9-41E6-B342-B1F69DAC5818}" type="slidenum">
              <a:rPr lang="en-GB" altLang="el-GR" sz="1300">
                <a:solidFill>
                  <a:srgbClr val="000000"/>
                </a:solidFill>
              </a:rPr>
              <a:pPr eaLnBrk="1" hangingPunct="1"/>
              <a:t>37</a:t>
            </a:fld>
            <a:endParaRPr lang="en-GB" altLang="el-GR" sz="1300" dirty="0">
              <a:solidFill>
                <a:srgbClr val="000000"/>
              </a:solidFill>
            </a:endParaRPr>
          </a:p>
        </p:txBody>
      </p:sp>
      <p:sp>
        <p:nvSpPr>
          <p:cNvPr id="80899" name="Rectangle 1"/>
          <p:cNvSpPr>
            <a:spLocks noGrp="1" noRot="1" noChangeAspect="1" noChangeArrowheads="1" noTextEdit="1"/>
          </p:cNvSpPr>
          <p:nvPr>
            <p:ph type="sldImg"/>
          </p:nvPr>
        </p:nvSpPr>
        <p:spPr>
          <a:xfrm>
            <a:off x="995363" y="768350"/>
            <a:ext cx="5113337" cy="3836988"/>
          </a:xfrm>
          <a:ln/>
        </p:spPr>
      </p:sp>
      <p:sp>
        <p:nvSpPr>
          <p:cNvPr id="80900"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B4F7DA28-EFBA-4977-A87B-84CE3DA56076}" type="slidenum">
              <a:rPr lang="en-GB" altLang="el-GR" sz="1300">
                <a:solidFill>
                  <a:srgbClr val="000000"/>
                </a:solidFill>
              </a:rPr>
              <a:pPr eaLnBrk="1" hangingPunct="1"/>
              <a:t>38</a:t>
            </a:fld>
            <a:endParaRPr lang="en-GB" altLang="el-GR" sz="1300" dirty="0">
              <a:solidFill>
                <a:srgbClr val="000000"/>
              </a:solidFill>
            </a:endParaRPr>
          </a:p>
        </p:txBody>
      </p:sp>
      <p:sp>
        <p:nvSpPr>
          <p:cNvPr id="81923" name="Rectangle 1"/>
          <p:cNvSpPr>
            <a:spLocks noGrp="1" noRot="1" noChangeAspect="1" noChangeArrowheads="1" noTextEdit="1"/>
          </p:cNvSpPr>
          <p:nvPr>
            <p:ph type="sldImg"/>
          </p:nvPr>
        </p:nvSpPr>
        <p:spPr>
          <a:xfrm>
            <a:off x="995363" y="768350"/>
            <a:ext cx="5113337" cy="3836988"/>
          </a:xfrm>
          <a:ln/>
        </p:spPr>
      </p:sp>
      <p:sp>
        <p:nvSpPr>
          <p:cNvPr id="81924"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426E9302-9B79-41C5-A429-4CF00F9840A7}" type="slidenum">
              <a:rPr lang="en-GB" altLang="el-GR" sz="1300">
                <a:solidFill>
                  <a:srgbClr val="000000"/>
                </a:solidFill>
              </a:rPr>
              <a:pPr eaLnBrk="1" hangingPunct="1"/>
              <a:t>3</a:t>
            </a:fld>
            <a:endParaRPr lang="en-GB" altLang="el-GR" sz="1300" dirty="0">
              <a:solidFill>
                <a:srgbClr val="000000"/>
              </a:solidFill>
            </a:endParaRPr>
          </a:p>
        </p:txBody>
      </p:sp>
      <p:sp>
        <p:nvSpPr>
          <p:cNvPr id="46083" name="Rectangle 1"/>
          <p:cNvSpPr>
            <a:spLocks noGrp="1" noRot="1" noChangeAspect="1" noChangeArrowheads="1" noTextEdit="1"/>
          </p:cNvSpPr>
          <p:nvPr>
            <p:ph type="sldImg"/>
          </p:nvPr>
        </p:nvSpPr>
        <p:spPr>
          <a:xfrm>
            <a:off x="995363" y="768350"/>
            <a:ext cx="5113337" cy="3836988"/>
          </a:xfrm>
          <a:ln/>
        </p:spPr>
      </p:sp>
      <p:sp>
        <p:nvSpPr>
          <p:cNvPr id="46084"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46189740-CCAE-406B-A6DE-7967EA2B3369}" type="slidenum">
              <a:rPr lang="en-GB" altLang="el-GR" sz="1300">
                <a:solidFill>
                  <a:srgbClr val="000000"/>
                </a:solidFill>
              </a:rPr>
              <a:pPr eaLnBrk="1" hangingPunct="1"/>
              <a:t>39</a:t>
            </a:fld>
            <a:endParaRPr lang="en-GB" altLang="el-GR" sz="1300" dirty="0">
              <a:solidFill>
                <a:srgbClr val="000000"/>
              </a:solidFill>
            </a:endParaRPr>
          </a:p>
        </p:txBody>
      </p:sp>
      <p:sp>
        <p:nvSpPr>
          <p:cNvPr id="82947" name="Rectangle 1"/>
          <p:cNvSpPr>
            <a:spLocks noGrp="1" noRot="1" noChangeAspect="1" noChangeArrowheads="1" noTextEdit="1"/>
          </p:cNvSpPr>
          <p:nvPr>
            <p:ph type="sldImg"/>
          </p:nvPr>
        </p:nvSpPr>
        <p:spPr>
          <a:xfrm>
            <a:off x="995363" y="768350"/>
            <a:ext cx="5113337" cy="3836988"/>
          </a:xfrm>
          <a:ln/>
        </p:spPr>
      </p:sp>
      <p:sp>
        <p:nvSpPr>
          <p:cNvPr id="82948"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DCA89D7C-F4A1-4EB4-A959-8F21EE404923}" type="slidenum">
              <a:rPr lang="en-GB" altLang="el-GR" sz="1300">
                <a:solidFill>
                  <a:srgbClr val="000000"/>
                </a:solidFill>
              </a:rPr>
              <a:pPr eaLnBrk="1" hangingPunct="1"/>
              <a:t>40</a:t>
            </a:fld>
            <a:endParaRPr lang="en-GB" altLang="el-GR" sz="1300" dirty="0">
              <a:solidFill>
                <a:srgbClr val="000000"/>
              </a:solidFill>
            </a:endParaRPr>
          </a:p>
        </p:txBody>
      </p:sp>
      <p:sp>
        <p:nvSpPr>
          <p:cNvPr id="83971" name="Rectangle 1"/>
          <p:cNvSpPr>
            <a:spLocks noGrp="1" noRot="1" noChangeAspect="1" noChangeArrowheads="1" noTextEdit="1"/>
          </p:cNvSpPr>
          <p:nvPr>
            <p:ph type="sldImg"/>
          </p:nvPr>
        </p:nvSpPr>
        <p:spPr>
          <a:xfrm>
            <a:off x="995363" y="768350"/>
            <a:ext cx="5113337" cy="3836988"/>
          </a:xfrm>
          <a:ln/>
        </p:spPr>
      </p:sp>
      <p:sp>
        <p:nvSpPr>
          <p:cNvPr id="83972"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44</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47</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E2969DF6-39A7-4CAC-9550-E8D625713CB4}" type="slidenum">
              <a:rPr lang="en-GB" altLang="el-GR" sz="1300">
                <a:solidFill>
                  <a:srgbClr val="000000"/>
                </a:solidFill>
              </a:rPr>
              <a:pPr eaLnBrk="1" hangingPunct="1"/>
              <a:t>4</a:t>
            </a:fld>
            <a:endParaRPr lang="en-GB" altLang="el-GR" sz="1300" dirty="0">
              <a:solidFill>
                <a:srgbClr val="000000"/>
              </a:solidFill>
            </a:endParaRPr>
          </a:p>
        </p:txBody>
      </p:sp>
      <p:sp>
        <p:nvSpPr>
          <p:cNvPr id="47107" name="Rectangle 1"/>
          <p:cNvSpPr>
            <a:spLocks noGrp="1" noRot="1" noChangeAspect="1" noChangeArrowheads="1" noTextEdit="1"/>
          </p:cNvSpPr>
          <p:nvPr>
            <p:ph type="sldImg"/>
          </p:nvPr>
        </p:nvSpPr>
        <p:spPr>
          <a:xfrm>
            <a:off x="995363" y="768350"/>
            <a:ext cx="5113337" cy="3836988"/>
          </a:xfrm>
          <a:ln/>
        </p:spPr>
      </p:sp>
      <p:sp>
        <p:nvSpPr>
          <p:cNvPr id="47108"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0F92EDB9-3A63-4A0F-AAE5-76FE119278FE}" type="slidenum">
              <a:rPr lang="en-GB" altLang="el-GR" sz="1300">
                <a:solidFill>
                  <a:srgbClr val="000000"/>
                </a:solidFill>
              </a:rPr>
              <a:pPr eaLnBrk="1" hangingPunct="1"/>
              <a:t>5</a:t>
            </a:fld>
            <a:endParaRPr lang="en-GB" altLang="el-GR" sz="1300" dirty="0">
              <a:solidFill>
                <a:srgbClr val="000000"/>
              </a:solidFill>
            </a:endParaRPr>
          </a:p>
        </p:txBody>
      </p:sp>
      <p:sp>
        <p:nvSpPr>
          <p:cNvPr id="48131" name="Rectangle 1"/>
          <p:cNvSpPr>
            <a:spLocks noGrp="1" noRot="1" noChangeAspect="1" noChangeArrowheads="1" noTextEdit="1"/>
          </p:cNvSpPr>
          <p:nvPr>
            <p:ph type="sldImg"/>
          </p:nvPr>
        </p:nvSpPr>
        <p:spPr>
          <a:xfrm>
            <a:off x="995363" y="768350"/>
            <a:ext cx="5113337" cy="3836988"/>
          </a:xfrm>
          <a:ln/>
        </p:spPr>
      </p:sp>
      <p:sp>
        <p:nvSpPr>
          <p:cNvPr id="48132"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ED06D41F-5D24-4428-ABE2-83EFAD078591}" type="slidenum">
              <a:rPr lang="en-GB" altLang="el-GR" sz="1300">
                <a:solidFill>
                  <a:srgbClr val="000000"/>
                </a:solidFill>
              </a:rPr>
              <a:pPr eaLnBrk="1" hangingPunct="1"/>
              <a:t>6</a:t>
            </a:fld>
            <a:endParaRPr lang="en-GB" altLang="el-GR" sz="1300" dirty="0">
              <a:solidFill>
                <a:srgbClr val="000000"/>
              </a:solidFill>
            </a:endParaRPr>
          </a:p>
        </p:txBody>
      </p:sp>
      <p:sp>
        <p:nvSpPr>
          <p:cNvPr id="49155" name="Rectangle 1"/>
          <p:cNvSpPr>
            <a:spLocks noGrp="1" noRot="1" noChangeAspect="1" noChangeArrowheads="1" noTextEdit="1"/>
          </p:cNvSpPr>
          <p:nvPr>
            <p:ph type="sldImg"/>
          </p:nvPr>
        </p:nvSpPr>
        <p:spPr>
          <a:xfrm>
            <a:off x="995363" y="768350"/>
            <a:ext cx="5113337" cy="3836988"/>
          </a:xfrm>
          <a:ln/>
        </p:spPr>
      </p:sp>
      <p:sp>
        <p:nvSpPr>
          <p:cNvPr id="49156"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B04F3448-AF9D-4BA1-9FD1-723BF41484AC}" type="slidenum">
              <a:rPr lang="en-GB" altLang="el-GR" sz="1300">
                <a:solidFill>
                  <a:srgbClr val="000000"/>
                </a:solidFill>
              </a:rPr>
              <a:pPr eaLnBrk="1" hangingPunct="1"/>
              <a:t>7</a:t>
            </a:fld>
            <a:endParaRPr lang="en-GB" altLang="el-GR" sz="1300" dirty="0">
              <a:solidFill>
                <a:srgbClr val="000000"/>
              </a:solidFill>
            </a:endParaRPr>
          </a:p>
        </p:txBody>
      </p:sp>
      <p:sp>
        <p:nvSpPr>
          <p:cNvPr id="50179" name="Rectangle 1"/>
          <p:cNvSpPr>
            <a:spLocks noGrp="1" noRot="1" noChangeAspect="1" noChangeArrowheads="1" noTextEdit="1"/>
          </p:cNvSpPr>
          <p:nvPr>
            <p:ph type="sldImg"/>
          </p:nvPr>
        </p:nvSpPr>
        <p:spPr>
          <a:xfrm>
            <a:off x="995363" y="768350"/>
            <a:ext cx="5113337" cy="3836988"/>
          </a:xfrm>
          <a:ln/>
        </p:spPr>
      </p:sp>
      <p:sp>
        <p:nvSpPr>
          <p:cNvPr id="50180"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1pPr>
            <a:lvl2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2pPr>
            <a:lvl3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3pPr>
            <a:lvl4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4pPr>
            <a:lvl5pPr eaLnBrk="0" hangingPunc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2600">
                <a:solidFill>
                  <a:schemeClr val="bg1"/>
                </a:solidFill>
                <a:latin typeface="Times New Roman" pitchFamily="18" charset="0"/>
                <a:ea typeface="SimSun" pitchFamily="2" charset="-122"/>
              </a:defRPr>
            </a:lvl9pPr>
          </a:lstStyle>
          <a:p>
            <a:pPr eaLnBrk="1" hangingPunct="1"/>
            <a:fld id="{ADAECFA9-37A5-496D-BEB0-57A633B107E0}" type="slidenum">
              <a:rPr lang="en-GB" altLang="el-GR" sz="1300">
                <a:solidFill>
                  <a:srgbClr val="000000"/>
                </a:solidFill>
              </a:rPr>
              <a:pPr eaLnBrk="1" hangingPunct="1"/>
              <a:t>8</a:t>
            </a:fld>
            <a:endParaRPr lang="en-GB" altLang="el-GR" sz="1300" dirty="0">
              <a:solidFill>
                <a:srgbClr val="000000"/>
              </a:solidFill>
            </a:endParaRPr>
          </a:p>
        </p:txBody>
      </p:sp>
      <p:sp>
        <p:nvSpPr>
          <p:cNvPr id="51203" name="Rectangle 1"/>
          <p:cNvSpPr>
            <a:spLocks noGrp="1" noRot="1" noChangeAspect="1" noChangeArrowheads="1" noTextEdit="1"/>
          </p:cNvSpPr>
          <p:nvPr>
            <p:ph type="sldImg"/>
          </p:nvPr>
        </p:nvSpPr>
        <p:spPr>
          <a:xfrm>
            <a:off x="995363" y="768350"/>
            <a:ext cx="5113337" cy="3836988"/>
          </a:xfrm>
          <a:ln/>
        </p:spPr>
      </p:sp>
      <p:sp>
        <p:nvSpPr>
          <p:cNvPr id="51204" name="Rectangle 2"/>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28588"/>
            <a:ext cx="7770813" cy="2103437"/>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7770813" cy="2039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685800" y="4173538"/>
            <a:ext cx="7770813" cy="204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3"/>
          <p:cNvSpPr>
            <a:spLocks noGrp="1" noChangeArrowheads="1"/>
          </p:cNvSpPr>
          <p:nvPr>
            <p:ph type="dt" idx="10"/>
          </p:nvPr>
        </p:nvSpPr>
        <p:spPr>
          <a:ln/>
        </p:spPr>
        <p:txBody>
          <a:bodyPr/>
          <a:lstStyle>
            <a:lvl1pPr>
              <a:defRPr/>
            </a:lvl1pPr>
          </a:lstStyle>
          <a:p>
            <a:pPr>
              <a:defRPr/>
            </a:pPr>
            <a:endParaRPr lang="en-GB" dirty="0"/>
          </a:p>
        </p:txBody>
      </p:sp>
      <p:sp>
        <p:nvSpPr>
          <p:cNvPr id="6" name="Rectangle 4"/>
          <p:cNvSpPr>
            <a:spLocks noGrp="1" noChangeArrowheads="1"/>
          </p:cNvSpPr>
          <p:nvPr>
            <p:ph type="ftr" idx="11"/>
          </p:nvPr>
        </p:nvSpPr>
        <p:spPr>
          <a:ln/>
        </p:spPr>
        <p:txBody>
          <a:bodyPr/>
          <a:lstStyle>
            <a:lvl1pPr>
              <a:defRPr/>
            </a:lvl1pPr>
          </a:lstStyle>
          <a:p>
            <a:pPr>
              <a:defRPr/>
            </a:pPr>
            <a:endParaRPr lang="en-GB" dirty="0"/>
          </a:p>
        </p:txBody>
      </p:sp>
      <p:sp>
        <p:nvSpPr>
          <p:cNvPr id="7" name="Rectangle 5"/>
          <p:cNvSpPr>
            <a:spLocks noGrp="1" noChangeArrowheads="1"/>
          </p:cNvSpPr>
          <p:nvPr>
            <p:ph type="sldNum" idx="12"/>
          </p:nvPr>
        </p:nvSpPr>
        <p:spPr>
          <a:ln/>
        </p:spPr>
        <p:txBody>
          <a:bodyPr/>
          <a:lstStyle>
            <a:lvl1pPr>
              <a:defRPr/>
            </a:lvl1pPr>
          </a:lstStyle>
          <a:p>
            <a:pPr>
              <a:defRPr/>
            </a:pPr>
            <a:fld id="{4257E985-0562-4977-8F4A-9AF12A9349B3}" type="slidenum">
              <a:rPr lang="en-GB"/>
              <a:pPr>
                <a:defRPr/>
              </a:pPr>
              <a:t>‹#›</a:t>
            </a:fld>
            <a:endParaRPr lang="en-GB" dirty="0"/>
          </a:p>
        </p:txBody>
      </p:sp>
    </p:spTree>
    <p:extLst>
      <p:ext uri="{BB962C8B-B14F-4D97-AF65-F5344CB8AC3E}">
        <p14:creationId xmlns:p14="http://schemas.microsoft.com/office/powerpoint/2010/main" val="3683535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8588"/>
            <a:ext cx="7770813" cy="2103437"/>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85800" y="1981200"/>
            <a:ext cx="7770813" cy="2039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85800" y="4173538"/>
            <a:ext cx="7770813" cy="204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3"/>
          <p:cNvSpPr>
            <a:spLocks noGrp="1" noChangeArrowheads="1"/>
          </p:cNvSpPr>
          <p:nvPr>
            <p:ph type="dt" idx="10"/>
          </p:nvPr>
        </p:nvSpPr>
        <p:spPr>
          <a:ln/>
        </p:spPr>
        <p:txBody>
          <a:bodyPr/>
          <a:lstStyle>
            <a:lvl1pPr>
              <a:defRPr/>
            </a:lvl1pPr>
          </a:lstStyle>
          <a:p>
            <a:pPr>
              <a:defRPr/>
            </a:pPr>
            <a:endParaRPr lang="en-GB" dirty="0"/>
          </a:p>
        </p:txBody>
      </p:sp>
      <p:sp>
        <p:nvSpPr>
          <p:cNvPr id="6" name="Rectangle 4"/>
          <p:cNvSpPr>
            <a:spLocks noGrp="1" noChangeArrowheads="1"/>
          </p:cNvSpPr>
          <p:nvPr>
            <p:ph type="ftr" idx="11"/>
          </p:nvPr>
        </p:nvSpPr>
        <p:spPr>
          <a:ln/>
        </p:spPr>
        <p:txBody>
          <a:bodyPr/>
          <a:lstStyle>
            <a:lvl1pPr>
              <a:defRPr/>
            </a:lvl1pPr>
          </a:lstStyle>
          <a:p>
            <a:pPr>
              <a:defRPr/>
            </a:pPr>
            <a:endParaRPr lang="en-GB" dirty="0"/>
          </a:p>
        </p:txBody>
      </p:sp>
      <p:sp>
        <p:nvSpPr>
          <p:cNvPr id="7" name="Rectangle 5"/>
          <p:cNvSpPr>
            <a:spLocks noGrp="1" noChangeArrowheads="1"/>
          </p:cNvSpPr>
          <p:nvPr>
            <p:ph type="sldNum" idx="12"/>
          </p:nvPr>
        </p:nvSpPr>
        <p:spPr>
          <a:ln/>
        </p:spPr>
        <p:txBody>
          <a:bodyPr/>
          <a:lstStyle>
            <a:lvl1pPr>
              <a:defRPr/>
            </a:lvl1pPr>
          </a:lstStyle>
          <a:p>
            <a:pPr>
              <a:defRPr/>
            </a:pPr>
            <a:fld id="{3F40F601-1E80-4749-ACDE-D472A1A0DD33}" type="slidenum">
              <a:rPr lang="en-GB"/>
              <a:pPr>
                <a:defRPr/>
              </a:pPr>
              <a:t>‹#›</a:t>
            </a:fld>
            <a:endParaRPr lang="en-GB" dirty="0"/>
          </a:p>
        </p:txBody>
      </p:sp>
    </p:spTree>
    <p:extLst>
      <p:ext uri="{BB962C8B-B14F-4D97-AF65-F5344CB8AC3E}">
        <p14:creationId xmlns:p14="http://schemas.microsoft.com/office/powerpoint/2010/main" val="4259113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880358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555656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526938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357629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820973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7308148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501938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000"/>
              </a:spcBef>
              <a:defRPr sz="2200"/>
            </a:lvl1pPr>
            <a:lvl2pPr marL="742950" indent="-382588">
              <a:lnSpc>
                <a:spcPct val="110000"/>
              </a:lnSpc>
              <a:spcBef>
                <a:spcPts val="1000"/>
              </a:spcBef>
              <a:buFont typeface="Courier New" panose="02070309020205020404" pitchFamily="49" charset="0"/>
              <a:buChar char="o"/>
              <a:defRPr sz="2200"/>
            </a:lvl2pPr>
            <a:lvl3pPr marL="1143000" indent="-338138">
              <a:lnSpc>
                <a:spcPct val="110000"/>
              </a:lnSpc>
              <a:spcBef>
                <a:spcPts val="1000"/>
              </a:spcBef>
              <a:buFont typeface="Wingdings" panose="05000000000000000000" pitchFamily="2" charset="2"/>
              <a:buChar char="ü"/>
              <a:defRPr sz="2200"/>
            </a:lvl3pPr>
            <a:lvl4pPr>
              <a:lnSpc>
                <a:spcPct val="110000"/>
              </a:lnSpc>
              <a:spcBef>
                <a:spcPts val="1000"/>
              </a:spcBef>
              <a:defRPr sz="2200"/>
            </a:lvl4pPr>
            <a:lvl5pPr>
              <a:lnSpc>
                <a:spcPct val="110000"/>
              </a:lnSpc>
              <a:spcBef>
                <a:spcPts val="10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420917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02648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739159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333001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9838854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544939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9611300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5999909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703407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415571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5106741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7700690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426214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5647564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447589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8.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9.wmf"/><Relationship Id="rId4" Type="http://schemas.openxmlformats.org/officeDocument/2006/relationships/oleObject" Target="../embeddings/oleObject4.bin"/><Relationship Id="rId9" Type="http://schemas.openxmlformats.org/officeDocument/2006/relationships/image" Target="../media/image11.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9.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2.wmf"/><Relationship Id="rId4" Type="http://schemas.openxmlformats.org/officeDocument/2006/relationships/oleObject" Target="../embeddings/oleObject7.bin"/><Relationship Id="rId9" Type="http://schemas.openxmlformats.org/officeDocument/2006/relationships/image" Target="../media/image14.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15.wmf"/><Relationship Id="rId4" Type="http://schemas.openxmlformats.org/officeDocument/2006/relationships/oleObject" Target="../embeddings/oleObject10.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7.wmf"/><Relationship Id="rId4" Type="http://schemas.openxmlformats.org/officeDocument/2006/relationships/oleObject" Target="../embeddings/oleObject1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8.wmf"/><Relationship Id="rId4"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19.wmf"/><Relationship Id="rId4" Type="http://schemas.openxmlformats.org/officeDocument/2006/relationships/oleObject" Target="../embeddings/oleObject14.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1.wmf"/><Relationship Id="rId4"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2.wmf"/><Relationship Id="rId4" Type="http://schemas.openxmlformats.org/officeDocument/2006/relationships/oleObject" Target="../embeddings/oleObject1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3.wmf"/><Relationship Id="rId4" Type="http://schemas.openxmlformats.org/officeDocument/2006/relationships/oleObject" Target="../embeddings/oleObject18.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4.wmf"/><Relationship Id="rId4" Type="http://schemas.openxmlformats.org/officeDocument/2006/relationships/oleObject" Target="../embeddings/oleObject19.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5.wmf"/><Relationship Id="rId4" Type="http://schemas.openxmlformats.org/officeDocument/2006/relationships/oleObject" Target="../embeddings/oleObject20.bin"/></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lideplayer.gr/slide/2700255/" TargetMode="External"/><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Σύγχρονες μέθοδοι ενόργανης ανάλυσης</a:t>
            </a:r>
            <a:endParaRPr lang="el-GR" sz="3600" b="1" dirty="0">
              <a:solidFill>
                <a:schemeClr val="tx1"/>
              </a:solidFill>
              <a:latin typeface="+mn-lt"/>
            </a:endParaRPr>
          </a:p>
        </p:txBody>
      </p:sp>
      <p:sp>
        <p:nvSpPr>
          <p:cNvPr id="3" name="Υπότιτλος 2"/>
          <p:cNvSpPr>
            <a:spLocks noGrp="1"/>
          </p:cNvSpPr>
          <p:nvPr>
            <p:ph type="subTitle" idx="1"/>
          </p:nvPr>
        </p:nvSpPr>
        <p:spPr>
          <a:xfrm>
            <a:off x="0" y="2852936"/>
            <a:ext cx="9144000" cy="2232248"/>
          </a:xfrm>
        </p:spPr>
        <p:txBody>
          <a:bodyPr>
            <a:normAutofit/>
          </a:bodyPr>
          <a:lstStyle/>
          <a:p>
            <a:pPr>
              <a:spcBef>
                <a:spcPts val="0"/>
              </a:spcBef>
              <a:spcAft>
                <a:spcPts val="3600"/>
              </a:spcAft>
            </a:pPr>
            <a:r>
              <a:rPr lang="el-GR" sz="2600" b="1" dirty="0" smtClean="0"/>
              <a:t>Ενότητα </a:t>
            </a:r>
            <a:r>
              <a:rPr lang="en-US" sz="2600" b="1" dirty="0" smtClean="0"/>
              <a:t>2</a:t>
            </a:r>
            <a:r>
              <a:rPr lang="el-GR" sz="2600" dirty="0" smtClean="0"/>
              <a:t>:</a:t>
            </a:r>
            <a:r>
              <a:rPr lang="en-US" sz="2600" dirty="0" smtClean="0"/>
              <a:t> </a:t>
            </a:r>
            <a:r>
              <a:rPr lang="el-GR" sz="2600" dirty="0" smtClean="0"/>
              <a:t>Τεχνικές ποσοτικοποίησης</a:t>
            </a:r>
          </a:p>
          <a:p>
            <a:pPr lvl="0">
              <a:spcBef>
                <a:spcPts val="0"/>
              </a:spcBef>
            </a:pPr>
            <a:r>
              <a:rPr lang="el-GR" sz="2200" dirty="0">
                <a:solidFill>
                  <a:prstClr val="black"/>
                </a:solidFill>
              </a:rPr>
              <a:t>Βασίλειος Ντουρτόγλου, Αρχοντούλα Χατζηλαζάρου, Ευθαλία Ντουρτόγλου</a:t>
            </a:r>
          </a:p>
          <a:p>
            <a:pPr lvl="0">
              <a:lnSpc>
                <a:spcPct val="120000"/>
              </a:lnSpc>
              <a:spcBef>
                <a:spcPts val="600"/>
              </a:spcBef>
            </a:pPr>
            <a:r>
              <a:rPr lang="el-GR" sz="2200" dirty="0">
                <a:solidFill>
                  <a:prstClr val="black"/>
                </a:solidFill>
              </a:rPr>
              <a:t>Τμήμα Οινολογίας και Τεχνολογίας Ποτών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467544" y="116632"/>
            <a:ext cx="8229600" cy="1008112"/>
          </a:xfrm>
        </p:spPr>
        <p:txBody>
          <a:bodyPr>
            <a:noAutofit/>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b="1" dirty="0" smtClean="0">
                <a:latin typeface="Calibri" pitchFamily="34" charset="0"/>
                <a:cs typeface="Times New Roman" pitchFamily="18" charset="0"/>
              </a:rPr>
              <a:t>Καμπύλης βαθμονόμησης ή αναφοράς</a:t>
            </a:r>
            <a:br>
              <a:rPr lang="el-GR" altLang="el-GR" b="1" dirty="0" smtClean="0">
                <a:latin typeface="Calibri" pitchFamily="34" charset="0"/>
                <a:cs typeface="Times New Roman" pitchFamily="18" charset="0"/>
              </a:rPr>
            </a:br>
            <a:r>
              <a:rPr lang="el-GR" altLang="el-GR" sz="3000" b="0" dirty="0" smtClean="0">
                <a:latin typeface="Calibri" pitchFamily="34" charset="0"/>
                <a:cs typeface="Times New Roman" pitchFamily="18" charset="0"/>
              </a:rPr>
              <a:t>(</a:t>
            </a:r>
            <a:r>
              <a:rPr lang="en-US" altLang="el-GR" sz="3000" b="0" dirty="0" smtClean="0">
                <a:latin typeface="Calibri" pitchFamily="34" charset="0"/>
                <a:cs typeface="Times New Roman" pitchFamily="18" charset="0"/>
              </a:rPr>
              <a:t>calibration curve</a:t>
            </a:r>
            <a:r>
              <a:rPr lang="el-GR" altLang="el-GR" sz="3000" b="0" dirty="0" smtClean="0">
                <a:latin typeface="Calibri" pitchFamily="34" charset="0"/>
                <a:cs typeface="Times New Roman" pitchFamily="18" charset="0"/>
              </a:rPr>
              <a:t>)</a:t>
            </a:r>
            <a:endParaRPr lang="en-GB" altLang="el-GR" sz="3000" b="0" dirty="0" smtClean="0">
              <a:latin typeface="Calibri" pitchFamily="34" charset="0"/>
              <a:cs typeface="Times New Roman" pitchFamily="18" charset="0"/>
            </a:endParaRPr>
          </a:p>
        </p:txBody>
      </p:sp>
      <p:sp>
        <p:nvSpPr>
          <p:cNvPr id="23555" name="Rectangle 2"/>
          <p:cNvSpPr>
            <a:spLocks noGrp="1" noChangeArrowheads="1"/>
          </p:cNvSpPr>
          <p:nvPr>
            <p:ph idx="1"/>
          </p:nvPr>
        </p:nvSpPr>
        <p:spPr>
          <a:xfrm>
            <a:off x="457200" y="1412776"/>
            <a:ext cx="8229600" cy="4824536"/>
          </a:xfrm>
        </p:spPr>
        <p:txBody>
          <a:bodyPr/>
          <a:lstStyle/>
          <a:p>
            <a:pPr>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Ορίζουμε την καλύτερη ευθεία που πρέπει να χαραχθεί.</a:t>
            </a:r>
          </a:p>
          <a:p>
            <a:pPr>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Ορίζουμε τη γραμμική περιοχή (περιοχή εργασίας).</a:t>
            </a:r>
          </a:p>
          <a:p>
            <a:pPr>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Βρίσκουμε ποιό είναι το σφάλμα και τα όρια εμπιστοσύνης των παραμέτρων της τομής και της κλίσεως της ευθείας.</a:t>
            </a:r>
          </a:p>
          <a:p>
            <a:pPr>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Βρίσκουμε ποιο είναι το σφάλμα και τα όρια εμπιστοσύνης στην προσδιοριζόμενη συγκέντρωση του αγνώστου που λαμβάνεται από την καμπύλη βαθμονόμησης.</a:t>
            </a:r>
          </a:p>
          <a:p>
            <a:pPr>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Χρησιμοποιούμε τη </a:t>
            </a:r>
            <a:r>
              <a:rPr lang="el-GR" altLang="el-GR" sz="2400" b="1" dirty="0" smtClean="0">
                <a:latin typeface="Calibri" pitchFamily="34" charset="0"/>
                <a:cs typeface="Times New Roman" pitchFamily="18" charset="0"/>
              </a:rPr>
              <a:t>μονοπαραμετρική παλινδρόμηση ή προσαρμογή </a:t>
            </a:r>
            <a:r>
              <a:rPr lang="el-GR" altLang="el-GR" sz="2400" dirty="0" smtClean="0">
                <a:latin typeface="Calibri" pitchFamily="34" charset="0"/>
                <a:cs typeface="Times New Roman" pitchFamily="18" charset="0"/>
              </a:rPr>
              <a:t>(</a:t>
            </a:r>
            <a:r>
              <a:rPr lang="en-US" altLang="el-GR" sz="2400" dirty="0" smtClean="0">
                <a:latin typeface="Calibri" pitchFamily="34" charset="0"/>
                <a:cs typeface="Times New Roman" pitchFamily="18" charset="0"/>
              </a:rPr>
              <a:t>univariate regression</a:t>
            </a:r>
            <a:r>
              <a:rPr lang="el-GR" altLang="el-GR" sz="2400" dirty="0" smtClean="0">
                <a:latin typeface="Calibri" pitchFamily="34" charset="0"/>
                <a:cs typeface="Times New Roman" pitchFamily="18" charset="0"/>
              </a:rPr>
              <a:t>).</a:t>
            </a:r>
            <a:endParaRPr lang="en-GB" altLang="el-GR" sz="2000" dirty="0" smtClean="0">
              <a:cs typeface="Times New Roman" pitchFamily="18" charset="0"/>
            </a:endParaRPr>
          </a:p>
        </p:txBody>
      </p:sp>
      <p:sp>
        <p:nvSpPr>
          <p:cNvPr id="11266" name="Slide Number Placeholder 5"/>
          <p:cNvSpPr>
            <a:spLocks noGrp="1"/>
          </p:cNvSpPr>
          <p:nvPr>
            <p:ph type="sldNum" sz="quarter" idx="12"/>
          </p:nvPr>
        </p:nvSpPr>
        <p:spPr/>
        <p:txBody>
          <a:bodyPr/>
          <a:lstStyle/>
          <a:p>
            <a:pPr>
              <a:defRPr/>
            </a:pPr>
            <a:fld id="{C1C12CCF-296B-4BF3-AFFE-3EF179BF1A2A}" type="slidenum">
              <a:rPr lang="en-GB" altLang="el-GR" smtClean="0">
                <a:latin typeface="Times New Roman" pitchFamily="18" charset="0"/>
              </a:rPr>
              <a:pPr>
                <a:defRPr/>
              </a:pPr>
              <a:t>9</a:t>
            </a:fld>
            <a:endParaRPr lang="en-GB" altLang="el-GR" dirty="0" smtClean="0">
              <a:latin typeface="Times New Roman" pitchFamily="18" charset="0"/>
            </a:endParaRPr>
          </a:p>
        </p:txBody>
      </p:sp>
    </p:spTree>
    <p:extLst>
      <p:ext uri="{BB962C8B-B14F-4D97-AF65-F5344CB8AC3E}">
        <p14:creationId xmlns:p14="http://schemas.microsoft.com/office/powerpoint/2010/main" val="20594154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467544" y="116632"/>
            <a:ext cx="8229600" cy="1008112"/>
          </a:xfrm>
        </p:spPr>
        <p:txBody>
          <a:bodyPr>
            <a:noAutofit/>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b="1" dirty="0" smtClean="0">
                <a:cs typeface="Times New Roman" pitchFamily="18" charset="0"/>
              </a:rPr>
              <a:t>Μέθοδος ελαχίστων τετραγώνων</a:t>
            </a:r>
            <a:br>
              <a:rPr lang="el-GR" altLang="el-GR" b="1" dirty="0" smtClean="0">
                <a:cs typeface="Times New Roman" pitchFamily="18" charset="0"/>
              </a:rPr>
            </a:br>
            <a:r>
              <a:rPr lang="el-GR" altLang="el-GR" sz="3000" b="0" dirty="0" smtClean="0">
                <a:cs typeface="Times New Roman" pitchFamily="18" charset="0"/>
              </a:rPr>
              <a:t> (</a:t>
            </a:r>
            <a:r>
              <a:rPr lang="en-US" altLang="el-GR" sz="3000" b="0" dirty="0" smtClean="0">
                <a:cs typeface="Times New Roman" pitchFamily="18" charset="0"/>
              </a:rPr>
              <a:t>Least Squares Method</a:t>
            </a:r>
            <a:r>
              <a:rPr lang="el-GR" altLang="el-GR" sz="3000" b="0" dirty="0" smtClean="0">
                <a:cs typeface="Times New Roman" pitchFamily="18" charset="0"/>
              </a:rPr>
              <a:t>)</a:t>
            </a:r>
            <a:r>
              <a:rPr lang="en-GB" altLang="el-GR" sz="3000" b="0" dirty="0" smtClean="0">
                <a:cs typeface="Times New Roman" pitchFamily="18" charset="0"/>
              </a:rPr>
              <a:t> </a:t>
            </a:r>
            <a:r>
              <a:rPr lang="el-GR" altLang="el-GR" sz="3000" b="0" dirty="0" smtClean="0"/>
              <a:t>1/5</a:t>
            </a:r>
          </a:p>
        </p:txBody>
      </p:sp>
      <p:sp>
        <p:nvSpPr>
          <p:cNvPr id="24579" name="Rectangle 2"/>
          <p:cNvSpPr>
            <a:spLocks noGrp="1" noChangeArrowheads="1"/>
          </p:cNvSpPr>
          <p:nvPr>
            <p:ph idx="1"/>
          </p:nvPr>
        </p:nvSpPr>
        <p:spPr>
          <a:xfrm>
            <a:off x="457200" y="1412776"/>
            <a:ext cx="8291264" cy="5256584"/>
          </a:xfrm>
        </p:spPr>
        <p:txBody>
          <a:bodyPr>
            <a:normAutofit/>
          </a:bodyPr>
          <a:lstStyle/>
          <a:p>
            <a:pPr marL="0" indent="1588" eaLnBrk="1" hangingPunct="1">
              <a:spcBef>
                <a:spcPts val="1200"/>
              </a:spcBef>
              <a:buClrTx/>
              <a:buFontTx/>
              <a:buNone/>
              <a:tabLst>
                <a:tab pos="0" algn="l"/>
                <a:tab pos="1827213" algn="l"/>
                <a:tab pos="2741613" algn="l"/>
                <a:tab pos="3656013" algn="l"/>
                <a:tab pos="4570413" algn="l"/>
                <a:tab pos="5484813" algn="l"/>
                <a:tab pos="6399213" algn="l"/>
                <a:tab pos="7313613" algn="l"/>
                <a:tab pos="8228013" algn="l"/>
                <a:tab pos="9142413" algn="l"/>
                <a:tab pos="10056813" algn="l"/>
              </a:tabLst>
            </a:pPr>
            <a:r>
              <a:rPr lang="el-GR" altLang="el-GR" dirty="0" smtClean="0">
                <a:latin typeface="Calibri" pitchFamily="34" charset="0"/>
              </a:rPr>
              <a:t>Τα μοντέλα που περιγράφουν τη σχέση μεταξύ </a:t>
            </a:r>
            <a:r>
              <a:rPr lang="en-US" altLang="el-GR" dirty="0" smtClean="0">
                <a:latin typeface="Calibri" pitchFamily="34" charset="0"/>
              </a:rPr>
              <a:t>y</a:t>
            </a:r>
            <a:r>
              <a:rPr lang="el-GR" altLang="el-GR" dirty="0" smtClean="0">
                <a:latin typeface="Calibri" pitchFamily="34" charset="0"/>
              </a:rPr>
              <a:t> και </a:t>
            </a:r>
            <a:r>
              <a:rPr lang="en-US" altLang="el-GR" dirty="0" smtClean="0">
                <a:latin typeface="Calibri" pitchFamily="34" charset="0"/>
              </a:rPr>
              <a:t>c</a:t>
            </a:r>
            <a:r>
              <a:rPr lang="el-GR" altLang="el-GR" dirty="0" smtClean="0">
                <a:latin typeface="Calibri" pitchFamily="34" charset="0"/>
              </a:rPr>
              <a:t> μπορούν να παρασταθούν από τη γενική συνάρτηση:</a:t>
            </a:r>
          </a:p>
          <a:p>
            <a:pPr marL="1587" indent="0" algn="ctr" eaLnBrk="1" hangingPunct="1">
              <a:spcBef>
                <a:spcPts val="12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l-GR" b="1" dirty="0" smtClean="0">
                <a:latin typeface="Calibri" pitchFamily="34" charset="0"/>
                <a:cs typeface="Times New Roman" pitchFamily="18" charset="0"/>
              </a:rPr>
              <a:t>y = f (x, a, b</a:t>
            </a:r>
            <a:r>
              <a:rPr lang="en-US" altLang="el-GR" b="1" baseline="-30000" dirty="0" smtClean="0">
                <a:latin typeface="Calibri" pitchFamily="34" charset="0"/>
                <a:cs typeface="Times New Roman" pitchFamily="18" charset="0"/>
              </a:rPr>
              <a:t>1</a:t>
            </a:r>
            <a:r>
              <a:rPr lang="en-US" altLang="el-GR" b="1" dirty="0" smtClean="0">
                <a:latin typeface="Calibri" pitchFamily="34" charset="0"/>
                <a:cs typeface="Times New Roman" pitchFamily="18" charset="0"/>
              </a:rPr>
              <a:t>…, b</a:t>
            </a:r>
            <a:r>
              <a:rPr lang="en-US" altLang="el-GR" b="1" baseline="-30000" dirty="0" smtClean="0">
                <a:latin typeface="Calibri" pitchFamily="34" charset="0"/>
                <a:cs typeface="Times New Roman" pitchFamily="18" charset="0"/>
              </a:rPr>
              <a:t>m</a:t>
            </a:r>
            <a:r>
              <a:rPr lang="en-US" altLang="el-GR" b="1" dirty="0" smtClean="0">
                <a:latin typeface="Calibri" pitchFamily="34" charset="0"/>
                <a:cs typeface="Times New Roman" pitchFamily="18" charset="0"/>
              </a:rPr>
              <a:t>)</a:t>
            </a:r>
          </a:p>
          <a:p>
            <a:pPr indent="-341313" eaLnBrk="1" hangingPunct="1">
              <a:spcBef>
                <a:spcPts val="12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dirty="0" smtClean="0">
                <a:latin typeface="Calibri" pitchFamily="34" charset="0"/>
                <a:cs typeface="Times New Roman" pitchFamily="18" charset="0"/>
              </a:rPr>
              <a:t>Όπου, </a:t>
            </a:r>
            <a:r>
              <a:rPr lang="en-US" altLang="el-GR" dirty="0" smtClean="0">
                <a:latin typeface="Calibri" pitchFamily="34" charset="0"/>
                <a:cs typeface="Times New Roman" pitchFamily="18" charset="0"/>
              </a:rPr>
              <a:t>a</a:t>
            </a:r>
            <a:r>
              <a:rPr lang="el-GR" altLang="el-GR" dirty="0" smtClean="0">
                <a:latin typeface="Calibri" pitchFamily="34" charset="0"/>
                <a:cs typeface="Times New Roman" pitchFamily="18" charset="0"/>
              </a:rPr>
              <a:t>, </a:t>
            </a:r>
            <a:r>
              <a:rPr lang="en-US" altLang="el-GR" dirty="0" smtClean="0">
                <a:latin typeface="Calibri" pitchFamily="34" charset="0"/>
                <a:cs typeface="Times New Roman" pitchFamily="18" charset="0"/>
              </a:rPr>
              <a:t>b</a:t>
            </a:r>
            <a:r>
              <a:rPr lang="el-GR" altLang="el-GR" baseline="-30000" dirty="0" smtClean="0">
                <a:latin typeface="Calibri" pitchFamily="34" charset="0"/>
                <a:cs typeface="Times New Roman" pitchFamily="18" charset="0"/>
              </a:rPr>
              <a:t>1</a:t>
            </a:r>
            <a:r>
              <a:rPr lang="el-GR" altLang="el-GR" dirty="0" smtClean="0">
                <a:latin typeface="Calibri" pitchFamily="34" charset="0"/>
                <a:cs typeface="Times New Roman" pitchFamily="18" charset="0"/>
              </a:rPr>
              <a:t>, …, </a:t>
            </a:r>
            <a:r>
              <a:rPr lang="en-US" altLang="el-GR" dirty="0" smtClean="0">
                <a:latin typeface="Calibri" pitchFamily="34" charset="0"/>
                <a:cs typeface="Times New Roman" pitchFamily="18" charset="0"/>
              </a:rPr>
              <a:t>b</a:t>
            </a:r>
            <a:r>
              <a:rPr lang="en-US" altLang="el-GR" baseline="-30000" dirty="0" smtClean="0">
                <a:latin typeface="Calibri" pitchFamily="34" charset="0"/>
                <a:cs typeface="Times New Roman" pitchFamily="18" charset="0"/>
              </a:rPr>
              <a:t>m</a:t>
            </a:r>
            <a:r>
              <a:rPr lang="el-GR" altLang="el-GR" dirty="0" smtClean="0">
                <a:latin typeface="Calibri" pitchFamily="34" charset="0"/>
                <a:cs typeface="Times New Roman" pitchFamily="18" charset="0"/>
              </a:rPr>
              <a:t> είναι παράμετροι της συνάρτησης.</a:t>
            </a:r>
          </a:p>
          <a:p>
            <a:pPr marL="344487">
              <a:spcBef>
                <a:spcPts val="12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dirty="0" smtClean="0">
                <a:latin typeface="Calibri" pitchFamily="34" charset="0"/>
              </a:rPr>
              <a:t>Δεχόμαστε ότι οι τιμές </a:t>
            </a:r>
            <a:r>
              <a:rPr lang="en-US" altLang="el-GR" dirty="0" smtClean="0">
                <a:latin typeface="Calibri" pitchFamily="34" charset="0"/>
              </a:rPr>
              <a:t>x</a:t>
            </a:r>
            <a:r>
              <a:rPr lang="el-GR" altLang="el-GR" dirty="0" smtClean="0">
                <a:latin typeface="Calibri" pitchFamily="34" charset="0"/>
              </a:rPr>
              <a:t> στερούνται σφάλματος. Τίθενται στον οριζόντιο άξονα.</a:t>
            </a:r>
          </a:p>
          <a:p>
            <a:pPr marL="344487">
              <a:spcBef>
                <a:spcPts val="12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dirty="0" smtClean="0">
                <a:latin typeface="Calibri" pitchFamily="34" charset="0"/>
              </a:rPr>
              <a:t>Οι τιμές </a:t>
            </a:r>
            <a:r>
              <a:rPr lang="en-US" altLang="el-GR" dirty="0" smtClean="0">
                <a:latin typeface="Calibri" pitchFamily="34" charset="0"/>
              </a:rPr>
              <a:t>y</a:t>
            </a:r>
            <a:r>
              <a:rPr lang="el-GR" altLang="el-GR" dirty="0" smtClean="0">
                <a:latin typeface="Calibri" pitchFamily="34" charset="0"/>
              </a:rPr>
              <a:t> (αναλυτικό σήμα), είναι η εξηρτημένη μεταβλητή, και εμπεριέχουν σφάλμα. Τίθενται στο κάθετο άξονα.</a:t>
            </a:r>
          </a:p>
          <a:p>
            <a:pPr marL="344487">
              <a:spcBef>
                <a:spcPts val="12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dirty="0" smtClean="0">
                <a:latin typeface="Calibri" pitchFamily="34" charset="0"/>
              </a:rPr>
              <a:t>Στόχος της μεθόδου ελαχίστων τετραγώνων είναι να υπολογισθούν οι τιμές των παραμέτρων </a:t>
            </a:r>
            <a:r>
              <a:rPr lang="en-US" altLang="el-GR" dirty="0" smtClean="0">
                <a:latin typeface="Calibri" pitchFamily="34" charset="0"/>
              </a:rPr>
              <a:t>a</a:t>
            </a:r>
            <a:r>
              <a:rPr lang="el-GR" altLang="el-GR" dirty="0" smtClean="0">
                <a:latin typeface="Calibri" pitchFamily="34" charset="0"/>
              </a:rPr>
              <a:t>, </a:t>
            </a:r>
            <a:r>
              <a:rPr lang="en-US" altLang="el-GR" dirty="0" smtClean="0">
                <a:latin typeface="Calibri" pitchFamily="34" charset="0"/>
              </a:rPr>
              <a:t>b</a:t>
            </a:r>
            <a:r>
              <a:rPr lang="el-GR" altLang="el-GR" baseline="-30000" dirty="0" smtClean="0">
                <a:latin typeface="Calibri" pitchFamily="34" charset="0"/>
              </a:rPr>
              <a:t>1</a:t>
            </a:r>
            <a:r>
              <a:rPr lang="el-GR" altLang="el-GR" dirty="0" smtClean="0">
                <a:latin typeface="Calibri" pitchFamily="34" charset="0"/>
              </a:rPr>
              <a:t>, …, </a:t>
            </a:r>
            <a:r>
              <a:rPr lang="en-US" altLang="el-GR" dirty="0" smtClean="0">
                <a:latin typeface="Calibri" pitchFamily="34" charset="0"/>
              </a:rPr>
              <a:t>b</a:t>
            </a:r>
            <a:r>
              <a:rPr lang="en-US" altLang="el-GR" baseline="-30000" dirty="0" smtClean="0">
                <a:latin typeface="Calibri" pitchFamily="34" charset="0"/>
              </a:rPr>
              <a:t>m</a:t>
            </a:r>
            <a:r>
              <a:rPr lang="el-GR" altLang="el-GR" dirty="0" smtClean="0">
                <a:latin typeface="Calibri" pitchFamily="34" charset="0"/>
              </a:rPr>
              <a:t>, για τις οποίες το μοντέλο θα έχει την καλύτερη προσαρμογή στα πειραματικά δεδομένα (</a:t>
            </a:r>
            <a:r>
              <a:rPr lang="en-US" altLang="el-GR" dirty="0" smtClean="0">
                <a:latin typeface="Calibri" pitchFamily="34" charset="0"/>
              </a:rPr>
              <a:t>x</a:t>
            </a:r>
            <a:r>
              <a:rPr lang="en-US" altLang="el-GR" baseline="-30000" dirty="0" smtClean="0">
                <a:latin typeface="Calibri" pitchFamily="34" charset="0"/>
              </a:rPr>
              <a:t>i</a:t>
            </a:r>
            <a:r>
              <a:rPr lang="el-GR" altLang="el-GR" dirty="0" smtClean="0">
                <a:latin typeface="Calibri" pitchFamily="34" charset="0"/>
              </a:rPr>
              <a:t> – </a:t>
            </a:r>
            <a:r>
              <a:rPr lang="en-US" altLang="el-GR" dirty="0" smtClean="0">
                <a:latin typeface="Calibri" pitchFamily="34" charset="0"/>
              </a:rPr>
              <a:t>y</a:t>
            </a:r>
            <a:r>
              <a:rPr lang="en-US" altLang="el-GR" baseline="-30000" dirty="0" smtClean="0">
                <a:latin typeface="Calibri" pitchFamily="34" charset="0"/>
              </a:rPr>
              <a:t>i</a:t>
            </a:r>
            <a:r>
              <a:rPr lang="el-GR" altLang="el-GR" dirty="0" smtClean="0">
                <a:latin typeface="Calibri" pitchFamily="34" charset="0"/>
              </a:rPr>
              <a:t>).</a:t>
            </a:r>
          </a:p>
        </p:txBody>
      </p:sp>
      <p:sp>
        <p:nvSpPr>
          <p:cNvPr id="12290" name="Slide Number Placeholder 5"/>
          <p:cNvSpPr>
            <a:spLocks noGrp="1"/>
          </p:cNvSpPr>
          <p:nvPr>
            <p:ph type="sldNum" sz="quarter" idx="12"/>
          </p:nvPr>
        </p:nvSpPr>
        <p:spPr/>
        <p:txBody>
          <a:bodyPr/>
          <a:lstStyle/>
          <a:p>
            <a:pPr>
              <a:defRPr/>
            </a:pPr>
            <a:fld id="{A1E60122-3C71-41E3-B3EC-9C1529ABFBF4}" type="slidenum">
              <a:rPr lang="en-GB" altLang="el-GR" smtClean="0">
                <a:latin typeface="Times New Roman" pitchFamily="18" charset="0"/>
              </a:rPr>
              <a:pPr>
                <a:defRPr/>
              </a:pPr>
              <a:t>10</a:t>
            </a:fld>
            <a:endParaRPr lang="en-GB" altLang="el-GR" dirty="0" smtClean="0">
              <a:latin typeface="Times New Roman" pitchFamily="18" charset="0"/>
            </a:endParaRPr>
          </a:p>
        </p:txBody>
      </p:sp>
    </p:spTree>
    <p:extLst>
      <p:ext uri="{BB962C8B-B14F-4D97-AF65-F5344CB8AC3E}">
        <p14:creationId xmlns:p14="http://schemas.microsoft.com/office/powerpoint/2010/main" val="1831897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idx="1"/>
          </p:nvPr>
        </p:nvSpPr>
        <p:spPr>
          <a:xfrm>
            <a:off x="457200" y="1412776"/>
            <a:ext cx="8229600" cy="4824536"/>
          </a:xfrm>
        </p:spPr>
        <p:txBody>
          <a:bodyPr>
            <a:normAutofit lnSpcReduction="10000"/>
          </a:bodyPr>
          <a:lstStyle/>
          <a:p>
            <a:pPr>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Για τις περισσότερες αναλυτικές τεχνικές η καμπύλη βαθμονόμησης (αναφοράς) περιγράφεται από μια ευθεία γραμμή (γραμμικό μοντέλο) και έτσι χρησιμοποιείται η γραμμική μέθοδος προσαρμογής ελαχίστων τετραγώνων (</a:t>
            </a:r>
            <a:r>
              <a:rPr lang="en-US" altLang="el-GR" sz="2400" dirty="0" smtClean="0">
                <a:latin typeface="Calibri" pitchFamily="34" charset="0"/>
              </a:rPr>
              <a:t>linear least square regression</a:t>
            </a:r>
            <a:r>
              <a:rPr lang="el-GR" altLang="el-GR" sz="2400" dirty="0" smtClean="0">
                <a:latin typeface="Calibri" pitchFamily="34" charset="0"/>
              </a:rPr>
              <a:t>).</a:t>
            </a:r>
          </a:p>
          <a:p>
            <a:pPr>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Η  σχέση μεταξύ κάθε ζεύγους  παρατηρήσεων (</a:t>
            </a:r>
            <a:r>
              <a:rPr lang="en-US" altLang="el-GR" sz="2400" dirty="0" smtClean="0">
                <a:latin typeface="Calibri" pitchFamily="34" charset="0"/>
              </a:rPr>
              <a:t>x</a:t>
            </a:r>
            <a:r>
              <a:rPr lang="en-US" altLang="el-GR" sz="2400" baseline="-30000" dirty="0" smtClean="0">
                <a:latin typeface="Calibri" pitchFamily="34" charset="0"/>
              </a:rPr>
              <a:t>i</a:t>
            </a:r>
            <a:r>
              <a:rPr lang="el-GR" altLang="el-GR" sz="2400" dirty="0" smtClean="0">
                <a:latin typeface="Calibri" pitchFamily="34" charset="0"/>
              </a:rPr>
              <a:t>, </a:t>
            </a:r>
            <a:r>
              <a:rPr lang="en-US" altLang="el-GR" sz="2400" dirty="0" smtClean="0">
                <a:latin typeface="Calibri" pitchFamily="34" charset="0"/>
              </a:rPr>
              <a:t>y</a:t>
            </a:r>
            <a:r>
              <a:rPr lang="en-US" altLang="el-GR" sz="2400" baseline="-30000" dirty="0" smtClean="0">
                <a:latin typeface="Calibri" pitchFamily="34" charset="0"/>
              </a:rPr>
              <a:t>i</a:t>
            </a:r>
            <a:r>
              <a:rPr lang="el-GR" altLang="el-GR" sz="2400" dirty="0" smtClean="0">
                <a:latin typeface="Calibri" pitchFamily="34" charset="0"/>
              </a:rPr>
              <a:t>) παριστάνεται ως:</a:t>
            </a:r>
          </a:p>
          <a:p>
            <a:pPr marL="0" indent="0" algn="ctr">
              <a:spcBef>
                <a:spcPts val="12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l-GR" sz="2400" b="1" dirty="0" smtClean="0">
                <a:solidFill>
                  <a:srgbClr val="004A82"/>
                </a:solidFill>
                <a:latin typeface="Calibri" pitchFamily="34" charset="0"/>
                <a:cs typeface="Times New Roman" pitchFamily="18" charset="0"/>
              </a:rPr>
              <a:t>y</a:t>
            </a:r>
            <a:r>
              <a:rPr lang="en-US" altLang="el-GR" sz="2400" b="1" baseline="-30000" dirty="0" smtClean="0">
                <a:solidFill>
                  <a:srgbClr val="004A82"/>
                </a:solidFill>
                <a:latin typeface="Calibri" pitchFamily="34" charset="0"/>
                <a:cs typeface="Times New Roman" pitchFamily="18" charset="0"/>
              </a:rPr>
              <a:t>i</a:t>
            </a:r>
            <a:r>
              <a:rPr lang="en-US" altLang="el-GR" sz="2400" b="1" dirty="0" smtClean="0">
                <a:solidFill>
                  <a:srgbClr val="004A82"/>
                </a:solidFill>
                <a:latin typeface="Calibri" pitchFamily="34" charset="0"/>
                <a:cs typeface="Times New Roman" pitchFamily="18" charset="0"/>
              </a:rPr>
              <a:t> = a +bx</a:t>
            </a:r>
            <a:r>
              <a:rPr lang="en-US" altLang="el-GR" sz="2400" b="1" baseline="-30000" dirty="0" smtClean="0">
                <a:solidFill>
                  <a:srgbClr val="004A82"/>
                </a:solidFill>
                <a:latin typeface="Calibri" pitchFamily="34" charset="0"/>
                <a:cs typeface="Times New Roman" pitchFamily="18" charset="0"/>
              </a:rPr>
              <a:t>i</a:t>
            </a:r>
            <a:r>
              <a:rPr lang="en-US" altLang="el-GR" sz="2400" b="1" dirty="0" smtClean="0">
                <a:solidFill>
                  <a:srgbClr val="004A82"/>
                </a:solidFill>
                <a:latin typeface="Calibri" pitchFamily="34" charset="0"/>
                <a:cs typeface="Times New Roman" pitchFamily="18" charset="0"/>
              </a:rPr>
              <a:t> + e</a:t>
            </a:r>
            <a:r>
              <a:rPr lang="en-US" altLang="el-GR" sz="2400" b="1" baseline="-30000" dirty="0" smtClean="0">
                <a:solidFill>
                  <a:srgbClr val="004A82"/>
                </a:solidFill>
                <a:latin typeface="Calibri" pitchFamily="34" charset="0"/>
                <a:cs typeface="Times New Roman" pitchFamily="18" charset="0"/>
              </a:rPr>
              <a:t>i</a:t>
            </a:r>
          </a:p>
          <a:p>
            <a:pPr marL="355600" indent="0">
              <a:spcBef>
                <a:spcPts val="12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δηλαδή το σήμα </a:t>
            </a:r>
            <a:r>
              <a:rPr lang="en-US" altLang="el-GR" sz="2400" dirty="0" smtClean="0">
                <a:latin typeface="Calibri" pitchFamily="34" charset="0"/>
                <a:cs typeface="Times New Roman" pitchFamily="18" charset="0"/>
              </a:rPr>
              <a:t>y</a:t>
            </a:r>
            <a:r>
              <a:rPr lang="en-US" altLang="el-GR" sz="2400" baseline="-30000" dirty="0" smtClean="0">
                <a:latin typeface="Calibri" pitchFamily="34" charset="0"/>
                <a:cs typeface="Times New Roman" pitchFamily="18" charset="0"/>
              </a:rPr>
              <a:t>i</a:t>
            </a:r>
            <a:r>
              <a:rPr lang="el-GR" altLang="el-GR" sz="2400" dirty="0" smtClean="0">
                <a:latin typeface="Calibri" pitchFamily="34" charset="0"/>
                <a:cs typeface="Times New Roman" pitchFamily="18" charset="0"/>
              </a:rPr>
              <a:t> συνίσταται από ένα καθορισμένο μέγεθος (</a:t>
            </a:r>
            <a:r>
              <a:rPr lang="en-US" altLang="el-GR" sz="2400" dirty="0" smtClean="0">
                <a:latin typeface="Calibri" pitchFamily="34" charset="0"/>
                <a:cs typeface="Times New Roman" pitchFamily="18" charset="0"/>
              </a:rPr>
              <a:t>a</a:t>
            </a:r>
            <a:r>
              <a:rPr lang="el-GR" altLang="el-GR" sz="2400" dirty="0" smtClean="0">
                <a:latin typeface="Calibri" pitchFamily="34" charset="0"/>
                <a:cs typeface="Times New Roman" pitchFamily="18" charset="0"/>
              </a:rPr>
              <a:t> + </a:t>
            </a:r>
            <a:r>
              <a:rPr lang="en-US" altLang="el-GR" sz="2400" dirty="0" smtClean="0">
                <a:latin typeface="Calibri" pitchFamily="34" charset="0"/>
                <a:cs typeface="Times New Roman" pitchFamily="18" charset="0"/>
              </a:rPr>
              <a:t>bx</a:t>
            </a:r>
            <a:r>
              <a:rPr lang="en-US" altLang="el-GR" sz="2400" baseline="-30000" dirty="0" smtClean="0">
                <a:latin typeface="Calibri" pitchFamily="34" charset="0"/>
                <a:cs typeface="Times New Roman" pitchFamily="18" charset="0"/>
              </a:rPr>
              <a:t>i</a:t>
            </a:r>
            <a:r>
              <a:rPr lang="el-GR" altLang="el-GR" sz="2400" dirty="0" smtClean="0">
                <a:latin typeface="Calibri" pitchFamily="34" charset="0"/>
                <a:cs typeface="Times New Roman" pitchFamily="18" charset="0"/>
              </a:rPr>
              <a:t>) που προβλέπεται από το γραμμικό μοντέλο και ένα τυχαίο στατιστικό (σφάλμα) </a:t>
            </a:r>
            <a:r>
              <a:rPr lang="en-US" altLang="el-GR" sz="2400" dirty="0" smtClean="0">
                <a:latin typeface="Calibri" pitchFamily="34" charset="0"/>
                <a:cs typeface="Times New Roman" pitchFamily="18" charset="0"/>
              </a:rPr>
              <a:t>e</a:t>
            </a:r>
            <a:r>
              <a:rPr lang="en-US" altLang="el-GR" sz="2400" baseline="-30000" dirty="0" smtClean="0">
                <a:latin typeface="Calibri" pitchFamily="34" charset="0"/>
                <a:cs typeface="Times New Roman" pitchFamily="18" charset="0"/>
              </a:rPr>
              <a:t>i</a:t>
            </a:r>
            <a:r>
              <a:rPr lang="el-GR" altLang="el-GR" sz="2400" dirty="0" smtClean="0">
                <a:latin typeface="Calibri" pitchFamily="34" charset="0"/>
                <a:cs typeface="Times New Roman" pitchFamily="18" charset="0"/>
              </a:rPr>
              <a:t>.</a:t>
            </a:r>
            <a:endParaRPr lang="en-GB" altLang="el-GR" sz="2400" dirty="0" smtClean="0"/>
          </a:p>
        </p:txBody>
      </p:sp>
      <p:sp>
        <p:nvSpPr>
          <p:cNvPr id="13314" name="Slide Number Placeholder 5"/>
          <p:cNvSpPr>
            <a:spLocks noGrp="1"/>
          </p:cNvSpPr>
          <p:nvPr>
            <p:ph type="sldNum" sz="quarter" idx="12"/>
          </p:nvPr>
        </p:nvSpPr>
        <p:spPr/>
        <p:txBody>
          <a:bodyPr/>
          <a:lstStyle/>
          <a:p>
            <a:pPr>
              <a:defRPr/>
            </a:pPr>
            <a:fld id="{0AD4EF54-6C56-4BBF-91CA-2A445E58C1C4}" type="slidenum">
              <a:rPr lang="en-GB" altLang="el-GR" smtClean="0">
                <a:latin typeface="Times New Roman" pitchFamily="18" charset="0"/>
              </a:rPr>
              <a:pPr>
                <a:defRPr/>
              </a:pPr>
              <a:t>11</a:t>
            </a:fld>
            <a:endParaRPr lang="en-GB" altLang="el-GR" dirty="0" smtClean="0">
              <a:latin typeface="Times New Roman" pitchFamily="18" charset="0"/>
            </a:endParaRPr>
          </a:p>
        </p:txBody>
      </p:sp>
      <p:sp>
        <p:nvSpPr>
          <p:cNvPr id="6" name="Rectangle 1"/>
          <p:cNvSpPr>
            <a:spLocks noGrp="1" noChangeArrowheads="1"/>
          </p:cNvSpPr>
          <p:nvPr>
            <p:ph type="title"/>
          </p:nvPr>
        </p:nvSpPr>
        <p:spPr>
          <a:xfrm>
            <a:off x="467544" y="116632"/>
            <a:ext cx="8229600" cy="1008112"/>
          </a:xfrm>
        </p:spPr>
        <p:txBody>
          <a:bodyPr>
            <a:noAutofit/>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b="1" dirty="0" smtClean="0">
                <a:cs typeface="Times New Roman" pitchFamily="18" charset="0"/>
              </a:rPr>
              <a:t>Μέθοδος ελαχίστων τετραγώνων</a:t>
            </a:r>
            <a:br>
              <a:rPr lang="el-GR" altLang="el-GR" b="1" dirty="0" smtClean="0">
                <a:cs typeface="Times New Roman" pitchFamily="18" charset="0"/>
              </a:rPr>
            </a:br>
            <a:r>
              <a:rPr lang="el-GR" altLang="el-GR" sz="3000" b="0" dirty="0" smtClean="0">
                <a:cs typeface="Times New Roman" pitchFamily="18" charset="0"/>
              </a:rPr>
              <a:t> (</a:t>
            </a:r>
            <a:r>
              <a:rPr lang="en-US" altLang="el-GR" sz="3000" b="0" dirty="0" smtClean="0">
                <a:cs typeface="Times New Roman" pitchFamily="18" charset="0"/>
              </a:rPr>
              <a:t>Least Squares Method</a:t>
            </a:r>
            <a:r>
              <a:rPr lang="el-GR" altLang="el-GR" sz="3000" b="0" dirty="0" smtClean="0">
                <a:cs typeface="Times New Roman" pitchFamily="18" charset="0"/>
              </a:rPr>
              <a:t>)</a:t>
            </a:r>
            <a:r>
              <a:rPr lang="en-GB" altLang="el-GR" sz="3000" b="0" dirty="0" smtClean="0">
                <a:cs typeface="Times New Roman" pitchFamily="18" charset="0"/>
              </a:rPr>
              <a:t> </a:t>
            </a:r>
            <a:r>
              <a:rPr lang="el-GR" altLang="el-GR" sz="3000" b="0" dirty="0"/>
              <a:t>2</a:t>
            </a:r>
            <a:r>
              <a:rPr lang="el-GR" altLang="el-GR" sz="3000" b="0" dirty="0" smtClean="0"/>
              <a:t>/5</a:t>
            </a:r>
          </a:p>
        </p:txBody>
      </p:sp>
    </p:spTree>
    <p:extLst>
      <p:ext uri="{BB962C8B-B14F-4D97-AF65-F5344CB8AC3E}">
        <p14:creationId xmlns:p14="http://schemas.microsoft.com/office/powerpoint/2010/main" val="36861154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idx="1"/>
          </p:nvPr>
        </p:nvSpPr>
        <p:spPr>
          <a:xfrm>
            <a:off x="457200" y="1412776"/>
            <a:ext cx="8229600" cy="4824536"/>
          </a:xfrm>
        </p:spPr>
        <p:txBody>
          <a:bodyPr/>
          <a:lstStyle/>
          <a:p>
            <a:pPr marL="0" indent="1588" eaLnBrk="1" hangingPunct="1">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400" dirty="0" smtClean="0">
                <a:latin typeface="Calibri" pitchFamily="34" charset="0"/>
                <a:cs typeface="Times New Roman" pitchFamily="18" charset="0"/>
              </a:rPr>
              <a:t>Στις εξισώσεις οι τιμές των </a:t>
            </a:r>
            <a:r>
              <a:rPr lang="en-US" altLang="el-GR" sz="2400" dirty="0" smtClean="0">
                <a:latin typeface="Calibri" pitchFamily="34" charset="0"/>
                <a:cs typeface="Times New Roman" pitchFamily="18" charset="0"/>
              </a:rPr>
              <a:t>a </a:t>
            </a:r>
            <a:r>
              <a:rPr lang="el-GR" altLang="el-GR" sz="2400" dirty="0" smtClean="0">
                <a:latin typeface="Calibri" pitchFamily="34" charset="0"/>
                <a:cs typeface="Times New Roman" pitchFamily="18" charset="0"/>
              </a:rPr>
              <a:t>και </a:t>
            </a:r>
            <a:r>
              <a:rPr lang="en-US" altLang="el-GR" sz="2400" dirty="0" smtClean="0">
                <a:latin typeface="Calibri" pitchFamily="34" charset="0"/>
                <a:cs typeface="Times New Roman" pitchFamily="18" charset="0"/>
              </a:rPr>
              <a:t>b</a:t>
            </a:r>
            <a:r>
              <a:rPr lang="el-GR" altLang="el-GR" sz="2400" dirty="0" smtClean="0">
                <a:latin typeface="Calibri" pitchFamily="34" charset="0"/>
                <a:cs typeface="Times New Roman" pitchFamily="18" charset="0"/>
              </a:rPr>
              <a:t> λαμβάνονται από τις σχέσεις:</a:t>
            </a:r>
          </a:p>
        </p:txBody>
      </p:sp>
      <p:sp>
        <p:nvSpPr>
          <p:cNvPr id="14338" name="Slide Number Placeholder 5"/>
          <p:cNvSpPr>
            <a:spLocks noGrp="1"/>
          </p:cNvSpPr>
          <p:nvPr>
            <p:ph type="sldNum" sz="quarter" idx="12"/>
          </p:nvPr>
        </p:nvSpPr>
        <p:spPr/>
        <p:txBody>
          <a:bodyPr/>
          <a:lstStyle/>
          <a:p>
            <a:pPr>
              <a:defRPr/>
            </a:pPr>
            <a:fld id="{B9FC6C3C-515D-47E2-8B0F-8476A9ADD4F3}" type="slidenum">
              <a:rPr lang="en-GB" altLang="el-GR" smtClean="0">
                <a:latin typeface="Times New Roman" pitchFamily="18" charset="0"/>
              </a:rPr>
              <a:pPr>
                <a:defRPr/>
              </a:pPr>
              <a:t>12</a:t>
            </a:fld>
            <a:endParaRPr lang="en-GB" altLang="el-GR" dirty="0" smtClean="0">
              <a:latin typeface="Times New Roman" pitchFamily="18" charset="0"/>
            </a:endParaRPr>
          </a:p>
        </p:txBody>
      </p:sp>
      <p:sp>
        <p:nvSpPr>
          <p:cNvPr id="1032" name="Rectangle 3"/>
          <p:cNvSpPr>
            <a:spLocks noChangeArrowheads="1"/>
          </p:cNvSpPr>
          <p:nvPr/>
        </p:nvSpPr>
        <p:spPr bwMode="auto">
          <a:xfrm>
            <a:off x="3124200" y="308610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dirty="0"/>
          </a:p>
        </p:txBody>
      </p:sp>
      <p:graphicFrame>
        <p:nvGraphicFramePr>
          <p:cNvPr id="1026" name="Object 4"/>
          <p:cNvGraphicFramePr>
            <a:graphicFrameLocks noChangeAspect="1"/>
          </p:cNvGraphicFramePr>
          <p:nvPr>
            <p:extLst>
              <p:ext uri="{D42A27DB-BD31-4B8C-83A1-F6EECF244321}">
                <p14:modId xmlns:p14="http://schemas.microsoft.com/office/powerpoint/2010/main" val="1967117336"/>
              </p:ext>
            </p:extLst>
          </p:nvPr>
        </p:nvGraphicFramePr>
        <p:xfrm>
          <a:off x="1475656" y="2420888"/>
          <a:ext cx="6049743" cy="1432034"/>
        </p:xfrm>
        <a:graphic>
          <a:graphicData uri="http://schemas.openxmlformats.org/presentationml/2006/ole">
            <mc:AlternateContent xmlns:mc="http://schemas.openxmlformats.org/markup-compatibility/2006">
              <mc:Choice xmlns:v="urn:schemas-microsoft-com:vml" Requires="v">
                <p:oleObj spid="_x0000_s1064" r:id="rId4" imgW="491489" imgH="491489" progId="">
                  <p:embed/>
                </p:oleObj>
              </mc:Choice>
              <mc:Fallback>
                <p:oleObj r:id="rId4" imgW="491489" imgH="49148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2420888"/>
                        <a:ext cx="6049743" cy="1432034"/>
                      </a:xfrm>
                      <a:prstGeom prst="rect">
                        <a:avLst/>
                      </a:prstGeom>
                      <a:noFill/>
                      <a:ln>
                        <a:noFill/>
                      </a:ln>
                      <a:effectLst/>
                    </p:spPr>
                  </p:pic>
                </p:oleObj>
              </mc:Fallback>
            </mc:AlternateContent>
          </a:graphicData>
        </a:graphic>
      </p:graphicFrame>
      <p:sp>
        <p:nvSpPr>
          <p:cNvPr id="1033" name="Rectangle 5"/>
          <p:cNvSpPr>
            <a:spLocks noChangeArrowheads="1"/>
          </p:cNvSpPr>
          <p:nvPr/>
        </p:nvSpPr>
        <p:spPr bwMode="auto">
          <a:xfrm>
            <a:off x="3348038" y="308610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dirty="0"/>
          </a:p>
        </p:txBody>
      </p:sp>
      <p:graphicFrame>
        <p:nvGraphicFramePr>
          <p:cNvPr id="1027" name="Object 6"/>
          <p:cNvGraphicFramePr>
            <a:graphicFrameLocks noChangeAspect="1"/>
          </p:cNvGraphicFramePr>
          <p:nvPr>
            <p:extLst>
              <p:ext uri="{D42A27DB-BD31-4B8C-83A1-F6EECF244321}">
                <p14:modId xmlns:p14="http://schemas.microsoft.com/office/powerpoint/2010/main" val="2363124137"/>
              </p:ext>
            </p:extLst>
          </p:nvPr>
        </p:nvGraphicFramePr>
        <p:xfrm>
          <a:off x="1724269" y="4140120"/>
          <a:ext cx="5430427" cy="1521128"/>
        </p:xfrm>
        <a:graphic>
          <a:graphicData uri="http://schemas.openxmlformats.org/presentationml/2006/ole">
            <mc:AlternateContent xmlns:mc="http://schemas.openxmlformats.org/markup-compatibility/2006">
              <mc:Choice xmlns:v="urn:schemas-microsoft-com:vml" Requires="v">
                <p:oleObj spid="_x0000_s1065" r:id="rId6" imgW="491473" imgH="491473" progId="">
                  <p:embed/>
                </p:oleObj>
              </mc:Choice>
              <mc:Fallback>
                <p:oleObj r:id="rId6" imgW="491473" imgH="491473"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4269" y="4140120"/>
                        <a:ext cx="5430427" cy="1521128"/>
                      </a:xfrm>
                      <a:prstGeom prst="rect">
                        <a:avLst/>
                      </a:prstGeom>
                      <a:noFill/>
                      <a:ln>
                        <a:noFill/>
                      </a:ln>
                      <a:effectLst/>
                    </p:spPr>
                  </p:pic>
                </p:oleObj>
              </mc:Fallback>
            </mc:AlternateContent>
          </a:graphicData>
        </a:graphic>
      </p:graphicFrame>
      <p:sp>
        <p:nvSpPr>
          <p:cNvPr id="10" name="Rectangle 1"/>
          <p:cNvSpPr>
            <a:spLocks noGrp="1" noChangeArrowheads="1"/>
          </p:cNvSpPr>
          <p:nvPr>
            <p:ph type="title"/>
          </p:nvPr>
        </p:nvSpPr>
        <p:spPr>
          <a:xfrm>
            <a:off x="467544" y="116632"/>
            <a:ext cx="8229600" cy="1008112"/>
          </a:xfrm>
        </p:spPr>
        <p:txBody>
          <a:bodyPr>
            <a:noAutofit/>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b="1" dirty="0" smtClean="0">
                <a:cs typeface="Times New Roman" pitchFamily="18" charset="0"/>
              </a:rPr>
              <a:t>Μέθοδος ελαχίστων τετραγώνων</a:t>
            </a:r>
            <a:br>
              <a:rPr lang="el-GR" altLang="el-GR" b="1" dirty="0" smtClean="0">
                <a:cs typeface="Times New Roman" pitchFamily="18" charset="0"/>
              </a:rPr>
            </a:br>
            <a:r>
              <a:rPr lang="el-GR" altLang="el-GR" sz="3000" b="0" dirty="0" smtClean="0">
                <a:cs typeface="Times New Roman" pitchFamily="18" charset="0"/>
              </a:rPr>
              <a:t> (</a:t>
            </a:r>
            <a:r>
              <a:rPr lang="en-US" altLang="el-GR" sz="3000" b="0" dirty="0" smtClean="0">
                <a:cs typeface="Times New Roman" pitchFamily="18" charset="0"/>
              </a:rPr>
              <a:t>Least Squares Method</a:t>
            </a:r>
            <a:r>
              <a:rPr lang="el-GR" altLang="el-GR" sz="3000" b="0" dirty="0" smtClean="0">
                <a:cs typeface="Times New Roman" pitchFamily="18" charset="0"/>
              </a:rPr>
              <a:t>)</a:t>
            </a:r>
            <a:r>
              <a:rPr lang="en-GB" altLang="el-GR" sz="3000" b="0" dirty="0" smtClean="0">
                <a:cs typeface="Times New Roman" pitchFamily="18" charset="0"/>
              </a:rPr>
              <a:t> </a:t>
            </a:r>
            <a:r>
              <a:rPr lang="el-GR" altLang="el-GR" sz="3000" b="0" dirty="0"/>
              <a:t>3</a:t>
            </a:r>
            <a:r>
              <a:rPr lang="el-GR" altLang="el-GR" sz="3000" b="0" dirty="0" smtClean="0"/>
              <a:t>/5</a:t>
            </a:r>
          </a:p>
        </p:txBody>
      </p:sp>
    </p:spTree>
    <p:extLst>
      <p:ext uri="{BB962C8B-B14F-4D97-AF65-F5344CB8AC3E}">
        <p14:creationId xmlns:p14="http://schemas.microsoft.com/office/powerpoint/2010/main" val="26678649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p:txBody>
          <a:bodyPr/>
          <a:lstStyle/>
          <a:p>
            <a:pPr>
              <a:defRPr/>
            </a:pPr>
            <a:fld id="{71482BBE-4D4F-43E8-9088-22C8CEF41E62}" type="slidenum">
              <a:rPr lang="en-GB" altLang="el-GR" smtClean="0">
                <a:latin typeface="Times New Roman" pitchFamily="18" charset="0"/>
              </a:rPr>
              <a:pPr>
                <a:defRPr/>
              </a:pPr>
              <a:t>13</a:t>
            </a:fld>
            <a:endParaRPr lang="en-GB" altLang="el-GR" dirty="0" smtClean="0">
              <a:latin typeface="Times New Roman" pitchFamily="18" charset="0"/>
            </a:endParaRPr>
          </a:p>
        </p:txBody>
      </p:sp>
      <p:sp>
        <p:nvSpPr>
          <p:cNvPr id="2054" name="Rectangle 2"/>
          <p:cNvSpPr>
            <a:spLocks noChangeArrowheads="1"/>
          </p:cNvSpPr>
          <p:nvPr/>
        </p:nvSpPr>
        <p:spPr bwMode="auto">
          <a:xfrm>
            <a:off x="4248150" y="316230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dirty="0"/>
          </a:p>
        </p:txBody>
      </p:sp>
      <p:pic>
        <p:nvPicPr>
          <p:cNvPr id="20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2204864"/>
            <a:ext cx="16192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6" name="Rectangle 4"/>
          <p:cNvSpPr>
            <a:spLocks noChangeArrowheads="1"/>
          </p:cNvSpPr>
          <p:nvPr/>
        </p:nvSpPr>
        <p:spPr bwMode="auto">
          <a:xfrm>
            <a:off x="4262438" y="316230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dirty="0"/>
          </a:p>
        </p:txBody>
      </p:sp>
      <p:graphicFrame>
        <p:nvGraphicFramePr>
          <p:cNvPr id="2050" name="Object 5"/>
          <p:cNvGraphicFramePr>
            <a:graphicFrameLocks noChangeAspect="1"/>
          </p:cNvGraphicFramePr>
          <p:nvPr>
            <p:extLst>
              <p:ext uri="{D42A27DB-BD31-4B8C-83A1-F6EECF244321}">
                <p14:modId xmlns:p14="http://schemas.microsoft.com/office/powerpoint/2010/main" val="748554875"/>
              </p:ext>
            </p:extLst>
          </p:nvPr>
        </p:nvGraphicFramePr>
        <p:xfrm>
          <a:off x="5292080" y="2204864"/>
          <a:ext cx="1452563" cy="1250950"/>
        </p:xfrm>
        <a:graphic>
          <a:graphicData uri="http://schemas.openxmlformats.org/presentationml/2006/ole">
            <mc:AlternateContent xmlns:mc="http://schemas.openxmlformats.org/markup-compatibility/2006">
              <mc:Choice xmlns:v="urn:schemas-microsoft-com:vml" Requires="v">
                <p:oleObj spid="_x0000_s2069" r:id="rId5" imgW="491150" imgH="491150" progId="">
                  <p:embed/>
                </p:oleObj>
              </mc:Choice>
              <mc:Fallback>
                <p:oleObj r:id="rId5" imgW="491150" imgH="49115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2204864"/>
                        <a:ext cx="1452563" cy="1250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1"/>
          <p:cNvSpPr>
            <a:spLocks noGrp="1" noChangeArrowheads="1"/>
          </p:cNvSpPr>
          <p:nvPr>
            <p:ph type="title"/>
          </p:nvPr>
        </p:nvSpPr>
        <p:spPr>
          <a:xfrm>
            <a:off x="467544" y="116632"/>
            <a:ext cx="8229600" cy="1008112"/>
          </a:xfrm>
        </p:spPr>
        <p:txBody>
          <a:bodyPr>
            <a:noAutofit/>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b="1" dirty="0" smtClean="0">
                <a:cs typeface="Times New Roman" pitchFamily="18" charset="0"/>
              </a:rPr>
              <a:t>Μέθοδος ελαχίστων τετραγώνων</a:t>
            </a:r>
            <a:br>
              <a:rPr lang="el-GR" altLang="el-GR" b="1" dirty="0" smtClean="0">
                <a:cs typeface="Times New Roman" pitchFamily="18" charset="0"/>
              </a:rPr>
            </a:br>
            <a:r>
              <a:rPr lang="el-GR" altLang="el-GR" sz="3000" b="0" dirty="0" smtClean="0">
                <a:cs typeface="Times New Roman" pitchFamily="18" charset="0"/>
              </a:rPr>
              <a:t> (</a:t>
            </a:r>
            <a:r>
              <a:rPr lang="en-US" altLang="el-GR" sz="3000" b="0" dirty="0" smtClean="0">
                <a:cs typeface="Times New Roman" pitchFamily="18" charset="0"/>
              </a:rPr>
              <a:t>Least Squares Method</a:t>
            </a:r>
            <a:r>
              <a:rPr lang="el-GR" altLang="el-GR" sz="3000" b="0" dirty="0" smtClean="0">
                <a:cs typeface="Times New Roman" pitchFamily="18" charset="0"/>
              </a:rPr>
              <a:t>)</a:t>
            </a:r>
            <a:r>
              <a:rPr lang="en-GB" altLang="el-GR" sz="3000" b="0" dirty="0" smtClean="0">
                <a:cs typeface="Times New Roman" pitchFamily="18" charset="0"/>
              </a:rPr>
              <a:t> </a:t>
            </a:r>
            <a:r>
              <a:rPr lang="el-GR" altLang="el-GR" sz="3000" b="0" dirty="0"/>
              <a:t>4</a:t>
            </a:r>
            <a:r>
              <a:rPr lang="el-GR" altLang="el-GR" sz="3000" b="0" dirty="0" smtClean="0"/>
              <a:t>/5</a:t>
            </a:r>
          </a:p>
        </p:txBody>
      </p:sp>
    </p:spTree>
    <p:extLst>
      <p:ext uri="{BB962C8B-B14F-4D97-AF65-F5344CB8AC3E}">
        <p14:creationId xmlns:p14="http://schemas.microsoft.com/office/powerpoint/2010/main" val="30863753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idx="1"/>
          </p:nvPr>
        </p:nvSpPr>
        <p:spPr>
          <a:xfrm>
            <a:off x="457200" y="1412776"/>
            <a:ext cx="8229600" cy="4824536"/>
          </a:xfrm>
        </p:spPr>
        <p:txBody>
          <a:bodyPr/>
          <a:lstStyle/>
          <a:p>
            <a:pPr marL="341313" indent="-341313" eaLnBrk="1" hangingPunct="1">
              <a:spcBef>
                <a:spcPts val="12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b="1" dirty="0" smtClean="0">
                <a:latin typeface="Calibri" pitchFamily="34" charset="0"/>
                <a:cs typeface="Times New Roman" pitchFamily="18" charset="0"/>
              </a:rPr>
              <a:t>Προϋποθέσεις για τα e</a:t>
            </a:r>
            <a:r>
              <a:rPr lang="el-GR" altLang="el-GR" sz="2400" b="1" baseline="-30000" dirty="0" smtClean="0">
                <a:latin typeface="Calibri" pitchFamily="34" charset="0"/>
                <a:cs typeface="Times New Roman" pitchFamily="18" charset="0"/>
              </a:rPr>
              <a:t>i</a:t>
            </a:r>
            <a:r>
              <a:rPr lang="el-GR" altLang="el-GR" sz="2400" b="1" dirty="0" smtClean="0">
                <a:latin typeface="Calibri" pitchFamily="34" charset="0"/>
                <a:cs typeface="Times New Roman" pitchFamily="18" charset="0"/>
              </a:rPr>
              <a:t> (υπόλοιπα, αποκλίσεις): </a:t>
            </a:r>
          </a:p>
          <a:p>
            <a:pPr marL="457200" indent="-457200" eaLnBrk="1" hangingPunct="1">
              <a:spcBef>
                <a:spcPts val="1200"/>
              </a:spcBef>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Τα e</a:t>
            </a:r>
            <a:r>
              <a:rPr lang="el-GR" altLang="el-GR" sz="2400" baseline="-30000" dirty="0" smtClean="0">
                <a:latin typeface="Calibri" pitchFamily="34" charset="0"/>
                <a:cs typeface="Times New Roman" pitchFamily="18" charset="0"/>
              </a:rPr>
              <a:t>i</a:t>
            </a:r>
            <a:r>
              <a:rPr lang="el-GR" altLang="el-GR" sz="2400" dirty="0" smtClean="0">
                <a:latin typeface="Calibri" pitchFamily="34" charset="0"/>
                <a:cs typeface="Times New Roman" pitchFamily="18" charset="0"/>
              </a:rPr>
              <a:t> είναι τυχαίες μεταβλητές με μέσο όρο μηδέν, με κανονική κατανομή και διασπορά σ</a:t>
            </a:r>
            <a:r>
              <a:rPr lang="el-GR" altLang="el-GR" sz="2400" baseline="30000" dirty="0" smtClean="0">
                <a:latin typeface="Calibri" pitchFamily="34" charset="0"/>
                <a:cs typeface="Times New Roman" pitchFamily="18" charset="0"/>
              </a:rPr>
              <a:t>2</a:t>
            </a:r>
            <a:r>
              <a:rPr lang="el-GR" altLang="el-GR" sz="2400" dirty="0" smtClean="0">
                <a:latin typeface="Calibri" pitchFamily="34" charset="0"/>
                <a:cs typeface="Times New Roman" pitchFamily="18" charset="0"/>
              </a:rPr>
              <a:t>.</a:t>
            </a:r>
          </a:p>
          <a:p>
            <a:pPr marL="457200" indent="-457200" eaLnBrk="1" hangingPunct="1">
              <a:spcBef>
                <a:spcPts val="1200"/>
              </a:spcBef>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Τα e</a:t>
            </a:r>
            <a:r>
              <a:rPr lang="el-GR" altLang="el-GR" sz="2400" baseline="-30000" dirty="0" smtClean="0">
                <a:latin typeface="Calibri" pitchFamily="34" charset="0"/>
                <a:cs typeface="Times New Roman" pitchFamily="18" charset="0"/>
              </a:rPr>
              <a:t>i</a:t>
            </a:r>
            <a:r>
              <a:rPr lang="el-GR" altLang="el-GR" sz="2400" dirty="0" smtClean="0">
                <a:latin typeface="Calibri" pitchFamily="34" charset="0"/>
                <a:cs typeface="Times New Roman" pitchFamily="18" charset="0"/>
              </a:rPr>
              <a:t> είναι ανεξάρτητες μεταβλητές.</a:t>
            </a:r>
          </a:p>
          <a:p>
            <a:pPr marL="457200" indent="-457200" eaLnBrk="1" hangingPunct="1">
              <a:spcBef>
                <a:spcPts val="1200"/>
              </a:spcBef>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Όλα τα e</a:t>
            </a:r>
            <a:r>
              <a:rPr lang="el-GR" altLang="el-GR" sz="2400" baseline="-30000" dirty="0" smtClean="0">
                <a:latin typeface="Calibri" pitchFamily="34" charset="0"/>
                <a:cs typeface="Times New Roman" pitchFamily="18" charset="0"/>
              </a:rPr>
              <a:t>i</a:t>
            </a:r>
            <a:r>
              <a:rPr lang="el-GR" altLang="el-GR" sz="2400" dirty="0" smtClean="0">
                <a:latin typeface="Calibri" pitchFamily="34" charset="0"/>
                <a:cs typeface="Times New Roman" pitchFamily="18" charset="0"/>
              </a:rPr>
              <a:t> έχουν την ίδια διασπορά σ</a:t>
            </a:r>
            <a:r>
              <a:rPr lang="el-GR" altLang="el-GR" sz="2400" baseline="30000" dirty="0" smtClean="0">
                <a:latin typeface="Calibri" pitchFamily="34" charset="0"/>
                <a:cs typeface="Times New Roman" pitchFamily="18" charset="0"/>
              </a:rPr>
              <a:t>2</a:t>
            </a:r>
            <a:r>
              <a:rPr lang="el-GR" altLang="el-GR" sz="2400" dirty="0" smtClean="0">
                <a:latin typeface="Calibri" pitchFamily="34" charset="0"/>
                <a:cs typeface="Times New Roman" pitchFamily="18" charset="0"/>
              </a:rPr>
              <a:t>. Αυτό σημαίνει ότι η διασπορά σ</a:t>
            </a:r>
            <a:r>
              <a:rPr lang="el-GR" altLang="el-GR" sz="2400" baseline="30000" dirty="0" smtClean="0">
                <a:latin typeface="Calibri" pitchFamily="34" charset="0"/>
                <a:cs typeface="Times New Roman" pitchFamily="18" charset="0"/>
              </a:rPr>
              <a:t>2</a:t>
            </a:r>
            <a:r>
              <a:rPr lang="el-GR" altLang="el-GR" sz="2400" dirty="0" smtClean="0">
                <a:latin typeface="Calibri" pitchFamily="34" charset="0"/>
                <a:cs typeface="Times New Roman" pitchFamily="18" charset="0"/>
              </a:rPr>
              <a:t> είναι σταθερή σε όλη τη δυναμική περιοχή συγκεντρώσεων και ανεξάρτητη από τις συγκεντρώσεις. </a:t>
            </a:r>
            <a:endParaRPr lang="el-GR" altLang="el-GR" sz="2400" b="1" dirty="0" smtClean="0">
              <a:latin typeface="Calibri" pitchFamily="34" charset="0"/>
              <a:cs typeface="Times New Roman" pitchFamily="18" charset="0"/>
            </a:endParaRPr>
          </a:p>
        </p:txBody>
      </p:sp>
      <p:sp>
        <p:nvSpPr>
          <p:cNvPr id="16386" name="Slide Number Placeholder 5"/>
          <p:cNvSpPr>
            <a:spLocks noGrp="1"/>
          </p:cNvSpPr>
          <p:nvPr>
            <p:ph type="sldNum" sz="quarter" idx="12"/>
          </p:nvPr>
        </p:nvSpPr>
        <p:spPr/>
        <p:txBody>
          <a:bodyPr/>
          <a:lstStyle/>
          <a:p>
            <a:pPr>
              <a:defRPr/>
            </a:pPr>
            <a:fld id="{C62C6EC8-E2D6-4E17-90CB-92D6699C05EB}" type="slidenum">
              <a:rPr lang="en-GB" altLang="el-GR" smtClean="0">
                <a:latin typeface="Times New Roman" pitchFamily="18" charset="0"/>
              </a:rPr>
              <a:pPr>
                <a:defRPr/>
              </a:pPr>
              <a:t>14</a:t>
            </a:fld>
            <a:endParaRPr lang="en-GB" altLang="el-GR" dirty="0" smtClean="0">
              <a:latin typeface="Times New Roman" pitchFamily="18" charset="0"/>
            </a:endParaRPr>
          </a:p>
        </p:txBody>
      </p:sp>
      <p:sp>
        <p:nvSpPr>
          <p:cNvPr id="6" name="Rectangle 1"/>
          <p:cNvSpPr>
            <a:spLocks noGrp="1" noChangeArrowheads="1"/>
          </p:cNvSpPr>
          <p:nvPr>
            <p:ph type="title"/>
          </p:nvPr>
        </p:nvSpPr>
        <p:spPr>
          <a:xfrm>
            <a:off x="467544" y="116632"/>
            <a:ext cx="8229600" cy="1008112"/>
          </a:xfrm>
        </p:spPr>
        <p:txBody>
          <a:bodyPr>
            <a:noAutofit/>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b="1" dirty="0" smtClean="0">
                <a:cs typeface="Times New Roman" pitchFamily="18" charset="0"/>
              </a:rPr>
              <a:t>Μέθοδος ελαχίστων τετραγώνων</a:t>
            </a:r>
            <a:br>
              <a:rPr lang="el-GR" altLang="el-GR" b="1" dirty="0" smtClean="0">
                <a:cs typeface="Times New Roman" pitchFamily="18" charset="0"/>
              </a:rPr>
            </a:br>
            <a:r>
              <a:rPr lang="el-GR" altLang="el-GR" sz="3000" b="0" dirty="0" smtClean="0">
                <a:cs typeface="Times New Roman" pitchFamily="18" charset="0"/>
              </a:rPr>
              <a:t> (</a:t>
            </a:r>
            <a:r>
              <a:rPr lang="en-US" altLang="el-GR" sz="3000" b="0" dirty="0" smtClean="0">
                <a:cs typeface="Times New Roman" pitchFamily="18" charset="0"/>
              </a:rPr>
              <a:t>Least Squares Method</a:t>
            </a:r>
            <a:r>
              <a:rPr lang="el-GR" altLang="el-GR" sz="3000" b="0" dirty="0" smtClean="0">
                <a:cs typeface="Times New Roman" pitchFamily="18" charset="0"/>
              </a:rPr>
              <a:t>)</a:t>
            </a:r>
            <a:r>
              <a:rPr lang="en-GB" altLang="el-GR" sz="3000" b="0" dirty="0" smtClean="0">
                <a:cs typeface="Times New Roman" pitchFamily="18" charset="0"/>
              </a:rPr>
              <a:t> </a:t>
            </a:r>
            <a:r>
              <a:rPr lang="el-GR" altLang="el-GR" sz="3000" b="0" dirty="0"/>
              <a:t>5</a:t>
            </a:r>
            <a:r>
              <a:rPr lang="el-GR" altLang="el-GR" sz="3000" b="0" dirty="0" smtClean="0"/>
              <a:t>/5</a:t>
            </a:r>
          </a:p>
        </p:txBody>
      </p:sp>
    </p:spTree>
    <p:extLst>
      <p:ext uri="{BB962C8B-B14F-4D97-AF65-F5344CB8AC3E}">
        <p14:creationId xmlns:p14="http://schemas.microsoft.com/office/powerpoint/2010/main" val="1357181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467544" y="116632"/>
            <a:ext cx="8229600" cy="1080120"/>
          </a:xfrm>
        </p:spPr>
        <p:txBody>
          <a:bodyPr>
            <a:noAutofit/>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smtClean="0">
                <a:latin typeface="Calibri" pitchFamily="34" charset="0"/>
                <a:cs typeface="Times New Roman" pitchFamily="18" charset="0"/>
              </a:rPr>
              <a:t>Σύνοψη πορείας προσαρμογής </a:t>
            </a:r>
            <a:r>
              <a:rPr lang="el-GR" altLang="el-GR" sz="3000" b="0" dirty="0" smtClean="0">
                <a:latin typeface="Calibri" pitchFamily="34" charset="0"/>
                <a:cs typeface="Times New Roman" pitchFamily="18" charset="0"/>
              </a:rPr>
              <a:t>(παλινδρόμησης)</a:t>
            </a:r>
            <a:r>
              <a:rPr lang="el-GR" altLang="el-GR" sz="3000" b="0" dirty="0" smtClean="0">
                <a:latin typeface="Calibri" pitchFamily="34" charset="0"/>
              </a:rPr>
              <a:t> </a:t>
            </a:r>
          </a:p>
        </p:txBody>
      </p:sp>
      <p:sp>
        <p:nvSpPr>
          <p:cNvPr id="27651" name="Rectangle 2"/>
          <p:cNvSpPr>
            <a:spLocks noGrp="1" noChangeArrowheads="1"/>
          </p:cNvSpPr>
          <p:nvPr>
            <p:ph idx="1"/>
          </p:nvPr>
        </p:nvSpPr>
        <p:spPr>
          <a:xfrm>
            <a:off x="457200" y="1412776"/>
            <a:ext cx="8229600" cy="4824536"/>
          </a:xfrm>
        </p:spPr>
        <p:txBody>
          <a:bodyPr/>
          <a:lstStyle/>
          <a:p>
            <a:pPr marL="457200" indent="-457200" eaLnBrk="1" hangingPunct="1">
              <a:spcBef>
                <a:spcPts val="600"/>
              </a:spcBef>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Επιλογή του μοντέλου.</a:t>
            </a:r>
          </a:p>
          <a:p>
            <a:pPr marL="457200" indent="-457200" eaLnBrk="1" hangingPunct="1">
              <a:spcBef>
                <a:spcPts val="600"/>
              </a:spcBef>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Υπολογισμός των παραμέτρων του</a:t>
            </a:r>
            <a:r>
              <a:rPr lang="en-US" altLang="el-GR" sz="2400" dirty="0" smtClean="0">
                <a:latin typeface="Calibri" pitchFamily="34" charset="0"/>
                <a:cs typeface="Times New Roman" pitchFamily="18" charset="0"/>
              </a:rPr>
              <a:t> </a:t>
            </a:r>
            <a:r>
              <a:rPr lang="el-GR" altLang="el-GR" sz="2400" dirty="0" smtClean="0">
                <a:latin typeface="Calibri" pitchFamily="34" charset="0"/>
                <a:cs typeface="Times New Roman" pitchFamily="18" charset="0"/>
              </a:rPr>
              <a:t>μοντέλου με τη μέθοδο των ελαχίστων τετραγώνων.</a:t>
            </a:r>
          </a:p>
          <a:p>
            <a:pPr marL="457200" indent="-457200" eaLnBrk="1" hangingPunct="1">
              <a:spcBef>
                <a:spcPts val="600"/>
              </a:spcBef>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Αξιολόγηση του μοντέλου.</a:t>
            </a:r>
          </a:p>
          <a:p>
            <a:pPr marL="457200" indent="-457200" eaLnBrk="1" hangingPunct="1">
              <a:spcBef>
                <a:spcPts val="600"/>
              </a:spcBef>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Υπολογισμός ορίων εμπιστοσύνης των παραμέτρων για τη συνάρτηση παλινδρόμησης και για το αναλυτικό αποτέλεσμα.</a:t>
            </a:r>
          </a:p>
        </p:txBody>
      </p:sp>
      <p:sp>
        <p:nvSpPr>
          <p:cNvPr id="17410" name="Slide Number Placeholder 5"/>
          <p:cNvSpPr>
            <a:spLocks noGrp="1"/>
          </p:cNvSpPr>
          <p:nvPr>
            <p:ph type="sldNum" sz="quarter" idx="12"/>
          </p:nvPr>
        </p:nvSpPr>
        <p:spPr/>
        <p:txBody>
          <a:bodyPr/>
          <a:lstStyle/>
          <a:p>
            <a:pPr>
              <a:defRPr/>
            </a:pPr>
            <a:fld id="{92001557-EF98-424A-B1DE-DF728403AB63}" type="slidenum">
              <a:rPr lang="en-GB" altLang="el-GR" smtClean="0">
                <a:latin typeface="Times New Roman" pitchFamily="18" charset="0"/>
              </a:rPr>
              <a:pPr>
                <a:defRPr/>
              </a:pPr>
              <a:t>15</a:t>
            </a:fld>
            <a:endParaRPr lang="en-GB" altLang="el-GR" dirty="0" smtClean="0">
              <a:latin typeface="Times New Roman" pitchFamily="18" charset="0"/>
            </a:endParaRPr>
          </a:p>
        </p:txBody>
      </p:sp>
    </p:spTree>
    <p:extLst>
      <p:ext uri="{BB962C8B-B14F-4D97-AF65-F5344CB8AC3E}">
        <p14:creationId xmlns:p14="http://schemas.microsoft.com/office/powerpoint/2010/main" val="20889965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467544" y="116632"/>
            <a:ext cx="8229600" cy="1080120"/>
          </a:xfrm>
        </p:spPr>
        <p:txBody>
          <a:bodyPr>
            <a:noAutofit/>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b="1" dirty="0" smtClean="0">
                <a:latin typeface="Calibri" pitchFamily="34" charset="0"/>
                <a:cs typeface="Times New Roman" pitchFamily="18" charset="0"/>
              </a:rPr>
              <a:t>Ανάλυση υπολοίπων</a:t>
            </a:r>
            <a:r>
              <a:rPr lang="en-US" altLang="el-GR" b="1" dirty="0" smtClean="0">
                <a:latin typeface="Calibri" pitchFamily="34" charset="0"/>
                <a:cs typeface="Times New Roman" pitchFamily="18" charset="0"/>
              </a:rPr>
              <a:t> </a:t>
            </a:r>
            <a:r>
              <a:rPr lang="el-GR" altLang="el-GR" b="1" dirty="0" smtClean="0">
                <a:latin typeface="Calibri" pitchFamily="34" charset="0"/>
                <a:cs typeface="Times New Roman" pitchFamily="18" charset="0"/>
              </a:rPr>
              <a:t/>
            </a:r>
            <a:br>
              <a:rPr lang="el-GR" altLang="el-GR" b="1" dirty="0" smtClean="0">
                <a:latin typeface="Calibri" pitchFamily="34" charset="0"/>
                <a:cs typeface="Times New Roman" pitchFamily="18" charset="0"/>
              </a:rPr>
            </a:br>
            <a:r>
              <a:rPr lang="en-US" altLang="el-GR" sz="3000" b="0" dirty="0" smtClean="0">
                <a:latin typeface="Calibri" pitchFamily="34" charset="0"/>
                <a:cs typeface="Times New Roman" pitchFamily="18" charset="0"/>
              </a:rPr>
              <a:t>(analysis of residuals)</a:t>
            </a:r>
            <a:r>
              <a:rPr lang="en-GB" altLang="el-GR" sz="3000" b="0" dirty="0" smtClean="0">
                <a:latin typeface="Calibri" pitchFamily="34" charset="0"/>
              </a:rPr>
              <a:t> </a:t>
            </a:r>
          </a:p>
        </p:txBody>
      </p:sp>
      <p:sp>
        <p:nvSpPr>
          <p:cNvPr id="28675" name="Rectangle 2"/>
          <p:cNvSpPr>
            <a:spLocks noGrp="1" noChangeArrowheads="1"/>
          </p:cNvSpPr>
          <p:nvPr>
            <p:ph idx="1"/>
          </p:nvPr>
        </p:nvSpPr>
        <p:spPr>
          <a:xfrm>
            <a:off x="457200" y="1484784"/>
            <a:ext cx="8229600" cy="4752528"/>
          </a:xfrm>
        </p:spPr>
        <p:txBody>
          <a:bodyPr/>
          <a:lstStyle/>
          <a:p>
            <a:pPr marL="341313" indent="-341313" eaLnBrk="1" hangingPunct="1">
              <a:spcBef>
                <a:spcPts val="6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Η ανάλυση των υπολοίπων απαντά:</a:t>
            </a:r>
          </a:p>
          <a:p>
            <a:pPr marL="457200" indent="-457200" eaLnBrk="1" hangingPunct="1">
              <a:spcBef>
                <a:spcPts val="600"/>
              </a:spcBef>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Επιτυχία της προσαρμογής του γραμμικού μοντέλου στα </a:t>
            </a:r>
            <a:r>
              <a:rPr lang="en-US" altLang="el-GR" sz="2400" dirty="0" smtClean="0">
                <a:latin typeface="Calibri" pitchFamily="34" charset="0"/>
                <a:cs typeface="Times New Roman" pitchFamily="18" charset="0"/>
              </a:rPr>
              <a:t>            </a:t>
            </a:r>
            <a:r>
              <a:rPr lang="el-GR" altLang="el-GR" sz="2400" dirty="0" smtClean="0">
                <a:latin typeface="Calibri" pitchFamily="34" charset="0"/>
                <a:cs typeface="Times New Roman" pitchFamily="18" charset="0"/>
              </a:rPr>
              <a:t>πειραματικά δεδομένα (</a:t>
            </a:r>
            <a:r>
              <a:rPr lang="el-GR" altLang="el-GR" sz="2400" b="1" dirty="0" smtClean="0">
                <a:latin typeface="Calibri" pitchFamily="34" charset="0"/>
                <a:cs typeface="Times New Roman" pitchFamily="18" charset="0"/>
              </a:rPr>
              <a:t>lack of fit).</a:t>
            </a:r>
          </a:p>
          <a:p>
            <a:pPr marL="457200" indent="-457200" eaLnBrk="1" hangingPunct="1">
              <a:spcBef>
                <a:spcPts val="600"/>
              </a:spcBef>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Εάν οι προϋποθέσεις του μοντέλου είναι ορθές.</a:t>
            </a:r>
          </a:p>
          <a:p>
            <a:pPr marL="444500" indent="0" eaLnBrk="1" hangingPunct="1">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Μπορούν να γίνουν διαγράμματα των υπολοίπων συναρτήσει των y</a:t>
            </a:r>
            <a:r>
              <a:rPr lang="el-GR" altLang="el-GR" sz="2400" baseline="-30000" dirty="0" smtClean="0">
                <a:latin typeface="Calibri" pitchFamily="34" charset="0"/>
                <a:cs typeface="Times New Roman" pitchFamily="18" charset="0"/>
              </a:rPr>
              <a:t>i</a:t>
            </a:r>
            <a:r>
              <a:rPr lang="el-GR" altLang="el-GR" sz="2400" dirty="0" smtClean="0">
                <a:latin typeface="Calibri" pitchFamily="34" charset="0"/>
                <a:cs typeface="Times New Roman" pitchFamily="18" charset="0"/>
              </a:rPr>
              <a:t> ή των ανεξάρτητων μεταβλητών x</a:t>
            </a:r>
            <a:r>
              <a:rPr lang="el-GR" altLang="el-GR" sz="2400" baseline="-30000" dirty="0" smtClean="0">
                <a:latin typeface="Calibri" pitchFamily="34" charset="0"/>
                <a:cs typeface="Times New Roman" pitchFamily="18" charset="0"/>
              </a:rPr>
              <a:t>i</a:t>
            </a:r>
            <a:r>
              <a:rPr lang="el-GR" altLang="el-GR" sz="2400" dirty="0" smtClean="0">
                <a:latin typeface="Calibri" pitchFamily="34" charset="0"/>
                <a:cs typeface="Times New Roman" pitchFamily="18" charset="0"/>
              </a:rPr>
              <a:t>.</a:t>
            </a:r>
          </a:p>
        </p:txBody>
      </p:sp>
      <p:sp>
        <p:nvSpPr>
          <p:cNvPr id="18434" name="Slide Number Placeholder 5"/>
          <p:cNvSpPr>
            <a:spLocks noGrp="1"/>
          </p:cNvSpPr>
          <p:nvPr>
            <p:ph type="sldNum" sz="quarter" idx="12"/>
          </p:nvPr>
        </p:nvSpPr>
        <p:spPr/>
        <p:txBody>
          <a:bodyPr/>
          <a:lstStyle/>
          <a:p>
            <a:pPr>
              <a:defRPr/>
            </a:pPr>
            <a:fld id="{BAA2F802-501F-41C6-9A14-32A52DF786FF}" type="slidenum">
              <a:rPr lang="en-GB" altLang="el-GR" smtClean="0">
                <a:latin typeface="Times New Roman" pitchFamily="18" charset="0"/>
              </a:rPr>
              <a:pPr>
                <a:defRPr/>
              </a:pPr>
              <a:t>16</a:t>
            </a:fld>
            <a:endParaRPr lang="en-GB" altLang="el-GR" dirty="0" smtClean="0">
              <a:latin typeface="Times New Roman" pitchFamily="18" charset="0"/>
            </a:endParaRPr>
          </a:p>
        </p:txBody>
      </p:sp>
    </p:spTree>
    <p:extLst>
      <p:ext uri="{BB962C8B-B14F-4D97-AF65-F5344CB8AC3E}">
        <p14:creationId xmlns:p14="http://schemas.microsoft.com/office/powerpoint/2010/main" val="37558517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
          <p:cNvSpPr>
            <a:spLocks noGrp="1" noChangeArrowheads="1"/>
          </p:cNvSpPr>
          <p:nvPr>
            <p:ph type="title"/>
          </p:nvPr>
        </p:nvSpPr>
        <p:spPr>
          <a:xfrm>
            <a:off x="467544" y="116632"/>
            <a:ext cx="8229600" cy="1080120"/>
          </a:xfrm>
        </p:spPr>
        <p:txBody>
          <a:bodyPr>
            <a:noAutofit/>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b="1" dirty="0" smtClean="0">
                <a:latin typeface="Calibri" pitchFamily="34" charset="0"/>
                <a:cs typeface="Times New Roman" pitchFamily="18" charset="0"/>
              </a:rPr>
              <a:t>Διαστήματα εμπιστοσύνης </a:t>
            </a:r>
            <a:r>
              <a:rPr lang="en-GB" altLang="el-GR" b="1" dirty="0" smtClean="0">
                <a:latin typeface="Calibri" pitchFamily="34" charset="0"/>
                <a:cs typeface="Times New Roman" pitchFamily="18" charset="0"/>
              </a:rPr>
              <a:t/>
            </a:r>
            <a:br>
              <a:rPr lang="en-GB" altLang="el-GR" b="1" dirty="0" smtClean="0">
                <a:latin typeface="Calibri" pitchFamily="34" charset="0"/>
                <a:cs typeface="Times New Roman" pitchFamily="18" charset="0"/>
              </a:rPr>
            </a:br>
            <a:r>
              <a:rPr lang="en-US" altLang="el-GR" sz="3000" b="0" dirty="0" smtClean="0">
                <a:latin typeface="Calibri" pitchFamily="34" charset="0"/>
                <a:cs typeface="Times New Roman" pitchFamily="18" charset="0"/>
              </a:rPr>
              <a:t>(confidence intervals)</a:t>
            </a:r>
            <a:endParaRPr lang="en-GB" altLang="el-GR" sz="3000" b="0" dirty="0" smtClean="0">
              <a:latin typeface="Calibri" pitchFamily="34" charset="0"/>
              <a:cs typeface="Times New Roman" pitchFamily="18" charset="0"/>
            </a:endParaRPr>
          </a:p>
        </p:txBody>
      </p:sp>
      <p:sp>
        <p:nvSpPr>
          <p:cNvPr id="3079" name="Rectangle 2"/>
          <p:cNvSpPr>
            <a:spLocks noGrp="1" noChangeArrowheads="1"/>
          </p:cNvSpPr>
          <p:nvPr>
            <p:ph idx="1"/>
          </p:nvPr>
        </p:nvSpPr>
        <p:spPr>
          <a:xfrm>
            <a:off x="457200" y="1412776"/>
            <a:ext cx="8229600" cy="4824536"/>
          </a:xfrm>
        </p:spPr>
        <p:txBody>
          <a:bodyPr/>
          <a:lstStyle/>
          <a:p>
            <a:pPr marL="0" indent="1588" eaLnBrk="1" hangingPunct="1">
              <a:spcBef>
                <a:spcPts val="12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400" dirty="0" smtClean="0">
                <a:latin typeface="Calibri" pitchFamily="34" charset="0"/>
                <a:cs typeface="Times New Roman" pitchFamily="18" charset="0"/>
              </a:rPr>
              <a:t>Η τιμή της προσδιοριζόμενης συγκέντρωσης του αγνώστου εξαρτάται από:</a:t>
            </a:r>
          </a:p>
          <a:p>
            <a:pPr marL="458787" indent="-457200" eaLnBrk="1" hangingPunct="1">
              <a:spcBef>
                <a:spcPts val="1200"/>
              </a:spcBef>
              <a:buClrTx/>
              <a:buFont typeface="+mj-lt"/>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400" dirty="0" smtClean="0">
                <a:latin typeface="Calibri" pitchFamily="34" charset="0"/>
                <a:cs typeface="Times New Roman" pitchFamily="18" charset="0"/>
              </a:rPr>
              <a:t>Το σφάλμα μετρήσεως.</a:t>
            </a:r>
          </a:p>
          <a:p>
            <a:pPr marL="458787" indent="-457200" eaLnBrk="1" hangingPunct="1">
              <a:spcBef>
                <a:spcPts val="1200"/>
              </a:spcBef>
              <a:buFont typeface="+mj-lt"/>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400" dirty="0" smtClean="0">
                <a:latin typeface="Calibri" pitchFamily="34" charset="0"/>
                <a:cs typeface="Times New Roman" pitchFamily="18" charset="0"/>
              </a:rPr>
              <a:t>Από το διάστημα εμπιστοσύνης της καμπύλης βαθμονομήσεως στο σημείο του αγνώστου, που εξαρτάται από τις αβεβαιότητες των εκτιμητριών των α και b.</a:t>
            </a:r>
          </a:p>
          <a:p>
            <a:pPr indent="-341313" eaLnBrk="1" hangingPunct="1">
              <a:spcBef>
                <a:spcPts val="12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400" dirty="0" smtClean="0">
                <a:latin typeface="Calibri" pitchFamily="34" charset="0"/>
                <a:cs typeface="Times New Roman" pitchFamily="18" charset="0"/>
              </a:rPr>
              <a:t> </a:t>
            </a:r>
            <a:r>
              <a:rPr lang="el-GR" altLang="el-GR" sz="2400" b="1" dirty="0" smtClean="0">
                <a:latin typeface="Calibri" pitchFamily="34" charset="0"/>
                <a:cs typeface="Times New Roman" pitchFamily="18" charset="0"/>
              </a:rPr>
              <a:t>Υπολογισμός διακυμάνσεων των α και b:</a:t>
            </a:r>
          </a:p>
          <a:p>
            <a:pPr indent="-341313" eaLnBrk="1" hangingPunct="1">
              <a:spcBef>
                <a:spcPts val="12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000" dirty="0" smtClean="0">
                <a:cs typeface="Times New Roman" pitchFamily="18" charset="0"/>
              </a:rPr>
              <a:t> </a:t>
            </a:r>
          </a:p>
        </p:txBody>
      </p:sp>
      <p:sp>
        <p:nvSpPr>
          <p:cNvPr id="19458" name="Slide Number Placeholder 5"/>
          <p:cNvSpPr>
            <a:spLocks noGrp="1"/>
          </p:cNvSpPr>
          <p:nvPr>
            <p:ph type="sldNum" sz="quarter" idx="12"/>
          </p:nvPr>
        </p:nvSpPr>
        <p:spPr/>
        <p:txBody>
          <a:bodyPr/>
          <a:lstStyle/>
          <a:p>
            <a:pPr>
              <a:defRPr/>
            </a:pPr>
            <a:fld id="{EADC2ED0-B480-4906-B466-5145A9E10169}" type="slidenum">
              <a:rPr lang="en-GB" altLang="el-GR" smtClean="0">
                <a:latin typeface="Times New Roman" pitchFamily="18" charset="0"/>
              </a:rPr>
              <a:pPr>
                <a:defRPr/>
              </a:pPr>
              <a:t>17</a:t>
            </a:fld>
            <a:endParaRPr lang="en-GB" altLang="el-GR" dirty="0" smtClean="0">
              <a:latin typeface="Times New Roman" pitchFamily="18" charset="0"/>
            </a:endParaRPr>
          </a:p>
        </p:txBody>
      </p:sp>
      <p:sp>
        <p:nvSpPr>
          <p:cNvPr id="3081" name="Rectangle 3"/>
          <p:cNvSpPr>
            <a:spLocks noChangeArrowheads="1"/>
          </p:cNvSpPr>
          <p:nvPr/>
        </p:nvSpPr>
        <p:spPr bwMode="auto">
          <a:xfrm>
            <a:off x="3886200" y="314325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dirty="0"/>
          </a:p>
        </p:txBody>
      </p:sp>
      <p:graphicFrame>
        <p:nvGraphicFramePr>
          <p:cNvPr id="3074" name="Object 4"/>
          <p:cNvGraphicFramePr>
            <a:graphicFrameLocks noChangeAspect="1"/>
          </p:cNvGraphicFramePr>
          <p:nvPr>
            <p:extLst>
              <p:ext uri="{D42A27DB-BD31-4B8C-83A1-F6EECF244321}">
                <p14:modId xmlns:p14="http://schemas.microsoft.com/office/powerpoint/2010/main" val="696123989"/>
              </p:ext>
            </p:extLst>
          </p:nvPr>
        </p:nvGraphicFramePr>
        <p:xfrm>
          <a:off x="467544" y="4832825"/>
          <a:ext cx="2532442" cy="1055184"/>
        </p:xfrm>
        <a:graphic>
          <a:graphicData uri="http://schemas.openxmlformats.org/presentationml/2006/ole">
            <mc:AlternateContent xmlns:mc="http://schemas.openxmlformats.org/markup-compatibility/2006">
              <mc:Choice xmlns:v="urn:schemas-microsoft-com:vml" Requires="v">
                <p:oleObj spid="_x0000_s3131" r:id="rId4" imgW="491457" imgH="491457" progId="">
                  <p:embed/>
                </p:oleObj>
              </mc:Choice>
              <mc:Fallback>
                <p:oleObj r:id="rId4" imgW="491457" imgH="49145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832825"/>
                        <a:ext cx="2532442" cy="1055184"/>
                      </a:xfrm>
                      <a:prstGeom prst="rect">
                        <a:avLst/>
                      </a:prstGeom>
                      <a:noFill/>
                      <a:ln>
                        <a:noFill/>
                      </a:ln>
                      <a:effectLst/>
                    </p:spPr>
                  </p:pic>
                </p:oleObj>
              </mc:Fallback>
            </mc:AlternateContent>
          </a:graphicData>
        </a:graphic>
      </p:graphicFrame>
      <p:sp>
        <p:nvSpPr>
          <p:cNvPr id="3082" name="Rectangle 5"/>
          <p:cNvSpPr>
            <a:spLocks noChangeArrowheads="1"/>
          </p:cNvSpPr>
          <p:nvPr/>
        </p:nvSpPr>
        <p:spPr bwMode="auto">
          <a:xfrm>
            <a:off x="3790950" y="306705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dirty="0"/>
          </a:p>
        </p:txBody>
      </p:sp>
      <p:graphicFrame>
        <p:nvGraphicFramePr>
          <p:cNvPr id="3075" name="Object 6"/>
          <p:cNvGraphicFramePr>
            <a:graphicFrameLocks noChangeAspect="1"/>
          </p:cNvGraphicFramePr>
          <p:nvPr>
            <p:extLst>
              <p:ext uri="{D42A27DB-BD31-4B8C-83A1-F6EECF244321}">
                <p14:modId xmlns:p14="http://schemas.microsoft.com/office/powerpoint/2010/main" val="967548802"/>
              </p:ext>
            </p:extLst>
          </p:nvPr>
        </p:nvGraphicFramePr>
        <p:xfrm>
          <a:off x="3203848" y="4832825"/>
          <a:ext cx="2794419" cy="1295330"/>
        </p:xfrm>
        <a:graphic>
          <a:graphicData uri="http://schemas.openxmlformats.org/presentationml/2006/ole">
            <mc:AlternateContent xmlns:mc="http://schemas.openxmlformats.org/markup-compatibility/2006">
              <mc:Choice xmlns:v="urn:schemas-microsoft-com:vml" Requires="v">
                <p:oleObj spid="_x0000_s3132" r:id="rId6" imgW="491424" imgH="491424" progId="">
                  <p:embed/>
                </p:oleObj>
              </mc:Choice>
              <mc:Fallback>
                <p:oleObj r:id="rId6" imgW="491424" imgH="491424"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4832825"/>
                        <a:ext cx="2794419" cy="1295330"/>
                      </a:xfrm>
                      <a:prstGeom prst="rect">
                        <a:avLst/>
                      </a:prstGeom>
                      <a:noFill/>
                      <a:ln>
                        <a:noFill/>
                      </a:ln>
                      <a:effectLst/>
                    </p:spPr>
                  </p:pic>
                </p:oleObj>
              </mc:Fallback>
            </mc:AlternateContent>
          </a:graphicData>
        </a:graphic>
      </p:graphicFrame>
      <p:sp>
        <p:nvSpPr>
          <p:cNvPr id="3083" name="Rectangle 7"/>
          <p:cNvSpPr>
            <a:spLocks noChangeArrowheads="1"/>
          </p:cNvSpPr>
          <p:nvPr/>
        </p:nvSpPr>
        <p:spPr bwMode="auto">
          <a:xfrm>
            <a:off x="3962400" y="3090863"/>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dirty="0"/>
          </a:p>
        </p:txBody>
      </p:sp>
      <p:graphicFrame>
        <p:nvGraphicFramePr>
          <p:cNvPr id="3076" name="Object 8"/>
          <p:cNvGraphicFramePr>
            <a:graphicFrameLocks noChangeAspect="1"/>
          </p:cNvGraphicFramePr>
          <p:nvPr>
            <p:extLst>
              <p:ext uri="{D42A27DB-BD31-4B8C-83A1-F6EECF244321}">
                <p14:modId xmlns:p14="http://schemas.microsoft.com/office/powerpoint/2010/main" val="327595177"/>
              </p:ext>
            </p:extLst>
          </p:nvPr>
        </p:nvGraphicFramePr>
        <p:xfrm>
          <a:off x="6300192" y="4760817"/>
          <a:ext cx="2532442" cy="1404487"/>
        </p:xfrm>
        <a:graphic>
          <a:graphicData uri="http://schemas.openxmlformats.org/presentationml/2006/ole">
            <mc:AlternateContent xmlns:mc="http://schemas.openxmlformats.org/markup-compatibility/2006">
              <mc:Choice xmlns:v="urn:schemas-microsoft-com:vml" Requires="v">
                <p:oleObj spid="_x0000_s3133" r:id="rId8" imgW="491191" imgH="491191" progId="">
                  <p:embed/>
                </p:oleObj>
              </mc:Choice>
              <mc:Fallback>
                <p:oleObj r:id="rId8" imgW="491191" imgH="491191"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192" y="4760817"/>
                        <a:ext cx="2532442" cy="140448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091501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1"/>
          <p:cNvSpPr>
            <a:spLocks noGrp="1" noChangeArrowheads="1"/>
          </p:cNvSpPr>
          <p:nvPr>
            <p:ph type="title"/>
          </p:nvPr>
        </p:nvSpPr>
        <p:spPr>
          <a:xfrm>
            <a:off x="467544" y="116632"/>
            <a:ext cx="8229600" cy="1080120"/>
          </a:xfrm>
        </p:spPr>
        <p:txBody>
          <a:bodyPr>
            <a:noAutofit/>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b="1" dirty="0" smtClean="0">
                <a:latin typeface="Calibri" pitchFamily="34" charset="0"/>
                <a:cs typeface="Times New Roman" pitchFamily="18" charset="0"/>
              </a:rPr>
              <a:t>Υπολογισμός τυπικής αποκλίσεως συγκεντρώσεως αγνώστου</a:t>
            </a:r>
            <a:endParaRPr lang="el-GR" altLang="el-GR" b="1" dirty="0" smtClean="0">
              <a:cs typeface="Times New Roman" pitchFamily="18" charset="0"/>
            </a:endParaRPr>
          </a:p>
        </p:txBody>
      </p:sp>
      <p:sp>
        <p:nvSpPr>
          <p:cNvPr id="4103" name="Rectangle 2"/>
          <p:cNvSpPr>
            <a:spLocks noGrp="1" noChangeArrowheads="1"/>
          </p:cNvSpPr>
          <p:nvPr>
            <p:ph idx="1"/>
          </p:nvPr>
        </p:nvSpPr>
        <p:spPr>
          <a:xfrm>
            <a:off x="457200" y="1484784"/>
            <a:ext cx="8229600" cy="4752528"/>
          </a:xfrm>
        </p:spPr>
        <p:txBody>
          <a:bodyPr/>
          <a:lstStyle/>
          <a:p>
            <a:pPr marL="341313" indent="-341313" eaLnBrk="1" hangingPunct="1">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Για το άγνωστο συγκεντρώσεως x</a:t>
            </a:r>
            <a:r>
              <a:rPr lang="el-GR" altLang="el-GR" sz="2400" baseline="-30000" dirty="0" smtClean="0">
                <a:latin typeface="Calibri" pitchFamily="34" charset="0"/>
                <a:cs typeface="Times New Roman" pitchFamily="18" charset="0"/>
              </a:rPr>
              <a:t>0</a:t>
            </a:r>
            <a:r>
              <a:rPr lang="el-GR" altLang="el-GR" sz="2400" dirty="0" smtClean="0">
                <a:latin typeface="Calibri" pitchFamily="34" charset="0"/>
                <a:cs typeface="Times New Roman" pitchFamily="18" charset="0"/>
              </a:rPr>
              <a:t> μετράται η y</a:t>
            </a:r>
            <a:r>
              <a:rPr lang="el-GR" altLang="el-GR" sz="2400" baseline="-30000" dirty="0" smtClean="0">
                <a:latin typeface="Calibri" pitchFamily="34" charset="0"/>
                <a:cs typeface="Times New Roman" pitchFamily="18" charset="0"/>
              </a:rPr>
              <a:t>0</a:t>
            </a:r>
            <a:r>
              <a:rPr lang="el-GR" altLang="el-GR" sz="2400" dirty="0" smtClean="0">
                <a:latin typeface="Calibri" pitchFamily="34" charset="0"/>
                <a:cs typeface="Times New Roman" pitchFamily="18" charset="0"/>
              </a:rPr>
              <a:t> και βρίσκεται</a:t>
            </a:r>
            <a:r>
              <a:rPr lang="en-GB" altLang="el-GR" sz="2400" dirty="0" smtClean="0">
                <a:latin typeface="Calibri" pitchFamily="34" charset="0"/>
              </a:rPr>
              <a:t> </a:t>
            </a:r>
            <a:r>
              <a:rPr lang="el-GR" altLang="el-GR" sz="2400" dirty="0" smtClean="0">
                <a:latin typeface="Calibri" pitchFamily="34" charset="0"/>
                <a:cs typeface="Times New Roman" pitchFamily="18" charset="0"/>
              </a:rPr>
              <a:t> </a:t>
            </a:r>
            <a:r>
              <a:rPr lang="el-GR" altLang="el-GR" sz="2400" dirty="0" smtClean="0">
                <a:latin typeface="Calibri" pitchFamily="34" charset="0"/>
              </a:rPr>
              <a:t>η συγκέντρωση από την εξίσωση της καμπύλης αναφοράς.</a:t>
            </a:r>
          </a:p>
          <a:p>
            <a:pPr marL="341313" indent="-341313" eaLnBrk="1" hangingPunct="1">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Η αβεβαιότητα στη συγκέντρωση x</a:t>
            </a:r>
            <a:r>
              <a:rPr lang="el-GR" altLang="el-GR" sz="2400" baseline="-30000" dirty="0" smtClean="0">
                <a:latin typeface="Calibri" pitchFamily="34" charset="0"/>
                <a:cs typeface="Times New Roman" pitchFamily="18" charset="0"/>
              </a:rPr>
              <a:t>0</a:t>
            </a:r>
            <a:r>
              <a:rPr lang="el-GR" altLang="el-GR" sz="2400" dirty="0" smtClean="0">
                <a:latin typeface="Calibri" pitchFamily="34" charset="0"/>
                <a:cs typeface="Times New Roman" pitchFamily="18" charset="0"/>
              </a:rPr>
              <a:t> </a:t>
            </a:r>
            <a:r>
              <a:rPr lang="el-GR" altLang="el-GR" sz="2400" dirty="0" smtClean="0">
                <a:latin typeface="Calibri" pitchFamily="34" charset="0"/>
              </a:rPr>
              <a:t>βρίσκεται από τους παρακάτω τύπους.</a:t>
            </a:r>
            <a:endParaRPr lang="el-GR" altLang="el-GR" sz="2400" baseline="-30000" dirty="0" smtClean="0">
              <a:latin typeface="Calibri" pitchFamily="34" charset="0"/>
            </a:endParaRPr>
          </a:p>
        </p:txBody>
      </p:sp>
      <p:sp>
        <p:nvSpPr>
          <p:cNvPr id="20482" name="Slide Number Placeholder 5"/>
          <p:cNvSpPr>
            <a:spLocks noGrp="1"/>
          </p:cNvSpPr>
          <p:nvPr>
            <p:ph type="sldNum" sz="quarter" idx="12"/>
          </p:nvPr>
        </p:nvSpPr>
        <p:spPr/>
        <p:txBody>
          <a:bodyPr/>
          <a:lstStyle/>
          <a:p>
            <a:pPr>
              <a:defRPr/>
            </a:pPr>
            <a:fld id="{69F8B453-EB81-411E-A497-929CF3C72031}" type="slidenum">
              <a:rPr lang="en-GB" altLang="el-GR" smtClean="0">
                <a:latin typeface="Times New Roman" pitchFamily="18" charset="0"/>
              </a:rPr>
              <a:pPr>
                <a:defRPr/>
              </a:pPr>
              <a:t>18</a:t>
            </a:fld>
            <a:endParaRPr lang="en-GB" altLang="el-GR" dirty="0" smtClean="0">
              <a:latin typeface="Times New Roman" pitchFamily="18" charset="0"/>
            </a:endParaRPr>
          </a:p>
        </p:txBody>
      </p:sp>
      <p:sp>
        <p:nvSpPr>
          <p:cNvPr id="4105" name="Rectangle 3"/>
          <p:cNvSpPr>
            <a:spLocks noChangeArrowheads="1"/>
          </p:cNvSpPr>
          <p:nvPr/>
        </p:nvSpPr>
        <p:spPr bwMode="auto">
          <a:xfrm>
            <a:off x="4176713" y="323373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dirty="0"/>
          </a:p>
        </p:txBody>
      </p:sp>
      <p:graphicFrame>
        <p:nvGraphicFramePr>
          <p:cNvPr id="4098" name="Object 4"/>
          <p:cNvGraphicFramePr>
            <a:graphicFrameLocks noChangeAspect="1"/>
          </p:cNvGraphicFramePr>
          <p:nvPr>
            <p:extLst>
              <p:ext uri="{D42A27DB-BD31-4B8C-83A1-F6EECF244321}">
                <p14:modId xmlns:p14="http://schemas.microsoft.com/office/powerpoint/2010/main" val="2414637891"/>
              </p:ext>
            </p:extLst>
          </p:nvPr>
        </p:nvGraphicFramePr>
        <p:xfrm>
          <a:off x="1331640" y="3789040"/>
          <a:ext cx="1600200" cy="1065213"/>
        </p:xfrm>
        <a:graphic>
          <a:graphicData uri="http://schemas.openxmlformats.org/presentationml/2006/ole">
            <mc:AlternateContent xmlns:mc="http://schemas.openxmlformats.org/markup-compatibility/2006">
              <mc:Choice xmlns:v="urn:schemas-microsoft-com:vml" Requires="v">
                <p:oleObj spid="_x0000_s4158" r:id="rId4" imgW="491231" imgH="393486" progId="">
                  <p:embed/>
                </p:oleObj>
              </mc:Choice>
              <mc:Fallback>
                <p:oleObj r:id="rId4" imgW="491231" imgH="39348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3789040"/>
                        <a:ext cx="1600200" cy="1065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6" name="Rectangle 5"/>
          <p:cNvSpPr>
            <a:spLocks noChangeArrowheads="1"/>
          </p:cNvSpPr>
          <p:nvPr/>
        </p:nvSpPr>
        <p:spPr bwMode="auto">
          <a:xfrm>
            <a:off x="3505200" y="310515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dirty="0"/>
          </a:p>
        </p:txBody>
      </p:sp>
      <p:graphicFrame>
        <p:nvGraphicFramePr>
          <p:cNvPr id="4099" name="Object 6"/>
          <p:cNvGraphicFramePr>
            <a:graphicFrameLocks noChangeAspect="1"/>
          </p:cNvGraphicFramePr>
          <p:nvPr>
            <p:extLst>
              <p:ext uri="{D42A27DB-BD31-4B8C-83A1-F6EECF244321}">
                <p14:modId xmlns:p14="http://schemas.microsoft.com/office/powerpoint/2010/main" val="1966389849"/>
              </p:ext>
            </p:extLst>
          </p:nvPr>
        </p:nvGraphicFramePr>
        <p:xfrm>
          <a:off x="4788024" y="3717032"/>
          <a:ext cx="3441576" cy="1454476"/>
        </p:xfrm>
        <a:graphic>
          <a:graphicData uri="http://schemas.openxmlformats.org/presentationml/2006/ole">
            <mc:AlternateContent xmlns:mc="http://schemas.openxmlformats.org/markup-compatibility/2006">
              <mc:Choice xmlns:v="urn:schemas-microsoft-com:vml" Requires="v">
                <p:oleObj spid="_x0000_s4159" r:id="rId6" imgW="491449" imgH="491449" progId="">
                  <p:embed/>
                </p:oleObj>
              </mc:Choice>
              <mc:Fallback>
                <p:oleObj r:id="rId6" imgW="491449" imgH="49144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4" y="3717032"/>
                        <a:ext cx="3441576" cy="1454476"/>
                      </a:xfrm>
                      <a:prstGeom prst="rect">
                        <a:avLst/>
                      </a:prstGeom>
                      <a:noFill/>
                      <a:ln>
                        <a:noFill/>
                      </a:ln>
                      <a:effectLst/>
                    </p:spPr>
                  </p:pic>
                </p:oleObj>
              </mc:Fallback>
            </mc:AlternateContent>
          </a:graphicData>
        </a:graphic>
      </p:graphicFrame>
      <p:sp>
        <p:nvSpPr>
          <p:cNvPr id="4107" name="Rectangle 7"/>
          <p:cNvSpPr>
            <a:spLocks noChangeArrowheads="1"/>
          </p:cNvSpPr>
          <p:nvPr/>
        </p:nvSpPr>
        <p:spPr bwMode="auto">
          <a:xfrm>
            <a:off x="3462338" y="310515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dirty="0"/>
          </a:p>
        </p:txBody>
      </p:sp>
      <p:graphicFrame>
        <p:nvGraphicFramePr>
          <p:cNvPr id="4100" name="Object 8"/>
          <p:cNvGraphicFramePr>
            <a:graphicFrameLocks noChangeAspect="1"/>
          </p:cNvGraphicFramePr>
          <p:nvPr>
            <p:extLst>
              <p:ext uri="{D42A27DB-BD31-4B8C-83A1-F6EECF244321}">
                <p14:modId xmlns:p14="http://schemas.microsoft.com/office/powerpoint/2010/main" val="1910310586"/>
              </p:ext>
            </p:extLst>
          </p:nvPr>
        </p:nvGraphicFramePr>
        <p:xfrm>
          <a:off x="2142012" y="5157192"/>
          <a:ext cx="4069402" cy="1368152"/>
        </p:xfrm>
        <a:graphic>
          <a:graphicData uri="http://schemas.openxmlformats.org/presentationml/2006/ole">
            <mc:AlternateContent xmlns:mc="http://schemas.openxmlformats.org/markup-compatibility/2006">
              <mc:Choice xmlns:v="urn:schemas-microsoft-com:vml" Requires="v">
                <p:oleObj spid="_x0000_s4160" r:id="rId8" imgW="491457" imgH="491457" progId="">
                  <p:embed/>
                </p:oleObj>
              </mc:Choice>
              <mc:Fallback>
                <p:oleObj r:id="rId8" imgW="491457" imgH="491457"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2012" y="5157192"/>
                        <a:ext cx="4069402" cy="136815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807429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
          <p:cNvSpPr>
            <a:spLocks noGrp="1" noChangeArrowheads="1"/>
          </p:cNvSpPr>
          <p:nvPr>
            <p:ph type="title"/>
          </p:nvPr>
        </p:nvSpPr>
        <p:spPr/>
        <p:txBody>
          <a:bodyPr>
            <a:normAutofit/>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smtClean="0">
                <a:latin typeface="Calibri" pitchFamily="34" charset="0"/>
                <a:cs typeface="Times New Roman" pitchFamily="18" charset="0"/>
              </a:rPr>
              <a:t>Λύσεις αναλυτικού προβλήματος</a:t>
            </a:r>
            <a:r>
              <a:rPr lang="el-GR" altLang="el-GR" dirty="0" smtClean="0">
                <a:latin typeface="Calibri" pitchFamily="34" charset="0"/>
              </a:rPr>
              <a:t> </a:t>
            </a:r>
          </a:p>
        </p:txBody>
      </p:sp>
      <p:sp>
        <p:nvSpPr>
          <p:cNvPr id="15364" name="Rectangle 2"/>
          <p:cNvSpPr>
            <a:spLocks noGrp="1" noChangeArrowheads="1"/>
          </p:cNvSpPr>
          <p:nvPr>
            <p:ph idx="1"/>
          </p:nvPr>
        </p:nvSpPr>
        <p:spPr/>
        <p:txBody>
          <a:bodyPr/>
          <a:lstStyle/>
          <a:p>
            <a:pPr marL="458787" indent="-457200" eaLnBrk="1" hangingPunct="1">
              <a:spcBef>
                <a:spcPts val="600"/>
              </a:spcBef>
              <a:buFont typeface="+mj-lt"/>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400" dirty="0" smtClean="0">
                <a:latin typeface="Calibri" pitchFamily="34" charset="0"/>
                <a:cs typeface="Times New Roman" pitchFamily="18" charset="0"/>
              </a:rPr>
              <a:t>Επιλογή Μεθόδου – Βελτιστοποίηση – Επαλήθευση– Επικύρωση.</a:t>
            </a:r>
          </a:p>
          <a:p>
            <a:pPr marL="458787" indent="-457200" eaLnBrk="1" hangingPunct="1">
              <a:spcBef>
                <a:spcPts val="600"/>
              </a:spcBef>
              <a:buFont typeface="+mj-lt"/>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400" dirty="0" smtClean="0">
                <a:latin typeface="Calibri" pitchFamily="34" charset="0"/>
                <a:cs typeface="Times New Roman" pitchFamily="18" charset="0"/>
              </a:rPr>
              <a:t>Δειγματοληψία – Προετοιμασία δείγματος.</a:t>
            </a:r>
          </a:p>
          <a:p>
            <a:pPr marL="458787" indent="-457200" eaLnBrk="1" hangingPunct="1">
              <a:spcBef>
                <a:spcPts val="600"/>
              </a:spcBef>
              <a:buFont typeface="+mj-lt"/>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400" dirty="0" smtClean="0">
                <a:latin typeface="Calibri" pitchFamily="34" charset="0"/>
                <a:cs typeface="Times New Roman" pitchFamily="18" charset="0"/>
              </a:rPr>
              <a:t>Μέτρηση αναλυτικής παραμέτρου (σήματος).</a:t>
            </a:r>
          </a:p>
          <a:p>
            <a:pPr marL="458787" indent="-457200" eaLnBrk="1" hangingPunct="1">
              <a:spcBef>
                <a:spcPts val="600"/>
              </a:spcBef>
              <a:buFont typeface="+mj-lt"/>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400" dirty="0" smtClean="0">
                <a:latin typeface="Calibri" pitchFamily="34" charset="0"/>
                <a:cs typeface="Times New Roman" pitchFamily="18" charset="0"/>
              </a:rPr>
              <a:t>Συλλογή δεδομένων – Στατιστική επεξεργασία.</a:t>
            </a:r>
          </a:p>
          <a:p>
            <a:pPr marL="458787" indent="-457200" eaLnBrk="1" hangingPunct="1">
              <a:spcBef>
                <a:spcPts val="600"/>
              </a:spcBef>
              <a:buFont typeface="+mj-lt"/>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400" dirty="0" smtClean="0">
                <a:latin typeface="Calibri" pitchFamily="34" charset="0"/>
                <a:cs typeface="Times New Roman" pitchFamily="18" charset="0"/>
              </a:rPr>
              <a:t>Μετατροπή σήματος σε χημική πληροφορία.</a:t>
            </a:r>
          </a:p>
          <a:p>
            <a:pPr marL="458787" indent="-457200" eaLnBrk="1" hangingPunct="1">
              <a:spcBef>
                <a:spcPts val="600"/>
              </a:spcBef>
              <a:buFont typeface="+mj-lt"/>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400" dirty="0" smtClean="0">
                <a:latin typeface="Calibri" pitchFamily="34" charset="0"/>
                <a:cs typeface="Times New Roman" pitchFamily="18" charset="0"/>
              </a:rPr>
              <a:t>Μετατροπή χημικής πληροφορίας σε πληροφορία χρήστη.</a:t>
            </a:r>
          </a:p>
          <a:p>
            <a:pPr indent="-341313" eaLnBrk="1" hangingPunct="1">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l-GR" sz="2400" dirty="0" smtClean="0">
              <a:cs typeface="Times New Roman" pitchFamily="18" charset="0"/>
            </a:endParaRPr>
          </a:p>
        </p:txBody>
      </p:sp>
      <p:sp>
        <p:nvSpPr>
          <p:cNvPr id="3074" name="Slide Number Placeholder 5"/>
          <p:cNvSpPr>
            <a:spLocks noGrp="1"/>
          </p:cNvSpPr>
          <p:nvPr>
            <p:ph type="sldNum" sz="quarter" idx="12"/>
          </p:nvPr>
        </p:nvSpPr>
        <p:spPr/>
        <p:txBody>
          <a:bodyPr/>
          <a:lstStyle/>
          <a:p>
            <a:pPr>
              <a:defRPr/>
            </a:pPr>
            <a:fld id="{8264546D-727F-4F6F-812E-83965F7E29F1}" type="slidenum">
              <a:rPr lang="en-GB" altLang="el-GR" smtClean="0">
                <a:latin typeface="Times New Roman" pitchFamily="18" charset="0"/>
              </a:rPr>
              <a:pPr>
                <a:defRPr/>
              </a:pPr>
              <a:t>1</a:t>
            </a:fld>
            <a:endParaRPr lang="en-GB" altLang="el-GR" dirty="0" smtClean="0">
              <a:latin typeface="Times New Roman" pitchFamily="18" charset="0"/>
            </a:endParaRPr>
          </a:p>
        </p:txBody>
      </p:sp>
    </p:spTree>
    <p:extLst>
      <p:ext uri="{BB962C8B-B14F-4D97-AF65-F5344CB8AC3E}">
        <p14:creationId xmlns:p14="http://schemas.microsoft.com/office/powerpoint/2010/main" val="13713347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67544" y="116632"/>
            <a:ext cx="8229600" cy="1008112"/>
          </a:xfrm>
        </p:spPr>
        <p:txBody>
          <a:bodyPr>
            <a:noAutofit/>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b="1" dirty="0" smtClean="0">
                <a:latin typeface="Calibri" pitchFamily="34" charset="0"/>
                <a:cs typeface="Times New Roman" pitchFamily="18" charset="0"/>
              </a:rPr>
              <a:t>Συντελεστής συσχετίσεως</a:t>
            </a:r>
            <a:r>
              <a:rPr lang="en-US" altLang="el-GR" b="1" dirty="0" smtClean="0">
                <a:latin typeface="Calibri" pitchFamily="34" charset="0"/>
                <a:cs typeface="Times New Roman" pitchFamily="18" charset="0"/>
              </a:rPr>
              <a:t> </a:t>
            </a:r>
            <a:r>
              <a:rPr lang="el-GR" altLang="el-GR" b="1" dirty="0" smtClean="0">
                <a:latin typeface="Calibri" pitchFamily="34" charset="0"/>
                <a:cs typeface="Times New Roman" pitchFamily="18" charset="0"/>
              </a:rPr>
              <a:t/>
            </a:r>
            <a:br>
              <a:rPr lang="el-GR" altLang="el-GR" b="1" dirty="0" smtClean="0">
                <a:latin typeface="Calibri" pitchFamily="34" charset="0"/>
                <a:cs typeface="Times New Roman" pitchFamily="18" charset="0"/>
              </a:rPr>
            </a:br>
            <a:r>
              <a:rPr lang="en-US" altLang="el-GR" sz="3000" b="0" dirty="0" smtClean="0">
                <a:latin typeface="Calibri" pitchFamily="34" charset="0"/>
                <a:cs typeface="Times New Roman" pitchFamily="18" charset="0"/>
              </a:rPr>
              <a:t>(correlation coefficient)</a:t>
            </a:r>
            <a:r>
              <a:rPr lang="en-GB" altLang="el-GR" sz="3000" b="0" dirty="0" smtClean="0">
                <a:latin typeface="Calibri" pitchFamily="34" charset="0"/>
              </a:rPr>
              <a:t> 1/2</a:t>
            </a:r>
          </a:p>
        </p:txBody>
      </p:sp>
      <mc:AlternateContent xmlns:mc="http://schemas.openxmlformats.org/markup-compatibility/2006" xmlns:a14="http://schemas.microsoft.com/office/drawing/2010/main">
        <mc:Choice Requires="a14">
          <p:sp>
            <p:nvSpPr>
              <p:cNvPr id="29699" name="Rectangle 2"/>
              <p:cNvSpPr>
                <a:spLocks noGrp="1" noChangeArrowheads="1"/>
              </p:cNvSpPr>
              <p:nvPr>
                <p:ph idx="1"/>
              </p:nvPr>
            </p:nvSpPr>
            <p:spPr>
              <a:xfrm>
                <a:off x="457200" y="1412776"/>
                <a:ext cx="8229600" cy="5040560"/>
              </a:xfrm>
            </p:spPr>
            <p:txBody>
              <a:bodyPr>
                <a:normAutofit fontScale="92500"/>
              </a:bodyPr>
              <a:lstStyle/>
              <a:p>
                <a:pPr marL="341313" indent="-341313" eaLnBrk="1" hangingPunct="1">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Λέγεται και </a:t>
                </a:r>
                <a:r>
                  <a:rPr lang="el-GR" altLang="el-GR" sz="2400" b="1" dirty="0" smtClean="0">
                    <a:latin typeface="Calibri" pitchFamily="34" charset="0"/>
                    <a:cs typeface="Times New Roman" pitchFamily="18" charset="0"/>
                  </a:rPr>
                  <a:t>συντελεστής συσχετίσεως ροπών γινομένων (product-moment correlation).</a:t>
                </a:r>
                <a:r>
                  <a:rPr lang="en-GB" altLang="el-GR" sz="2400" dirty="0" smtClean="0">
                    <a:latin typeface="Calibri" pitchFamily="34" charset="0"/>
                  </a:rPr>
                  <a:t> </a:t>
                </a:r>
              </a:p>
              <a:p>
                <a:pPr marL="341313" indent="-341313" eaLnBrk="1" hangingPunct="1">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Ο συντελεστής συσχετίσεως παίρνει τιμές</a:t>
                </a:r>
              </a:p>
              <a:p>
                <a:pPr marL="341313" indent="-341313" algn="ctr">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b="1" dirty="0" smtClean="0">
                    <a:latin typeface="Calibri" pitchFamily="34" charset="0"/>
                    <a:cs typeface="Times New Roman" pitchFamily="18" charset="0"/>
                  </a:rPr>
                  <a:t>-1</a:t>
                </a:r>
                <a14:m>
                  <m:oMath xmlns:m="http://schemas.openxmlformats.org/officeDocument/2006/math">
                    <m:r>
                      <a:rPr lang="el-GR" altLang="el-GR" sz="2400" b="1" i="1" smtClean="0">
                        <a:latin typeface="Cambria Math"/>
                        <a:ea typeface="Cambria Math"/>
                        <a:cs typeface="Times New Roman" pitchFamily="18" charset="0"/>
                      </a:rPr>
                      <m:t>≤</m:t>
                    </m:r>
                  </m:oMath>
                </a14:m>
                <a:r>
                  <a:rPr lang="el-GR" altLang="el-GR" sz="2400" b="1" dirty="0" smtClean="0">
                    <a:latin typeface="Calibri" pitchFamily="34" charset="0"/>
                    <a:cs typeface="Times New Roman" pitchFamily="18" charset="0"/>
                  </a:rPr>
                  <a:t> r </a:t>
                </a:r>
                <a14:m>
                  <m:oMath xmlns:m="http://schemas.openxmlformats.org/officeDocument/2006/math">
                    <m:r>
                      <a:rPr lang="el-GR" altLang="el-GR" sz="2400" b="1" i="1">
                        <a:latin typeface="Cambria Math"/>
                        <a:ea typeface="Cambria Math"/>
                        <a:cs typeface="Times New Roman" pitchFamily="18" charset="0"/>
                      </a:rPr>
                      <m:t>≤ </m:t>
                    </m:r>
                  </m:oMath>
                </a14:m>
                <a:r>
                  <a:rPr lang="el-GR" altLang="el-GR" sz="2400" b="1" dirty="0" smtClean="0">
                    <a:latin typeface="Calibri" pitchFamily="34" charset="0"/>
                    <a:cs typeface="Times New Roman" pitchFamily="18" charset="0"/>
                  </a:rPr>
                  <a:t>+1</a:t>
                </a:r>
              </a:p>
              <a:p>
                <a:pPr marL="355600" indent="0" eaLnBrk="1" hangingPunct="1">
                  <a:spcBef>
                    <a:spcPts val="5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και είναι μέτρο της γραμμικότητας της καμπύλης βαθμονόμησης. </a:t>
                </a:r>
              </a:p>
              <a:p>
                <a:pPr marL="341313" indent="-341313" eaLnBrk="1" hangingPunct="1">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Έχει περισσότερη αξία στην ανάλυση συσχετίσεως πειραματικών δεδομένων (correlation analysis). </a:t>
                </a:r>
              </a:p>
              <a:p>
                <a:pPr marL="341313" indent="-341313" eaLnBrk="1" hangingPunct="1">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Ο έλεγχος σημαντικότητας του r επιτυγχάνεται με τον υπολογισμό του κριτηρίου t</a:t>
                </a:r>
                <a:r>
                  <a:rPr lang="el-GR" altLang="el-GR" sz="2400" baseline="-30000" dirty="0" smtClean="0">
                    <a:latin typeface="Calibri" pitchFamily="34" charset="0"/>
                    <a:cs typeface="Times New Roman" pitchFamily="18" charset="0"/>
                  </a:rPr>
                  <a:t>πειρ</a:t>
                </a:r>
                <a:r>
                  <a:rPr lang="el-GR" altLang="el-GR" sz="2400" dirty="0" smtClean="0">
                    <a:latin typeface="Calibri" pitchFamily="34" charset="0"/>
                    <a:cs typeface="Times New Roman" pitchFamily="18" charset="0"/>
                  </a:rPr>
                  <a:t> και της σύγκρισης του προς το t</a:t>
                </a:r>
                <a:r>
                  <a:rPr lang="el-GR" altLang="el-GR" sz="2400" baseline="-30000" dirty="0" smtClean="0">
                    <a:latin typeface="Calibri" pitchFamily="34" charset="0"/>
                    <a:cs typeface="Times New Roman" pitchFamily="18" charset="0"/>
                  </a:rPr>
                  <a:t>θεωρ</a:t>
                </a:r>
                <a:r>
                  <a:rPr lang="el-GR" altLang="el-GR" sz="2400" dirty="0" smtClean="0">
                    <a:latin typeface="Calibri" pitchFamily="34" charset="0"/>
                    <a:cs typeface="Times New Roman" pitchFamily="18" charset="0"/>
                  </a:rPr>
                  <a:t> από πίνακες two-tailed t-test για βαθμούς ελευθερίας v= n-2. Εάν t</a:t>
                </a:r>
                <a:r>
                  <a:rPr lang="el-GR" altLang="el-GR" sz="2400" baseline="-30000" dirty="0" smtClean="0">
                    <a:latin typeface="Calibri" pitchFamily="34" charset="0"/>
                    <a:cs typeface="Times New Roman" pitchFamily="18" charset="0"/>
                  </a:rPr>
                  <a:t>πειρ</a:t>
                </a:r>
                <a:r>
                  <a:rPr lang="el-GR" altLang="el-GR" sz="2400" dirty="0" smtClean="0">
                    <a:latin typeface="Calibri" pitchFamily="34" charset="0"/>
                    <a:cs typeface="Times New Roman" pitchFamily="18" charset="0"/>
                  </a:rPr>
                  <a:t> &gt; t</a:t>
                </a:r>
                <a:r>
                  <a:rPr lang="el-GR" altLang="el-GR" sz="2400" baseline="-30000" dirty="0" smtClean="0">
                    <a:latin typeface="Calibri" pitchFamily="34" charset="0"/>
                    <a:cs typeface="Times New Roman" pitchFamily="18" charset="0"/>
                  </a:rPr>
                  <a:t>θεωρ</a:t>
                </a:r>
                <a:r>
                  <a:rPr lang="el-GR" altLang="el-GR" sz="2400" dirty="0" smtClean="0">
                    <a:latin typeface="Calibri" pitchFamily="34" charset="0"/>
                    <a:cs typeface="Times New Roman" pitchFamily="18" charset="0"/>
                  </a:rPr>
                  <a:t> τότε υπάρχει σημαντική συσχέτιση.</a:t>
                </a:r>
              </a:p>
              <a:p>
                <a:pPr marL="341313" indent="-341313" eaLnBrk="1" hangingPunct="1">
                  <a:spcBef>
                    <a:spcPts val="5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b="1" dirty="0" smtClean="0">
                    <a:latin typeface="Calibri" pitchFamily="34" charset="0"/>
                    <a:cs typeface="Times New Roman" pitchFamily="18" charset="0"/>
                  </a:rPr>
                  <a:t> </a:t>
                </a:r>
              </a:p>
              <a:p>
                <a:pPr marL="341313" indent="-341313"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l-GR" sz="2000" dirty="0" smtClean="0">
                  <a:cs typeface="Times New Roman" pitchFamily="18" charset="0"/>
                </a:endParaRPr>
              </a:p>
              <a:p>
                <a:pPr marL="341313" indent="-341313"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l-GR" sz="2000" dirty="0" smtClean="0">
                  <a:cs typeface="Times New Roman" pitchFamily="18" charset="0"/>
                </a:endParaRPr>
              </a:p>
            </p:txBody>
          </p:sp>
        </mc:Choice>
        <mc:Fallback xmlns="">
          <p:sp>
            <p:nvSpPr>
              <p:cNvPr id="29699" name="Rectangle 2"/>
              <p:cNvSpPr>
                <a:spLocks noGrp="1" noRot="1" noChangeAspect="1" noMove="1" noResize="1" noEditPoints="1" noAdjustHandles="1" noChangeArrowheads="1" noChangeShapeType="1" noTextEdit="1"/>
              </p:cNvSpPr>
              <p:nvPr>
                <p:ph idx="1"/>
              </p:nvPr>
            </p:nvSpPr>
            <p:spPr>
              <a:xfrm>
                <a:off x="457200" y="1412776"/>
                <a:ext cx="8229600" cy="5040560"/>
              </a:xfrm>
              <a:blipFill rotWithShape="1">
                <a:blip r:embed="rId3"/>
                <a:stretch>
                  <a:fillRect l="-741" t="-484" r="-815"/>
                </a:stretch>
              </a:blipFill>
            </p:spPr>
            <p:txBody>
              <a:bodyPr/>
              <a:lstStyle/>
              <a:p>
                <a:r>
                  <a:rPr lang="el-GR">
                    <a:noFill/>
                  </a:rPr>
                  <a:t> </a:t>
                </a:r>
              </a:p>
            </p:txBody>
          </p:sp>
        </mc:Fallback>
      </mc:AlternateContent>
      <p:sp>
        <p:nvSpPr>
          <p:cNvPr id="21506" name="Slide Number Placeholder 5"/>
          <p:cNvSpPr>
            <a:spLocks noGrp="1"/>
          </p:cNvSpPr>
          <p:nvPr>
            <p:ph type="sldNum" sz="quarter" idx="12"/>
          </p:nvPr>
        </p:nvSpPr>
        <p:spPr/>
        <p:txBody>
          <a:bodyPr/>
          <a:lstStyle/>
          <a:p>
            <a:pPr>
              <a:defRPr/>
            </a:pPr>
            <a:fld id="{FFDD01B6-1946-401C-8177-BFDE8ECC1747}" type="slidenum">
              <a:rPr lang="en-GB" altLang="el-GR" smtClean="0">
                <a:latin typeface="Times New Roman" pitchFamily="18" charset="0"/>
              </a:rPr>
              <a:pPr>
                <a:defRPr/>
              </a:pPr>
              <a:t>19</a:t>
            </a:fld>
            <a:endParaRPr lang="en-GB" altLang="el-GR" dirty="0" smtClean="0">
              <a:latin typeface="Times New Roman" pitchFamily="18" charset="0"/>
            </a:endParaRPr>
          </a:p>
        </p:txBody>
      </p:sp>
    </p:spTree>
    <p:extLst>
      <p:ext uri="{BB962C8B-B14F-4D97-AF65-F5344CB8AC3E}">
        <p14:creationId xmlns:p14="http://schemas.microsoft.com/office/powerpoint/2010/main" val="19374103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1"/>
          <p:cNvSpPr>
            <a:spLocks noGrp="1" noChangeArrowheads="1"/>
          </p:cNvSpPr>
          <p:nvPr>
            <p:ph type="title"/>
          </p:nvPr>
        </p:nvSpPr>
        <p:spPr>
          <a:xfrm>
            <a:off x="467544" y="116632"/>
            <a:ext cx="8229600" cy="1080120"/>
          </a:xfrm>
        </p:spPr>
        <p:txBody>
          <a:bodyPr>
            <a:noAutofit/>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b="1" dirty="0" smtClean="0">
                <a:latin typeface="Calibri" pitchFamily="34" charset="0"/>
                <a:cs typeface="Times New Roman" pitchFamily="18" charset="0"/>
              </a:rPr>
              <a:t>Συντελεστής συσχετίσεως</a:t>
            </a:r>
            <a:r>
              <a:rPr lang="en-US" altLang="el-GR" b="1" dirty="0" smtClean="0">
                <a:latin typeface="Calibri" pitchFamily="34" charset="0"/>
                <a:cs typeface="Times New Roman" pitchFamily="18" charset="0"/>
              </a:rPr>
              <a:t> </a:t>
            </a:r>
            <a:r>
              <a:rPr lang="el-GR" altLang="el-GR" b="1" dirty="0" smtClean="0">
                <a:latin typeface="Calibri" pitchFamily="34" charset="0"/>
                <a:cs typeface="Times New Roman" pitchFamily="18" charset="0"/>
              </a:rPr>
              <a:t/>
            </a:r>
            <a:br>
              <a:rPr lang="el-GR" altLang="el-GR" b="1" dirty="0" smtClean="0">
                <a:latin typeface="Calibri" pitchFamily="34" charset="0"/>
                <a:cs typeface="Times New Roman" pitchFamily="18" charset="0"/>
              </a:rPr>
            </a:br>
            <a:r>
              <a:rPr lang="en-US" altLang="el-GR" sz="3000" b="0" dirty="0" smtClean="0">
                <a:latin typeface="Calibri" pitchFamily="34" charset="0"/>
                <a:cs typeface="Times New Roman" pitchFamily="18" charset="0"/>
              </a:rPr>
              <a:t>(correlation coefficient) 2/2</a:t>
            </a:r>
          </a:p>
        </p:txBody>
      </p:sp>
      <p:sp>
        <p:nvSpPr>
          <p:cNvPr id="5126" name="Rectangle 2"/>
          <p:cNvSpPr>
            <a:spLocks noGrp="1" noChangeArrowheads="1"/>
          </p:cNvSpPr>
          <p:nvPr>
            <p:ph idx="1"/>
          </p:nvPr>
        </p:nvSpPr>
        <p:spPr>
          <a:xfrm>
            <a:off x="457200" y="1628800"/>
            <a:ext cx="8229600" cy="4608512"/>
          </a:xfrm>
        </p:spPr>
        <p:txBody>
          <a:bodyPr/>
          <a:lstStyle/>
          <a:p>
            <a:pPr indent="-341313" eaLnBrk="1" hangingPunct="1">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400" dirty="0" smtClean="0">
                <a:latin typeface="Calibri" pitchFamily="34" charset="0"/>
              </a:rPr>
              <a:t>Τύποι </a:t>
            </a:r>
            <a:r>
              <a:rPr lang="en-US" altLang="el-GR" sz="2400" dirty="0" smtClean="0">
                <a:latin typeface="Calibri" pitchFamily="34" charset="0"/>
              </a:rPr>
              <a:t>r </a:t>
            </a:r>
            <a:r>
              <a:rPr lang="el-GR" altLang="el-GR" sz="2400" dirty="0" smtClean="0">
                <a:latin typeface="Calibri" pitchFamily="34" charset="0"/>
              </a:rPr>
              <a:t>και </a:t>
            </a:r>
            <a:r>
              <a:rPr lang="en-US" altLang="el-GR" sz="2400" dirty="0" smtClean="0">
                <a:latin typeface="Calibri" pitchFamily="34" charset="0"/>
              </a:rPr>
              <a:t>t</a:t>
            </a:r>
            <a:r>
              <a:rPr lang="el-GR" altLang="el-GR" sz="2400" baseline="-25000" dirty="0" smtClean="0">
                <a:latin typeface="Calibri" pitchFamily="34" charset="0"/>
              </a:rPr>
              <a:t>πειρ</a:t>
            </a:r>
            <a:r>
              <a:rPr lang="el-GR" altLang="el-GR" sz="2400" dirty="0" smtClean="0">
                <a:latin typeface="Calibri" pitchFamily="34" charset="0"/>
              </a:rPr>
              <a:t>:</a:t>
            </a:r>
          </a:p>
        </p:txBody>
      </p:sp>
      <p:sp>
        <p:nvSpPr>
          <p:cNvPr id="22530" name="Slide Number Placeholder 5"/>
          <p:cNvSpPr>
            <a:spLocks noGrp="1"/>
          </p:cNvSpPr>
          <p:nvPr>
            <p:ph type="sldNum" sz="quarter" idx="12"/>
          </p:nvPr>
        </p:nvSpPr>
        <p:spPr/>
        <p:txBody>
          <a:bodyPr/>
          <a:lstStyle/>
          <a:p>
            <a:pPr>
              <a:defRPr/>
            </a:pPr>
            <a:fld id="{4A51F792-9277-487F-BADB-A2E6544FB1D2}" type="slidenum">
              <a:rPr lang="en-GB" altLang="el-GR" smtClean="0">
                <a:latin typeface="Times New Roman" pitchFamily="18" charset="0"/>
              </a:rPr>
              <a:pPr>
                <a:defRPr/>
              </a:pPr>
              <a:t>20</a:t>
            </a:fld>
            <a:endParaRPr lang="en-GB" altLang="el-GR" dirty="0" smtClean="0">
              <a:latin typeface="Times New Roman" pitchFamily="18" charset="0"/>
            </a:endParaRPr>
          </a:p>
        </p:txBody>
      </p:sp>
      <p:sp>
        <p:nvSpPr>
          <p:cNvPr id="5128" name="Rectangle 3"/>
          <p:cNvSpPr>
            <a:spLocks noChangeArrowheads="1"/>
          </p:cNvSpPr>
          <p:nvPr/>
        </p:nvSpPr>
        <p:spPr bwMode="auto">
          <a:xfrm>
            <a:off x="3557588" y="300513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dirty="0"/>
          </a:p>
        </p:txBody>
      </p:sp>
      <p:graphicFrame>
        <p:nvGraphicFramePr>
          <p:cNvPr id="5122" name="Object 4"/>
          <p:cNvGraphicFramePr>
            <a:graphicFrameLocks noChangeAspect="1"/>
          </p:cNvGraphicFramePr>
          <p:nvPr>
            <p:extLst>
              <p:ext uri="{D42A27DB-BD31-4B8C-83A1-F6EECF244321}">
                <p14:modId xmlns:p14="http://schemas.microsoft.com/office/powerpoint/2010/main" val="3559322938"/>
              </p:ext>
            </p:extLst>
          </p:nvPr>
        </p:nvGraphicFramePr>
        <p:xfrm>
          <a:off x="1115616" y="2780928"/>
          <a:ext cx="3744774" cy="1564223"/>
        </p:xfrm>
        <a:graphic>
          <a:graphicData uri="http://schemas.openxmlformats.org/presentationml/2006/ole">
            <mc:AlternateContent xmlns:mc="http://schemas.openxmlformats.org/markup-compatibility/2006">
              <mc:Choice xmlns:v="urn:schemas-microsoft-com:vml" Requires="v">
                <p:oleObj spid="_x0000_s5160" r:id="rId4" imgW="491441" imgH="491441" progId="">
                  <p:embed/>
                </p:oleObj>
              </mc:Choice>
              <mc:Fallback>
                <p:oleObj r:id="rId4" imgW="491441" imgH="49144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2780928"/>
                        <a:ext cx="3744774" cy="1564223"/>
                      </a:xfrm>
                      <a:prstGeom prst="rect">
                        <a:avLst/>
                      </a:prstGeom>
                      <a:noFill/>
                      <a:ln>
                        <a:noFill/>
                      </a:ln>
                      <a:effectLst/>
                    </p:spPr>
                  </p:pic>
                </p:oleObj>
              </mc:Fallback>
            </mc:AlternateContent>
          </a:graphicData>
        </a:graphic>
      </p:graphicFrame>
      <p:sp>
        <p:nvSpPr>
          <p:cNvPr id="5129" name="Rectangle 5"/>
          <p:cNvSpPr>
            <a:spLocks noChangeArrowheads="1"/>
          </p:cNvSpPr>
          <p:nvPr/>
        </p:nvSpPr>
        <p:spPr bwMode="auto">
          <a:xfrm>
            <a:off x="4014788" y="3186113"/>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dirty="0"/>
          </a:p>
        </p:txBody>
      </p:sp>
      <p:graphicFrame>
        <p:nvGraphicFramePr>
          <p:cNvPr id="5123" name="Object 6"/>
          <p:cNvGraphicFramePr>
            <a:graphicFrameLocks noChangeAspect="1"/>
          </p:cNvGraphicFramePr>
          <p:nvPr>
            <p:extLst>
              <p:ext uri="{D42A27DB-BD31-4B8C-83A1-F6EECF244321}">
                <p14:modId xmlns:p14="http://schemas.microsoft.com/office/powerpoint/2010/main" val="1345718816"/>
              </p:ext>
            </p:extLst>
          </p:nvPr>
        </p:nvGraphicFramePr>
        <p:xfrm>
          <a:off x="5508104" y="2852936"/>
          <a:ext cx="2960712" cy="1291167"/>
        </p:xfrm>
        <a:graphic>
          <a:graphicData uri="http://schemas.openxmlformats.org/presentationml/2006/ole">
            <mc:AlternateContent xmlns:mc="http://schemas.openxmlformats.org/markup-compatibility/2006">
              <mc:Choice xmlns:v="urn:schemas-microsoft-com:vml" Requires="v">
                <p:oleObj spid="_x0000_s5161" r:id="rId6" imgW="491175" imgH="482271" progId="">
                  <p:embed/>
                </p:oleObj>
              </mc:Choice>
              <mc:Fallback>
                <p:oleObj r:id="rId6" imgW="491175" imgH="482271"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4" y="2852936"/>
                        <a:ext cx="2960712" cy="129116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796767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p:txBody>
          <a:bodyPr>
            <a:normAutofit/>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smtClean="0">
                <a:latin typeface="Calibri" pitchFamily="34" charset="0"/>
                <a:cs typeface="Times New Roman" pitchFamily="18" charset="0"/>
              </a:rPr>
              <a:t>Γενικές μέθοδοι ποσοτικοποίησης</a:t>
            </a:r>
            <a:r>
              <a:rPr lang="el-GR" altLang="el-GR" dirty="0" smtClean="0">
                <a:latin typeface="Calibri" pitchFamily="34" charset="0"/>
              </a:rPr>
              <a:t> </a:t>
            </a:r>
          </a:p>
        </p:txBody>
      </p:sp>
      <p:sp>
        <p:nvSpPr>
          <p:cNvPr id="30723" name="Rectangle 2"/>
          <p:cNvSpPr>
            <a:spLocks noGrp="1" noChangeArrowheads="1"/>
          </p:cNvSpPr>
          <p:nvPr>
            <p:ph idx="1"/>
          </p:nvPr>
        </p:nvSpPr>
        <p:spPr>
          <a:xfrm>
            <a:off x="457200" y="1196752"/>
            <a:ext cx="8435280" cy="5400600"/>
          </a:xfrm>
        </p:spPr>
        <p:txBody>
          <a:bodyPr>
            <a:normAutofit fontScale="92500"/>
          </a:bodyPr>
          <a:lstStyle/>
          <a:p>
            <a:pPr marL="608013" indent="-608013" eaLnBrk="1" hangingPunct="1">
              <a:spcBef>
                <a:spcPts val="1200"/>
              </a:spcBef>
              <a:buFont typeface="Times New Roman" pitchFamily="18"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altLang="el-GR" sz="2400" dirty="0" smtClean="0">
                <a:latin typeface="Calibri" pitchFamily="34" charset="0"/>
              </a:rPr>
              <a:t>Μέθοδος πολλαπλών εξωτερικών προτύπων / Καμπύλης αναφοράς (</a:t>
            </a:r>
            <a:r>
              <a:rPr lang="en-US" altLang="el-GR" sz="2400" dirty="0" smtClean="0">
                <a:latin typeface="Calibri" pitchFamily="34" charset="0"/>
              </a:rPr>
              <a:t>multiple external standards</a:t>
            </a:r>
            <a:r>
              <a:rPr lang="el-GR" altLang="el-GR" sz="2400" dirty="0" smtClean="0">
                <a:latin typeface="Calibri" pitchFamily="34" charset="0"/>
              </a:rPr>
              <a:t> / </a:t>
            </a:r>
            <a:r>
              <a:rPr lang="en-US" altLang="el-GR" sz="2400" dirty="0" smtClean="0">
                <a:latin typeface="Calibri" pitchFamily="34" charset="0"/>
              </a:rPr>
              <a:t>calibration curve</a:t>
            </a:r>
            <a:r>
              <a:rPr lang="el-GR" altLang="el-GR" sz="2400" dirty="0" smtClean="0">
                <a:latin typeface="Calibri" pitchFamily="34" charset="0"/>
              </a:rPr>
              <a:t>).</a:t>
            </a:r>
          </a:p>
          <a:p>
            <a:pPr marL="608013" indent="-608013" eaLnBrk="1" hangingPunct="1">
              <a:spcBef>
                <a:spcPts val="1200"/>
              </a:spcBef>
              <a:buFont typeface="Times New Roman" pitchFamily="18"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altLang="el-GR" sz="2400" dirty="0" smtClean="0">
                <a:latin typeface="Calibri" pitchFamily="34" charset="0"/>
              </a:rPr>
              <a:t>Μέθοδος παρεμβολής (</a:t>
            </a:r>
            <a:r>
              <a:rPr lang="en-US" altLang="el-GR" sz="2400" dirty="0" smtClean="0">
                <a:latin typeface="Calibri" pitchFamily="34" charset="0"/>
              </a:rPr>
              <a:t>bracketing</a:t>
            </a:r>
            <a:r>
              <a:rPr lang="el-GR" altLang="el-GR" sz="2400" dirty="0" smtClean="0">
                <a:latin typeface="Calibri" pitchFamily="34" charset="0"/>
              </a:rPr>
              <a:t>).</a:t>
            </a:r>
          </a:p>
          <a:p>
            <a:pPr marL="608013" indent="-608013" eaLnBrk="1" hangingPunct="1">
              <a:spcBef>
                <a:spcPts val="1200"/>
              </a:spcBef>
              <a:buFont typeface="Times New Roman" pitchFamily="18"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altLang="el-GR" sz="2400" dirty="0" smtClean="0">
                <a:latin typeface="Calibri" pitchFamily="34" charset="0"/>
              </a:rPr>
              <a:t>Μέθοδος ενός εξωτερικού προτύπου (</a:t>
            </a:r>
            <a:r>
              <a:rPr lang="en-US" altLang="el-GR" sz="2400" dirty="0" smtClean="0">
                <a:latin typeface="Calibri" pitchFamily="34" charset="0"/>
              </a:rPr>
              <a:t>single external standard</a:t>
            </a:r>
            <a:r>
              <a:rPr lang="el-GR" altLang="el-GR" sz="2400" dirty="0" smtClean="0">
                <a:latin typeface="Calibri" pitchFamily="34" charset="0"/>
              </a:rPr>
              <a:t>).</a:t>
            </a:r>
          </a:p>
          <a:p>
            <a:pPr marL="608013" indent="-608013" eaLnBrk="1" hangingPunct="1">
              <a:spcBef>
                <a:spcPts val="1200"/>
              </a:spcBef>
              <a:buFont typeface="Times New Roman" pitchFamily="18"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altLang="el-GR" sz="2400" dirty="0" smtClean="0">
                <a:latin typeface="Calibri" pitchFamily="34" charset="0"/>
              </a:rPr>
              <a:t>Μέθοδος προσθήκης γνωστής ποσότητας (</a:t>
            </a:r>
            <a:r>
              <a:rPr lang="en-US" altLang="el-GR" sz="2400" dirty="0" smtClean="0">
                <a:latin typeface="Calibri" pitchFamily="34" charset="0"/>
              </a:rPr>
              <a:t>standard addition method</a:t>
            </a:r>
            <a:r>
              <a:rPr lang="el-GR" altLang="el-GR" sz="2400" dirty="0" smtClean="0">
                <a:latin typeface="Calibri" pitchFamily="34" charset="0"/>
              </a:rPr>
              <a:t>).</a:t>
            </a:r>
          </a:p>
          <a:p>
            <a:pPr marL="608013" indent="-608013" eaLnBrk="1" hangingPunct="1">
              <a:spcBef>
                <a:spcPts val="1200"/>
              </a:spcBef>
              <a:buFont typeface="Times New Roman" pitchFamily="18"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altLang="el-GR" sz="2400" dirty="0" smtClean="0">
                <a:latin typeface="Calibri" pitchFamily="34" charset="0"/>
              </a:rPr>
              <a:t>Μέθοδος πολλαπλών προσθηκών γνωστών ποσοτήτων (</a:t>
            </a:r>
            <a:r>
              <a:rPr lang="en-US" altLang="el-GR" sz="2400" dirty="0" smtClean="0">
                <a:latin typeface="Calibri" pitchFamily="34" charset="0"/>
              </a:rPr>
              <a:t>multiple standard addition</a:t>
            </a:r>
            <a:r>
              <a:rPr lang="el-GR" altLang="el-GR" sz="2400" dirty="0" smtClean="0">
                <a:latin typeface="Calibri" pitchFamily="34" charset="0"/>
              </a:rPr>
              <a:t>).</a:t>
            </a:r>
          </a:p>
          <a:p>
            <a:pPr marL="608013" indent="-608013" eaLnBrk="1" hangingPunct="1">
              <a:spcBef>
                <a:spcPts val="1200"/>
              </a:spcBef>
              <a:buFont typeface="Times New Roman" pitchFamily="18"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altLang="el-GR" sz="2400" dirty="0" smtClean="0">
                <a:latin typeface="Calibri" pitchFamily="34" charset="0"/>
              </a:rPr>
              <a:t>Μέθοδος μειώσεως κατά γνωστή ποσότητα (</a:t>
            </a:r>
            <a:r>
              <a:rPr lang="en-US" altLang="el-GR" sz="2400" dirty="0" smtClean="0">
                <a:latin typeface="Calibri" pitchFamily="34" charset="0"/>
              </a:rPr>
              <a:t>standard subtraction</a:t>
            </a:r>
            <a:r>
              <a:rPr lang="el-GR" altLang="el-GR" sz="2400" dirty="0" smtClean="0">
                <a:latin typeface="Calibri" pitchFamily="34" charset="0"/>
              </a:rPr>
              <a:t>).</a:t>
            </a:r>
          </a:p>
          <a:p>
            <a:pPr marL="608013" indent="-608013" eaLnBrk="1" hangingPunct="1">
              <a:spcBef>
                <a:spcPts val="1200"/>
              </a:spcBef>
              <a:buFont typeface="Times New Roman" pitchFamily="18"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altLang="el-GR" sz="2400" dirty="0" smtClean="0">
                <a:latin typeface="Calibri" pitchFamily="34" charset="0"/>
              </a:rPr>
              <a:t>Μέθοδος εσωτερικού προτύπου (</a:t>
            </a:r>
            <a:r>
              <a:rPr lang="en-US" altLang="el-GR" sz="2400" dirty="0" smtClean="0">
                <a:latin typeface="Calibri" pitchFamily="34" charset="0"/>
              </a:rPr>
              <a:t>internal standard</a:t>
            </a:r>
            <a:r>
              <a:rPr lang="el-GR" altLang="el-GR" sz="2400" dirty="0" smtClean="0">
                <a:latin typeface="Calibri" pitchFamily="34" charset="0"/>
              </a:rPr>
              <a:t>).</a:t>
            </a:r>
          </a:p>
          <a:p>
            <a:pPr marL="608013" indent="-608013" eaLnBrk="1" hangingPunct="1">
              <a:spcBef>
                <a:spcPts val="1200"/>
              </a:spcBef>
              <a:buFont typeface="Times New Roman" pitchFamily="18"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altLang="el-GR" sz="2400" dirty="0" smtClean="0">
                <a:latin typeface="Calibri" pitchFamily="34" charset="0"/>
              </a:rPr>
              <a:t>Μέθοδος κανονικοποίησης (normalization).</a:t>
            </a:r>
            <a:endParaRPr lang="en-GB" altLang="el-GR" sz="2000" dirty="0" smtClean="0"/>
          </a:p>
        </p:txBody>
      </p:sp>
      <p:sp>
        <p:nvSpPr>
          <p:cNvPr id="23554" name="Slide Number Placeholder 5"/>
          <p:cNvSpPr>
            <a:spLocks noGrp="1"/>
          </p:cNvSpPr>
          <p:nvPr>
            <p:ph type="sldNum" sz="quarter" idx="12"/>
          </p:nvPr>
        </p:nvSpPr>
        <p:spPr/>
        <p:txBody>
          <a:bodyPr/>
          <a:lstStyle/>
          <a:p>
            <a:pPr>
              <a:defRPr/>
            </a:pPr>
            <a:fld id="{25E5CD1D-566C-4723-A0A0-409193754040}" type="slidenum">
              <a:rPr lang="en-GB" altLang="el-GR" smtClean="0">
                <a:latin typeface="Times New Roman" pitchFamily="18" charset="0"/>
              </a:rPr>
              <a:pPr>
                <a:defRPr/>
              </a:pPr>
              <a:t>21</a:t>
            </a:fld>
            <a:endParaRPr lang="en-GB" altLang="el-GR" dirty="0" smtClean="0">
              <a:latin typeface="Times New Roman" pitchFamily="18" charset="0"/>
            </a:endParaRPr>
          </a:p>
        </p:txBody>
      </p:sp>
    </p:spTree>
    <p:extLst>
      <p:ext uri="{BB962C8B-B14F-4D97-AF65-F5344CB8AC3E}">
        <p14:creationId xmlns:p14="http://schemas.microsoft.com/office/powerpoint/2010/main" val="21429267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467544" y="116632"/>
            <a:ext cx="8229600" cy="1080120"/>
          </a:xfrm>
        </p:spPr>
        <p:txBody>
          <a:bodyPr>
            <a:normAutofit fontScale="90000"/>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4000" b="1" dirty="0" smtClean="0">
                <a:latin typeface="Calibri" pitchFamily="34" charset="0"/>
                <a:cs typeface="Times New Roman" pitchFamily="18" charset="0"/>
              </a:rPr>
              <a:t>Μέθοδος πολλαπλών εξωτερικών προτύπων / καμπύλης αναφοράς</a:t>
            </a:r>
            <a:r>
              <a:rPr lang="en-US" altLang="el-GR" sz="4000" b="1" dirty="0" smtClean="0">
                <a:latin typeface="Calibri" pitchFamily="34" charset="0"/>
                <a:cs typeface="Times New Roman" pitchFamily="18" charset="0"/>
              </a:rPr>
              <a:t> </a:t>
            </a:r>
            <a:r>
              <a:rPr lang="el-GR" altLang="el-GR" sz="3300" b="0" dirty="0" smtClean="0">
                <a:latin typeface="Calibri" pitchFamily="34" charset="0"/>
              </a:rPr>
              <a:t>1/3</a:t>
            </a:r>
          </a:p>
        </p:txBody>
      </p:sp>
      <p:sp>
        <p:nvSpPr>
          <p:cNvPr id="31747" name="Rectangle 2"/>
          <p:cNvSpPr>
            <a:spLocks noGrp="1" noChangeArrowheads="1"/>
          </p:cNvSpPr>
          <p:nvPr>
            <p:ph idx="1"/>
          </p:nvPr>
        </p:nvSpPr>
        <p:spPr>
          <a:xfrm>
            <a:off x="457200" y="1484784"/>
            <a:ext cx="8363272" cy="5040560"/>
          </a:xfrm>
        </p:spPr>
        <p:txBody>
          <a:bodyPr>
            <a:noAutofit/>
          </a:bodyPr>
          <a:lstStyle/>
          <a:p>
            <a:pPr marL="341313" indent="-341313" eaLnBrk="1" hangingPunct="1">
              <a:lnSpc>
                <a:spcPct val="105000"/>
              </a:lnSpc>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dirty="0" smtClean="0">
                <a:latin typeface="Calibri" pitchFamily="34" charset="0"/>
                <a:cs typeface="Times New Roman" pitchFamily="18" charset="0"/>
              </a:rPr>
              <a:t>Τα πρότυπα εργασίας μπορεί να είναι καθαρά διαλύματα αναλύτη στο χρησιμοποιούμενο διαλύτη, στην περίπτωση όμως που το μητρικό υλικό των δειγμάτων (</a:t>
            </a:r>
            <a:r>
              <a:rPr lang="en-US" altLang="el-GR" dirty="0" smtClean="0">
                <a:latin typeface="Calibri" pitchFamily="34" charset="0"/>
                <a:cs typeface="Times New Roman" pitchFamily="18" charset="0"/>
              </a:rPr>
              <a:t>matrix</a:t>
            </a:r>
            <a:r>
              <a:rPr lang="el-GR" altLang="el-GR" dirty="0" smtClean="0">
                <a:latin typeface="Calibri" pitchFamily="34" charset="0"/>
                <a:cs typeface="Times New Roman" pitchFamily="18" charset="0"/>
              </a:rPr>
              <a:t>) επηρεάζει την απόκριση της μεθόδου, τα πρότυπα πρέπει να παρασκευασθούν στο ίδιο μητρικό υλικό.</a:t>
            </a:r>
          </a:p>
          <a:p>
            <a:pPr marL="341313" indent="-341313" eaLnBrk="1" hangingPunct="1">
              <a:lnSpc>
                <a:spcPct val="105000"/>
              </a:lnSpc>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dirty="0" smtClean="0">
                <a:latin typeface="Calibri" pitchFamily="34" charset="0"/>
                <a:cs typeface="Times New Roman" pitchFamily="18" charset="0"/>
              </a:rPr>
              <a:t> Η μελέτη επίδρασης του μητρικού υλικού επιτυγχάνεται με τη σύγκριση των εξισώσεων παλινδρόμησης από πρότυπα σε μητρικό υλικό και καθαρό διαλύτη. </a:t>
            </a:r>
          </a:p>
          <a:p>
            <a:pPr marL="341313" indent="-341313" eaLnBrk="1" hangingPunct="1">
              <a:lnSpc>
                <a:spcPct val="105000"/>
              </a:lnSpc>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dirty="0" smtClean="0">
                <a:latin typeface="Calibri" pitchFamily="34" charset="0"/>
                <a:cs typeface="Times New Roman" pitchFamily="18" charset="0"/>
              </a:rPr>
              <a:t>Τα πρότυπα πρέπει να είναι ομοιόμορφα κατανεμημένα στη γραμμική περιοχή και οπωσδήποτε να περικλείουν τις αναμενόμενες συγκεντρώσεις αγνώστων. </a:t>
            </a:r>
          </a:p>
          <a:p>
            <a:pPr marL="341313" indent="-341313" eaLnBrk="1" hangingPunct="1">
              <a:lnSpc>
                <a:spcPct val="105000"/>
              </a:lnSpc>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dirty="0" smtClean="0">
                <a:latin typeface="Calibri" pitchFamily="34" charset="0"/>
                <a:cs typeface="Times New Roman" pitchFamily="18" charset="0"/>
              </a:rPr>
              <a:t>Τα πρότυπα αναλύονται πριν και μετά τα άγνωστα ή μεταξύ των αγνώστων.</a:t>
            </a:r>
            <a:r>
              <a:rPr lang="en-GB" altLang="el-GR" dirty="0" smtClean="0">
                <a:latin typeface="Calibri" pitchFamily="34" charset="0"/>
              </a:rPr>
              <a:t> </a:t>
            </a:r>
          </a:p>
        </p:txBody>
      </p:sp>
      <p:sp>
        <p:nvSpPr>
          <p:cNvPr id="24578" name="Slide Number Placeholder 5"/>
          <p:cNvSpPr>
            <a:spLocks noGrp="1"/>
          </p:cNvSpPr>
          <p:nvPr>
            <p:ph type="sldNum" sz="quarter" idx="12"/>
          </p:nvPr>
        </p:nvSpPr>
        <p:spPr/>
        <p:txBody>
          <a:bodyPr/>
          <a:lstStyle/>
          <a:p>
            <a:pPr>
              <a:defRPr/>
            </a:pPr>
            <a:fld id="{84CAC801-DE16-4ECE-9A6D-38D12E14C0F0}" type="slidenum">
              <a:rPr lang="en-GB" altLang="el-GR" smtClean="0">
                <a:latin typeface="Times New Roman" pitchFamily="18" charset="0"/>
              </a:rPr>
              <a:pPr>
                <a:defRPr/>
              </a:pPr>
              <a:t>22</a:t>
            </a:fld>
            <a:endParaRPr lang="en-GB" altLang="el-GR" dirty="0" smtClean="0">
              <a:latin typeface="Times New Roman" pitchFamily="18" charset="0"/>
            </a:endParaRPr>
          </a:p>
        </p:txBody>
      </p:sp>
    </p:spTree>
    <p:extLst>
      <p:ext uri="{BB962C8B-B14F-4D97-AF65-F5344CB8AC3E}">
        <p14:creationId xmlns:p14="http://schemas.microsoft.com/office/powerpoint/2010/main" val="18074065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idx="1"/>
          </p:nvPr>
        </p:nvSpPr>
        <p:spPr>
          <a:xfrm>
            <a:off x="457200" y="1556792"/>
            <a:ext cx="8229600" cy="4680520"/>
          </a:xfrm>
        </p:spPr>
        <p:txBody>
          <a:bodyPr/>
          <a:lstStyle/>
          <a:p>
            <a:pPr marL="341313" indent="-341313" eaLnBrk="1" hangingPunct="1">
              <a:spcBef>
                <a:spcPts val="12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Από τα ζεύγη τιμών  (</a:t>
            </a:r>
            <a:r>
              <a:rPr lang="en-US" altLang="el-GR" sz="2400" dirty="0" smtClean="0">
                <a:latin typeface="Calibri" pitchFamily="34" charset="0"/>
              </a:rPr>
              <a:t>x</a:t>
            </a:r>
            <a:r>
              <a:rPr lang="en-US" altLang="el-GR" sz="2400" baseline="-30000" dirty="0" smtClean="0">
                <a:latin typeface="Calibri" pitchFamily="34" charset="0"/>
              </a:rPr>
              <a:t>i</a:t>
            </a:r>
            <a:r>
              <a:rPr lang="el-GR" altLang="el-GR" sz="2400" dirty="0" smtClean="0">
                <a:latin typeface="Calibri" pitchFamily="34" charset="0"/>
              </a:rPr>
              <a:t>, </a:t>
            </a:r>
            <a:r>
              <a:rPr lang="en-US" altLang="el-GR" sz="2400" dirty="0" smtClean="0">
                <a:latin typeface="Calibri" pitchFamily="34" charset="0"/>
              </a:rPr>
              <a:t>y</a:t>
            </a:r>
            <a:r>
              <a:rPr lang="en-US" altLang="el-GR" sz="2400" baseline="-30000" dirty="0" smtClean="0">
                <a:latin typeface="Calibri" pitchFamily="34" charset="0"/>
              </a:rPr>
              <a:t>i</a:t>
            </a:r>
            <a:r>
              <a:rPr lang="el-GR" altLang="el-GR" sz="2400" dirty="0" smtClean="0">
                <a:latin typeface="Calibri" pitchFamily="34" charset="0"/>
              </a:rPr>
              <a:t>) χαράσσεται γραφικά η καμπύλη βαθμονόμησης (αναφοράς) σε χιλιοστομετρικό χάρτη (γραφική χάραξη), συνηθίζεται όμως να υπολογίζεται η εξίσωση της ευθείας παλινδρόμησης (</a:t>
            </a:r>
            <a:r>
              <a:rPr lang="en-US" altLang="el-GR" sz="2400" dirty="0" smtClean="0">
                <a:latin typeface="Calibri" pitchFamily="34" charset="0"/>
              </a:rPr>
              <a:t>regression equation</a:t>
            </a:r>
            <a:r>
              <a:rPr lang="el-GR" altLang="el-GR" sz="2400" dirty="0" smtClean="0">
                <a:latin typeface="Calibri" pitchFamily="34" charset="0"/>
              </a:rPr>
              <a:t>) με τη μέθοδο ελαχίστων τετραγώνων:</a:t>
            </a:r>
          </a:p>
          <a:p>
            <a:pPr marL="341313" indent="-341313" algn="ctr" eaLnBrk="1" hangingPunct="1">
              <a:spcBef>
                <a:spcPts val="12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l-GR" sz="2400" dirty="0" smtClean="0">
                <a:latin typeface="Calibri" pitchFamily="34" charset="0"/>
                <a:cs typeface="Times New Roman" pitchFamily="18" charset="0"/>
              </a:rPr>
              <a:t>y = a(±s</a:t>
            </a:r>
            <a:r>
              <a:rPr lang="en-US" altLang="el-GR" sz="2400" baseline="-30000" dirty="0" smtClean="0">
                <a:latin typeface="Calibri" pitchFamily="34" charset="0"/>
                <a:cs typeface="Times New Roman" pitchFamily="18" charset="0"/>
              </a:rPr>
              <a:t>a</a:t>
            </a:r>
            <a:r>
              <a:rPr lang="en-US" altLang="el-GR" sz="2400" dirty="0" smtClean="0">
                <a:latin typeface="Calibri" pitchFamily="34" charset="0"/>
                <a:cs typeface="Times New Roman" pitchFamily="18" charset="0"/>
              </a:rPr>
              <a:t>) + b(±s</a:t>
            </a:r>
            <a:r>
              <a:rPr lang="en-US" altLang="el-GR" sz="2400" baseline="-30000" dirty="0" smtClean="0">
                <a:latin typeface="Calibri" pitchFamily="34" charset="0"/>
                <a:cs typeface="Times New Roman" pitchFamily="18" charset="0"/>
              </a:rPr>
              <a:t>b</a:t>
            </a:r>
            <a:r>
              <a:rPr lang="en-US" altLang="el-GR" sz="2400" dirty="0" smtClean="0">
                <a:latin typeface="Calibri" pitchFamily="34" charset="0"/>
                <a:cs typeface="Times New Roman" pitchFamily="18" charset="0"/>
              </a:rPr>
              <a:t>) C, r = ………</a:t>
            </a:r>
          </a:p>
          <a:p>
            <a:pPr marL="341313" indent="-341313" eaLnBrk="1" hangingPunct="1">
              <a:spcBef>
                <a:spcPts val="12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Ο υπολογισμός του αγνώστου γίνεται γραφικά (πρέπει να αποφεύγεται) ή υπολογιστικά:</a:t>
            </a:r>
            <a:endParaRPr lang="en-GB" altLang="el-GR" sz="2000" dirty="0" smtClean="0"/>
          </a:p>
        </p:txBody>
      </p:sp>
      <p:sp>
        <p:nvSpPr>
          <p:cNvPr id="25602" name="Slide Number Placeholder 5"/>
          <p:cNvSpPr>
            <a:spLocks noGrp="1"/>
          </p:cNvSpPr>
          <p:nvPr>
            <p:ph type="sldNum" sz="quarter" idx="12"/>
          </p:nvPr>
        </p:nvSpPr>
        <p:spPr/>
        <p:txBody>
          <a:bodyPr/>
          <a:lstStyle/>
          <a:p>
            <a:pPr>
              <a:defRPr/>
            </a:pPr>
            <a:fld id="{B22EFF05-FB8B-44FC-83EC-20CF36436133}" type="slidenum">
              <a:rPr lang="en-GB" altLang="el-GR" smtClean="0">
                <a:latin typeface="Times New Roman" pitchFamily="18" charset="0"/>
              </a:rPr>
              <a:pPr>
                <a:defRPr/>
              </a:pPr>
              <a:t>23</a:t>
            </a:fld>
            <a:endParaRPr lang="en-GB" altLang="el-GR" dirty="0" smtClean="0">
              <a:latin typeface="Times New Roman" pitchFamily="18" charset="0"/>
            </a:endParaRPr>
          </a:p>
        </p:txBody>
      </p:sp>
      <p:sp>
        <p:nvSpPr>
          <p:cNvPr id="6151" name="Rectangle 3"/>
          <p:cNvSpPr>
            <a:spLocks noChangeArrowheads="1"/>
          </p:cNvSpPr>
          <p:nvPr/>
        </p:nvSpPr>
        <p:spPr bwMode="auto">
          <a:xfrm>
            <a:off x="4186238" y="323373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dirty="0"/>
          </a:p>
        </p:txBody>
      </p:sp>
      <p:sp>
        <p:nvSpPr>
          <p:cNvPr id="8" name="Rectangle 1"/>
          <p:cNvSpPr>
            <a:spLocks noGrp="1" noChangeArrowheads="1"/>
          </p:cNvSpPr>
          <p:nvPr>
            <p:ph type="title"/>
          </p:nvPr>
        </p:nvSpPr>
        <p:spPr>
          <a:xfrm>
            <a:off x="467544" y="116632"/>
            <a:ext cx="8229600" cy="1080120"/>
          </a:xfrm>
        </p:spPr>
        <p:txBody>
          <a:bodyPr>
            <a:normAutofit fontScale="90000"/>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4000" b="1" dirty="0" smtClean="0">
                <a:latin typeface="Calibri" pitchFamily="34" charset="0"/>
                <a:cs typeface="Times New Roman" pitchFamily="18" charset="0"/>
              </a:rPr>
              <a:t>Μέθοδος πολλαπλών εξωτερικών προτύπων / καμπύλης αναφοράς</a:t>
            </a:r>
            <a:r>
              <a:rPr lang="en-US" altLang="el-GR" sz="4000" b="1" dirty="0" smtClean="0">
                <a:latin typeface="Calibri" pitchFamily="34" charset="0"/>
                <a:cs typeface="Times New Roman" pitchFamily="18" charset="0"/>
              </a:rPr>
              <a:t> </a:t>
            </a:r>
            <a:r>
              <a:rPr lang="el-GR" altLang="el-GR" sz="3300" b="0" dirty="0">
                <a:latin typeface="Calibri" pitchFamily="34" charset="0"/>
              </a:rPr>
              <a:t>2</a:t>
            </a:r>
            <a:r>
              <a:rPr lang="el-GR" altLang="el-GR" sz="3300" b="0" dirty="0" smtClean="0">
                <a:latin typeface="Calibri" pitchFamily="34" charset="0"/>
              </a:rPr>
              <a:t>/3</a:t>
            </a: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1224501580"/>
              </p:ext>
            </p:extLst>
          </p:nvPr>
        </p:nvGraphicFramePr>
        <p:xfrm>
          <a:off x="3269456" y="5445224"/>
          <a:ext cx="1833563" cy="928688"/>
        </p:xfrm>
        <a:graphic>
          <a:graphicData uri="http://schemas.openxmlformats.org/presentationml/2006/ole">
            <mc:AlternateContent xmlns:mc="http://schemas.openxmlformats.org/markup-compatibility/2006">
              <mc:Choice xmlns:v="urn:schemas-microsoft-com:vml" Requires="v">
                <p:oleObj spid="_x0000_s6165" name="Εξίσωση" r:id="rId4" imgW="491263" imgH="393511" progId="Equation.3">
                  <p:embed/>
                </p:oleObj>
              </mc:Choice>
              <mc:Fallback>
                <p:oleObj name="Εξίσωση" r:id="rId4" imgW="491263" imgH="393511"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9456" y="5445224"/>
                        <a:ext cx="1833563" cy="928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503409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idx="1"/>
          </p:nvPr>
        </p:nvSpPr>
        <p:spPr>
          <a:xfrm>
            <a:off x="457200" y="1484784"/>
            <a:ext cx="8229600" cy="4752528"/>
          </a:xfrm>
        </p:spPr>
        <p:txBody>
          <a:bodyPr/>
          <a:lstStyle/>
          <a:p>
            <a:pPr marL="341313" indent="-341313" eaLnBrk="1" hangingPunct="1">
              <a:spcBef>
                <a:spcPts val="12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Η συχνότητα κατασκευής της καμπύλης αναφοράς εξαρτάται από την ανθεκτικότητα της μεθόδου. Η καθημερινή κατασκευή της εξασφαλίζει αξιοπιστία, αλλά συνεπάγεται κόστος και χρόνο. Σε μεθόδους αυξημένης ανθεκτικότητας μπορεί να ελέγχεται με την ανάλυση ενός προτύπου.</a:t>
            </a:r>
          </a:p>
          <a:p>
            <a:pPr marL="341313" indent="-341313" eaLnBrk="1" hangingPunct="1">
              <a:spcBef>
                <a:spcPts val="12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Ο αριθμός των προτύπων, σε περίπτωση γραμμικής σχέσεως βαθμονόμησης μπορεί να είναι 3-6, σε περιπτώσεις ρουτίνας, για απλό έλεγχο μπορεί να είναι και 1-2.</a:t>
            </a:r>
          </a:p>
          <a:p>
            <a:pPr marL="341313" indent="-341313" eaLnBrk="1" hangingPunct="1">
              <a:spcBef>
                <a:spcPts val="12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Αποτελεί την πλέον αξιόπιστη μέθοδο ποσοτικοποίησης.</a:t>
            </a:r>
          </a:p>
        </p:txBody>
      </p:sp>
      <p:sp>
        <p:nvSpPr>
          <p:cNvPr id="26626" name="Slide Number Placeholder 5"/>
          <p:cNvSpPr>
            <a:spLocks noGrp="1"/>
          </p:cNvSpPr>
          <p:nvPr>
            <p:ph type="sldNum" sz="quarter" idx="12"/>
          </p:nvPr>
        </p:nvSpPr>
        <p:spPr/>
        <p:txBody>
          <a:bodyPr/>
          <a:lstStyle/>
          <a:p>
            <a:pPr>
              <a:defRPr/>
            </a:pPr>
            <a:fld id="{23DAF867-DF9D-4AD6-BCB6-447AE68C3CF4}" type="slidenum">
              <a:rPr lang="en-GB" altLang="el-GR" smtClean="0">
                <a:latin typeface="Times New Roman" pitchFamily="18" charset="0"/>
              </a:rPr>
              <a:pPr>
                <a:defRPr/>
              </a:pPr>
              <a:t>24</a:t>
            </a:fld>
            <a:endParaRPr lang="en-GB" altLang="el-GR" dirty="0" smtClean="0">
              <a:latin typeface="Times New Roman" pitchFamily="18" charset="0"/>
            </a:endParaRPr>
          </a:p>
        </p:txBody>
      </p:sp>
      <p:sp>
        <p:nvSpPr>
          <p:cNvPr id="6" name="Rectangle 1"/>
          <p:cNvSpPr>
            <a:spLocks noGrp="1" noChangeArrowheads="1"/>
          </p:cNvSpPr>
          <p:nvPr>
            <p:ph type="title"/>
          </p:nvPr>
        </p:nvSpPr>
        <p:spPr>
          <a:xfrm>
            <a:off x="467544" y="116632"/>
            <a:ext cx="8229600" cy="1080120"/>
          </a:xfrm>
        </p:spPr>
        <p:txBody>
          <a:bodyPr>
            <a:normAutofit fontScale="90000"/>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4000" b="1" dirty="0" smtClean="0">
                <a:latin typeface="Calibri" pitchFamily="34" charset="0"/>
                <a:cs typeface="Times New Roman" pitchFamily="18" charset="0"/>
              </a:rPr>
              <a:t>Μέθοδος πολλαπλών εξωτερικών προτύπων / καμπύλης αναφοράς</a:t>
            </a:r>
            <a:r>
              <a:rPr lang="en-US" altLang="el-GR" sz="4000" b="1" dirty="0" smtClean="0">
                <a:latin typeface="Calibri" pitchFamily="34" charset="0"/>
                <a:cs typeface="Times New Roman" pitchFamily="18" charset="0"/>
              </a:rPr>
              <a:t> </a:t>
            </a:r>
            <a:r>
              <a:rPr lang="el-GR" altLang="el-GR" sz="3300" b="0" dirty="0">
                <a:latin typeface="Calibri" pitchFamily="34" charset="0"/>
              </a:rPr>
              <a:t>3</a:t>
            </a:r>
            <a:r>
              <a:rPr lang="el-GR" altLang="el-GR" sz="3300" b="0" dirty="0" smtClean="0">
                <a:latin typeface="Calibri" pitchFamily="34" charset="0"/>
              </a:rPr>
              <a:t>/3</a:t>
            </a:r>
          </a:p>
        </p:txBody>
      </p:sp>
    </p:spTree>
    <p:extLst>
      <p:ext uri="{BB962C8B-B14F-4D97-AF65-F5344CB8AC3E}">
        <p14:creationId xmlns:p14="http://schemas.microsoft.com/office/powerpoint/2010/main" val="32268167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p:txBody>
          <a:bodyPr>
            <a:normAutofit/>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smtClean="0">
                <a:latin typeface="Calibri" pitchFamily="34" charset="0"/>
                <a:cs typeface="Times New Roman" pitchFamily="18" charset="0"/>
              </a:rPr>
              <a:t>Μέθοδος παρεμβολής </a:t>
            </a:r>
            <a:r>
              <a:rPr lang="el-GR" altLang="el-GR" dirty="0" smtClean="0">
                <a:latin typeface="Calibri" pitchFamily="34" charset="0"/>
              </a:rPr>
              <a:t> </a:t>
            </a:r>
            <a:r>
              <a:rPr lang="el-GR" altLang="el-GR" sz="3000" b="0" dirty="0" smtClean="0">
                <a:latin typeface="Calibri" pitchFamily="34" charset="0"/>
              </a:rPr>
              <a:t>1/3</a:t>
            </a:r>
          </a:p>
        </p:txBody>
      </p:sp>
      <p:sp>
        <p:nvSpPr>
          <p:cNvPr id="33795" name="Rectangle 2"/>
          <p:cNvSpPr>
            <a:spLocks noGrp="1" noChangeArrowheads="1"/>
          </p:cNvSpPr>
          <p:nvPr>
            <p:ph idx="1"/>
          </p:nvPr>
        </p:nvSpPr>
        <p:spPr/>
        <p:txBody>
          <a:bodyPr/>
          <a:lstStyle/>
          <a:p>
            <a:pPr marL="341313" indent="-341313" eaLnBrk="1" hangingPunct="1">
              <a:spcBef>
                <a:spcPts val="12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Όταν η καμπύλη βαθμονόμησης δεν είναι γραμμική. πχ. στη φλογοφωτομετρία, όπου λόγω αυτοαπορρόφησης υπάρχει καμπύλωση προ τα κάτω, χρησιμοποιούμε τη μέθοδο παρεμβολής.</a:t>
            </a:r>
          </a:p>
          <a:p>
            <a:pPr marL="341313" indent="-341313" eaLnBrk="1" hangingPunct="1">
              <a:spcBef>
                <a:spcPts val="12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Απαιτείται μεγάλος αριθμός προτύπων και χαράσσεται η μη γραμμική καμπύλη βαθμονόμησης.</a:t>
            </a:r>
            <a:r>
              <a:rPr lang="en-GB" altLang="el-GR" sz="2400" dirty="0" smtClean="0">
                <a:latin typeface="Calibri" pitchFamily="34" charset="0"/>
              </a:rPr>
              <a:t> O</a:t>
            </a:r>
            <a:r>
              <a:rPr lang="el-GR" altLang="el-GR" sz="2400" dirty="0" smtClean="0">
                <a:latin typeface="Calibri" pitchFamily="34" charset="0"/>
              </a:rPr>
              <a:t> υπολογισμός του αγνώστου γίνεται γραφικά, χρησιμοποιώντας το τμήμα της καμπύλης μεταξύ δυο σημείων / προτύπων που περικλείουν (</a:t>
            </a:r>
            <a:r>
              <a:rPr lang="en-US" altLang="el-GR" sz="2400" dirty="0" smtClean="0">
                <a:latin typeface="Calibri" pitchFamily="34" charset="0"/>
              </a:rPr>
              <a:t>bracketimg</a:t>
            </a:r>
            <a:r>
              <a:rPr lang="el-GR" altLang="el-GR" sz="2400" dirty="0" smtClean="0">
                <a:latin typeface="Calibri" pitchFamily="34" charset="0"/>
              </a:rPr>
              <a:t>) το σήμα του αγνώστου και το οποίο τμήμα.</a:t>
            </a:r>
          </a:p>
        </p:txBody>
      </p:sp>
      <p:sp>
        <p:nvSpPr>
          <p:cNvPr id="27650" name="Slide Number Placeholder 5"/>
          <p:cNvSpPr>
            <a:spLocks noGrp="1"/>
          </p:cNvSpPr>
          <p:nvPr>
            <p:ph type="sldNum" sz="quarter" idx="12"/>
          </p:nvPr>
        </p:nvSpPr>
        <p:spPr/>
        <p:txBody>
          <a:bodyPr/>
          <a:lstStyle/>
          <a:p>
            <a:pPr>
              <a:defRPr/>
            </a:pPr>
            <a:fld id="{3155A56B-D883-4F5D-8166-F2704AED1663}" type="slidenum">
              <a:rPr lang="en-GB" altLang="el-GR" smtClean="0">
                <a:latin typeface="Times New Roman" pitchFamily="18" charset="0"/>
              </a:rPr>
              <a:pPr>
                <a:defRPr/>
              </a:pPr>
              <a:t>25</a:t>
            </a:fld>
            <a:endParaRPr lang="en-GB" altLang="el-GR" dirty="0" smtClean="0">
              <a:latin typeface="Times New Roman" pitchFamily="18" charset="0"/>
            </a:endParaRPr>
          </a:p>
        </p:txBody>
      </p:sp>
    </p:spTree>
    <p:extLst>
      <p:ext uri="{BB962C8B-B14F-4D97-AF65-F5344CB8AC3E}">
        <p14:creationId xmlns:p14="http://schemas.microsoft.com/office/powerpoint/2010/main" val="36984342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a:latin typeface="Calibri" pitchFamily="34" charset="0"/>
                <a:cs typeface="Times New Roman" pitchFamily="18" charset="0"/>
              </a:rPr>
              <a:t>Μέθοδος παρεμβολής </a:t>
            </a:r>
            <a:r>
              <a:rPr lang="el-GR" altLang="el-GR" dirty="0">
                <a:latin typeface="Calibri" pitchFamily="34" charset="0"/>
              </a:rPr>
              <a:t> </a:t>
            </a:r>
            <a:r>
              <a:rPr lang="el-GR" altLang="el-GR" sz="3000" b="0" dirty="0" smtClean="0">
                <a:latin typeface="Calibri" pitchFamily="34" charset="0"/>
              </a:rPr>
              <a:t>2/3</a:t>
            </a:r>
            <a:endParaRPr lang="el-GR" altLang="el-GR" sz="3200" dirty="0" smtClean="0">
              <a:latin typeface="Calibri" pitchFamily="34" charset="0"/>
            </a:endParaRPr>
          </a:p>
        </p:txBody>
      </p:sp>
      <p:sp>
        <p:nvSpPr>
          <p:cNvPr id="34819" name="Rectangle 2"/>
          <p:cNvSpPr>
            <a:spLocks noGrp="1" noChangeArrowheads="1"/>
          </p:cNvSpPr>
          <p:nvPr>
            <p:ph idx="1"/>
          </p:nvPr>
        </p:nvSpPr>
        <p:spPr/>
        <p:txBody>
          <a:bodyPr>
            <a:normAutofit/>
          </a:bodyPr>
          <a:lstStyle/>
          <a:p>
            <a:pPr marL="341313" indent="-341313" eaLnBrk="1" hangingPunct="1">
              <a:spcBef>
                <a:spcPts val="12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Υπολογιστικά υπολογίζεται ως ακολούθως:</a:t>
            </a:r>
          </a:p>
          <a:p>
            <a:pPr marL="800100" lvl="1">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Πρότυπο 1 με συγκέντρωση </a:t>
            </a:r>
            <a:r>
              <a:rPr lang="en-GB" altLang="el-GR" sz="2400" dirty="0" smtClean="0">
                <a:latin typeface="Calibri" pitchFamily="34" charset="0"/>
              </a:rPr>
              <a:t>Cs1</a:t>
            </a:r>
            <a:r>
              <a:rPr lang="el-GR" altLang="el-GR" sz="2400" dirty="0" smtClean="0">
                <a:latin typeface="Calibri" pitchFamily="34" charset="0"/>
              </a:rPr>
              <a:t> και απόκριση </a:t>
            </a:r>
            <a:r>
              <a:rPr lang="en-GB" altLang="el-GR" sz="2400" dirty="0" smtClean="0">
                <a:latin typeface="Calibri" pitchFamily="34" charset="0"/>
              </a:rPr>
              <a:t>Ps1.</a:t>
            </a:r>
          </a:p>
          <a:p>
            <a:pPr marL="800100" lvl="1">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Πρότυπο 2 με συγκέντρωση </a:t>
            </a:r>
            <a:r>
              <a:rPr lang="en-GB" altLang="el-GR" sz="2400" dirty="0" smtClean="0">
                <a:latin typeface="Calibri" pitchFamily="34" charset="0"/>
              </a:rPr>
              <a:t>Cs2</a:t>
            </a:r>
            <a:r>
              <a:rPr lang="el-GR" altLang="el-GR" sz="2400" dirty="0" smtClean="0">
                <a:latin typeface="Calibri" pitchFamily="34" charset="0"/>
              </a:rPr>
              <a:t> και απόκριση </a:t>
            </a:r>
            <a:r>
              <a:rPr lang="en-GB" altLang="el-GR" sz="2400" dirty="0" smtClean="0">
                <a:latin typeface="Calibri" pitchFamily="34" charset="0"/>
              </a:rPr>
              <a:t>Ps2</a:t>
            </a:r>
          </a:p>
          <a:p>
            <a:pPr marL="800100" lvl="1">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Άγνωστο Χ με συγκέντρωση </a:t>
            </a:r>
            <a:r>
              <a:rPr lang="en-GB" altLang="el-GR" sz="2400" dirty="0" smtClean="0">
                <a:latin typeface="Calibri" pitchFamily="34" charset="0"/>
              </a:rPr>
              <a:t>Cx</a:t>
            </a:r>
            <a:r>
              <a:rPr lang="el-GR" altLang="el-GR" sz="2400" dirty="0" smtClean="0">
                <a:latin typeface="Calibri" pitchFamily="34" charset="0"/>
              </a:rPr>
              <a:t> και απόκριση </a:t>
            </a:r>
            <a:r>
              <a:rPr lang="en-GB" altLang="el-GR" sz="2400" dirty="0" smtClean="0">
                <a:latin typeface="Calibri" pitchFamily="34" charset="0"/>
              </a:rPr>
              <a:t>Px.</a:t>
            </a:r>
          </a:p>
        </p:txBody>
      </p:sp>
      <p:sp>
        <p:nvSpPr>
          <p:cNvPr id="28674" name="Slide Number Placeholder 5"/>
          <p:cNvSpPr>
            <a:spLocks noGrp="1"/>
          </p:cNvSpPr>
          <p:nvPr>
            <p:ph type="sldNum" sz="quarter" idx="12"/>
          </p:nvPr>
        </p:nvSpPr>
        <p:spPr/>
        <p:txBody>
          <a:bodyPr/>
          <a:lstStyle/>
          <a:p>
            <a:pPr>
              <a:defRPr/>
            </a:pPr>
            <a:fld id="{B4E968ED-2BE1-48A8-9F08-45EFF4CE788B}" type="slidenum">
              <a:rPr lang="en-GB" altLang="el-GR" smtClean="0">
                <a:latin typeface="Times New Roman" pitchFamily="18" charset="0"/>
              </a:rPr>
              <a:pPr>
                <a:defRPr/>
              </a:pPr>
              <a:t>26</a:t>
            </a:fld>
            <a:endParaRPr lang="en-GB" altLang="el-GR" dirty="0" smtClean="0">
              <a:latin typeface="Times New Roman" pitchFamily="18" charset="0"/>
            </a:endParaRPr>
          </a:p>
        </p:txBody>
      </p:sp>
    </p:spTree>
    <p:extLst>
      <p:ext uri="{BB962C8B-B14F-4D97-AF65-F5344CB8AC3E}">
        <p14:creationId xmlns:p14="http://schemas.microsoft.com/office/powerpoint/2010/main" val="7388978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1"/>
          <p:cNvSpPr>
            <a:spLocks noGrp="1" noChangeArrowheads="1"/>
          </p:cNvSpPr>
          <p:nvPr>
            <p:ph type="title"/>
          </p:nvPr>
        </p:nvSpPr>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a:latin typeface="Calibri" pitchFamily="34" charset="0"/>
                <a:cs typeface="Times New Roman" pitchFamily="18" charset="0"/>
              </a:rPr>
              <a:t>Μέθοδος παρεμβολής </a:t>
            </a:r>
            <a:r>
              <a:rPr lang="el-GR" altLang="el-GR" dirty="0">
                <a:latin typeface="Calibri" pitchFamily="34" charset="0"/>
              </a:rPr>
              <a:t> </a:t>
            </a:r>
            <a:r>
              <a:rPr lang="el-GR" altLang="el-GR" sz="3000" b="0" dirty="0" smtClean="0">
                <a:latin typeface="Calibri" pitchFamily="34" charset="0"/>
              </a:rPr>
              <a:t>3/3</a:t>
            </a:r>
            <a:endParaRPr lang="el-GR" altLang="el-GR" sz="3200" dirty="0" smtClean="0">
              <a:cs typeface="Times New Roman" pitchFamily="18" charset="0"/>
            </a:endParaRPr>
          </a:p>
        </p:txBody>
      </p:sp>
      <p:sp>
        <p:nvSpPr>
          <p:cNvPr id="29698" name="Slide Number Placeholder 5"/>
          <p:cNvSpPr>
            <a:spLocks noGrp="1"/>
          </p:cNvSpPr>
          <p:nvPr>
            <p:ph type="sldNum" sz="quarter" idx="12"/>
          </p:nvPr>
        </p:nvSpPr>
        <p:spPr/>
        <p:txBody>
          <a:bodyPr/>
          <a:lstStyle/>
          <a:p>
            <a:pPr>
              <a:defRPr/>
            </a:pPr>
            <a:fld id="{5E143183-CEC9-4FAE-8287-585DF9308280}" type="slidenum">
              <a:rPr lang="en-GB" altLang="el-GR" smtClean="0">
                <a:latin typeface="Times New Roman" pitchFamily="18" charset="0"/>
              </a:rPr>
              <a:pPr>
                <a:defRPr/>
              </a:pPr>
              <a:t>27</a:t>
            </a:fld>
            <a:endParaRPr lang="en-GB" altLang="el-GR" dirty="0" smtClean="0">
              <a:latin typeface="Times New Roman" pitchFamily="18" charset="0"/>
            </a:endParaRPr>
          </a:p>
        </p:txBody>
      </p:sp>
      <p:graphicFrame>
        <p:nvGraphicFramePr>
          <p:cNvPr id="7170" name="Object 2"/>
          <p:cNvGraphicFramePr>
            <a:graphicFrameLocks noChangeAspect="1"/>
          </p:cNvGraphicFramePr>
          <p:nvPr>
            <p:extLst>
              <p:ext uri="{D42A27DB-BD31-4B8C-83A1-F6EECF244321}">
                <p14:modId xmlns:p14="http://schemas.microsoft.com/office/powerpoint/2010/main" val="1867358065"/>
              </p:ext>
            </p:extLst>
          </p:nvPr>
        </p:nvGraphicFramePr>
        <p:xfrm>
          <a:off x="467544" y="1556792"/>
          <a:ext cx="8458200" cy="3952875"/>
        </p:xfrm>
        <a:graphic>
          <a:graphicData uri="http://schemas.openxmlformats.org/presentationml/2006/ole">
            <mc:AlternateContent xmlns:mc="http://schemas.openxmlformats.org/markup-compatibility/2006">
              <mc:Choice xmlns:v="urn:schemas-microsoft-com:vml" Requires="v">
                <p:oleObj spid="_x0000_s7188" r:id="rId4" imgW="491449" imgH="491449" progId="">
                  <p:embed/>
                </p:oleObj>
              </mc:Choice>
              <mc:Fallback>
                <p:oleObj r:id="rId4" imgW="491449" imgH="49144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556792"/>
                        <a:ext cx="8458200" cy="3952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048995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idx="1"/>
          </p:nvPr>
        </p:nvSpPr>
        <p:spPr/>
        <p:txBody>
          <a:bodyPr/>
          <a:lstStyle/>
          <a:p>
            <a:pPr marL="341313" indent="-341313" eaLnBrk="1" hangingPunct="1">
              <a:spcBef>
                <a:spcPts val="6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στις περιπτώσεις όπου η μέθοδος παρουσιάζει γραμμική καμπύλη βαθμονόμησης και διέρχεται από την αρχή των αξόνων, δηλαδή τομή α = μηδέν, εφαρμόζουμε την μέθοδο εξωτερικού προτύπου. Ο έλεγχος για στατιστικά μηδενική τομή γίνεται με τη δοκιμασία </a:t>
            </a:r>
            <a:r>
              <a:rPr lang="en-US" altLang="el-GR" sz="2400" dirty="0" smtClean="0">
                <a:latin typeface="Calibri" pitchFamily="34" charset="0"/>
              </a:rPr>
              <a:t>t</a:t>
            </a:r>
            <a:r>
              <a:rPr lang="el-GR" altLang="el-GR" sz="2400" dirty="0" smtClean="0">
                <a:latin typeface="Calibri" pitchFamily="34" charset="0"/>
              </a:rPr>
              <a:t> (</a:t>
            </a:r>
            <a:r>
              <a:rPr lang="en-US" altLang="el-GR" sz="2400" dirty="0" smtClean="0">
                <a:latin typeface="Calibri" pitchFamily="34" charset="0"/>
              </a:rPr>
              <a:t>t</a:t>
            </a:r>
            <a:r>
              <a:rPr lang="el-GR" altLang="el-GR" sz="2400" dirty="0" smtClean="0">
                <a:latin typeface="Calibri" pitchFamily="34" charset="0"/>
              </a:rPr>
              <a:t>-</a:t>
            </a:r>
            <a:r>
              <a:rPr lang="en-US" altLang="el-GR" sz="2400" dirty="0" smtClean="0">
                <a:latin typeface="Calibri" pitchFamily="34" charset="0"/>
              </a:rPr>
              <a:t>test</a:t>
            </a:r>
            <a:r>
              <a:rPr lang="el-GR" altLang="el-GR" sz="2400" dirty="0" smtClean="0">
                <a:latin typeface="Calibri" pitchFamily="34" charset="0"/>
              </a:rPr>
              <a:t>) χρησιμοποιώντας το </a:t>
            </a:r>
            <a:r>
              <a:rPr lang="el-GR" altLang="el-GR" sz="2400" dirty="0" smtClean="0">
                <a:latin typeface="Calibri" pitchFamily="34" charset="0"/>
                <a:cs typeface="Times New Roman" pitchFamily="18" charset="0"/>
              </a:rPr>
              <a:t> </a:t>
            </a:r>
            <a:r>
              <a:rPr lang="en-US" altLang="el-GR" sz="2400" dirty="0" smtClean="0">
                <a:latin typeface="Calibri" pitchFamily="34" charset="0"/>
                <a:cs typeface="Times New Roman" pitchFamily="18" charset="0"/>
              </a:rPr>
              <a:t>t</a:t>
            </a:r>
            <a:r>
              <a:rPr lang="en-US" altLang="el-GR" sz="2400" baseline="-30000" dirty="0" smtClean="0">
                <a:latin typeface="Calibri" pitchFamily="34" charset="0"/>
                <a:cs typeface="Times New Roman" pitchFamily="18" charset="0"/>
              </a:rPr>
              <a:t>the</a:t>
            </a:r>
            <a:r>
              <a:rPr lang="el-GR" altLang="el-GR" sz="2400" baseline="-30000" dirty="0" smtClean="0">
                <a:latin typeface="Calibri" pitchFamily="34" charset="0"/>
                <a:cs typeface="Times New Roman" pitchFamily="18" charset="0"/>
              </a:rPr>
              <a:t>ο</a:t>
            </a:r>
            <a:r>
              <a:rPr lang="en-US" altLang="el-GR" sz="2400" baseline="-30000" dirty="0" smtClean="0">
                <a:latin typeface="Calibri" pitchFamily="34" charset="0"/>
                <a:cs typeface="Times New Roman" pitchFamily="18" charset="0"/>
              </a:rPr>
              <a:t>r</a:t>
            </a:r>
            <a:r>
              <a:rPr lang="el-GR" altLang="el-GR" sz="2400" baseline="-30000" dirty="0" smtClean="0">
                <a:latin typeface="Calibri" pitchFamily="34" charset="0"/>
                <a:cs typeface="Times New Roman" pitchFamily="18" charset="0"/>
              </a:rPr>
              <a:t>.</a:t>
            </a:r>
            <a:r>
              <a:rPr lang="el-GR" altLang="el-GR" sz="2400" dirty="0" smtClean="0">
                <a:latin typeface="Calibri" pitchFamily="34" charset="0"/>
                <a:cs typeface="Times New Roman" pitchFamily="18" charset="0"/>
              </a:rPr>
              <a:t> </a:t>
            </a:r>
          </a:p>
        </p:txBody>
      </p:sp>
      <p:sp>
        <p:nvSpPr>
          <p:cNvPr id="30722" name="Slide Number Placeholder 5"/>
          <p:cNvSpPr>
            <a:spLocks noGrp="1"/>
          </p:cNvSpPr>
          <p:nvPr>
            <p:ph type="sldNum" sz="quarter" idx="12"/>
          </p:nvPr>
        </p:nvSpPr>
        <p:spPr/>
        <p:txBody>
          <a:bodyPr/>
          <a:lstStyle/>
          <a:p>
            <a:pPr>
              <a:defRPr/>
            </a:pPr>
            <a:fld id="{A6458B9B-4732-45B9-ACBE-A18C0D914FAC}" type="slidenum">
              <a:rPr lang="en-GB" altLang="el-GR" smtClean="0">
                <a:latin typeface="Times New Roman" pitchFamily="18" charset="0"/>
              </a:rPr>
              <a:pPr>
                <a:defRPr/>
              </a:pPr>
              <a:t>28</a:t>
            </a:fld>
            <a:endParaRPr lang="en-GB" altLang="el-GR" dirty="0" smtClean="0">
              <a:latin typeface="Times New Roman" pitchFamily="18" charset="0"/>
            </a:endParaRPr>
          </a:p>
        </p:txBody>
      </p:sp>
      <p:sp>
        <p:nvSpPr>
          <p:cNvPr id="2" name="Τίτλος 1"/>
          <p:cNvSpPr>
            <a:spLocks noGrp="1"/>
          </p:cNvSpPr>
          <p:nvPr>
            <p:ph type="title"/>
          </p:nvPr>
        </p:nvSpPr>
        <p:spPr/>
        <p:txBody>
          <a:bodyPr/>
          <a:lstStyle/>
          <a:p>
            <a:r>
              <a:rPr lang="el-GR" dirty="0" smtClean="0"/>
              <a:t>Μέθοδος ενός εξωτερικού προτύπου </a:t>
            </a:r>
            <a:r>
              <a:rPr lang="el-GR" sz="3000" b="0" dirty="0" smtClean="0"/>
              <a:t>1/2</a:t>
            </a:r>
            <a:endParaRPr lang="el-GR" sz="3000" b="0" dirty="0"/>
          </a:p>
        </p:txBody>
      </p:sp>
    </p:spTree>
    <p:extLst>
      <p:ext uri="{BB962C8B-B14F-4D97-AF65-F5344CB8AC3E}">
        <p14:creationId xmlns:p14="http://schemas.microsoft.com/office/powerpoint/2010/main" val="19108401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a:normAutofit/>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smtClean="0">
                <a:latin typeface="Calibri" pitchFamily="34" charset="0"/>
                <a:cs typeface="Times New Roman" pitchFamily="18" charset="0"/>
              </a:rPr>
              <a:t>Τεχνικές</a:t>
            </a:r>
            <a:r>
              <a:rPr lang="el-GR" altLang="el-GR" dirty="0" smtClean="0">
                <a:latin typeface="Calibri" pitchFamily="34" charset="0"/>
              </a:rPr>
              <a:t> αναλυτικές</a:t>
            </a:r>
          </a:p>
        </p:txBody>
      </p:sp>
      <p:sp>
        <p:nvSpPr>
          <p:cNvPr id="18436" name="Rectangle 2"/>
          <p:cNvSpPr>
            <a:spLocks noGrp="1" noChangeArrowheads="1"/>
          </p:cNvSpPr>
          <p:nvPr>
            <p:ph idx="1"/>
          </p:nvPr>
        </p:nvSpPr>
        <p:spPr/>
        <p:txBody>
          <a:bodyPr/>
          <a:lstStyle/>
          <a:p>
            <a:pPr marL="341313" indent="-341313"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b="1" dirty="0" smtClean="0">
                <a:latin typeface="Calibri" pitchFamily="34" charset="0"/>
              </a:rPr>
              <a:t>Υγροχημικές τεχνικές</a:t>
            </a:r>
          </a:p>
          <a:p>
            <a:pPr lvl="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dirty="0" smtClean="0">
                <a:latin typeface="Calibri" pitchFamily="34" charset="0"/>
              </a:rPr>
              <a:t>Ογκομετρική ανάλυση.</a:t>
            </a:r>
          </a:p>
          <a:p>
            <a:pPr lvl="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dirty="0" smtClean="0">
                <a:latin typeface="Calibri" pitchFamily="34" charset="0"/>
              </a:rPr>
              <a:t>Σταθμική ανάλυση.</a:t>
            </a:r>
          </a:p>
          <a:p>
            <a:pPr marL="341313" indent="-341313"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b="1" dirty="0" smtClean="0">
                <a:latin typeface="Calibri" pitchFamily="34" charset="0"/>
              </a:rPr>
              <a:t>Ενόργανες τεχνικές</a:t>
            </a:r>
          </a:p>
          <a:p>
            <a:pPr marL="741363" lvl="1" indent="-341313">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dirty="0" smtClean="0">
                <a:latin typeface="Calibri" pitchFamily="34" charset="0"/>
              </a:rPr>
              <a:t>Ηλεκτροχημικές.</a:t>
            </a:r>
          </a:p>
          <a:p>
            <a:pPr marL="741363" lvl="1" indent="-341313">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dirty="0" smtClean="0">
                <a:latin typeface="Calibri" pitchFamily="34" charset="0"/>
              </a:rPr>
              <a:t>Φασματοχημικές.</a:t>
            </a:r>
          </a:p>
          <a:p>
            <a:pPr marL="741363" lvl="1" indent="-341313">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dirty="0" smtClean="0">
                <a:latin typeface="Calibri" pitchFamily="34" charset="0"/>
              </a:rPr>
              <a:t>Χρωματογραφικές.</a:t>
            </a:r>
          </a:p>
          <a:p>
            <a:pPr marL="741363" lvl="1" indent="-341313">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dirty="0" smtClean="0">
                <a:latin typeface="Calibri" pitchFamily="34" charset="0"/>
              </a:rPr>
              <a:t>Διάφορες (ανοσοχημικές, ραδιοχημικές, κλπ.).</a:t>
            </a:r>
          </a:p>
          <a:p>
            <a:pPr marL="341313" indent="-341313"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altLang="el-GR" sz="2400" dirty="0" smtClean="0"/>
          </a:p>
        </p:txBody>
      </p:sp>
      <p:sp>
        <p:nvSpPr>
          <p:cNvPr id="4098" name="Slide Number Placeholder 5"/>
          <p:cNvSpPr>
            <a:spLocks noGrp="1"/>
          </p:cNvSpPr>
          <p:nvPr>
            <p:ph type="sldNum" sz="quarter" idx="12"/>
          </p:nvPr>
        </p:nvSpPr>
        <p:spPr/>
        <p:txBody>
          <a:bodyPr/>
          <a:lstStyle/>
          <a:p>
            <a:pPr>
              <a:defRPr/>
            </a:pPr>
            <a:fld id="{53197E89-0B12-4423-8D9E-94398EF3FD76}" type="slidenum">
              <a:rPr lang="en-GB" altLang="el-GR" smtClean="0">
                <a:latin typeface="Times New Roman" pitchFamily="18" charset="0"/>
              </a:rPr>
              <a:pPr>
                <a:defRPr/>
              </a:pPr>
              <a:t>2</a:t>
            </a:fld>
            <a:endParaRPr lang="en-GB" altLang="el-GR" dirty="0" smtClean="0">
              <a:latin typeface="Times New Roman" pitchFamily="18" charset="0"/>
            </a:endParaRPr>
          </a:p>
        </p:txBody>
      </p:sp>
    </p:spTree>
    <p:extLst>
      <p:ext uri="{BB962C8B-B14F-4D97-AF65-F5344CB8AC3E}">
        <p14:creationId xmlns:p14="http://schemas.microsoft.com/office/powerpoint/2010/main" val="22655646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1"/>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dirty="0"/>
              <a:t>Μέθοδος ενός εξωτερικού προτύπου </a:t>
            </a:r>
            <a:r>
              <a:rPr lang="el-GR" sz="3000" b="0" dirty="0" smtClean="0"/>
              <a:t>2/2</a:t>
            </a:r>
            <a:endParaRPr lang="en-US" altLang="el-GR" sz="3200" dirty="0" smtClean="0">
              <a:latin typeface="Calibri" pitchFamily="34" charset="0"/>
            </a:endParaRPr>
          </a:p>
        </p:txBody>
      </p:sp>
      <p:sp>
        <p:nvSpPr>
          <p:cNvPr id="8198" name="Rectangle 2"/>
          <p:cNvSpPr>
            <a:spLocks noGrp="1" noChangeArrowheads="1"/>
          </p:cNvSpPr>
          <p:nvPr>
            <p:ph idx="1"/>
          </p:nvPr>
        </p:nvSpPr>
        <p:spPr/>
        <p:txBody>
          <a:bodyPr/>
          <a:lstStyle/>
          <a:p>
            <a:pPr marL="341313" indent="-341313" eaLnBrk="1" hangingPunct="1">
              <a:spcBef>
                <a:spcPts val="6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Εάν </a:t>
            </a:r>
            <a:r>
              <a:rPr lang="en-US" altLang="el-GR" sz="2400" dirty="0" smtClean="0">
                <a:latin typeface="Calibri" pitchFamily="34" charset="0"/>
              </a:rPr>
              <a:t>P</a:t>
            </a:r>
            <a:r>
              <a:rPr lang="en-US" altLang="el-GR" sz="2400" baseline="-30000" dirty="0" smtClean="0">
                <a:latin typeface="Calibri" pitchFamily="34" charset="0"/>
              </a:rPr>
              <a:t>x</a:t>
            </a:r>
            <a:r>
              <a:rPr lang="el-GR" altLang="el-GR" sz="2400" dirty="0" smtClean="0">
                <a:latin typeface="Calibri" pitchFamily="34" charset="0"/>
              </a:rPr>
              <a:t> το σήμα του αγνώστου και </a:t>
            </a:r>
            <a:r>
              <a:rPr lang="en-US" altLang="el-GR" sz="2400" dirty="0" smtClean="0">
                <a:latin typeface="Calibri" pitchFamily="34" charset="0"/>
              </a:rPr>
              <a:t>P</a:t>
            </a:r>
            <a:r>
              <a:rPr lang="en-US" altLang="el-GR" sz="2400" baseline="-30000" dirty="0" smtClean="0">
                <a:latin typeface="Calibri" pitchFamily="34" charset="0"/>
              </a:rPr>
              <a:t>s</a:t>
            </a:r>
            <a:r>
              <a:rPr lang="el-GR" altLang="el-GR" sz="2400" dirty="0" smtClean="0">
                <a:latin typeface="Calibri" pitchFamily="34" charset="0"/>
              </a:rPr>
              <a:t> το σήμα του προτύπου συγκεντρώσεως </a:t>
            </a:r>
            <a:r>
              <a:rPr lang="en-US" altLang="el-GR" sz="2400" dirty="0" smtClean="0">
                <a:latin typeface="Calibri" pitchFamily="34" charset="0"/>
              </a:rPr>
              <a:t>C</a:t>
            </a:r>
            <a:r>
              <a:rPr lang="en-US" altLang="el-GR" sz="2400" baseline="-30000" dirty="0" smtClean="0">
                <a:latin typeface="Calibri" pitchFamily="34" charset="0"/>
              </a:rPr>
              <a:t>s</a:t>
            </a:r>
            <a:r>
              <a:rPr lang="el-GR" altLang="el-GR" sz="2400" dirty="0" smtClean="0">
                <a:latin typeface="Calibri" pitchFamily="34" charset="0"/>
              </a:rPr>
              <a:t> τότε:</a:t>
            </a:r>
          </a:p>
          <a:p>
            <a:pPr lvl="1" indent="-34290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Στην περίπτωση που η μέθοδος εμφανίζει και σήμα λευκού δείγματος (</a:t>
            </a:r>
            <a:r>
              <a:rPr lang="en-US" altLang="el-GR" sz="2400" dirty="0" smtClean="0">
                <a:latin typeface="Calibri" pitchFamily="34" charset="0"/>
              </a:rPr>
              <a:t>blank</a:t>
            </a:r>
            <a:r>
              <a:rPr lang="el-GR" altLang="el-GR" sz="2400" dirty="0" smtClean="0">
                <a:latin typeface="Calibri" pitchFamily="34" charset="0"/>
              </a:rPr>
              <a:t>) (από τα αντιδραστήρια ή διαλύτη) η τιμή του αφαιρείται από τις τιμές </a:t>
            </a:r>
            <a:r>
              <a:rPr lang="en-US" altLang="el-GR" sz="2400" dirty="0" smtClean="0">
                <a:latin typeface="Calibri" pitchFamily="34" charset="0"/>
              </a:rPr>
              <a:t>P</a:t>
            </a:r>
            <a:r>
              <a:rPr lang="en-US" altLang="el-GR" sz="2400" baseline="-30000" dirty="0" smtClean="0">
                <a:latin typeface="Calibri" pitchFamily="34" charset="0"/>
              </a:rPr>
              <a:t>x</a:t>
            </a:r>
            <a:r>
              <a:rPr lang="el-GR" altLang="el-GR" sz="2400" dirty="0" smtClean="0">
                <a:latin typeface="Calibri" pitchFamily="34" charset="0"/>
              </a:rPr>
              <a:t> και </a:t>
            </a:r>
            <a:r>
              <a:rPr lang="en-US" altLang="el-GR" sz="2400" dirty="0" smtClean="0">
                <a:latin typeface="Calibri" pitchFamily="34" charset="0"/>
              </a:rPr>
              <a:t>P</a:t>
            </a:r>
            <a:r>
              <a:rPr lang="en-US" altLang="el-GR" sz="2400" baseline="-30000" dirty="0" smtClean="0">
                <a:latin typeface="Calibri" pitchFamily="34" charset="0"/>
              </a:rPr>
              <a:t>s</a:t>
            </a:r>
            <a:r>
              <a:rPr lang="el-GR" altLang="el-GR" sz="2400" dirty="0" smtClean="0">
                <a:latin typeface="Calibri" pitchFamily="34" charset="0"/>
              </a:rPr>
              <a:t>.</a:t>
            </a:r>
          </a:p>
          <a:p>
            <a:pPr lvl="1" indent="-34290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Η συγκέντρωση </a:t>
            </a:r>
            <a:r>
              <a:rPr lang="en-US" altLang="el-GR" sz="2400" dirty="0" smtClean="0">
                <a:latin typeface="Calibri" pitchFamily="34" charset="0"/>
              </a:rPr>
              <a:t>C</a:t>
            </a:r>
            <a:r>
              <a:rPr lang="en-US" altLang="el-GR" sz="2400" baseline="-30000" dirty="0" smtClean="0">
                <a:latin typeface="Calibri" pitchFamily="34" charset="0"/>
              </a:rPr>
              <a:t>s</a:t>
            </a:r>
            <a:r>
              <a:rPr lang="el-GR" altLang="el-GR" sz="2400" dirty="0" smtClean="0">
                <a:latin typeface="Calibri" pitchFamily="34" charset="0"/>
              </a:rPr>
              <a:t> επιλέγεται να είναι κοντά στην αναμένομενη συγκέντρωση </a:t>
            </a:r>
            <a:r>
              <a:rPr lang="en-US" altLang="el-GR" sz="2400" dirty="0" smtClean="0">
                <a:latin typeface="Calibri" pitchFamily="34" charset="0"/>
              </a:rPr>
              <a:t>C</a:t>
            </a:r>
            <a:r>
              <a:rPr lang="en-US" altLang="el-GR" sz="2400" baseline="-30000" dirty="0" smtClean="0">
                <a:latin typeface="Calibri" pitchFamily="34" charset="0"/>
              </a:rPr>
              <a:t>x</a:t>
            </a:r>
            <a:r>
              <a:rPr lang="el-GR" altLang="el-GR" sz="2400" dirty="0" smtClean="0">
                <a:latin typeface="Calibri" pitchFamily="34" charset="0"/>
              </a:rPr>
              <a:t>.</a:t>
            </a:r>
          </a:p>
          <a:p>
            <a:pPr marL="341313" indent="-341313"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l-GR" sz="2400" dirty="0" smtClean="0">
              <a:latin typeface="Calibri" pitchFamily="34" charset="0"/>
            </a:endParaRPr>
          </a:p>
        </p:txBody>
      </p:sp>
      <p:sp>
        <p:nvSpPr>
          <p:cNvPr id="31746" name="Slide Number Placeholder 5"/>
          <p:cNvSpPr>
            <a:spLocks noGrp="1"/>
          </p:cNvSpPr>
          <p:nvPr>
            <p:ph type="sldNum" sz="quarter" idx="12"/>
          </p:nvPr>
        </p:nvSpPr>
        <p:spPr/>
        <p:txBody>
          <a:bodyPr/>
          <a:lstStyle/>
          <a:p>
            <a:pPr>
              <a:defRPr/>
            </a:pPr>
            <a:fld id="{1843CBF4-2AE6-4B6E-BB70-204B45471A6B}" type="slidenum">
              <a:rPr lang="en-GB" altLang="el-GR" smtClean="0">
                <a:latin typeface="Times New Roman" pitchFamily="18" charset="0"/>
              </a:rPr>
              <a:pPr>
                <a:defRPr/>
              </a:pPr>
              <a:t>29</a:t>
            </a:fld>
            <a:endParaRPr lang="en-GB" altLang="el-GR" dirty="0" smtClean="0">
              <a:latin typeface="Times New Roman" pitchFamily="18" charset="0"/>
            </a:endParaRPr>
          </a:p>
        </p:txBody>
      </p:sp>
      <p:sp>
        <p:nvSpPr>
          <p:cNvPr id="8200" name="Rectangle 3"/>
          <p:cNvSpPr>
            <a:spLocks noChangeArrowheads="1"/>
          </p:cNvSpPr>
          <p:nvPr/>
        </p:nvSpPr>
        <p:spPr bwMode="auto">
          <a:xfrm>
            <a:off x="3943350" y="321468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dirty="0"/>
          </a:p>
        </p:txBody>
      </p:sp>
      <p:graphicFrame>
        <p:nvGraphicFramePr>
          <p:cNvPr id="8194" name="Object 4"/>
          <p:cNvGraphicFramePr>
            <a:graphicFrameLocks noChangeAspect="1"/>
          </p:cNvGraphicFramePr>
          <p:nvPr>
            <p:extLst>
              <p:ext uri="{D42A27DB-BD31-4B8C-83A1-F6EECF244321}">
                <p14:modId xmlns:p14="http://schemas.microsoft.com/office/powerpoint/2010/main" val="4082371172"/>
              </p:ext>
            </p:extLst>
          </p:nvPr>
        </p:nvGraphicFramePr>
        <p:xfrm>
          <a:off x="1042987" y="4581525"/>
          <a:ext cx="3767361" cy="1026214"/>
        </p:xfrm>
        <a:graphic>
          <a:graphicData uri="http://schemas.openxmlformats.org/presentationml/2006/ole">
            <mc:AlternateContent xmlns:mc="http://schemas.openxmlformats.org/markup-compatibility/2006">
              <mc:Choice xmlns:v="urn:schemas-microsoft-com:vml" Requires="v">
                <p:oleObj spid="_x0000_s8230" r:id="rId4" imgW="491408" imgH="431720" progId="">
                  <p:embed/>
                </p:oleObj>
              </mc:Choice>
              <mc:Fallback>
                <p:oleObj r:id="rId4" imgW="491408" imgH="4317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7" y="4581525"/>
                        <a:ext cx="3767361" cy="1026214"/>
                      </a:xfrm>
                      <a:prstGeom prst="rect">
                        <a:avLst/>
                      </a:prstGeom>
                      <a:noFill/>
                      <a:ln>
                        <a:noFill/>
                      </a:ln>
                      <a:effectLst/>
                    </p:spPr>
                  </p:pic>
                </p:oleObj>
              </mc:Fallback>
            </mc:AlternateContent>
          </a:graphicData>
        </a:graphic>
      </p:graphicFrame>
      <p:sp>
        <p:nvSpPr>
          <p:cNvPr id="8201" name="Rectangle 5"/>
          <p:cNvSpPr>
            <a:spLocks noChangeArrowheads="1"/>
          </p:cNvSpPr>
          <p:nvPr/>
        </p:nvSpPr>
        <p:spPr bwMode="auto">
          <a:xfrm>
            <a:off x="4186238" y="321468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dirty="0"/>
          </a:p>
        </p:txBody>
      </p:sp>
      <p:graphicFrame>
        <p:nvGraphicFramePr>
          <p:cNvPr id="8195" name="Object 6"/>
          <p:cNvGraphicFramePr>
            <a:graphicFrameLocks noChangeAspect="1"/>
          </p:cNvGraphicFramePr>
          <p:nvPr>
            <p:extLst>
              <p:ext uri="{D42A27DB-BD31-4B8C-83A1-F6EECF244321}">
                <p14:modId xmlns:p14="http://schemas.microsoft.com/office/powerpoint/2010/main" val="3664209255"/>
              </p:ext>
            </p:extLst>
          </p:nvPr>
        </p:nvGraphicFramePr>
        <p:xfrm>
          <a:off x="5435600" y="4365624"/>
          <a:ext cx="2460557" cy="1367631"/>
        </p:xfrm>
        <a:graphic>
          <a:graphicData uri="http://schemas.openxmlformats.org/presentationml/2006/ole">
            <mc:AlternateContent xmlns:mc="http://schemas.openxmlformats.org/markup-compatibility/2006">
              <mc:Choice xmlns:v="urn:schemas-microsoft-com:vml" Requires="v">
                <p:oleObj spid="_x0000_s8231" r:id="rId6" imgW="491150" imgH="431494" progId="">
                  <p:embed/>
                </p:oleObj>
              </mc:Choice>
              <mc:Fallback>
                <p:oleObj r:id="rId6" imgW="491150" imgH="431494"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5600" y="4365624"/>
                        <a:ext cx="2460557" cy="136763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8943029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0" y="116632"/>
            <a:ext cx="9144000" cy="908720"/>
          </a:xfrm>
        </p:spPr>
        <p:txBody>
          <a:bodyPr>
            <a:normAutofit/>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smtClean="0">
                <a:latin typeface="Calibri" pitchFamily="34" charset="0"/>
                <a:cs typeface="Times New Roman" pitchFamily="18" charset="0"/>
              </a:rPr>
              <a:t>Μέθοδος προσθήκης γνωστής ποσότητας</a:t>
            </a:r>
            <a:r>
              <a:rPr lang="el-GR" altLang="el-GR" dirty="0" smtClean="0">
                <a:latin typeface="Calibri" pitchFamily="34" charset="0"/>
              </a:rPr>
              <a:t> </a:t>
            </a:r>
            <a:r>
              <a:rPr lang="el-GR" altLang="el-GR" sz="3000" b="0" dirty="0" smtClean="0">
                <a:latin typeface="Calibri" pitchFamily="34" charset="0"/>
              </a:rPr>
              <a:t>1/3</a:t>
            </a:r>
          </a:p>
        </p:txBody>
      </p:sp>
      <p:sp>
        <p:nvSpPr>
          <p:cNvPr id="36867" name="Rectangle 2"/>
          <p:cNvSpPr>
            <a:spLocks noGrp="1" noChangeArrowheads="1"/>
          </p:cNvSpPr>
          <p:nvPr>
            <p:ph idx="1"/>
          </p:nvPr>
        </p:nvSpPr>
        <p:spPr/>
        <p:txBody>
          <a:bodyPr/>
          <a:lstStyle/>
          <a:p>
            <a:pPr marL="341313" indent="-341313" eaLnBrk="1" hangingPunct="1">
              <a:spcBef>
                <a:spcPts val="12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Εφαρμόζεται στις περιπτώσεις όπου το μητρικό υλικό του δείγματος ασκεί μεγάλη επίδραση στην συνάρτηση βαθμονόμησης  και δεν είναι δυνατή η παρασκευή προτύπων όμοιας σύστασης με τα άγνωστα.</a:t>
            </a:r>
          </a:p>
          <a:p>
            <a:pPr marL="341313" indent="-341313" eaLnBrk="1" hangingPunct="1">
              <a:spcBef>
                <a:spcPts val="12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Απαιτείται γραμμική σχέση της καμπύλης βαθμονόμησης και υποχρεωτική διέλευση από αρχή αξόνων (</a:t>
            </a:r>
            <a:r>
              <a:rPr lang="en-US" altLang="el-GR" sz="2400" dirty="0" smtClean="0">
                <a:latin typeface="Calibri" pitchFamily="34" charset="0"/>
              </a:rPr>
              <a:t>a</a:t>
            </a:r>
            <a:r>
              <a:rPr lang="el-GR" altLang="el-GR" sz="2400" dirty="0" smtClean="0">
                <a:latin typeface="Calibri" pitchFamily="34" charset="0"/>
              </a:rPr>
              <a:t> = 0).</a:t>
            </a:r>
          </a:p>
          <a:p>
            <a:pPr marL="341313" indent="-341313" eaLnBrk="1" hangingPunct="1">
              <a:spcBef>
                <a:spcPts val="12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Μετράται το σήμα του αγνώστου </a:t>
            </a:r>
            <a:r>
              <a:rPr lang="en-US" altLang="el-GR" sz="2400" dirty="0" smtClean="0">
                <a:latin typeface="Calibri" pitchFamily="34" charset="0"/>
              </a:rPr>
              <a:t>P</a:t>
            </a:r>
            <a:r>
              <a:rPr lang="el-GR" altLang="el-GR" sz="2400" baseline="-30000" dirty="0" smtClean="0">
                <a:latin typeface="Calibri" pitchFamily="34" charset="0"/>
              </a:rPr>
              <a:t>0</a:t>
            </a:r>
            <a:r>
              <a:rPr lang="el-GR" altLang="el-GR" sz="2400" dirty="0" smtClean="0">
                <a:latin typeface="Calibri" pitchFamily="34" charset="0"/>
              </a:rPr>
              <a:t>, γίνεται προσθήκη στο άγνωστο μικρού όγκου (ώστε να μην αλλάξει ο όγκος του αγνώστου) και μεγάλης σχετικά συγκέντρωσης προτύπου του αναλύτη έτσι, ώστε να προκύψει γνωστή αύξηση της συγκέντρωσης Δ</a:t>
            </a:r>
            <a:r>
              <a:rPr lang="en-US" altLang="el-GR" sz="2400" dirty="0" smtClean="0">
                <a:latin typeface="Calibri" pitchFamily="34" charset="0"/>
              </a:rPr>
              <a:t>C</a:t>
            </a:r>
            <a:r>
              <a:rPr lang="el-GR" altLang="el-GR" sz="2400" dirty="0" smtClean="0">
                <a:latin typeface="Calibri" pitchFamily="34" charset="0"/>
              </a:rPr>
              <a:t> και ξαναμετράμε το σήμα </a:t>
            </a:r>
            <a:r>
              <a:rPr lang="en-US" altLang="el-GR" sz="2400" dirty="0" smtClean="0">
                <a:latin typeface="Calibri" pitchFamily="34" charset="0"/>
              </a:rPr>
              <a:t>P</a:t>
            </a:r>
            <a:r>
              <a:rPr lang="el-GR" altLang="el-GR" sz="2400" baseline="-30000" dirty="0" smtClean="0">
                <a:latin typeface="Calibri" pitchFamily="34" charset="0"/>
              </a:rPr>
              <a:t>1</a:t>
            </a:r>
            <a:r>
              <a:rPr lang="el-GR" altLang="el-GR" sz="2400" dirty="0" smtClean="0">
                <a:latin typeface="Calibri" pitchFamily="34" charset="0"/>
              </a:rPr>
              <a:t>. </a:t>
            </a:r>
            <a:endParaRPr lang="en-GB" altLang="el-GR" sz="2400" dirty="0" smtClean="0">
              <a:latin typeface="Calibri" pitchFamily="34" charset="0"/>
            </a:endParaRPr>
          </a:p>
        </p:txBody>
      </p:sp>
      <p:sp>
        <p:nvSpPr>
          <p:cNvPr id="32770" name="Slide Number Placeholder 5"/>
          <p:cNvSpPr>
            <a:spLocks noGrp="1"/>
          </p:cNvSpPr>
          <p:nvPr>
            <p:ph type="sldNum" sz="quarter" idx="12"/>
          </p:nvPr>
        </p:nvSpPr>
        <p:spPr/>
        <p:txBody>
          <a:bodyPr/>
          <a:lstStyle/>
          <a:p>
            <a:pPr>
              <a:defRPr/>
            </a:pPr>
            <a:fld id="{585FAAF2-062F-4990-99D1-C6B3B485CD6F}" type="slidenum">
              <a:rPr lang="en-GB" altLang="el-GR" smtClean="0">
                <a:latin typeface="Times New Roman" pitchFamily="18" charset="0"/>
              </a:rPr>
              <a:pPr>
                <a:defRPr/>
              </a:pPr>
              <a:t>30</a:t>
            </a:fld>
            <a:endParaRPr lang="en-GB" altLang="el-GR" dirty="0" smtClean="0">
              <a:latin typeface="Times New Roman" pitchFamily="18" charset="0"/>
            </a:endParaRPr>
          </a:p>
        </p:txBody>
      </p:sp>
    </p:spTree>
    <p:extLst>
      <p:ext uri="{BB962C8B-B14F-4D97-AF65-F5344CB8AC3E}">
        <p14:creationId xmlns:p14="http://schemas.microsoft.com/office/powerpoint/2010/main" val="10239039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
          <p:cNvSpPr>
            <a:spLocks noGrp="1" noChangeArrowheads="1"/>
          </p:cNvSpPr>
          <p:nvPr>
            <p:ph type="title"/>
          </p:nvPr>
        </p:nvSpPr>
        <p:spPr>
          <a:xfrm>
            <a:off x="0" y="116632"/>
            <a:ext cx="9144000" cy="908720"/>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a:latin typeface="Calibri" pitchFamily="34" charset="0"/>
                <a:cs typeface="Times New Roman" pitchFamily="18" charset="0"/>
              </a:rPr>
              <a:t>Μέθοδος προσθήκης γνωστής ποσότητας</a:t>
            </a:r>
            <a:r>
              <a:rPr lang="el-GR" altLang="el-GR" dirty="0">
                <a:latin typeface="Calibri" pitchFamily="34" charset="0"/>
              </a:rPr>
              <a:t> </a:t>
            </a:r>
            <a:r>
              <a:rPr lang="el-GR" altLang="el-GR" sz="3000" b="0" dirty="0" smtClean="0">
                <a:latin typeface="Calibri" pitchFamily="34" charset="0"/>
              </a:rPr>
              <a:t>2/3</a:t>
            </a:r>
            <a:endParaRPr lang="en-US" altLang="el-GR" sz="3200" dirty="0" smtClean="0">
              <a:latin typeface="Calibri" pitchFamily="34" charset="0"/>
              <a:cs typeface="Times New Roman" pitchFamily="18" charset="0"/>
            </a:endParaRPr>
          </a:p>
        </p:txBody>
      </p:sp>
      <p:sp>
        <p:nvSpPr>
          <p:cNvPr id="9221" name="Rectangle 2"/>
          <p:cNvSpPr>
            <a:spLocks noGrp="1" noChangeArrowheads="1"/>
          </p:cNvSpPr>
          <p:nvPr>
            <p:ph idx="1"/>
          </p:nvPr>
        </p:nvSpPr>
        <p:spPr>
          <a:xfrm>
            <a:off x="457200" y="3140968"/>
            <a:ext cx="8579296" cy="3096344"/>
          </a:xfrm>
        </p:spPr>
        <p:txBody>
          <a:bodyPr/>
          <a:lstStyle/>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Δεν απαιτείται η γνώση της κλίσεως </a:t>
            </a:r>
            <a:r>
              <a:rPr lang="en-US" altLang="el-GR" sz="2400" dirty="0" smtClean="0">
                <a:latin typeface="Calibri" pitchFamily="34" charset="0"/>
                <a:cs typeface="Times New Roman" pitchFamily="18" charset="0"/>
              </a:rPr>
              <a:t>b</a:t>
            </a:r>
            <a:r>
              <a:rPr lang="el-GR" altLang="el-GR" sz="2400" dirty="0" smtClean="0">
                <a:latin typeface="Calibri" pitchFamily="34" charset="0"/>
                <a:cs typeface="Times New Roman" pitchFamily="18" charset="0"/>
              </a:rPr>
              <a:t> της καμπύλης βαθμονόμησης. Η συγκέντρωση του προστιθέμενου προτύπου πρέπει να είναι τέτοια ώστε Δ</a:t>
            </a:r>
            <a:r>
              <a:rPr lang="en-US" altLang="el-GR" sz="2400" dirty="0" smtClean="0">
                <a:latin typeface="Calibri" pitchFamily="34" charset="0"/>
                <a:cs typeface="Times New Roman" pitchFamily="18" charset="0"/>
              </a:rPr>
              <a:t>C</a:t>
            </a:r>
            <a:r>
              <a:rPr lang="el-GR" altLang="el-GR" sz="2400" dirty="0" smtClean="0">
                <a:latin typeface="Calibri" pitchFamily="34" charset="0"/>
                <a:cs typeface="Times New Roman" pitchFamily="18" charset="0"/>
              </a:rPr>
              <a:t>/</a:t>
            </a:r>
            <a:r>
              <a:rPr lang="en-US" altLang="el-GR" sz="2400" dirty="0" smtClean="0">
                <a:latin typeface="Calibri" pitchFamily="34" charset="0"/>
                <a:cs typeface="Times New Roman" pitchFamily="18" charset="0"/>
              </a:rPr>
              <a:t>C</a:t>
            </a:r>
            <a:r>
              <a:rPr lang="en-US" altLang="el-GR" sz="2400" baseline="-30000" dirty="0" smtClean="0">
                <a:latin typeface="Calibri" pitchFamily="34" charset="0"/>
                <a:cs typeface="Times New Roman" pitchFamily="18" charset="0"/>
              </a:rPr>
              <a:t>x</a:t>
            </a:r>
            <a:r>
              <a:rPr lang="el-GR" altLang="el-GR" sz="2400" dirty="0" smtClean="0">
                <a:latin typeface="Calibri" pitchFamily="34" charset="0"/>
                <a:cs typeface="Times New Roman" pitchFamily="18" charset="0"/>
              </a:rPr>
              <a:t> = 0,5-2.</a:t>
            </a: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Η μέθοδος προτείνεται όταν μέρος του αναλύτη βρίσκεται συνδεδεμένο με το μητρικό υλικό (π.χ. πρωτεΐνες)</a:t>
            </a:r>
            <a:r>
              <a:rPr lang="el-GR" altLang="el-GR" sz="2400" dirty="0" smtClean="0">
                <a:latin typeface="Calibri" pitchFamily="34" charset="0"/>
              </a:rPr>
              <a:t>,</a:t>
            </a:r>
            <a:r>
              <a:rPr lang="el-GR" altLang="el-GR" sz="2400" dirty="0" smtClean="0">
                <a:latin typeface="Calibri" pitchFamily="34" charset="0"/>
                <a:cs typeface="Times New Roman" pitchFamily="18" charset="0"/>
              </a:rPr>
              <a:t> οπότε επιτυγχάνεται προσδιορισμός ολικής συγκέντρωσης του αναλύτη.</a:t>
            </a:r>
          </a:p>
        </p:txBody>
      </p:sp>
      <p:sp>
        <p:nvSpPr>
          <p:cNvPr id="33794" name="Slide Number Placeholder 6"/>
          <p:cNvSpPr>
            <a:spLocks noGrp="1"/>
          </p:cNvSpPr>
          <p:nvPr>
            <p:ph type="sldNum" sz="quarter" idx="12"/>
          </p:nvPr>
        </p:nvSpPr>
        <p:spPr/>
        <p:txBody>
          <a:bodyPr/>
          <a:lstStyle/>
          <a:p>
            <a:pPr>
              <a:defRPr/>
            </a:pPr>
            <a:fld id="{84D06158-6069-4072-B142-1F206BBB963B}" type="slidenum">
              <a:rPr lang="en-GB" altLang="el-GR" smtClean="0">
                <a:latin typeface="Times New Roman" pitchFamily="18" charset="0"/>
              </a:rPr>
              <a:pPr>
                <a:defRPr/>
              </a:pPr>
              <a:t>31</a:t>
            </a:fld>
            <a:endParaRPr lang="en-GB" altLang="el-GR" dirty="0" smtClean="0">
              <a:latin typeface="Times New Roman" pitchFamily="18" charset="0"/>
            </a:endParaRPr>
          </a:p>
        </p:txBody>
      </p:sp>
      <p:sp>
        <p:nvSpPr>
          <p:cNvPr id="9223" name="Rectangle 3"/>
          <p:cNvSpPr>
            <a:spLocks noChangeArrowheads="1"/>
          </p:cNvSpPr>
          <p:nvPr/>
        </p:nvSpPr>
        <p:spPr bwMode="auto">
          <a:xfrm>
            <a:off x="4171950" y="321468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dirty="0"/>
          </a:p>
        </p:txBody>
      </p:sp>
      <p:graphicFrame>
        <p:nvGraphicFramePr>
          <p:cNvPr id="9218" name="Object 4"/>
          <p:cNvGraphicFramePr>
            <a:graphicFrameLocks noChangeAspect="1"/>
          </p:cNvGraphicFramePr>
          <p:nvPr>
            <p:extLst>
              <p:ext uri="{D42A27DB-BD31-4B8C-83A1-F6EECF244321}">
                <p14:modId xmlns:p14="http://schemas.microsoft.com/office/powerpoint/2010/main" val="2708065092"/>
              </p:ext>
            </p:extLst>
          </p:nvPr>
        </p:nvGraphicFramePr>
        <p:xfrm>
          <a:off x="3419872" y="1859714"/>
          <a:ext cx="2141538" cy="1144587"/>
        </p:xfrm>
        <a:graphic>
          <a:graphicData uri="http://schemas.openxmlformats.org/presentationml/2006/ole">
            <mc:AlternateContent xmlns:mc="http://schemas.openxmlformats.org/markup-compatibility/2006">
              <mc:Choice xmlns:v="urn:schemas-microsoft-com:vml" Requires="v">
                <p:oleObj spid="_x0000_s9236" r:id="rId4" imgW="491400" imgH="444400" progId="">
                  <p:embed/>
                </p:oleObj>
              </mc:Choice>
              <mc:Fallback>
                <p:oleObj r:id="rId4" imgW="491400" imgH="4444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1859714"/>
                        <a:ext cx="2141538" cy="1144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Ορθογώνιο 1"/>
          <p:cNvSpPr/>
          <p:nvPr/>
        </p:nvSpPr>
        <p:spPr>
          <a:xfrm>
            <a:off x="468263" y="1383010"/>
            <a:ext cx="7704137" cy="461665"/>
          </a:xfrm>
          <a:prstGeom prst="rect">
            <a:avLst/>
          </a:prstGeom>
        </p:spPr>
        <p:txBody>
          <a:bodyPr>
            <a:spAutoFit/>
          </a:bodyPr>
          <a:lstStyle/>
          <a:p>
            <a:pPr marL="341313" indent="-341313">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kern="0" dirty="0">
                <a:solidFill>
                  <a:srgbClr val="000000"/>
                </a:solidFill>
                <a:latin typeface="Calibri" pitchFamily="34" charset="0"/>
                <a:ea typeface="SimSun"/>
              </a:rPr>
              <a:t>Η συγκέντρωση του αγνώστου </a:t>
            </a:r>
            <a:r>
              <a:rPr lang="en-US" altLang="el-GR" sz="2400" kern="0" dirty="0">
                <a:solidFill>
                  <a:srgbClr val="000000"/>
                </a:solidFill>
                <a:latin typeface="Calibri" pitchFamily="34" charset="0"/>
                <a:ea typeface="SimSun"/>
              </a:rPr>
              <a:t>C</a:t>
            </a:r>
            <a:r>
              <a:rPr lang="en-US" altLang="el-GR" sz="2400" kern="0" baseline="-30000" dirty="0">
                <a:solidFill>
                  <a:srgbClr val="000000"/>
                </a:solidFill>
                <a:latin typeface="Calibri" pitchFamily="34" charset="0"/>
                <a:ea typeface="SimSun"/>
              </a:rPr>
              <a:t>x</a:t>
            </a:r>
            <a:r>
              <a:rPr lang="el-GR" altLang="el-GR" sz="2400" kern="0" dirty="0">
                <a:solidFill>
                  <a:srgbClr val="000000"/>
                </a:solidFill>
                <a:latin typeface="Calibri" pitchFamily="34" charset="0"/>
                <a:ea typeface="SimSun"/>
              </a:rPr>
              <a:t> δίνεται από τη σχέση:</a:t>
            </a:r>
          </a:p>
        </p:txBody>
      </p:sp>
    </p:spTree>
    <p:extLst>
      <p:ext uri="{BB962C8B-B14F-4D97-AF65-F5344CB8AC3E}">
        <p14:creationId xmlns:p14="http://schemas.microsoft.com/office/powerpoint/2010/main" val="30129645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1"/>
          <p:cNvSpPr>
            <a:spLocks noGrp="1" noChangeArrowheads="1"/>
          </p:cNvSpPr>
          <p:nvPr>
            <p:ph type="title"/>
          </p:nvPr>
        </p:nvSpPr>
        <p:spPr>
          <a:xfrm>
            <a:off x="0" y="116632"/>
            <a:ext cx="9144000" cy="908720"/>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a:latin typeface="Calibri" pitchFamily="34" charset="0"/>
                <a:cs typeface="Times New Roman" pitchFamily="18" charset="0"/>
              </a:rPr>
              <a:t>Μέθοδος προσθήκης γνωστής ποσότητας</a:t>
            </a:r>
            <a:r>
              <a:rPr lang="el-GR" altLang="el-GR" dirty="0">
                <a:latin typeface="Calibri" pitchFamily="34" charset="0"/>
              </a:rPr>
              <a:t> </a:t>
            </a:r>
            <a:r>
              <a:rPr lang="el-GR" altLang="el-GR" sz="3000" b="0" dirty="0" smtClean="0">
                <a:latin typeface="Calibri" pitchFamily="34" charset="0"/>
              </a:rPr>
              <a:t>3/3</a:t>
            </a:r>
            <a:endParaRPr lang="en-US" altLang="el-GR" sz="3200" dirty="0" smtClean="0">
              <a:latin typeface="Calibri" pitchFamily="34" charset="0"/>
              <a:cs typeface="Times New Roman" pitchFamily="18" charset="0"/>
            </a:endParaRPr>
          </a:p>
        </p:txBody>
      </p:sp>
      <p:sp>
        <p:nvSpPr>
          <p:cNvPr id="10245" name="Rectangle 2"/>
          <p:cNvSpPr>
            <a:spLocks noGrp="1" noChangeArrowheads="1"/>
          </p:cNvSpPr>
          <p:nvPr>
            <p:ph idx="1"/>
          </p:nvPr>
        </p:nvSpPr>
        <p:spPr/>
        <p:txBody>
          <a:bodyPr>
            <a:normAutofit/>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400" dirty="0" smtClean="0">
                <a:latin typeface="Calibri" pitchFamily="34" charset="0"/>
                <a:cs typeface="Times New Roman" pitchFamily="18" charset="0"/>
              </a:rPr>
              <a:t>Η σχέση υπολογισμού της συγκέντρωσης του αγνώστου στην περίπτωση των εκλεκτικών ηλεκτροδίων ιόντων από την προκαλούμενη μεταβολή του δυναμικού ΔΕ είναι</a:t>
            </a:r>
            <a:r>
              <a:rPr lang="en-US" altLang="el-GR" sz="2400" dirty="0" smtClean="0">
                <a:latin typeface="Calibri" pitchFamily="34" charset="0"/>
                <a:cs typeface="Times New Roman" pitchFamily="18" charset="0"/>
              </a:rPr>
              <a:t>  (S</a:t>
            </a:r>
            <a:r>
              <a:rPr lang="el-GR" altLang="el-GR" sz="2400" dirty="0" smtClean="0">
                <a:latin typeface="Calibri" pitchFamily="34" charset="0"/>
                <a:cs typeface="Times New Roman" pitchFamily="18" charset="0"/>
              </a:rPr>
              <a:t> είναι η κλίση του ηλεκτροδίου με αλγεβρικό πρόσημο)</a:t>
            </a:r>
            <a:r>
              <a:rPr lang="en-US" altLang="el-GR" sz="2400" dirty="0" smtClean="0">
                <a:latin typeface="Calibri" pitchFamily="34" charset="0"/>
                <a:cs typeface="Times New Roman" pitchFamily="18" charset="0"/>
              </a:rPr>
              <a:t>:</a:t>
            </a:r>
            <a:endParaRPr lang="en-GB" altLang="el-GR" sz="2400" dirty="0" smtClean="0">
              <a:cs typeface="Times New Roman" pitchFamily="18" charset="0"/>
            </a:endParaRPr>
          </a:p>
        </p:txBody>
      </p:sp>
      <p:sp>
        <p:nvSpPr>
          <p:cNvPr id="34818" name="Slide Number Placeholder 6"/>
          <p:cNvSpPr>
            <a:spLocks noGrp="1"/>
          </p:cNvSpPr>
          <p:nvPr>
            <p:ph type="sldNum" sz="quarter" idx="12"/>
          </p:nvPr>
        </p:nvSpPr>
        <p:spPr/>
        <p:txBody>
          <a:bodyPr/>
          <a:lstStyle/>
          <a:p>
            <a:pPr>
              <a:defRPr/>
            </a:pPr>
            <a:fld id="{F9BB8B3E-80D1-4821-9F74-8D588DB54620}" type="slidenum">
              <a:rPr lang="en-GB" altLang="el-GR" smtClean="0">
                <a:latin typeface="Times New Roman" pitchFamily="18" charset="0"/>
              </a:rPr>
              <a:pPr>
                <a:defRPr/>
              </a:pPr>
              <a:t>32</a:t>
            </a:fld>
            <a:endParaRPr lang="en-GB" altLang="el-GR" dirty="0" smtClean="0">
              <a:latin typeface="Times New Roman" pitchFamily="18" charset="0"/>
            </a:endParaRPr>
          </a:p>
        </p:txBody>
      </p:sp>
      <p:sp>
        <p:nvSpPr>
          <p:cNvPr id="10247" name="Rectangle 3"/>
          <p:cNvSpPr>
            <a:spLocks noChangeArrowheads="1"/>
          </p:cNvSpPr>
          <p:nvPr/>
        </p:nvSpPr>
        <p:spPr bwMode="auto">
          <a:xfrm>
            <a:off x="3810000" y="3186113"/>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dirty="0"/>
          </a:p>
        </p:txBody>
      </p:sp>
      <p:graphicFrame>
        <p:nvGraphicFramePr>
          <p:cNvPr id="10242" name="Object 4"/>
          <p:cNvGraphicFramePr>
            <a:graphicFrameLocks noChangeAspect="1"/>
          </p:cNvGraphicFramePr>
          <p:nvPr>
            <p:extLst>
              <p:ext uri="{D42A27DB-BD31-4B8C-83A1-F6EECF244321}">
                <p14:modId xmlns:p14="http://schemas.microsoft.com/office/powerpoint/2010/main" val="3168103432"/>
              </p:ext>
            </p:extLst>
          </p:nvPr>
        </p:nvGraphicFramePr>
        <p:xfrm>
          <a:off x="2699792" y="3356992"/>
          <a:ext cx="3872642" cy="1235026"/>
        </p:xfrm>
        <a:graphic>
          <a:graphicData uri="http://schemas.openxmlformats.org/presentationml/2006/ole">
            <mc:AlternateContent xmlns:mc="http://schemas.openxmlformats.org/markup-compatibility/2006">
              <mc:Choice xmlns:v="urn:schemas-microsoft-com:vml" Requires="v">
                <p:oleObj spid="_x0000_s10260" r:id="rId4" imgW="491424" imgH="482516" progId="">
                  <p:embed/>
                </p:oleObj>
              </mc:Choice>
              <mc:Fallback>
                <p:oleObj r:id="rId4" imgW="491424" imgH="48251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3356992"/>
                        <a:ext cx="3872642" cy="123502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181425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1"/>
          <p:cNvSpPr>
            <a:spLocks noGrp="1" noChangeArrowheads="1"/>
          </p:cNvSpPr>
          <p:nvPr>
            <p:ph type="title"/>
          </p:nvPr>
        </p:nvSpPr>
        <p:spPr>
          <a:xfrm>
            <a:off x="0" y="116632"/>
            <a:ext cx="9144000" cy="908720"/>
          </a:xfrm>
        </p:spPr>
        <p:txBody>
          <a:bodyPr>
            <a:noAutofit/>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smtClean="0">
                <a:latin typeface="Calibri" pitchFamily="34" charset="0"/>
                <a:cs typeface="Times New Roman" pitchFamily="18" charset="0"/>
              </a:rPr>
              <a:t>Μέθοδος πολλαπλών γνωστών προσθηκών</a:t>
            </a:r>
            <a:r>
              <a:rPr lang="el-GR" altLang="el-GR" dirty="0" smtClean="0">
                <a:latin typeface="Calibri" pitchFamily="34" charset="0"/>
              </a:rPr>
              <a:t> </a:t>
            </a:r>
          </a:p>
        </p:txBody>
      </p:sp>
      <p:sp>
        <p:nvSpPr>
          <p:cNvPr id="11269" name="Rectangle 2"/>
          <p:cNvSpPr>
            <a:spLocks noGrp="1" noChangeArrowheads="1"/>
          </p:cNvSpPr>
          <p:nvPr>
            <p:ph idx="1"/>
          </p:nvPr>
        </p:nvSpPr>
        <p:spPr>
          <a:xfrm>
            <a:off x="457200" y="1196752"/>
            <a:ext cx="8420100" cy="5040560"/>
          </a:xfrm>
        </p:spPr>
        <p:txBody>
          <a:bodyPr/>
          <a:lstStyle/>
          <a:p>
            <a:pPr marL="341313" indent="-341313"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Μια επέκταση της μεθόδου προσθήκης απλής γνωστής ποσότητας είναι η μέθοδος των πολλαπλών γνωστών προσθηκών. Μετράται το άγνωστο δείγμα και δίνει σήμα </a:t>
            </a:r>
            <a:r>
              <a:rPr lang="en-US" altLang="el-GR" sz="2400" dirty="0" smtClean="0">
                <a:latin typeface="Calibri" pitchFamily="34" charset="0"/>
                <a:cs typeface="Times New Roman" pitchFamily="18" charset="0"/>
              </a:rPr>
              <a:t>P</a:t>
            </a:r>
            <a:r>
              <a:rPr lang="el-GR" altLang="el-GR" sz="2400" baseline="-30000" dirty="0" smtClean="0">
                <a:latin typeface="Calibri" pitchFamily="34" charset="0"/>
                <a:cs typeface="Times New Roman" pitchFamily="18" charset="0"/>
              </a:rPr>
              <a:t>0</a:t>
            </a:r>
            <a:r>
              <a:rPr lang="el-GR" altLang="el-GR" sz="2400" dirty="0" smtClean="0">
                <a:latin typeface="Calibri" pitchFamily="34" charset="0"/>
                <a:cs typeface="Times New Roman" pitchFamily="18" charset="0"/>
              </a:rPr>
              <a:t>. Στη συνέχεια σε Ν ίσα υποδείγματα προστίθενται διαφορετικές γνωστές ποσότητες προτύπου του αναλύτη, χωρίς σημαντική μεταβολή του όγκου, ώστε να προκύψουν γνωστές αυξήσεις  Δ</a:t>
            </a:r>
            <a:r>
              <a:rPr lang="en-US" altLang="el-GR" sz="2400" dirty="0" smtClean="0">
                <a:latin typeface="Calibri" pitchFamily="34" charset="0"/>
                <a:cs typeface="Times New Roman" pitchFamily="18" charset="0"/>
              </a:rPr>
              <a:t>C</a:t>
            </a:r>
            <a:r>
              <a:rPr lang="en-US" altLang="el-GR" sz="2400" baseline="-30000" dirty="0" smtClean="0">
                <a:latin typeface="Calibri" pitchFamily="34" charset="0"/>
                <a:cs typeface="Times New Roman" pitchFamily="18" charset="0"/>
              </a:rPr>
              <a:t>i</a:t>
            </a:r>
            <a:r>
              <a:rPr lang="el-GR" altLang="el-GR" sz="2400" dirty="0" smtClean="0">
                <a:latin typeface="Calibri" pitchFamily="34" charset="0"/>
                <a:cs typeface="Times New Roman" pitchFamily="18" charset="0"/>
              </a:rPr>
              <a:t>, και μετρείται το σήμα </a:t>
            </a:r>
            <a:r>
              <a:rPr lang="en-US" altLang="el-GR" sz="2400" dirty="0" smtClean="0">
                <a:latin typeface="Calibri" pitchFamily="34" charset="0"/>
                <a:cs typeface="Times New Roman" pitchFamily="18" charset="0"/>
              </a:rPr>
              <a:t>P</a:t>
            </a:r>
            <a:r>
              <a:rPr lang="en-US" altLang="el-GR" sz="2400" baseline="-30000" dirty="0" smtClean="0">
                <a:latin typeface="Calibri" pitchFamily="34" charset="0"/>
                <a:cs typeface="Times New Roman" pitchFamily="18" charset="0"/>
              </a:rPr>
              <a:t>i</a:t>
            </a:r>
            <a:r>
              <a:rPr lang="el-GR" altLang="el-GR" sz="2400" dirty="0" smtClean="0">
                <a:latin typeface="Calibri" pitchFamily="34" charset="0"/>
                <a:cs typeface="Times New Roman" pitchFamily="18" charset="0"/>
              </a:rPr>
              <a:t>. Για το διάγραμμα </a:t>
            </a:r>
            <a:r>
              <a:rPr lang="en-US" altLang="el-GR" sz="2400" dirty="0" smtClean="0">
                <a:latin typeface="Calibri" pitchFamily="34" charset="0"/>
                <a:cs typeface="Times New Roman" pitchFamily="18" charset="0"/>
              </a:rPr>
              <a:t>P</a:t>
            </a:r>
            <a:r>
              <a:rPr lang="en-US" altLang="el-GR" sz="2400" baseline="-30000" dirty="0" smtClean="0">
                <a:latin typeface="Calibri" pitchFamily="34" charset="0"/>
                <a:cs typeface="Times New Roman" pitchFamily="18" charset="0"/>
              </a:rPr>
              <a:t>i</a:t>
            </a:r>
            <a:r>
              <a:rPr lang="el-GR" altLang="el-GR" sz="2400" dirty="0" smtClean="0">
                <a:latin typeface="Calibri" pitchFamily="34" charset="0"/>
                <a:cs typeface="Times New Roman" pitchFamily="18" charset="0"/>
              </a:rPr>
              <a:t> ως προς Δ</a:t>
            </a:r>
            <a:r>
              <a:rPr lang="en-US" altLang="el-GR" sz="2400" dirty="0" smtClean="0">
                <a:latin typeface="Calibri" pitchFamily="34" charset="0"/>
                <a:cs typeface="Times New Roman" pitchFamily="18" charset="0"/>
              </a:rPr>
              <a:t>C</a:t>
            </a:r>
            <a:r>
              <a:rPr lang="en-US" altLang="el-GR" sz="2400" baseline="-30000" dirty="0" smtClean="0">
                <a:latin typeface="Calibri" pitchFamily="34" charset="0"/>
                <a:cs typeface="Times New Roman" pitchFamily="18" charset="0"/>
              </a:rPr>
              <a:t>i </a:t>
            </a:r>
            <a:r>
              <a:rPr lang="el-GR" altLang="el-GR" sz="2400" dirty="0" smtClean="0">
                <a:latin typeface="Calibri" pitchFamily="34" charset="0"/>
                <a:cs typeface="Times New Roman" pitchFamily="18" charset="0"/>
              </a:rPr>
              <a:t>υπολογίζεται η εξίσωση της ευθείας παλινδρόμησης: </a:t>
            </a:r>
            <a:r>
              <a:rPr lang="en-US" altLang="el-GR" sz="2400" dirty="0" smtClean="0">
                <a:latin typeface="Calibri" pitchFamily="34" charset="0"/>
                <a:cs typeface="Times New Roman" pitchFamily="18" charset="0"/>
              </a:rPr>
              <a:t>P</a:t>
            </a:r>
            <a:r>
              <a:rPr lang="en-US" altLang="el-GR" sz="2400" baseline="-30000" dirty="0" smtClean="0">
                <a:latin typeface="Calibri" pitchFamily="34" charset="0"/>
                <a:cs typeface="Times New Roman" pitchFamily="18" charset="0"/>
              </a:rPr>
              <a:t>i</a:t>
            </a:r>
            <a:r>
              <a:rPr lang="el-GR" altLang="el-GR" sz="2400" dirty="0" smtClean="0">
                <a:latin typeface="Calibri" pitchFamily="34" charset="0"/>
                <a:cs typeface="Times New Roman" pitchFamily="18" charset="0"/>
              </a:rPr>
              <a:t> = </a:t>
            </a:r>
            <a:r>
              <a:rPr lang="en-US" altLang="el-GR" sz="2400" dirty="0" smtClean="0">
                <a:latin typeface="Calibri" pitchFamily="34" charset="0"/>
                <a:cs typeface="Times New Roman" pitchFamily="18" charset="0"/>
              </a:rPr>
              <a:t>a</a:t>
            </a:r>
            <a:r>
              <a:rPr lang="el-GR" altLang="el-GR" sz="2400" dirty="0" smtClean="0">
                <a:latin typeface="Calibri" pitchFamily="34" charset="0"/>
                <a:cs typeface="Times New Roman" pitchFamily="18" charset="0"/>
              </a:rPr>
              <a:t> + </a:t>
            </a:r>
            <a:r>
              <a:rPr lang="en-US" altLang="el-GR" sz="2400" dirty="0" smtClean="0">
                <a:latin typeface="Calibri" pitchFamily="34" charset="0"/>
                <a:cs typeface="Times New Roman" pitchFamily="18" charset="0"/>
              </a:rPr>
              <a:t>b</a:t>
            </a:r>
            <a:r>
              <a:rPr lang="el-GR" altLang="el-GR" sz="2400" dirty="0" smtClean="0">
                <a:latin typeface="Calibri" pitchFamily="34" charset="0"/>
                <a:cs typeface="Times New Roman" pitchFamily="18" charset="0"/>
              </a:rPr>
              <a:t>Δ</a:t>
            </a:r>
            <a:r>
              <a:rPr lang="en-US" altLang="el-GR" sz="2400" dirty="0" smtClean="0">
                <a:latin typeface="Calibri" pitchFamily="34" charset="0"/>
                <a:cs typeface="Times New Roman" pitchFamily="18" charset="0"/>
              </a:rPr>
              <a:t>C</a:t>
            </a:r>
            <a:r>
              <a:rPr lang="en-US" altLang="el-GR" sz="2400" baseline="-30000" dirty="0" smtClean="0">
                <a:latin typeface="Calibri" pitchFamily="34" charset="0"/>
                <a:cs typeface="Times New Roman" pitchFamily="18" charset="0"/>
              </a:rPr>
              <a:t>i</a:t>
            </a:r>
            <a:r>
              <a:rPr lang="el-GR" altLang="el-GR" sz="2400" baseline="-30000" dirty="0" smtClean="0">
                <a:latin typeface="Calibri" pitchFamily="34" charset="0"/>
                <a:cs typeface="Times New Roman" pitchFamily="18" charset="0"/>
              </a:rPr>
              <a:t>, </a:t>
            </a:r>
            <a:r>
              <a:rPr lang="el-GR" altLang="el-GR" sz="2400" dirty="0" smtClean="0">
                <a:latin typeface="Calibri" pitchFamily="34" charset="0"/>
                <a:cs typeface="Times New Roman" pitchFamily="18" charset="0"/>
              </a:rPr>
              <a:t>οπότε</a:t>
            </a:r>
            <a:r>
              <a:rPr lang="en-US" altLang="el-GR" sz="2400" dirty="0" smtClean="0">
                <a:latin typeface="Calibri" pitchFamily="34" charset="0"/>
                <a:cs typeface="Times New Roman" pitchFamily="18" charset="0"/>
              </a:rPr>
              <a:t> P</a:t>
            </a:r>
            <a:r>
              <a:rPr lang="el-GR" altLang="el-GR" sz="2400" baseline="-30000" dirty="0" smtClean="0">
                <a:latin typeface="Calibri" pitchFamily="34" charset="0"/>
                <a:cs typeface="Times New Roman" pitchFamily="18" charset="0"/>
              </a:rPr>
              <a:t>0</a:t>
            </a:r>
            <a:r>
              <a:rPr lang="el-GR" altLang="el-GR" sz="2400" dirty="0" smtClean="0">
                <a:latin typeface="Calibri" pitchFamily="34" charset="0"/>
                <a:cs typeface="Times New Roman" pitchFamily="18" charset="0"/>
              </a:rPr>
              <a:t> = </a:t>
            </a:r>
            <a:r>
              <a:rPr lang="en-US" altLang="el-GR" sz="2400" dirty="0" smtClean="0">
                <a:latin typeface="Calibri" pitchFamily="34" charset="0"/>
                <a:cs typeface="Times New Roman" pitchFamily="18" charset="0"/>
              </a:rPr>
              <a:t>a</a:t>
            </a:r>
            <a:r>
              <a:rPr lang="el-GR" altLang="el-GR" sz="2400" dirty="0" smtClean="0">
                <a:latin typeface="Calibri" pitchFamily="34" charset="0"/>
                <a:cs typeface="Times New Roman" pitchFamily="18" charset="0"/>
              </a:rPr>
              <a:t>.</a:t>
            </a:r>
            <a:r>
              <a:rPr lang="en-GB" altLang="el-GR" sz="2400" dirty="0" smtClean="0">
                <a:latin typeface="Calibri" pitchFamily="34" charset="0"/>
                <a:cs typeface="Times New Roman" pitchFamily="18" charset="0"/>
              </a:rPr>
              <a:t> </a:t>
            </a:r>
          </a:p>
        </p:txBody>
      </p:sp>
      <p:sp>
        <p:nvSpPr>
          <p:cNvPr id="35842" name="Slide Number Placeholder 6"/>
          <p:cNvSpPr>
            <a:spLocks noGrp="1"/>
          </p:cNvSpPr>
          <p:nvPr>
            <p:ph type="sldNum" sz="quarter" idx="12"/>
          </p:nvPr>
        </p:nvSpPr>
        <p:spPr/>
        <p:txBody>
          <a:bodyPr/>
          <a:lstStyle/>
          <a:p>
            <a:pPr>
              <a:defRPr/>
            </a:pPr>
            <a:fld id="{9C4A9BD5-15C1-4F50-A44C-434BDF09EC6F}" type="slidenum">
              <a:rPr lang="en-GB" altLang="el-GR" smtClean="0">
                <a:latin typeface="Times New Roman" pitchFamily="18" charset="0"/>
              </a:rPr>
              <a:pPr>
                <a:defRPr/>
              </a:pPr>
              <a:t>33</a:t>
            </a:fld>
            <a:endParaRPr lang="en-GB" altLang="el-GR" dirty="0" smtClean="0">
              <a:latin typeface="Times New Roman" pitchFamily="18" charset="0"/>
            </a:endParaRPr>
          </a:p>
        </p:txBody>
      </p:sp>
      <p:sp>
        <p:nvSpPr>
          <p:cNvPr id="11271" name="Rectangle 3"/>
          <p:cNvSpPr>
            <a:spLocks noChangeArrowheads="1"/>
          </p:cNvSpPr>
          <p:nvPr/>
        </p:nvSpPr>
        <p:spPr bwMode="auto">
          <a:xfrm>
            <a:off x="4305300" y="323373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dirty="0"/>
          </a:p>
        </p:txBody>
      </p:sp>
      <p:graphicFrame>
        <p:nvGraphicFramePr>
          <p:cNvPr id="11266" name="Object 4"/>
          <p:cNvGraphicFramePr>
            <a:graphicFrameLocks noChangeAspect="1"/>
          </p:cNvGraphicFramePr>
          <p:nvPr>
            <p:extLst>
              <p:ext uri="{D42A27DB-BD31-4B8C-83A1-F6EECF244321}">
                <p14:modId xmlns:p14="http://schemas.microsoft.com/office/powerpoint/2010/main" val="1052792957"/>
              </p:ext>
            </p:extLst>
          </p:nvPr>
        </p:nvGraphicFramePr>
        <p:xfrm>
          <a:off x="3707904" y="5085184"/>
          <a:ext cx="1562100" cy="1143000"/>
        </p:xfrm>
        <a:graphic>
          <a:graphicData uri="http://schemas.openxmlformats.org/presentationml/2006/ole">
            <mc:AlternateContent xmlns:mc="http://schemas.openxmlformats.org/markup-compatibility/2006">
              <mc:Choice xmlns:v="urn:schemas-microsoft-com:vml" Requires="v">
                <p:oleObj spid="_x0000_s11284" r:id="rId4" imgW="491255" imgH="393505" progId="">
                  <p:embed/>
                </p:oleObj>
              </mc:Choice>
              <mc:Fallback>
                <p:oleObj r:id="rId4" imgW="491255" imgH="39350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5085184"/>
                        <a:ext cx="1562100" cy="114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088994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0" y="116632"/>
            <a:ext cx="9144000" cy="908720"/>
          </a:xfrm>
        </p:spPr>
        <p:txBody>
          <a:bodyPr>
            <a:noAutofit/>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smtClean="0">
                <a:latin typeface="Calibri" pitchFamily="34" charset="0"/>
                <a:cs typeface="Times New Roman" pitchFamily="18" charset="0"/>
              </a:rPr>
              <a:t>Μέθοδος μειώσεως κατά γνώστη ποσότητα</a:t>
            </a:r>
            <a:r>
              <a:rPr lang="el-GR" altLang="el-GR" dirty="0" smtClean="0">
                <a:latin typeface="Calibri" pitchFamily="34" charset="0"/>
              </a:rPr>
              <a:t> </a:t>
            </a:r>
          </a:p>
        </p:txBody>
      </p:sp>
      <p:sp>
        <p:nvSpPr>
          <p:cNvPr id="37891" name="Rectangle 2"/>
          <p:cNvSpPr>
            <a:spLocks noGrp="1" noChangeArrowheads="1"/>
          </p:cNvSpPr>
          <p:nvPr>
            <p:ph idx="1"/>
          </p:nvPr>
        </p:nvSpPr>
        <p:spPr/>
        <p:txBody>
          <a:bodyPr>
            <a:normAutofit/>
          </a:bodyPr>
          <a:lstStyle/>
          <a:p>
            <a:pPr marL="341313" indent="-341313" eaLnBrk="1" hangingPunct="1">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Είναι παραλλαγή της μεθόδου προσθήκης γνωστής ποσότητας και έχει σχετικά περιορισμένη εφαρμογή.</a:t>
            </a:r>
          </a:p>
          <a:p>
            <a:pPr marL="341313" indent="-341313" eaLnBrk="1" hangingPunct="1">
              <a:spcBef>
                <a:spcPts val="12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Εκτελείται με προσθήκη γνωστής ποσότητας αντιδραστηρίου το οποίο αντιδρώντας με τον αναλύτη προκαλεί γνωστή μείωση Δ</a:t>
            </a:r>
            <a:r>
              <a:rPr lang="en-US" altLang="el-GR" sz="2400" dirty="0" smtClean="0">
                <a:latin typeface="Calibri" pitchFamily="34" charset="0"/>
                <a:cs typeface="Times New Roman" pitchFamily="18" charset="0"/>
              </a:rPr>
              <a:t>C</a:t>
            </a:r>
            <a:r>
              <a:rPr lang="el-GR" altLang="el-GR" sz="2400" dirty="0" smtClean="0">
                <a:latin typeface="Calibri" pitchFamily="34" charset="0"/>
                <a:cs typeface="Times New Roman" pitchFamily="18" charset="0"/>
              </a:rPr>
              <a:t>. </a:t>
            </a:r>
          </a:p>
          <a:p>
            <a:pPr marL="341313" indent="-341313" eaLnBrk="1" hangingPunct="1">
              <a:spcBef>
                <a:spcPts val="12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Από την προκαλούμενη μεταβολή του σήματος, π.χ. του δυναμικού ΔΕ, υπολογίζεται η συγκέντρωση του αγνώστου.</a:t>
            </a:r>
          </a:p>
        </p:txBody>
      </p:sp>
      <p:sp>
        <p:nvSpPr>
          <p:cNvPr id="36866" name="Slide Number Placeholder 5"/>
          <p:cNvSpPr>
            <a:spLocks noGrp="1"/>
          </p:cNvSpPr>
          <p:nvPr>
            <p:ph type="sldNum" sz="quarter" idx="12"/>
          </p:nvPr>
        </p:nvSpPr>
        <p:spPr/>
        <p:txBody>
          <a:bodyPr/>
          <a:lstStyle/>
          <a:p>
            <a:pPr>
              <a:defRPr/>
            </a:pPr>
            <a:fld id="{E121E582-2EA0-40ED-9D22-00B28351B63D}" type="slidenum">
              <a:rPr lang="en-GB" altLang="el-GR" smtClean="0">
                <a:latin typeface="Times New Roman" pitchFamily="18" charset="0"/>
              </a:rPr>
              <a:pPr>
                <a:defRPr/>
              </a:pPr>
              <a:t>34</a:t>
            </a:fld>
            <a:endParaRPr lang="en-GB" altLang="el-GR" dirty="0" smtClean="0">
              <a:latin typeface="Times New Roman" pitchFamily="18" charset="0"/>
            </a:endParaRPr>
          </a:p>
        </p:txBody>
      </p:sp>
    </p:spTree>
    <p:extLst>
      <p:ext uri="{BB962C8B-B14F-4D97-AF65-F5344CB8AC3E}">
        <p14:creationId xmlns:p14="http://schemas.microsoft.com/office/powerpoint/2010/main" val="13857886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idx="1"/>
          </p:nvPr>
        </p:nvSpPr>
        <p:spPr/>
        <p:txBody>
          <a:bodyPr>
            <a:normAutofit/>
          </a:bodyPr>
          <a:lstStyle/>
          <a:p>
            <a:pPr marL="341313" indent="-341313" eaLnBrk="1" hangingPunct="1">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Εφαρμόζεται στην περίπτωση που αναμένονται μεταβολές στην ευαισθησία της μετρητικής διατάξεως από μέτρηση σε μέτρηση και σε μη απόλυτα επαναλαμβανόμενη επίδραση του μητρικού υλικού του δείγματος σε διαδικασίες της μεθόδου, όπως την εκχύλιση του αναλύτη και άλλες κατεργασίες του δείγματος.</a:t>
            </a:r>
          </a:p>
          <a:p>
            <a:pPr marL="341313" indent="-341313" eaLnBrk="1" hangingPunct="1">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Οι σχετικές αυξομειώσεις της ευαισθησίας της μεθόδου σε συστατικό Α του δείγματος θα είναι ίδιες και για το συστατικό Β. </a:t>
            </a:r>
          </a:p>
        </p:txBody>
      </p:sp>
      <p:sp>
        <p:nvSpPr>
          <p:cNvPr id="37890" name="Slide Number Placeholder 5"/>
          <p:cNvSpPr>
            <a:spLocks noGrp="1"/>
          </p:cNvSpPr>
          <p:nvPr>
            <p:ph type="sldNum" sz="quarter" idx="12"/>
          </p:nvPr>
        </p:nvSpPr>
        <p:spPr/>
        <p:txBody>
          <a:bodyPr/>
          <a:lstStyle/>
          <a:p>
            <a:pPr>
              <a:defRPr/>
            </a:pPr>
            <a:fld id="{9F8A755B-AC8F-4B6A-B3AC-522FCE06EF4E}" type="slidenum">
              <a:rPr lang="en-GB" altLang="el-GR" smtClean="0">
                <a:latin typeface="Times New Roman" pitchFamily="18" charset="0"/>
              </a:rPr>
              <a:pPr>
                <a:defRPr/>
              </a:pPr>
              <a:t>35</a:t>
            </a:fld>
            <a:endParaRPr lang="en-GB" altLang="el-GR" dirty="0" smtClean="0">
              <a:latin typeface="Times New Roman" pitchFamily="18" charset="0"/>
            </a:endParaRPr>
          </a:p>
        </p:txBody>
      </p:sp>
      <p:sp>
        <p:nvSpPr>
          <p:cNvPr id="2" name="Τίτλος 1"/>
          <p:cNvSpPr>
            <a:spLocks noGrp="1"/>
          </p:cNvSpPr>
          <p:nvPr>
            <p:ph type="title"/>
          </p:nvPr>
        </p:nvSpPr>
        <p:spPr/>
        <p:txBody>
          <a:bodyPr/>
          <a:lstStyle/>
          <a:p>
            <a:r>
              <a:rPr lang="el-GR" dirty="0" smtClean="0"/>
              <a:t>Μέθοδος εσωτερικού πρότυπου </a:t>
            </a:r>
            <a:r>
              <a:rPr lang="el-GR" sz="3000" b="0" dirty="0" smtClean="0"/>
              <a:t>1/4</a:t>
            </a:r>
            <a:r>
              <a:rPr lang="el-GR" dirty="0" smtClean="0"/>
              <a:t> </a:t>
            </a:r>
            <a:endParaRPr lang="el-GR" dirty="0"/>
          </a:p>
        </p:txBody>
      </p:sp>
    </p:spTree>
    <p:extLst>
      <p:ext uri="{BB962C8B-B14F-4D97-AF65-F5344CB8AC3E}">
        <p14:creationId xmlns:p14="http://schemas.microsoft.com/office/powerpoint/2010/main" val="30544110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dirty="0"/>
              <a:t>Μέθοδος εσωτερικού πρότυπου </a:t>
            </a:r>
            <a:r>
              <a:rPr lang="el-GR" sz="3000" b="0" dirty="0" smtClean="0"/>
              <a:t>2/4</a:t>
            </a:r>
            <a:r>
              <a:rPr lang="el-GR" dirty="0" smtClean="0"/>
              <a:t> </a:t>
            </a:r>
            <a:endParaRPr lang="el-GR" altLang="el-GR" sz="3200" dirty="0" smtClean="0">
              <a:latin typeface="Calibri" pitchFamily="34" charset="0"/>
            </a:endParaRPr>
          </a:p>
        </p:txBody>
      </p:sp>
      <p:sp>
        <p:nvSpPr>
          <p:cNvPr id="49156" name="Rectangle 2"/>
          <p:cNvSpPr>
            <a:spLocks noGrp="1" noChangeArrowheads="1"/>
          </p:cNvSpPr>
          <p:nvPr>
            <p:ph idx="1"/>
          </p:nvPr>
        </p:nvSpPr>
        <p:spPr/>
        <p:txBody>
          <a:bodyPr>
            <a:normAutofit/>
          </a:bodyPr>
          <a:lstStyle/>
          <a:p>
            <a:pPr>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dirty="0" smtClean="0">
                <a:latin typeface="Calibri" pitchFamily="34" charset="0"/>
                <a:cs typeface="Times New Roman" pitchFamily="18" charset="0"/>
              </a:rPr>
              <a:t>Εφαρμόζεται κυρίως στις χρωματογραφικές τεχνικές (</a:t>
            </a:r>
            <a:r>
              <a:rPr lang="en-US" altLang="el-GR" sz="2400" dirty="0" smtClean="0">
                <a:latin typeface="Calibri" pitchFamily="34" charset="0"/>
                <a:cs typeface="Times New Roman" pitchFamily="18" charset="0"/>
              </a:rPr>
              <a:t>GLC</a:t>
            </a:r>
            <a:r>
              <a:rPr lang="el-GR" altLang="el-GR" sz="2400" dirty="0" smtClean="0">
                <a:latin typeface="Calibri" pitchFamily="34" charset="0"/>
                <a:cs typeface="Times New Roman" pitchFamily="18" charset="0"/>
              </a:rPr>
              <a:t>, </a:t>
            </a:r>
            <a:r>
              <a:rPr lang="en-US" altLang="el-GR" sz="2400" dirty="0" smtClean="0">
                <a:latin typeface="Calibri" pitchFamily="34" charset="0"/>
                <a:cs typeface="Times New Roman" pitchFamily="18" charset="0"/>
              </a:rPr>
              <a:t>HPLC</a:t>
            </a:r>
            <a:r>
              <a:rPr lang="el-GR" altLang="el-GR" sz="2400" dirty="0" smtClean="0">
                <a:latin typeface="Calibri" pitchFamily="34" charset="0"/>
                <a:cs typeface="Times New Roman" pitchFamily="18" charset="0"/>
              </a:rPr>
              <a:t>) και στις ηλεκτροχημικές τεχνικές στις οποίες είναι δυνατή η σύγχρονη μέτρηση σημάτων περισσότερων του ενός συστατικού. </a:t>
            </a:r>
          </a:p>
          <a:p>
            <a:pPr>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dirty="0" smtClean="0">
                <a:latin typeface="Calibri" pitchFamily="34" charset="0"/>
                <a:cs typeface="Times New Roman" pitchFamily="18" charset="0"/>
              </a:rPr>
              <a:t>Επίσης στη φλογοφωτομετρία.</a:t>
            </a:r>
          </a:p>
          <a:p>
            <a:pPr>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dirty="0" smtClean="0">
                <a:latin typeface="Calibri" pitchFamily="34" charset="0"/>
                <a:cs typeface="Times New Roman" pitchFamily="18" charset="0"/>
              </a:rPr>
              <a:t>Συνδυάζεται κυρίως με τη μέθοδο πολλαπλών ή ενός εξωτερικών προτύπων.</a:t>
            </a:r>
          </a:p>
        </p:txBody>
      </p:sp>
      <p:sp>
        <p:nvSpPr>
          <p:cNvPr id="38914" name="Slide Number Placeholder 5"/>
          <p:cNvSpPr>
            <a:spLocks noGrp="1"/>
          </p:cNvSpPr>
          <p:nvPr>
            <p:ph type="sldNum" sz="quarter" idx="12"/>
          </p:nvPr>
        </p:nvSpPr>
        <p:spPr/>
        <p:txBody>
          <a:bodyPr/>
          <a:lstStyle/>
          <a:p>
            <a:pPr>
              <a:defRPr/>
            </a:pPr>
            <a:fld id="{C93C513F-66AA-4B5F-97BA-CCB5B623D131}" type="slidenum">
              <a:rPr lang="en-GB" altLang="el-GR" smtClean="0">
                <a:latin typeface="Times New Roman" pitchFamily="18" charset="0"/>
              </a:rPr>
              <a:pPr>
                <a:defRPr/>
              </a:pPr>
              <a:t>36</a:t>
            </a:fld>
            <a:endParaRPr lang="en-GB" altLang="el-GR" dirty="0" smtClean="0">
              <a:latin typeface="Times New Roman" pitchFamily="18" charset="0"/>
            </a:endParaRPr>
          </a:p>
        </p:txBody>
      </p:sp>
    </p:spTree>
    <p:extLst>
      <p:ext uri="{BB962C8B-B14F-4D97-AF65-F5344CB8AC3E}">
        <p14:creationId xmlns:p14="http://schemas.microsoft.com/office/powerpoint/2010/main" val="23802982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dirty="0"/>
              <a:t>Μέθοδος εσωτερικού πρότυπου </a:t>
            </a:r>
            <a:r>
              <a:rPr lang="el-GR" sz="3000" b="0" dirty="0" smtClean="0"/>
              <a:t>3/4</a:t>
            </a:r>
            <a:endParaRPr lang="el-GR" altLang="el-GR" sz="3200" dirty="0" smtClean="0">
              <a:latin typeface="Calibri" pitchFamily="34" charset="0"/>
            </a:endParaRPr>
          </a:p>
        </p:txBody>
      </p:sp>
      <p:sp>
        <p:nvSpPr>
          <p:cNvPr id="49156" name="Rectangle 2"/>
          <p:cNvSpPr>
            <a:spLocks noGrp="1" noChangeArrowheads="1"/>
          </p:cNvSpPr>
          <p:nvPr>
            <p:ph idx="1"/>
          </p:nvPr>
        </p:nvSpPr>
        <p:spPr/>
        <p:txBody>
          <a:bodyPr>
            <a:normAutofit/>
          </a:bodyPr>
          <a:lstStyle/>
          <a:p>
            <a:pPr>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dirty="0" smtClean="0">
                <a:latin typeface="Calibri" pitchFamily="34" charset="0"/>
                <a:cs typeface="Times New Roman" pitchFamily="18" charset="0"/>
              </a:rPr>
              <a:t>Στα πρότυπα και στα άγνωστα προστίθεται αυστηρά </a:t>
            </a:r>
            <a:r>
              <a:rPr lang="el-GR" altLang="el-GR" sz="2400" b="1" dirty="0" smtClean="0">
                <a:latin typeface="Calibri" pitchFamily="34" charset="0"/>
                <a:cs typeface="Times New Roman" pitchFamily="18" charset="0"/>
              </a:rPr>
              <a:t>ΙΔΙΑ </a:t>
            </a:r>
            <a:r>
              <a:rPr lang="el-GR" altLang="el-GR" sz="2400" dirty="0" smtClean="0">
                <a:latin typeface="Calibri" pitchFamily="34" charset="0"/>
                <a:cs typeface="Times New Roman" pitchFamily="18" charset="0"/>
              </a:rPr>
              <a:t>συγκέντρωση μιας ουσίας (εσωτερικό πρότυπο, </a:t>
            </a:r>
            <a:r>
              <a:rPr lang="en-US" altLang="el-GR" sz="2400" dirty="0" smtClean="0">
                <a:latin typeface="Calibri" pitchFamily="34" charset="0"/>
                <a:cs typeface="Times New Roman" pitchFamily="18" charset="0"/>
              </a:rPr>
              <a:t>internal standard</a:t>
            </a:r>
            <a:r>
              <a:rPr lang="el-GR" altLang="el-GR" sz="2400" dirty="0" smtClean="0">
                <a:latin typeface="Calibri" pitchFamily="34" charset="0"/>
                <a:cs typeface="Times New Roman" pitchFamily="18" charset="0"/>
              </a:rPr>
              <a:t>, </a:t>
            </a:r>
            <a:r>
              <a:rPr lang="en-US" altLang="el-GR" sz="2400" dirty="0" smtClean="0">
                <a:latin typeface="Calibri" pitchFamily="34" charset="0"/>
                <a:cs typeface="Times New Roman" pitchFamily="18" charset="0"/>
              </a:rPr>
              <a:t>IS</a:t>
            </a:r>
            <a:r>
              <a:rPr lang="el-GR" altLang="el-GR" sz="2400" dirty="0" smtClean="0">
                <a:latin typeface="Calibri" pitchFamily="34" charset="0"/>
                <a:cs typeface="Times New Roman" pitchFamily="18" charset="0"/>
              </a:rPr>
              <a:t>) (που δεν υπάρχει στο δείγμα) με την ίδια αναλυτική συμπεριφορά με τον αναλύτη. </a:t>
            </a:r>
          </a:p>
          <a:p>
            <a:pPr>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dirty="0" smtClean="0">
                <a:latin typeface="Calibri" pitchFamily="34" charset="0"/>
                <a:cs typeface="Times New Roman" pitchFamily="18" charset="0"/>
              </a:rPr>
              <a:t>Η συγκέντρωσή του επιλέγεται έτσι,</a:t>
            </a:r>
            <a:r>
              <a:rPr lang="el-GR" altLang="el-GR" sz="2400" dirty="0" smtClean="0">
                <a:latin typeface="Calibri" pitchFamily="34" charset="0"/>
              </a:rPr>
              <a:t> </a:t>
            </a:r>
            <a:r>
              <a:rPr lang="el-GR" altLang="el-GR" sz="2400" dirty="0" smtClean="0">
                <a:latin typeface="Calibri" pitchFamily="34" charset="0"/>
                <a:cs typeface="Times New Roman" pitchFamily="18" charset="0"/>
              </a:rPr>
              <a:t>ώστε τ</a:t>
            </a:r>
            <a:r>
              <a:rPr lang="el-GR" altLang="el-GR" sz="2400" dirty="0" smtClean="0">
                <a:latin typeface="Calibri" pitchFamily="34" charset="0"/>
              </a:rPr>
              <a:t>ο</a:t>
            </a:r>
            <a:r>
              <a:rPr lang="el-GR" altLang="el-GR" sz="2400" dirty="0" smtClean="0">
                <a:latin typeface="Calibri" pitchFamily="34" charset="0"/>
                <a:cs typeface="Times New Roman" pitchFamily="18" charset="0"/>
              </a:rPr>
              <a:t> σήμα του να είναι παρόμοιου μεγέθους με τα αναμενόμενα άγνωστα. </a:t>
            </a:r>
          </a:p>
          <a:p>
            <a:pPr>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dirty="0" smtClean="0">
                <a:latin typeface="Calibri" pitchFamily="34" charset="0"/>
                <a:cs typeface="Times New Roman" pitchFamily="18" charset="0"/>
              </a:rPr>
              <a:t>Μετρούνται τα σήματα </a:t>
            </a:r>
            <a:r>
              <a:rPr lang="en-US" altLang="el-GR" sz="2400" dirty="0" smtClean="0">
                <a:latin typeface="Calibri" pitchFamily="34" charset="0"/>
                <a:cs typeface="Times New Roman" pitchFamily="18" charset="0"/>
              </a:rPr>
              <a:t>P</a:t>
            </a:r>
            <a:r>
              <a:rPr lang="en-US" altLang="el-GR" sz="2400" baseline="-30000" dirty="0" smtClean="0">
                <a:latin typeface="Calibri" pitchFamily="34" charset="0"/>
                <a:cs typeface="Times New Roman" pitchFamily="18" charset="0"/>
              </a:rPr>
              <a:t>x</a:t>
            </a:r>
            <a:r>
              <a:rPr lang="el-GR" altLang="el-GR" sz="2400" dirty="0" smtClean="0">
                <a:latin typeface="Calibri" pitchFamily="34" charset="0"/>
                <a:cs typeface="Times New Roman" pitchFamily="18" charset="0"/>
              </a:rPr>
              <a:t> και </a:t>
            </a:r>
            <a:r>
              <a:rPr lang="en-US" altLang="el-GR" sz="2400" dirty="0" smtClean="0">
                <a:latin typeface="Calibri" pitchFamily="34" charset="0"/>
                <a:cs typeface="Times New Roman" pitchFamily="18" charset="0"/>
              </a:rPr>
              <a:t>P</a:t>
            </a:r>
            <a:r>
              <a:rPr lang="en-US" altLang="el-GR" sz="2400" baseline="-30000" dirty="0" smtClean="0">
                <a:latin typeface="Calibri" pitchFamily="34" charset="0"/>
                <a:cs typeface="Times New Roman" pitchFamily="18" charset="0"/>
              </a:rPr>
              <a:t>ID</a:t>
            </a:r>
            <a:r>
              <a:rPr lang="el-GR" altLang="el-GR" sz="2400" dirty="0" smtClean="0">
                <a:latin typeface="Calibri" pitchFamily="34" charset="0"/>
                <a:cs typeface="Times New Roman" pitchFamily="18" charset="0"/>
              </a:rPr>
              <a:t> και ο λόγος </a:t>
            </a:r>
            <a:r>
              <a:rPr lang="en-US" altLang="el-GR" sz="2400" dirty="0" smtClean="0">
                <a:latin typeface="Calibri" pitchFamily="34" charset="0"/>
                <a:cs typeface="Times New Roman" pitchFamily="18" charset="0"/>
              </a:rPr>
              <a:t>P</a:t>
            </a:r>
            <a:r>
              <a:rPr lang="en-US" altLang="el-GR" sz="2400" baseline="-30000" dirty="0" smtClean="0">
                <a:latin typeface="Calibri" pitchFamily="34" charset="0"/>
                <a:cs typeface="Times New Roman" pitchFamily="18" charset="0"/>
              </a:rPr>
              <a:t>x</a:t>
            </a:r>
            <a:r>
              <a:rPr lang="el-GR" altLang="el-GR" sz="2400" dirty="0" smtClean="0">
                <a:latin typeface="Calibri" pitchFamily="34" charset="0"/>
                <a:cs typeface="Times New Roman" pitchFamily="18" charset="0"/>
              </a:rPr>
              <a:t> / </a:t>
            </a:r>
            <a:r>
              <a:rPr lang="en-US" altLang="el-GR" sz="2400" dirty="0" smtClean="0">
                <a:latin typeface="Calibri" pitchFamily="34" charset="0"/>
                <a:cs typeface="Times New Roman" pitchFamily="18" charset="0"/>
              </a:rPr>
              <a:t>P</a:t>
            </a:r>
            <a:r>
              <a:rPr lang="en-US" altLang="el-GR" sz="2400" baseline="-30000" dirty="0" smtClean="0">
                <a:latin typeface="Calibri" pitchFamily="34" charset="0"/>
                <a:cs typeface="Times New Roman" pitchFamily="18" charset="0"/>
              </a:rPr>
              <a:t>ID </a:t>
            </a:r>
            <a:r>
              <a:rPr lang="el-GR" altLang="el-GR" sz="2400" dirty="0" smtClean="0">
                <a:latin typeface="Calibri" pitchFamily="34" charset="0"/>
                <a:cs typeface="Times New Roman" pitchFamily="18" charset="0"/>
              </a:rPr>
              <a:t> χρησιμοποιείται ως το «διορθωμένο σήμα» του αγνώστου για την κατασκευή της καμπύλης αναφοράς ή/και τον υπολογισμό του αγνώστου.</a:t>
            </a:r>
          </a:p>
        </p:txBody>
      </p:sp>
      <p:sp>
        <p:nvSpPr>
          <p:cNvPr id="39938" name="Slide Number Placeholder 5"/>
          <p:cNvSpPr>
            <a:spLocks noGrp="1"/>
          </p:cNvSpPr>
          <p:nvPr>
            <p:ph type="sldNum" sz="quarter" idx="12"/>
          </p:nvPr>
        </p:nvSpPr>
        <p:spPr/>
        <p:txBody>
          <a:bodyPr/>
          <a:lstStyle/>
          <a:p>
            <a:pPr>
              <a:defRPr/>
            </a:pPr>
            <a:fld id="{985ADB6A-3752-43FC-A840-E58E4C5A7068}" type="slidenum">
              <a:rPr lang="en-GB" altLang="el-GR" smtClean="0">
                <a:latin typeface="Times New Roman" pitchFamily="18" charset="0"/>
              </a:rPr>
              <a:pPr>
                <a:defRPr/>
              </a:pPr>
              <a:t>37</a:t>
            </a:fld>
            <a:endParaRPr lang="en-GB" altLang="el-GR" dirty="0" smtClean="0">
              <a:latin typeface="Times New Roman" pitchFamily="18" charset="0"/>
            </a:endParaRPr>
          </a:p>
        </p:txBody>
      </p:sp>
    </p:spTree>
    <p:extLst>
      <p:ext uri="{BB962C8B-B14F-4D97-AF65-F5344CB8AC3E}">
        <p14:creationId xmlns:p14="http://schemas.microsoft.com/office/powerpoint/2010/main" val="41214660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dirty="0"/>
              <a:t>Μέθοδος εσωτερικού πρότυπου </a:t>
            </a:r>
            <a:r>
              <a:rPr lang="el-GR" sz="3000" b="0" dirty="0" smtClean="0"/>
              <a:t>4/4</a:t>
            </a:r>
            <a:endParaRPr lang="el-GR" altLang="el-GR" sz="2800" dirty="0" smtClean="0"/>
          </a:p>
        </p:txBody>
      </p:sp>
      <p:sp>
        <p:nvSpPr>
          <p:cNvPr id="41987" name="Rectangle 2"/>
          <p:cNvSpPr>
            <a:spLocks noGrp="1" noChangeArrowheads="1"/>
          </p:cNvSpPr>
          <p:nvPr>
            <p:ph idx="1"/>
          </p:nvPr>
        </p:nvSpPr>
        <p:spPr/>
        <p:txBody>
          <a:bodyPr>
            <a:normAutofit/>
          </a:bodyPr>
          <a:lstStyle/>
          <a:p>
            <a:pPr marL="341313" indent="-341313"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cs typeface="Times New Roman" pitchFamily="18" charset="0"/>
              </a:rPr>
              <a:t>Το ιδανικό εσωτερικό πρότυπο πρέπει να παρουσιάζει παρόμοιες φυσικοχημικές ιδιότητες με τον αναλύτη και η μέθοδος να αποκρίνεται κατά τον ίδιο τρόπο με τον αναλύτη, αλλά να μπορεί να μετράται εκλεκτικά.</a:t>
            </a:r>
          </a:p>
          <a:p>
            <a:pPr marL="341313" indent="-341313" eaLnBrk="1" hangingPunct="1">
              <a:spcBef>
                <a:spcPts val="7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cs typeface="Times New Roman" pitchFamily="18" charset="0"/>
              </a:rPr>
              <a:t>Στην περίπτωση ύπαρξης σταδίου κατεργασίας του δείγματος, το εσωτερικό πρότυπο πρέπει να δείχνει συμπεριφορά παρόμοια με τον αναλύτη.</a:t>
            </a:r>
          </a:p>
          <a:p>
            <a:pPr marL="341313" indent="-341313"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l-GR" sz="2400" dirty="0" smtClean="0">
              <a:cs typeface="Times New Roman" pitchFamily="18" charset="0"/>
            </a:endParaRPr>
          </a:p>
        </p:txBody>
      </p:sp>
      <p:sp>
        <p:nvSpPr>
          <p:cNvPr id="40962" name="Slide Number Placeholder 5"/>
          <p:cNvSpPr>
            <a:spLocks noGrp="1"/>
          </p:cNvSpPr>
          <p:nvPr>
            <p:ph type="sldNum" sz="quarter" idx="12"/>
          </p:nvPr>
        </p:nvSpPr>
        <p:spPr/>
        <p:txBody>
          <a:bodyPr/>
          <a:lstStyle/>
          <a:p>
            <a:pPr>
              <a:defRPr/>
            </a:pPr>
            <a:fld id="{217BC67A-5CED-4F07-9980-BA61C41C0C0B}" type="slidenum">
              <a:rPr lang="en-GB" altLang="el-GR" smtClean="0">
                <a:latin typeface="Times New Roman" pitchFamily="18" charset="0"/>
              </a:rPr>
              <a:pPr>
                <a:defRPr/>
              </a:pPr>
              <a:t>38</a:t>
            </a:fld>
            <a:endParaRPr lang="en-GB" altLang="el-GR" dirty="0" smtClean="0">
              <a:latin typeface="Times New Roman" pitchFamily="18" charset="0"/>
            </a:endParaRPr>
          </a:p>
        </p:txBody>
      </p:sp>
    </p:spTree>
    <p:extLst>
      <p:ext uri="{BB962C8B-B14F-4D97-AF65-F5344CB8AC3E}">
        <p14:creationId xmlns:p14="http://schemas.microsoft.com/office/powerpoint/2010/main" val="27393281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3200" dirty="0" smtClean="0">
                <a:latin typeface="Calibri" pitchFamily="34" charset="0"/>
                <a:cs typeface="Times New Roman" pitchFamily="18" charset="0"/>
              </a:rPr>
              <a:t>Σταδία ενόργανης τεχνικής</a:t>
            </a:r>
            <a:r>
              <a:rPr lang="el-GR" altLang="el-GR" sz="3200" dirty="0" smtClean="0">
                <a:latin typeface="Calibri" pitchFamily="34" charset="0"/>
              </a:rPr>
              <a:t> ανάλυσης</a:t>
            </a:r>
          </a:p>
        </p:txBody>
      </p:sp>
      <p:sp>
        <p:nvSpPr>
          <p:cNvPr id="17411" name="Rectangle 2"/>
          <p:cNvSpPr>
            <a:spLocks noGrp="1" noChangeArrowheads="1"/>
          </p:cNvSpPr>
          <p:nvPr>
            <p:ph idx="1"/>
          </p:nvPr>
        </p:nvSpPr>
        <p:spPr/>
        <p:txBody>
          <a:bodyPr/>
          <a:lstStyle/>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Παραγωγή σήματος – φορέα αναλυτικής πληροφορίας / τροποποίηση σήματος πηγής οργάνου από δείγμα.</a:t>
            </a:r>
          </a:p>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Ανίχνευση σήματος με μεταλλάκτη (μετατροπή φυσικού ή φυσικοχημικού σήματος σε ηλεκτρικό σήμα).</a:t>
            </a:r>
          </a:p>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Ενίσχυση σήματος και τροποποίηση (απαλλαγή θορύβων)</a:t>
            </a:r>
          </a:p>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Παρουσίαση απόλυτης ή σχετικής τιμής σήματος με μεταλλάκτη εξόδου (αναλογικό ή ψηφιακό όργανο μέτρησης, καταγραφέας, ολοκληρωτής).</a:t>
            </a:r>
          </a:p>
        </p:txBody>
      </p:sp>
      <p:sp>
        <p:nvSpPr>
          <p:cNvPr id="5122" name="Slide Number Placeholder 5"/>
          <p:cNvSpPr>
            <a:spLocks noGrp="1"/>
          </p:cNvSpPr>
          <p:nvPr>
            <p:ph type="sldNum" sz="quarter" idx="12"/>
          </p:nvPr>
        </p:nvSpPr>
        <p:spPr/>
        <p:txBody>
          <a:bodyPr/>
          <a:lstStyle/>
          <a:p>
            <a:pPr>
              <a:defRPr/>
            </a:pPr>
            <a:fld id="{7AE91945-953F-40B6-8E4A-F2B04A71E35A}" type="slidenum">
              <a:rPr lang="en-GB" altLang="el-GR" smtClean="0">
                <a:latin typeface="Times New Roman" pitchFamily="18" charset="0"/>
              </a:rPr>
              <a:pPr>
                <a:defRPr/>
              </a:pPr>
              <a:t>3</a:t>
            </a:fld>
            <a:endParaRPr lang="en-GB" altLang="el-GR" dirty="0" smtClean="0">
              <a:latin typeface="Times New Roman" pitchFamily="18" charset="0"/>
            </a:endParaRPr>
          </a:p>
        </p:txBody>
      </p:sp>
    </p:spTree>
    <p:extLst>
      <p:ext uri="{BB962C8B-B14F-4D97-AF65-F5344CB8AC3E}">
        <p14:creationId xmlns:p14="http://schemas.microsoft.com/office/powerpoint/2010/main" val="7563377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idx="1"/>
          </p:nvPr>
        </p:nvSpPr>
        <p:spPr/>
        <p:txBody>
          <a:bodyPr>
            <a:normAutofit/>
          </a:bodyPr>
          <a:lstStyle/>
          <a:p>
            <a:pPr marL="341313" indent="-341313" eaLnBrk="1" hangingPunct="1">
              <a:spcBef>
                <a:spcPts val="12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rPr>
              <a:t>Χρησιμοποιείται στις χρωματογραφικές τεχνικές (</a:t>
            </a:r>
            <a:r>
              <a:rPr lang="en-US" altLang="el-GR" sz="2400" dirty="0" smtClean="0">
                <a:latin typeface="Calibri" pitchFamily="34" charset="0"/>
              </a:rPr>
              <a:t>GLC</a:t>
            </a:r>
            <a:r>
              <a:rPr lang="el-GR" altLang="el-GR" sz="2400" dirty="0" smtClean="0">
                <a:latin typeface="Calibri" pitchFamily="34" charset="0"/>
              </a:rPr>
              <a:t>, </a:t>
            </a:r>
            <a:r>
              <a:rPr lang="en-US" altLang="el-GR" sz="2400" dirty="0" smtClean="0">
                <a:latin typeface="Calibri" pitchFamily="34" charset="0"/>
              </a:rPr>
              <a:t>HPLC</a:t>
            </a:r>
            <a:r>
              <a:rPr lang="el-GR" altLang="el-GR" sz="2400" dirty="0" smtClean="0">
                <a:latin typeface="Calibri" pitchFamily="34" charset="0"/>
              </a:rPr>
              <a:t>) για τον υπολογισμό της άγνωστης συγκέντρωσης των συστατικών μείγματος ουσιών.</a:t>
            </a:r>
          </a:p>
          <a:p>
            <a:pPr marL="341313" indent="-341313" eaLnBrk="1" hangingPunct="1">
              <a:spcBef>
                <a:spcPts val="12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400" dirty="0" smtClean="0">
                <a:latin typeface="Calibri" pitchFamily="34" charset="0"/>
                <a:cs typeface="Times New Roman" pitchFamily="18" charset="0"/>
              </a:rPr>
              <a:t>Χρησιμοποιούνται τα εμβαδά των κορυφών των συστατικών του δείγματος (κλάσμα εκάστου εμβαδού ως προς το συνολικό άθροισμα των εμβαδών):</a:t>
            </a:r>
            <a:r>
              <a:rPr lang="en-GB" altLang="el-GR" sz="2400" dirty="0" smtClean="0">
                <a:latin typeface="Calibri" pitchFamily="34" charset="0"/>
              </a:rPr>
              <a:t> </a:t>
            </a:r>
          </a:p>
        </p:txBody>
      </p:sp>
      <p:sp>
        <p:nvSpPr>
          <p:cNvPr id="41986" name="Slide Number Placeholder 6"/>
          <p:cNvSpPr>
            <a:spLocks noGrp="1"/>
          </p:cNvSpPr>
          <p:nvPr>
            <p:ph type="sldNum" sz="quarter" idx="12"/>
          </p:nvPr>
        </p:nvSpPr>
        <p:spPr/>
        <p:txBody>
          <a:bodyPr/>
          <a:lstStyle/>
          <a:p>
            <a:pPr>
              <a:defRPr/>
            </a:pPr>
            <a:fld id="{41DD3321-CC11-4FE2-B712-11E1C021573C}" type="slidenum">
              <a:rPr lang="en-GB" altLang="el-GR" smtClean="0">
                <a:latin typeface="Times New Roman" pitchFamily="18" charset="0"/>
              </a:rPr>
              <a:pPr>
                <a:defRPr/>
              </a:pPr>
              <a:t>39</a:t>
            </a:fld>
            <a:endParaRPr lang="en-GB" altLang="el-GR" dirty="0" smtClean="0">
              <a:latin typeface="Times New Roman" pitchFamily="18" charset="0"/>
            </a:endParaRPr>
          </a:p>
        </p:txBody>
      </p:sp>
      <p:sp>
        <p:nvSpPr>
          <p:cNvPr id="12295" name="Rectangle 3"/>
          <p:cNvSpPr>
            <a:spLocks noChangeArrowheads="1"/>
          </p:cNvSpPr>
          <p:nvPr/>
        </p:nvSpPr>
        <p:spPr bwMode="auto">
          <a:xfrm>
            <a:off x="4005263" y="3205163"/>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dirty="0"/>
          </a:p>
        </p:txBody>
      </p:sp>
      <p:graphicFrame>
        <p:nvGraphicFramePr>
          <p:cNvPr id="12290" name="Object 4"/>
          <p:cNvGraphicFramePr>
            <a:graphicFrameLocks noChangeAspect="1"/>
          </p:cNvGraphicFramePr>
          <p:nvPr>
            <p:extLst>
              <p:ext uri="{D42A27DB-BD31-4B8C-83A1-F6EECF244321}">
                <p14:modId xmlns:p14="http://schemas.microsoft.com/office/powerpoint/2010/main" val="2785865516"/>
              </p:ext>
            </p:extLst>
          </p:nvPr>
        </p:nvGraphicFramePr>
        <p:xfrm>
          <a:off x="3131840" y="4221088"/>
          <a:ext cx="2734734" cy="1080120"/>
        </p:xfrm>
        <a:graphic>
          <a:graphicData uri="http://schemas.openxmlformats.org/presentationml/2006/ole">
            <mc:AlternateContent xmlns:mc="http://schemas.openxmlformats.org/markup-compatibility/2006">
              <mc:Choice xmlns:v="urn:schemas-microsoft-com:vml" Requires="v">
                <p:oleObj spid="_x0000_s12308" r:id="rId4" imgW="491231" imgH="444247" progId="">
                  <p:embed/>
                </p:oleObj>
              </mc:Choice>
              <mc:Fallback>
                <p:oleObj r:id="rId4" imgW="491231" imgH="44424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4221088"/>
                        <a:ext cx="2734734" cy="1080120"/>
                      </a:xfrm>
                      <a:prstGeom prst="rect">
                        <a:avLst/>
                      </a:prstGeom>
                      <a:noFill/>
                      <a:ln>
                        <a:noFill/>
                      </a:ln>
                      <a:effectLst/>
                      <a:extLst/>
                    </p:spPr>
                  </p:pic>
                </p:oleObj>
              </mc:Fallback>
            </mc:AlternateContent>
          </a:graphicData>
        </a:graphic>
      </p:graphicFrame>
      <p:sp>
        <p:nvSpPr>
          <p:cNvPr id="2" name="Τίτλος 1"/>
          <p:cNvSpPr>
            <a:spLocks noGrp="1"/>
          </p:cNvSpPr>
          <p:nvPr>
            <p:ph type="title"/>
          </p:nvPr>
        </p:nvSpPr>
        <p:spPr/>
        <p:txBody>
          <a:bodyPr/>
          <a:lstStyle/>
          <a:p>
            <a:r>
              <a:rPr lang="el-GR" dirty="0" smtClean="0"/>
              <a:t>Μέθοδος κανονικοποίησης </a:t>
            </a:r>
            <a:r>
              <a:rPr lang="el-GR" sz="3000" b="0" dirty="0" smtClean="0"/>
              <a:t>1/2</a:t>
            </a:r>
            <a:r>
              <a:rPr lang="el-GR" dirty="0" smtClean="0"/>
              <a:t> </a:t>
            </a:r>
            <a:endParaRPr lang="el-GR" dirty="0"/>
          </a:p>
        </p:txBody>
      </p:sp>
    </p:spTree>
    <p:extLst>
      <p:ext uri="{BB962C8B-B14F-4D97-AF65-F5344CB8AC3E}">
        <p14:creationId xmlns:p14="http://schemas.microsoft.com/office/powerpoint/2010/main" val="8820233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1"/>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dirty="0"/>
              <a:t>Μέθοδος κανονικοποίησης </a:t>
            </a:r>
            <a:r>
              <a:rPr lang="el-GR" sz="3000" b="0" dirty="0" smtClean="0"/>
              <a:t>2/2</a:t>
            </a:r>
            <a:r>
              <a:rPr lang="el-GR" dirty="0" smtClean="0"/>
              <a:t> </a:t>
            </a:r>
            <a:endParaRPr lang="el-GR" altLang="el-GR" sz="3200" dirty="0" smtClean="0">
              <a:latin typeface="Calibri" pitchFamily="34" charset="0"/>
            </a:endParaRPr>
          </a:p>
        </p:txBody>
      </p:sp>
      <p:sp>
        <p:nvSpPr>
          <p:cNvPr id="13317" name="Rectangle 2"/>
          <p:cNvSpPr>
            <a:spLocks noGrp="1" noChangeArrowheads="1"/>
          </p:cNvSpPr>
          <p:nvPr>
            <p:ph idx="1"/>
          </p:nvPr>
        </p:nvSpPr>
        <p:spPr/>
        <p:txBody>
          <a:bodyPr/>
          <a:lstStyle/>
          <a:p>
            <a:pPr>
              <a:spcBef>
                <a:spcPts val="12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400" dirty="0" smtClean="0">
                <a:latin typeface="Calibri" pitchFamily="34" charset="0"/>
                <a:cs typeface="Times New Roman" pitchFamily="18" charset="0"/>
              </a:rPr>
              <a:t>Στην περίπτωση που ο ανιχνευτής δεν παρουσιάζει την ίδια απόκριση για όλα τα συστατικά του μείγματος πρέπει να υπολογισθεί για κάθε συστατικό ο πειραματικός παράγοντας απόκρισης </a:t>
            </a:r>
            <a:r>
              <a:rPr lang="en-US" altLang="el-GR" sz="2400" dirty="0" smtClean="0">
                <a:latin typeface="Calibri" pitchFamily="34" charset="0"/>
                <a:cs typeface="Times New Roman" pitchFamily="18" charset="0"/>
              </a:rPr>
              <a:t>F</a:t>
            </a:r>
            <a:r>
              <a:rPr lang="en-US" altLang="el-GR" sz="2400" baseline="-30000" dirty="0" smtClean="0">
                <a:latin typeface="Calibri" pitchFamily="34" charset="0"/>
                <a:cs typeface="Times New Roman" pitchFamily="18" charset="0"/>
              </a:rPr>
              <a:t>i</a:t>
            </a:r>
            <a:r>
              <a:rPr lang="el-GR" altLang="el-GR" sz="2400" dirty="0" smtClean="0">
                <a:latin typeface="Calibri" pitchFamily="34" charset="0"/>
                <a:cs typeface="Times New Roman" pitchFamily="18" charset="0"/>
              </a:rPr>
              <a:t> ως προς ένα κύριο συστατικό χρησιμοποιώντας πρότυπα διαλύματα των ουσιών</a:t>
            </a:r>
            <a:r>
              <a:rPr lang="el-GR" altLang="el-GR" sz="2400" dirty="0" smtClean="0">
                <a:latin typeface="Calibri" pitchFamily="34" charset="0"/>
              </a:rPr>
              <a:t>.</a:t>
            </a:r>
          </a:p>
          <a:p>
            <a:pPr>
              <a:spcBef>
                <a:spcPts val="12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400" dirty="0" smtClean="0">
                <a:latin typeface="Calibri" pitchFamily="34" charset="0"/>
                <a:cs typeface="Times New Roman" pitchFamily="18" charset="0"/>
              </a:rPr>
              <a:t>Στην περίπτωση αυτή για τον υπολογισμό της περιεκτικότητας κάθε συστατικού λαμβάνονται τα μεγέθη </a:t>
            </a:r>
            <a:r>
              <a:rPr lang="en-US" altLang="el-GR" sz="2400" dirty="0" smtClean="0">
                <a:latin typeface="Calibri" pitchFamily="34" charset="0"/>
                <a:cs typeface="Times New Roman" pitchFamily="18" charset="0"/>
              </a:rPr>
              <a:t>F</a:t>
            </a:r>
            <a:r>
              <a:rPr lang="en-US" altLang="el-GR" sz="2400" baseline="-30000" dirty="0" smtClean="0">
                <a:latin typeface="Calibri" pitchFamily="34" charset="0"/>
                <a:cs typeface="Times New Roman" pitchFamily="18" charset="0"/>
              </a:rPr>
              <a:t>i</a:t>
            </a:r>
            <a:r>
              <a:rPr lang="en-US" altLang="el-GR" sz="2400" dirty="0" smtClean="0">
                <a:latin typeface="Calibri" pitchFamily="34" charset="0"/>
                <a:cs typeface="Times New Roman" pitchFamily="18" charset="0"/>
              </a:rPr>
              <a:t>Ai</a:t>
            </a:r>
            <a:r>
              <a:rPr lang="el-GR" altLang="el-GR" sz="2400" baseline="-30000" dirty="0" smtClean="0">
                <a:latin typeface="Calibri" pitchFamily="34" charset="0"/>
                <a:cs typeface="Times New Roman" pitchFamily="18" charset="0"/>
              </a:rPr>
              <a:t>  </a:t>
            </a:r>
            <a:r>
              <a:rPr lang="el-GR" altLang="el-GR" sz="2400" dirty="0" smtClean="0">
                <a:latin typeface="Calibri" pitchFamily="34" charset="0"/>
                <a:cs typeface="Times New Roman" pitchFamily="18" charset="0"/>
              </a:rPr>
              <a:t>και Σ</a:t>
            </a:r>
            <a:r>
              <a:rPr lang="en-US" altLang="el-GR" sz="2400" dirty="0" smtClean="0">
                <a:latin typeface="Calibri" pitchFamily="34" charset="0"/>
                <a:cs typeface="Times New Roman" pitchFamily="18" charset="0"/>
              </a:rPr>
              <a:t>F</a:t>
            </a:r>
            <a:r>
              <a:rPr lang="en-US" altLang="el-GR" sz="2400" baseline="-30000" dirty="0" smtClean="0">
                <a:latin typeface="Calibri" pitchFamily="34" charset="0"/>
                <a:cs typeface="Times New Roman" pitchFamily="18" charset="0"/>
              </a:rPr>
              <a:t>i</a:t>
            </a:r>
            <a:r>
              <a:rPr lang="en-US" altLang="el-GR" sz="2400" dirty="0" smtClean="0">
                <a:latin typeface="Calibri" pitchFamily="34" charset="0"/>
                <a:cs typeface="Times New Roman" pitchFamily="18" charset="0"/>
              </a:rPr>
              <a:t>A</a:t>
            </a:r>
            <a:r>
              <a:rPr lang="en-US" altLang="el-GR" sz="2400" baseline="-30000" dirty="0" smtClean="0">
                <a:latin typeface="Calibri" pitchFamily="34" charset="0"/>
                <a:cs typeface="Times New Roman" pitchFamily="18" charset="0"/>
              </a:rPr>
              <a:t>i</a:t>
            </a:r>
            <a:r>
              <a:rPr lang="el-GR" altLang="el-GR" sz="2400" dirty="0" smtClean="0">
                <a:latin typeface="Calibri" pitchFamily="34" charset="0"/>
                <a:cs typeface="Times New Roman" pitchFamily="18" charset="0"/>
              </a:rPr>
              <a:t>.</a:t>
            </a:r>
            <a:endParaRPr lang="en-GB" altLang="el-GR" sz="2000" dirty="0" smtClean="0">
              <a:cs typeface="Times New Roman" pitchFamily="18" charset="0"/>
            </a:endParaRPr>
          </a:p>
        </p:txBody>
      </p:sp>
      <p:sp>
        <p:nvSpPr>
          <p:cNvPr id="43010" name="Slide Number Placeholder 6"/>
          <p:cNvSpPr>
            <a:spLocks noGrp="1"/>
          </p:cNvSpPr>
          <p:nvPr>
            <p:ph type="sldNum" sz="quarter" idx="12"/>
          </p:nvPr>
        </p:nvSpPr>
        <p:spPr/>
        <p:txBody>
          <a:bodyPr/>
          <a:lstStyle/>
          <a:p>
            <a:pPr>
              <a:defRPr/>
            </a:pPr>
            <a:fld id="{F6816680-1FCC-4FD5-90F2-A6A0DA2045BC}" type="slidenum">
              <a:rPr lang="en-GB" altLang="el-GR" smtClean="0">
                <a:latin typeface="Times New Roman" pitchFamily="18" charset="0"/>
              </a:rPr>
              <a:pPr>
                <a:defRPr/>
              </a:pPr>
              <a:t>40</a:t>
            </a:fld>
            <a:endParaRPr lang="en-GB" altLang="el-GR" dirty="0" smtClean="0">
              <a:latin typeface="Times New Roman" pitchFamily="18" charset="0"/>
            </a:endParaRPr>
          </a:p>
        </p:txBody>
      </p:sp>
      <p:sp>
        <p:nvSpPr>
          <p:cNvPr id="13319" name="Rectangle 3"/>
          <p:cNvSpPr>
            <a:spLocks noChangeArrowheads="1"/>
          </p:cNvSpPr>
          <p:nvPr/>
        </p:nvSpPr>
        <p:spPr bwMode="auto">
          <a:xfrm>
            <a:off x="4191000" y="304800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dirty="0"/>
          </a:p>
        </p:txBody>
      </p:sp>
      <p:graphicFrame>
        <p:nvGraphicFramePr>
          <p:cNvPr id="13314" name="Object 4"/>
          <p:cNvGraphicFramePr>
            <a:graphicFrameLocks noChangeAspect="1"/>
          </p:cNvGraphicFramePr>
          <p:nvPr>
            <p:extLst>
              <p:ext uri="{D42A27DB-BD31-4B8C-83A1-F6EECF244321}">
                <p14:modId xmlns:p14="http://schemas.microsoft.com/office/powerpoint/2010/main" val="3016848464"/>
              </p:ext>
            </p:extLst>
          </p:nvPr>
        </p:nvGraphicFramePr>
        <p:xfrm>
          <a:off x="3563888" y="4437013"/>
          <a:ext cx="1892350" cy="1892350"/>
        </p:xfrm>
        <a:graphic>
          <a:graphicData uri="http://schemas.openxmlformats.org/presentationml/2006/ole">
            <mc:AlternateContent xmlns:mc="http://schemas.openxmlformats.org/markup-compatibility/2006">
              <mc:Choice xmlns:v="urn:schemas-microsoft-com:vml" Requires="v">
                <p:oleObj spid="_x0000_s13332" r:id="rId4" imgW="491118" imgH="491118" progId="">
                  <p:embed/>
                </p:oleObj>
              </mc:Choice>
              <mc:Fallback>
                <p:oleObj r:id="rId4" imgW="491118" imgH="49111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4437013"/>
                        <a:ext cx="1892350" cy="189235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8966671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Βασίλειος Ντουρτόγλου, Αρχοντούλα Χατζηλαζάρου, Ευθαλία Ντουρτόγλου 2014. </a:t>
            </a:r>
            <a:r>
              <a:rPr lang="el-GR" sz="2000" dirty="0"/>
              <a:t>Βασίλειος Ντουρτόγλου, Αρχοντούλα Χατζηλαζάρου, Ευθαλία </a:t>
            </a:r>
            <a:r>
              <a:rPr lang="el-GR" sz="2000" dirty="0" smtClean="0"/>
              <a:t>Ντουρτόγλου. </a:t>
            </a:r>
            <a:r>
              <a:rPr lang="el-GR" sz="2000" dirty="0"/>
              <a:t>«Σύγχρονες μέθοδοι ενόργανης ανάλυσης. </a:t>
            </a:r>
            <a:r>
              <a:rPr lang="el-GR" sz="2000" dirty="0" smtClean="0"/>
              <a:t>Ενότητα </a:t>
            </a:r>
            <a:r>
              <a:rPr lang="en-US" sz="2000" dirty="0" smtClean="0"/>
              <a:t>2:</a:t>
            </a:r>
            <a:r>
              <a:rPr lang="el-GR" sz="2000" dirty="0" smtClean="0"/>
              <a:t> </a:t>
            </a:r>
            <a:r>
              <a:rPr lang="el-GR" sz="2000" dirty="0"/>
              <a:t>Τεχνικές </a:t>
            </a:r>
            <a:r>
              <a:rPr lang="el-GR" sz="2000" dirty="0" smtClean="0"/>
              <a:t>ποσοτικοποίησης».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7923225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8523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r>
              <a:rPr lang="el-GR" sz="2000" b="1" dirty="0" smtClean="0"/>
              <a:t>Μιχαήλ </a:t>
            </a:r>
            <a:r>
              <a:rPr lang="el-GR" sz="2000" b="1" dirty="0" err="1" smtClean="0"/>
              <a:t>Κούππαρης</a:t>
            </a:r>
            <a:r>
              <a:rPr lang="el-GR" sz="2000" b="1" dirty="0" smtClean="0"/>
              <a:t>, «</a:t>
            </a:r>
            <a:r>
              <a:rPr lang="el-GR" sz="2000" b="1" dirty="0" smtClean="0">
                <a:hlinkClick r:id="rId3"/>
              </a:rPr>
              <a:t>Τεχνικές Ποσοτικοποίησης</a:t>
            </a:r>
            <a:r>
              <a:rPr lang="el-GR" sz="2000" b="1" dirty="0" smtClean="0"/>
              <a:t>».</a:t>
            </a:r>
            <a:endParaRPr lang="el-GR" sz="2000" b="1" dirty="0" smtClean="0"/>
          </a:p>
        </p:txBody>
      </p:sp>
    </p:spTree>
    <p:extLst>
      <p:ext uri="{BB962C8B-B14F-4D97-AF65-F5344CB8AC3E}">
        <p14:creationId xmlns:p14="http://schemas.microsoft.com/office/powerpoint/2010/main" val="20178425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467544" y="116632"/>
            <a:ext cx="8229600" cy="1008112"/>
          </a:xfrm>
        </p:spPr>
        <p:txBody>
          <a:bodyPr>
            <a:noAutofit/>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b="1" dirty="0" smtClean="0">
                <a:latin typeface="Calibri" pitchFamily="34" charset="0"/>
                <a:cs typeface="Times New Roman" pitchFamily="18" charset="0"/>
              </a:rPr>
              <a:t>Βαθμονόμηση (</a:t>
            </a:r>
            <a:r>
              <a:rPr lang="en-US" altLang="el-GR" b="1" dirty="0" smtClean="0">
                <a:latin typeface="Calibri" pitchFamily="34" charset="0"/>
                <a:cs typeface="Times New Roman" pitchFamily="18" charset="0"/>
              </a:rPr>
              <a:t>calibration)</a:t>
            </a:r>
            <a:br>
              <a:rPr lang="en-US" altLang="el-GR" b="1" dirty="0" smtClean="0">
                <a:latin typeface="Calibri" pitchFamily="34" charset="0"/>
                <a:cs typeface="Times New Roman" pitchFamily="18" charset="0"/>
              </a:rPr>
            </a:br>
            <a:r>
              <a:rPr lang="el-GR" altLang="el-GR" b="1" dirty="0" smtClean="0">
                <a:latin typeface="Calibri" pitchFamily="34" charset="0"/>
                <a:cs typeface="Times New Roman" pitchFamily="18" charset="0"/>
              </a:rPr>
              <a:t>/τεχνικές ποσοτικοποίησης</a:t>
            </a:r>
            <a:endParaRPr lang="en-GB" altLang="el-GR" b="1" dirty="0" smtClean="0">
              <a:latin typeface="Calibri" pitchFamily="34" charset="0"/>
              <a:cs typeface="Times New Roman" pitchFamily="18" charset="0"/>
            </a:endParaRPr>
          </a:p>
        </p:txBody>
      </p:sp>
      <p:sp>
        <p:nvSpPr>
          <p:cNvPr id="20484" name="Rectangle 2"/>
          <p:cNvSpPr>
            <a:spLocks noGrp="1" noChangeArrowheads="1"/>
          </p:cNvSpPr>
          <p:nvPr>
            <p:ph idx="1"/>
          </p:nvPr>
        </p:nvSpPr>
        <p:spPr>
          <a:xfrm>
            <a:off x="457200" y="1340768"/>
            <a:ext cx="8229600" cy="4896544"/>
          </a:xfrm>
        </p:spPr>
        <p:txBody>
          <a:bodyPr/>
          <a:lstStyle/>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dirty="0" smtClean="0">
                <a:latin typeface="Calibri" pitchFamily="34" charset="0"/>
              </a:rPr>
              <a:t>Η επιτυχία αξιόπιστων αποτελεσμάτων απαιτεί καλή διαδικασία βαθμονόμησης.</a:t>
            </a: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dirty="0" smtClean="0">
                <a:latin typeface="Calibri" pitchFamily="34" charset="0"/>
              </a:rPr>
              <a:t>Εκτός ελάχιστων περιπτώσεων αναλυτικών τεχνικών, όλες οι άλλες αναλυτικές τεχνικές παρέχουν ΣΧΕΤΙΚΕΣ ΜΕΤΡΗΣΕΙΣ αναλυτικής παραμέτρου (σήμα) </a:t>
            </a:r>
            <a:r>
              <a:rPr lang="en-US" altLang="el-GR" sz="2400" dirty="0" smtClean="0">
                <a:latin typeface="Calibri" pitchFamily="34" charset="0"/>
              </a:rPr>
              <a:t>y</a:t>
            </a:r>
            <a:r>
              <a:rPr lang="el-GR" altLang="el-GR" sz="2400" dirty="0" smtClean="0">
                <a:latin typeface="Calibri" pitchFamily="34" charset="0"/>
              </a:rPr>
              <a:t>.</a:t>
            </a: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dirty="0" smtClean="0">
                <a:latin typeface="Calibri" pitchFamily="34" charset="0"/>
              </a:rPr>
              <a:t>Απαιτείται βαθμονόμηση για τον υπολογισμό  συγκεντρώσεως του αναλύτη.</a:t>
            </a: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dirty="0" smtClean="0">
                <a:latin typeface="Calibri" pitchFamily="34" charset="0"/>
              </a:rPr>
              <a:t>Απαιτείται εμπειρική ή θεωρητική σχέση μεταξύ αναλυτικής παραμέτρου (σήματος) και συγκεντρώσεως ή ποσότητας </a:t>
            </a:r>
            <a:r>
              <a:rPr lang="en-US" altLang="el-GR" sz="2400" dirty="0" smtClean="0">
                <a:latin typeface="Calibri" pitchFamily="34" charset="0"/>
              </a:rPr>
              <a:t>x</a:t>
            </a:r>
            <a:endParaRPr lang="el-GR" altLang="el-GR" sz="2400" dirty="0" smtClean="0">
              <a:latin typeface="Calibri" pitchFamily="34" charset="0"/>
            </a:endParaRPr>
          </a:p>
          <a:p>
            <a:pPr marL="355600" indent="0" algn="ctr">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b="1" dirty="0" smtClean="0">
                <a:latin typeface="Calibri" pitchFamily="34" charset="0"/>
              </a:rPr>
              <a:t>αναλυτική συνάρτηση ή συνάρτηση βαθμονόμησης (</a:t>
            </a:r>
            <a:r>
              <a:rPr lang="en-US" altLang="el-GR" sz="2400" b="1" dirty="0" smtClean="0">
                <a:latin typeface="Calibri" pitchFamily="34" charset="0"/>
              </a:rPr>
              <a:t>calibration function</a:t>
            </a:r>
            <a:r>
              <a:rPr lang="el-GR" altLang="el-GR" sz="2400" b="1" dirty="0" smtClean="0">
                <a:latin typeface="Calibri" pitchFamily="34" charset="0"/>
              </a:rPr>
              <a:t>): </a:t>
            </a:r>
            <a:r>
              <a:rPr lang="en-US" altLang="el-GR" sz="2400" b="1" dirty="0" smtClean="0">
                <a:latin typeface="Calibri" pitchFamily="34" charset="0"/>
              </a:rPr>
              <a:t>y</a:t>
            </a:r>
            <a:r>
              <a:rPr lang="el-GR" altLang="el-GR" sz="2400" b="1" dirty="0" smtClean="0">
                <a:latin typeface="Calibri" pitchFamily="34" charset="0"/>
              </a:rPr>
              <a:t> = </a:t>
            </a:r>
            <a:r>
              <a:rPr lang="en-US" altLang="el-GR" sz="2400" b="1" dirty="0" smtClean="0">
                <a:latin typeface="Calibri" pitchFamily="34" charset="0"/>
              </a:rPr>
              <a:t>g</a:t>
            </a:r>
            <a:r>
              <a:rPr lang="el-GR" altLang="el-GR" sz="2400" b="1" dirty="0" smtClean="0">
                <a:latin typeface="Calibri" pitchFamily="34" charset="0"/>
              </a:rPr>
              <a:t>(</a:t>
            </a:r>
            <a:r>
              <a:rPr lang="en-US" altLang="el-GR" sz="2400" b="1" dirty="0" smtClean="0">
                <a:latin typeface="Calibri" pitchFamily="34" charset="0"/>
              </a:rPr>
              <a:t>x</a:t>
            </a:r>
            <a:r>
              <a:rPr lang="el-GR" altLang="el-GR" sz="2400" b="1" dirty="0" smtClean="0">
                <a:latin typeface="Calibri" pitchFamily="34" charset="0"/>
              </a:rPr>
              <a:t>)</a:t>
            </a: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altLang="el-GR" sz="2000" b="1" dirty="0" smtClean="0"/>
          </a:p>
        </p:txBody>
      </p:sp>
      <p:sp>
        <p:nvSpPr>
          <p:cNvPr id="6146" name="Slide Number Placeholder 5"/>
          <p:cNvSpPr>
            <a:spLocks noGrp="1"/>
          </p:cNvSpPr>
          <p:nvPr>
            <p:ph type="sldNum" sz="quarter" idx="12"/>
          </p:nvPr>
        </p:nvSpPr>
        <p:spPr/>
        <p:txBody>
          <a:bodyPr/>
          <a:lstStyle/>
          <a:p>
            <a:pPr>
              <a:defRPr/>
            </a:pPr>
            <a:fld id="{66AB565E-8E5A-40A2-9F62-A4CF5EFA82D3}" type="slidenum">
              <a:rPr lang="en-GB" altLang="el-GR" smtClean="0">
                <a:latin typeface="Times New Roman" pitchFamily="18" charset="0"/>
              </a:rPr>
              <a:pPr>
                <a:defRPr/>
              </a:pPr>
              <a:t>4</a:t>
            </a:fld>
            <a:endParaRPr lang="en-GB" altLang="el-GR" dirty="0" smtClean="0">
              <a:latin typeface="Times New Roman" pitchFamily="18" charset="0"/>
            </a:endParaRPr>
          </a:p>
        </p:txBody>
      </p:sp>
    </p:spTree>
    <p:extLst>
      <p:ext uri="{BB962C8B-B14F-4D97-AF65-F5344CB8AC3E}">
        <p14:creationId xmlns:p14="http://schemas.microsoft.com/office/powerpoint/2010/main" val="29037392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467544" y="116632"/>
            <a:ext cx="8229600" cy="1008112"/>
          </a:xfrm>
        </p:spPr>
        <p:txBody>
          <a:bodyPr>
            <a:noAutofit/>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smtClean="0">
                <a:latin typeface="Calibri" pitchFamily="34" charset="0"/>
              </a:rPr>
              <a:t>Παραδείγματα συναρτήσεων βαθμονόμησης </a:t>
            </a:r>
            <a:r>
              <a:rPr lang="el-GR" altLang="el-GR" sz="3000" b="0" dirty="0" smtClean="0">
                <a:latin typeface="Calibri" pitchFamily="34" charset="0"/>
              </a:rPr>
              <a:t>1/2</a:t>
            </a:r>
            <a:endParaRPr lang="en-GB" altLang="el-GR" sz="3000" b="0" dirty="0" smtClean="0">
              <a:latin typeface="Calibri" pitchFamily="34" charset="0"/>
            </a:endParaRPr>
          </a:p>
        </p:txBody>
      </p:sp>
      <p:sp>
        <p:nvSpPr>
          <p:cNvPr id="19459" name="Rectangle 2"/>
          <p:cNvSpPr>
            <a:spLocks noGrp="1" noChangeArrowheads="1"/>
          </p:cNvSpPr>
          <p:nvPr>
            <p:ph idx="1"/>
          </p:nvPr>
        </p:nvSpPr>
        <p:spPr>
          <a:xfrm>
            <a:off x="467544" y="1628800"/>
            <a:ext cx="8229600" cy="4752528"/>
          </a:xfrm>
        </p:spPr>
        <p:txBody>
          <a:bodyPr>
            <a:normAutofit/>
          </a:bodyPr>
          <a:lstStyle/>
          <a:p>
            <a:pPr marL="458787" indent="-457200">
              <a:spcBef>
                <a:spcPts val="1200"/>
              </a:spcBef>
              <a:buClr>
                <a:srgbClr val="004A82"/>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400" b="1" dirty="0" smtClean="0">
                <a:solidFill>
                  <a:srgbClr val="004A82"/>
                </a:solidFill>
                <a:latin typeface="Calibri" pitchFamily="34" charset="0"/>
              </a:rPr>
              <a:t>Φασματοφωτομετρία (Νόμος </a:t>
            </a:r>
            <a:r>
              <a:rPr lang="en-US" altLang="el-GR" sz="2400" b="1" dirty="0" smtClean="0">
                <a:solidFill>
                  <a:srgbClr val="004A82"/>
                </a:solidFill>
                <a:latin typeface="Calibri" pitchFamily="34" charset="0"/>
              </a:rPr>
              <a:t>Lambert</a:t>
            </a:r>
            <a:r>
              <a:rPr lang="el-GR" altLang="el-GR" sz="2400" b="1" dirty="0" smtClean="0">
                <a:solidFill>
                  <a:srgbClr val="004A82"/>
                </a:solidFill>
                <a:latin typeface="Calibri" pitchFamily="34" charset="0"/>
              </a:rPr>
              <a:t> – </a:t>
            </a:r>
            <a:r>
              <a:rPr lang="en-US" altLang="el-GR" sz="2400" b="1" dirty="0" smtClean="0">
                <a:solidFill>
                  <a:srgbClr val="004A82"/>
                </a:solidFill>
                <a:latin typeface="Calibri" pitchFamily="34" charset="0"/>
              </a:rPr>
              <a:t>Beer</a:t>
            </a:r>
            <a:r>
              <a:rPr lang="el-GR" altLang="el-GR" sz="2400" b="1" dirty="0" smtClean="0">
                <a:solidFill>
                  <a:srgbClr val="004A82"/>
                </a:solidFill>
                <a:latin typeface="Calibri" pitchFamily="34" charset="0"/>
              </a:rPr>
              <a:t>):</a:t>
            </a:r>
          </a:p>
          <a:p>
            <a:pPr marL="444500" indent="0">
              <a:spcBef>
                <a:spcPts val="300"/>
              </a:spcBef>
              <a:buClr>
                <a:srgbClr val="004A82"/>
              </a:buClr>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400" dirty="0" smtClean="0">
                <a:latin typeface="Calibri" pitchFamily="34" charset="0"/>
              </a:rPr>
              <a:t>Α (απορρόφηση) = ε </a:t>
            </a:r>
            <a:r>
              <a:rPr lang="en-US" altLang="el-GR" sz="2400" dirty="0" smtClean="0">
                <a:latin typeface="Calibri" pitchFamily="34" charset="0"/>
              </a:rPr>
              <a:t>b c</a:t>
            </a:r>
          </a:p>
          <a:p>
            <a:pPr marL="458787" indent="-457200">
              <a:spcBef>
                <a:spcPts val="1200"/>
              </a:spcBef>
              <a:buClr>
                <a:srgbClr val="004A82"/>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400" b="1" dirty="0" smtClean="0">
                <a:solidFill>
                  <a:srgbClr val="004A82"/>
                </a:solidFill>
                <a:latin typeface="Calibri" pitchFamily="34" charset="0"/>
              </a:rPr>
              <a:t>Φθορισμομετρία:</a:t>
            </a:r>
          </a:p>
          <a:p>
            <a:pPr marL="444500" indent="0">
              <a:spcBef>
                <a:spcPts val="300"/>
              </a:spcBef>
              <a:buClr>
                <a:srgbClr val="004A82"/>
              </a:buClr>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l-GR" sz="2400" dirty="0" smtClean="0">
                <a:latin typeface="Calibri" pitchFamily="34" charset="0"/>
              </a:rPr>
              <a:t>F</a:t>
            </a:r>
            <a:r>
              <a:rPr lang="el-GR" altLang="el-GR" sz="2400" dirty="0" smtClean="0">
                <a:latin typeface="Calibri" pitchFamily="34" charset="0"/>
              </a:rPr>
              <a:t> (ισχύς φθορισμού) = 2,3 Φ </a:t>
            </a:r>
            <a:r>
              <a:rPr lang="en-US" altLang="el-GR" sz="2400" dirty="0" smtClean="0">
                <a:latin typeface="Calibri" pitchFamily="34" charset="0"/>
              </a:rPr>
              <a:t>P</a:t>
            </a:r>
            <a:r>
              <a:rPr lang="el-GR" altLang="el-GR" sz="2400" baseline="-30000" dirty="0" smtClean="0">
                <a:latin typeface="Calibri" pitchFamily="34" charset="0"/>
              </a:rPr>
              <a:t>0</a:t>
            </a:r>
            <a:r>
              <a:rPr lang="el-GR" altLang="el-GR" sz="2400" dirty="0" smtClean="0">
                <a:latin typeface="Calibri" pitchFamily="34" charset="0"/>
              </a:rPr>
              <a:t> ε </a:t>
            </a:r>
            <a:r>
              <a:rPr lang="en-US" altLang="el-GR" sz="2400" dirty="0" smtClean="0">
                <a:latin typeface="Calibri" pitchFamily="34" charset="0"/>
              </a:rPr>
              <a:t>b c</a:t>
            </a:r>
            <a:r>
              <a:rPr lang="el-GR" altLang="el-GR" sz="2400" dirty="0" smtClean="0">
                <a:latin typeface="Calibri" pitchFamily="34" charset="0"/>
              </a:rPr>
              <a:t> = </a:t>
            </a:r>
            <a:r>
              <a:rPr lang="en-US" altLang="el-GR" sz="2400" dirty="0" smtClean="0">
                <a:latin typeface="Calibri" pitchFamily="34" charset="0"/>
              </a:rPr>
              <a:t>k c</a:t>
            </a:r>
          </a:p>
          <a:p>
            <a:pPr marL="458787" indent="-457200">
              <a:spcBef>
                <a:spcPts val="1200"/>
              </a:spcBef>
              <a:buClr>
                <a:srgbClr val="004A82"/>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400" b="1" dirty="0" smtClean="0">
                <a:solidFill>
                  <a:srgbClr val="004A82"/>
                </a:solidFill>
                <a:latin typeface="Calibri" pitchFamily="34" charset="0"/>
              </a:rPr>
              <a:t>Φλογοφασματομετρία εκπομπής:</a:t>
            </a:r>
          </a:p>
          <a:p>
            <a:pPr marL="444500" indent="0">
              <a:spcBef>
                <a:spcPts val="300"/>
              </a:spcBef>
              <a:buClr>
                <a:srgbClr val="004A82"/>
              </a:buClr>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l-GR" sz="2400" dirty="0" smtClean="0">
                <a:latin typeface="Calibri" pitchFamily="34" charset="0"/>
              </a:rPr>
              <a:t>P</a:t>
            </a:r>
            <a:r>
              <a:rPr lang="el-GR" altLang="el-GR" sz="2400" dirty="0" smtClean="0">
                <a:latin typeface="Calibri" pitchFamily="34" charset="0"/>
              </a:rPr>
              <a:t> (ισχύς εκπεμπ. ακτινοβολίας) = </a:t>
            </a:r>
            <a:r>
              <a:rPr lang="en-US" altLang="el-GR" sz="2400" dirty="0" smtClean="0">
                <a:latin typeface="Calibri" pitchFamily="34" charset="0"/>
              </a:rPr>
              <a:t>k c</a:t>
            </a:r>
          </a:p>
          <a:p>
            <a:pPr marL="458787" indent="-457200">
              <a:spcBef>
                <a:spcPts val="1200"/>
              </a:spcBef>
              <a:buClr>
                <a:srgbClr val="004A82"/>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400" b="1" dirty="0" smtClean="0">
                <a:solidFill>
                  <a:srgbClr val="004A82"/>
                </a:solidFill>
                <a:latin typeface="Calibri" pitchFamily="34" charset="0"/>
              </a:rPr>
              <a:t>Υγρ</a:t>
            </a:r>
            <a:r>
              <a:rPr lang="en-US" altLang="el-GR" sz="2400" b="1" dirty="0" smtClean="0">
                <a:solidFill>
                  <a:srgbClr val="004A82"/>
                </a:solidFill>
                <a:latin typeface="Calibri" pitchFamily="34" charset="0"/>
              </a:rPr>
              <a:t>o</a:t>
            </a:r>
            <a:r>
              <a:rPr lang="el-GR" altLang="el-GR" sz="2400" b="1" dirty="0" smtClean="0">
                <a:solidFill>
                  <a:srgbClr val="004A82"/>
                </a:solidFill>
                <a:latin typeface="Calibri" pitchFamily="34" charset="0"/>
              </a:rPr>
              <a:t>- και αεριο-χρωματογραφία:</a:t>
            </a:r>
          </a:p>
          <a:p>
            <a:pPr marL="444500" indent="0">
              <a:spcBef>
                <a:spcPts val="300"/>
              </a:spcBef>
              <a:buClr>
                <a:srgbClr val="004A82"/>
              </a:buClr>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400" dirty="0" smtClean="0">
                <a:latin typeface="Calibri" pitchFamily="34" charset="0"/>
              </a:rPr>
              <a:t>Α (εμβαδόν κορυφής) =  </a:t>
            </a:r>
            <a:r>
              <a:rPr lang="en-US" altLang="el-GR" sz="2400" dirty="0" smtClean="0">
                <a:latin typeface="Calibri" pitchFamily="34" charset="0"/>
              </a:rPr>
              <a:t>k c</a:t>
            </a:r>
          </a:p>
          <a:p>
            <a:pPr marL="1587" indent="0">
              <a:spcBef>
                <a:spcPts val="1200"/>
              </a:spcBef>
              <a:buClr>
                <a:srgbClr val="004A82"/>
              </a:buClr>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altLang="el-GR" sz="2400" dirty="0" smtClean="0">
              <a:solidFill>
                <a:srgbClr val="3333CC"/>
              </a:solidFill>
            </a:endParaRPr>
          </a:p>
        </p:txBody>
      </p:sp>
      <p:sp>
        <p:nvSpPr>
          <p:cNvPr id="7170" name="Slide Number Placeholder 5"/>
          <p:cNvSpPr>
            <a:spLocks noGrp="1"/>
          </p:cNvSpPr>
          <p:nvPr>
            <p:ph type="sldNum" sz="quarter" idx="12"/>
          </p:nvPr>
        </p:nvSpPr>
        <p:spPr/>
        <p:txBody>
          <a:bodyPr/>
          <a:lstStyle/>
          <a:p>
            <a:pPr>
              <a:defRPr/>
            </a:pPr>
            <a:fld id="{1611EB35-6C9D-40A7-A2AD-971E8E365A89}" type="slidenum">
              <a:rPr lang="en-GB" altLang="el-GR" smtClean="0">
                <a:latin typeface="Times New Roman" pitchFamily="18" charset="0"/>
              </a:rPr>
              <a:pPr>
                <a:defRPr/>
              </a:pPr>
              <a:t>5</a:t>
            </a:fld>
            <a:endParaRPr lang="en-GB" altLang="el-GR" dirty="0" smtClean="0">
              <a:latin typeface="Times New Roman" pitchFamily="18" charset="0"/>
            </a:endParaRPr>
          </a:p>
        </p:txBody>
      </p:sp>
    </p:spTree>
    <p:extLst>
      <p:ext uri="{BB962C8B-B14F-4D97-AF65-F5344CB8AC3E}">
        <p14:creationId xmlns:p14="http://schemas.microsoft.com/office/powerpoint/2010/main" val="12460034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idx="1"/>
          </p:nvPr>
        </p:nvSpPr>
        <p:spPr>
          <a:xfrm>
            <a:off x="457200" y="1484784"/>
            <a:ext cx="8229600" cy="4752528"/>
          </a:xfrm>
        </p:spPr>
        <p:txBody>
          <a:bodyPr/>
          <a:lstStyle/>
          <a:p>
            <a:pPr marL="344487">
              <a:lnSpc>
                <a:spcPct val="90000"/>
              </a:lnSpc>
              <a:spcBef>
                <a:spcPts val="400"/>
              </a:spcBef>
              <a:buClr>
                <a:srgbClr val="004A82"/>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400" b="1" dirty="0" smtClean="0">
                <a:solidFill>
                  <a:srgbClr val="004A82"/>
                </a:solidFill>
                <a:latin typeface="Calibri" pitchFamily="34" charset="0"/>
              </a:rPr>
              <a:t>Ποτενσιομετρία (Εξίσωση </a:t>
            </a:r>
            <a:r>
              <a:rPr lang="en-US" altLang="el-GR" sz="2400" b="1" dirty="0" smtClean="0">
                <a:solidFill>
                  <a:srgbClr val="004A82"/>
                </a:solidFill>
                <a:latin typeface="Calibri" pitchFamily="34" charset="0"/>
              </a:rPr>
              <a:t>Nernst</a:t>
            </a:r>
            <a:r>
              <a:rPr lang="el-GR" altLang="el-GR" sz="2400" b="1" dirty="0" smtClean="0">
                <a:solidFill>
                  <a:srgbClr val="004A82"/>
                </a:solidFill>
                <a:latin typeface="Calibri" pitchFamily="34" charset="0"/>
              </a:rPr>
              <a:t>):</a:t>
            </a:r>
          </a:p>
          <a:p>
            <a:pPr marL="355600" indent="0">
              <a:lnSpc>
                <a:spcPct val="90000"/>
              </a:lnSpc>
              <a:spcBef>
                <a:spcPts val="400"/>
              </a:spcBef>
              <a:spcAft>
                <a:spcPts val="1800"/>
              </a:spcAft>
              <a:buClr>
                <a:srgbClr val="004A82"/>
              </a:buClr>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l-GR" sz="2400" dirty="0" smtClean="0">
                <a:latin typeface="Calibri" pitchFamily="34" charset="0"/>
              </a:rPr>
              <a:t>E</a:t>
            </a:r>
            <a:r>
              <a:rPr lang="el-GR" altLang="el-GR" sz="2400" dirty="0" smtClean="0">
                <a:latin typeface="Calibri" pitchFamily="34" charset="0"/>
              </a:rPr>
              <a:t> (δυναμικό) = </a:t>
            </a:r>
            <a:r>
              <a:rPr lang="en-US" altLang="el-GR" sz="2400" dirty="0" smtClean="0">
                <a:latin typeface="Calibri" pitchFamily="34" charset="0"/>
              </a:rPr>
              <a:t>E</a:t>
            </a:r>
            <a:r>
              <a:rPr lang="el-GR" altLang="el-GR" sz="2400" baseline="-30000" dirty="0" smtClean="0">
                <a:latin typeface="Calibri" pitchFamily="34" charset="0"/>
              </a:rPr>
              <a:t>σταθ </a:t>
            </a:r>
            <a:r>
              <a:rPr lang="el-GR" altLang="el-GR" sz="2400" dirty="0" smtClean="0">
                <a:latin typeface="Calibri" pitchFamily="34" charset="0"/>
              </a:rPr>
              <a:t>+ </a:t>
            </a:r>
            <a:r>
              <a:rPr lang="en-US" altLang="el-GR" sz="2400" dirty="0" smtClean="0">
                <a:latin typeface="Calibri" pitchFamily="34" charset="0"/>
              </a:rPr>
              <a:t>S log</a:t>
            </a:r>
            <a:r>
              <a:rPr lang="el-GR" altLang="el-GR" sz="2400" dirty="0" smtClean="0">
                <a:latin typeface="Calibri" pitchFamily="34" charset="0"/>
              </a:rPr>
              <a:t> α </a:t>
            </a:r>
            <a:r>
              <a:rPr lang="en-US" altLang="el-GR" sz="2400" dirty="0" smtClean="0">
                <a:latin typeface="Calibri" pitchFamily="34" charset="0"/>
                <a:cs typeface="Times New Roman" pitchFamily="18" charset="0"/>
              </a:rPr>
              <a:t>= E</a:t>
            </a:r>
            <a:r>
              <a:rPr lang="en-US" altLang="el-GR" sz="2400" baseline="30000" dirty="0" smtClean="0">
                <a:latin typeface="Calibri" pitchFamily="34" charset="0"/>
                <a:cs typeface="Times New Roman" pitchFamily="18" charset="0"/>
              </a:rPr>
              <a:t>’</a:t>
            </a:r>
            <a:r>
              <a:rPr lang="el-GR" altLang="el-GR" sz="2400" baseline="-30000" dirty="0" smtClean="0">
                <a:latin typeface="Calibri" pitchFamily="34" charset="0"/>
                <a:cs typeface="Times New Roman" pitchFamily="18" charset="0"/>
              </a:rPr>
              <a:t>σταθ</a:t>
            </a:r>
            <a:r>
              <a:rPr lang="en-US" altLang="el-GR" sz="2400" dirty="0" smtClean="0">
                <a:latin typeface="Calibri" pitchFamily="34" charset="0"/>
                <a:cs typeface="Times New Roman" pitchFamily="18" charset="0"/>
              </a:rPr>
              <a:t> + S log c</a:t>
            </a:r>
          </a:p>
          <a:p>
            <a:pPr marL="344487">
              <a:lnSpc>
                <a:spcPct val="90000"/>
              </a:lnSpc>
              <a:spcBef>
                <a:spcPts val="400"/>
              </a:spcBef>
              <a:buClr>
                <a:srgbClr val="004A82"/>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400" b="1" dirty="0" smtClean="0">
                <a:solidFill>
                  <a:srgbClr val="004A82"/>
                </a:solidFill>
                <a:latin typeface="Calibri" pitchFamily="34" charset="0"/>
              </a:rPr>
              <a:t>Πολαρογραφία (Εξίσωση ρεύματος διαχύσεως </a:t>
            </a:r>
            <a:r>
              <a:rPr lang="en-US" altLang="el-GR" sz="2400" b="1" dirty="0" smtClean="0">
                <a:solidFill>
                  <a:srgbClr val="004A82"/>
                </a:solidFill>
                <a:latin typeface="Calibri" pitchFamily="34" charset="0"/>
              </a:rPr>
              <a:t>Ilkovic</a:t>
            </a:r>
            <a:r>
              <a:rPr lang="el-GR" altLang="el-GR" sz="2400" b="1" dirty="0" smtClean="0">
                <a:solidFill>
                  <a:srgbClr val="004A82"/>
                </a:solidFill>
                <a:latin typeface="Calibri" pitchFamily="34" charset="0"/>
              </a:rPr>
              <a:t>):</a:t>
            </a:r>
          </a:p>
          <a:p>
            <a:pPr marL="355600" indent="0">
              <a:lnSpc>
                <a:spcPct val="90000"/>
              </a:lnSpc>
              <a:spcBef>
                <a:spcPts val="400"/>
              </a:spcBef>
              <a:spcAft>
                <a:spcPts val="1800"/>
              </a:spcAft>
              <a:buClr>
                <a:srgbClr val="004A82"/>
              </a:buClr>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l-GR" sz="2400" dirty="0" smtClean="0">
                <a:latin typeface="Calibri" pitchFamily="34" charset="0"/>
              </a:rPr>
              <a:t>I</a:t>
            </a:r>
            <a:r>
              <a:rPr lang="en-US" altLang="el-GR" sz="2400" baseline="-30000" dirty="0" smtClean="0">
                <a:latin typeface="Calibri" pitchFamily="34" charset="0"/>
              </a:rPr>
              <a:t>d </a:t>
            </a:r>
            <a:r>
              <a:rPr lang="el-GR" altLang="el-GR" sz="2400" dirty="0" smtClean="0">
                <a:latin typeface="Calibri" pitchFamily="34" charset="0"/>
              </a:rPr>
              <a:t>(ρεύμα διαχύσεως) = 708 </a:t>
            </a:r>
            <a:r>
              <a:rPr lang="en-US" altLang="el-GR" sz="2400" dirty="0" smtClean="0">
                <a:latin typeface="Calibri" pitchFamily="34" charset="0"/>
              </a:rPr>
              <a:t>n D</a:t>
            </a:r>
            <a:r>
              <a:rPr lang="el-GR" altLang="el-GR" sz="2400" baseline="30000" dirty="0" smtClean="0">
                <a:latin typeface="Calibri" pitchFamily="34" charset="0"/>
              </a:rPr>
              <a:t>1/2 </a:t>
            </a:r>
            <a:r>
              <a:rPr lang="en-US" altLang="el-GR" sz="2400" dirty="0" smtClean="0">
                <a:latin typeface="Calibri" pitchFamily="34" charset="0"/>
              </a:rPr>
              <a:t>C m</a:t>
            </a:r>
            <a:r>
              <a:rPr lang="el-GR" altLang="el-GR" sz="2400" baseline="30000" dirty="0" smtClean="0">
                <a:latin typeface="Calibri" pitchFamily="34" charset="0"/>
              </a:rPr>
              <a:t>2/3</a:t>
            </a:r>
            <a:r>
              <a:rPr lang="el-GR" altLang="el-GR" sz="2400" dirty="0" smtClean="0">
                <a:latin typeface="Calibri" pitchFamily="34" charset="0"/>
              </a:rPr>
              <a:t> </a:t>
            </a:r>
            <a:r>
              <a:rPr lang="en-US" altLang="el-GR" sz="2400" dirty="0" smtClean="0">
                <a:latin typeface="Calibri" pitchFamily="34" charset="0"/>
              </a:rPr>
              <a:t>t</a:t>
            </a:r>
            <a:r>
              <a:rPr lang="el-GR" altLang="el-GR" sz="2400" baseline="30000" dirty="0" smtClean="0">
                <a:latin typeface="Calibri" pitchFamily="34" charset="0"/>
              </a:rPr>
              <a:t>1/6</a:t>
            </a:r>
            <a:r>
              <a:rPr lang="el-GR" altLang="el-GR" sz="2400" dirty="0" smtClean="0">
                <a:latin typeface="Calibri" pitchFamily="34" charset="0"/>
              </a:rPr>
              <a:t> </a:t>
            </a:r>
            <a:r>
              <a:rPr lang="el-GR" altLang="el-GR" sz="2400" dirty="0" smtClean="0">
                <a:latin typeface="Calibri" pitchFamily="34" charset="0"/>
                <a:cs typeface="Times New Roman" pitchFamily="18" charset="0"/>
              </a:rPr>
              <a:t>= </a:t>
            </a:r>
            <a:r>
              <a:rPr lang="en-US" altLang="el-GR" sz="2400" dirty="0" smtClean="0">
                <a:latin typeface="Calibri" pitchFamily="34" charset="0"/>
                <a:cs typeface="Times New Roman" pitchFamily="18" charset="0"/>
              </a:rPr>
              <a:t>k C</a:t>
            </a:r>
            <a:r>
              <a:rPr lang="el-GR" altLang="el-GR" sz="2400" dirty="0" smtClean="0">
                <a:latin typeface="Calibri" pitchFamily="34" charset="0"/>
                <a:cs typeface="Times New Roman" pitchFamily="18" charset="0"/>
              </a:rPr>
              <a:t>.</a:t>
            </a:r>
          </a:p>
          <a:p>
            <a:pPr marL="344487">
              <a:lnSpc>
                <a:spcPct val="90000"/>
              </a:lnSpc>
              <a:spcBef>
                <a:spcPts val="400"/>
              </a:spcBef>
              <a:buClr>
                <a:srgbClr val="004A82"/>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altLang="el-GR" sz="2400" b="1" dirty="0" smtClean="0">
                <a:solidFill>
                  <a:srgbClr val="004A82"/>
                </a:solidFill>
                <a:latin typeface="Calibri" pitchFamily="34" charset="0"/>
              </a:rPr>
              <a:t>Ανοσοχημική τεχνική:</a:t>
            </a:r>
          </a:p>
          <a:p>
            <a:pPr marL="355600" indent="0">
              <a:lnSpc>
                <a:spcPct val="90000"/>
              </a:lnSpc>
              <a:spcBef>
                <a:spcPts val="4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l-GR" sz="2400" dirty="0" smtClean="0">
                <a:latin typeface="Calibri" pitchFamily="34" charset="0"/>
              </a:rPr>
              <a:t>Logit y =  a + log C,</a:t>
            </a:r>
            <a:r>
              <a:rPr lang="el-GR" altLang="el-GR" sz="2400" dirty="0" smtClean="0">
                <a:latin typeface="Calibri" pitchFamily="34" charset="0"/>
                <a:cs typeface="Times New Roman" pitchFamily="18" charset="0"/>
              </a:rPr>
              <a:t> όπου </a:t>
            </a:r>
            <a:r>
              <a:rPr lang="en-US" altLang="el-GR" sz="2400" dirty="0" smtClean="0">
                <a:latin typeface="Calibri" pitchFamily="34" charset="0"/>
                <a:cs typeface="Times New Roman" pitchFamily="18" charset="0"/>
              </a:rPr>
              <a:t>logit y</a:t>
            </a:r>
            <a:r>
              <a:rPr lang="el-GR" altLang="el-GR" sz="2400" dirty="0" smtClean="0">
                <a:latin typeface="Calibri" pitchFamily="34" charset="0"/>
                <a:cs typeface="Times New Roman" pitchFamily="18" charset="0"/>
              </a:rPr>
              <a:t> = </a:t>
            </a:r>
            <a:r>
              <a:rPr lang="en-US" altLang="el-GR" sz="2400" dirty="0" smtClean="0">
                <a:latin typeface="Calibri" pitchFamily="34" charset="0"/>
                <a:cs typeface="Times New Roman" pitchFamily="18" charset="0"/>
              </a:rPr>
              <a:t>ln</a:t>
            </a:r>
            <a:r>
              <a:rPr lang="el-GR" altLang="el-GR" sz="2400" dirty="0" smtClean="0">
                <a:latin typeface="Calibri" pitchFamily="34" charset="0"/>
                <a:cs typeface="Times New Roman" pitchFamily="18" charset="0"/>
              </a:rPr>
              <a:t> [</a:t>
            </a:r>
            <a:r>
              <a:rPr lang="en-US" altLang="el-GR" sz="2400" dirty="0" smtClean="0">
                <a:latin typeface="Calibri" pitchFamily="34" charset="0"/>
                <a:cs typeface="Times New Roman" pitchFamily="18" charset="0"/>
              </a:rPr>
              <a:t>y</a:t>
            </a:r>
            <a:r>
              <a:rPr lang="el-GR" altLang="el-GR" sz="2400" dirty="0" smtClean="0">
                <a:latin typeface="Calibri" pitchFamily="34" charset="0"/>
                <a:cs typeface="Times New Roman" pitchFamily="18" charset="0"/>
              </a:rPr>
              <a:t>/(1-</a:t>
            </a:r>
            <a:r>
              <a:rPr lang="en-US" altLang="el-GR" sz="2400" dirty="0" smtClean="0">
                <a:latin typeface="Calibri" pitchFamily="34" charset="0"/>
                <a:cs typeface="Times New Roman" pitchFamily="18" charset="0"/>
              </a:rPr>
              <a:t>y</a:t>
            </a:r>
            <a:r>
              <a:rPr lang="el-GR" altLang="el-GR" sz="2400" dirty="0" smtClean="0">
                <a:latin typeface="Calibri" pitchFamily="34" charset="0"/>
                <a:cs typeface="Times New Roman" pitchFamily="18" charset="0"/>
              </a:rPr>
              <a:t>)]  και  </a:t>
            </a:r>
            <a:r>
              <a:rPr lang="en-US" altLang="el-GR" sz="2400" dirty="0" smtClean="0">
                <a:latin typeface="Calibri" pitchFamily="34" charset="0"/>
                <a:cs typeface="Times New Roman" pitchFamily="18" charset="0"/>
              </a:rPr>
              <a:t>y</a:t>
            </a:r>
            <a:r>
              <a:rPr lang="el-GR" altLang="el-GR" sz="2400" dirty="0" smtClean="0">
                <a:latin typeface="Calibri" pitchFamily="34" charset="0"/>
                <a:cs typeface="Times New Roman" pitchFamily="18" charset="0"/>
              </a:rPr>
              <a:t>  = </a:t>
            </a:r>
            <a:r>
              <a:rPr lang="en-US" altLang="el-GR" sz="2400" dirty="0" smtClean="0">
                <a:latin typeface="Calibri" pitchFamily="34" charset="0"/>
                <a:cs typeface="Times New Roman" pitchFamily="18" charset="0"/>
              </a:rPr>
              <a:t>B</a:t>
            </a:r>
            <a:r>
              <a:rPr lang="el-GR" altLang="el-GR" sz="2400" dirty="0" smtClean="0">
                <a:latin typeface="Calibri" pitchFamily="34" charset="0"/>
                <a:cs typeface="Times New Roman" pitchFamily="18" charset="0"/>
              </a:rPr>
              <a:t>/</a:t>
            </a:r>
            <a:r>
              <a:rPr lang="en-US" altLang="el-GR" sz="2400" dirty="0" smtClean="0">
                <a:latin typeface="Calibri" pitchFamily="34" charset="0"/>
                <a:cs typeface="Times New Roman" pitchFamily="18" charset="0"/>
              </a:rPr>
              <a:t>B</a:t>
            </a:r>
            <a:r>
              <a:rPr lang="el-GR" altLang="el-GR" sz="2400" baseline="-30000" dirty="0" smtClean="0">
                <a:latin typeface="Calibri" pitchFamily="34" charset="0"/>
                <a:cs typeface="Times New Roman" pitchFamily="18" charset="0"/>
              </a:rPr>
              <a:t>0</a:t>
            </a:r>
            <a:r>
              <a:rPr lang="el-GR" altLang="el-GR" sz="2400" dirty="0" smtClean="0">
                <a:latin typeface="Calibri" pitchFamily="34" charset="0"/>
                <a:cs typeface="Times New Roman" pitchFamily="18" charset="0"/>
              </a:rPr>
              <a:t> (</a:t>
            </a:r>
            <a:r>
              <a:rPr lang="en-US" altLang="el-GR" sz="2400" dirty="0" smtClean="0">
                <a:latin typeface="Calibri" pitchFamily="34" charset="0"/>
                <a:cs typeface="Times New Roman" pitchFamily="18" charset="0"/>
              </a:rPr>
              <a:t>B</a:t>
            </a:r>
            <a:r>
              <a:rPr lang="el-GR" altLang="el-GR" sz="2400" dirty="0" smtClean="0">
                <a:latin typeface="Calibri" pitchFamily="34" charset="0"/>
                <a:cs typeface="Times New Roman" pitchFamily="18" charset="0"/>
              </a:rPr>
              <a:t>: σήμα προτύπου, Β</a:t>
            </a:r>
            <a:r>
              <a:rPr lang="el-GR" altLang="el-GR" sz="2400" baseline="-30000" dirty="0" smtClean="0">
                <a:latin typeface="Calibri" pitchFamily="34" charset="0"/>
                <a:cs typeface="Times New Roman" pitchFamily="18" charset="0"/>
              </a:rPr>
              <a:t>0</a:t>
            </a:r>
            <a:r>
              <a:rPr lang="el-GR" altLang="el-GR" sz="2400" dirty="0" smtClean="0">
                <a:latin typeface="Calibri" pitchFamily="34" charset="0"/>
                <a:cs typeface="Times New Roman" pitchFamily="18" charset="0"/>
              </a:rPr>
              <a:t>: σήμα μηδενικού προτύπου).</a:t>
            </a:r>
          </a:p>
        </p:txBody>
      </p:sp>
      <p:sp>
        <p:nvSpPr>
          <p:cNvPr id="8194" name="Slide Number Placeholder 5"/>
          <p:cNvSpPr>
            <a:spLocks noGrp="1"/>
          </p:cNvSpPr>
          <p:nvPr>
            <p:ph type="sldNum" sz="quarter" idx="12"/>
          </p:nvPr>
        </p:nvSpPr>
        <p:spPr/>
        <p:txBody>
          <a:bodyPr/>
          <a:lstStyle/>
          <a:p>
            <a:pPr>
              <a:defRPr/>
            </a:pPr>
            <a:fld id="{FF49C451-419A-4CF9-B4EE-16C542A05B16}" type="slidenum">
              <a:rPr lang="en-GB" altLang="el-GR" smtClean="0">
                <a:latin typeface="Times New Roman" pitchFamily="18" charset="0"/>
              </a:rPr>
              <a:pPr>
                <a:defRPr/>
              </a:pPr>
              <a:t>6</a:t>
            </a:fld>
            <a:endParaRPr lang="en-GB" altLang="el-GR" dirty="0" smtClean="0">
              <a:latin typeface="Times New Roman" pitchFamily="18" charset="0"/>
            </a:endParaRPr>
          </a:p>
        </p:txBody>
      </p:sp>
      <p:sp>
        <p:nvSpPr>
          <p:cNvPr id="6" name="Rectangle 1"/>
          <p:cNvSpPr>
            <a:spLocks noGrp="1" noChangeArrowheads="1"/>
          </p:cNvSpPr>
          <p:nvPr>
            <p:ph type="title"/>
          </p:nvPr>
        </p:nvSpPr>
        <p:spPr>
          <a:xfrm>
            <a:off x="467544" y="116632"/>
            <a:ext cx="8229600" cy="1008112"/>
          </a:xfrm>
        </p:spPr>
        <p:txBody>
          <a:bodyPr>
            <a:noAutofit/>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smtClean="0">
                <a:latin typeface="Calibri" pitchFamily="34" charset="0"/>
              </a:rPr>
              <a:t>Παραδείγματα συναρτήσεων βαθμονόμησης </a:t>
            </a:r>
            <a:r>
              <a:rPr lang="el-GR" altLang="el-GR" sz="3000" b="0" dirty="0">
                <a:latin typeface="Calibri" pitchFamily="34" charset="0"/>
              </a:rPr>
              <a:t>2</a:t>
            </a:r>
            <a:r>
              <a:rPr lang="el-GR" altLang="el-GR" sz="3000" b="0" dirty="0" smtClean="0">
                <a:latin typeface="Calibri" pitchFamily="34" charset="0"/>
              </a:rPr>
              <a:t>/2</a:t>
            </a:r>
            <a:endParaRPr lang="en-GB" altLang="el-GR" sz="3000" b="0" dirty="0" smtClean="0">
              <a:latin typeface="Calibri" pitchFamily="34" charset="0"/>
            </a:endParaRPr>
          </a:p>
        </p:txBody>
      </p:sp>
    </p:spTree>
    <p:extLst>
      <p:ext uri="{BB962C8B-B14F-4D97-AF65-F5344CB8AC3E}">
        <p14:creationId xmlns:p14="http://schemas.microsoft.com/office/powerpoint/2010/main" val="6447537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467544" y="116632"/>
            <a:ext cx="8229600" cy="1080120"/>
          </a:xfrm>
        </p:spPr>
        <p:txBody>
          <a:bodyPr>
            <a:noAutofit/>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smtClean="0">
                <a:latin typeface="Calibri" pitchFamily="34" charset="0"/>
              </a:rPr>
              <a:t>Συγκέντρωση </a:t>
            </a:r>
            <a:r>
              <a:rPr lang="en-US" altLang="el-GR" dirty="0" smtClean="0">
                <a:latin typeface="Calibri" pitchFamily="34" charset="0"/>
              </a:rPr>
              <a:t>C-</a:t>
            </a:r>
            <a:r>
              <a:rPr lang="el-GR" altLang="el-GR" dirty="0" smtClean="0">
                <a:latin typeface="Calibri" pitchFamily="34" charset="0"/>
              </a:rPr>
              <a:t> σήμα </a:t>
            </a:r>
            <a:r>
              <a:rPr lang="en-US" altLang="el-GR" dirty="0" smtClean="0">
                <a:latin typeface="Calibri" pitchFamily="34" charset="0"/>
              </a:rPr>
              <a:t>y</a:t>
            </a:r>
            <a:r>
              <a:rPr lang="el-GR" altLang="el-GR" dirty="0" smtClean="0">
                <a:latin typeface="Calibri" pitchFamily="34" charset="0"/>
              </a:rPr>
              <a:t> </a:t>
            </a:r>
            <a:br>
              <a:rPr lang="el-GR" altLang="el-GR" dirty="0" smtClean="0">
                <a:latin typeface="Calibri" pitchFamily="34" charset="0"/>
              </a:rPr>
            </a:br>
            <a:r>
              <a:rPr lang="el-GR" altLang="el-GR" dirty="0" smtClean="0">
                <a:latin typeface="Calibri" pitchFamily="34" charset="0"/>
              </a:rPr>
              <a:t>κατάλληλο μαθηματικό μοντέλο</a:t>
            </a:r>
            <a:r>
              <a:rPr lang="el-GR" altLang="el-GR" sz="3000" b="0" dirty="0" smtClean="0">
                <a:latin typeface="Calibri" pitchFamily="34" charset="0"/>
              </a:rPr>
              <a:t> 1/2</a:t>
            </a:r>
          </a:p>
        </p:txBody>
      </p:sp>
      <p:sp>
        <p:nvSpPr>
          <p:cNvPr id="22532" name="Rectangle 2"/>
          <p:cNvSpPr>
            <a:spLocks noGrp="1" noChangeArrowheads="1"/>
          </p:cNvSpPr>
          <p:nvPr>
            <p:ph idx="1"/>
          </p:nvPr>
        </p:nvSpPr>
        <p:spPr>
          <a:xfrm>
            <a:off x="457200" y="1412776"/>
            <a:ext cx="8229600" cy="4824536"/>
          </a:xfrm>
        </p:spPr>
        <p:txBody>
          <a:bodyPr/>
          <a:lstStyle/>
          <a:p>
            <a:pPr>
              <a:spcBef>
                <a:spcPts val="450"/>
              </a:spcBef>
              <a:buClr>
                <a:srgbClr val="004A82"/>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b="1" dirty="0" smtClean="0">
                <a:solidFill>
                  <a:srgbClr val="004A82"/>
                </a:solidFill>
                <a:latin typeface="Calibri" pitchFamily="34" charset="0"/>
              </a:rPr>
              <a:t>Προσαρμογή </a:t>
            </a:r>
          </a:p>
          <a:p>
            <a:pPr marL="355600" indent="0">
              <a:spcBef>
                <a:spcPts val="450"/>
              </a:spcBef>
              <a:buClr>
                <a:srgbClr val="3333CC"/>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dirty="0" smtClean="0">
                <a:latin typeface="Calibri" pitchFamily="34" charset="0"/>
              </a:rPr>
              <a:t>Πλέον εύχρηστη συνάρτηση βαθμονόμησης είναι γραμμική (</a:t>
            </a:r>
            <a:r>
              <a:rPr lang="en-US" altLang="el-GR" sz="2400" dirty="0" smtClean="0">
                <a:latin typeface="Calibri" pitchFamily="34" charset="0"/>
              </a:rPr>
              <a:t>linear</a:t>
            </a:r>
            <a:r>
              <a:rPr lang="el-GR" altLang="el-GR" sz="2400" dirty="0" smtClean="0">
                <a:latin typeface="Calibri" pitchFamily="34" charset="0"/>
              </a:rPr>
              <a:t>), διέρχεται από την αρχή των αξόνων (</a:t>
            </a:r>
            <a:r>
              <a:rPr lang="en-US" altLang="el-GR" sz="2400" dirty="0" smtClean="0">
                <a:latin typeface="Calibri" pitchFamily="34" charset="0"/>
              </a:rPr>
              <a:t>origin</a:t>
            </a:r>
            <a:r>
              <a:rPr lang="el-GR" altLang="el-GR" sz="2400" dirty="0" smtClean="0">
                <a:latin typeface="Calibri" pitchFamily="34" charset="0"/>
              </a:rPr>
              <a:t>) και είναι εφαρμόσιμη σε ευρεία δυναμική περιοχή συγκεντρώσεων.</a:t>
            </a:r>
          </a:p>
          <a:p>
            <a:pPr marL="355600" indent="0">
              <a:spcBef>
                <a:spcPts val="45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dirty="0" smtClean="0">
                <a:latin typeface="Calibri" pitchFamily="34" charset="0"/>
              </a:rPr>
              <a:t>Στην πράξη εμφανίζονται αποκλίσεις από ιδανική γραμμή βαθμονόμησης</a:t>
            </a:r>
            <a:r>
              <a:rPr lang="el-GR" altLang="el-GR" sz="1800" dirty="0" smtClean="0"/>
              <a:t>. </a:t>
            </a:r>
            <a:endParaRPr lang="el-GR" altLang="el-GR" sz="1800" dirty="0" smtClean="0">
              <a:cs typeface="Times New Roman" pitchFamily="18" charset="0"/>
            </a:endParaRPr>
          </a:p>
        </p:txBody>
      </p:sp>
      <p:sp>
        <p:nvSpPr>
          <p:cNvPr id="9218" name="Slide Number Placeholder 5"/>
          <p:cNvSpPr>
            <a:spLocks noGrp="1"/>
          </p:cNvSpPr>
          <p:nvPr>
            <p:ph type="sldNum" sz="quarter" idx="12"/>
          </p:nvPr>
        </p:nvSpPr>
        <p:spPr/>
        <p:txBody>
          <a:bodyPr/>
          <a:lstStyle/>
          <a:p>
            <a:pPr>
              <a:defRPr/>
            </a:pPr>
            <a:fld id="{1CA1F2BD-9CB8-482A-A9F9-8D5DE56475C6}" type="slidenum">
              <a:rPr lang="en-GB" altLang="el-GR" smtClean="0">
                <a:latin typeface="Times New Roman" pitchFamily="18" charset="0"/>
              </a:rPr>
              <a:pPr>
                <a:defRPr/>
              </a:pPr>
              <a:t>7</a:t>
            </a:fld>
            <a:endParaRPr lang="en-GB" altLang="el-GR" dirty="0" smtClean="0">
              <a:latin typeface="Times New Roman" pitchFamily="18" charset="0"/>
            </a:endParaRPr>
          </a:p>
        </p:txBody>
      </p:sp>
    </p:spTree>
    <p:extLst>
      <p:ext uri="{BB962C8B-B14F-4D97-AF65-F5344CB8AC3E}">
        <p14:creationId xmlns:p14="http://schemas.microsoft.com/office/powerpoint/2010/main" val="24819540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idx="1"/>
          </p:nvPr>
        </p:nvSpPr>
        <p:spPr>
          <a:xfrm>
            <a:off x="457200" y="1412776"/>
            <a:ext cx="8229600" cy="4824536"/>
          </a:xfrm>
        </p:spPr>
        <p:txBody>
          <a:bodyPr>
            <a:normAutofit lnSpcReduction="10000"/>
          </a:bodyPr>
          <a:lstStyle/>
          <a:p>
            <a:pPr>
              <a:lnSpc>
                <a:spcPct val="10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b="1" dirty="0" smtClean="0">
                <a:latin typeface="Calibri" pitchFamily="34" charset="0"/>
              </a:rPr>
              <a:t>Παραδείγματα</a:t>
            </a:r>
          </a:p>
          <a:p>
            <a:pPr lvl="1">
              <a:lnSpc>
                <a:spcPct val="10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dirty="0" smtClean="0">
                <a:latin typeface="Calibri" pitchFamily="34" charset="0"/>
              </a:rPr>
              <a:t>Αποκλίσεις νόμου </a:t>
            </a:r>
            <a:r>
              <a:rPr lang="en-US" altLang="el-GR" sz="2400" dirty="0" smtClean="0">
                <a:latin typeface="Calibri" pitchFamily="34" charset="0"/>
              </a:rPr>
              <a:t>Beer</a:t>
            </a:r>
            <a:r>
              <a:rPr lang="el-GR" altLang="el-GR" sz="2400" dirty="0" smtClean="0">
                <a:latin typeface="Calibri" pitchFamily="34" charset="0"/>
              </a:rPr>
              <a:t> (πυκνά διαλύματα, χημική ισορροπία σωματιδίων, παράσιτη ακτινοβολία).</a:t>
            </a:r>
          </a:p>
          <a:p>
            <a:pPr lvl="1">
              <a:lnSpc>
                <a:spcPct val="10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dirty="0" smtClean="0">
                <a:latin typeface="Calibri" pitchFamily="34" charset="0"/>
              </a:rPr>
              <a:t>Καμπύλωση στην ποτενσιομετρία ιοντικών αισθητήρων σε πυκνές συγκεντρώσεις).</a:t>
            </a:r>
          </a:p>
          <a:p>
            <a:pPr lvl="1">
              <a:lnSpc>
                <a:spcPct val="10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dirty="0" smtClean="0">
                <a:latin typeface="Calibri" pitchFamily="34" charset="0"/>
              </a:rPr>
              <a:t>Καμπύλωση στη φλογοφωτομετρία λόγω αυτοαπορρόφησης.</a:t>
            </a:r>
          </a:p>
          <a:p>
            <a:pPr lvl="1">
              <a:lnSpc>
                <a:spcPct val="10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dirty="0" smtClean="0">
                <a:latin typeface="Calibri" pitchFamily="34" charset="0"/>
              </a:rPr>
              <a:t>Για την πλειονότητα των αναλυτικών τεχνικών, χρησιμοποιείται η γραμμική εξίσωση βαθμονόμησης:</a:t>
            </a:r>
          </a:p>
          <a:p>
            <a:pPr marL="341313" indent="-341313" algn="ctr" eaLnBrk="1" hangingPunct="1">
              <a:lnSpc>
                <a:spcPct val="105000"/>
              </a:lnSpc>
              <a:spcBef>
                <a:spcPts val="6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l-GR" sz="2400" b="1" dirty="0" smtClean="0">
                <a:solidFill>
                  <a:srgbClr val="004A82"/>
                </a:solidFill>
                <a:latin typeface="Calibri" pitchFamily="34" charset="0"/>
                <a:cs typeface="Times New Roman" pitchFamily="18" charset="0"/>
              </a:rPr>
              <a:t>y = a + b x</a:t>
            </a:r>
          </a:p>
          <a:p>
            <a:pPr marL="355600" indent="0" eaLnBrk="1" hangingPunct="1">
              <a:lnSpc>
                <a:spcPct val="105000"/>
              </a:lnSpc>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sz="2400" dirty="0" smtClean="0">
                <a:latin typeface="Calibri" pitchFamily="34" charset="0"/>
                <a:cs typeface="Times New Roman" pitchFamily="18" charset="0"/>
              </a:rPr>
              <a:t>όπου </a:t>
            </a:r>
            <a:r>
              <a:rPr lang="en-US" altLang="el-GR" sz="2400" dirty="0" smtClean="0">
                <a:latin typeface="Calibri" pitchFamily="34" charset="0"/>
                <a:cs typeface="Times New Roman" pitchFamily="18" charset="0"/>
              </a:rPr>
              <a:t>y</a:t>
            </a:r>
            <a:r>
              <a:rPr lang="el-GR" altLang="el-GR" sz="2400" dirty="0" smtClean="0">
                <a:latin typeface="Calibri" pitchFamily="34" charset="0"/>
                <a:cs typeface="Times New Roman" pitchFamily="18" charset="0"/>
              </a:rPr>
              <a:t> = αναλυτικό σήμα, </a:t>
            </a:r>
            <a:r>
              <a:rPr lang="en-US" altLang="el-GR" sz="2400" dirty="0" smtClean="0">
                <a:latin typeface="Calibri" pitchFamily="34" charset="0"/>
                <a:cs typeface="Times New Roman" pitchFamily="18" charset="0"/>
              </a:rPr>
              <a:t>x</a:t>
            </a:r>
            <a:r>
              <a:rPr lang="el-GR" altLang="el-GR" sz="2400" dirty="0" smtClean="0">
                <a:latin typeface="Calibri" pitchFamily="34" charset="0"/>
                <a:cs typeface="Times New Roman" pitchFamily="18" charset="0"/>
              </a:rPr>
              <a:t> = συγκέντρωση προτύπων, </a:t>
            </a:r>
            <a:r>
              <a:rPr lang="en-US" altLang="el-GR" sz="2400" dirty="0" smtClean="0">
                <a:latin typeface="Calibri" pitchFamily="34" charset="0"/>
                <a:cs typeface="Times New Roman" pitchFamily="18" charset="0"/>
              </a:rPr>
              <a:t>a</a:t>
            </a:r>
            <a:r>
              <a:rPr lang="el-GR" altLang="el-GR" sz="2400" dirty="0" smtClean="0">
                <a:latin typeface="Calibri" pitchFamily="34" charset="0"/>
                <a:cs typeface="Times New Roman" pitchFamily="18" charset="0"/>
              </a:rPr>
              <a:t> = τομή στον άξονα των </a:t>
            </a:r>
            <a:r>
              <a:rPr lang="en-US" altLang="el-GR" sz="2400" dirty="0" smtClean="0">
                <a:latin typeface="Calibri" pitchFamily="34" charset="0"/>
                <a:cs typeface="Times New Roman" pitchFamily="18" charset="0"/>
              </a:rPr>
              <a:t>y</a:t>
            </a:r>
            <a:r>
              <a:rPr lang="el-GR" altLang="el-GR" sz="2400" dirty="0" smtClean="0">
                <a:latin typeface="Calibri" pitchFamily="34" charset="0"/>
                <a:cs typeface="Times New Roman" pitchFamily="18" charset="0"/>
              </a:rPr>
              <a:t> και </a:t>
            </a:r>
            <a:r>
              <a:rPr lang="en-US" altLang="el-GR" sz="2400" dirty="0" smtClean="0">
                <a:latin typeface="Calibri" pitchFamily="34" charset="0"/>
                <a:cs typeface="Times New Roman" pitchFamily="18" charset="0"/>
              </a:rPr>
              <a:t>b</a:t>
            </a:r>
            <a:r>
              <a:rPr lang="el-GR" altLang="el-GR" sz="2400" dirty="0" smtClean="0">
                <a:latin typeface="Calibri" pitchFamily="34" charset="0"/>
                <a:cs typeface="Times New Roman" pitchFamily="18" charset="0"/>
              </a:rPr>
              <a:t> = κλίση.</a:t>
            </a:r>
          </a:p>
        </p:txBody>
      </p:sp>
      <p:sp>
        <p:nvSpPr>
          <p:cNvPr id="10242" name="Slide Number Placeholder 5"/>
          <p:cNvSpPr>
            <a:spLocks noGrp="1"/>
          </p:cNvSpPr>
          <p:nvPr>
            <p:ph type="sldNum" sz="quarter" idx="12"/>
          </p:nvPr>
        </p:nvSpPr>
        <p:spPr/>
        <p:txBody>
          <a:bodyPr/>
          <a:lstStyle/>
          <a:p>
            <a:pPr>
              <a:defRPr/>
            </a:pPr>
            <a:fld id="{BF0E08D4-2255-4388-A166-366ECA3B680E}" type="slidenum">
              <a:rPr lang="en-GB" altLang="el-GR" smtClean="0">
                <a:latin typeface="Times New Roman" pitchFamily="18" charset="0"/>
              </a:rPr>
              <a:pPr>
                <a:defRPr/>
              </a:pPr>
              <a:t>8</a:t>
            </a:fld>
            <a:endParaRPr lang="en-GB" altLang="el-GR" dirty="0" smtClean="0">
              <a:latin typeface="Times New Roman" pitchFamily="18" charset="0"/>
            </a:endParaRPr>
          </a:p>
        </p:txBody>
      </p:sp>
      <p:sp>
        <p:nvSpPr>
          <p:cNvPr id="6" name="Rectangle 1"/>
          <p:cNvSpPr>
            <a:spLocks noGrp="1" noChangeArrowheads="1"/>
          </p:cNvSpPr>
          <p:nvPr>
            <p:ph type="title"/>
          </p:nvPr>
        </p:nvSpPr>
        <p:spPr>
          <a:xfrm>
            <a:off x="467544" y="116632"/>
            <a:ext cx="8229600" cy="1080120"/>
          </a:xfrm>
        </p:spPr>
        <p:txBody>
          <a:bodyPr>
            <a:noAutofit/>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smtClean="0">
                <a:latin typeface="Calibri" pitchFamily="34" charset="0"/>
              </a:rPr>
              <a:t>Συγκέντρωση </a:t>
            </a:r>
            <a:r>
              <a:rPr lang="en-US" altLang="el-GR" dirty="0" smtClean="0">
                <a:latin typeface="Calibri" pitchFamily="34" charset="0"/>
              </a:rPr>
              <a:t>C-</a:t>
            </a:r>
            <a:r>
              <a:rPr lang="el-GR" altLang="el-GR" dirty="0" smtClean="0">
                <a:latin typeface="Calibri" pitchFamily="34" charset="0"/>
              </a:rPr>
              <a:t> σήμα </a:t>
            </a:r>
            <a:r>
              <a:rPr lang="en-US" altLang="el-GR" dirty="0" smtClean="0">
                <a:latin typeface="Calibri" pitchFamily="34" charset="0"/>
              </a:rPr>
              <a:t>y</a:t>
            </a:r>
            <a:r>
              <a:rPr lang="el-GR" altLang="el-GR" dirty="0" smtClean="0">
                <a:latin typeface="Calibri" pitchFamily="34" charset="0"/>
              </a:rPr>
              <a:t> </a:t>
            </a:r>
            <a:br>
              <a:rPr lang="el-GR" altLang="el-GR" dirty="0" smtClean="0">
                <a:latin typeface="Calibri" pitchFamily="34" charset="0"/>
              </a:rPr>
            </a:br>
            <a:r>
              <a:rPr lang="el-GR" altLang="el-GR" dirty="0" smtClean="0">
                <a:latin typeface="Calibri" pitchFamily="34" charset="0"/>
              </a:rPr>
              <a:t>κατάλληλο μαθηματικό μοντέλο</a:t>
            </a:r>
            <a:r>
              <a:rPr lang="el-GR" altLang="el-GR" sz="3000" b="0" dirty="0" smtClean="0">
                <a:latin typeface="Calibri" pitchFamily="34" charset="0"/>
              </a:rPr>
              <a:t> </a:t>
            </a:r>
            <a:r>
              <a:rPr lang="el-GR" altLang="el-GR" sz="3000" b="0" dirty="0">
                <a:latin typeface="Calibri" pitchFamily="34" charset="0"/>
              </a:rPr>
              <a:t>2</a:t>
            </a:r>
            <a:r>
              <a:rPr lang="el-GR" altLang="el-GR" sz="3000" b="0" dirty="0" smtClean="0">
                <a:latin typeface="Calibri" pitchFamily="34" charset="0"/>
              </a:rPr>
              <a:t>/2</a:t>
            </a:r>
          </a:p>
        </p:txBody>
      </p:sp>
    </p:spTree>
    <p:extLst>
      <p:ext uri="{BB962C8B-B14F-4D97-AF65-F5344CB8AC3E}">
        <p14:creationId xmlns:p14="http://schemas.microsoft.com/office/powerpoint/2010/main" val="35110236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19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xo-opistho_simeiomata">
  <a:themeElements>
    <a:clrScheme name="Προσαρμοσμένο 26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112</TotalTime>
  <Words>2966</Words>
  <Application>Microsoft Office PowerPoint</Application>
  <PresentationFormat>Προβολή στην οθόνη (4:3)</PresentationFormat>
  <Paragraphs>336</Paragraphs>
  <Slides>49</Slides>
  <Notes>48</Notes>
  <HiddenSlides>0</HiddenSlides>
  <MMClips>0</MMClips>
  <ScaleCrop>false</ScaleCrop>
  <HeadingPairs>
    <vt:vector size="6" baseType="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49</vt:i4>
      </vt:variant>
    </vt:vector>
  </HeadingPairs>
  <TitlesOfParts>
    <vt:vector size="53" baseType="lpstr">
      <vt:lpstr>exo-opistho_simeiomata</vt:lpstr>
      <vt:lpstr>OC_template_updated</vt:lpstr>
      <vt:lpstr>1_exo-opistho_simeiomata</vt:lpstr>
      <vt:lpstr>Εξίσωση</vt:lpstr>
      <vt:lpstr>Σύγχρονες μέθοδοι ενόργανης ανάλυσης</vt:lpstr>
      <vt:lpstr>Λύσεις αναλυτικού προβλήματος </vt:lpstr>
      <vt:lpstr>Τεχνικές αναλυτικές</vt:lpstr>
      <vt:lpstr>Σταδία ενόργανης τεχνικής ανάλυσης</vt:lpstr>
      <vt:lpstr>Βαθμονόμηση (calibration) /τεχνικές ποσοτικοποίησης</vt:lpstr>
      <vt:lpstr>Παραδείγματα συναρτήσεων βαθμονόμησης 1/2</vt:lpstr>
      <vt:lpstr>Παραδείγματα συναρτήσεων βαθμονόμησης 2/2</vt:lpstr>
      <vt:lpstr>Συγκέντρωση C- σήμα y  κατάλληλο μαθηματικό μοντέλο 1/2</vt:lpstr>
      <vt:lpstr>Συγκέντρωση C- σήμα y  κατάλληλο μαθηματικό μοντέλο 2/2</vt:lpstr>
      <vt:lpstr>Καμπύλης βαθμονόμησης ή αναφοράς (calibration curve)</vt:lpstr>
      <vt:lpstr>Μέθοδος ελαχίστων τετραγώνων  (Least Squares Method) 1/5</vt:lpstr>
      <vt:lpstr>Μέθοδος ελαχίστων τετραγώνων  (Least Squares Method) 2/5</vt:lpstr>
      <vt:lpstr>Μέθοδος ελαχίστων τετραγώνων  (Least Squares Method) 3/5</vt:lpstr>
      <vt:lpstr>Μέθοδος ελαχίστων τετραγώνων  (Least Squares Method) 4/5</vt:lpstr>
      <vt:lpstr>Μέθοδος ελαχίστων τετραγώνων  (Least Squares Method) 5/5</vt:lpstr>
      <vt:lpstr>Σύνοψη πορείας προσαρμογής (παλινδρόμησης) </vt:lpstr>
      <vt:lpstr>Ανάλυση υπολοίπων  (analysis of residuals) </vt:lpstr>
      <vt:lpstr>Διαστήματα εμπιστοσύνης  (confidence intervals)</vt:lpstr>
      <vt:lpstr>Υπολογισμός τυπικής αποκλίσεως συγκεντρώσεως αγνώστου</vt:lpstr>
      <vt:lpstr>Συντελεστής συσχετίσεως  (correlation coefficient) 1/2</vt:lpstr>
      <vt:lpstr>Συντελεστής συσχετίσεως  (correlation coefficient) 2/2</vt:lpstr>
      <vt:lpstr>Γενικές μέθοδοι ποσοτικοποίησης </vt:lpstr>
      <vt:lpstr>Μέθοδος πολλαπλών εξωτερικών προτύπων / καμπύλης αναφοράς 1/3</vt:lpstr>
      <vt:lpstr>Μέθοδος πολλαπλών εξωτερικών προτύπων / καμπύλης αναφοράς 2/3</vt:lpstr>
      <vt:lpstr>Μέθοδος πολλαπλών εξωτερικών προτύπων / καμπύλης αναφοράς 3/3</vt:lpstr>
      <vt:lpstr>Μέθοδος παρεμβολής  1/3</vt:lpstr>
      <vt:lpstr>Μέθοδος παρεμβολής  2/3</vt:lpstr>
      <vt:lpstr>Μέθοδος παρεμβολής  3/3</vt:lpstr>
      <vt:lpstr>Μέθοδος ενός εξωτερικού προτύπου 1/2</vt:lpstr>
      <vt:lpstr>Μέθοδος ενός εξωτερικού προτύπου 2/2</vt:lpstr>
      <vt:lpstr>Μέθοδος προσθήκης γνωστής ποσότητας 1/3</vt:lpstr>
      <vt:lpstr>Μέθοδος προσθήκης γνωστής ποσότητας 2/3</vt:lpstr>
      <vt:lpstr>Μέθοδος προσθήκης γνωστής ποσότητας 3/3</vt:lpstr>
      <vt:lpstr>Μέθοδος πολλαπλών γνωστών προσθηκών </vt:lpstr>
      <vt:lpstr>Μέθοδος μειώσεως κατά γνώστη ποσότητα </vt:lpstr>
      <vt:lpstr>Μέθοδος εσωτερικού πρότυπου 1/4 </vt:lpstr>
      <vt:lpstr>Μέθοδος εσωτερικού πρότυπου 2/4 </vt:lpstr>
      <vt:lpstr>Μέθοδος εσωτερικού πρότυπου 3/4</vt:lpstr>
      <vt:lpstr>Μέθοδος εσωτερικού πρότυπου 4/4</vt:lpstr>
      <vt:lpstr>Μέθοδος κανονικοποίησης 1/2 </vt:lpstr>
      <vt:lpstr>Μέθοδος κανονικοποίησης 2/2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Σύγχρονες μέθοδοι ενόργανης ανάλυσης</dc:title>
  <dc:creator>opencourses@teiath.gr</dc:creator>
  <cp:lastModifiedBy>fkaram2</cp:lastModifiedBy>
  <cp:revision>19</cp:revision>
  <dcterms:created xsi:type="dcterms:W3CDTF">2014-12-23T13:25:19Z</dcterms:created>
  <dcterms:modified xsi:type="dcterms:W3CDTF">2015-07-01T07:04:38Z</dcterms:modified>
</cp:coreProperties>
</file>