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07" r:id="rId3"/>
  </p:sldMasterIdLst>
  <p:notesMasterIdLst>
    <p:notesMasterId r:id="rId27"/>
  </p:notesMasterIdLst>
  <p:handoutMasterIdLst>
    <p:handoutMasterId r:id="rId28"/>
  </p:handoutMasterIdLst>
  <p:sldIdLst>
    <p:sldId id="256"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62" r:id="rId21"/>
    <p:sldId id="264" r:id="rId22"/>
    <p:sldId id="283" r:id="rId23"/>
    <p:sldId id="284" r:id="rId24"/>
    <p:sldId id="266" r:id="rId25"/>
    <p:sldId id="261" r:id="rId26"/>
  </p:sldIdLst>
  <p:sldSz cx="9144000" cy="6858000" type="screen4x3"/>
  <p:notesSz cx="7104063" cy="10234613"/>
  <p:custDataLst>
    <p:tags r:id="rId29"/>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16" autoAdjust="0"/>
    <p:restoredTop sz="94660"/>
  </p:normalViewPr>
  <p:slideViewPr>
    <p:cSldViewPr>
      <p:cViewPr varScale="1">
        <p:scale>
          <a:sx n="74" d="100"/>
          <a:sy n="74" d="100"/>
        </p:scale>
        <p:origin x="-84" y="-85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26/6/2015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26/6/2015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dirty="0"/>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20484" name="Θέση αριθμού διαφάνειας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a:solidFill>
                  <a:schemeClr val="tx1"/>
                </a:solidFill>
                <a:latin typeface="Arial" charset="0"/>
              </a:defRPr>
            </a:lvl1pPr>
            <a:lvl2pPr marL="742950" indent="-285750" defTabSz="990600" eaLnBrk="0" hangingPunct="0">
              <a:defRPr>
                <a:solidFill>
                  <a:schemeClr val="tx1"/>
                </a:solidFill>
                <a:latin typeface="Arial" charset="0"/>
              </a:defRPr>
            </a:lvl2pPr>
            <a:lvl3pPr marL="1143000" indent="-228600" defTabSz="990600" eaLnBrk="0" hangingPunct="0">
              <a:defRPr>
                <a:solidFill>
                  <a:schemeClr val="tx1"/>
                </a:solidFill>
                <a:latin typeface="Arial" charset="0"/>
              </a:defRPr>
            </a:lvl3pPr>
            <a:lvl4pPr marL="1600200" indent="-228600" defTabSz="990600" eaLnBrk="0" hangingPunct="0">
              <a:defRPr>
                <a:solidFill>
                  <a:schemeClr val="tx1"/>
                </a:solidFill>
                <a:latin typeface="Arial" charset="0"/>
              </a:defRPr>
            </a:lvl4pPr>
            <a:lvl5pPr marL="2057400" indent="-228600" defTabSz="990600" eaLnBrk="0" hangingPunct="0">
              <a:defRPr>
                <a:solidFill>
                  <a:schemeClr val="tx1"/>
                </a:solidFill>
                <a:latin typeface="Arial" charset="0"/>
              </a:defRPr>
            </a:lvl5pPr>
            <a:lvl6pPr marL="2514600" indent="-228600" defTabSz="990600" eaLnBrk="0" fontAlgn="base" hangingPunct="0">
              <a:spcBef>
                <a:spcPct val="0"/>
              </a:spcBef>
              <a:spcAft>
                <a:spcPct val="0"/>
              </a:spcAft>
              <a:defRPr>
                <a:solidFill>
                  <a:schemeClr val="tx1"/>
                </a:solidFill>
                <a:latin typeface="Arial" charset="0"/>
              </a:defRPr>
            </a:lvl6pPr>
            <a:lvl7pPr marL="2971800" indent="-228600" defTabSz="990600" eaLnBrk="0" fontAlgn="base" hangingPunct="0">
              <a:spcBef>
                <a:spcPct val="0"/>
              </a:spcBef>
              <a:spcAft>
                <a:spcPct val="0"/>
              </a:spcAft>
              <a:defRPr>
                <a:solidFill>
                  <a:schemeClr val="tx1"/>
                </a:solidFill>
                <a:latin typeface="Arial" charset="0"/>
              </a:defRPr>
            </a:lvl7pPr>
            <a:lvl8pPr marL="3429000" indent="-228600" defTabSz="990600" eaLnBrk="0" fontAlgn="base" hangingPunct="0">
              <a:spcBef>
                <a:spcPct val="0"/>
              </a:spcBef>
              <a:spcAft>
                <a:spcPct val="0"/>
              </a:spcAft>
              <a:defRPr>
                <a:solidFill>
                  <a:schemeClr val="tx1"/>
                </a:solidFill>
                <a:latin typeface="Arial" charset="0"/>
              </a:defRPr>
            </a:lvl8pPr>
            <a:lvl9pPr marL="3886200" indent="-228600" defTabSz="990600" eaLnBrk="0" fontAlgn="base" hangingPunct="0">
              <a:spcBef>
                <a:spcPct val="0"/>
              </a:spcBef>
              <a:spcAft>
                <a:spcPct val="0"/>
              </a:spcAft>
              <a:defRPr>
                <a:solidFill>
                  <a:schemeClr val="tx1"/>
                </a:solidFill>
                <a:latin typeface="Arial" charset="0"/>
              </a:defRPr>
            </a:lvl9pPr>
          </a:lstStyle>
          <a:p>
            <a:pPr eaLnBrk="1" hangingPunct="1">
              <a:defRPr/>
            </a:pPr>
            <a:fld id="{C088F9CA-D406-48CD-8050-1DAC1029AFA7}" type="slidenum">
              <a:rPr lang="el-GR" altLang="el-GR" smtClean="0">
                <a:solidFill>
                  <a:prstClr val="black"/>
                </a:solidFill>
              </a:rPr>
              <a:pPr eaLnBrk="1" hangingPunct="1">
                <a:defRPr/>
              </a:pPr>
              <a:t>7</a:t>
            </a:fld>
            <a:endParaRPr lang="el-GR" altLang="el-GR" dirty="0" smtClean="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4" name="Slide Number Placeholder 3"/>
          <p:cNvSpPr>
            <a:spLocks noGrp="1"/>
          </p:cNvSpPr>
          <p:nvPr>
            <p:ph type="sldNum" sz="quarter" idx="5"/>
          </p:nvPr>
        </p:nvSpPr>
        <p:spPr/>
        <p:txBody>
          <a:bodyPr/>
          <a:lstStyle/>
          <a:p>
            <a:pPr>
              <a:defRPr/>
            </a:pPr>
            <a:fld id="{C622A914-2B2B-4066-9D10-126279315135}" type="slidenum">
              <a:rPr lang="el-GR">
                <a:solidFill>
                  <a:prstClr val="black"/>
                </a:solidFill>
              </a:rPr>
              <a:pPr>
                <a:defRPr/>
              </a:pPr>
              <a:t>10</a:t>
            </a:fld>
            <a:endParaRPr lang="el-GR"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21508" name="Θέση αριθμού διαφάνειας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a:solidFill>
                  <a:schemeClr val="tx1"/>
                </a:solidFill>
                <a:latin typeface="Arial" charset="0"/>
              </a:defRPr>
            </a:lvl1pPr>
            <a:lvl2pPr marL="742950" indent="-285750" defTabSz="990600" eaLnBrk="0" hangingPunct="0">
              <a:defRPr>
                <a:solidFill>
                  <a:schemeClr val="tx1"/>
                </a:solidFill>
                <a:latin typeface="Arial" charset="0"/>
              </a:defRPr>
            </a:lvl2pPr>
            <a:lvl3pPr marL="1143000" indent="-228600" defTabSz="990600" eaLnBrk="0" hangingPunct="0">
              <a:defRPr>
                <a:solidFill>
                  <a:schemeClr val="tx1"/>
                </a:solidFill>
                <a:latin typeface="Arial" charset="0"/>
              </a:defRPr>
            </a:lvl3pPr>
            <a:lvl4pPr marL="1600200" indent="-228600" defTabSz="990600" eaLnBrk="0" hangingPunct="0">
              <a:defRPr>
                <a:solidFill>
                  <a:schemeClr val="tx1"/>
                </a:solidFill>
                <a:latin typeface="Arial" charset="0"/>
              </a:defRPr>
            </a:lvl4pPr>
            <a:lvl5pPr marL="2057400" indent="-228600" defTabSz="990600" eaLnBrk="0" hangingPunct="0">
              <a:defRPr>
                <a:solidFill>
                  <a:schemeClr val="tx1"/>
                </a:solidFill>
                <a:latin typeface="Arial" charset="0"/>
              </a:defRPr>
            </a:lvl5pPr>
            <a:lvl6pPr marL="2514600" indent="-228600" defTabSz="990600" eaLnBrk="0" fontAlgn="base" hangingPunct="0">
              <a:spcBef>
                <a:spcPct val="0"/>
              </a:spcBef>
              <a:spcAft>
                <a:spcPct val="0"/>
              </a:spcAft>
              <a:defRPr>
                <a:solidFill>
                  <a:schemeClr val="tx1"/>
                </a:solidFill>
                <a:latin typeface="Arial" charset="0"/>
              </a:defRPr>
            </a:lvl6pPr>
            <a:lvl7pPr marL="2971800" indent="-228600" defTabSz="990600" eaLnBrk="0" fontAlgn="base" hangingPunct="0">
              <a:spcBef>
                <a:spcPct val="0"/>
              </a:spcBef>
              <a:spcAft>
                <a:spcPct val="0"/>
              </a:spcAft>
              <a:defRPr>
                <a:solidFill>
                  <a:schemeClr val="tx1"/>
                </a:solidFill>
                <a:latin typeface="Arial" charset="0"/>
              </a:defRPr>
            </a:lvl7pPr>
            <a:lvl8pPr marL="3429000" indent="-228600" defTabSz="990600" eaLnBrk="0" fontAlgn="base" hangingPunct="0">
              <a:spcBef>
                <a:spcPct val="0"/>
              </a:spcBef>
              <a:spcAft>
                <a:spcPct val="0"/>
              </a:spcAft>
              <a:defRPr>
                <a:solidFill>
                  <a:schemeClr val="tx1"/>
                </a:solidFill>
                <a:latin typeface="Arial" charset="0"/>
              </a:defRPr>
            </a:lvl8pPr>
            <a:lvl9pPr marL="3886200" indent="-228600" defTabSz="990600" eaLnBrk="0" fontAlgn="base" hangingPunct="0">
              <a:spcBef>
                <a:spcPct val="0"/>
              </a:spcBef>
              <a:spcAft>
                <a:spcPct val="0"/>
              </a:spcAft>
              <a:defRPr>
                <a:solidFill>
                  <a:schemeClr val="tx1"/>
                </a:solidFill>
                <a:latin typeface="Arial" charset="0"/>
              </a:defRPr>
            </a:lvl9pPr>
          </a:lstStyle>
          <a:p>
            <a:pPr eaLnBrk="1" hangingPunct="1">
              <a:defRPr/>
            </a:pPr>
            <a:fld id="{B0EE3411-372F-4006-9258-A82D9670FF15}" type="slidenum">
              <a:rPr lang="el-GR" altLang="el-GR" smtClean="0">
                <a:solidFill>
                  <a:prstClr val="black"/>
                </a:solidFill>
              </a:rPr>
              <a:pPr eaLnBrk="1" hangingPunct="1">
                <a:defRPr/>
              </a:pPr>
              <a:t>11</a:t>
            </a:fld>
            <a:endParaRPr lang="el-GR" altLang="el-GR" dirty="0" smtClean="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22532" name="Θέση αριθμού διαφάνειας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a:solidFill>
                  <a:schemeClr val="tx1"/>
                </a:solidFill>
                <a:latin typeface="Arial" charset="0"/>
              </a:defRPr>
            </a:lvl1pPr>
            <a:lvl2pPr marL="742950" indent="-285750" defTabSz="990600" eaLnBrk="0" hangingPunct="0">
              <a:defRPr>
                <a:solidFill>
                  <a:schemeClr val="tx1"/>
                </a:solidFill>
                <a:latin typeface="Arial" charset="0"/>
              </a:defRPr>
            </a:lvl2pPr>
            <a:lvl3pPr marL="1143000" indent="-228600" defTabSz="990600" eaLnBrk="0" hangingPunct="0">
              <a:defRPr>
                <a:solidFill>
                  <a:schemeClr val="tx1"/>
                </a:solidFill>
                <a:latin typeface="Arial" charset="0"/>
              </a:defRPr>
            </a:lvl3pPr>
            <a:lvl4pPr marL="1600200" indent="-228600" defTabSz="990600" eaLnBrk="0" hangingPunct="0">
              <a:defRPr>
                <a:solidFill>
                  <a:schemeClr val="tx1"/>
                </a:solidFill>
                <a:latin typeface="Arial" charset="0"/>
              </a:defRPr>
            </a:lvl4pPr>
            <a:lvl5pPr marL="2057400" indent="-228600" defTabSz="990600" eaLnBrk="0" hangingPunct="0">
              <a:defRPr>
                <a:solidFill>
                  <a:schemeClr val="tx1"/>
                </a:solidFill>
                <a:latin typeface="Arial" charset="0"/>
              </a:defRPr>
            </a:lvl5pPr>
            <a:lvl6pPr marL="2514600" indent="-228600" defTabSz="990600" eaLnBrk="0" fontAlgn="base" hangingPunct="0">
              <a:spcBef>
                <a:spcPct val="0"/>
              </a:spcBef>
              <a:spcAft>
                <a:spcPct val="0"/>
              </a:spcAft>
              <a:defRPr>
                <a:solidFill>
                  <a:schemeClr val="tx1"/>
                </a:solidFill>
                <a:latin typeface="Arial" charset="0"/>
              </a:defRPr>
            </a:lvl6pPr>
            <a:lvl7pPr marL="2971800" indent="-228600" defTabSz="990600" eaLnBrk="0" fontAlgn="base" hangingPunct="0">
              <a:spcBef>
                <a:spcPct val="0"/>
              </a:spcBef>
              <a:spcAft>
                <a:spcPct val="0"/>
              </a:spcAft>
              <a:defRPr>
                <a:solidFill>
                  <a:schemeClr val="tx1"/>
                </a:solidFill>
                <a:latin typeface="Arial" charset="0"/>
              </a:defRPr>
            </a:lvl7pPr>
            <a:lvl8pPr marL="3429000" indent="-228600" defTabSz="990600" eaLnBrk="0" fontAlgn="base" hangingPunct="0">
              <a:spcBef>
                <a:spcPct val="0"/>
              </a:spcBef>
              <a:spcAft>
                <a:spcPct val="0"/>
              </a:spcAft>
              <a:defRPr>
                <a:solidFill>
                  <a:schemeClr val="tx1"/>
                </a:solidFill>
                <a:latin typeface="Arial" charset="0"/>
              </a:defRPr>
            </a:lvl8pPr>
            <a:lvl9pPr marL="3886200" indent="-228600" defTabSz="990600" eaLnBrk="0" fontAlgn="base" hangingPunct="0">
              <a:spcBef>
                <a:spcPct val="0"/>
              </a:spcBef>
              <a:spcAft>
                <a:spcPct val="0"/>
              </a:spcAft>
              <a:defRPr>
                <a:solidFill>
                  <a:schemeClr val="tx1"/>
                </a:solidFill>
                <a:latin typeface="Arial" charset="0"/>
              </a:defRPr>
            </a:lvl9pPr>
          </a:lstStyle>
          <a:p>
            <a:pPr eaLnBrk="1" hangingPunct="1">
              <a:defRPr/>
            </a:pPr>
            <a:fld id="{7D4464C5-6853-4FBA-B166-D6B740C9EFE6}" type="slidenum">
              <a:rPr lang="el-GR" altLang="el-GR" smtClean="0">
                <a:solidFill>
                  <a:prstClr val="black"/>
                </a:solidFill>
              </a:rPr>
              <a:pPr eaLnBrk="1" hangingPunct="1">
                <a:defRPr/>
              </a:pPr>
              <a:t>16</a:t>
            </a:fld>
            <a:endParaRPr lang="el-GR" altLang="el-GR" dirty="0" smtClean="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17</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18</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19</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21</a:t>
            </a:fld>
            <a:endParaRPr lang="el-GR" dirty="0"/>
          </a:p>
        </p:txBody>
      </p:sp>
    </p:spTree>
    <p:extLst>
      <p:ext uri="{BB962C8B-B14F-4D97-AF65-F5344CB8AC3E}">
        <p14:creationId xmlns:p14="http://schemas.microsoft.com/office/powerpoint/2010/main" val="4075370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FD82664-8938-4AC4-AFE2-2382E0963168}"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991387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10A675B-22A9-41C4-8E86-27488B22D9DF}"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07468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lvl1pPr>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946CBC2-3A34-4B74-930C-A4260A9A75D9}"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465117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3"/>
          <p:cNvSpPr>
            <a:spLocks noGrp="1"/>
          </p:cNvSpPr>
          <p:nvPr>
            <p:ph type="dt" sz="half" idx="10"/>
          </p:nvPr>
        </p:nvSpPr>
        <p:spPr/>
        <p:txBody>
          <a:bodyPr/>
          <a:lstStyle>
            <a:lvl1pPr>
              <a:defRPr/>
            </a:lvl1pPr>
          </a:lstStyle>
          <a:p>
            <a:pPr>
              <a:defRPr/>
            </a:pPr>
            <a:endParaRPr lang="el-GR"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l-GR"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7B18463-AD7A-46BA-8A13-AF9E84EDC28F}"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823032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3"/>
          <p:cNvSpPr>
            <a:spLocks noGrp="1"/>
          </p:cNvSpPr>
          <p:nvPr>
            <p:ph type="dt" sz="half" idx="10"/>
          </p:nvPr>
        </p:nvSpPr>
        <p:spPr/>
        <p:txBody>
          <a:bodyPr/>
          <a:lstStyle>
            <a:lvl1pPr>
              <a:defRPr/>
            </a:lvl1pPr>
          </a:lstStyle>
          <a:p>
            <a:pPr>
              <a:defRPr/>
            </a:pPr>
            <a:endParaRPr lang="el-GR"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l-GR"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908D65D7-56BF-4223-A2C2-FE7FB2B66A9F}"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10539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rgbClr val="004A82"/>
                </a:solidFill>
              </a:defRPr>
            </a:lvl1pPr>
          </a:lstStyle>
          <a:p>
            <a:r>
              <a:rPr lang="el-GR" smtClean="0"/>
              <a:t>Στυλ κύριου τίτλου</a:t>
            </a:r>
            <a:endParaRPr lang="el-GR" dirty="0"/>
          </a:p>
        </p:txBody>
      </p:sp>
      <p:sp>
        <p:nvSpPr>
          <p:cNvPr id="3" name="Date Placeholder 3"/>
          <p:cNvSpPr>
            <a:spLocks noGrp="1"/>
          </p:cNvSpPr>
          <p:nvPr>
            <p:ph type="dt" sz="half" idx="10"/>
          </p:nvPr>
        </p:nvSpPr>
        <p:spPr/>
        <p:txBody>
          <a:bodyPr/>
          <a:lstStyle>
            <a:lvl1pPr>
              <a:defRPr/>
            </a:lvl1pPr>
          </a:lstStyle>
          <a:p>
            <a:pPr>
              <a:defRPr/>
            </a:pPr>
            <a:endParaRPr lang="el-GR"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l-GR"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13D0B492-D572-4DDD-AAAF-D1980E30BBF9}"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890353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l-GR"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7B0AAA4-6C36-4840-B33C-2B11489C347A}"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471743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dirty="0" smtClean="0"/>
              <a:t>Κάντε κλικ στο εικονίδιο για να προσθέσετε μια εικόνα</a:t>
            </a:r>
            <a:endParaRPr lang="el-GR"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l-GR"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AD7E777-78CA-43D9-A029-66C9BC2C086A}"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911637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smtClean="0"/>
              <a:t>Στυλ κύριου τίτλου</a:t>
            </a:r>
            <a:endParaRPr lang="el-GR" dirty="0"/>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C77FCD0-A904-4EE5-9A5E-B42D562B6E09}"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114716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526284F-8B6D-461C-B61A-1A8143A29E40}"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7380899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19100046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89193959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8524954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7510551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75461386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99263523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89996674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31415687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4997107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46714926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68313" y="115888"/>
            <a:ext cx="8229600"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Στυλ κύριου τίτλου</a:t>
            </a:r>
          </a:p>
        </p:txBody>
      </p:sp>
      <p:sp>
        <p:nvSpPr>
          <p:cNvPr id="1027" name="Text Placeholder 2"/>
          <p:cNvSpPr>
            <a:spLocks noGrp="1"/>
          </p:cNvSpPr>
          <p:nvPr>
            <p:ph type="body" idx="1"/>
          </p:nvPr>
        </p:nvSpPr>
        <p:spPr bwMode="auto">
          <a:xfrm>
            <a:off x="457200" y="1196975"/>
            <a:ext cx="822960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cs typeface="+mn-cs"/>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cs typeface="+mn-cs"/>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cs typeface="+mn-cs"/>
              </a:defRPr>
            </a:lvl1pPr>
          </a:lstStyle>
          <a:p>
            <a:pPr>
              <a:defRPr/>
            </a:pPr>
            <a:fld id="{21ECEA4D-5BF8-4922-B0B2-8CA51895E819}"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11088009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rtl="0" eaLnBrk="0" fontAlgn="base" hangingPunct="0">
        <a:spcBef>
          <a:spcPct val="0"/>
        </a:spcBef>
        <a:spcAft>
          <a:spcPct val="0"/>
        </a:spcAft>
        <a:defRPr sz="4000" b="1" kern="1200">
          <a:solidFill>
            <a:srgbClr val="004A82"/>
          </a:solidFill>
          <a:latin typeface="+mj-lt"/>
          <a:ea typeface="+mj-ea"/>
          <a:cs typeface="+mj-cs"/>
        </a:defRPr>
      </a:lvl1pPr>
      <a:lvl2pPr algn="ctr" rtl="0" eaLnBrk="0" fontAlgn="base" hangingPunct="0">
        <a:spcBef>
          <a:spcPct val="0"/>
        </a:spcBef>
        <a:spcAft>
          <a:spcPct val="0"/>
        </a:spcAft>
        <a:defRPr sz="4000" b="1">
          <a:solidFill>
            <a:srgbClr val="004A82"/>
          </a:solidFill>
          <a:latin typeface="Calibri" pitchFamily="34" charset="0"/>
        </a:defRPr>
      </a:lvl2pPr>
      <a:lvl3pPr algn="ctr" rtl="0" eaLnBrk="0" fontAlgn="base" hangingPunct="0">
        <a:spcBef>
          <a:spcPct val="0"/>
        </a:spcBef>
        <a:spcAft>
          <a:spcPct val="0"/>
        </a:spcAft>
        <a:defRPr sz="4000" b="1">
          <a:solidFill>
            <a:srgbClr val="004A82"/>
          </a:solidFill>
          <a:latin typeface="Calibri" pitchFamily="34" charset="0"/>
        </a:defRPr>
      </a:lvl3pPr>
      <a:lvl4pPr algn="ctr" rtl="0" eaLnBrk="0" fontAlgn="base" hangingPunct="0">
        <a:spcBef>
          <a:spcPct val="0"/>
        </a:spcBef>
        <a:spcAft>
          <a:spcPct val="0"/>
        </a:spcAft>
        <a:defRPr sz="4000" b="1">
          <a:solidFill>
            <a:srgbClr val="004A82"/>
          </a:solidFill>
          <a:latin typeface="Calibri" pitchFamily="34" charset="0"/>
        </a:defRPr>
      </a:lvl4pPr>
      <a:lvl5pPr algn="ctr" rtl="0" eaLnBrk="0" fontAlgn="base" hangingPunct="0">
        <a:spcBef>
          <a:spcPct val="0"/>
        </a:spcBef>
        <a:spcAft>
          <a:spcPct val="0"/>
        </a:spcAft>
        <a:defRPr sz="4000" b="1">
          <a:solidFill>
            <a:srgbClr val="004A82"/>
          </a:solidFill>
          <a:latin typeface="Calibri" pitchFamily="34" charset="0"/>
        </a:defRPr>
      </a:lvl5pPr>
      <a:lvl6pPr marL="457200" algn="ctr" rtl="0" fontAlgn="base">
        <a:spcBef>
          <a:spcPct val="0"/>
        </a:spcBef>
        <a:spcAft>
          <a:spcPct val="0"/>
        </a:spcAft>
        <a:defRPr sz="4000" b="1">
          <a:solidFill>
            <a:srgbClr val="004A82"/>
          </a:solidFill>
          <a:latin typeface="Calibri" pitchFamily="34" charset="0"/>
        </a:defRPr>
      </a:lvl6pPr>
      <a:lvl7pPr marL="914400" algn="ctr" rtl="0" fontAlgn="base">
        <a:spcBef>
          <a:spcPct val="0"/>
        </a:spcBef>
        <a:spcAft>
          <a:spcPct val="0"/>
        </a:spcAft>
        <a:defRPr sz="4000" b="1">
          <a:solidFill>
            <a:srgbClr val="004A82"/>
          </a:solidFill>
          <a:latin typeface="Calibri" pitchFamily="34" charset="0"/>
        </a:defRPr>
      </a:lvl7pPr>
      <a:lvl8pPr marL="1371600" algn="ctr" rtl="0" fontAlgn="base">
        <a:spcBef>
          <a:spcPct val="0"/>
        </a:spcBef>
        <a:spcAft>
          <a:spcPct val="0"/>
        </a:spcAft>
        <a:defRPr sz="4000" b="1">
          <a:solidFill>
            <a:srgbClr val="004A82"/>
          </a:solidFill>
          <a:latin typeface="Calibri" pitchFamily="34" charset="0"/>
        </a:defRPr>
      </a:lvl8pPr>
      <a:lvl9pPr marL="1828800" algn="ctr" rtl="0" fontAlgn="base">
        <a:spcBef>
          <a:spcPct val="0"/>
        </a:spcBef>
        <a:spcAft>
          <a:spcPct val="0"/>
        </a:spcAft>
        <a:defRPr sz="4000" b="1">
          <a:solidFill>
            <a:srgbClr val="004A82"/>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746669928"/>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hyperlink" Target="http://dundeemedstudentnotes.wordpress.com/2012/04/10/eye-physiology-the-retina/"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commons.wikimedia.org/wiki/File:Spectre_visible_light_el.png" TargetMode="External"/><Relationship Id="rId2" Type="http://schemas.openxmlformats.org/officeDocument/2006/relationships/image" Target="../media/image5.png"/><Relationship Id="rId1" Type="http://schemas.openxmlformats.org/officeDocument/2006/relationships/slideLayout" Target="../slideLayouts/slideLayout12.xml"/><Relationship Id="rId5" Type="http://schemas.openxmlformats.org/officeDocument/2006/relationships/hyperlink" Target="http://creativecommons.org/licenses/by-sa/2.5/deed.en" TargetMode="External"/><Relationship Id="rId4" Type="http://schemas.openxmlformats.org/officeDocument/2006/relationships/hyperlink" Target="http://commons.wikimedia.org/wiki/User:Ggia"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commons.wikimedia.org/wiki/File:Schematic_diagram_of_the_human_eye_el.svg" TargetMode="External"/><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hyperlink" Target="http://commons.wikimedia.org/wiki/User:Badseed"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commons.wikimedia.org/wiki/File:Human-brain.SVG" TargetMode="External"/><Relationship Id="rId7" Type="http://schemas.openxmlformats.org/officeDocument/2006/relationships/hyperlink" Target="http://commons.wikimedia.org/wiki/User:Erin_Silversmith"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hyperlink" Target="http://commons.wikimedia.org/wiki/File:Schematic_diagram_of_the_human_eye.svg" TargetMode="Externa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Hguiney" TargetMode="External"/><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kumimoji="0" lang="el-GR" altLang="el-GR" sz="4400" b="1" i="0" u="none" strike="noStrike" kern="1200" cap="none" spc="0" normalizeH="0" baseline="0" noProof="0" dirty="0" smtClean="0">
                <a:ln>
                  <a:noFill/>
                </a:ln>
                <a:solidFill>
                  <a:prstClr val="black"/>
                </a:solidFill>
                <a:effectLst/>
                <a:uLnTx/>
                <a:uFillTx/>
                <a:latin typeface="Calibri"/>
                <a:ea typeface="+mj-ea"/>
                <a:cs typeface="+mj-cs"/>
              </a:rPr>
              <a:t>Χρώμα Γραφικ</a:t>
            </a:r>
            <a:r>
              <a:rPr kumimoji="0" lang="el-GR" altLang="ja-JP" sz="4400" b="1" i="0" u="none" strike="noStrike" kern="1200" cap="none" spc="0" normalizeH="0" baseline="0" noProof="0" dirty="0" smtClean="0">
                <a:ln>
                  <a:noFill/>
                </a:ln>
                <a:solidFill>
                  <a:prstClr val="black"/>
                </a:solidFill>
                <a:effectLst/>
                <a:uLnTx/>
                <a:uFillTx/>
                <a:latin typeface="Calibri"/>
                <a:ea typeface="ＭＳ Ｐゴシック"/>
                <a:cs typeface="+mj-cs"/>
              </a:rPr>
              <a:t>ών Τεχνών</a:t>
            </a:r>
            <a:endParaRPr lang="el-GR" sz="3600" b="1" dirty="0">
              <a:solidFill>
                <a:schemeClr val="tx1"/>
              </a:solidFill>
              <a:latin typeface="+mn-lt"/>
            </a:endParaRPr>
          </a:p>
        </p:txBody>
      </p:sp>
      <p:sp>
        <p:nvSpPr>
          <p:cNvPr id="3" name="Υπότιτλος 2"/>
          <p:cNvSpPr>
            <a:spLocks noGrp="1"/>
          </p:cNvSpPr>
          <p:nvPr>
            <p:ph type="subTitle" idx="1"/>
          </p:nvPr>
        </p:nvSpPr>
        <p:spPr>
          <a:xfrm>
            <a:off x="0" y="3096543"/>
            <a:ext cx="9144000" cy="1752600"/>
          </a:xfrm>
        </p:spPr>
        <p:txBody>
          <a:bodyPr>
            <a:normAutofit/>
          </a:bodyPr>
          <a:lstStyle/>
          <a:p>
            <a:pPr>
              <a:spcBef>
                <a:spcPts val="0"/>
              </a:spcBef>
              <a:spcAft>
                <a:spcPts val="1200"/>
              </a:spcAft>
            </a:pPr>
            <a:r>
              <a:rPr lang="el-GR" sz="2800" b="1" dirty="0" smtClean="0"/>
              <a:t>Ενότητα 3</a:t>
            </a:r>
            <a:r>
              <a:rPr lang="el-GR" sz="2800" dirty="0" smtClean="0"/>
              <a:t>:</a:t>
            </a:r>
            <a:r>
              <a:rPr lang="en-US" sz="2800" dirty="0" smtClean="0"/>
              <a:t> </a:t>
            </a:r>
            <a:r>
              <a:rPr lang="el-GR" sz="2800" dirty="0"/>
              <a:t>Φως, ορατό φάσμα, οφθαλμός και </a:t>
            </a:r>
            <a:r>
              <a:rPr lang="el-GR" sz="2800" dirty="0" smtClean="0"/>
              <a:t>όραση</a:t>
            </a:r>
          </a:p>
          <a:p>
            <a:pPr lvl="0">
              <a:spcBef>
                <a:spcPts val="1200"/>
              </a:spcBef>
              <a:spcAft>
                <a:spcPts val="600"/>
              </a:spcAft>
            </a:pPr>
            <a:r>
              <a:rPr lang="el-GR" altLang="el-GR" sz="2400" dirty="0">
                <a:solidFill>
                  <a:prstClr val="black"/>
                </a:solidFill>
              </a:rPr>
              <a:t>Δρ. Αναστάσιος Ε</a:t>
            </a:r>
            <a:r>
              <a:rPr lang="el-GR" altLang="el-GR" sz="2400" dirty="0" smtClean="0">
                <a:solidFill>
                  <a:prstClr val="black"/>
                </a:solidFill>
              </a:rPr>
              <a:t>.</a:t>
            </a:r>
            <a:r>
              <a:rPr lang="en-US" altLang="el-GR" sz="2400" dirty="0" smtClean="0">
                <a:solidFill>
                  <a:prstClr val="black"/>
                </a:solidFill>
              </a:rPr>
              <a:t> </a:t>
            </a:r>
            <a:r>
              <a:rPr lang="el-GR" altLang="el-GR" sz="2400" dirty="0" smtClean="0">
                <a:solidFill>
                  <a:prstClr val="black"/>
                </a:solidFill>
              </a:rPr>
              <a:t>Πολίτης</a:t>
            </a:r>
            <a:endParaRPr lang="el-GR" altLang="el-GR" sz="2400" dirty="0">
              <a:solidFill>
                <a:prstClr val="black"/>
              </a:solidFill>
            </a:endParaRPr>
          </a:p>
          <a:p>
            <a:pPr>
              <a:spcBef>
                <a:spcPts val="0"/>
              </a:spcBef>
            </a:pPr>
            <a:r>
              <a:rPr lang="el-GR" sz="2400" dirty="0"/>
              <a:t>Τεχνολογία Γραφικών Τεχνών</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Θέση περιεχομένου 4"/>
          <p:cNvGraphicFramePr>
            <a:graphicFrameLocks noGrp="1"/>
          </p:cNvGraphicFramePr>
          <p:nvPr>
            <p:ph idx="1"/>
            <p:extLst>
              <p:ext uri="{D42A27DB-BD31-4B8C-83A1-F6EECF244321}">
                <p14:modId xmlns:p14="http://schemas.microsoft.com/office/powerpoint/2010/main" val="1530363205"/>
              </p:ext>
            </p:extLst>
          </p:nvPr>
        </p:nvGraphicFramePr>
        <p:xfrm>
          <a:off x="142875" y="1412875"/>
          <a:ext cx="8858250" cy="5192714"/>
        </p:xfrm>
        <a:graphic>
          <a:graphicData uri="http://schemas.openxmlformats.org/drawingml/2006/table">
            <a:tbl>
              <a:tblPr firstRow="1"/>
              <a:tblGrid>
                <a:gridCol w="8858250"/>
              </a:tblGrid>
              <a:tr h="877835">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20000"/>
                        </a:lnSpc>
                        <a:spcBef>
                          <a:spcPct val="0"/>
                        </a:spcBef>
                        <a:spcAft>
                          <a:spcPts val="600"/>
                        </a:spcAft>
                        <a:buClrTx/>
                        <a:buSzTx/>
                        <a:buFontTx/>
                        <a:buNone/>
                        <a:tabLst/>
                      </a:pPr>
                      <a:r>
                        <a:rPr kumimoji="0" lang="el-GR" altLang="el-GR" sz="2400" b="1" i="0" u="none" strike="noStrike" cap="none" normalizeH="0" baseline="0" dirty="0" smtClean="0">
                          <a:ln>
                            <a:noFill/>
                          </a:ln>
                          <a:solidFill>
                            <a:schemeClr val="tx1"/>
                          </a:solidFill>
                          <a:effectLst/>
                          <a:latin typeface="Calibri" pitchFamily="34" charset="0"/>
                          <a:ea typeface="SimSun" pitchFamily="2" charset="-122"/>
                        </a:rPr>
                        <a:t>Ταξινόμηση των διαδικασιών της όρασης σε φυσικές, φυσιολογικές και ψυχολογικές  διεργασίες</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r>
              <a:tr h="479431">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20000"/>
                        </a:lnSpc>
                        <a:spcBef>
                          <a:spcPct val="0"/>
                        </a:spcBef>
                        <a:spcAft>
                          <a:spcPts val="600"/>
                        </a:spcAft>
                        <a:buClrTx/>
                        <a:buSzTx/>
                        <a:buFontTx/>
                        <a:buNone/>
                        <a:tabLst/>
                      </a:pPr>
                      <a:r>
                        <a:rPr kumimoji="0" lang="el-GR" altLang="el-GR" sz="2200" b="1" i="0" u="none" strike="noStrike" cap="none" normalizeH="0" baseline="0" dirty="0" smtClean="0">
                          <a:ln>
                            <a:noFill/>
                          </a:ln>
                          <a:solidFill>
                            <a:srgbClr val="295D33"/>
                          </a:solidFill>
                          <a:effectLst/>
                          <a:latin typeface="Calibri" pitchFamily="34" charset="0"/>
                          <a:ea typeface="SimSun" pitchFamily="2" charset="-122"/>
                          <a:cs typeface="SimSun" pitchFamily="2" charset="-122"/>
                        </a:rPr>
                        <a:t>Φωτεινή πηγή</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9431">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20000"/>
                        </a:lnSpc>
                        <a:spcBef>
                          <a:spcPct val="0"/>
                        </a:spcBef>
                        <a:spcAft>
                          <a:spcPts val="600"/>
                        </a:spcAft>
                        <a:buClrTx/>
                        <a:buSzTx/>
                        <a:buFontTx/>
                        <a:buNone/>
                        <a:tabLst/>
                      </a:pPr>
                      <a:r>
                        <a:rPr kumimoji="0" lang="el-GR" altLang="el-GR" sz="2200" b="1" i="0" u="none" strike="noStrike" cap="none" normalizeH="0" baseline="0" dirty="0" smtClean="0">
                          <a:ln>
                            <a:noFill/>
                          </a:ln>
                          <a:solidFill>
                            <a:srgbClr val="295D33"/>
                          </a:solidFill>
                          <a:effectLst/>
                          <a:latin typeface="Calibri" pitchFamily="34" charset="0"/>
                          <a:ea typeface="SimSun" pitchFamily="2" charset="-122"/>
                          <a:cs typeface="SimSun" pitchFamily="2" charset="-122"/>
                        </a:rPr>
                        <a:t>Ακτινοβολία που εκπέμπεται από τη φωτεινή πηγή</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9431">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20000"/>
                        </a:lnSpc>
                        <a:spcBef>
                          <a:spcPct val="0"/>
                        </a:spcBef>
                        <a:spcAft>
                          <a:spcPts val="600"/>
                        </a:spcAft>
                        <a:buClrTx/>
                        <a:buSzTx/>
                        <a:buFontTx/>
                        <a:buNone/>
                        <a:tabLst/>
                      </a:pPr>
                      <a:r>
                        <a:rPr kumimoji="0" lang="el-GR" altLang="el-GR" sz="2200" b="1" i="0" u="none" strike="noStrike" cap="none" normalizeH="0" baseline="0" dirty="0" smtClean="0">
                          <a:ln>
                            <a:noFill/>
                          </a:ln>
                          <a:solidFill>
                            <a:srgbClr val="295D33"/>
                          </a:solidFill>
                          <a:effectLst/>
                          <a:latin typeface="Calibri" pitchFamily="34" charset="0"/>
                          <a:ea typeface="SimSun" pitchFamily="2" charset="-122"/>
                          <a:cs typeface="SimSun" pitchFamily="2" charset="-122"/>
                        </a:rPr>
                        <a:t>Αντικείμενο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9431">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20000"/>
                        </a:lnSpc>
                        <a:spcBef>
                          <a:spcPct val="0"/>
                        </a:spcBef>
                        <a:spcAft>
                          <a:spcPts val="600"/>
                        </a:spcAft>
                        <a:buClrTx/>
                        <a:buSzTx/>
                        <a:buFontTx/>
                        <a:buNone/>
                        <a:tabLst/>
                      </a:pPr>
                      <a:r>
                        <a:rPr kumimoji="0" lang="el-GR" altLang="el-GR" sz="2200" b="1" i="0" u="none" strike="noStrike" cap="none" normalizeH="0" baseline="0" dirty="0" smtClean="0">
                          <a:ln>
                            <a:noFill/>
                          </a:ln>
                          <a:solidFill>
                            <a:srgbClr val="295D33"/>
                          </a:solidFill>
                          <a:effectLst/>
                          <a:latin typeface="Calibri" pitchFamily="34" charset="0"/>
                          <a:ea typeface="SimSun" pitchFamily="2" charset="-122"/>
                          <a:cs typeface="SimSun" pitchFamily="2" charset="-122"/>
                        </a:rPr>
                        <a:t>Ανακλώμενη ακτινοβολία</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9431">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20000"/>
                        </a:lnSpc>
                        <a:spcBef>
                          <a:spcPct val="0"/>
                        </a:spcBef>
                        <a:spcAft>
                          <a:spcPts val="600"/>
                        </a:spcAft>
                        <a:buClrTx/>
                        <a:buSzTx/>
                        <a:buFontTx/>
                        <a:buNone/>
                        <a:tabLst/>
                      </a:pPr>
                      <a:r>
                        <a:rPr kumimoji="0" lang="el-GR" altLang="el-GR" sz="2200" b="1" i="0" u="none" strike="noStrike" cap="none" normalizeH="0" baseline="0" dirty="0" smtClean="0">
                          <a:ln>
                            <a:noFill/>
                          </a:ln>
                          <a:solidFill>
                            <a:srgbClr val="004A82"/>
                          </a:solidFill>
                          <a:effectLst/>
                          <a:latin typeface="Calibri" pitchFamily="34" charset="0"/>
                          <a:ea typeface="SimSun" pitchFamily="2" charset="-122"/>
                          <a:cs typeface="SimSun" pitchFamily="2" charset="-122"/>
                        </a:rPr>
                        <a:t>Οφθαλμός – Κωνία  - Πρόσληψη της ακτινοβολίας</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9431">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20000"/>
                        </a:lnSpc>
                        <a:spcBef>
                          <a:spcPct val="0"/>
                        </a:spcBef>
                        <a:spcAft>
                          <a:spcPts val="600"/>
                        </a:spcAft>
                        <a:buClrTx/>
                        <a:buSzTx/>
                        <a:buFontTx/>
                        <a:buNone/>
                        <a:tabLst/>
                      </a:pPr>
                      <a:r>
                        <a:rPr kumimoji="0" lang="el-GR" altLang="el-GR" sz="2200" b="1" i="0" u="none" strike="noStrike" cap="none" normalizeH="0" baseline="0" dirty="0" smtClean="0">
                          <a:ln>
                            <a:noFill/>
                          </a:ln>
                          <a:solidFill>
                            <a:srgbClr val="004A82"/>
                          </a:solidFill>
                          <a:effectLst/>
                          <a:latin typeface="Calibri" pitchFamily="34" charset="0"/>
                          <a:ea typeface="SimSun" pitchFamily="2" charset="-122"/>
                          <a:cs typeface="SimSun" pitchFamily="2" charset="-122"/>
                        </a:rPr>
                        <a:t>Οπτικό νεύρο  - Μεταφορά της χρωματικής πληροφορίας</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9431">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20000"/>
                        </a:lnSpc>
                        <a:spcBef>
                          <a:spcPct val="0"/>
                        </a:spcBef>
                        <a:spcAft>
                          <a:spcPts val="600"/>
                        </a:spcAft>
                        <a:buClrTx/>
                        <a:buSzTx/>
                        <a:buFontTx/>
                        <a:buNone/>
                        <a:tabLst/>
                      </a:pPr>
                      <a:r>
                        <a:rPr kumimoji="0" lang="el-GR" altLang="el-GR" sz="2200" b="1" i="0" u="none" strike="noStrike" cap="none" normalizeH="0" baseline="0" dirty="0" smtClean="0">
                          <a:ln>
                            <a:noFill/>
                          </a:ln>
                          <a:solidFill>
                            <a:srgbClr val="7F1B2C"/>
                          </a:solidFill>
                          <a:effectLst/>
                          <a:latin typeface="Calibri" pitchFamily="34" charset="0"/>
                          <a:ea typeface="SimSun" pitchFamily="2" charset="-122"/>
                          <a:cs typeface="SimSun" pitchFamily="2" charset="-122"/>
                        </a:rPr>
                        <a:t>Εγκέφαλος  - Αντίληψη της χρωματικής πληροφορίας</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9431">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20000"/>
                        </a:lnSpc>
                        <a:spcBef>
                          <a:spcPct val="0"/>
                        </a:spcBef>
                        <a:spcAft>
                          <a:spcPts val="600"/>
                        </a:spcAft>
                        <a:buClrTx/>
                        <a:buSzTx/>
                        <a:buFontTx/>
                        <a:buNone/>
                        <a:tabLst/>
                      </a:pPr>
                      <a:r>
                        <a:rPr kumimoji="0" lang="el-GR" altLang="el-GR" sz="2200" b="1" i="0" u="none" strike="noStrike" cap="none" normalizeH="0" baseline="0" dirty="0" smtClean="0">
                          <a:ln>
                            <a:noFill/>
                          </a:ln>
                          <a:solidFill>
                            <a:srgbClr val="7F1B2C"/>
                          </a:solidFill>
                          <a:effectLst/>
                          <a:latin typeface="Calibri" pitchFamily="34" charset="0"/>
                          <a:ea typeface="SimSun" pitchFamily="2" charset="-122"/>
                          <a:cs typeface="SimSun" pitchFamily="2" charset="-122"/>
                        </a:rPr>
                        <a:t>Εγκέφαλος - Άνθρωπος – Δημιουργία του χρωματικού αισθήματος</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9431">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20000"/>
                        </a:lnSpc>
                        <a:spcBef>
                          <a:spcPct val="0"/>
                        </a:spcBef>
                        <a:spcAft>
                          <a:spcPts val="600"/>
                        </a:spcAft>
                        <a:buClrTx/>
                        <a:buSzTx/>
                        <a:buFontTx/>
                        <a:buNone/>
                        <a:tabLst/>
                      </a:pPr>
                      <a:r>
                        <a:rPr kumimoji="0" lang="el-GR" altLang="el-GR" sz="2200" b="1" i="0" u="none" strike="noStrike" cap="none" normalizeH="0" baseline="0" dirty="0" smtClean="0">
                          <a:ln>
                            <a:noFill/>
                          </a:ln>
                          <a:solidFill>
                            <a:srgbClr val="7F1B2C"/>
                          </a:solidFill>
                          <a:effectLst/>
                          <a:latin typeface="Calibri" pitchFamily="34" charset="0"/>
                          <a:ea typeface="SimSun" pitchFamily="2" charset="-122"/>
                          <a:cs typeface="SimSun" pitchFamily="2" charset="-122"/>
                        </a:rPr>
                        <a:t>Άνθρωπος – Κατάταξη  και προσδιορισμός του χρώματος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1290" name="Θέση αριθμού διαφάνειας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75914705-C2C5-48FA-8222-4A7F2F2C9E00}" type="slidenum">
              <a:rPr lang="el-GR" altLang="el-GR" smtClean="0">
                <a:solidFill>
                  <a:prstClr val="black"/>
                </a:solidFill>
              </a:rPr>
              <a:pPr eaLnBrk="1" hangingPunct="1">
                <a:defRPr/>
              </a:pPr>
              <a:t>9</a:t>
            </a:fld>
            <a:endParaRPr lang="el-GR" altLang="el-GR" dirty="0" smtClean="0">
              <a:solidFill>
                <a:prstClr val="black"/>
              </a:solidFill>
            </a:endParaRPr>
          </a:p>
        </p:txBody>
      </p:sp>
      <p:sp>
        <p:nvSpPr>
          <p:cNvPr id="11291" name="Τίτλος 1"/>
          <p:cNvSpPr>
            <a:spLocks noGrp="1"/>
          </p:cNvSpPr>
          <p:nvPr>
            <p:ph type="title"/>
          </p:nvPr>
        </p:nvSpPr>
        <p:spPr>
          <a:xfrm>
            <a:off x="468313" y="115888"/>
            <a:ext cx="8229600" cy="1081087"/>
          </a:xfrm>
        </p:spPr>
        <p:txBody>
          <a:bodyPr/>
          <a:lstStyle/>
          <a:p>
            <a:pPr eaLnBrk="1" hangingPunct="1"/>
            <a:r>
              <a:rPr lang="nl-NL" altLang="el-GR" smtClean="0"/>
              <a:t>Η πρόσληψη του χρώματος από τον άνθρωπο </a:t>
            </a:r>
            <a:r>
              <a:rPr lang="el-GR" altLang="el-GR" sz="3200" b="0" dirty="0" smtClean="0"/>
              <a:t>(5 από 5)</a:t>
            </a:r>
          </a:p>
        </p:txBody>
      </p:sp>
    </p:spTree>
    <p:extLst>
      <p:ext uri="{BB962C8B-B14F-4D97-AF65-F5344CB8AC3E}">
        <p14:creationId xmlns:p14="http://schemas.microsoft.com/office/powerpoint/2010/main" val="42285412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68313" y="1341438"/>
            <a:ext cx="8362950" cy="5472112"/>
          </a:xfrm>
        </p:spPr>
        <p:txBody>
          <a:bodyPr rtlCol="0">
            <a:normAutofit fontScale="92500"/>
          </a:bodyPr>
          <a:lstStyle/>
          <a:p>
            <a:pPr marL="0" indent="0" eaLnBrk="1" fontAlgn="auto" hangingPunct="1">
              <a:lnSpc>
                <a:spcPct val="114000"/>
              </a:lnSpc>
              <a:spcAft>
                <a:spcPts val="0"/>
              </a:spcAft>
              <a:buFont typeface="Arial" pitchFamily="34" charset="0"/>
              <a:buNone/>
              <a:defRPr/>
            </a:pPr>
            <a:r>
              <a:rPr lang="el-GR" sz="2400" dirty="0"/>
              <a:t>Το χρώμα ενός αντικειμένου που αντιλαμβάνεται ο ανθρώπινος οφθαλμός εξαρτάται από την ένταση της φασματικής ακτινοβολίας που απορροφάται από τους φωτοϋποδοχείς της όρασης και από μια σειρά </a:t>
            </a:r>
            <a:r>
              <a:rPr lang="el-GR" sz="2400" dirty="0" smtClean="0"/>
              <a:t>νεύρο-φυσιολογικών </a:t>
            </a:r>
            <a:r>
              <a:rPr lang="el-GR" sz="2400" dirty="0"/>
              <a:t>αντιδράσεων στον ανθρώπινο οφθαλμό και στον εγκέφαλο. Οι φωτοϋποδοχείς της όρασης είναι κύτταρα στον αμφιβληστροειδή χιτώνα του ανθρώπινου οφθαλμού και διακρίνονται σε δύο τύπους: τα κωνία και τα ραβδία. Τα ραβδία βρίσκονται περιμετρικά του χιτώνα και είναι περίπου 120 εκατομμύρια. Ορίζουν την ένταση του φωτός και είναι υπεύθυνα για την όραση σε χαμηλό φωτισμό. Τα κωνία είναι λιγότερα, περίπου 6 με 7 εκατομμύρια, και είναι υπεύθυνα για την αντίληψη των χρωμάτων. Το φως εισέρχεται στον οφθαλμό με τη μορφή ακτινοβολιών διαφορετικού μήκους κύματος φθάνει στον αμφιβληστροειδή χιτώνα στο πίσω μέρος του οφθαλμού και απορροφάται από τα κωνία. </a:t>
            </a:r>
          </a:p>
        </p:txBody>
      </p:sp>
      <p:sp>
        <p:nvSpPr>
          <p:cNvPr id="12291" name="Θέση αριθμού διαφάνειας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B659EC7F-D677-4C08-925B-D3AA5157FC47}" type="slidenum">
              <a:rPr lang="el-GR" altLang="el-GR" smtClean="0">
                <a:solidFill>
                  <a:prstClr val="black"/>
                </a:solidFill>
              </a:rPr>
              <a:pPr eaLnBrk="1" hangingPunct="1">
                <a:defRPr/>
              </a:pPr>
              <a:t>10</a:t>
            </a:fld>
            <a:endParaRPr lang="el-GR" altLang="el-GR" dirty="0" smtClean="0">
              <a:solidFill>
                <a:prstClr val="black"/>
              </a:solidFill>
            </a:endParaRPr>
          </a:p>
        </p:txBody>
      </p:sp>
      <p:sp>
        <p:nvSpPr>
          <p:cNvPr id="12292" name="Τίτλος 1"/>
          <p:cNvSpPr>
            <a:spLocks noGrp="1"/>
          </p:cNvSpPr>
          <p:nvPr>
            <p:ph type="title"/>
          </p:nvPr>
        </p:nvSpPr>
        <p:spPr>
          <a:xfrm>
            <a:off x="468313" y="115888"/>
            <a:ext cx="8229600" cy="1081087"/>
          </a:xfrm>
        </p:spPr>
        <p:txBody>
          <a:bodyPr/>
          <a:lstStyle/>
          <a:p>
            <a:pPr eaLnBrk="1" hangingPunct="1"/>
            <a:r>
              <a:rPr lang="el-GR" altLang="el-GR" dirty="0" smtClean="0"/>
              <a:t>Η αντίληψη</a:t>
            </a:r>
            <a:r>
              <a:rPr lang="nl-NL" altLang="el-GR" dirty="0" smtClean="0"/>
              <a:t> του χρώματος από τον άνθρωπο </a:t>
            </a:r>
            <a:r>
              <a:rPr lang="el-GR" altLang="el-GR" sz="3200" b="0" dirty="0" smtClean="0"/>
              <a:t>(1 από 6)</a:t>
            </a:r>
          </a:p>
        </p:txBody>
      </p:sp>
    </p:spTree>
    <p:extLst>
      <p:ext uri="{BB962C8B-B14F-4D97-AF65-F5344CB8AC3E}">
        <p14:creationId xmlns:p14="http://schemas.microsoft.com/office/powerpoint/2010/main" val="7281457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68313" y="1287463"/>
            <a:ext cx="8505825" cy="1728787"/>
          </a:xfrm>
        </p:spPr>
        <p:txBody>
          <a:bodyPr rtlCol="0">
            <a:normAutofit lnSpcReduction="10000"/>
          </a:bodyPr>
          <a:lstStyle/>
          <a:p>
            <a:pPr marL="0" indent="0" eaLnBrk="1" fontAlgn="auto" hangingPunct="1">
              <a:lnSpc>
                <a:spcPct val="114000"/>
              </a:lnSpc>
              <a:spcAft>
                <a:spcPts val="0"/>
              </a:spcAft>
              <a:buFont typeface="Arial" pitchFamily="34" charset="0"/>
              <a:buNone/>
              <a:defRPr/>
            </a:pPr>
            <a:r>
              <a:rPr lang="el-GR" sz="2400" dirty="0"/>
              <a:t>Στην </a:t>
            </a:r>
            <a:r>
              <a:rPr lang="el-GR" sz="2400" dirty="0" smtClean="0"/>
              <a:t>εικόνα παρουσιάζεται </a:t>
            </a:r>
            <a:r>
              <a:rPr lang="el-GR" sz="2400" dirty="0"/>
              <a:t>μία σχηματική απεικόνιση του ανθρώπινου οφθαλμού με την θέση των </a:t>
            </a:r>
            <a:r>
              <a:rPr lang="el-GR" sz="2400" dirty="0" smtClean="0"/>
              <a:t>φωτοϋποδοχεων, </a:t>
            </a:r>
            <a:r>
              <a:rPr lang="el-GR" sz="2400" dirty="0"/>
              <a:t>δηλαδή των κωνίων (που είναι υπεύθυνα για την έγχρωμη όραση) και των ραβδίων που επιτρέπουν την όραση στο σκοτάδι.</a:t>
            </a:r>
          </a:p>
        </p:txBody>
      </p:sp>
      <p:sp>
        <p:nvSpPr>
          <p:cNvPr id="13315" name="Θέση αριθμού διαφάνειας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4DBDD34E-D924-42AC-9DC4-BBDE6507A014}" type="slidenum">
              <a:rPr lang="el-GR" altLang="el-GR" smtClean="0">
                <a:solidFill>
                  <a:prstClr val="black"/>
                </a:solidFill>
              </a:rPr>
              <a:pPr eaLnBrk="1" hangingPunct="1">
                <a:defRPr/>
              </a:pPr>
              <a:t>11</a:t>
            </a:fld>
            <a:endParaRPr lang="el-GR" altLang="el-GR" dirty="0" smtClean="0">
              <a:solidFill>
                <a:prstClr val="black"/>
              </a:solidFill>
            </a:endParaRPr>
          </a:p>
        </p:txBody>
      </p:sp>
      <p:pic>
        <p:nvPicPr>
          <p:cNvPr id="133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3175" y="2997200"/>
            <a:ext cx="6597650" cy="3455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Ορθογώνιο 4"/>
          <p:cNvSpPr/>
          <p:nvPr/>
        </p:nvSpPr>
        <p:spPr>
          <a:xfrm>
            <a:off x="2286000" y="6453188"/>
            <a:ext cx="4572000" cy="274637"/>
          </a:xfrm>
          <a:prstGeom prst="rect">
            <a:avLst/>
          </a:prstGeom>
        </p:spPr>
        <p:txBody>
          <a:bodyPr>
            <a:spAutoFit/>
          </a:bodyPr>
          <a:lstStyle/>
          <a:p>
            <a:pPr algn="ctr">
              <a:defRPr/>
            </a:pPr>
            <a:r>
              <a:rPr lang="en-US" sz="1200" dirty="0">
                <a:solidFill>
                  <a:prstClr val="black"/>
                </a:solidFill>
                <a:latin typeface="Calibri"/>
                <a:cs typeface="Arial" charset="0"/>
                <a:hlinkClick r:id="rId4"/>
              </a:rPr>
              <a:t>dundeemedstudentnotes.wordpress.com</a:t>
            </a:r>
            <a:endParaRPr lang="el-GR" sz="1200" dirty="0">
              <a:solidFill>
                <a:prstClr val="black"/>
              </a:solidFill>
              <a:latin typeface="Calibri"/>
              <a:cs typeface="Arial" charset="0"/>
            </a:endParaRPr>
          </a:p>
        </p:txBody>
      </p:sp>
      <p:sp>
        <p:nvSpPr>
          <p:cNvPr id="8" name="Τίτλος 1"/>
          <p:cNvSpPr>
            <a:spLocks noGrp="1"/>
          </p:cNvSpPr>
          <p:nvPr>
            <p:ph type="title"/>
          </p:nvPr>
        </p:nvSpPr>
        <p:spPr>
          <a:xfrm>
            <a:off x="468313" y="115888"/>
            <a:ext cx="8229600" cy="1081087"/>
          </a:xfrm>
        </p:spPr>
        <p:txBody>
          <a:bodyPr/>
          <a:lstStyle/>
          <a:p>
            <a:pPr eaLnBrk="1" hangingPunct="1"/>
            <a:r>
              <a:rPr lang="el-GR" altLang="el-GR" dirty="0" smtClean="0"/>
              <a:t>Η αντίληψη</a:t>
            </a:r>
            <a:r>
              <a:rPr lang="nl-NL" altLang="el-GR" dirty="0" smtClean="0"/>
              <a:t> του χρώματος από τον άνθρωπο </a:t>
            </a:r>
            <a:r>
              <a:rPr lang="el-GR" altLang="el-GR" sz="3200" b="0" dirty="0" smtClean="0"/>
              <a:t>(</a:t>
            </a:r>
            <a:r>
              <a:rPr lang="en-US" altLang="el-GR" sz="3200" b="0" dirty="0" smtClean="0"/>
              <a:t>2</a:t>
            </a:r>
            <a:r>
              <a:rPr lang="el-GR" altLang="el-GR" sz="3200" b="0" dirty="0" smtClean="0"/>
              <a:t> από 6)</a:t>
            </a:r>
          </a:p>
        </p:txBody>
      </p:sp>
    </p:spTree>
    <p:extLst>
      <p:ext uri="{BB962C8B-B14F-4D97-AF65-F5344CB8AC3E}">
        <p14:creationId xmlns:p14="http://schemas.microsoft.com/office/powerpoint/2010/main" val="6208367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23850" y="1341438"/>
            <a:ext cx="8712200" cy="5445125"/>
          </a:xfrm>
        </p:spPr>
        <p:txBody>
          <a:bodyPr rtlCol="0">
            <a:noAutofit/>
          </a:bodyPr>
          <a:lstStyle/>
          <a:p>
            <a:pPr marL="0" indent="0" eaLnBrk="1" fontAlgn="auto" hangingPunct="1">
              <a:spcBef>
                <a:spcPts val="500"/>
              </a:spcBef>
              <a:spcAft>
                <a:spcPts val="0"/>
              </a:spcAft>
              <a:buFont typeface="Arial" pitchFamily="34" charset="0"/>
              <a:buNone/>
              <a:defRPr/>
            </a:pPr>
            <a:r>
              <a:rPr lang="el-GR" sz="2400" dirty="0"/>
              <a:t>Ο ανθρώπινος οφθαλμός διαθέτει τρεις τύπους κωνίων, οι οποίοι αντιστοιχούν σε διαφορετικά μήκη </a:t>
            </a:r>
            <a:r>
              <a:rPr lang="el-GR" sz="2400" dirty="0" smtClean="0"/>
              <a:t>κύματος : </a:t>
            </a:r>
            <a:r>
              <a:rPr lang="el-GR" sz="2400" dirty="0"/>
              <a:t>κωνία μεγάλου </a:t>
            </a:r>
            <a:r>
              <a:rPr lang="el-GR" sz="2400" dirty="0" smtClean="0"/>
              <a:t>(</a:t>
            </a:r>
            <a:r>
              <a:rPr lang="en-US" sz="2400" dirty="0" smtClean="0"/>
              <a:t>Large</a:t>
            </a:r>
            <a:r>
              <a:rPr lang="el-GR" sz="2400" dirty="0" smtClean="0"/>
              <a:t>), </a:t>
            </a:r>
            <a:r>
              <a:rPr lang="el-GR" sz="2400" dirty="0"/>
              <a:t>μεσαίου </a:t>
            </a:r>
            <a:r>
              <a:rPr lang="el-GR" sz="2400" dirty="0" smtClean="0"/>
              <a:t>(</a:t>
            </a:r>
            <a:r>
              <a:rPr lang="en-US" sz="2400" dirty="0" smtClean="0"/>
              <a:t>Medium</a:t>
            </a:r>
            <a:r>
              <a:rPr lang="el-GR" sz="2400" dirty="0" smtClean="0"/>
              <a:t>) </a:t>
            </a:r>
            <a:r>
              <a:rPr lang="el-GR" sz="2400" dirty="0"/>
              <a:t>και μικρού </a:t>
            </a:r>
            <a:r>
              <a:rPr lang="el-GR" sz="2400" dirty="0" smtClean="0"/>
              <a:t>(</a:t>
            </a:r>
            <a:r>
              <a:rPr lang="en-US" sz="2400" dirty="0" smtClean="0"/>
              <a:t>Small</a:t>
            </a:r>
            <a:r>
              <a:rPr lang="el-GR" sz="2400" dirty="0" smtClean="0"/>
              <a:t>) </a:t>
            </a:r>
            <a:r>
              <a:rPr lang="el-GR" sz="2400" dirty="0"/>
              <a:t>μήκους κύματος ή κωνία που ευαισθητοποιούνται από την ακτινοβολία που έχει μεγαλύτερη ένταση στην κόκκινη </a:t>
            </a:r>
            <a:r>
              <a:rPr lang="el-GR" sz="2400" dirty="0" smtClean="0"/>
              <a:t>(</a:t>
            </a:r>
            <a:r>
              <a:rPr lang="en-US" sz="2400" dirty="0" smtClean="0"/>
              <a:t>Red</a:t>
            </a:r>
            <a:r>
              <a:rPr lang="el-GR" sz="2400" dirty="0" smtClean="0"/>
              <a:t>) </a:t>
            </a:r>
            <a:r>
              <a:rPr lang="el-GR" sz="2400" dirty="0"/>
              <a:t>πράσινη </a:t>
            </a:r>
            <a:r>
              <a:rPr lang="el-GR" sz="2400" dirty="0" smtClean="0"/>
              <a:t>(</a:t>
            </a:r>
            <a:r>
              <a:rPr lang="en-US" sz="2400" dirty="0" smtClean="0"/>
              <a:t>Green</a:t>
            </a:r>
            <a:r>
              <a:rPr lang="el-GR" sz="2400" dirty="0" smtClean="0"/>
              <a:t>) </a:t>
            </a:r>
            <a:r>
              <a:rPr lang="el-GR" sz="2400" dirty="0"/>
              <a:t>και μπλε </a:t>
            </a:r>
            <a:r>
              <a:rPr lang="el-GR" sz="2400" dirty="0" smtClean="0"/>
              <a:t>(</a:t>
            </a:r>
            <a:r>
              <a:rPr lang="en-US" sz="2400" dirty="0" smtClean="0"/>
              <a:t>Blue</a:t>
            </a:r>
            <a:r>
              <a:rPr lang="el-GR" sz="2400" dirty="0" smtClean="0"/>
              <a:t>) </a:t>
            </a:r>
            <a:r>
              <a:rPr lang="el-GR" sz="2400" dirty="0"/>
              <a:t>περιοχή του ορατού φάσματος της ηλεκτρομαγνητικής ακτινοβολίας (RGB</a:t>
            </a:r>
            <a:r>
              <a:rPr lang="el-GR" sz="2400" dirty="0" smtClean="0"/>
              <a:t>).</a:t>
            </a:r>
          </a:p>
          <a:p>
            <a:pPr eaLnBrk="1" fontAlgn="auto" hangingPunct="1">
              <a:spcBef>
                <a:spcPts val="1200"/>
              </a:spcBef>
              <a:spcAft>
                <a:spcPts val="0"/>
              </a:spcAft>
              <a:buClr>
                <a:srgbClr val="004A82"/>
              </a:buClr>
              <a:buFont typeface="Arial" pitchFamily="34" charset="0"/>
              <a:buChar char="•"/>
              <a:defRPr/>
            </a:pPr>
            <a:r>
              <a:rPr lang="el-GR" sz="2200" dirty="0" smtClean="0"/>
              <a:t>Τα </a:t>
            </a:r>
            <a:r>
              <a:rPr lang="el-GR" sz="2200" b="1" dirty="0" smtClean="0">
                <a:solidFill>
                  <a:srgbClr val="004A82"/>
                </a:solidFill>
              </a:rPr>
              <a:t>S</a:t>
            </a:r>
            <a:r>
              <a:rPr lang="el-GR" sz="2200" dirty="0" smtClean="0"/>
              <a:t> κωνία που παρουσιάζουν μέγιστη ευαισθησία σε μήκος κύματος 445 nm και συνεπώς είναι ευαίσθητα στην μπλε ακτινοβολία. </a:t>
            </a:r>
          </a:p>
          <a:p>
            <a:pPr eaLnBrk="1" fontAlgn="auto" hangingPunct="1">
              <a:spcBef>
                <a:spcPts val="1200"/>
              </a:spcBef>
              <a:spcAft>
                <a:spcPts val="0"/>
              </a:spcAft>
              <a:buClr>
                <a:srgbClr val="004A82"/>
              </a:buClr>
              <a:buFont typeface="Arial" pitchFamily="34" charset="0"/>
              <a:buChar char="•"/>
              <a:defRPr/>
            </a:pPr>
            <a:r>
              <a:rPr lang="el-GR" sz="2200" dirty="0" smtClean="0"/>
              <a:t>Τα </a:t>
            </a:r>
            <a:r>
              <a:rPr lang="el-GR" sz="2200" b="1" dirty="0">
                <a:solidFill>
                  <a:srgbClr val="295D33"/>
                </a:solidFill>
              </a:rPr>
              <a:t>Μ</a:t>
            </a:r>
            <a:r>
              <a:rPr lang="el-GR" sz="2200" dirty="0"/>
              <a:t> κωνία που </a:t>
            </a:r>
            <a:r>
              <a:rPr lang="el-GR" sz="2200" dirty="0" smtClean="0"/>
              <a:t>παρουσιάζουν </a:t>
            </a:r>
            <a:r>
              <a:rPr lang="el-GR" sz="2200" dirty="0"/>
              <a:t>μέγιστη ευαισθησία σε μήκος κύματος περίπου 540 nm στην πράσινη ακτινοβολία. </a:t>
            </a:r>
          </a:p>
          <a:p>
            <a:pPr eaLnBrk="1" fontAlgn="auto" hangingPunct="1">
              <a:spcBef>
                <a:spcPts val="1200"/>
              </a:spcBef>
              <a:spcAft>
                <a:spcPts val="0"/>
              </a:spcAft>
              <a:buClr>
                <a:srgbClr val="004A82"/>
              </a:buClr>
              <a:buFont typeface="Arial" pitchFamily="34" charset="0"/>
              <a:buChar char="•"/>
              <a:defRPr/>
            </a:pPr>
            <a:r>
              <a:rPr lang="el-GR" sz="2200" dirty="0" smtClean="0"/>
              <a:t>Τα </a:t>
            </a:r>
            <a:r>
              <a:rPr lang="el-GR" sz="2200" b="1" dirty="0">
                <a:solidFill>
                  <a:srgbClr val="7F1B2C"/>
                </a:solidFill>
              </a:rPr>
              <a:t>L</a:t>
            </a:r>
            <a:r>
              <a:rPr lang="el-GR" sz="2200" dirty="0"/>
              <a:t> κωνία που παρουσιάζουν μέγιστη ευαισθησία σε μήκος κύματος περίπου </a:t>
            </a:r>
            <a:r>
              <a:rPr lang="el-GR" sz="2200" dirty="0" smtClean="0"/>
              <a:t>577 </a:t>
            </a:r>
            <a:r>
              <a:rPr lang="el-GR" sz="2200" dirty="0"/>
              <a:t>nm και συνεπώς είναι ευαίσθητα στην κόκκινη ακτινοβολία. </a:t>
            </a:r>
          </a:p>
        </p:txBody>
      </p:sp>
      <p:sp>
        <p:nvSpPr>
          <p:cNvPr id="14339" name="Θέση αριθμού διαφάνειας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AFB9E488-68FA-4A0A-B2F2-8567A8722A69}" type="slidenum">
              <a:rPr lang="el-GR" altLang="el-GR" smtClean="0">
                <a:solidFill>
                  <a:prstClr val="black"/>
                </a:solidFill>
              </a:rPr>
              <a:pPr eaLnBrk="1" hangingPunct="1">
                <a:defRPr/>
              </a:pPr>
              <a:t>12</a:t>
            </a:fld>
            <a:endParaRPr lang="el-GR" altLang="el-GR" dirty="0" smtClean="0">
              <a:solidFill>
                <a:prstClr val="black"/>
              </a:solidFill>
            </a:endParaRPr>
          </a:p>
        </p:txBody>
      </p:sp>
      <p:sp>
        <p:nvSpPr>
          <p:cNvPr id="6" name="Τίτλος 1"/>
          <p:cNvSpPr>
            <a:spLocks noGrp="1"/>
          </p:cNvSpPr>
          <p:nvPr>
            <p:ph type="title"/>
          </p:nvPr>
        </p:nvSpPr>
        <p:spPr>
          <a:xfrm>
            <a:off x="468313" y="115888"/>
            <a:ext cx="8229600" cy="1081087"/>
          </a:xfrm>
        </p:spPr>
        <p:txBody>
          <a:bodyPr/>
          <a:lstStyle/>
          <a:p>
            <a:pPr eaLnBrk="1" hangingPunct="1"/>
            <a:r>
              <a:rPr lang="el-GR" altLang="el-GR" dirty="0" smtClean="0"/>
              <a:t>Η αντίληψη</a:t>
            </a:r>
            <a:r>
              <a:rPr lang="nl-NL" altLang="el-GR" dirty="0" smtClean="0"/>
              <a:t> του χρώματος από τον άνθρωπο </a:t>
            </a:r>
            <a:r>
              <a:rPr lang="el-GR" altLang="el-GR" sz="3200" b="0" dirty="0" smtClean="0"/>
              <a:t>(</a:t>
            </a:r>
            <a:r>
              <a:rPr lang="en-US" altLang="el-GR" sz="3200" b="0" dirty="0" smtClean="0"/>
              <a:t>3</a:t>
            </a:r>
            <a:r>
              <a:rPr lang="el-GR" altLang="el-GR" sz="3200" b="0" dirty="0" smtClean="0"/>
              <a:t> από 6)</a:t>
            </a:r>
          </a:p>
        </p:txBody>
      </p:sp>
    </p:spTree>
    <p:extLst>
      <p:ext uri="{BB962C8B-B14F-4D97-AF65-F5344CB8AC3E}">
        <p14:creationId xmlns:p14="http://schemas.microsoft.com/office/powerpoint/2010/main" val="19560828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Θέση αριθμού διαφάνειας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8AEC9B4A-CED2-421A-9DD5-727C15164468}" type="slidenum">
              <a:rPr lang="el-GR" altLang="el-GR" smtClean="0">
                <a:solidFill>
                  <a:prstClr val="black"/>
                </a:solidFill>
              </a:rPr>
              <a:pPr eaLnBrk="1" hangingPunct="1">
                <a:defRPr/>
              </a:pPr>
              <a:t>13</a:t>
            </a:fld>
            <a:endParaRPr lang="el-GR" altLang="el-GR" dirty="0" smtClean="0">
              <a:solidFill>
                <a:prstClr val="black"/>
              </a:solidFill>
            </a:endParaRPr>
          </a:p>
        </p:txBody>
      </p:sp>
      <p:grpSp>
        <p:nvGrpSpPr>
          <p:cNvPr id="15363" name="Ομάδα 7181"/>
          <p:cNvGrpSpPr>
            <a:grpSpLocks/>
          </p:cNvGrpSpPr>
          <p:nvPr/>
        </p:nvGrpSpPr>
        <p:grpSpPr bwMode="auto">
          <a:xfrm>
            <a:off x="639763" y="1838325"/>
            <a:ext cx="7594600" cy="4922838"/>
            <a:chOff x="507793" y="1295061"/>
            <a:chExt cx="7595002" cy="4924177"/>
          </a:xfrm>
        </p:grpSpPr>
        <p:sp>
          <p:nvSpPr>
            <p:cNvPr id="7" name="Ελεύθερη σχεδίαση 6"/>
            <p:cNvSpPr/>
            <p:nvPr/>
          </p:nvSpPr>
          <p:spPr>
            <a:xfrm>
              <a:off x="1303172" y="1433212"/>
              <a:ext cx="3303763" cy="4069869"/>
            </a:xfrm>
            <a:custGeom>
              <a:avLst/>
              <a:gdLst>
                <a:gd name="connsiteX0" fmla="*/ 0 w 3303591"/>
                <a:gd name="connsiteY0" fmla="*/ 1463548 h 4069860"/>
                <a:gd name="connsiteX1" fmla="*/ 715224 w 3303591"/>
                <a:gd name="connsiteY1" fmla="*/ 177956 h 4069860"/>
                <a:gd name="connsiteX2" fmla="*/ 959667 w 3303591"/>
                <a:gd name="connsiteY2" fmla="*/ 24047 h 4069860"/>
                <a:gd name="connsiteX3" fmla="*/ 1249378 w 3303591"/>
                <a:gd name="connsiteY3" fmla="*/ 304704 h 4069860"/>
                <a:gd name="connsiteX4" fmla="*/ 1647731 w 3303591"/>
                <a:gd name="connsiteY4" fmla="*/ 1508815 h 4069860"/>
                <a:gd name="connsiteX5" fmla="*/ 1874067 w 3303591"/>
                <a:gd name="connsiteY5" fmla="*/ 2296467 h 4069860"/>
                <a:gd name="connsiteX6" fmla="*/ 2136618 w 3303591"/>
                <a:gd name="connsiteY6" fmla="*/ 2966423 h 4069860"/>
                <a:gd name="connsiteX7" fmla="*/ 2562131 w 3303591"/>
                <a:gd name="connsiteY7" fmla="*/ 3536791 h 4069860"/>
                <a:gd name="connsiteX8" fmla="*/ 3241141 w 3303591"/>
                <a:gd name="connsiteY8" fmla="*/ 4025679 h 4069860"/>
                <a:gd name="connsiteX9" fmla="*/ 3232087 w 3303591"/>
                <a:gd name="connsiteY9" fmla="*/ 4016625 h 406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03591" h="4069860">
                  <a:moveTo>
                    <a:pt x="0" y="1463548"/>
                  </a:moveTo>
                  <a:cubicBezTo>
                    <a:pt x="277640" y="940710"/>
                    <a:pt x="555280" y="417873"/>
                    <a:pt x="715224" y="177956"/>
                  </a:cubicBezTo>
                  <a:cubicBezTo>
                    <a:pt x="875168" y="-61961"/>
                    <a:pt x="870641" y="2922"/>
                    <a:pt x="959667" y="24047"/>
                  </a:cubicBezTo>
                  <a:cubicBezTo>
                    <a:pt x="1048693" y="45172"/>
                    <a:pt x="1134701" y="57243"/>
                    <a:pt x="1249378" y="304704"/>
                  </a:cubicBezTo>
                  <a:cubicBezTo>
                    <a:pt x="1364055" y="552165"/>
                    <a:pt x="1543616" y="1176854"/>
                    <a:pt x="1647731" y="1508815"/>
                  </a:cubicBezTo>
                  <a:cubicBezTo>
                    <a:pt x="1751846" y="1840776"/>
                    <a:pt x="1792586" y="2053532"/>
                    <a:pt x="1874067" y="2296467"/>
                  </a:cubicBezTo>
                  <a:cubicBezTo>
                    <a:pt x="1955548" y="2539402"/>
                    <a:pt x="2021941" y="2759702"/>
                    <a:pt x="2136618" y="2966423"/>
                  </a:cubicBezTo>
                  <a:cubicBezTo>
                    <a:pt x="2251295" y="3173144"/>
                    <a:pt x="2378044" y="3360248"/>
                    <a:pt x="2562131" y="3536791"/>
                  </a:cubicBezTo>
                  <a:cubicBezTo>
                    <a:pt x="2746218" y="3713334"/>
                    <a:pt x="3129482" y="3945707"/>
                    <a:pt x="3241141" y="4025679"/>
                  </a:cubicBezTo>
                  <a:cubicBezTo>
                    <a:pt x="3352800" y="4105651"/>
                    <a:pt x="3292443" y="4061138"/>
                    <a:pt x="3232087" y="4016625"/>
                  </a:cubicBezTo>
                </a:path>
              </a:pathLst>
            </a:custGeom>
            <a:no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solidFill>
                  <a:prstClr val="white"/>
                </a:solidFill>
              </a:endParaRPr>
            </a:p>
          </p:txBody>
        </p:sp>
        <p:sp>
          <p:nvSpPr>
            <p:cNvPr id="8" name="Ελεύθερη σχεδίαση 7"/>
            <p:cNvSpPr/>
            <p:nvPr/>
          </p:nvSpPr>
          <p:spPr>
            <a:xfrm>
              <a:off x="1838188" y="1472909"/>
              <a:ext cx="4110255" cy="3868202"/>
            </a:xfrm>
            <a:custGeom>
              <a:avLst/>
              <a:gdLst>
                <a:gd name="connsiteX0" fmla="*/ 0 w 4110274"/>
                <a:gd name="connsiteY0" fmla="*/ 2781993 h 3868409"/>
                <a:gd name="connsiteX1" fmla="*/ 262551 w 4110274"/>
                <a:gd name="connsiteY1" fmla="*/ 2718618 h 3868409"/>
                <a:gd name="connsiteX2" fmla="*/ 561315 w 4110274"/>
                <a:gd name="connsiteY2" fmla="*/ 2465121 h 3868409"/>
                <a:gd name="connsiteX3" fmla="*/ 1520983 w 4110274"/>
                <a:gd name="connsiteY3" fmla="*/ 572947 h 3868409"/>
                <a:gd name="connsiteX4" fmla="*/ 2046084 w 4110274"/>
                <a:gd name="connsiteY4" fmla="*/ 2579 h 3868409"/>
                <a:gd name="connsiteX5" fmla="*/ 2580238 w 4110274"/>
                <a:gd name="connsiteY5" fmla="*/ 735910 h 3868409"/>
                <a:gd name="connsiteX6" fmla="*/ 3177767 w 4110274"/>
                <a:gd name="connsiteY6" fmla="*/ 2510389 h 3868409"/>
                <a:gd name="connsiteX7" fmla="*/ 3621387 w 4110274"/>
                <a:gd name="connsiteY7" fmla="*/ 3406682 h 3868409"/>
                <a:gd name="connsiteX8" fmla="*/ 4110274 w 4110274"/>
                <a:gd name="connsiteY8" fmla="*/ 3868409 h 386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10274" h="3868409">
                  <a:moveTo>
                    <a:pt x="0" y="2781993"/>
                  </a:moveTo>
                  <a:cubicBezTo>
                    <a:pt x="84499" y="2776711"/>
                    <a:pt x="168999" y="2771430"/>
                    <a:pt x="262551" y="2718618"/>
                  </a:cubicBezTo>
                  <a:cubicBezTo>
                    <a:pt x="356104" y="2665806"/>
                    <a:pt x="351576" y="2822733"/>
                    <a:pt x="561315" y="2465121"/>
                  </a:cubicBezTo>
                  <a:cubicBezTo>
                    <a:pt x="771054" y="2107509"/>
                    <a:pt x="1273522" y="983371"/>
                    <a:pt x="1520983" y="572947"/>
                  </a:cubicBezTo>
                  <a:cubicBezTo>
                    <a:pt x="1768445" y="162523"/>
                    <a:pt x="1869542" y="-24582"/>
                    <a:pt x="2046084" y="2579"/>
                  </a:cubicBezTo>
                  <a:cubicBezTo>
                    <a:pt x="2222627" y="29739"/>
                    <a:pt x="2391624" y="317942"/>
                    <a:pt x="2580238" y="735910"/>
                  </a:cubicBezTo>
                  <a:cubicBezTo>
                    <a:pt x="2768852" y="1153878"/>
                    <a:pt x="3004242" y="2065260"/>
                    <a:pt x="3177767" y="2510389"/>
                  </a:cubicBezTo>
                  <a:cubicBezTo>
                    <a:pt x="3351292" y="2955518"/>
                    <a:pt x="3465969" y="3180345"/>
                    <a:pt x="3621387" y="3406682"/>
                  </a:cubicBezTo>
                  <a:cubicBezTo>
                    <a:pt x="3776805" y="3633019"/>
                    <a:pt x="3943539" y="3750714"/>
                    <a:pt x="4110274" y="3868409"/>
                  </a:cubicBezTo>
                </a:path>
              </a:pathLst>
            </a:custGeom>
            <a:no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solidFill>
                  <a:prstClr val="white"/>
                </a:solidFill>
              </a:endParaRPr>
            </a:p>
          </p:txBody>
        </p:sp>
        <p:sp>
          <p:nvSpPr>
            <p:cNvPr id="9" name="Ελεύθερη σχεδίαση 8"/>
            <p:cNvSpPr/>
            <p:nvPr/>
          </p:nvSpPr>
          <p:spPr>
            <a:xfrm>
              <a:off x="1828663" y="1466558"/>
              <a:ext cx="5224739" cy="3938071"/>
            </a:xfrm>
            <a:custGeom>
              <a:avLst/>
              <a:gdLst>
                <a:gd name="connsiteX0" fmla="*/ 0 w 5223850"/>
                <a:gd name="connsiteY0" fmla="*/ 2698273 h 3938598"/>
                <a:gd name="connsiteX1" fmla="*/ 461727 w 5223850"/>
                <a:gd name="connsiteY1" fmla="*/ 2662059 h 3938598"/>
                <a:gd name="connsiteX2" fmla="*/ 624689 w 5223850"/>
                <a:gd name="connsiteY2" fmla="*/ 2662059 h 3938598"/>
                <a:gd name="connsiteX3" fmla="*/ 968721 w 5223850"/>
                <a:gd name="connsiteY3" fmla="*/ 2571525 h 3938598"/>
                <a:gd name="connsiteX4" fmla="*/ 1348966 w 5223850"/>
                <a:gd name="connsiteY4" fmla="*/ 2263707 h 3938598"/>
                <a:gd name="connsiteX5" fmla="*/ 1747319 w 5223850"/>
                <a:gd name="connsiteY5" fmla="*/ 1539429 h 3938598"/>
                <a:gd name="connsiteX6" fmla="*/ 2408222 w 5223850"/>
                <a:gd name="connsiteY6" fmla="*/ 290051 h 3938598"/>
                <a:gd name="connsiteX7" fmla="*/ 2770360 w 5223850"/>
                <a:gd name="connsiteY7" fmla="*/ 340 h 3938598"/>
                <a:gd name="connsiteX8" fmla="*/ 3150606 w 5223850"/>
                <a:gd name="connsiteY8" fmla="*/ 317212 h 3938598"/>
                <a:gd name="connsiteX9" fmla="*/ 3639493 w 5223850"/>
                <a:gd name="connsiteY9" fmla="*/ 1485109 h 3938598"/>
                <a:gd name="connsiteX10" fmla="*/ 3865830 w 5223850"/>
                <a:gd name="connsiteY10" fmla="*/ 2182226 h 3938598"/>
                <a:gd name="connsiteX11" fmla="*/ 4101220 w 5223850"/>
                <a:gd name="connsiteY11" fmla="*/ 2716380 h 3938598"/>
                <a:gd name="connsiteX12" fmla="*/ 4427145 w 5223850"/>
                <a:gd name="connsiteY12" fmla="*/ 3295802 h 3938598"/>
                <a:gd name="connsiteX13" fmla="*/ 4771176 w 5223850"/>
                <a:gd name="connsiteY13" fmla="*/ 3648887 h 3938598"/>
                <a:gd name="connsiteX14" fmla="*/ 5223850 w 5223850"/>
                <a:gd name="connsiteY14" fmla="*/ 3938598 h 3938598"/>
                <a:gd name="connsiteX15" fmla="*/ 5223850 w 5223850"/>
                <a:gd name="connsiteY15" fmla="*/ 3938598 h 393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23850" h="3938598">
                  <a:moveTo>
                    <a:pt x="0" y="2698273"/>
                  </a:moveTo>
                  <a:lnTo>
                    <a:pt x="461727" y="2662059"/>
                  </a:lnTo>
                  <a:cubicBezTo>
                    <a:pt x="565842" y="2656023"/>
                    <a:pt x="540190" y="2677148"/>
                    <a:pt x="624689" y="2662059"/>
                  </a:cubicBezTo>
                  <a:cubicBezTo>
                    <a:pt x="709188" y="2646970"/>
                    <a:pt x="848008" y="2637917"/>
                    <a:pt x="968721" y="2571525"/>
                  </a:cubicBezTo>
                  <a:cubicBezTo>
                    <a:pt x="1089434" y="2505133"/>
                    <a:pt x="1219200" y="2435723"/>
                    <a:pt x="1348966" y="2263707"/>
                  </a:cubicBezTo>
                  <a:cubicBezTo>
                    <a:pt x="1478732" y="2091691"/>
                    <a:pt x="1570776" y="1868372"/>
                    <a:pt x="1747319" y="1539429"/>
                  </a:cubicBezTo>
                  <a:cubicBezTo>
                    <a:pt x="1923862" y="1210486"/>
                    <a:pt x="2237715" y="546566"/>
                    <a:pt x="2408222" y="290051"/>
                  </a:cubicBezTo>
                  <a:cubicBezTo>
                    <a:pt x="2578729" y="33536"/>
                    <a:pt x="2646630" y="-4187"/>
                    <a:pt x="2770360" y="340"/>
                  </a:cubicBezTo>
                  <a:cubicBezTo>
                    <a:pt x="2894090" y="4867"/>
                    <a:pt x="3005751" y="69751"/>
                    <a:pt x="3150606" y="317212"/>
                  </a:cubicBezTo>
                  <a:cubicBezTo>
                    <a:pt x="3295461" y="564673"/>
                    <a:pt x="3520289" y="1174273"/>
                    <a:pt x="3639493" y="1485109"/>
                  </a:cubicBezTo>
                  <a:cubicBezTo>
                    <a:pt x="3758697" y="1795945"/>
                    <a:pt x="3788876" y="1977014"/>
                    <a:pt x="3865830" y="2182226"/>
                  </a:cubicBezTo>
                  <a:cubicBezTo>
                    <a:pt x="3942784" y="2387438"/>
                    <a:pt x="4007668" y="2530784"/>
                    <a:pt x="4101220" y="2716380"/>
                  </a:cubicBezTo>
                  <a:cubicBezTo>
                    <a:pt x="4194772" y="2901976"/>
                    <a:pt x="4315486" y="3140384"/>
                    <a:pt x="4427145" y="3295802"/>
                  </a:cubicBezTo>
                  <a:cubicBezTo>
                    <a:pt x="4538804" y="3451220"/>
                    <a:pt x="4638392" y="3541754"/>
                    <a:pt x="4771176" y="3648887"/>
                  </a:cubicBezTo>
                  <a:cubicBezTo>
                    <a:pt x="4903960" y="3756020"/>
                    <a:pt x="5223850" y="3938598"/>
                    <a:pt x="5223850" y="3938598"/>
                  </a:cubicBezTo>
                  <a:lnTo>
                    <a:pt x="5223850" y="3938598"/>
                  </a:lnTo>
                </a:path>
              </a:pathLst>
            </a:custGeom>
            <a:noFill/>
            <a:ln>
              <a:solidFill>
                <a:srgbClr val="295D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solidFill>
                  <a:prstClr val="white"/>
                </a:solidFill>
              </a:endParaRPr>
            </a:p>
          </p:txBody>
        </p:sp>
        <p:sp>
          <p:nvSpPr>
            <p:cNvPr id="10" name="Ελεύθερη σχεδίαση 9"/>
            <p:cNvSpPr/>
            <p:nvPr/>
          </p:nvSpPr>
          <p:spPr>
            <a:xfrm>
              <a:off x="1819137" y="1466558"/>
              <a:ext cx="5883586" cy="3876142"/>
            </a:xfrm>
            <a:custGeom>
              <a:avLst/>
              <a:gdLst>
                <a:gd name="connsiteX0" fmla="*/ 0 w 5882887"/>
                <a:gd name="connsiteY0" fmla="*/ 2544847 h 3877409"/>
                <a:gd name="connsiteX1" fmla="*/ 525101 w 5882887"/>
                <a:gd name="connsiteY1" fmla="*/ 2798344 h 3877409"/>
                <a:gd name="connsiteX2" fmla="*/ 1059255 w 5882887"/>
                <a:gd name="connsiteY2" fmla="*/ 2952253 h 3877409"/>
                <a:gd name="connsiteX3" fmla="*/ 1493821 w 5882887"/>
                <a:gd name="connsiteY3" fmla="*/ 2680649 h 3877409"/>
                <a:gd name="connsiteX4" fmla="*/ 1946495 w 5882887"/>
                <a:gd name="connsiteY4" fmla="*/ 2065013 h 3877409"/>
                <a:gd name="connsiteX5" fmla="*/ 2290526 w 5882887"/>
                <a:gd name="connsiteY5" fmla="*/ 1521806 h 3877409"/>
                <a:gd name="connsiteX6" fmla="*/ 2616451 w 5882887"/>
                <a:gd name="connsiteY6" fmla="*/ 851849 h 3877409"/>
                <a:gd name="connsiteX7" fmla="*/ 3078178 w 5882887"/>
                <a:gd name="connsiteY7" fmla="*/ 200000 h 3877409"/>
                <a:gd name="connsiteX8" fmla="*/ 3367889 w 5882887"/>
                <a:gd name="connsiteY8" fmla="*/ 823 h 3877409"/>
                <a:gd name="connsiteX9" fmla="*/ 3693813 w 5882887"/>
                <a:gd name="connsiteY9" fmla="*/ 154732 h 3877409"/>
                <a:gd name="connsiteX10" fmla="*/ 4037845 w 5882887"/>
                <a:gd name="connsiteY10" fmla="*/ 706994 h 3877409"/>
                <a:gd name="connsiteX11" fmla="*/ 4345663 w 5882887"/>
                <a:gd name="connsiteY11" fmla="*/ 1386004 h 3877409"/>
                <a:gd name="connsiteX12" fmla="*/ 4626320 w 5882887"/>
                <a:gd name="connsiteY12" fmla="*/ 2200815 h 3877409"/>
                <a:gd name="connsiteX13" fmla="*/ 4952245 w 5882887"/>
                <a:gd name="connsiteY13" fmla="*/ 2906986 h 3877409"/>
                <a:gd name="connsiteX14" fmla="*/ 5287223 w 5882887"/>
                <a:gd name="connsiteY14" fmla="*/ 3495461 h 3877409"/>
                <a:gd name="connsiteX15" fmla="*/ 5495453 w 5882887"/>
                <a:gd name="connsiteY15" fmla="*/ 3685584 h 3877409"/>
                <a:gd name="connsiteX16" fmla="*/ 5839485 w 5882887"/>
                <a:gd name="connsiteY16" fmla="*/ 3857600 h 3877409"/>
                <a:gd name="connsiteX17" fmla="*/ 5866645 w 5882887"/>
                <a:gd name="connsiteY17" fmla="*/ 3866653 h 387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882887" h="3877409">
                  <a:moveTo>
                    <a:pt x="0" y="2544847"/>
                  </a:moveTo>
                  <a:cubicBezTo>
                    <a:pt x="174279" y="2637645"/>
                    <a:pt x="348559" y="2730443"/>
                    <a:pt x="525101" y="2798344"/>
                  </a:cubicBezTo>
                  <a:cubicBezTo>
                    <a:pt x="701643" y="2866245"/>
                    <a:pt x="897802" y="2971869"/>
                    <a:pt x="1059255" y="2952253"/>
                  </a:cubicBezTo>
                  <a:cubicBezTo>
                    <a:pt x="1220708" y="2932637"/>
                    <a:pt x="1345948" y="2828522"/>
                    <a:pt x="1493821" y="2680649"/>
                  </a:cubicBezTo>
                  <a:cubicBezTo>
                    <a:pt x="1641694" y="2532776"/>
                    <a:pt x="1813711" y="2258153"/>
                    <a:pt x="1946495" y="2065013"/>
                  </a:cubicBezTo>
                  <a:cubicBezTo>
                    <a:pt x="2079279" y="1871873"/>
                    <a:pt x="2178867" y="1724000"/>
                    <a:pt x="2290526" y="1521806"/>
                  </a:cubicBezTo>
                  <a:cubicBezTo>
                    <a:pt x="2402185" y="1319612"/>
                    <a:pt x="2485176" y="1072150"/>
                    <a:pt x="2616451" y="851849"/>
                  </a:cubicBezTo>
                  <a:cubicBezTo>
                    <a:pt x="2747726" y="631548"/>
                    <a:pt x="2952938" y="341838"/>
                    <a:pt x="3078178" y="200000"/>
                  </a:cubicBezTo>
                  <a:cubicBezTo>
                    <a:pt x="3203418" y="58162"/>
                    <a:pt x="3265283" y="8368"/>
                    <a:pt x="3367889" y="823"/>
                  </a:cubicBezTo>
                  <a:cubicBezTo>
                    <a:pt x="3470495" y="-6722"/>
                    <a:pt x="3582154" y="37037"/>
                    <a:pt x="3693813" y="154732"/>
                  </a:cubicBezTo>
                  <a:cubicBezTo>
                    <a:pt x="3805472" y="272427"/>
                    <a:pt x="3929203" y="501782"/>
                    <a:pt x="4037845" y="706994"/>
                  </a:cubicBezTo>
                  <a:cubicBezTo>
                    <a:pt x="4146487" y="912206"/>
                    <a:pt x="4247584" y="1137034"/>
                    <a:pt x="4345663" y="1386004"/>
                  </a:cubicBezTo>
                  <a:cubicBezTo>
                    <a:pt x="4443742" y="1634974"/>
                    <a:pt x="4525223" y="1947318"/>
                    <a:pt x="4626320" y="2200815"/>
                  </a:cubicBezTo>
                  <a:cubicBezTo>
                    <a:pt x="4727417" y="2454312"/>
                    <a:pt x="4842095" y="2691212"/>
                    <a:pt x="4952245" y="2906986"/>
                  </a:cubicBezTo>
                  <a:cubicBezTo>
                    <a:pt x="5062396" y="3122760"/>
                    <a:pt x="5196688" y="3365695"/>
                    <a:pt x="5287223" y="3495461"/>
                  </a:cubicBezTo>
                  <a:cubicBezTo>
                    <a:pt x="5377758" y="3625227"/>
                    <a:pt x="5403409" y="3625227"/>
                    <a:pt x="5495453" y="3685584"/>
                  </a:cubicBezTo>
                  <a:cubicBezTo>
                    <a:pt x="5587497" y="3745941"/>
                    <a:pt x="5777620" y="3827422"/>
                    <a:pt x="5839485" y="3857600"/>
                  </a:cubicBezTo>
                  <a:cubicBezTo>
                    <a:pt x="5901350" y="3887778"/>
                    <a:pt x="5883997" y="3877215"/>
                    <a:pt x="5866645" y="3866653"/>
                  </a:cubicBezTo>
                </a:path>
              </a:pathLst>
            </a:custGeom>
            <a:noFill/>
            <a:ln>
              <a:solidFill>
                <a:srgbClr val="7F1B2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solidFill>
                  <a:prstClr val="white"/>
                </a:solidFill>
              </a:endParaRPr>
            </a:p>
          </p:txBody>
        </p:sp>
        <p:cxnSp>
          <p:nvCxnSpPr>
            <p:cNvPr id="14" name="Ευθεία γραμμή σύνδεσης 13"/>
            <p:cNvCxnSpPr/>
            <p:nvPr/>
          </p:nvCxnSpPr>
          <p:spPr>
            <a:xfrm>
              <a:off x="1303172" y="1433212"/>
              <a:ext cx="0" cy="4155617"/>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Ευθεία γραμμή σύνδεσης 16"/>
            <p:cNvCxnSpPr/>
            <p:nvPr/>
          </p:nvCxnSpPr>
          <p:spPr>
            <a:xfrm>
              <a:off x="1303172" y="5588829"/>
              <a:ext cx="6796448"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Ευθεία γραμμή σύνδεσης 19"/>
            <p:cNvCxnSpPr/>
            <p:nvPr/>
          </p:nvCxnSpPr>
          <p:spPr>
            <a:xfrm>
              <a:off x="1260308" y="1433212"/>
              <a:ext cx="683931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2" name="Ευθεία γραμμή σύνδεσης 21"/>
            <p:cNvCxnSpPr/>
            <p:nvPr/>
          </p:nvCxnSpPr>
          <p:spPr>
            <a:xfrm>
              <a:off x="1260308" y="1844485"/>
              <a:ext cx="6840899" cy="0"/>
            </a:xfrm>
            <a:prstGeom prst="line">
              <a:avLst/>
            </a:prstGeom>
            <a:ln>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3" name="Ευθεία γραμμή σύνδεσης 22"/>
            <p:cNvCxnSpPr/>
            <p:nvPr/>
          </p:nvCxnSpPr>
          <p:spPr>
            <a:xfrm>
              <a:off x="1260308" y="2276403"/>
              <a:ext cx="6839312" cy="0"/>
            </a:xfrm>
            <a:prstGeom prst="line">
              <a:avLst/>
            </a:prstGeom>
            <a:ln>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4" name="Ευθεία γραμμή σύνδεσης 23"/>
            <p:cNvCxnSpPr/>
            <p:nvPr/>
          </p:nvCxnSpPr>
          <p:spPr>
            <a:xfrm>
              <a:off x="1260308" y="2636864"/>
              <a:ext cx="6839312" cy="0"/>
            </a:xfrm>
            <a:prstGeom prst="line">
              <a:avLst/>
            </a:prstGeom>
            <a:ln>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5" name="Ευθεία γραμμή σύνδεσης 24"/>
            <p:cNvCxnSpPr/>
            <p:nvPr/>
          </p:nvCxnSpPr>
          <p:spPr>
            <a:xfrm>
              <a:off x="1260308" y="3068781"/>
              <a:ext cx="6839312" cy="0"/>
            </a:xfrm>
            <a:prstGeom prst="line">
              <a:avLst/>
            </a:prstGeom>
            <a:ln>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6" name="Ευθεία γραμμή σύνδεσης 25"/>
            <p:cNvCxnSpPr/>
            <p:nvPr/>
          </p:nvCxnSpPr>
          <p:spPr>
            <a:xfrm>
              <a:off x="1260308" y="3516578"/>
              <a:ext cx="6840899" cy="0"/>
            </a:xfrm>
            <a:prstGeom prst="line">
              <a:avLst/>
            </a:prstGeom>
            <a:ln>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7" name="Ευθεία γραμμή σύνδεσης 26"/>
            <p:cNvCxnSpPr/>
            <p:nvPr/>
          </p:nvCxnSpPr>
          <p:spPr>
            <a:xfrm>
              <a:off x="1260308" y="3932616"/>
              <a:ext cx="6840899" cy="0"/>
            </a:xfrm>
            <a:prstGeom prst="line">
              <a:avLst/>
            </a:prstGeom>
            <a:ln>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8" name="Ευθεία γραμμή σύνδεσης 27"/>
            <p:cNvCxnSpPr/>
            <p:nvPr/>
          </p:nvCxnSpPr>
          <p:spPr>
            <a:xfrm>
              <a:off x="1260308" y="4320072"/>
              <a:ext cx="6840899" cy="0"/>
            </a:xfrm>
            <a:prstGeom prst="line">
              <a:avLst/>
            </a:prstGeom>
            <a:ln>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9" name="Ευθεία γραμμή σύνδεσης 28"/>
            <p:cNvCxnSpPr/>
            <p:nvPr/>
          </p:nvCxnSpPr>
          <p:spPr>
            <a:xfrm>
              <a:off x="1260308" y="4751989"/>
              <a:ext cx="6839312" cy="0"/>
            </a:xfrm>
            <a:prstGeom prst="line">
              <a:avLst/>
            </a:prstGeom>
            <a:ln>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0" name="Ευθεία γραμμή σύνδεσης 29"/>
            <p:cNvCxnSpPr/>
            <p:nvPr/>
          </p:nvCxnSpPr>
          <p:spPr>
            <a:xfrm>
              <a:off x="1260308" y="5156911"/>
              <a:ext cx="6839312" cy="0"/>
            </a:xfrm>
            <a:prstGeom prst="line">
              <a:avLst/>
            </a:prstGeom>
            <a:ln>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44" name="Ευθεία γραμμή σύνδεσης 43"/>
            <p:cNvCxnSpPr/>
            <p:nvPr/>
          </p:nvCxnSpPr>
          <p:spPr>
            <a:xfrm>
              <a:off x="2844717" y="1439563"/>
              <a:ext cx="0" cy="4228662"/>
            </a:xfrm>
            <a:prstGeom prst="line">
              <a:avLst/>
            </a:prstGeom>
            <a:ln>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48" name="Ευθεία γραμμή σύνδεσης 47"/>
            <p:cNvCxnSpPr/>
            <p:nvPr/>
          </p:nvCxnSpPr>
          <p:spPr>
            <a:xfrm>
              <a:off x="3384495" y="1439563"/>
              <a:ext cx="0" cy="4228662"/>
            </a:xfrm>
            <a:prstGeom prst="line">
              <a:avLst/>
            </a:prstGeom>
            <a:ln>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49" name="Ευθεία γραμμή σύνδεσης 48"/>
            <p:cNvCxnSpPr/>
            <p:nvPr/>
          </p:nvCxnSpPr>
          <p:spPr>
            <a:xfrm>
              <a:off x="3898872" y="1439563"/>
              <a:ext cx="0" cy="4228662"/>
            </a:xfrm>
            <a:prstGeom prst="line">
              <a:avLst/>
            </a:prstGeom>
            <a:ln>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50" name="Ευθεία γραμμή σύνδεσης 49"/>
            <p:cNvCxnSpPr/>
            <p:nvPr/>
          </p:nvCxnSpPr>
          <p:spPr>
            <a:xfrm>
              <a:off x="4440238" y="1439563"/>
              <a:ext cx="0" cy="4228662"/>
            </a:xfrm>
            <a:prstGeom prst="line">
              <a:avLst/>
            </a:prstGeom>
            <a:ln>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51" name="Ευθεία γραμμή σύνδεσης 50"/>
            <p:cNvCxnSpPr/>
            <p:nvPr/>
          </p:nvCxnSpPr>
          <p:spPr>
            <a:xfrm>
              <a:off x="4932389" y="1439563"/>
              <a:ext cx="0" cy="4228662"/>
            </a:xfrm>
            <a:prstGeom prst="line">
              <a:avLst/>
            </a:prstGeom>
            <a:ln>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52" name="Ευθεία γραμμή σύνδεσης 51"/>
            <p:cNvCxnSpPr/>
            <p:nvPr/>
          </p:nvCxnSpPr>
          <p:spPr>
            <a:xfrm>
              <a:off x="5508683" y="1439563"/>
              <a:ext cx="0" cy="4228662"/>
            </a:xfrm>
            <a:prstGeom prst="line">
              <a:avLst/>
            </a:prstGeom>
            <a:ln>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53" name="Ευθεία γραμμή σύνδεσης 52"/>
            <p:cNvCxnSpPr/>
            <p:nvPr/>
          </p:nvCxnSpPr>
          <p:spPr>
            <a:xfrm>
              <a:off x="6011946" y="1439563"/>
              <a:ext cx="0" cy="4228662"/>
            </a:xfrm>
            <a:prstGeom prst="line">
              <a:avLst/>
            </a:prstGeom>
            <a:ln>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54" name="Ευθεία γραμμή σύνδεσης 53"/>
            <p:cNvCxnSpPr/>
            <p:nvPr/>
          </p:nvCxnSpPr>
          <p:spPr>
            <a:xfrm>
              <a:off x="6516798" y="1439563"/>
              <a:ext cx="0" cy="4228662"/>
            </a:xfrm>
            <a:prstGeom prst="line">
              <a:avLst/>
            </a:prstGeom>
            <a:ln>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55" name="Ευθεία γραμμή σύνδεσης 54"/>
            <p:cNvCxnSpPr/>
            <p:nvPr/>
          </p:nvCxnSpPr>
          <p:spPr>
            <a:xfrm>
              <a:off x="7053401" y="1439563"/>
              <a:ext cx="0" cy="4228662"/>
            </a:xfrm>
            <a:prstGeom prst="line">
              <a:avLst/>
            </a:prstGeom>
            <a:ln>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56" name="Ευθεία γραμμή σύνδεσης 55"/>
            <p:cNvCxnSpPr/>
            <p:nvPr/>
          </p:nvCxnSpPr>
          <p:spPr>
            <a:xfrm>
              <a:off x="7596355" y="1439563"/>
              <a:ext cx="0" cy="4228662"/>
            </a:xfrm>
            <a:prstGeom prst="line">
              <a:avLst/>
            </a:prstGeom>
            <a:ln>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57" name="Ευθεία γραμμή σύνδεσης 56"/>
            <p:cNvCxnSpPr/>
            <p:nvPr/>
          </p:nvCxnSpPr>
          <p:spPr>
            <a:xfrm>
              <a:off x="8099620" y="1439563"/>
              <a:ext cx="0" cy="422866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8" name="Ευθεία γραμμή σύνδεσης 57"/>
            <p:cNvCxnSpPr/>
            <p:nvPr/>
          </p:nvCxnSpPr>
          <p:spPr>
            <a:xfrm>
              <a:off x="2339865" y="1439563"/>
              <a:ext cx="0" cy="4228662"/>
            </a:xfrm>
            <a:prstGeom prst="line">
              <a:avLst/>
            </a:prstGeom>
            <a:ln>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59" name="Ευθεία γραμμή σύνδεσης 58"/>
            <p:cNvCxnSpPr/>
            <p:nvPr/>
          </p:nvCxnSpPr>
          <p:spPr>
            <a:xfrm>
              <a:off x="1819137" y="1439563"/>
              <a:ext cx="0" cy="4228662"/>
            </a:xfrm>
            <a:prstGeom prst="line">
              <a:avLst/>
            </a:prstGeom>
            <a:ln>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884050" y="5404628"/>
              <a:ext cx="404834" cy="274713"/>
            </a:xfrm>
            <a:prstGeom prst="rect">
              <a:avLst/>
            </a:prstGeom>
            <a:noFill/>
          </p:spPr>
          <p:txBody>
            <a:bodyPr wrap="none">
              <a:spAutoFit/>
            </a:bodyPr>
            <a:lstStyle/>
            <a:p>
              <a:pPr algn="r">
                <a:defRPr/>
              </a:pPr>
              <a:r>
                <a:rPr lang="el-GR" sz="1200" dirty="0">
                  <a:solidFill>
                    <a:prstClr val="black"/>
                  </a:solidFill>
                  <a:latin typeface="Calibri"/>
                  <a:cs typeface="Arial" charset="0"/>
                </a:rPr>
                <a:t>0%</a:t>
              </a:r>
            </a:p>
          </p:txBody>
        </p:sp>
        <p:sp>
          <p:nvSpPr>
            <p:cNvPr id="60" name="TextBox 59"/>
            <p:cNvSpPr txBox="1"/>
            <p:nvPr/>
          </p:nvSpPr>
          <p:spPr>
            <a:xfrm>
              <a:off x="798320" y="4613838"/>
              <a:ext cx="488976" cy="274713"/>
            </a:xfrm>
            <a:prstGeom prst="rect">
              <a:avLst/>
            </a:prstGeom>
            <a:noFill/>
          </p:spPr>
          <p:txBody>
            <a:bodyPr wrap="none">
              <a:spAutoFit/>
            </a:bodyPr>
            <a:lstStyle/>
            <a:p>
              <a:pPr algn="r">
                <a:defRPr/>
              </a:pPr>
              <a:r>
                <a:rPr lang="el-GR" sz="1200" dirty="0">
                  <a:solidFill>
                    <a:prstClr val="black"/>
                  </a:solidFill>
                  <a:latin typeface="Calibri"/>
                  <a:cs typeface="Arial" charset="0"/>
                </a:rPr>
                <a:t>20%</a:t>
              </a:r>
            </a:p>
          </p:txBody>
        </p:sp>
        <p:sp>
          <p:nvSpPr>
            <p:cNvPr id="61" name="TextBox 60"/>
            <p:cNvSpPr txBox="1"/>
            <p:nvPr/>
          </p:nvSpPr>
          <p:spPr>
            <a:xfrm>
              <a:off x="798320" y="3794466"/>
              <a:ext cx="488976" cy="274713"/>
            </a:xfrm>
            <a:prstGeom prst="rect">
              <a:avLst/>
            </a:prstGeom>
            <a:noFill/>
          </p:spPr>
          <p:txBody>
            <a:bodyPr wrap="none">
              <a:spAutoFit/>
            </a:bodyPr>
            <a:lstStyle/>
            <a:p>
              <a:pPr algn="r">
                <a:defRPr/>
              </a:pPr>
              <a:r>
                <a:rPr lang="el-GR" sz="1200" dirty="0">
                  <a:solidFill>
                    <a:prstClr val="black"/>
                  </a:solidFill>
                  <a:latin typeface="Calibri"/>
                  <a:cs typeface="Arial" charset="0"/>
                </a:rPr>
                <a:t>40%</a:t>
              </a:r>
            </a:p>
          </p:txBody>
        </p:sp>
        <p:sp>
          <p:nvSpPr>
            <p:cNvPr id="62" name="TextBox 61"/>
            <p:cNvSpPr txBox="1"/>
            <p:nvPr/>
          </p:nvSpPr>
          <p:spPr>
            <a:xfrm>
              <a:off x="798320" y="2930631"/>
              <a:ext cx="488976" cy="274713"/>
            </a:xfrm>
            <a:prstGeom prst="rect">
              <a:avLst/>
            </a:prstGeom>
            <a:noFill/>
          </p:spPr>
          <p:txBody>
            <a:bodyPr wrap="none">
              <a:spAutoFit/>
            </a:bodyPr>
            <a:lstStyle/>
            <a:p>
              <a:pPr algn="r">
                <a:defRPr/>
              </a:pPr>
              <a:r>
                <a:rPr lang="el-GR" sz="1200" dirty="0">
                  <a:solidFill>
                    <a:prstClr val="black"/>
                  </a:solidFill>
                  <a:latin typeface="Calibri"/>
                  <a:cs typeface="Arial" charset="0"/>
                </a:rPr>
                <a:t>60%</a:t>
              </a:r>
            </a:p>
          </p:txBody>
        </p:sp>
        <p:sp>
          <p:nvSpPr>
            <p:cNvPr id="63" name="TextBox 62"/>
            <p:cNvSpPr txBox="1"/>
            <p:nvPr/>
          </p:nvSpPr>
          <p:spPr>
            <a:xfrm>
              <a:off x="798320" y="2138253"/>
              <a:ext cx="488976" cy="274712"/>
            </a:xfrm>
            <a:prstGeom prst="rect">
              <a:avLst/>
            </a:prstGeom>
            <a:noFill/>
          </p:spPr>
          <p:txBody>
            <a:bodyPr wrap="none">
              <a:spAutoFit/>
            </a:bodyPr>
            <a:lstStyle/>
            <a:p>
              <a:pPr algn="r">
                <a:defRPr/>
              </a:pPr>
              <a:r>
                <a:rPr lang="el-GR" sz="1200" dirty="0">
                  <a:solidFill>
                    <a:prstClr val="black"/>
                  </a:solidFill>
                  <a:latin typeface="Calibri"/>
                  <a:cs typeface="Arial" charset="0"/>
                </a:rPr>
                <a:t>80%</a:t>
              </a:r>
            </a:p>
          </p:txBody>
        </p:sp>
        <p:sp>
          <p:nvSpPr>
            <p:cNvPr id="7168" name="TextBox 7167"/>
            <p:cNvSpPr txBox="1"/>
            <p:nvPr/>
          </p:nvSpPr>
          <p:spPr>
            <a:xfrm>
              <a:off x="714179" y="1295061"/>
              <a:ext cx="574705" cy="274713"/>
            </a:xfrm>
            <a:prstGeom prst="rect">
              <a:avLst/>
            </a:prstGeom>
            <a:noFill/>
          </p:spPr>
          <p:txBody>
            <a:bodyPr wrap="none">
              <a:spAutoFit/>
            </a:bodyPr>
            <a:lstStyle/>
            <a:p>
              <a:pPr algn="r">
                <a:defRPr/>
              </a:pPr>
              <a:r>
                <a:rPr lang="el-GR" sz="1200" dirty="0">
                  <a:solidFill>
                    <a:prstClr val="black"/>
                  </a:solidFill>
                  <a:latin typeface="Calibri"/>
                  <a:cs typeface="Arial" charset="0"/>
                </a:rPr>
                <a:t>100%</a:t>
              </a:r>
            </a:p>
          </p:txBody>
        </p:sp>
        <p:sp>
          <p:nvSpPr>
            <p:cNvPr id="7169" name="TextBox 7168"/>
            <p:cNvSpPr txBox="1"/>
            <p:nvPr/>
          </p:nvSpPr>
          <p:spPr>
            <a:xfrm>
              <a:off x="1085674" y="5638055"/>
              <a:ext cx="438173" cy="274712"/>
            </a:xfrm>
            <a:prstGeom prst="rect">
              <a:avLst/>
            </a:prstGeom>
            <a:noFill/>
          </p:spPr>
          <p:txBody>
            <a:bodyPr wrap="none">
              <a:spAutoFit/>
            </a:bodyPr>
            <a:lstStyle/>
            <a:p>
              <a:pPr algn="ctr">
                <a:defRPr/>
              </a:pPr>
              <a:r>
                <a:rPr lang="el-GR" sz="1200" dirty="0">
                  <a:solidFill>
                    <a:prstClr val="black"/>
                  </a:solidFill>
                  <a:latin typeface="Calibri"/>
                  <a:cs typeface="Arial" charset="0"/>
                </a:rPr>
                <a:t>375</a:t>
              </a:r>
            </a:p>
          </p:txBody>
        </p:sp>
        <p:sp>
          <p:nvSpPr>
            <p:cNvPr id="7171" name="TextBox 7170"/>
            <p:cNvSpPr txBox="1"/>
            <p:nvPr/>
          </p:nvSpPr>
          <p:spPr>
            <a:xfrm>
              <a:off x="2108078" y="5682517"/>
              <a:ext cx="438173" cy="274712"/>
            </a:xfrm>
            <a:prstGeom prst="rect">
              <a:avLst/>
            </a:prstGeom>
            <a:noFill/>
          </p:spPr>
          <p:txBody>
            <a:bodyPr wrap="none">
              <a:spAutoFit/>
            </a:bodyPr>
            <a:lstStyle/>
            <a:p>
              <a:pPr algn="ctr">
                <a:defRPr/>
              </a:pPr>
              <a:r>
                <a:rPr lang="el-GR" sz="1200" dirty="0">
                  <a:solidFill>
                    <a:prstClr val="black"/>
                  </a:solidFill>
                  <a:latin typeface="Calibri"/>
                  <a:cs typeface="Arial" charset="0"/>
                </a:rPr>
                <a:t>425</a:t>
              </a:r>
            </a:p>
          </p:txBody>
        </p:sp>
        <p:sp>
          <p:nvSpPr>
            <p:cNvPr id="7172" name="TextBox 7171"/>
            <p:cNvSpPr txBox="1"/>
            <p:nvPr/>
          </p:nvSpPr>
          <p:spPr>
            <a:xfrm>
              <a:off x="3165409" y="5668225"/>
              <a:ext cx="438173" cy="274713"/>
            </a:xfrm>
            <a:prstGeom prst="rect">
              <a:avLst/>
            </a:prstGeom>
            <a:noFill/>
          </p:spPr>
          <p:txBody>
            <a:bodyPr wrap="none">
              <a:spAutoFit/>
            </a:bodyPr>
            <a:lstStyle/>
            <a:p>
              <a:pPr algn="ctr">
                <a:defRPr/>
              </a:pPr>
              <a:r>
                <a:rPr lang="el-GR" sz="1200" dirty="0">
                  <a:solidFill>
                    <a:prstClr val="black"/>
                  </a:solidFill>
                  <a:latin typeface="Calibri"/>
                  <a:cs typeface="Arial" charset="0"/>
                </a:rPr>
                <a:t>475</a:t>
              </a:r>
            </a:p>
          </p:txBody>
        </p:sp>
        <p:sp>
          <p:nvSpPr>
            <p:cNvPr id="7173" name="TextBox 7172"/>
            <p:cNvSpPr txBox="1"/>
            <p:nvPr/>
          </p:nvSpPr>
          <p:spPr>
            <a:xfrm>
              <a:off x="4222740" y="5682517"/>
              <a:ext cx="438173" cy="274712"/>
            </a:xfrm>
            <a:prstGeom prst="rect">
              <a:avLst/>
            </a:prstGeom>
            <a:noFill/>
          </p:spPr>
          <p:txBody>
            <a:bodyPr wrap="none">
              <a:spAutoFit/>
            </a:bodyPr>
            <a:lstStyle/>
            <a:p>
              <a:pPr algn="ctr">
                <a:defRPr/>
              </a:pPr>
              <a:r>
                <a:rPr lang="el-GR" sz="1200" dirty="0">
                  <a:solidFill>
                    <a:prstClr val="black"/>
                  </a:solidFill>
                  <a:latin typeface="Calibri"/>
                  <a:cs typeface="Arial" charset="0"/>
                </a:rPr>
                <a:t>525</a:t>
              </a:r>
            </a:p>
          </p:txBody>
        </p:sp>
        <p:sp>
          <p:nvSpPr>
            <p:cNvPr id="7174" name="TextBox 7173"/>
            <p:cNvSpPr txBox="1"/>
            <p:nvPr/>
          </p:nvSpPr>
          <p:spPr>
            <a:xfrm>
              <a:off x="5289596" y="5668225"/>
              <a:ext cx="438173" cy="274713"/>
            </a:xfrm>
            <a:prstGeom prst="rect">
              <a:avLst/>
            </a:prstGeom>
            <a:noFill/>
          </p:spPr>
          <p:txBody>
            <a:bodyPr wrap="none">
              <a:spAutoFit/>
            </a:bodyPr>
            <a:lstStyle/>
            <a:p>
              <a:pPr algn="ctr">
                <a:defRPr/>
              </a:pPr>
              <a:r>
                <a:rPr lang="el-GR" sz="1200" dirty="0">
                  <a:solidFill>
                    <a:prstClr val="black"/>
                  </a:solidFill>
                  <a:latin typeface="Calibri"/>
                  <a:cs typeface="Arial" charset="0"/>
                </a:rPr>
                <a:t>575</a:t>
              </a:r>
            </a:p>
          </p:txBody>
        </p:sp>
        <p:sp>
          <p:nvSpPr>
            <p:cNvPr id="7175" name="TextBox 7174"/>
            <p:cNvSpPr txBox="1"/>
            <p:nvPr/>
          </p:nvSpPr>
          <p:spPr>
            <a:xfrm>
              <a:off x="6297711" y="5668225"/>
              <a:ext cx="438173" cy="274713"/>
            </a:xfrm>
            <a:prstGeom prst="rect">
              <a:avLst/>
            </a:prstGeom>
            <a:noFill/>
          </p:spPr>
          <p:txBody>
            <a:bodyPr wrap="none">
              <a:spAutoFit/>
            </a:bodyPr>
            <a:lstStyle/>
            <a:p>
              <a:pPr algn="ctr">
                <a:defRPr/>
              </a:pPr>
              <a:r>
                <a:rPr lang="el-GR" sz="1200" dirty="0">
                  <a:solidFill>
                    <a:prstClr val="black"/>
                  </a:solidFill>
                  <a:latin typeface="Calibri"/>
                  <a:cs typeface="Arial" charset="0"/>
                </a:rPr>
                <a:t>625</a:t>
              </a:r>
            </a:p>
          </p:txBody>
        </p:sp>
        <p:sp>
          <p:nvSpPr>
            <p:cNvPr id="7176" name="TextBox 7175"/>
            <p:cNvSpPr txBox="1"/>
            <p:nvPr/>
          </p:nvSpPr>
          <p:spPr>
            <a:xfrm>
              <a:off x="7377269" y="5628527"/>
              <a:ext cx="438173" cy="274712"/>
            </a:xfrm>
            <a:prstGeom prst="rect">
              <a:avLst/>
            </a:prstGeom>
            <a:noFill/>
          </p:spPr>
          <p:txBody>
            <a:bodyPr wrap="none">
              <a:spAutoFit/>
            </a:bodyPr>
            <a:lstStyle/>
            <a:p>
              <a:pPr algn="ctr">
                <a:defRPr/>
              </a:pPr>
              <a:r>
                <a:rPr lang="el-GR" sz="1200" dirty="0">
                  <a:solidFill>
                    <a:prstClr val="black"/>
                  </a:solidFill>
                  <a:latin typeface="Calibri"/>
                  <a:cs typeface="Arial" charset="0"/>
                </a:rPr>
                <a:t>675</a:t>
              </a:r>
            </a:p>
          </p:txBody>
        </p:sp>
        <p:sp>
          <p:nvSpPr>
            <p:cNvPr id="15408" name="TextBox 7176"/>
            <p:cNvSpPr txBox="1">
              <a:spLocks noChangeArrowheads="1"/>
            </p:cNvSpPr>
            <p:nvPr/>
          </p:nvSpPr>
          <p:spPr bwMode="auto">
            <a:xfrm>
              <a:off x="6566014" y="1439563"/>
              <a:ext cx="1536781" cy="1210004"/>
            </a:xfrm>
            <a:prstGeom prst="rect">
              <a:avLst/>
            </a:prstGeom>
            <a:solidFill>
              <a:schemeClr val="bg1"/>
            </a:solidFill>
            <a:ln w="19050">
              <a:solidFill>
                <a:schemeClr val="tx1"/>
              </a:solidFill>
              <a:miter lim="800000"/>
              <a:headEnd/>
              <a:tailEnd/>
            </a:ln>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l-GR" sz="1800" dirty="0" smtClean="0">
                  <a:solidFill>
                    <a:prstClr val="black"/>
                  </a:solidFill>
                  <a:latin typeface="Arial" charset="0"/>
                  <a:cs typeface="Arial" charset="0"/>
                </a:rPr>
                <a:t>S Cone</a:t>
              </a:r>
            </a:p>
            <a:p>
              <a:pPr eaLnBrk="1" hangingPunct="1">
                <a:spcBef>
                  <a:spcPct val="0"/>
                </a:spcBef>
                <a:buFontTx/>
                <a:buNone/>
              </a:pPr>
              <a:r>
                <a:rPr lang="en-US" altLang="el-GR" sz="1800" dirty="0" smtClean="0">
                  <a:solidFill>
                    <a:prstClr val="black"/>
                  </a:solidFill>
                  <a:latin typeface="Arial" charset="0"/>
                  <a:cs typeface="Arial" charset="0"/>
                </a:rPr>
                <a:t>M Cone</a:t>
              </a:r>
            </a:p>
            <a:p>
              <a:pPr eaLnBrk="1" hangingPunct="1">
                <a:spcBef>
                  <a:spcPct val="0"/>
                </a:spcBef>
                <a:buFontTx/>
                <a:buNone/>
              </a:pPr>
              <a:r>
                <a:rPr lang="en-US" altLang="el-GR" sz="1800" dirty="0" smtClean="0">
                  <a:solidFill>
                    <a:prstClr val="black"/>
                  </a:solidFill>
                  <a:latin typeface="Arial" charset="0"/>
                  <a:cs typeface="Arial" charset="0"/>
                </a:rPr>
                <a:t>L Cone</a:t>
              </a:r>
            </a:p>
            <a:p>
              <a:pPr eaLnBrk="1" hangingPunct="1">
                <a:spcBef>
                  <a:spcPct val="0"/>
                </a:spcBef>
                <a:buFontTx/>
                <a:buNone/>
              </a:pPr>
              <a:r>
                <a:rPr lang="en-US" altLang="el-GR" sz="1800" dirty="0" smtClean="0">
                  <a:solidFill>
                    <a:prstClr val="black"/>
                  </a:solidFill>
                  <a:latin typeface="Arial" charset="0"/>
                  <a:cs typeface="Arial" charset="0"/>
                </a:rPr>
                <a:t>Rod </a:t>
              </a:r>
              <a:endParaRPr lang="el-GR" altLang="el-GR" sz="1800" dirty="0" smtClean="0">
                <a:solidFill>
                  <a:prstClr val="black"/>
                </a:solidFill>
                <a:latin typeface="Arial" charset="0"/>
                <a:cs typeface="Arial" charset="0"/>
              </a:endParaRPr>
            </a:p>
          </p:txBody>
        </p:sp>
        <p:cxnSp>
          <p:nvCxnSpPr>
            <p:cNvPr id="7179" name="Ευθεία γραμμή σύνδεσης 7178"/>
            <p:cNvCxnSpPr/>
            <p:nvPr/>
          </p:nvCxnSpPr>
          <p:spPr>
            <a:xfrm>
              <a:off x="7524914" y="1628527"/>
              <a:ext cx="503264" cy="0"/>
            </a:xfrm>
            <a:prstGeom prst="line">
              <a:avLst/>
            </a:prstGeom>
            <a:ln w="25400">
              <a:solidFill>
                <a:srgbClr val="004A82"/>
              </a:solidFill>
            </a:ln>
          </p:spPr>
          <p:style>
            <a:lnRef idx="1">
              <a:schemeClr val="accent1"/>
            </a:lnRef>
            <a:fillRef idx="0">
              <a:schemeClr val="accent1"/>
            </a:fillRef>
            <a:effectRef idx="0">
              <a:schemeClr val="accent1"/>
            </a:effectRef>
            <a:fontRef idx="minor">
              <a:schemeClr val="tx1"/>
            </a:fontRef>
          </p:style>
        </p:cxnSp>
        <p:cxnSp>
          <p:nvCxnSpPr>
            <p:cNvPr id="76" name="Ευθεία γραμμή σύνδεσης 75"/>
            <p:cNvCxnSpPr/>
            <p:nvPr/>
          </p:nvCxnSpPr>
          <p:spPr>
            <a:xfrm>
              <a:off x="7524914" y="1901651"/>
              <a:ext cx="503264" cy="0"/>
            </a:xfrm>
            <a:prstGeom prst="line">
              <a:avLst/>
            </a:prstGeom>
            <a:ln w="25400">
              <a:solidFill>
                <a:srgbClr val="295D33"/>
              </a:solidFill>
            </a:ln>
          </p:spPr>
          <p:style>
            <a:lnRef idx="1">
              <a:schemeClr val="accent1"/>
            </a:lnRef>
            <a:fillRef idx="0">
              <a:schemeClr val="accent1"/>
            </a:fillRef>
            <a:effectRef idx="0">
              <a:schemeClr val="accent1"/>
            </a:effectRef>
            <a:fontRef idx="minor">
              <a:schemeClr val="tx1"/>
            </a:fontRef>
          </p:style>
        </p:cxnSp>
        <p:cxnSp>
          <p:nvCxnSpPr>
            <p:cNvPr id="77" name="Ευθεία γραμμή σύνδεσης 76"/>
            <p:cNvCxnSpPr/>
            <p:nvPr/>
          </p:nvCxnSpPr>
          <p:spPr>
            <a:xfrm>
              <a:off x="7524914" y="2160484"/>
              <a:ext cx="503264" cy="0"/>
            </a:xfrm>
            <a:prstGeom prst="line">
              <a:avLst/>
            </a:prstGeom>
            <a:ln w="25400">
              <a:solidFill>
                <a:srgbClr val="7F1B2C"/>
              </a:solidFill>
            </a:ln>
          </p:spPr>
          <p:style>
            <a:lnRef idx="1">
              <a:schemeClr val="accent1"/>
            </a:lnRef>
            <a:fillRef idx="0">
              <a:schemeClr val="accent1"/>
            </a:fillRef>
            <a:effectRef idx="0">
              <a:schemeClr val="accent1"/>
            </a:effectRef>
            <a:fontRef idx="minor">
              <a:schemeClr val="tx1"/>
            </a:fontRef>
          </p:style>
        </p:cxnSp>
        <p:cxnSp>
          <p:nvCxnSpPr>
            <p:cNvPr id="78" name="Ευθεία γραμμή σύνδεσης 77"/>
            <p:cNvCxnSpPr/>
            <p:nvPr/>
          </p:nvCxnSpPr>
          <p:spPr>
            <a:xfrm>
              <a:off x="7521739" y="2419317"/>
              <a:ext cx="504852" cy="0"/>
            </a:xfrm>
            <a:prstGeom prst="line">
              <a:avLst/>
            </a:prstGeom>
            <a:ln w="25400">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15413" name="TextBox 7179"/>
            <p:cNvSpPr txBox="1">
              <a:spLocks noChangeArrowheads="1"/>
            </p:cNvSpPr>
            <p:nvPr/>
          </p:nvSpPr>
          <p:spPr bwMode="auto">
            <a:xfrm>
              <a:off x="3594056" y="5914355"/>
              <a:ext cx="1538368" cy="304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l-GR" altLang="el-GR" sz="1400" dirty="0" smtClean="0">
                  <a:solidFill>
                    <a:prstClr val="black"/>
                  </a:solidFill>
                  <a:cs typeface="Arial" charset="0"/>
                </a:rPr>
                <a:t>Wavelength (</a:t>
              </a:r>
              <a:r>
                <a:rPr lang="en-US" altLang="el-GR" sz="1400" dirty="0" smtClean="0">
                  <a:solidFill>
                    <a:prstClr val="black"/>
                  </a:solidFill>
                  <a:cs typeface="Arial" charset="0"/>
                </a:rPr>
                <a:t>nm</a:t>
              </a:r>
              <a:r>
                <a:rPr lang="el-GR" altLang="el-GR" sz="1400" dirty="0" smtClean="0">
                  <a:solidFill>
                    <a:prstClr val="black"/>
                  </a:solidFill>
                  <a:cs typeface="Arial" charset="0"/>
                </a:rPr>
                <a:t>)</a:t>
              </a:r>
            </a:p>
          </p:txBody>
        </p:sp>
        <p:sp>
          <p:nvSpPr>
            <p:cNvPr id="7181" name="TextBox 7180"/>
            <p:cNvSpPr txBox="1"/>
            <p:nvPr/>
          </p:nvSpPr>
          <p:spPr>
            <a:xfrm rot="16200000">
              <a:off x="-306850" y="3414984"/>
              <a:ext cx="1934101" cy="304816"/>
            </a:xfrm>
            <a:prstGeom prst="rect">
              <a:avLst/>
            </a:prstGeom>
            <a:noFill/>
          </p:spPr>
          <p:txBody>
            <a:bodyPr wrap="none">
              <a:spAutoFit/>
            </a:bodyPr>
            <a:lstStyle/>
            <a:p>
              <a:pPr>
                <a:defRPr/>
              </a:pPr>
              <a:r>
                <a:rPr lang="en-US" sz="1400" dirty="0">
                  <a:solidFill>
                    <a:prstClr val="black"/>
                  </a:solidFill>
                  <a:latin typeface="Calibri"/>
                  <a:cs typeface="Arial" charset="0"/>
                </a:rPr>
                <a:t>Normalised Response</a:t>
              </a:r>
              <a:endParaRPr lang="el-GR" sz="1400" dirty="0">
                <a:solidFill>
                  <a:prstClr val="black"/>
                </a:solidFill>
                <a:latin typeface="Calibri"/>
                <a:cs typeface="Arial" charset="0"/>
              </a:endParaRPr>
            </a:p>
          </p:txBody>
        </p:sp>
      </p:grpSp>
      <p:sp>
        <p:nvSpPr>
          <p:cNvPr id="7183" name="Ορθογώνιο 7182"/>
          <p:cNvSpPr/>
          <p:nvPr/>
        </p:nvSpPr>
        <p:spPr>
          <a:xfrm>
            <a:off x="847725" y="1196975"/>
            <a:ext cx="8002588" cy="701675"/>
          </a:xfrm>
          <a:prstGeom prst="rect">
            <a:avLst/>
          </a:prstGeom>
        </p:spPr>
        <p:txBody>
          <a:bodyPr>
            <a:spAutoFit/>
          </a:bodyPr>
          <a:lstStyle/>
          <a:p>
            <a:pPr>
              <a:defRPr/>
            </a:pPr>
            <a:r>
              <a:rPr lang="el-GR" sz="2000" dirty="0">
                <a:solidFill>
                  <a:prstClr val="black"/>
                </a:solidFill>
                <a:latin typeface="Calibri"/>
                <a:cs typeface="Arial" charset="0"/>
              </a:rPr>
              <a:t>Η φασματική ευαισθησία των τριών κατηγοριών των κωνίων στην κόκκινη, πράσινη και μπλέ περιοχή του ορατού φάσματος</a:t>
            </a:r>
            <a:r>
              <a:rPr lang="en-US" sz="2000" dirty="0">
                <a:solidFill>
                  <a:prstClr val="black"/>
                </a:solidFill>
                <a:latin typeface="Calibri"/>
                <a:cs typeface="Arial" charset="0"/>
              </a:rPr>
              <a:t>.</a:t>
            </a:r>
            <a:endParaRPr lang="el-GR" sz="2000" dirty="0">
              <a:solidFill>
                <a:prstClr val="black"/>
              </a:solidFill>
              <a:latin typeface="Calibri"/>
              <a:cs typeface="Arial" charset="0"/>
            </a:endParaRPr>
          </a:p>
        </p:txBody>
      </p:sp>
      <p:sp>
        <p:nvSpPr>
          <p:cNvPr id="64" name="Τίτλος 1"/>
          <p:cNvSpPr>
            <a:spLocks noGrp="1"/>
          </p:cNvSpPr>
          <p:nvPr>
            <p:ph type="title"/>
          </p:nvPr>
        </p:nvSpPr>
        <p:spPr>
          <a:xfrm>
            <a:off x="468313" y="115888"/>
            <a:ext cx="8229600" cy="1081087"/>
          </a:xfrm>
        </p:spPr>
        <p:txBody>
          <a:bodyPr/>
          <a:lstStyle/>
          <a:p>
            <a:pPr eaLnBrk="1" hangingPunct="1"/>
            <a:r>
              <a:rPr lang="el-GR" altLang="el-GR" dirty="0" smtClean="0"/>
              <a:t>Η αντίληψη</a:t>
            </a:r>
            <a:r>
              <a:rPr lang="nl-NL" altLang="el-GR" dirty="0" smtClean="0"/>
              <a:t> του χρώματος από τον άνθρωπο </a:t>
            </a:r>
            <a:r>
              <a:rPr lang="el-GR" altLang="el-GR" sz="3200" b="0" dirty="0" smtClean="0"/>
              <a:t>(</a:t>
            </a:r>
            <a:r>
              <a:rPr lang="en-US" altLang="el-GR" sz="3200" b="0" dirty="0" smtClean="0"/>
              <a:t>4</a:t>
            </a:r>
            <a:r>
              <a:rPr lang="el-GR" altLang="el-GR" sz="3200" b="0" dirty="0" smtClean="0"/>
              <a:t> από 6)</a:t>
            </a:r>
          </a:p>
        </p:txBody>
      </p:sp>
    </p:spTree>
    <p:extLst>
      <p:ext uri="{BB962C8B-B14F-4D97-AF65-F5344CB8AC3E}">
        <p14:creationId xmlns:p14="http://schemas.microsoft.com/office/powerpoint/2010/main" val="3840755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Θέση περιεχομένου 2"/>
          <p:cNvSpPr>
            <a:spLocks noGrp="1"/>
          </p:cNvSpPr>
          <p:nvPr>
            <p:ph idx="1"/>
          </p:nvPr>
        </p:nvSpPr>
        <p:spPr>
          <a:xfrm>
            <a:off x="457200" y="1484313"/>
            <a:ext cx="8435975" cy="5257800"/>
          </a:xfrm>
        </p:spPr>
        <p:txBody>
          <a:bodyPr/>
          <a:lstStyle/>
          <a:p>
            <a:pPr marL="0" indent="0" eaLnBrk="1" hangingPunct="1">
              <a:lnSpc>
                <a:spcPct val="114000"/>
              </a:lnSpc>
              <a:buFont typeface="Arial" charset="0"/>
              <a:buNone/>
            </a:pPr>
            <a:r>
              <a:rPr lang="el-GR" altLang="el-GR" sz="2400" dirty="0" smtClean="0"/>
              <a:t>Κάθε κωνίο, αφού διεγερθεί από το φως, απορροφά το ποσοστό της ακτινοβολίας που του αντιστοιχεί, σύμφωνα με την ευαισθησία σε μία από τις τρεις χρωματικές περιοχές. Κατόπιν στέλνει ένα σήμα μέσω του οπτικού νεύρου το οποίο δηλώνει τη συνολική ποσότητα της ενέργειας του φωτός που διεγείρει το κωνίο. Το σήμα αποκωδικοποιείται στο οπτικό κέντρο του εγκεφάλου και δημιουργείται έτσι η χρωματική αίσθηση.</a:t>
            </a:r>
          </a:p>
        </p:txBody>
      </p:sp>
      <p:sp>
        <p:nvSpPr>
          <p:cNvPr id="16387" name="Θέση αριθμού διαφάνειας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654D94B6-7742-4F37-BC6C-9B4FE628FC1B}" type="slidenum">
              <a:rPr lang="el-GR" altLang="el-GR" smtClean="0">
                <a:solidFill>
                  <a:prstClr val="black"/>
                </a:solidFill>
              </a:rPr>
              <a:pPr eaLnBrk="1" hangingPunct="1">
                <a:defRPr/>
              </a:pPr>
              <a:t>14</a:t>
            </a:fld>
            <a:endParaRPr lang="el-GR" altLang="el-GR" dirty="0" smtClean="0">
              <a:solidFill>
                <a:prstClr val="black"/>
              </a:solidFill>
            </a:endParaRPr>
          </a:p>
        </p:txBody>
      </p:sp>
      <p:sp>
        <p:nvSpPr>
          <p:cNvPr id="6" name="Τίτλος 1"/>
          <p:cNvSpPr>
            <a:spLocks noGrp="1"/>
          </p:cNvSpPr>
          <p:nvPr>
            <p:ph type="title"/>
          </p:nvPr>
        </p:nvSpPr>
        <p:spPr>
          <a:xfrm>
            <a:off x="468313" y="115888"/>
            <a:ext cx="8229600" cy="1081087"/>
          </a:xfrm>
        </p:spPr>
        <p:txBody>
          <a:bodyPr/>
          <a:lstStyle/>
          <a:p>
            <a:pPr eaLnBrk="1" hangingPunct="1"/>
            <a:r>
              <a:rPr lang="el-GR" altLang="el-GR" dirty="0" smtClean="0"/>
              <a:t>Η αντίληψη</a:t>
            </a:r>
            <a:r>
              <a:rPr lang="nl-NL" altLang="el-GR" dirty="0" smtClean="0"/>
              <a:t> του χρώματος από τον άνθρωπο </a:t>
            </a:r>
            <a:r>
              <a:rPr lang="el-GR" altLang="el-GR" sz="3200" b="0" dirty="0" smtClean="0"/>
              <a:t>(</a:t>
            </a:r>
            <a:r>
              <a:rPr lang="en-US" altLang="el-GR" sz="3200" b="0" dirty="0" smtClean="0"/>
              <a:t>5</a:t>
            </a:r>
            <a:r>
              <a:rPr lang="el-GR" altLang="el-GR" sz="3200" b="0" dirty="0" smtClean="0"/>
              <a:t> από 6)</a:t>
            </a:r>
          </a:p>
        </p:txBody>
      </p:sp>
    </p:spTree>
    <p:extLst>
      <p:ext uri="{BB962C8B-B14F-4D97-AF65-F5344CB8AC3E}">
        <p14:creationId xmlns:p14="http://schemas.microsoft.com/office/powerpoint/2010/main" val="5240172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Θέση περιεχομένου 2"/>
          <p:cNvSpPr>
            <a:spLocks noGrp="1"/>
          </p:cNvSpPr>
          <p:nvPr>
            <p:ph idx="1"/>
          </p:nvPr>
        </p:nvSpPr>
        <p:spPr>
          <a:xfrm>
            <a:off x="457200" y="1484313"/>
            <a:ext cx="8435975" cy="5257800"/>
          </a:xfrm>
        </p:spPr>
        <p:txBody>
          <a:bodyPr/>
          <a:lstStyle/>
          <a:p>
            <a:pPr marL="0" indent="0" eaLnBrk="1" hangingPunct="1">
              <a:lnSpc>
                <a:spcPct val="114000"/>
              </a:lnSpc>
              <a:buFont typeface="Arial" charset="0"/>
              <a:buNone/>
            </a:pPr>
            <a:r>
              <a:rPr lang="el-GR" altLang="el-GR" sz="2400" dirty="0" smtClean="0"/>
              <a:t>Η ύπαρξη των κωνίων ευαίσθητων στα τρία διαφορετικά μήκη κύματος παρουσιάστηκε για πρώτη φορά το 1956 από τον Gunnar Svaetichin. Το 1983 επικυρώθηκε τελικά σε ένα πείραμα από τους Dartnall, Bowmaker, και Mollon, με την “μικροφασματοφωτοπική” – microspectrophotopic” ανάγνωση μεμονωμένων κωνίων.</a:t>
            </a:r>
          </a:p>
        </p:txBody>
      </p:sp>
      <p:sp>
        <p:nvSpPr>
          <p:cNvPr id="16387" name="Θέση αριθμού διαφάνειας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AC00AD83-6B0F-4D60-8010-96DE7EF7A44E}" type="slidenum">
              <a:rPr lang="el-GR" altLang="el-GR" smtClean="0">
                <a:solidFill>
                  <a:prstClr val="black"/>
                </a:solidFill>
              </a:rPr>
              <a:pPr eaLnBrk="1" hangingPunct="1">
                <a:defRPr/>
              </a:pPr>
              <a:t>15</a:t>
            </a:fld>
            <a:endParaRPr lang="el-GR" altLang="el-GR" dirty="0" smtClean="0">
              <a:solidFill>
                <a:prstClr val="black"/>
              </a:solidFill>
            </a:endParaRPr>
          </a:p>
        </p:txBody>
      </p:sp>
      <p:sp>
        <p:nvSpPr>
          <p:cNvPr id="6" name="Τίτλος 1"/>
          <p:cNvSpPr>
            <a:spLocks noGrp="1"/>
          </p:cNvSpPr>
          <p:nvPr>
            <p:ph type="title"/>
          </p:nvPr>
        </p:nvSpPr>
        <p:spPr>
          <a:xfrm>
            <a:off x="468313" y="115888"/>
            <a:ext cx="8229600" cy="1081087"/>
          </a:xfrm>
        </p:spPr>
        <p:txBody>
          <a:bodyPr/>
          <a:lstStyle/>
          <a:p>
            <a:pPr eaLnBrk="1" hangingPunct="1"/>
            <a:r>
              <a:rPr lang="el-GR" altLang="el-GR" dirty="0" smtClean="0"/>
              <a:t>Η αντίληψη</a:t>
            </a:r>
            <a:r>
              <a:rPr lang="nl-NL" altLang="el-GR" dirty="0" smtClean="0"/>
              <a:t> του χρώματος από τον άνθρωπο </a:t>
            </a:r>
            <a:r>
              <a:rPr lang="el-GR" altLang="el-GR" sz="3200" b="0" dirty="0" smtClean="0"/>
              <a:t>(</a:t>
            </a:r>
            <a:r>
              <a:rPr lang="en-US" altLang="el-GR" sz="3200" b="0" dirty="0" smtClean="0"/>
              <a:t>6</a:t>
            </a:r>
            <a:r>
              <a:rPr lang="el-GR" altLang="el-GR" sz="3200" b="0" dirty="0" smtClean="0"/>
              <a:t> από 6)</a:t>
            </a:r>
          </a:p>
        </p:txBody>
      </p:sp>
    </p:spTree>
    <p:extLst>
      <p:ext uri="{BB962C8B-B14F-4D97-AF65-F5344CB8AC3E}">
        <p14:creationId xmlns:p14="http://schemas.microsoft.com/office/powerpoint/2010/main" val="21209298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Τίτλος 6"/>
          <p:cNvSpPr>
            <a:spLocks noGrp="1"/>
          </p:cNvSpPr>
          <p:nvPr>
            <p:ph type="ctrTitle"/>
          </p:nvPr>
        </p:nvSpPr>
        <p:spPr/>
        <p:txBody>
          <a:bodyPr/>
          <a:lstStyle/>
          <a:p>
            <a:pPr eaLnBrk="1" hangingPunct="1"/>
            <a:r>
              <a:rPr lang="el-GR" altLang="el-GR" dirty="0" smtClean="0"/>
              <a:t>Τέλος Ενότητας</a:t>
            </a:r>
          </a:p>
        </p:txBody>
      </p:sp>
      <p:sp>
        <p:nvSpPr>
          <p:cNvPr id="18435" name="Υπότιτλος 7"/>
          <p:cNvSpPr>
            <a:spLocks noGrp="1"/>
          </p:cNvSpPr>
          <p:nvPr>
            <p:ph type="subTitle" idx="1"/>
          </p:nvPr>
        </p:nvSpPr>
        <p:spPr/>
        <p:txBody>
          <a:bodyPr/>
          <a:lstStyle/>
          <a:p>
            <a:pPr eaLnBrk="1" hangingPunct="1"/>
            <a:endParaRPr lang="el-GR" altLang="el-GR" dirty="0" smtClean="0"/>
          </a:p>
        </p:txBody>
      </p:sp>
      <p:pic>
        <p:nvPicPr>
          <p:cNvPr id="18436" name="7 - Εικόνα" descr="Λογότυπο για Άδειες χρήσης Creative Common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81213" y="5827713"/>
            <a:ext cx="15811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3" descr="Λογότυπο Επιχειρησιακού Προγράμματος Εκπαίδευση και Δια βίου Μάθηση"/>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62363" y="5732463"/>
            <a:ext cx="3240087"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57542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Αναστάσιος </a:t>
            </a:r>
            <a:r>
              <a:rPr lang="el-GR" sz="2000" dirty="0" smtClean="0"/>
              <a:t>Ε</a:t>
            </a:r>
            <a:r>
              <a:rPr lang="el-GR" sz="2000" dirty="0" smtClean="0"/>
              <a:t>.</a:t>
            </a:r>
            <a:r>
              <a:rPr lang="en-US" sz="2000" dirty="0" smtClean="0"/>
              <a:t> </a:t>
            </a:r>
            <a:r>
              <a:rPr lang="el-GR" sz="2000" dirty="0" smtClean="0"/>
              <a:t>Πολίτης </a:t>
            </a:r>
            <a:r>
              <a:rPr lang="el-GR" sz="2000" dirty="0" smtClean="0"/>
              <a:t>2014. </a:t>
            </a:r>
            <a:r>
              <a:rPr lang="el-GR" sz="2000" dirty="0"/>
              <a:t>Αναστάσιος Ε</a:t>
            </a:r>
            <a:r>
              <a:rPr lang="el-GR" sz="2000" dirty="0" smtClean="0"/>
              <a:t>.</a:t>
            </a:r>
            <a:r>
              <a:rPr lang="en-US" sz="2000" dirty="0" smtClean="0"/>
              <a:t> </a:t>
            </a:r>
            <a:r>
              <a:rPr lang="el-GR" sz="2000" dirty="0" smtClean="0"/>
              <a:t>Πολίτης</a:t>
            </a:r>
            <a:r>
              <a:rPr lang="el-GR" sz="2000" dirty="0"/>
              <a:t>. </a:t>
            </a:r>
            <a:r>
              <a:rPr lang="el-GR" sz="2000" dirty="0" smtClean="0"/>
              <a:t>«Χρώμα Γραφικών Τεχνών. Ενότητα 3</a:t>
            </a:r>
            <a:r>
              <a:rPr lang="en-US" sz="2000" dirty="0" smtClean="0"/>
              <a:t>:</a:t>
            </a:r>
            <a:r>
              <a:rPr lang="el-GR" sz="2000" dirty="0" smtClean="0"/>
              <a:t> </a:t>
            </a:r>
            <a:r>
              <a:rPr lang="el-GR" sz="2000" dirty="0"/>
              <a:t>Φως, ορατό φάσμα, οφθαλμός και </a:t>
            </a:r>
            <a:r>
              <a:rPr lang="el-GR" sz="2000" dirty="0" smtClean="0"/>
              <a:t>όραση». </a:t>
            </a:r>
            <a:r>
              <a:rPr lang="el-GR" sz="2000" dirty="0"/>
              <a:t>Έκδοση: </a:t>
            </a:r>
            <a:r>
              <a:rPr lang="el-GR" sz="2000" dirty="0" smtClean="0"/>
              <a:t>1.0</a:t>
            </a:r>
            <a:r>
              <a:rPr lang="el-GR" sz="2000" dirty="0"/>
              <a:t>. Αθήνα </a:t>
            </a:r>
            <a:r>
              <a:rPr lang="el-GR" sz="2000" dirty="0" smtClean="0"/>
              <a:t>2014. </a:t>
            </a:r>
            <a:r>
              <a:rPr lang="el-GR" sz="2000" dirty="0"/>
              <a:t>Διαθέσιμο </a:t>
            </a:r>
            <a:r>
              <a:rPr lang="el-GR" sz="2000" dirty="0" smtClean="0"/>
              <a:t>από </a:t>
            </a:r>
            <a:r>
              <a:rPr lang="el-GR" sz="2000" dirty="0"/>
              <a:t>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p:cNvSpPr>
            <a:spLocks noGrp="1"/>
          </p:cNvSpPr>
          <p:nvPr>
            <p:ph type="title"/>
          </p:nvPr>
        </p:nvSpPr>
        <p:spPr/>
        <p:txBody>
          <a:bodyPr/>
          <a:lstStyle/>
          <a:p>
            <a:pPr eaLnBrk="1" hangingPunct="1"/>
            <a:r>
              <a:rPr lang="el-GR" altLang="el-GR" dirty="0" smtClean="0"/>
              <a:t>Φως και ορατό φάσμα </a:t>
            </a:r>
            <a:r>
              <a:rPr lang="el-GR" altLang="el-GR" sz="3200" b="0" dirty="0" smtClean="0"/>
              <a:t>(1 από 3)</a:t>
            </a:r>
          </a:p>
        </p:txBody>
      </p:sp>
      <p:sp>
        <p:nvSpPr>
          <p:cNvPr id="3075" name="Θέση περιεχομένου 2"/>
          <p:cNvSpPr>
            <a:spLocks noGrp="1"/>
          </p:cNvSpPr>
          <p:nvPr>
            <p:ph idx="1"/>
          </p:nvPr>
        </p:nvSpPr>
        <p:spPr/>
        <p:txBody>
          <a:bodyPr/>
          <a:lstStyle/>
          <a:p>
            <a:pPr marL="0" indent="0" eaLnBrk="1" hangingPunct="1">
              <a:lnSpc>
                <a:spcPct val="114000"/>
              </a:lnSpc>
              <a:buFont typeface="Arial" charset="0"/>
              <a:buNone/>
            </a:pPr>
            <a:r>
              <a:rPr lang="el-GR" altLang="el-GR" sz="2400" dirty="0" smtClean="0"/>
              <a:t>Το φως δεν είναι τίποτε άλλο από εκείνο το μικρό μέρος του φάσματος της ηλεκτρομαγνητικής ακτινοβολίας το οποίο αντιλαμβάνεται ο άνθρωπος μέσω του οργάνου λήψης της ακτινοβολίας,  δηλαδή του οφθαλμού. Συνεπώς το φως μπορεί να οριστεί ως η ακτινοβολία του ορατού μέρους του φάσματος της ηλεκτρομαγνητικής ακτινοβολίας που γίνεται αντιληπτή από τον άνθρωπο μέσω της όρασης. Το φως με την ιδιότητά του αυτή (μέρους του φάσματος της ηλεκτρομαγνητικής ακτινοβολίας), είναι μια μορφή ενέργειας που εκπέμπεται σε κύματα παρόμοια με αυτά που δημιουργούνται στην επιφάνεια μιας λίμνης όταν πέσει μέσα μία πέτρα.</a:t>
            </a:r>
          </a:p>
        </p:txBody>
      </p:sp>
      <p:sp>
        <p:nvSpPr>
          <p:cNvPr id="3076" name="Θέση αριθμού διαφάνειας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CD313230-8022-4AAA-872A-F60E6A2BCCC2}" type="slidenum">
              <a:rPr lang="el-GR" altLang="el-GR" smtClean="0">
                <a:solidFill>
                  <a:prstClr val="black"/>
                </a:solidFill>
              </a:rPr>
              <a:pPr eaLnBrk="1" hangingPunct="1">
                <a:defRPr/>
              </a:pPr>
              <a:t>1</a:t>
            </a:fld>
            <a:endParaRPr lang="el-GR" altLang="el-GR" dirty="0" smtClean="0">
              <a:solidFill>
                <a:prstClr val="black"/>
              </a:solidFill>
            </a:endParaRPr>
          </a:p>
        </p:txBody>
      </p:sp>
    </p:spTree>
    <p:extLst>
      <p:ext uri="{BB962C8B-B14F-4D97-AF65-F5344CB8AC3E}">
        <p14:creationId xmlns:p14="http://schemas.microsoft.com/office/powerpoint/2010/main" val="24227872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auto">
              <a:spcBef>
                <a:spcPts val="600"/>
              </a:spcBef>
              <a:spcAft>
                <a:spcPts val="0"/>
              </a:spcAft>
            </a:pPr>
            <a:r>
              <a:rPr lang="el-GR" dirty="0">
                <a:solidFill>
                  <a:prstClr val="black"/>
                </a:solidFill>
                <a:latin typeface="Calibri"/>
              </a:rPr>
              <a:t>[1] http://creativecommons.org/licenses/by-nc-sa/4.0/ </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6262832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fontAlgn="auto">
              <a:spcBef>
                <a:spcPts val="0"/>
              </a:spcBef>
              <a:spcAft>
                <a:spcPts val="0"/>
              </a:spcAft>
            </a:pP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pPr fontAlgn="auto">
              <a:spcBef>
                <a:spcPts val="0"/>
              </a:spcBef>
              <a:spcAft>
                <a:spcPts val="0"/>
              </a:spcAft>
            </a:pPr>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pPr fontAlgn="auto">
              <a:spcBef>
                <a:spcPts val="0"/>
              </a:spcBef>
              <a:spcAft>
                <a:spcPts val="0"/>
              </a:spcAft>
            </a:pPr>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pPr fontAlgn="auto">
              <a:spcBef>
                <a:spcPts val="0"/>
              </a:spcBef>
              <a:spcAft>
                <a:spcPts val="0"/>
              </a:spcAft>
            </a:pPr>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fontAlgn="auto">
              <a:spcBef>
                <a:spcPts val="0"/>
              </a:spcBef>
              <a:spcAft>
                <a:spcPts val="0"/>
              </a:spcAft>
            </a:pP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40154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Τίτλος 1"/>
          <p:cNvSpPr>
            <a:spLocks noGrp="1"/>
          </p:cNvSpPr>
          <p:nvPr>
            <p:ph type="title"/>
          </p:nvPr>
        </p:nvSpPr>
        <p:spPr/>
        <p:txBody>
          <a:bodyPr/>
          <a:lstStyle/>
          <a:p>
            <a:pPr eaLnBrk="1" hangingPunct="1"/>
            <a:r>
              <a:rPr lang="el-GR" altLang="el-GR" dirty="0" smtClean="0"/>
              <a:t>Φως και ορατό φάσμα </a:t>
            </a:r>
            <a:r>
              <a:rPr lang="el-GR" altLang="el-GR" sz="3200" b="0" dirty="0" smtClean="0"/>
              <a:t>(2 από 3)</a:t>
            </a:r>
            <a:endParaRPr lang="el-GR" altLang="el-GR" dirty="0" smtClean="0"/>
          </a:p>
        </p:txBody>
      </p:sp>
      <p:sp>
        <p:nvSpPr>
          <p:cNvPr id="3" name="Θέση περιεχομένου 2"/>
          <p:cNvSpPr>
            <a:spLocks noGrp="1"/>
          </p:cNvSpPr>
          <p:nvPr>
            <p:ph idx="1"/>
          </p:nvPr>
        </p:nvSpPr>
        <p:spPr>
          <a:xfrm>
            <a:off x="323850" y="1162050"/>
            <a:ext cx="8640763" cy="1036638"/>
          </a:xfrm>
        </p:spPr>
        <p:txBody>
          <a:bodyPr rtlCol="0">
            <a:normAutofit lnSpcReduction="10000"/>
          </a:bodyPr>
          <a:lstStyle/>
          <a:p>
            <a:pPr marL="0" indent="0" eaLnBrk="1" fontAlgn="auto" hangingPunct="1">
              <a:spcAft>
                <a:spcPts val="0"/>
              </a:spcAft>
              <a:buFont typeface="Arial" pitchFamily="34" charset="0"/>
              <a:buNone/>
              <a:defRPr/>
            </a:pPr>
            <a:r>
              <a:rPr lang="el-GR" sz="2200" dirty="0"/>
              <a:t>Στην </a:t>
            </a:r>
            <a:r>
              <a:rPr lang="el-GR" sz="2200" dirty="0" smtClean="0"/>
              <a:t>εικόνα </a:t>
            </a:r>
            <a:r>
              <a:rPr lang="el-GR" sz="2200" dirty="0"/>
              <a:t>παρουσιάζεται το φάσμα της ηλεκτρομαγνητικής ακτινοβολίας και το μέρος του φάσματος που είναι αντιληπτό από τον άνθρωπο δηλαδή το ορατό </a:t>
            </a:r>
            <a:r>
              <a:rPr lang="el-GR" sz="2200" dirty="0" smtClean="0"/>
              <a:t>φάσμα</a:t>
            </a:r>
            <a:r>
              <a:rPr lang="el-GR" sz="2200" dirty="0"/>
              <a:t>.</a:t>
            </a:r>
          </a:p>
        </p:txBody>
      </p:sp>
      <p:sp>
        <p:nvSpPr>
          <p:cNvPr id="4100" name="Θέση αριθμού διαφάνειας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01ED35B9-CD9D-4AED-A445-6B983F63A96A}" type="slidenum">
              <a:rPr lang="el-GR" altLang="el-GR" smtClean="0">
                <a:solidFill>
                  <a:prstClr val="black"/>
                </a:solidFill>
              </a:rPr>
              <a:pPr eaLnBrk="1" hangingPunct="1">
                <a:defRPr/>
              </a:pPr>
              <a:t>2</a:t>
            </a:fld>
            <a:endParaRPr lang="el-GR" altLang="el-GR" dirty="0" smtClean="0">
              <a:solidFill>
                <a:prstClr val="black"/>
              </a:solidFill>
            </a:endParaRPr>
          </a:p>
        </p:txBody>
      </p:sp>
      <p:pic>
        <p:nvPicPr>
          <p:cNvPr id="4101" name="Picture 2" descr="File:Spectre visible light e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4925" y="2198688"/>
            <a:ext cx="6151563" cy="403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8"/>
          <p:cNvSpPr/>
          <p:nvPr/>
        </p:nvSpPr>
        <p:spPr>
          <a:xfrm rot="16200000">
            <a:off x="6613525" y="4234011"/>
            <a:ext cx="2363788" cy="461665"/>
          </a:xfrm>
          <a:prstGeom prst="rect">
            <a:avLst/>
          </a:prstGeom>
        </p:spPr>
        <p:txBody>
          <a:bodyPr>
            <a:spAutoFit/>
          </a:bodyPr>
          <a:lstStyle/>
          <a:p>
            <a:pPr algn="ctr">
              <a:defRPr/>
            </a:pPr>
            <a:r>
              <a:rPr lang="en-US" sz="1200" dirty="0">
                <a:solidFill>
                  <a:prstClr val="black">
                    <a:lumMod val="65000"/>
                    <a:lumOff val="35000"/>
                  </a:prstClr>
                </a:solidFill>
                <a:latin typeface="Calibri"/>
                <a:cs typeface="Arial" charset="0"/>
              </a:rPr>
              <a:t>“</a:t>
            </a:r>
            <a:r>
              <a:rPr lang="en-US" sz="1200" dirty="0">
                <a:solidFill>
                  <a:prstClr val="black"/>
                </a:solidFill>
                <a:latin typeface="Calibri"/>
                <a:cs typeface="Arial" charset="0"/>
                <a:hlinkClick r:id="rId3"/>
              </a:rPr>
              <a:t>Spectre visible light el</a:t>
            </a:r>
            <a:r>
              <a:rPr lang="en-US" sz="1200" dirty="0">
                <a:solidFill>
                  <a:prstClr val="black">
                    <a:lumMod val="65000"/>
                    <a:lumOff val="35000"/>
                  </a:prstClr>
                </a:solidFill>
                <a:latin typeface="Calibri"/>
                <a:cs typeface="Arial" charset="0"/>
              </a:rPr>
              <a:t>”,</a:t>
            </a:r>
            <a:r>
              <a:rPr lang="el-GR" sz="1200" dirty="0">
                <a:solidFill>
                  <a:prstClr val="black">
                    <a:lumMod val="65000"/>
                    <a:lumOff val="35000"/>
                  </a:prstClr>
                </a:solidFill>
                <a:latin typeface="Calibri"/>
                <a:cs typeface="Arial" charset="0"/>
              </a:rPr>
              <a:t> </a:t>
            </a:r>
            <a:r>
              <a:rPr lang="el-GR" sz="1200" dirty="0" smtClean="0">
                <a:solidFill>
                  <a:prstClr val="black">
                    <a:lumMod val="65000"/>
                    <a:lumOff val="35000"/>
                  </a:prstClr>
                </a:solidFill>
                <a:latin typeface="Calibri"/>
                <a:cs typeface="Arial" charset="0"/>
              </a:rPr>
              <a:t>από</a:t>
            </a:r>
            <a:r>
              <a:rPr lang="en-US" sz="1200" dirty="0" smtClean="0">
                <a:solidFill>
                  <a:prstClr val="black">
                    <a:lumMod val="65000"/>
                    <a:lumOff val="35000"/>
                  </a:prstClr>
                </a:solidFill>
                <a:latin typeface="Calibri"/>
                <a:cs typeface="Arial" charset="0"/>
              </a:rPr>
              <a:t> </a:t>
            </a:r>
            <a:r>
              <a:rPr lang="en-US" sz="1200" dirty="0">
                <a:solidFill>
                  <a:prstClr val="black"/>
                </a:solidFill>
                <a:latin typeface="Calibri"/>
                <a:cs typeface="Arial" charset="0"/>
                <a:hlinkClick r:id="rId4" tooltip="User:Ggia"/>
              </a:rPr>
              <a:t>Ggia</a:t>
            </a:r>
            <a:r>
              <a:rPr lang="el-GR" sz="1200" dirty="0">
                <a:solidFill>
                  <a:prstClr val="black"/>
                </a:solidFill>
                <a:latin typeface="Calibri"/>
                <a:cs typeface="Arial" charset="0"/>
              </a:rPr>
              <a:t> </a:t>
            </a:r>
            <a:r>
              <a:rPr lang="el-GR" sz="1200" dirty="0" smtClean="0">
                <a:solidFill>
                  <a:prstClr val="black">
                    <a:lumMod val="65000"/>
                    <a:lumOff val="35000"/>
                  </a:prstClr>
                </a:solidFill>
                <a:latin typeface="Calibri"/>
                <a:cs typeface="Arial" charset="0"/>
              </a:rPr>
              <a:t>διαθέσιμο με άδεια </a:t>
            </a:r>
            <a:r>
              <a:rPr lang="en-US" sz="1200" dirty="0" smtClean="0">
                <a:solidFill>
                  <a:prstClr val="black">
                    <a:lumMod val="65000"/>
                    <a:lumOff val="35000"/>
                  </a:prstClr>
                </a:solidFill>
                <a:latin typeface="Calibri"/>
                <a:cs typeface="Arial" charset="0"/>
              </a:rPr>
              <a:t> </a:t>
            </a:r>
            <a:r>
              <a:rPr lang="en-US" sz="1200" dirty="0">
                <a:solidFill>
                  <a:prstClr val="black"/>
                </a:solidFill>
                <a:latin typeface="Calibri"/>
                <a:cs typeface="Arial" charset="0"/>
                <a:hlinkClick r:id="rId5"/>
              </a:rPr>
              <a:t>CC BY-SA 2.5</a:t>
            </a:r>
            <a:endParaRPr lang="en-US" sz="1200" dirty="0">
              <a:solidFill>
                <a:prstClr val="black"/>
              </a:solidFill>
              <a:latin typeface="Calibri"/>
              <a:cs typeface="Arial" charset="0"/>
            </a:endParaRPr>
          </a:p>
        </p:txBody>
      </p:sp>
      <p:sp>
        <p:nvSpPr>
          <p:cNvPr id="5" name="Ορθογώνιο 4"/>
          <p:cNvSpPr/>
          <p:nvPr/>
        </p:nvSpPr>
        <p:spPr>
          <a:xfrm>
            <a:off x="688975" y="6235700"/>
            <a:ext cx="7210425" cy="581025"/>
          </a:xfrm>
          <a:prstGeom prst="rect">
            <a:avLst/>
          </a:prstGeom>
        </p:spPr>
        <p:txBody>
          <a:bodyPr>
            <a:spAutoFit/>
          </a:bodyPr>
          <a:lstStyle/>
          <a:p>
            <a:pPr>
              <a:defRPr/>
            </a:pPr>
            <a:r>
              <a:rPr lang="el-GR" sz="1600" dirty="0">
                <a:solidFill>
                  <a:prstClr val="black"/>
                </a:solidFill>
                <a:latin typeface="Calibri"/>
                <a:cs typeface="Arial" charset="0"/>
              </a:rPr>
              <a:t>Το φάσμα της ηλεκτρομαγνητικής ακτινοβολίας  (επάνω μέρος) και το ορατό φάσμα, σε προβολή, στο κάτω μέρος της εικόνας.</a:t>
            </a:r>
          </a:p>
        </p:txBody>
      </p:sp>
    </p:spTree>
    <p:extLst>
      <p:ext uri="{BB962C8B-B14F-4D97-AF65-F5344CB8AC3E}">
        <p14:creationId xmlns:p14="http://schemas.microsoft.com/office/powerpoint/2010/main" val="11930701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Τίτλος 1"/>
          <p:cNvSpPr>
            <a:spLocks noGrp="1"/>
          </p:cNvSpPr>
          <p:nvPr>
            <p:ph type="title"/>
          </p:nvPr>
        </p:nvSpPr>
        <p:spPr/>
        <p:txBody>
          <a:bodyPr/>
          <a:lstStyle/>
          <a:p>
            <a:pPr eaLnBrk="1" hangingPunct="1"/>
            <a:r>
              <a:rPr lang="el-GR" altLang="el-GR" dirty="0" smtClean="0"/>
              <a:t>Φως και ορατό φάσμα </a:t>
            </a:r>
            <a:r>
              <a:rPr lang="el-GR" altLang="el-GR" sz="3200" b="0" dirty="0" smtClean="0"/>
              <a:t>(3 από 3)</a:t>
            </a:r>
            <a:endParaRPr lang="el-GR" altLang="el-GR" dirty="0" smtClean="0"/>
          </a:p>
        </p:txBody>
      </p:sp>
      <p:sp>
        <p:nvSpPr>
          <p:cNvPr id="5123" name="Θέση αριθμού διαφάνειας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BEE6D574-87F7-42BF-9B2B-37B84772B18C}" type="slidenum">
              <a:rPr lang="el-GR" altLang="el-GR" smtClean="0">
                <a:solidFill>
                  <a:prstClr val="black"/>
                </a:solidFill>
              </a:rPr>
              <a:pPr eaLnBrk="1" hangingPunct="1">
                <a:defRPr/>
              </a:pPr>
              <a:t>3</a:t>
            </a:fld>
            <a:endParaRPr lang="el-GR" altLang="el-GR" dirty="0" smtClean="0">
              <a:solidFill>
                <a:prstClr val="black"/>
              </a:solidFill>
            </a:endParaRPr>
          </a:p>
        </p:txBody>
      </p:sp>
      <p:sp>
        <p:nvSpPr>
          <p:cNvPr id="5124" name="Θέση περιεχομένου 6"/>
          <p:cNvSpPr>
            <a:spLocks noGrp="1"/>
          </p:cNvSpPr>
          <p:nvPr>
            <p:ph idx="1"/>
          </p:nvPr>
        </p:nvSpPr>
        <p:spPr>
          <a:xfrm>
            <a:off x="457200" y="1196975"/>
            <a:ext cx="8362950" cy="5400675"/>
          </a:xfrm>
        </p:spPr>
        <p:txBody>
          <a:bodyPr/>
          <a:lstStyle/>
          <a:p>
            <a:pPr marL="0" indent="0" eaLnBrk="1" hangingPunct="1">
              <a:lnSpc>
                <a:spcPct val="114000"/>
              </a:lnSpc>
              <a:buFont typeface="Arial" charset="0"/>
              <a:buNone/>
            </a:pPr>
            <a:r>
              <a:rPr lang="el-GR" altLang="el-GR" sz="2400" dirty="0" smtClean="0"/>
              <a:t>Το ορατό φάσμα της ηλεκτρομαγνητικής ακτινοβολίας βρίσκεται στην περιοχή ανάμεσα στα 380 και στα 780 νανόμετρα (nm) περίπου (ένα nm (νανόμετρο) ισούται με ένα εκατομμυριοστό του μέτρου). </a:t>
            </a:r>
          </a:p>
          <a:p>
            <a:pPr marL="0" indent="0" eaLnBrk="1" hangingPunct="1">
              <a:lnSpc>
                <a:spcPct val="114000"/>
              </a:lnSpc>
              <a:buFont typeface="Arial" charset="0"/>
              <a:buNone/>
            </a:pPr>
            <a:r>
              <a:rPr lang="el-GR" altLang="el-GR" sz="2400" dirty="0" smtClean="0"/>
              <a:t>Όπως φαίνεται στην προηγούμενη εικόνα, το ορατό φάσμα αναλύεται στα χρώματα που το συνθέτουν και μεταβαίνουν με σχετικά διακριτά πεδία από την υπεριώδη ακτινοβολία προς στην ιώδη, στην μπλε, κυανή, πράσινη, κίτρινη και κόκκινη περιοχή για να ακολουθήσει κατόπιν η υπέρυθρη ακτινοβολία. Ουσιαστικά, το φως μιας φωτεινής πηγής λευκού φωτός αναλύεται στα χρώματα της ίριδας όπως φαίνονται από την ανάλυση του λευκού φωτός με τη χρήση ενός πρίσματος.</a:t>
            </a:r>
          </a:p>
        </p:txBody>
      </p:sp>
    </p:spTree>
    <p:extLst>
      <p:ext uri="{BB962C8B-B14F-4D97-AF65-F5344CB8AC3E}">
        <p14:creationId xmlns:p14="http://schemas.microsoft.com/office/powerpoint/2010/main" val="27155287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Τίτλος 1"/>
          <p:cNvSpPr>
            <a:spLocks noGrp="1"/>
          </p:cNvSpPr>
          <p:nvPr>
            <p:ph type="title"/>
          </p:nvPr>
        </p:nvSpPr>
        <p:spPr>
          <a:xfrm>
            <a:off x="468313" y="115888"/>
            <a:ext cx="8229600" cy="1081087"/>
          </a:xfrm>
        </p:spPr>
        <p:txBody>
          <a:bodyPr/>
          <a:lstStyle/>
          <a:p>
            <a:pPr eaLnBrk="1" hangingPunct="1"/>
            <a:r>
              <a:rPr lang="el-GR" altLang="el-GR" dirty="0" smtClean="0"/>
              <a:t>Ο ανθρώπινος οφθαλμός και η διαδικασία της όρασης</a:t>
            </a:r>
          </a:p>
        </p:txBody>
      </p:sp>
      <p:sp>
        <p:nvSpPr>
          <p:cNvPr id="6147" name="Θέση περιεχομένου 2"/>
          <p:cNvSpPr>
            <a:spLocks noGrp="1"/>
          </p:cNvSpPr>
          <p:nvPr>
            <p:ph idx="1"/>
          </p:nvPr>
        </p:nvSpPr>
        <p:spPr>
          <a:xfrm>
            <a:off x="323850" y="1484313"/>
            <a:ext cx="4402138" cy="5184775"/>
          </a:xfrm>
        </p:spPr>
        <p:txBody>
          <a:bodyPr/>
          <a:lstStyle/>
          <a:p>
            <a:pPr marL="0" indent="0" eaLnBrk="1" hangingPunct="1">
              <a:lnSpc>
                <a:spcPct val="114000"/>
              </a:lnSpc>
              <a:buFont typeface="Arial" charset="0"/>
              <a:buNone/>
            </a:pPr>
            <a:r>
              <a:rPr lang="el-GR" altLang="el-GR" sz="2400" dirty="0" smtClean="0"/>
              <a:t>Ο ανθρώπινος οφθαλμός είναι το όργανο της αίσθησης της όρασης. Με τους οφθαλμούς, το ανθρώπινο μάτι, γίνεται αντιληπτό το περιβάλλον στο οποίο ζούμε και κινούμαστε μέσω μιας από τις αισθήσεις του ανθρώπου</a:t>
            </a:r>
            <a:r>
              <a:rPr lang="en-US" altLang="el-GR" sz="2400" dirty="0" smtClean="0"/>
              <a:t> </a:t>
            </a:r>
            <a:r>
              <a:rPr lang="el-GR" altLang="el-GR" sz="2400" dirty="0" smtClean="0"/>
              <a:t>: της όρασης. Στην εικόνα απεικονίζεται σχηματικά ο ανθρώπινος οφθαλμός με τα επιμέρους στοιχεία - μέρη που τον αποτελούν.</a:t>
            </a:r>
          </a:p>
        </p:txBody>
      </p:sp>
      <p:sp>
        <p:nvSpPr>
          <p:cNvPr id="6148" name="Θέση αριθμού διαφάνειας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BB4D3D51-174E-4AA8-AE60-97432CEF0312}" type="slidenum">
              <a:rPr lang="el-GR" altLang="el-GR" smtClean="0">
                <a:solidFill>
                  <a:prstClr val="black"/>
                </a:solidFill>
              </a:rPr>
              <a:pPr eaLnBrk="1" hangingPunct="1">
                <a:defRPr/>
              </a:pPr>
              <a:t>4</a:t>
            </a:fld>
            <a:endParaRPr lang="el-GR" altLang="el-GR" dirty="0" smtClean="0">
              <a:solidFill>
                <a:prstClr val="black"/>
              </a:solidFill>
            </a:endParaRPr>
          </a:p>
        </p:txBody>
      </p:sp>
      <p:pic>
        <p:nvPicPr>
          <p:cNvPr id="6149" name="Picture 4" descr="File:Schematic diagram of the human eye el.svg"/>
          <p:cNvPicPr>
            <a:picLocks noChangeAspect="1" noChangeArrowheads="1"/>
          </p:cNvPicPr>
          <p:nvPr/>
        </p:nvPicPr>
        <p:blipFill>
          <a:blip r:embed="rId2">
            <a:extLst>
              <a:ext uri="{28A0092B-C50C-407E-A947-70E740481C1C}">
                <a14:useLocalDpi xmlns:a14="http://schemas.microsoft.com/office/drawing/2010/main" val="0"/>
              </a:ext>
            </a:extLst>
          </a:blip>
          <a:srcRect b="4510"/>
          <a:stretch>
            <a:fillRect/>
          </a:stretch>
        </p:blipFill>
        <p:spPr bwMode="auto">
          <a:xfrm>
            <a:off x="4552950" y="1558925"/>
            <a:ext cx="4602163" cy="446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8"/>
          <p:cNvSpPr/>
          <p:nvPr/>
        </p:nvSpPr>
        <p:spPr>
          <a:xfrm>
            <a:off x="5508104" y="6069679"/>
            <a:ext cx="2860302" cy="461665"/>
          </a:xfrm>
          <a:prstGeom prst="rect">
            <a:avLst/>
          </a:prstGeom>
        </p:spPr>
        <p:txBody>
          <a:bodyPr wrap="square">
            <a:spAutoFit/>
          </a:bodyPr>
          <a:lstStyle/>
          <a:p>
            <a:pPr algn="ctr">
              <a:defRPr/>
            </a:pPr>
            <a:r>
              <a:rPr lang="en-US" sz="1200" dirty="0">
                <a:solidFill>
                  <a:prstClr val="black">
                    <a:lumMod val="65000"/>
                    <a:lumOff val="35000"/>
                  </a:prstClr>
                </a:solidFill>
                <a:latin typeface="Calibri"/>
                <a:cs typeface="Arial" charset="0"/>
              </a:rPr>
              <a:t>“</a:t>
            </a:r>
            <a:r>
              <a:rPr lang="en-US" sz="1200" dirty="0">
                <a:solidFill>
                  <a:prstClr val="black"/>
                </a:solidFill>
                <a:latin typeface="Calibri"/>
                <a:cs typeface="Arial" charset="0"/>
                <a:hlinkClick r:id="rId3"/>
              </a:rPr>
              <a:t>Schematic diagram of the human eye el</a:t>
            </a:r>
            <a:r>
              <a:rPr lang="en-US" sz="1200" dirty="0">
                <a:solidFill>
                  <a:prstClr val="black">
                    <a:lumMod val="65000"/>
                    <a:lumOff val="35000"/>
                  </a:prstClr>
                </a:solidFill>
                <a:latin typeface="Calibri"/>
                <a:cs typeface="Arial" charset="0"/>
              </a:rPr>
              <a:t>”,</a:t>
            </a:r>
            <a:r>
              <a:rPr lang="el-GR" sz="1200" dirty="0">
                <a:solidFill>
                  <a:prstClr val="black">
                    <a:lumMod val="65000"/>
                    <a:lumOff val="35000"/>
                  </a:prstClr>
                </a:solidFill>
                <a:latin typeface="Calibri"/>
                <a:cs typeface="Arial" charset="0"/>
              </a:rPr>
              <a:t> </a:t>
            </a:r>
            <a:r>
              <a:rPr lang="el-GR" sz="1200" dirty="0" smtClean="0">
                <a:solidFill>
                  <a:prstClr val="black">
                    <a:lumMod val="65000"/>
                    <a:lumOff val="35000"/>
                  </a:prstClr>
                </a:solidFill>
                <a:latin typeface="Calibri"/>
                <a:cs typeface="Arial" charset="0"/>
              </a:rPr>
              <a:t>από</a:t>
            </a:r>
            <a:r>
              <a:rPr lang="en-US" sz="1200" dirty="0" smtClean="0">
                <a:solidFill>
                  <a:prstClr val="black">
                    <a:lumMod val="65000"/>
                    <a:lumOff val="35000"/>
                  </a:prstClr>
                </a:solidFill>
                <a:latin typeface="Calibri"/>
                <a:cs typeface="Arial" charset="0"/>
              </a:rPr>
              <a:t>  </a:t>
            </a:r>
            <a:r>
              <a:rPr lang="en-US" sz="1200" dirty="0">
                <a:solidFill>
                  <a:prstClr val="black"/>
                </a:solidFill>
                <a:latin typeface="Calibri"/>
                <a:cs typeface="Arial" charset="0"/>
                <a:hlinkClick r:id="rId4" tooltip="User:Badseed"/>
              </a:rPr>
              <a:t>Badseed</a:t>
            </a:r>
            <a:r>
              <a:rPr lang="el-GR" sz="1200" dirty="0">
                <a:solidFill>
                  <a:prstClr val="black"/>
                </a:solidFill>
                <a:latin typeface="Calibri"/>
                <a:cs typeface="Arial" charset="0"/>
              </a:rPr>
              <a:t> </a:t>
            </a:r>
            <a:r>
              <a:rPr lang="el-GR" sz="1200" dirty="0" smtClean="0">
                <a:solidFill>
                  <a:prstClr val="black">
                    <a:lumMod val="65000"/>
                    <a:lumOff val="35000"/>
                  </a:prstClr>
                </a:solidFill>
                <a:latin typeface="Calibri"/>
                <a:cs typeface="Arial" charset="0"/>
              </a:rPr>
              <a:t>διαθέσιμο ως κοινό κτήμα</a:t>
            </a:r>
            <a:endParaRPr lang="en-US" sz="1200" dirty="0">
              <a:solidFill>
                <a:prstClr val="black"/>
              </a:solidFill>
              <a:latin typeface="Calibri"/>
              <a:cs typeface="Arial" charset="0"/>
            </a:endParaRPr>
          </a:p>
        </p:txBody>
      </p:sp>
    </p:spTree>
    <p:extLst>
      <p:ext uri="{BB962C8B-B14F-4D97-AF65-F5344CB8AC3E}">
        <p14:creationId xmlns:p14="http://schemas.microsoft.com/office/powerpoint/2010/main" val="38490771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Τίτλος 1"/>
          <p:cNvSpPr>
            <a:spLocks noGrp="1"/>
          </p:cNvSpPr>
          <p:nvPr>
            <p:ph type="title"/>
          </p:nvPr>
        </p:nvSpPr>
        <p:spPr>
          <a:xfrm>
            <a:off x="468313" y="115888"/>
            <a:ext cx="8229600" cy="1081087"/>
          </a:xfrm>
        </p:spPr>
        <p:txBody>
          <a:bodyPr/>
          <a:lstStyle/>
          <a:p>
            <a:pPr eaLnBrk="1" hangingPunct="1"/>
            <a:r>
              <a:rPr lang="nl-NL" altLang="el-GR" smtClean="0"/>
              <a:t>Η πρόσληψη του χρώματος από τον άνθρωπο </a:t>
            </a:r>
            <a:r>
              <a:rPr lang="el-GR" altLang="el-GR" sz="3200" b="0" dirty="0" smtClean="0"/>
              <a:t>(1 από 5)</a:t>
            </a:r>
          </a:p>
        </p:txBody>
      </p:sp>
      <p:sp>
        <p:nvSpPr>
          <p:cNvPr id="7171" name="Θέση περιεχομένου 2"/>
          <p:cNvSpPr>
            <a:spLocks noGrp="1"/>
          </p:cNvSpPr>
          <p:nvPr>
            <p:ph idx="1"/>
          </p:nvPr>
        </p:nvSpPr>
        <p:spPr>
          <a:xfrm>
            <a:off x="457200" y="1484313"/>
            <a:ext cx="8229600" cy="4752975"/>
          </a:xfrm>
        </p:spPr>
        <p:txBody>
          <a:bodyPr/>
          <a:lstStyle/>
          <a:p>
            <a:pPr marL="0" indent="0" eaLnBrk="1" hangingPunct="1">
              <a:lnSpc>
                <a:spcPct val="114000"/>
              </a:lnSpc>
              <a:spcBef>
                <a:spcPts val="600"/>
              </a:spcBef>
              <a:buFont typeface="Arial" charset="0"/>
              <a:buNone/>
            </a:pPr>
            <a:r>
              <a:rPr lang="el-GR" altLang="el-GR" sz="2400" dirty="0" smtClean="0"/>
              <a:t>H πρόσληψη ενός χρώματος δημιουργείται από την ύπαρξη του φωτός, το οποίο φθάνει στον αμφιβληστροειδή χιτώνα του ανθρώπινου οφθαλμού όπου σχηματίζεται μία εικόνα ή ένα είδωλο του αντικειμένου το οποίο παρατηρούμε.</a:t>
            </a:r>
          </a:p>
          <a:p>
            <a:pPr marL="0" indent="0" eaLnBrk="1" hangingPunct="1">
              <a:lnSpc>
                <a:spcPct val="114000"/>
              </a:lnSpc>
              <a:spcBef>
                <a:spcPts val="600"/>
              </a:spcBef>
              <a:buFont typeface="Arial" charset="0"/>
              <a:buNone/>
            </a:pPr>
            <a:r>
              <a:rPr lang="el-GR" altLang="el-GR" sz="2400" dirty="0" smtClean="0"/>
              <a:t>H πρόσληψη του χρώματος πραγματοποιείται από 125 εκατομμύρια περίπου φωτοευαίσθητους δείκτες – τα κωνία.</a:t>
            </a:r>
          </a:p>
        </p:txBody>
      </p:sp>
      <p:sp>
        <p:nvSpPr>
          <p:cNvPr id="7172" name="Θέση αριθμού διαφάνειας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322BAED3-263A-4439-B137-ED0648DED80B}" type="slidenum">
              <a:rPr lang="el-GR" altLang="el-GR" smtClean="0">
                <a:solidFill>
                  <a:prstClr val="black"/>
                </a:solidFill>
              </a:rPr>
              <a:pPr eaLnBrk="1" hangingPunct="1">
                <a:defRPr/>
              </a:pPr>
              <a:t>5</a:t>
            </a:fld>
            <a:endParaRPr lang="el-GR" altLang="el-GR" dirty="0" smtClean="0">
              <a:solidFill>
                <a:prstClr val="black"/>
              </a:solidFill>
            </a:endParaRPr>
          </a:p>
        </p:txBody>
      </p:sp>
    </p:spTree>
    <p:extLst>
      <p:ext uri="{BB962C8B-B14F-4D97-AF65-F5344CB8AC3E}">
        <p14:creationId xmlns:p14="http://schemas.microsoft.com/office/powerpoint/2010/main" val="29982623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Θέση περιεχομένου 2"/>
          <p:cNvSpPr>
            <a:spLocks noGrp="1"/>
          </p:cNvSpPr>
          <p:nvPr>
            <p:ph idx="1"/>
          </p:nvPr>
        </p:nvSpPr>
        <p:spPr>
          <a:xfrm>
            <a:off x="468313" y="1341438"/>
            <a:ext cx="8424862" cy="5472112"/>
          </a:xfrm>
        </p:spPr>
        <p:txBody>
          <a:bodyPr/>
          <a:lstStyle/>
          <a:p>
            <a:pPr marL="0" indent="0" eaLnBrk="1" hangingPunct="1">
              <a:lnSpc>
                <a:spcPct val="114000"/>
              </a:lnSpc>
              <a:spcBef>
                <a:spcPts val="600"/>
              </a:spcBef>
              <a:buFont typeface="Arial" charset="0"/>
              <a:buNone/>
            </a:pPr>
            <a:r>
              <a:rPr lang="el-GR" altLang="el-GR" sz="2400" dirty="0" smtClean="0"/>
              <a:t>Τα κωνία (</a:t>
            </a:r>
            <a:r>
              <a:rPr lang="en-US" altLang="el-GR" sz="2400" dirty="0" smtClean="0"/>
              <a:t>cones</a:t>
            </a:r>
            <a:r>
              <a:rPr lang="el-GR" altLang="el-GR" sz="2400" dirty="0" smtClean="0"/>
              <a:t>) είναι εκείνοι οι αισθητήρες οι οποίοι είναι υπεύθυνοι για την έγχρωμη όραση, ενώ τα ραβδία  (</a:t>
            </a:r>
            <a:r>
              <a:rPr lang="en-US" altLang="el-GR" sz="2400" dirty="0" smtClean="0"/>
              <a:t>rods</a:t>
            </a:r>
            <a:r>
              <a:rPr lang="el-GR" altLang="el-GR" sz="2400" dirty="0" smtClean="0"/>
              <a:t>), είναι οι αισθητήρες που επιτρέπουν την όραση στο σκοτάδι, δηλαδή σε συνθήκες απουσίας  ή ελλιπούς φωτός / φωτισμού.  Τα κωνία διεγείρονται από το φως που προσπίπτει στον οφθαλμό και ανάλογα με την ένταση της ακτινοβολίας / του φωτός που φθάνει σε αυτά, διαμορφώνουν την χρωματική πληροφορία στο σύνολο ή το μέρος του ορατού φάσματος. Κατόπιν, η χρωματική πληροφορία μετασχηματίζεται σε ηλεκτρικά σήματα και μέσω του οπτικού νεύρου μεταφέρεται στον τελικό παραλήπτη του συστήματος όρασης του ανθρώπου, δηλαδή στο οπτικό κέντρο του εγκεφάλου. Εκεί πλέον προσδιορίζεται και κατατάσσεται το χρώμα το οποίο έχει το αντικείμενο το οποίο παρατηρούμε.</a:t>
            </a:r>
          </a:p>
        </p:txBody>
      </p:sp>
      <p:sp>
        <p:nvSpPr>
          <p:cNvPr id="8195" name="Θέση αριθμού διαφάνειας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DC8AC613-0D0D-490B-BCBA-87B0E369187C}" type="slidenum">
              <a:rPr lang="el-GR" altLang="el-GR" smtClean="0">
                <a:solidFill>
                  <a:prstClr val="black"/>
                </a:solidFill>
              </a:rPr>
              <a:pPr eaLnBrk="1" hangingPunct="1">
                <a:defRPr/>
              </a:pPr>
              <a:t>6</a:t>
            </a:fld>
            <a:endParaRPr lang="el-GR" altLang="el-GR" dirty="0" smtClean="0">
              <a:solidFill>
                <a:prstClr val="black"/>
              </a:solidFill>
            </a:endParaRPr>
          </a:p>
        </p:txBody>
      </p:sp>
      <p:sp>
        <p:nvSpPr>
          <p:cNvPr id="8196" name="Τίτλος 1"/>
          <p:cNvSpPr>
            <a:spLocks noGrp="1"/>
          </p:cNvSpPr>
          <p:nvPr>
            <p:ph type="title"/>
          </p:nvPr>
        </p:nvSpPr>
        <p:spPr>
          <a:xfrm>
            <a:off x="468313" y="115888"/>
            <a:ext cx="8229600" cy="1081087"/>
          </a:xfrm>
        </p:spPr>
        <p:txBody>
          <a:bodyPr/>
          <a:lstStyle/>
          <a:p>
            <a:pPr eaLnBrk="1" hangingPunct="1"/>
            <a:r>
              <a:rPr lang="nl-NL" altLang="el-GR" smtClean="0"/>
              <a:t>Η πρόσληψη του χρώματος από τον άνθρωπο </a:t>
            </a:r>
            <a:r>
              <a:rPr lang="el-GR" altLang="el-GR" sz="3200" b="0" dirty="0" smtClean="0"/>
              <a:t>(2 από 5)</a:t>
            </a:r>
          </a:p>
        </p:txBody>
      </p:sp>
    </p:spTree>
    <p:extLst>
      <p:ext uri="{BB962C8B-B14F-4D97-AF65-F5344CB8AC3E}">
        <p14:creationId xmlns:p14="http://schemas.microsoft.com/office/powerpoint/2010/main" val="19178278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Θέση αριθμού διαφάνειας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40492477-179D-4C77-A66D-4C3D7D0DF2A3}" type="slidenum">
              <a:rPr lang="el-GR" altLang="el-GR" smtClean="0">
                <a:solidFill>
                  <a:prstClr val="black"/>
                </a:solidFill>
              </a:rPr>
              <a:pPr eaLnBrk="1" hangingPunct="1">
                <a:defRPr/>
              </a:pPr>
              <a:t>7</a:t>
            </a:fld>
            <a:endParaRPr lang="el-GR" altLang="el-GR" dirty="0" smtClean="0">
              <a:solidFill>
                <a:prstClr val="black"/>
              </a:solidFill>
            </a:endParaRPr>
          </a:p>
        </p:txBody>
      </p:sp>
      <p:sp>
        <p:nvSpPr>
          <p:cNvPr id="5" name="Ορθογώνιο 4"/>
          <p:cNvSpPr/>
          <p:nvPr/>
        </p:nvSpPr>
        <p:spPr>
          <a:xfrm>
            <a:off x="641350" y="4789488"/>
            <a:ext cx="8262938" cy="701675"/>
          </a:xfrm>
          <a:prstGeom prst="rect">
            <a:avLst/>
          </a:prstGeom>
        </p:spPr>
        <p:txBody>
          <a:bodyPr>
            <a:spAutoFit/>
          </a:bodyPr>
          <a:lstStyle/>
          <a:p>
            <a:pPr>
              <a:defRPr/>
            </a:pPr>
            <a:r>
              <a:rPr lang="nl-NL" sz="2000" dirty="0">
                <a:solidFill>
                  <a:prstClr val="black"/>
                </a:solidFill>
                <a:latin typeface="Calibri"/>
                <a:cs typeface="Arial" charset="0"/>
              </a:rPr>
              <a:t>H διαδικασία της όρασης – Η πρόσληψη , η αντίληψη και ο προσδιορισμός της χρωματικής πληροφορίας από τον άνθρωπο.</a:t>
            </a:r>
            <a:endParaRPr lang="el-GR" sz="2000" dirty="0">
              <a:solidFill>
                <a:prstClr val="black"/>
              </a:solidFill>
              <a:latin typeface="Calibri"/>
              <a:cs typeface="Arial" charset="0"/>
            </a:endParaRPr>
          </a:p>
        </p:txBody>
      </p:sp>
      <p:sp>
        <p:nvSpPr>
          <p:cNvPr id="26" name="Ορθογώνιο 25"/>
          <p:cNvSpPr/>
          <p:nvPr/>
        </p:nvSpPr>
        <p:spPr>
          <a:xfrm>
            <a:off x="1482725" y="5506987"/>
            <a:ext cx="5633680" cy="461665"/>
          </a:xfrm>
          <a:prstGeom prst="rect">
            <a:avLst/>
          </a:prstGeom>
        </p:spPr>
        <p:txBody>
          <a:bodyPr wrap="square">
            <a:spAutoFit/>
          </a:bodyPr>
          <a:lstStyle/>
          <a:p>
            <a:pPr algn="ctr">
              <a:defRPr/>
            </a:pPr>
            <a:r>
              <a:rPr lang="en-US" sz="1200" dirty="0">
                <a:solidFill>
                  <a:prstClr val="black"/>
                </a:solidFill>
                <a:latin typeface="Calibri"/>
                <a:cs typeface="Arial" charset="0"/>
                <a:hlinkClick r:id="rId3"/>
              </a:rPr>
              <a:t>Human-brain</a:t>
            </a:r>
            <a:r>
              <a:rPr lang="el-GR" sz="1200" dirty="0">
                <a:solidFill>
                  <a:prstClr val="black"/>
                </a:solidFill>
                <a:latin typeface="Calibri"/>
                <a:cs typeface="Arial" charset="0"/>
              </a:rPr>
              <a:t> </a:t>
            </a:r>
            <a:r>
              <a:rPr lang="el-GR" sz="1200" dirty="0" smtClean="0">
                <a:solidFill>
                  <a:prstClr val="black"/>
                </a:solidFill>
                <a:latin typeface="Calibri"/>
                <a:cs typeface="Arial" charset="0"/>
              </a:rPr>
              <a:t>από</a:t>
            </a:r>
            <a:r>
              <a:rPr lang="en-US" sz="1200" dirty="0" smtClean="0">
                <a:solidFill>
                  <a:prstClr val="black"/>
                </a:solidFill>
                <a:latin typeface="Calibri"/>
                <a:cs typeface="Arial" charset="0"/>
              </a:rPr>
              <a:t> </a:t>
            </a:r>
            <a:r>
              <a:rPr lang="en-US" sz="1200" dirty="0">
                <a:solidFill>
                  <a:prstClr val="black"/>
                </a:solidFill>
                <a:latin typeface="Calibri"/>
                <a:cs typeface="Arial" charset="0"/>
                <a:hlinkClick r:id="rId4" tooltip="User:Hguiney"/>
              </a:rPr>
              <a:t>Hguiney</a:t>
            </a:r>
            <a:r>
              <a:rPr lang="en-US" sz="1200" dirty="0">
                <a:solidFill>
                  <a:prstClr val="black"/>
                </a:solidFill>
                <a:latin typeface="Calibri"/>
                <a:cs typeface="Arial" charset="0"/>
              </a:rPr>
              <a:t>, </a:t>
            </a:r>
            <a:r>
              <a:rPr lang="el-GR" sz="1200" dirty="0" smtClean="0">
                <a:solidFill>
                  <a:prstClr val="black"/>
                </a:solidFill>
                <a:latin typeface="Calibri"/>
                <a:cs typeface="Arial" charset="0"/>
              </a:rPr>
              <a:t>διαθέσιμο με άδεια </a:t>
            </a:r>
            <a:r>
              <a:rPr lang="en-US" sz="1200" dirty="0" smtClean="0">
                <a:solidFill>
                  <a:prstClr val="black"/>
                </a:solidFill>
                <a:latin typeface="Calibri"/>
                <a:cs typeface="Arial" charset="0"/>
              </a:rPr>
              <a:t> </a:t>
            </a:r>
            <a:r>
              <a:rPr lang="en-US" sz="1200" dirty="0">
                <a:solidFill>
                  <a:prstClr val="black"/>
                </a:solidFill>
                <a:latin typeface="Calibri"/>
                <a:cs typeface="Arial" charset="0"/>
                <a:hlinkClick r:id="rId5"/>
              </a:rPr>
              <a:t>CC BY-SA 3.0</a:t>
            </a:r>
            <a:r>
              <a:rPr lang="en-US" sz="1200" dirty="0">
                <a:solidFill>
                  <a:prstClr val="black"/>
                </a:solidFill>
                <a:latin typeface="Calibri"/>
                <a:cs typeface="Arial" charset="0"/>
              </a:rPr>
              <a:t>  / </a:t>
            </a:r>
            <a:r>
              <a:rPr lang="en-US" sz="1200" dirty="0">
                <a:solidFill>
                  <a:prstClr val="black"/>
                </a:solidFill>
                <a:latin typeface="Calibri"/>
                <a:cs typeface="Arial" charset="0"/>
                <a:hlinkClick r:id="rId6"/>
              </a:rPr>
              <a:t>Schematic diagram of the human eye</a:t>
            </a:r>
            <a:r>
              <a:rPr lang="en-US" sz="1200" dirty="0">
                <a:solidFill>
                  <a:prstClr val="black"/>
                </a:solidFill>
                <a:latin typeface="Calibri"/>
                <a:cs typeface="Arial" charset="0"/>
              </a:rPr>
              <a:t> </a:t>
            </a:r>
            <a:r>
              <a:rPr lang="el-GR" sz="1200" dirty="0" smtClean="0">
                <a:solidFill>
                  <a:prstClr val="black"/>
                </a:solidFill>
                <a:latin typeface="Calibri"/>
                <a:cs typeface="Arial" charset="0"/>
              </a:rPr>
              <a:t>από</a:t>
            </a:r>
            <a:r>
              <a:rPr lang="en-US" sz="1200" dirty="0" smtClean="0">
                <a:solidFill>
                  <a:prstClr val="black"/>
                </a:solidFill>
                <a:latin typeface="Calibri"/>
                <a:cs typeface="Arial" charset="0"/>
              </a:rPr>
              <a:t> </a:t>
            </a:r>
            <a:r>
              <a:rPr lang="en-US" sz="1200" dirty="0">
                <a:solidFill>
                  <a:prstClr val="black"/>
                </a:solidFill>
                <a:latin typeface="Calibri"/>
                <a:cs typeface="Arial" charset="0"/>
                <a:hlinkClick r:id="rId7" tooltip="User:Erin Silversmith"/>
              </a:rPr>
              <a:t>Erin Silversmith</a:t>
            </a:r>
            <a:r>
              <a:rPr lang="en-US" sz="1200" dirty="0">
                <a:solidFill>
                  <a:prstClr val="black"/>
                </a:solidFill>
                <a:latin typeface="Calibri"/>
                <a:cs typeface="Arial" charset="0"/>
              </a:rPr>
              <a:t> , </a:t>
            </a:r>
            <a:r>
              <a:rPr lang="el-GR" sz="1200" dirty="0" smtClean="0">
                <a:solidFill>
                  <a:prstClr val="black"/>
                </a:solidFill>
                <a:latin typeface="Calibri"/>
                <a:cs typeface="Arial" charset="0"/>
              </a:rPr>
              <a:t>διαθέσιμο με άδεια</a:t>
            </a:r>
            <a:r>
              <a:rPr lang="en-US" sz="1200" dirty="0" smtClean="0">
                <a:solidFill>
                  <a:prstClr val="black"/>
                </a:solidFill>
                <a:latin typeface="Calibri"/>
                <a:cs typeface="Arial" charset="0"/>
              </a:rPr>
              <a:t> </a:t>
            </a:r>
            <a:r>
              <a:rPr lang="en-US" sz="1200" dirty="0">
                <a:solidFill>
                  <a:prstClr val="black"/>
                </a:solidFill>
                <a:latin typeface="Calibri"/>
                <a:cs typeface="Arial" charset="0"/>
                <a:hlinkClick r:id="rId5"/>
              </a:rPr>
              <a:t>CC BY-SA 3.0</a:t>
            </a:r>
            <a:r>
              <a:rPr lang="en-US" sz="1200" dirty="0">
                <a:solidFill>
                  <a:prstClr val="black"/>
                </a:solidFill>
                <a:latin typeface="Calibri"/>
                <a:cs typeface="Arial" charset="0"/>
              </a:rPr>
              <a:t> </a:t>
            </a:r>
          </a:p>
        </p:txBody>
      </p:sp>
      <p:sp>
        <p:nvSpPr>
          <p:cNvPr id="9221" name="Τίτλος 1"/>
          <p:cNvSpPr>
            <a:spLocks noGrp="1"/>
          </p:cNvSpPr>
          <p:nvPr>
            <p:ph type="title"/>
          </p:nvPr>
        </p:nvSpPr>
        <p:spPr>
          <a:xfrm>
            <a:off x="468313" y="115888"/>
            <a:ext cx="8229600" cy="1081087"/>
          </a:xfrm>
        </p:spPr>
        <p:txBody>
          <a:bodyPr/>
          <a:lstStyle/>
          <a:p>
            <a:pPr eaLnBrk="1" hangingPunct="1"/>
            <a:r>
              <a:rPr lang="nl-NL" altLang="el-GR" smtClean="0"/>
              <a:t>Η πρόσληψη του χρώματος από τον άνθρωπο </a:t>
            </a:r>
            <a:r>
              <a:rPr lang="el-GR" altLang="el-GR" sz="3200" b="0" dirty="0" smtClean="0"/>
              <a:t>(3 από 5)</a:t>
            </a:r>
          </a:p>
        </p:txBody>
      </p:sp>
      <p:grpSp>
        <p:nvGrpSpPr>
          <p:cNvPr id="9222" name="Ομάδα 27"/>
          <p:cNvGrpSpPr>
            <a:grpSpLocks/>
          </p:cNvGrpSpPr>
          <p:nvPr/>
        </p:nvGrpSpPr>
        <p:grpSpPr bwMode="auto">
          <a:xfrm>
            <a:off x="20638" y="1601788"/>
            <a:ext cx="8769350" cy="3101975"/>
            <a:chOff x="20205" y="1601090"/>
            <a:chExt cx="8769969" cy="3102936"/>
          </a:xfrm>
        </p:grpSpPr>
        <p:grpSp>
          <p:nvGrpSpPr>
            <p:cNvPr id="9223" name="Ομάδα 26"/>
            <p:cNvGrpSpPr>
              <a:grpSpLocks/>
            </p:cNvGrpSpPr>
            <p:nvPr/>
          </p:nvGrpSpPr>
          <p:grpSpPr bwMode="auto">
            <a:xfrm>
              <a:off x="1100324" y="2209800"/>
              <a:ext cx="7689850" cy="2260600"/>
              <a:chOff x="827584" y="2209723"/>
              <a:chExt cx="7689698" cy="2260611"/>
            </a:xfrm>
          </p:grpSpPr>
          <p:pic>
            <p:nvPicPr>
              <p:cNvPr id="9232" name="Picture 4" descr="File:Schematic diagram of the human eye.sv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5644901">
                <a:off x="3097795" y="2303915"/>
                <a:ext cx="2260611" cy="2072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Ελεύθερη σχεδίαση 6"/>
              <p:cNvSpPr/>
              <p:nvPr/>
            </p:nvSpPr>
            <p:spPr>
              <a:xfrm>
                <a:off x="4780117" y="3422445"/>
                <a:ext cx="1574880" cy="484340"/>
              </a:xfrm>
              <a:custGeom>
                <a:avLst/>
                <a:gdLst>
                  <a:gd name="connsiteX0" fmla="*/ 0 w 1394233"/>
                  <a:gd name="connsiteY0" fmla="*/ 0 h 483370"/>
                  <a:gd name="connsiteX1" fmla="*/ 45267 w 1394233"/>
                  <a:gd name="connsiteY1" fmla="*/ 27161 h 483370"/>
                  <a:gd name="connsiteX2" fmla="*/ 108641 w 1394233"/>
                  <a:gd name="connsiteY2" fmla="*/ 54321 h 483370"/>
                  <a:gd name="connsiteX3" fmla="*/ 190122 w 1394233"/>
                  <a:gd name="connsiteY3" fmla="*/ 90535 h 483370"/>
                  <a:gd name="connsiteX4" fmla="*/ 298764 w 1394233"/>
                  <a:gd name="connsiteY4" fmla="*/ 126749 h 483370"/>
                  <a:gd name="connsiteX5" fmla="*/ 389299 w 1394233"/>
                  <a:gd name="connsiteY5" fmla="*/ 172016 h 483370"/>
                  <a:gd name="connsiteX6" fmla="*/ 516047 w 1394233"/>
                  <a:gd name="connsiteY6" fmla="*/ 217284 h 483370"/>
                  <a:gd name="connsiteX7" fmla="*/ 534154 w 1394233"/>
                  <a:gd name="connsiteY7" fmla="*/ 389299 h 483370"/>
                  <a:gd name="connsiteX8" fmla="*/ 778598 w 1394233"/>
                  <a:gd name="connsiteY8" fmla="*/ 479834 h 483370"/>
                  <a:gd name="connsiteX9" fmla="*/ 832918 w 1394233"/>
                  <a:gd name="connsiteY9" fmla="*/ 271604 h 483370"/>
                  <a:gd name="connsiteX10" fmla="*/ 1023041 w 1394233"/>
                  <a:gd name="connsiteY10" fmla="*/ 371192 h 483370"/>
                  <a:gd name="connsiteX11" fmla="*/ 1394233 w 1394233"/>
                  <a:gd name="connsiteY11" fmla="*/ 271604 h 48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94233" h="483370">
                    <a:moveTo>
                      <a:pt x="0" y="0"/>
                    </a:moveTo>
                    <a:cubicBezTo>
                      <a:pt x="13580" y="9054"/>
                      <a:pt x="27160" y="18108"/>
                      <a:pt x="45267" y="27161"/>
                    </a:cubicBezTo>
                    <a:cubicBezTo>
                      <a:pt x="63374" y="36214"/>
                      <a:pt x="108641" y="54321"/>
                      <a:pt x="108641" y="54321"/>
                    </a:cubicBezTo>
                    <a:cubicBezTo>
                      <a:pt x="132783" y="64883"/>
                      <a:pt x="158435" y="78464"/>
                      <a:pt x="190122" y="90535"/>
                    </a:cubicBezTo>
                    <a:cubicBezTo>
                      <a:pt x="221809" y="102606"/>
                      <a:pt x="265568" y="113169"/>
                      <a:pt x="298764" y="126749"/>
                    </a:cubicBezTo>
                    <a:cubicBezTo>
                      <a:pt x="331960" y="140329"/>
                      <a:pt x="353085" y="156927"/>
                      <a:pt x="389299" y="172016"/>
                    </a:cubicBezTo>
                    <a:cubicBezTo>
                      <a:pt x="425513" y="187105"/>
                      <a:pt x="491905" y="181070"/>
                      <a:pt x="516047" y="217284"/>
                    </a:cubicBezTo>
                    <a:cubicBezTo>
                      <a:pt x="540190" y="253498"/>
                      <a:pt x="490396" y="345541"/>
                      <a:pt x="534154" y="389299"/>
                    </a:cubicBezTo>
                    <a:cubicBezTo>
                      <a:pt x="577913" y="433057"/>
                      <a:pt x="728804" y="499450"/>
                      <a:pt x="778598" y="479834"/>
                    </a:cubicBezTo>
                    <a:cubicBezTo>
                      <a:pt x="828392" y="460218"/>
                      <a:pt x="792178" y="289711"/>
                      <a:pt x="832918" y="271604"/>
                    </a:cubicBezTo>
                    <a:cubicBezTo>
                      <a:pt x="873658" y="253497"/>
                      <a:pt x="929489" y="371192"/>
                      <a:pt x="1023041" y="371192"/>
                    </a:cubicBezTo>
                    <a:cubicBezTo>
                      <a:pt x="1116593" y="371192"/>
                      <a:pt x="1255413" y="321398"/>
                      <a:pt x="1394233" y="271604"/>
                    </a:cubicBezTo>
                  </a:path>
                </a:pathLst>
              </a:cu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solidFill>
                    <a:prstClr val="white"/>
                  </a:solidFill>
                </a:endParaRPr>
              </a:p>
            </p:txBody>
          </p:sp>
          <p:cxnSp>
            <p:nvCxnSpPr>
              <p:cNvPr id="9" name="Ευθεία γραμμή σύνδεσης 8"/>
              <p:cNvCxnSpPr/>
              <p:nvPr/>
            </p:nvCxnSpPr>
            <p:spPr>
              <a:xfrm flipH="1" flipV="1">
                <a:off x="3618008" y="3090554"/>
                <a:ext cx="1162109" cy="19691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Ευθεία γραμμή σύνδεσης 10"/>
              <p:cNvCxnSpPr/>
              <p:nvPr/>
            </p:nvCxnSpPr>
            <p:spPr>
              <a:xfrm flipH="1">
                <a:off x="3618008" y="3287466"/>
                <a:ext cx="1162109" cy="5240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Έλλειψη 17"/>
              <p:cNvSpPr/>
              <p:nvPr/>
            </p:nvSpPr>
            <p:spPr>
              <a:xfrm rot="1347175">
                <a:off x="4640410" y="3192186"/>
                <a:ext cx="703298" cy="6034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solidFill>
                    <a:prstClr val="white"/>
                  </a:solidFill>
                </a:endParaRPr>
              </a:p>
            </p:txBody>
          </p:sp>
          <p:pic>
            <p:nvPicPr>
              <p:cNvPr id="9237" name="Picture 6" descr="File:Human-brain.SV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320532">
                <a:off x="5656481" y="2226644"/>
                <a:ext cx="2860801" cy="204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Ορθογώνιο 23"/>
              <p:cNvSpPr/>
              <p:nvPr/>
            </p:nvSpPr>
            <p:spPr>
              <a:xfrm>
                <a:off x="827041" y="3139782"/>
                <a:ext cx="2121008" cy="4446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solidFill>
                    <a:prstClr val="white"/>
                  </a:solidFill>
                </a:endParaRPr>
              </a:p>
            </p:txBody>
          </p:sp>
          <p:sp>
            <p:nvSpPr>
              <p:cNvPr id="29" name="Ορθογώνιο 28"/>
              <p:cNvSpPr/>
              <p:nvPr/>
            </p:nvSpPr>
            <p:spPr>
              <a:xfrm>
                <a:off x="827041" y="3184246"/>
                <a:ext cx="2121008" cy="4605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solidFill>
                    <a:prstClr val="white"/>
                  </a:solidFill>
                </a:endParaRPr>
              </a:p>
            </p:txBody>
          </p:sp>
          <p:sp>
            <p:nvSpPr>
              <p:cNvPr id="30" name="Ορθογώνιο 29"/>
              <p:cNvSpPr/>
              <p:nvPr/>
            </p:nvSpPr>
            <p:spPr>
              <a:xfrm>
                <a:off x="827041" y="3230298"/>
                <a:ext cx="2121008" cy="46051"/>
              </a:xfrm>
              <a:prstGeom prst="rect">
                <a:avLst/>
              </a:prstGeom>
              <a:solidFill>
                <a:srgbClr val="3088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solidFill>
                    <a:prstClr val="white"/>
                  </a:solidFill>
                </a:endParaRPr>
              </a:p>
            </p:txBody>
          </p:sp>
          <p:sp>
            <p:nvSpPr>
              <p:cNvPr id="31" name="Ορθογώνιο 30"/>
              <p:cNvSpPr/>
              <p:nvPr/>
            </p:nvSpPr>
            <p:spPr>
              <a:xfrm>
                <a:off x="827041" y="3263645"/>
                <a:ext cx="2121008" cy="46052"/>
              </a:xfrm>
              <a:prstGeom prst="rect">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solidFill>
                    <a:prstClr val="white"/>
                  </a:solidFill>
                </a:endParaRPr>
              </a:p>
            </p:txBody>
          </p:sp>
          <p:sp>
            <p:nvSpPr>
              <p:cNvPr id="25" name="Ισοσκελές τρίγωνο 24"/>
              <p:cNvSpPr/>
              <p:nvPr/>
            </p:nvSpPr>
            <p:spPr>
              <a:xfrm rot="5400000">
                <a:off x="2872582" y="3056451"/>
                <a:ext cx="431936" cy="303228"/>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solidFill>
                    <a:prstClr val="white"/>
                  </a:solidFill>
                </a:endParaRPr>
              </a:p>
            </p:txBody>
          </p:sp>
        </p:grpSp>
        <p:sp>
          <p:nvSpPr>
            <p:cNvPr id="2" name="TextBox 1"/>
            <p:cNvSpPr txBox="1"/>
            <p:nvPr/>
          </p:nvSpPr>
          <p:spPr>
            <a:xfrm>
              <a:off x="20205" y="2908007"/>
              <a:ext cx="1079576" cy="646313"/>
            </a:xfrm>
            <a:prstGeom prst="rect">
              <a:avLst/>
            </a:prstGeom>
            <a:noFill/>
            <a:ln>
              <a:solidFill>
                <a:schemeClr val="tx1"/>
              </a:solidFill>
            </a:ln>
          </p:spPr>
          <p:txBody>
            <a:bodyPr>
              <a:spAutoFit/>
            </a:bodyPr>
            <a:lstStyle/>
            <a:p>
              <a:pPr algn="ctr">
                <a:defRPr/>
              </a:pPr>
              <a:r>
                <a:rPr lang="el-GR" dirty="0">
                  <a:solidFill>
                    <a:prstClr val="black"/>
                  </a:solidFill>
                  <a:latin typeface="Calibri"/>
                  <a:cs typeface="Arial" charset="0"/>
                </a:rPr>
                <a:t>Φωτεινή πηγή</a:t>
              </a:r>
            </a:p>
          </p:txBody>
        </p:sp>
        <p:sp>
          <p:nvSpPr>
            <p:cNvPr id="3" name="TextBox 2"/>
            <p:cNvSpPr txBox="1"/>
            <p:nvPr/>
          </p:nvSpPr>
          <p:spPr>
            <a:xfrm>
              <a:off x="1482395" y="2793671"/>
              <a:ext cx="1343120" cy="368414"/>
            </a:xfrm>
            <a:prstGeom prst="rect">
              <a:avLst/>
            </a:prstGeom>
            <a:noFill/>
          </p:spPr>
          <p:txBody>
            <a:bodyPr wrap="none">
              <a:spAutoFit/>
            </a:bodyPr>
            <a:lstStyle/>
            <a:p>
              <a:pPr algn="ctr">
                <a:defRPr/>
              </a:pPr>
              <a:r>
                <a:rPr lang="el-GR" dirty="0">
                  <a:solidFill>
                    <a:prstClr val="black"/>
                  </a:solidFill>
                  <a:latin typeface="Calibri"/>
                  <a:cs typeface="Arial" charset="0"/>
                </a:rPr>
                <a:t>Ακτινοβολία</a:t>
              </a:r>
            </a:p>
          </p:txBody>
        </p:sp>
        <p:sp>
          <p:nvSpPr>
            <p:cNvPr id="4" name="TextBox 3"/>
            <p:cNvSpPr txBox="1"/>
            <p:nvPr/>
          </p:nvSpPr>
          <p:spPr>
            <a:xfrm>
              <a:off x="4008286" y="1601090"/>
              <a:ext cx="1297079" cy="646312"/>
            </a:xfrm>
            <a:prstGeom prst="rect">
              <a:avLst/>
            </a:prstGeom>
            <a:noFill/>
            <a:ln>
              <a:solidFill>
                <a:schemeClr val="tx1"/>
              </a:solidFill>
            </a:ln>
          </p:spPr>
          <p:txBody>
            <a:bodyPr>
              <a:spAutoFit/>
            </a:bodyPr>
            <a:lstStyle/>
            <a:p>
              <a:pPr algn="ctr">
                <a:defRPr/>
              </a:pPr>
              <a:r>
                <a:rPr lang="el-GR" dirty="0">
                  <a:solidFill>
                    <a:prstClr val="black"/>
                  </a:solidFill>
                  <a:latin typeface="Calibri"/>
                  <a:cs typeface="Arial" charset="0"/>
                </a:rPr>
                <a:t>Χρωματικό ερέθισμα</a:t>
              </a:r>
            </a:p>
          </p:txBody>
        </p:sp>
        <p:sp>
          <p:nvSpPr>
            <p:cNvPr id="6" name="TextBox 5"/>
            <p:cNvSpPr txBox="1"/>
            <p:nvPr/>
          </p:nvSpPr>
          <p:spPr>
            <a:xfrm>
              <a:off x="3739980" y="4334023"/>
              <a:ext cx="1463778" cy="370003"/>
            </a:xfrm>
            <a:prstGeom prst="rect">
              <a:avLst/>
            </a:prstGeom>
            <a:noFill/>
            <a:ln>
              <a:solidFill>
                <a:schemeClr val="tx1"/>
              </a:solidFill>
            </a:ln>
          </p:spPr>
          <p:txBody>
            <a:bodyPr wrap="none">
              <a:spAutoFit/>
            </a:bodyPr>
            <a:lstStyle/>
            <a:p>
              <a:pPr algn="ctr">
                <a:defRPr/>
              </a:pPr>
              <a:r>
                <a:rPr lang="el-GR" dirty="0">
                  <a:solidFill>
                    <a:prstClr val="black"/>
                  </a:solidFill>
                  <a:latin typeface="Calibri"/>
                  <a:cs typeface="Arial" charset="0"/>
                </a:rPr>
                <a:t>Οπτικό νεύρο</a:t>
              </a:r>
            </a:p>
          </p:txBody>
        </p:sp>
        <p:sp>
          <p:nvSpPr>
            <p:cNvPr id="8" name="TextBox 7"/>
            <p:cNvSpPr txBox="1"/>
            <p:nvPr/>
          </p:nvSpPr>
          <p:spPr>
            <a:xfrm>
              <a:off x="5840391" y="4324495"/>
              <a:ext cx="2473500" cy="370003"/>
            </a:xfrm>
            <a:prstGeom prst="rect">
              <a:avLst/>
            </a:prstGeom>
            <a:noFill/>
            <a:ln>
              <a:solidFill>
                <a:schemeClr val="tx1"/>
              </a:solidFill>
            </a:ln>
          </p:spPr>
          <p:txBody>
            <a:bodyPr wrap="none">
              <a:spAutoFit/>
            </a:bodyPr>
            <a:lstStyle/>
            <a:p>
              <a:pPr algn="ctr">
                <a:defRPr/>
              </a:pPr>
              <a:r>
                <a:rPr lang="el-GR" dirty="0" smtClean="0">
                  <a:solidFill>
                    <a:prstClr val="black"/>
                  </a:solidFill>
                  <a:latin typeface="Calibri"/>
                  <a:cs typeface="Arial" charset="0"/>
                </a:rPr>
                <a:t>Αντίληψη </a:t>
              </a:r>
              <a:r>
                <a:rPr lang="el-GR" dirty="0">
                  <a:solidFill>
                    <a:prstClr val="black"/>
                  </a:solidFill>
                  <a:latin typeface="Calibri"/>
                  <a:cs typeface="Arial" charset="0"/>
                </a:rPr>
                <a:t>του χρώματος</a:t>
              </a:r>
            </a:p>
          </p:txBody>
        </p:sp>
        <p:cxnSp>
          <p:nvCxnSpPr>
            <p:cNvPr id="14" name="Ευθύγραμμο βέλος σύνδεσης 13"/>
            <p:cNvCxnSpPr>
              <a:stCxn id="6" idx="3"/>
              <a:endCxn id="7" idx="7"/>
            </p:cNvCxnSpPr>
            <p:nvPr/>
          </p:nvCxnSpPr>
          <p:spPr>
            <a:xfrm flipV="1">
              <a:off x="5203758" y="3813162"/>
              <a:ext cx="452470" cy="706657"/>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Ευθύγραμμο βέλος σύνδεσης 16"/>
            <p:cNvCxnSpPr>
              <a:stCxn id="4" idx="2"/>
            </p:cNvCxnSpPr>
            <p:nvPr/>
          </p:nvCxnSpPr>
          <p:spPr>
            <a:xfrm>
              <a:off x="4657619" y="2247402"/>
              <a:ext cx="366739" cy="971851"/>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Ευθύγραμμο βέλος σύνδεσης 26"/>
            <p:cNvCxnSpPr/>
            <p:nvPr/>
          </p:nvCxnSpPr>
          <p:spPr>
            <a:xfrm flipH="1" flipV="1">
              <a:off x="6732629" y="3906854"/>
              <a:ext cx="71442" cy="417641"/>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749198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Θέση περιεχομένου 2"/>
          <p:cNvSpPr>
            <a:spLocks noGrp="1"/>
          </p:cNvSpPr>
          <p:nvPr>
            <p:ph idx="1"/>
          </p:nvPr>
        </p:nvSpPr>
        <p:spPr>
          <a:xfrm>
            <a:off x="468313" y="1268413"/>
            <a:ext cx="8289925" cy="5400675"/>
          </a:xfrm>
        </p:spPr>
        <p:txBody>
          <a:bodyPr/>
          <a:lstStyle/>
          <a:p>
            <a:pPr marL="0" indent="0" eaLnBrk="1" hangingPunct="1">
              <a:lnSpc>
                <a:spcPct val="110000"/>
              </a:lnSpc>
              <a:spcBef>
                <a:spcPts val="1200"/>
              </a:spcBef>
              <a:buFont typeface="Arial" charset="0"/>
              <a:buNone/>
            </a:pPr>
            <a:r>
              <a:rPr lang="el-GR" altLang="el-GR" sz="2400" dirty="0" smtClean="0"/>
              <a:t>Όπως προκύπτει από την προηγούμενη εικόνα, παρατηρείται η μεταβολή της διαδικασίας της όρασης από το πεδίο της </a:t>
            </a:r>
            <a:r>
              <a:rPr lang="el-GR" altLang="el-GR" sz="2400" b="1" dirty="0" smtClean="0">
                <a:solidFill>
                  <a:srgbClr val="295D33"/>
                </a:solidFill>
              </a:rPr>
              <a:t>φυσικής</a:t>
            </a:r>
            <a:r>
              <a:rPr lang="el-GR" altLang="el-GR" sz="2400" dirty="0" smtClean="0"/>
              <a:t> (φωτεινή πηγή, ακτινοβολία μετατροπές μέσω των φυσικών φαινομένων όπως για παράδειγμα ανάκλαση, διάθλαση, σκέδαση κλπ.), στο πεδίο της </a:t>
            </a:r>
            <a:r>
              <a:rPr lang="el-GR" altLang="el-GR" sz="2400" b="1" dirty="0" smtClean="0">
                <a:solidFill>
                  <a:srgbClr val="004A82"/>
                </a:solidFill>
              </a:rPr>
              <a:t>φυσιολογίας</a:t>
            </a:r>
            <a:r>
              <a:rPr lang="el-GR" altLang="el-GR" sz="2400" dirty="0" smtClean="0"/>
              <a:t> του ανθρώπινου οφθαλμού (με τις διεργασίες που λαμβάνουν χώρα κατά την διαδικασία της όρασης) και τέλος στο πεδίο της </a:t>
            </a:r>
            <a:r>
              <a:rPr lang="el-GR" altLang="el-GR" sz="2400" b="1" dirty="0" smtClean="0">
                <a:solidFill>
                  <a:srgbClr val="7F1B2C"/>
                </a:solidFill>
              </a:rPr>
              <a:t>ψυχολογίας</a:t>
            </a:r>
            <a:r>
              <a:rPr lang="el-GR" altLang="el-GR" sz="2400" dirty="0" smtClean="0"/>
              <a:t> όπου δηλαδή προσδιορίζεται το χρώμα από τον άνθρωπο, δίνοντας την πρώτη βασική απάντηση στο ερώτημα : </a:t>
            </a:r>
            <a:r>
              <a:rPr lang="el-GR" altLang="el-GR" sz="2400" b="1" dirty="0" smtClean="0"/>
              <a:t>Τι χρώμα είναι αυτό; </a:t>
            </a:r>
          </a:p>
          <a:p>
            <a:pPr marL="0" indent="0" eaLnBrk="1" hangingPunct="1">
              <a:lnSpc>
                <a:spcPct val="110000"/>
              </a:lnSpc>
              <a:spcBef>
                <a:spcPts val="1200"/>
              </a:spcBef>
              <a:buFont typeface="Arial" charset="0"/>
              <a:buNone/>
            </a:pPr>
            <a:r>
              <a:rPr lang="el-GR" altLang="el-GR" sz="2200" i="1" dirty="0" smtClean="0"/>
              <a:t>Η πορεία της αντίληψης του χρώματος – της χρωματικής πληροφορίας από την φωτεινή πηγή  μπορεί να απεικονιστεί στον πίνακα που ακολουθεί.</a:t>
            </a:r>
          </a:p>
        </p:txBody>
      </p:sp>
      <p:sp>
        <p:nvSpPr>
          <p:cNvPr id="10243" name="Θέση αριθμού διαφάνειας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D226EF78-DB07-4CA7-BB66-9C4671CF5B5B}" type="slidenum">
              <a:rPr lang="el-GR" altLang="el-GR" smtClean="0">
                <a:solidFill>
                  <a:prstClr val="black"/>
                </a:solidFill>
              </a:rPr>
              <a:pPr eaLnBrk="1" hangingPunct="1">
                <a:defRPr/>
              </a:pPr>
              <a:t>8</a:t>
            </a:fld>
            <a:endParaRPr lang="el-GR" altLang="el-GR" dirty="0" smtClean="0">
              <a:solidFill>
                <a:prstClr val="black"/>
              </a:solidFill>
            </a:endParaRPr>
          </a:p>
        </p:txBody>
      </p:sp>
      <p:sp>
        <p:nvSpPr>
          <p:cNvPr id="10244" name="Τίτλος 1"/>
          <p:cNvSpPr>
            <a:spLocks noGrp="1"/>
          </p:cNvSpPr>
          <p:nvPr>
            <p:ph type="title"/>
          </p:nvPr>
        </p:nvSpPr>
        <p:spPr>
          <a:xfrm>
            <a:off x="468313" y="115888"/>
            <a:ext cx="8229600" cy="1081087"/>
          </a:xfrm>
        </p:spPr>
        <p:txBody>
          <a:bodyPr/>
          <a:lstStyle/>
          <a:p>
            <a:pPr eaLnBrk="1" hangingPunct="1"/>
            <a:r>
              <a:rPr lang="nl-NL" altLang="el-GR" smtClean="0"/>
              <a:t>Η πρόσληψη του χρώματος από τον άνθρωπο </a:t>
            </a:r>
            <a:r>
              <a:rPr lang="el-GR" altLang="el-GR" sz="3200" b="0" dirty="0" smtClean="0"/>
              <a:t>(4 από 5)</a:t>
            </a:r>
          </a:p>
        </p:txBody>
      </p:sp>
    </p:spTree>
    <p:extLst>
      <p:ext uri="{BB962C8B-B14F-4D97-AF65-F5344CB8AC3E}">
        <p14:creationId xmlns:p14="http://schemas.microsoft.com/office/powerpoint/2010/main" val="121926070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OC_template_updated">
  <a:themeElements>
    <a:clrScheme name="Προσαρμοσμένο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
  <a:themeElements>
    <a:clrScheme name="Προσαρμοσμένο 6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173</TotalTime>
  <Words>1995</Words>
  <Application>Microsoft Office PowerPoint</Application>
  <PresentationFormat>Προβολή στην οθόνη (4:3)</PresentationFormat>
  <Paragraphs>157</Paragraphs>
  <Slides>23</Slides>
  <Notes>10</Notes>
  <HiddenSlides>0</HiddenSlides>
  <MMClips>0</MMClips>
  <ScaleCrop>false</ScaleCrop>
  <HeadingPairs>
    <vt:vector size="4" baseType="variant">
      <vt:variant>
        <vt:lpstr>Θέμα</vt:lpstr>
      </vt:variant>
      <vt:variant>
        <vt:i4>3</vt:i4>
      </vt:variant>
      <vt:variant>
        <vt:lpstr>Τίτλοι διαφανειών</vt:lpstr>
      </vt:variant>
      <vt:variant>
        <vt:i4>23</vt:i4>
      </vt:variant>
    </vt:vector>
  </HeadingPairs>
  <TitlesOfParts>
    <vt:vector size="26" baseType="lpstr">
      <vt:lpstr>OC_template_updated</vt:lpstr>
      <vt:lpstr>OC_template</vt:lpstr>
      <vt:lpstr>1_OC_template_updated</vt:lpstr>
      <vt:lpstr>Χρώμα Γραφικών Τεχνών</vt:lpstr>
      <vt:lpstr>Φως και ορατό φάσμα (1 από 3)</vt:lpstr>
      <vt:lpstr>Φως και ορατό φάσμα (2 από 3)</vt:lpstr>
      <vt:lpstr>Φως και ορατό φάσμα (3 από 3)</vt:lpstr>
      <vt:lpstr>Ο ανθρώπινος οφθαλμός και η διαδικασία της όρασης</vt:lpstr>
      <vt:lpstr>Η πρόσληψη του χρώματος από τον άνθρωπο (1 από 5)</vt:lpstr>
      <vt:lpstr>Η πρόσληψη του χρώματος από τον άνθρωπο (2 από 5)</vt:lpstr>
      <vt:lpstr>Η πρόσληψη του χρώματος από τον άνθρωπο (3 από 5)</vt:lpstr>
      <vt:lpstr>Η πρόσληψη του χρώματος από τον άνθρωπο (4 από 5)</vt:lpstr>
      <vt:lpstr>Η πρόσληψη του χρώματος από τον άνθρωπο (5 από 5)</vt:lpstr>
      <vt:lpstr>Η αντίληψη του χρώματος από τον άνθρωπο (1 από 6)</vt:lpstr>
      <vt:lpstr>Η αντίληψη του χρώματος από τον άνθρωπο (2 από 6)</vt:lpstr>
      <vt:lpstr>Η αντίληψη του χρώματος από τον άνθρωπο (3 από 6)</vt:lpstr>
      <vt:lpstr>Η αντίληψη του χρώματος από τον άνθρωπο (4 από 6)</vt:lpstr>
      <vt:lpstr>Η αντίληψη του χρώματος από τον άνθρωπο (5 από 6)</vt:lpstr>
      <vt:lpstr>Η αντίληψη του χρώματος από τον άνθρωπο (6 από 6)</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natasakar new</cp:lastModifiedBy>
  <cp:revision>42</cp:revision>
  <dcterms:created xsi:type="dcterms:W3CDTF">2013-03-04T13:35:19Z</dcterms:created>
  <dcterms:modified xsi:type="dcterms:W3CDTF">2015-06-26T11:32:25Z</dcterms:modified>
</cp:coreProperties>
</file>