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348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42" r:id="rId11"/>
    <p:sldId id="322" r:id="rId12"/>
    <p:sldId id="323" r:id="rId13"/>
    <p:sldId id="324" r:id="rId14"/>
    <p:sldId id="325" r:id="rId15"/>
    <p:sldId id="343" r:id="rId16"/>
    <p:sldId id="326" r:id="rId17"/>
    <p:sldId id="350" r:id="rId18"/>
    <p:sldId id="327" r:id="rId19"/>
    <p:sldId id="344" r:id="rId20"/>
    <p:sldId id="328" r:id="rId21"/>
    <p:sldId id="351" r:id="rId22"/>
    <p:sldId id="329" r:id="rId23"/>
    <p:sldId id="330" r:id="rId24"/>
    <p:sldId id="331" r:id="rId25"/>
    <p:sldId id="332" r:id="rId26"/>
    <p:sldId id="333" r:id="rId27"/>
    <p:sldId id="345" r:id="rId28"/>
    <p:sldId id="334" r:id="rId29"/>
    <p:sldId id="335" r:id="rId30"/>
    <p:sldId id="336" r:id="rId31"/>
    <p:sldId id="338" r:id="rId32"/>
    <p:sldId id="339" r:id="rId33"/>
    <p:sldId id="340" r:id="rId34"/>
    <p:sldId id="341" r:id="rId35"/>
    <p:sldId id="346" r:id="rId36"/>
    <p:sldId id="257" r:id="rId37"/>
    <p:sldId id="262" r:id="rId38"/>
    <p:sldId id="264" r:id="rId39"/>
    <p:sldId id="265" r:id="rId40"/>
    <p:sldId id="313" r:id="rId41"/>
    <p:sldId id="349" r:id="rId42"/>
    <p:sldId id="266" r:id="rId43"/>
    <p:sldId id="261" r:id="rId44"/>
  </p:sldIdLst>
  <p:sldSz cx="9144000" cy="6858000" type="screen4x3"/>
  <p:notesSz cx="7104063" cy="10234613"/>
  <p:custDataLst>
    <p:tags r:id="rId4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110" d="100"/>
          <a:sy n="110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53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27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37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2A57-E137-4C5F-B579-357C56D717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43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93C9-2C43-4490-83DD-ECBD4DEC17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59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2A65-13D4-4FA8-8BF0-E6A20CFDD6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8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nx.org/contents/7b4dfcf8-b28e-4141-8f2f-1ff39052669f@13.7:9/Nanomaterials-and-Nanotechnol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cnx.org/contents/7b4dfcf8-b28e-4141-8f2f-1ff39052669f@13.7:9/Nanomaterials-and-Nanotechnol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" TargetMode="External"/><Relationship Id="rId5" Type="http://schemas.openxmlformats.org/officeDocument/2006/relationships/hyperlink" Target="https://commons.wikimedia.org/wiki/User:RKBot" TargetMode="External"/><Relationship Id="rId4" Type="http://schemas.openxmlformats.org/officeDocument/2006/relationships/hyperlink" Target="https://en.wikipedia.org/wiki/Magnetit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ron(III)_oxid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Benjah-bmm2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onic_Recording_Machine,_Accounti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Disavia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jackofspades/" TargetMode="External"/><Relationship Id="rId5" Type="http://schemas.openxmlformats.org/officeDocument/2006/relationships/hyperlink" Target="https://www.flickr.com/photos/jackofspades/4500411648" TargetMode="External"/><Relationship Id="rId4" Type="http://schemas.openxmlformats.org/officeDocument/2006/relationships/hyperlink" Target="http://ecx.images-amazon.com/images/I/41COOp3KKgL._SY300_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gnetic_stripe_card_-_hotel_key_car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Jacki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noldmagnetics.com/Content1.aspx?id=603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rongmagnet.com/attachment/inkjet-magnetic-printer-paper-p-209-image2-en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31.fotomaps.ru/glossy-printer-paper.php" TargetMode="External"/><Relationship Id="rId4" Type="http://schemas.openxmlformats.org/officeDocument/2006/relationships/hyperlink" Target="http://i01.i.aliimg.com/img/pb/710/333/427/427333710_733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art.wordpress.com/author/cerart/page/13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pinel_structure_2.jpg" TargetMode="External"/><Relationship Id="rId7" Type="http://schemas.openxmlformats.org/officeDocument/2006/relationships/hyperlink" Target="http://www.keywordpicture.com/keyword/magnetite%20crystal%20structur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Helg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ywordpicture.com/keyword/magnetite%20crystal%20structur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m.umn.edu/hg2m/hg2m_b/hg2m_b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4482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 Οξείδια του </a:t>
            </a:r>
            <a:r>
              <a:rPr lang="el-GR" sz="2800" dirty="0" smtClean="0"/>
              <a:t>σιδήρο</a:t>
            </a:r>
            <a:r>
              <a:rPr lang="el-GR" sz="2800" dirty="0" smtClean="0"/>
              <a:t>υ</a:t>
            </a:r>
            <a:r>
              <a:rPr lang="el-GR" sz="2800" dirty="0" smtClean="0"/>
              <a:t> </a:t>
            </a:r>
            <a:r>
              <a:rPr lang="el-GR" sz="2800" dirty="0" smtClean="0"/>
              <a:t>– μαγνητικά υλικά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Γραφιστικής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57715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Κρυσταλλική δομή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933235" y="5013453"/>
            <a:ext cx="2997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>
                <a:latin typeface="+mn-lt"/>
              </a:rPr>
              <a:t>Κρυσταλλική δομή μαγνητίτη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Ειδικότερα</a:t>
            </a:r>
            <a:r>
              <a:rPr lang="el-GR" altLang="el-GR" sz="2400" dirty="0"/>
              <a:t>, στον Fe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O</a:t>
            </a:r>
            <a:r>
              <a:rPr lang="el-GR" altLang="el-GR" sz="2400" baseline="-25000" dirty="0"/>
              <a:t>4</a:t>
            </a:r>
            <a:r>
              <a:rPr lang="el-GR" altLang="el-GR" sz="2400" dirty="0"/>
              <a:t> τα ιόντα Fe</a:t>
            </a:r>
            <a:r>
              <a:rPr lang="el-GR" altLang="el-GR" sz="2400" baseline="30000" dirty="0"/>
              <a:t>3+</a:t>
            </a:r>
            <a:r>
              <a:rPr lang="el-GR" altLang="el-GR" sz="2400" dirty="0"/>
              <a:t> τοποθετούνται τυχαία (ισοδύναμα) στα </a:t>
            </a:r>
            <a:r>
              <a:rPr lang="el-GR" altLang="el-GR" sz="2400" dirty="0" err="1"/>
              <a:t>οκταεδρικά</a:t>
            </a:r>
            <a:r>
              <a:rPr lang="el-GR" altLang="el-GR" sz="2400" dirty="0"/>
              <a:t> και τα </a:t>
            </a:r>
            <a:r>
              <a:rPr lang="el-GR" altLang="el-GR" sz="2400" dirty="0" err="1"/>
              <a:t>τετραεδρικά</a:t>
            </a:r>
            <a:r>
              <a:rPr lang="el-GR" altLang="el-GR" sz="2400" dirty="0"/>
              <a:t> κενά ενώ τα Fe</a:t>
            </a:r>
            <a:r>
              <a:rPr lang="el-GR" altLang="el-GR" sz="2400" baseline="30000" dirty="0"/>
              <a:t>2+</a:t>
            </a:r>
            <a:r>
              <a:rPr lang="el-GR" altLang="el-GR" sz="2400" dirty="0"/>
              <a:t> στα </a:t>
            </a:r>
            <a:r>
              <a:rPr lang="el-GR" altLang="el-GR" sz="2400" dirty="0" err="1"/>
              <a:t>οκταεδρικά</a:t>
            </a:r>
            <a:r>
              <a:rPr lang="el-GR" altLang="el-GR" sz="2400" dirty="0"/>
              <a:t>.</a:t>
            </a:r>
          </a:p>
          <a:p>
            <a:r>
              <a:rPr lang="el-GR" altLang="el-GR" sz="2400" dirty="0" smtClean="0"/>
              <a:t>Να </a:t>
            </a:r>
            <a:r>
              <a:rPr lang="el-GR" altLang="el-GR" sz="2400" dirty="0"/>
              <a:t>σημειωθεί ότι ο μαγνητίτης σε οξειδωτική ατμόσφαιρα οξειδώνεται σε </a:t>
            </a:r>
            <a:r>
              <a:rPr lang="el-GR" altLang="el-GR" sz="2400" dirty="0" err="1"/>
              <a:t>μαγκεμίτη</a:t>
            </a:r>
            <a:r>
              <a:rPr lang="el-GR" altLang="el-GR" sz="2400" dirty="0"/>
              <a:t> ή αιματίτη (α- </a:t>
            </a:r>
            <a:r>
              <a:rPr lang="en-US" altLang="el-GR" sz="2400" dirty="0"/>
              <a:t>Fe</a:t>
            </a:r>
            <a:r>
              <a:rPr lang="el-GR" altLang="el-GR" sz="2400" baseline="-25000" dirty="0"/>
              <a:t>2</a:t>
            </a:r>
            <a:r>
              <a:rPr lang="en-US" altLang="el-GR" sz="2400" dirty="0"/>
              <a:t>O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) σύμφωνα με την αντίδραση:</a:t>
            </a:r>
          </a:p>
          <a:p>
            <a:pPr marL="0" indent="0" algn="ctr">
              <a:buNone/>
            </a:pPr>
            <a:r>
              <a:rPr lang="el-GR" altLang="el-GR" sz="2400" dirty="0" smtClean="0"/>
              <a:t>4</a:t>
            </a:r>
            <a:r>
              <a:rPr lang="en-GB" altLang="el-GR" sz="2400" dirty="0"/>
              <a:t>Fe</a:t>
            </a:r>
            <a:r>
              <a:rPr lang="el-GR" altLang="el-GR" sz="2400" baseline="-25000" dirty="0"/>
              <a:t>3</a:t>
            </a:r>
            <a:r>
              <a:rPr lang="en-GB" altLang="el-GR" sz="2400" dirty="0"/>
              <a:t>O</a:t>
            </a:r>
            <a:r>
              <a:rPr lang="el-GR" altLang="el-GR" sz="2400" baseline="-25000" dirty="0"/>
              <a:t>4</a:t>
            </a:r>
            <a:r>
              <a:rPr lang="el-GR" altLang="el-GR" sz="2400" dirty="0"/>
              <a:t> + </a:t>
            </a:r>
            <a:r>
              <a:rPr lang="en-GB" altLang="el-GR" sz="2400" dirty="0"/>
              <a:t>O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 → 6</a:t>
            </a:r>
            <a:r>
              <a:rPr lang="en-GB" altLang="el-GR" sz="2400" dirty="0"/>
              <a:t>Fe</a:t>
            </a:r>
            <a:r>
              <a:rPr lang="el-GR" altLang="el-GR" sz="2400" baseline="-25000" dirty="0"/>
              <a:t>2</a:t>
            </a:r>
            <a:r>
              <a:rPr lang="en-GB" altLang="el-GR" sz="2400" dirty="0"/>
              <a:t>O</a:t>
            </a:r>
            <a:r>
              <a:rPr lang="el-GR" altLang="el-GR" sz="2400" baseline="-25000" dirty="0" smtClean="0"/>
              <a:t>3</a:t>
            </a:r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4098" name="Picture 2" descr="http://cnx.org/resources/02813364a5fa4cfc94a9fc1bc4abe078abf738fe/graphic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818" y="4236117"/>
            <a:ext cx="232840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00851" y="616550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Figure 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Andrew R. Barron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4.0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cnx.org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37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Κρυσταλλική δομή</a:t>
            </a:r>
          </a:p>
        </p:txBody>
      </p:sp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altLang="el-GR" sz="2800" dirty="0" smtClean="0">
                <a:effectLst/>
              </a:rPr>
              <a:t>Η διατεταγμένη δομή του Fe</a:t>
            </a:r>
            <a:r>
              <a:rPr lang="el-GR" altLang="el-GR" sz="2800" baseline="-25000" dirty="0" smtClean="0">
                <a:effectLst/>
              </a:rPr>
              <a:t>3</a:t>
            </a:r>
            <a:r>
              <a:rPr lang="el-GR" altLang="el-GR" sz="2800" dirty="0" smtClean="0">
                <a:effectLst/>
              </a:rPr>
              <a:t>O</a:t>
            </a:r>
            <a:r>
              <a:rPr lang="el-GR" altLang="el-GR" sz="2800" baseline="-25000" dirty="0" smtClean="0">
                <a:effectLst/>
              </a:rPr>
              <a:t>4</a:t>
            </a:r>
            <a:r>
              <a:rPr lang="el-GR" altLang="el-GR" sz="2800" dirty="0" smtClean="0">
                <a:effectLst/>
              </a:rPr>
              <a:t> περιγράφεται ως (Fe</a:t>
            </a:r>
            <a:r>
              <a:rPr lang="el-GR" altLang="el-GR" sz="2800" baseline="30000" dirty="0" smtClean="0">
                <a:effectLst/>
              </a:rPr>
              <a:t>3+</a:t>
            </a:r>
            <a:r>
              <a:rPr lang="el-GR" altLang="el-GR" sz="2800" dirty="0" smtClean="0">
                <a:effectLst/>
              </a:rPr>
              <a:t>)[Fe</a:t>
            </a:r>
            <a:r>
              <a:rPr lang="el-GR" altLang="el-GR" sz="2800" baseline="30000" dirty="0" smtClean="0">
                <a:effectLst/>
              </a:rPr>
              <a:t>2+</a:t>
            </a:r>
            <a:r>
              <a:rPr lang="el-GR" altLang="el-GR" sz="2800" dirty="0" smtClean="0">
                <a:effectLst/>
              </a:rPr>
              <a:t>Fe</a:t>
            </a:r>
            <a:r>
              <a:rPr lang="el-GR" altLang="el-GR" sz="2800" baseline="30000" dirty="0" smtClean="0">
                <a:effectLst/>
              </a:rPr>
              <a:t>3+</a:t>
            </a:r>
            <a:r>
              <a:rPr lang="el-GR" altLang="el-GR" sz="2800" dirty="0" smtClean="0">
                <a:effectLst/>
              </a:rPr>
              <a:t>]O</a:t>
            </a:r>
            <a:r>
              <a:rPr lang="el-GR" altLang="el-GR" sz="2800" baseline="-25000" dirty="0" smtClean="0">
                <a:effectLst/>
              </a:rPr>
              <a:t>4</a:t>
            </a:r>
            <a:r>
              <a:rPr lang="el-GR" altLang="el-GR" sz="2800" dirty="0" smtClean="0">
                <a:effectLst/>
              </a:rPr>
              <a:t> (για την μοναδιαία </a:t>
            </a:r>
            <a:r>
              <a:rPr lang="el-GR" altLang="el-GR" sz="2800" dirty="0" err="1" smtClean="0">
                <a:effectLst/>
              </a:rPr>
              <a:t>κυψελλίδα</a:t>
            </a:r>
            <a:r>
              <a:rPr lang="el-GR" altLang="el-GR" sz="2800" dirty="0" smtClean="0">
                <a:effectLst/>
              </a:rPr>
              <a:t> (</a:t>
            </a:r>
            <a:r>
              <a:rPr lang="en-US" altLang="el-GR" sz="2800" dirty="0" smtClean="0">
                <a:effectLst/>
              </a:rPr>
              <a:t>Fe</a:t>
            </a:r>
            <a:r>
              <a:rPr lang="el-GR" altLang="el-GR" sz="2800" baseline="30000" dirty="0" smtClean="0">
                <a:effectLst/>
              </a:rPr>
              <a:t>3+</a:t>
            </a:r>
            <a:r>
              <a:rPr lang="el-GR" altLang="el-GR" sz="2800" dirty="0" smtClean="0">
                <a:effectLst/>
              </a:rPr>
              <a:t>)</a:t>
            </a:r>
            <a:r>
              <a:rPr lang="el-GR" altLang="el-GR" sz="2800" baseline="-25000" dirty="0" smtClean="0">
                <a:effectLst/>
              </a:rPr>
              <a:t>8</a:t>
            </a:r>
            <a:r>
              <a:rPr lang="el-GR" altLang="el-GR" sz="2800" dirty="0" smtClean="0">
                <a:effectLst/>
              </a:rPr>
              <a:t>[</a:t>
            </a:r>
            <a:r>
              <a:rPr lang="en-US" altLang="el-GR" sz="2800" dirty="0" smtClean="0">
                <a:effectLst/>
              </a:rPr>
              <a:t>Fe</a:t>
            </a:r>
            <a:r>
              <a:rPr lang="el-GR" altLang="el-GR" sz="2800" baseline="30000" dirty="0" smtClean="0">
                <a:effectLst/>
              </a:rPr>
              <a:t>2.5+</a:t>
            </a:r>
            <a:r>
              <a:rPr lang="el-GR" altLang="el-GR" sz="2800" dirty="0" smtClean="0">
                <a:effectLst/>
              </a:rPr>
              <a:t>]</a:t>
            </a:r>
            <a:r>
              <a:rPr lang="el-GR" altLang="el-GR" sz="2800" baseline="-25000" dirty="0" smtClean="0">
                <a:effectLst/>
              </a:rPr>
              <a:t>16</a:t>
            </a:r>
            <a:r>
              <a:rPr lang="en-US" altLang="el-GR" sz="2800" dirty="0" smtClean="0">
                <a:effectLst/>
              </a:rPr>
              <a:t>O</a:t>
            </a:r>
            <a:r>
              <a:rPr lang="el-GR" altLang="el-GR" sz="2800" baseline="-25000" dirty="0" smtClean="0">
                <a:effectLst/>
              </a:rPr>
              <a:t>32</a:t>
            </a:r>
            <a:r>
              <a:rPr lang="el-GR" altLang="el-GR" sz="2800" dirty="0" smtClean="0">
                <a:effectLst/>
              </a:rPr>
              <a:t>), όπου με παρενθέσεις ( ) απεικονίζονται οι </a:t>
            </a:r>
            <a:r>
              <a:rPr lang="el-GR" altLang="el-GR" sz="2800" dirty="0" err="1" smtClean="0">
                <a:effectLst/>
              </a:rPr>
              <a:t>τετραεδρικές</a:t>
            </a:r>
            <a:r>
              <a:rPr lang="el-GR" altLang="el-GR" sz="2800" dirty="0" smtClean="0">
                <a:effectLst/>
              </a:rPr>
              <a:t> θέσεις και με αγκύλες </a:t>
            </a:r>
            <a:endParaRPr lang="el-GR" altLang="el-GR" sz="2800" dirty="0" smtClean="0"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l-GR" altLang="el-GR" sz="2800" dirty="0" smtClean="0">
                <a:effectLst/>
              </a:rPr>
              <a:t>[ </a:t>
            </a:r>
            <a:r>
              <a:rPr lang="el-GR" altLang="el-GR" sz="2800" dirty="0" smtClean="0">
                <a:effectLst/>
              </a:rPr>
              <a:t>] οι </a:t>
            </a:r>
            <a:r>
              <a:rPr lang="el-GR" altLang="el-GR" sz="2800" dirty="0" err="1" smtClean="0">
                <a:effectLst/>
              </a:rPr>
              <a:t>οκταεδρικές</a:t>
            </a:r>
            <a:r>
              <a:rPr lang="el-GR" altLang="el-GR" sz="2800" dirty="0" smtClean="0">
                <a:effectLst/>
              </a:rPr>
              <a:t>.</a:t>
            </a:r>
            <a:r>
              <a:rPr lang="el-GR" altLang="el-GR" sz="2800" b="1" dirty="0" smtClean="0">
                <a:effectLst/>
              </a:rPr>
              <a:t/>
            </a:r>
            <a:br>
              <a:rPr lang="el-GR" altLang="el-GR" sz="2800" b="1" dirty="0" smtClean="0">
                <a:effectLst/>
              </a:rPr>
            </a:br>
            <a:endParaRPr lang="el-GR" altLang="el-GR" sz="2800" b="1" dirty="0" smtClean="0">
              <a:effectLst/>
            </a:endParaRPr>
          </a:p>
        </p:txBody>
      </p:sp>
      <p:pic>
        <p:nvPicPr>
          <p:cNvPr id="5122" name="Picture 2" descr="https://upload.wikimedia.org/wikipedia/commons/d/d4/Magnetite-usa5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71147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b/b6/Magnetite-2784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712994"/>
            <a:ext cx="325219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3123" y="6326891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Magnetite-usa51d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/>
              </a:rPr>
              <a:t>RKBot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cnx.org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5847" y="635640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Magnetite-278427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/>
              </a:rPr>
              <a:t>RKBot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cnx.org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</a:t>
            </a:r>
            <a:r>
              <a:rPr lang="el-GR" dirty="0" err="1" smtClean="0"/>
              <a:t>μαγκεμίτη</a:t>
            </a:r>
            <a:r>
              <a:rPr lang="el-GR" dirty="0" smtClean="0"/>
              <a:t> και μαγνητίτη</a:t>
            </a:r>
            <a:endParaRPr lang="el-GR" dirty="0"/>
          </a:p>
        </p:txBody>
      </p:sp>
      <p:sp>
        <p:nvSpPr>
          <p:cNvPr id="922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600" dirty="0" smtClean="0">
                <a:effectLst/>
              </a:rPr>
              <a:t>Ο </a:t>
            </a:r>
            <a:r>
              <a:rPr lang="el-GR" sz="2600" dirty="0" err="1">
                <a:effectLst/>
              </a:rPr>
              <a:t>μαγκεμίτης</a:t>
            </a:r>
            <a:r>
              <a:rPr lang="el-GR" sz="2600" dirty="0">
                <a:effectLst/>
              </a:rPr>
              <a:t> είναι </a:t>
            </a:r>
            <a:r>
              <a:rPr lang="el-GR" sz="2600" dirty="0" err="1">
                <a:effectLst/>
              </a:rPr>
              <a:t>αλλοτροπική</a:t>
            </a:r>
            <a:r>
              <a:rPr lang="el-GR" sz="2600" dirty="0">
                <a:effectLst/>
              </a:rPr>
              <a:t> μορφή του μαγνητίτη. </a:t>
            </a:r>
          </a:p>
          <a:p>
            <a:pPr>
              <a:defRPr/>
            </a:pPr>
            <a:r>
              <a:rPr lang="el-GR" sz="2600" dirty="0" smtClean="0">
                <a:effectLst/>
              </a:rPr>
              <a:t>Κρυσταλλογραφικά </a:t>
            </a:r>
            <a:r>
              <a:rPr lang="el-GR" sz="2600" dirty="0">
                <a:effectLst/>
              </a:rPr>
              <a:t>είναι ισόμορφα</a:t>
            </a:r>
            <a:r>
              <a:rPr lang="el-GR" sz="2600" dirty="0" smtClean="0">
                <a:effectLst/>
              </a:rPr>
              <a:t>.</a:t>
            </a:r>
            <a:endParaRPr lang="el-GR" sz="2600" dirty="0">
              <a:effectLst/>
            </a:endParaRPr>
          </a:p>
          <a:p>
            <a:pPr>
              <a:defRPr/>
            </a:pPr>
            <a:r>
              <a:rPr lang="el-GR" sz="2600" dirty="0" smtClean="0">
                <a:effectLst/>
              </a:rPr>
              <a:t>Ενώ </a:t>
            </a:r>
            <a:r>
              <a:rPr lang="el-GR" sz="2600" dirty="0">
                <a:effectLst/>
              </a:rPr>
              <a:t>όμως </a:t>
            </a:r>
            <a:r>
              <a:rPr lang="el-GR" sz="2600" dirty="0">
                <a:solidFill>
                  <a:srgbClr val="000000"/>
                </a:solidFill>
                <a:effectLst/>
              </a:rPr>
              <a:t>στην δομή του μαγνητίτη</a:t>
            </a:r>
            <a:r>
              <a:rPr lang="el-GR" sz="2600" dirty="0">
                <a:effectLst/>
              </a:rPr>
              <a:t> ενυπάρχουν ιόντα </a:t>
            </a:r>
            <a:r>
              <a:rPr lang="en-US" sz="2600" dirty="0">
                <a:solidFill>
                  <a:srgbClr val="000000"/>
                </a:solidFill>
                <a:effectLst/>
              </a:rPr>
              <a:t>Fe</a:t>
            </a:r>
            <a:r>
              <a:rPr lang="el-GR" sz="2600" baseline="30000" dirty="0">
                <a:solidFill>
                  <a:srgbClr val="000000"/>
                </a:solidFill>
                <a:effectLst/>
              </a:rPr>
              <a:t>2+</a:t>
            </a:r>
            <a:r>
              <a:rPr lang="el-GR" sz="2600" dirty="0">
                <a:solidFill>
                  <a:srgbClr val="000000"/>
                </a:solidFill>
                <a:effectLst/>
              </a:rPr>
              <a:t> και </a:t>
            </a:r>
            <a:r>
              <a:rPr lang="en-US" sz="2600" dirty="0">
                <a:solidFill>
                  <a:srgbClr val="000000"/>
                </a:solidFill>
                <a:effectLst/>
              </a:rPr>
              <a:t>Fe</a:t>
            </a:r>
            <a:r>
              <a:rPr lang="el-GR" sz="2600" baseline="30000" dirty="0">
                <a:solidFill>
                  <a:srgbClr val="000000"/>
                </a:solidFill>
                <a:effectLst/>
              </a:rPr>
              <a:t>3+</a:t>
            </a:r>
            <a:r>
              <a:rPr lang="el-GR" sz="2600" dirty="0">
                <a:solidFill>
                  <a:srgbClr val="000000"/>
                </a:solidFill>
                <a:effectLst/>
              </a:rPr>
              <a:t>, στην δομή του </a:t>
            </a:r>
            <a:r>
              <a:rPr lang="el-GR" sz="2600" dirty="0" err="1">
                <a:solidFill>
                  <a:srgbClr val="000000"/>
                </a:solidFill>
                <a:effectLst/>
              </a:rPr>
              <a:t>μαγκεμίτη</a:t>
            </a:r>
            <a:r>
              <a:rPr lang="el-GR" sz="2600" dirty="0">
                <a:effectLst/>
              </a:rPr>
              <a:t> όλα τα ιόντα σιδήρου είναι στην οξειδωτική κατάσταση </a:t>
            </a:r>
            <a:r>
              <a:rPr lang="el-GR" sz="2600" b="1" dirty="0">
                <a:solidFill>
                  <a:srgbClr val="820000"/>
                </a:solidFill>
                <a:effectLst/>
              </a:rPr>
              <a:t>+3</a:t>
            </a:r>
            <a:r>
              <a:rPr lang="el-GR" sz="2600" dirty="0">
                <a:effectLst/>
              </a:rPr>
              <a:t> και η ηλεκτρική ουδετερότητα της δομής εξασφαλίζεται από την </a:t>
            </a:r>
            <a:r>
              <a:rPr lang="el-GR" sz="2600" b="1" dirty="0">
                <a:solidFill>
                  <a:srgbClr val="820000"/>
                </a:solidFill>
                <a:effectLst/>
              </a:rPr>
              <a:t>ύπαρξη κενοτήτων κατιόντων (8/3 κενοτήτων στις 24 θέσεις </a:t>
            </a:r>
            <a:r>
              <a:rPr lang="en-US" sz="2600" b="1" dirty="0">
                <a:solidFill>
                  <a:srgbClr val="820000"/>
                </a:solidFill>
                <a:effectLst/>
              </a:rPr>
              <a:t>Fe</a:t>
            </a:r>
            <a:r>
              <a:rPr lang="el-GR" sz="2600" b="1" dirty="0">
                <a:solidFill>
                  <a:srgbClr val="820000"/>
                </a:solidFill>
                <a:effectLst/>
              </a:rPr>
              <a:t> στην μοναδιαία κυψελίδα του μαγνητίτη). </a:t>
            </a:r>
          </a:p>
          <a:p>
            <a:pPr>
              <a:defRPr/>
            </a:pPr>
            <a:r>
              <a:rPr lang="el-GR" sz="2600" dirty="0" smtClean="0">
                <a:effectLst/>
              </a:rPr>
              <a:t>Οι </a:t>
            </a:r>
            <a:r>
              <a:rPr lang="el-GR" sz="2600" dirty="0">
                <a:effectLst/>
              </a:rPr>
              <a:t>κενότητες αυτές είναι στις </a:t>
            </a:r>
            <a:r>
              <a:rPr lang="el-GR" sz="2600" dirty="0" err="1">
                <a:effectLst/>
              </a:rPr>
              <a:t>οκταεδρικές</a:t>
            </a:r>
            <a:r>
              <a:rPr lang="el-GR" sz="2600" dirty="0">
                <a:effectLst/>
              </a:rPr>
              <a:t> θέσεις και γι αυτό η κυβική κυψελίδα περιγράφεται ως  </a:t>
            </a:r>
            <a:endParaRPr lang="el-GR" sz="2600" dirty="0" smtClean="0">
              <a:effectLst/>
            </a:endParaRPr>
          </a:p>
          <a:p>
            <a:pPr marL="0" indent="0">
              <a:buNone/>
              <a:defRPr/>
            </a:pPr>
            <a:r>
              <a:rPr lang="el-GR" sz="2600" dirty="0" smtClean="0"/>
              <a:t>     </a:t>
            </a:r>
            <a:r>
              <a:rPr lang="el-GR" sz="2600" dirty="0" smtClean="0">
                <a:effectLst/>
              </a:rPr>
              <a:t>(</a:t>
            </a:r>
            <a:r>
              <a:rPr lang="en-US" sz="2600" dirty="0">
                <a:effectLst/>
              </a:rPr>
              <a:t>Fe</a:t>
            </a:r>
            <a:r>
              <a:rPr lang="el-GR" sz="2600" baseline="30000" dirty="0">
                <a:effectLst/>
              </a:rPr>
              <a:t>3+</a:t>
            </a:r>
            <a:r>
              <a:rPr lang="el-GR" sz="2600" dirty="0">
                <a:effectLst/>
              </a:rPr>
              <a:t>)</a:t>
            </a:r>
            <a:r>
              <a:rPr lang="el-GR" sz="2600" baseline="-25000" dirty="0">
                <a:effectLst/>
              </a:rPr>
              <a:t>8</a:t>
            </a:r>
            <a:r>
              <a:rPr lang="el-GR" sz="2600" dirty="0">
                <a:effectLst/>
              </a:rPr>
              <a:t>[</a:t>
            </a:r>
            <a:r>
              <a:rPr lang="en-US" sz="2600" dirty="0">
                <a:effectLst/>
              </a:rPr>
              <a:t>Fe</a:t>
            </a:r>
            <a:r>
              <a:rPr lang="el-GR" sz="2600" baseline="30000" dirty="0">
                <a:effectLst/>
              </a:rPr>
              <a:t>3+</a:t>
            </a:r>
            <a:r>
              <a:rPr lang="el-GR" sz="2600" baseline="-25000" dirty="0">
                <a:effectLst/>
              </a:rPr>
              <a:t>5/6 _1/6</a:t>
            </a:r>
            <a:r>
              <a:rPr lang="el-GR" sz="2600" dirty="0">
                <a:effectLst/>
              </a:rPr>
              <a:t>]</a:t>
            </a:r>
            <a:r>
              <a:rPr lang="el-GR" sz="2600" baseline="-25000" dirty="0">
                <a:effectLst/>
              </a:rPr>
              <a:t>16</a:t>
            </a:r>
            <a:r>
              <a:rPr lang="el-GR" sz="2600" dirty="0">
                <a:effectLst/>
              </a:rPr>
              <a:t>O</a:t>
            </a:r>
            <a:r>
              <a:rPr lang="el-GR" sz="2600" baseline="-25000" dirty="0">
                <a:effectLst/>
              </a:rPr>
              <a:t>32</a:t>
            </a:r>
            <a:r>
              <a:rPr lang="el-GR" sz="26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65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Μεγάλο ρόλο στις μαγνητικές ιδιότητες των υλικών παίζει </a:t>
            </a:r>
          </a:p>
        </p:txBody>
      </p:sp>
      <p:sp>
        <p:nvSpPr>
          <p:cNvPr id="912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800" dirty="0" smtClean="0">
                <a:effectLst/>
              </a:rPr>
              <a:t>το μέγεθος των </a:t>
            </a:r>
            <a:r>
              <a:rPr lang="el-GR" sz="2800" dirty="0" err="1" smtClean="0">
                <a:effectLst/>
              </a:rPr>
              <a:t>νανοσωματιδίων</a:t>
            </a:r>
            <a:endParaRPr lang="en-US" sz="2800" dirty="0" smtClean="0">
              <a:effectLst/>
            </a:endParaRPr>
          </a:p>
          <a:p>
            <a:pPr marL="514350" indent="-514350" algn="just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800" dirty="0" smtClean="0">
                <a:effectLst/>
              </a:rPr>
              <a:t>το σχήμα των </a:t>
            </a:r>
            <a:r>
              <a:rPr lang="el-GR" sz="2800" dirty="0" err="1" smtClean="0">
                <a:effectLst/>
              </a:rPr>
              <a:t>νανοσωματιδίων</a:t>
            </a:r>
            <a:endParaRPr lang="en-US" sz="2800" dirty="0" smtClean="0">
              <a:effectLst/>
            </a:endParaRPr>
          </a:p>
          <a:p>
            <a:pPr marL="514350" indent="-514350" algn="just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800" dirty="0" smtClean="0">
                <a:effectLst/>
              </a:rPr>
              <a:t>η μέθοδος παρασκευής των υλικών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endParaRPr lang="el-GR" sz="2800" dirty="0" smtClean="0">
              <a:effectLst/>
            </a:endParaRP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94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μέθοδος </a:t>
            </a:r>
            <a:r>
              <a:rPr lang="el-GR" dirty="0" smtClean="0"/>
              <a:t>σύνθεσης </a:t>
            </a:r>
            <a:r>
              <a:rPr lang="el-GR" dirty="0" smtClean="0"/>
              <a:t>των υλικών σχετίζεται με την εφαρμογή τους</a:t>
            </a:r>
            <a:endParaRPr lang="el-GR" dirty="0"/>
          </a:p>
        </p:txBody>
      </p:sp>
      <p:sp>
        <p:nvSpPr>
          <p:cNvPr id="940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0034" y="1714488"/>
            <a:ext cx="8229600" cy="3803884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600" dirty="0" smtClean="0"/>
              <a:t>Ουσιαστικά, η μέθοδος παρασκευής υλικών που σχεδιάζεται και τελικά πραγματοποιείται εξαρτάται άμεσα από την εφαρμογή στην οποία πρόκειται να χρησιμοποιηθούν τα υλικά.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600" dirty="0" smtClean="0"/>
              <a:t>Για παράδειγμα, υπάρχουν εφαρμογές στις οποίες χρησιμοποιούνται επιφανειακά τροποποιημένα μαγνητικά σωματίδια (υδρόφοβα).</a:t>
            </a:r>
          </a:p>
        </p:txBody>
      </p:sp>
    </p:spTree>
    <p:extLst>
      <p:ext uri="{BB962C8B-B14F-4D97-AF65-F5344CB8AC3E}">
        <p14:creationId xmlns:p14="http://schemas.microsoft.com/office/powerpoint/2010/main" val="23972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σύνθεσης</a:t>
            </a:r>
            <a:endParaRPr lang="el-GR" dirty="0"/>
          </a:p>
        </p:txBody>
      </p:sp>
      <p:sp>
        <p:nvSpPr>
          <p:cNvPr id="9400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600" dirty="0" smtClean="0"/>
              <a:t>Ορισμένες από τις κοινές μεθόδους παρασκευής μαγνητίτη είναι η </a:t>
            </a:r>
            <a:r>
              <a:rPr lang="el-GR" sz="2600" dirty="0" err="1" smtClean="0"/>
              <a:t>συγκαταβύθιση</a:t>
            </a:r>
            <a:r>
              <a:rPr lang="el-GR" sz="2600" dirty="0" smtClean="0"/>
              <a:t>, η οξείδωση </a:t>
            </a:r>
            <a:r>
              <a:rPr lang="en-GB" sz="2600" dirty="0" smtClean="0"/>
              <a:t>Fe</a:t>
            </a:r>
            <a:r>
              <a:rPr lang="el-GR" sz="2600" dirty="0" smtClean="0"/>
              <a:t>(</a:t>
            </a:r>
            <a:r>
              <a:rPr lang="en-GB" sz="2600" dirty="0" smtClean="0"/>
              <a:t>OH</a:t>
            </a:r>
            <a:r>
              <a:rPr lang="el-GR" sz="2600" dirty="0" smtClean="0"/>
              <a:t>)</a:t>
            </a:r>
            <a:r>
              <a:rPr lang="el-GR" sz="2600" baseline="-25000" dirty="0" smtClean="0"/>
              <a:t>2</a:t>
            </a:r>
            <a:r>
              <a:rPr lang="el-GR" sz="2600" dirty="0" smtClean="0"/>
              <a:t>, η αναγωγή του αιματίτη με θέρμανση παρουσία </a:t>
            </a:r>
            <a:r>
              <a:rPr lang="en-US" sz="2600" dirty="0" smtClean="0"/>
              <a:t>H</a:t>
            </a:r>
            <a:r>
              <a:rPr lang="el-GR" sz="2600" baseline="-25000" dirty="0" smtClean="0"/>
              <a:t>2</a:t>
            </a:r>
            <a:r>
              <a:rPr lang="el-GR" sz="2600" dirty="0" smtClean="0"/>
              <a:t>, η αλκαλική υδρόλυση </a:t>
            </a:r>
            <a:r>
              <a:rPr lang="el-GR" sz="2600" dirty="0" err="1" smtClean="0"/>
              <a:t>θειϊκών</a:t>
            </a:r>
            <a:r>
              <a:rPr lang="el-GR" sz="2600" dirty="0" smtClean="0"/>
              <a:t> αλάτων και </a:t>
            </a:r>
            <a:r>
              <a:rPr lang="el-GR" sz="2600" dirty="0" err="1" smtClean="0"/>
              <a:t>έψηση</a:t>
            </a:r>
            <a:r>
              <a:rPr lang="el-GR" sz="2600" dirty="0" smtClean="0"/>
              <a:t> τους, η οξείδωση θειικών αλάτων σιδήρου σε αλκαλικές συνθήκες παρουσία </a:t>
            </a:r>
            <a:r>
              <a:rPr lang="en-US" sz="2600" dirty="0" smtClean="0"/>
              <a:t>KOH</a:t>
            </a:r>
            <a:r>
              <a:rPr lang="el-GR" sz="2600" dirty="0" smtClean="0"/>
              <a:t> κ.α.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600" dirty="0" smtClean="0"/>
              <a:t>Τα δε οξείδια </a:t>
            </a:r>
            <a:r>
              <a:rPr lang="en-US" sz="2600" dirty="0" smtClean="0"/>
              <a:t>F</a:t>
            </a:r>
            <a:r>
              <a:rPr lang="el-GR" sz="2600" dirty="0" smtClean="0"/>
              <a:t>e</a:t>
            </a:r>
            <a:r>
              <a:rPr lang="el-GR" sz="2600" baseline="-25000" dirty="0" smtClean="0"/>
              <a:t>3</a:t>
            </a:r>
            <a:r>
              <a:rPr lang="el-GR" sz="2600" dirty="0" smtClean="0"/>
              <a:t>O</a:t>
            </a:r>
            <a:r>
              <a:rPr lang="el-GR" sz="2600" baseline="-25000" dirty="0" smtClean="0"/>
              <a:t>4</a:t>
            </a:r>
            <a:r>
              <a:rPr lang="el-GR" sz="2600" dirty="0" smtClean="0"/>
              <a:t> ή γ-Fe</a:t>
            </a:r>
            <a:r>
              <a:rPr lang="el-GR" sz="2600" baseline="-25000" dirty="0" smtClean="0"/>
              <a:t>2</a:t>
            </a:r>
            <a:r>
              <a:rPr lang="el-GR" sz="2600" dirty="0" smtClean="0"/>
              <a:t>O</a:t>
            </a:r>
            <a:r>
              <a:rPr lang="el-GR" sz="2600" baseline="-25000" dirty="0" smtClean="0"/>
              <a:t>3</a:t>
            </a:r>
            <a:r>
              <a:rPr lang="el-GR" sz="2600" dirty="0" smtClean="0"/>
              <a:t> μπορούν να σχηματιστούν μέσω καταβύθισης από υδατικά διαλύματα δισθενούς ή τρισθενούς σιδήρου με προσθήκη βάσης. </a:t>
            </a:r>
          </a:p>
        </p:txBody>
      </p:sp>
    </p:spTree>
    <p:extLst>
      <p:ext uri="{BB962C8B-B14F-4D97-AF65-F5344CB8AC3E}">
        <p14:creationId xmlns:p14="http://schemas.microsoft.com/office/powerpoint/2010/main" val="2691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παράμετρες που επηρεάζουν το σχήμα, τη σύσταση και το μέγεθος των σωματιδίων εξαρτώνται από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941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143116"/>
            <a:ext cx="8229600" cy="4094196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600" dirty="0" smtClean="0"/>
              <a:t>Τον τύπο των πρόδρομων διαλυμάτων που χρησιμοποιούνται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600" dirty="0" smtClean="0"/>
              <a:t>Τις αναλογίες τρισθενούς και δισθενούς σιδήρου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600" dirty="0" smtClean="0"/>
              <a:t>Το </a:t>
            </a:r>
            <a:r>
              <a:rPr lang="el-GR" sz="2600" dirty="0" err="1" smtClean="0"/>
              <a:t>pΗ</a:t>
            </a:r>
            <a:endParaRPr lang="el-GR" sz="26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600" dirty="0" smtClean="0"/>
              <a:t>Την ιοντική ισχύ του μέσου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endParaRPr 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1865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Χαρακτηρισμός μαγνητικών υλικών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χαρακτηρισμός των </a:t>
            </a:r>
            <a:r>
              <a:rPr lang="el-GR" dirty="0" smtClean="0"/>
              <a:t>μαγνητικών υλικών </a:t>
            </a:r>
            <a:r>
              <a:rPr lang="el-GR" dirty="0"/>
              <a:t>γίνεται με περίθλαση </a:t>
            </a:r>
            <a:r>
              <a:rPr lang="el-GR" dirty="0" err="1"/>
              <a:t>ακτίνων</a:t>
            </a:r>
            <a:r>
              <a:rPr lang="el-GR" dirty="0"/>
              <a:t> Χ (</a:t>
            </a:r>
            <a:r>
              <a:rPr lang="en-US" dirty="0"/>
              <a:t>XRD</a:t>
            </a:r>
            <a:r>
              <a:rPr lang="el-GR" dirty="0"/>
              <a:t>), </a:t>
            </a:r>
            <a:r>
              <a:rPr lang="en-US" dirty="0"/>
              <a:t>SEM</a:t>
            </a:r>
            <a:r>
              <a:rPr lang="el-GR" dirty="0"/>
              <a:t>, </a:t>
            </a:r>
            <a:r>
              <a:rPr lang="en-US" dirty="0"/>
              <a:t>TEM</a:t>
            </a:r>
            <a:r>
              <a:rPr lang="el-GR" dirty="0"/>
              <a:t>, μαγνητικές μετρήσεις, φασματοσκοπία </a:t>
            </a:r>
            <a:r>
              <a:rPr lang="en-US" dirty="0"/>
              <a:t>M</a:t>
            </a:r>
            <a:r>
              <a:rPr lang="el-GR" dirty="0"/>
              <a:t>ö</a:t>
            </a:r>
            <a:r>
              <a:rPr lang="en-US" dirty="0" err="1"/>
              <a:t>ssbauer</a:t>
            </a:r>
            <a:r>
              <a:rPr lang="el-GR" dirty="0"/>
              <a:t>, μέτρηση ειδικής επιφάνειας κ.α.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6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Γενικές εφαρμογές</a:t>
            </a:r>
            <a:endParaRPr lang="el-GR" dirty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>
                <a:effectLst/>
              </a:rPr>
              <a:t>Το Fe</a:t>
            </a:r>
            <a:r>
              <a:rPr lang="el-GR" altLang="el-GR" sz="2600" baseline="-25000" dirty="0" smtClean="0">
                <a:effectLst/>
              </a:rPr>
              <a:t>3</a:t>
            </a:r>
            <a:r>
              <a:rPr lang="el-GR" altLang="el-GR" sz="2600" dirty="0" smtClean="0">
                <a:effectLst/>
              </a:rPr>
              <a:t>O</a:t>
            </a:r>
            <a:r>
              <a:rPr lang="el-GR" altLang="el-GR" sz="2600" baseline="-25000" dirty="0" smtClean="0">
                <a:effectLst/>
              </a:rPr>
              <a:t>4</a:t>
            </a:r>
            <a:r>
              <a:rPr lang="el-GR" altLang="el-GR" sz="2600" dirty="0" smtClean="0">
                <a:effectLst/>
              </a:rPr>
              <a:t> φαίνεται να είναι ένα πολλά υποσχόμενο υλικό για τις </a:t>
            </a:r>
            <a:r>
              <a:rPr lang="el-GR" altLang="el-GR" sz="2600" b="1" dirty="0" smtClean="0">
                <a:solidFill>
                  <a:srgbClr val="820000"/>
                </a:solidFill>
                <a:effectLst/>
              </a:rPr>
              <a:t>ιατρικές εφαρμογές </a:t>
            </a:r>
            <a:r>
              <a:rPr lang="el-GR" altLang="el-GR" sz="2600" dirty="0" smtClean="0">
                <a:effectLst/>
              </a:rPr>
              <a:t>διότι η </a:t>
            </a:r>
            <a:r>
              <a:rPr lang="el-GR" altLang="el-GR" sz="2600" dirty="0" err="1" smtClean="0">
                <a:effectLst/>
              </a:rPr>
              <a:t>βιοσυμβατότητά</a:t>
            </a:r>
            <a:r>
              <a:rPr lang="el-GR" altLang="el-GR" sz="2600" dirty="0" smtClean="0">
                <a:effectLst/>
              </a:rPr>
              <a:t> του έχει ήδη αποδειχθεί. Είναι ένα κοινό μαγνητικό οξείδιο σιδήρου το οποίο έχει αντίστροφη κυβική δομή </a:t>
            </a:r>
            <a:r>
              <a:rPr lang="el-GR" altLang="el-GR" sz="2600" dirty="0" err="1" smtClean="0">
                <a:effectLst/>
              </a:rPr>
              <a:t>σπινελίου</a:t>
            </a:r>
            <a:r>
              <a:rPr lang="el-GR" altLang="el-GR" sz="2600" dirty="0" smtClean="0">
                <a:effectLst/>
              </a:rPr>
              <a:t> με οξυγόνο . </a:t>
            </a:r>
          </a:p>
          <a:p>
            <a:pPr eaLnBrk="1" hangingPunct="1"/>
            <a:r>
              <a:rPr lang="el-GR" altLang="el-GR" sz="2600" dirty="0" smtClean="0">
                <a:effectLst/>
              </a:rPr>
              <a:t>Τα μαγνητικά </a:t>
            </a:r>
            <a:r>
              <a:rPr lang="el-GR" altLang="el-GR" sz="2600" dirty="0" err="1" smtClean="0">
                <a:effectLst/>
              </a:rPr>
              <a:t>νανοσωματίδια</a:t>
            </a:r>
            <a:r>
              <a:rPr lang="el-GR" altLang="el-GR" sz="2600" dirty="0" smtClean="0">
                <a:effectLst/>
              </a:rPr>
              <a:t> έχουν φυσικές και χημικές ιδιότητες οι οποίες δημιουργούν </a:t>
            </a:r>
            <a:r>
              <a:rPr lang="el-GR" altLang="el-GR" sz="2600" dirty="0" err="1" smtClean="0">
                <a:effectLst/>
              </a:rPr>
              <a:t>υπερπαραμαγνητικά</a:t>
            </a:r>
            <a:r>
              <a:rPr lang="el-GR" altLang="el-GR" sz="2600" dirty="0" smtClean="0">
                <a:effectLst/>
              </a:rPr>
              <a:t> φαινόμενα. </a:t>
            </a:r>
          </a:p>
        </p:txBody>
      </p:sp>
    </p:spTree>
    <p:extLst>
      <p:ext uri="{BB962C8B-B14F-4D97-AF65-F5344CB8AC3E}">
        <p14:creationId xmlns:p14="http://schemas.microsoft.com/office/powerpoint/2010/main" val="20558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Γενικές εφαρμογές</a:t>
            </a:r>
            <a:endParaRPr lang="el-GR" dirty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600" dirty="0" smtClean="0">
                <a:effectLst/>
              </a:rPr>
              <a:t>Εξαιτίας αυτών των μοναδικών ιδιοτήτων τα </a:t>
            </a:r>
            <a:r>
              <a:rPr lang="el-GR" altLang="el-GR" sz="2600" dirty="0" err="1" smtClean="0">
                <a:effectLst/>
              </a:rPr>
              <a:t>υπερπαραμαγνητικά</a:t>
            </a:r>
            <a:r>
              <a:rPr lang="el-GR" altLang="el-GR" sz="2600" dirty="0" smtClean="0">
                <a:effectLst/>
              </a:rPr>
              <a:t> </a:t>
            </a:r>
            <a:r>
              <a:rPr lang="el-GR" altLang="el-GR" sz="2600" dirty="0" err="1" smtClean="0">
                <a:effectLst/>
              </a:rPr>
              <a:t>νανοσωματίδια</a:t>
            </a:r>
            <a:r>
              <a:rPr lang="el-GR" altLang="el-GR" sz="2600" dirty="0" smtClean="0">
                <a:effectLst/>
              </a:rPr>
              <a:t> βρίσκουν εφαρμογή σε ιατρικά θέματα. Για αυτές τις εφαρμογές τα σωματίδια πρέπει να συνδυάζουν υψηλή μαγνήτιση πυρήνα, </a:t>
            </a:r>
            <a:r>
              <a:rPr lang="el-GR" altLang="el-GR" sz="2600" dirty="0" err="1" smtClean="0">
                <a:effectLst/>
              </a:rPr>
              <a:t>βιοσυμβατότητα</a:t>
            </a:r>
            <a:r>
              <a:rPr lang="el-GR" altLang="el-GR" sz="2600" dirty="0" smtClean="0">
                <a:effectLst/>
              </a:rPr>
              <a:t>. 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600" dirty="0" smtClean="0">
                <a:effectLst/>
              </a:rPr>
              <a:t>Επίσης πρέπει να διαθέτουν κατάλληλα επιφανειακά χαρακτηριστικά ώστε να μπορούν να χρησιμοποιηθούν σε </a:t>
            </a:r>
            <a:r>
              <a:rPr lang="el-GR" altLang="el-GR" sz="2600" dirty="0" err="1" smtClean="0">
                <a:effectLst/>
              </a:rPr>
              <a:t>in</a:t>
            </a:r>
            <a:r>
              <a:rPr lang="el-GR" altLang="el-GR" sz="2600" dirty="0" smtClean="0">
                <a:effectLst/>
              </a:rPr>
              <a:t> </a:t>
            </a:r>
            <a:r>
              <a:rPr lang="el-GR" altLang="el-GR" sz="2600" dirty="0" err="1" smtClean="0">
                <a:effectLst/>
              </a:rPr>
              <a:t>vitro</a:t>
            </a:r>
            <a:r>
              <a:rPr lang="el-GR" altLang="el-GR" sz="2600" dirty="0" smtClean="0">
                <a:effectLst/>
              </a:rPr>
              <a:t> και </a:t>
            </a:r>
            <a:r>
              <a:rPr lang="el-GR" altLang="el-GR" sz="2600" dirty="0" err="1" smtClean="0">
                <a:effectLst/>
              </a:rPr>
              <a:t>in</a:t>
            </a:r>
            <a:r>
              <a:rPr lang="el-GR" altLang="el-GR" sz="2600" dirty="0" smtClean="0">
                <a:effectLst/>
              </a:rPr>
              <a:t> </a:t>
            </a:r>
            <a:r>
              <a:rPr lang="el-GR" altLang="el-GR" sz="2600" dirty="0" err="1" smtClean="0">
                <a:effectLst/>
              </a:rPr>
              <a:t>vivo</a:t>
            </a:r>
            <a:r>
              <a:rPr lang="el-GR" altLang="el-GR" sz="2600" dirty="0" smtClean="0">
                <a:effectLst/>
              </a:rPr>
              <a:t> εφαρμογές.</a:t>
            </a:r>
          </a:p>
        </p:txBody>
      </p:sp>
    </p:spTree>
    <p:extLst>
      <p:ext uri="{BB962C8B-B14F-4D97-AF65-F5344CB8AC3E}">
        <p14:creationId xmlns:p14="http://schemas.microsoft.com/office/powerpoint/2010/main" val="24700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Οξείδια του </a:t>
            </a:r>
            <a:r>
              <a:rPr lang="el-GR" dirty="0" smtClean="0"/>
              <a:t>σιδήρου </a:t>
            </a:r>
            <a:r>
              <a:rPr lang="el-GR" dirty="0"/>
              <a:t>– μαγνητικά </a:t>
            </a:r>
            <a:r>
              <a:rPr lang="el-GR" dirty="0" smtClean="0"/>
              <a:t>υλικά</a:t>
            </a:r>
            <a:endParaRPr lang="el-GR" dirty="0"/>
          </a:p>
        </p:txBody>
      </p:sp>
      <p:sp>
        <p:nvSpPr>
          <p:cNvPr id="900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/>
              <a:t>Στα κεραμικά υλικά ανήκουν και οι </a:t>
            </a:r>
            <a:r>
              <a:rPr lang="el-GR" sz="2800" dirty="0" err="1" smtClean="0"/>
              <a:t>φερρίτες</a:t>
            </a:r>
            <a:r>
              <a:rPr lang="el-GR" sz="2800" dirty="0" smtClean="0"/>
              <a:t> όπως τα οξείδια του σιδήρου </a:t>
            </a:r>
            <a:endParaRPr lang="en-US" sz="2800" dirty="0" smtClean="0"/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</a:rPr>
              <a:t>α-</a:t>
            </a:r>
            <a:r>
              <a:rPr lang="en-US" sz="2800" b="1" dirty="0" smtClean="0">
                <a:solidFill>
                  <a:schemeClr val="tx2"/>
                </a:solidFill>
              </a:rPr>
              <a:t>Fe</a:t>
            </a:r>
            <a:r>
              <a:rPr lang="el-GR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O</a:t>
            </a:r>
            <a:r>
              <a:rPr lang="el-GR" sz="2800" b="1" baseline="-25000" dirty="0" smtClean="0">
                <a:solidFill>
                  <a:schemeClr val="tx2"/>
                </a:solidFill>
              </a:rPr>
              <a:t>3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(αιματίτης)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</a:rPr>
              <a:t>γ-</a:t>
            </a:r>
            <a:r>
              <a:rPr lang="en-US" sz="2800" b="1" dirty="0" smtClean="0">
                <a:solidFill>
                  <a:schemeClr val="tx2"/>
                </a:solidFill>
              </a:rPr>
              <a:t>Fe</a:t>
            </a:r>
            <a:r>
              <a:rPr lang="el-GR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O</a:t>
            </a:r>
            <a:r>
              <a:rPr lang="el-GR" sz="2800" b="1" baseline="-25000" dirty="0" smtClean="0">
                <a:solidFill>
                  <a:schemeClr val="tx2"/>
                </a:solidFill>
              </a:rPr>
              <a:t>3</a:t>
            </a:r>
            <a:r>
              <a:rPr lang="el-GR" sz="2800" b="1" dirty="0" smtClean="0">
                <a:solidFill>
                  <a:schemeClr val="tx2"/>
                </a:solidFill>
              </a:rPr>
              <a:t> (</a:t>
            </a:r>
            <a:r>
              <a:rPr lang="el-GR" sz="2800" b="1" dirty="0" err="1" smtClean="0">
                <a:solidFill>
                  <a:schemeClr val="tx2"/>
                </a:solidFill>
              </a:rPr>
              <a:t>μαγκεμίτης</a:t>
            </a:r>
            <a:r>
              <a:rPr lang="el-GR" sz="2800" b="1" dirty="0" smtClean="0">
                <a:solidFill>
                  <a:schemeClr val="tx2"/>
                </a:solidFill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</a:rPr>
              <a:t>maghemite</a:t>
            </a:r>
            <a:r>
              <a:rPr lang="el-GR" sz="2800" b="1" dirty="0" smtClean="0">
                <a:solidFill>
                  <a:schemeClr val="tx2"/>
                </a:solidFill>
              </a:rPr>
              <a:t>)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820000"/>
                </a:solidFill>
              </a:rPr>
              <a:t>Fe</a:t>
            </a:r>
            <a:r>
              <a:rPr lang="el-GR" sz="2800" b="1" baseline="-25000" dirty="0" smtClean="0">
                <a:solidFill>
                  <a:srgbClr val="820000"/>
                </a:solidFill>
              </a:rPr>
              <a:t>3</a:t>
            </a:r>
            <a:r>
              <a:rPr lang="en-US" sz="2800" b="1" dirty="0" smtClean="0">
                <a:solidFill>
                  <a:srgbClr val="820000"/>
                </a:solidFill>
              </a:rPr>
              <a:t>O</a:t>
            </a:r>
            <a:r>
              <a:rPr lang="el-GR" sz="2800" b="1" baseline="-25000" dirty="0" smtClean="0">
                <a:solidFill>
                  <a:srgbClr val="820000"/>
                </a:solidFill>
              </a:rPr>
              <a:t>4</a:t>
            </a:r>
            <a:r>
              <a:rPr lang="el-GR" sz="2800" b="1" dirty="0" smtClean="0">
                <a:solidFill>
                  <a:srgbClr val="820000"/>
                </a:solidFill>
              </a:rPr>
              <a:t> (μαγνητίτης, </a:t>
            </a:r>
            <a:r>
              <a:rPr lang="el-GR" sz="2800" b="1" dirty="0" err="1" smtClean="0">
                <a:solidFill>
                  <a:srgbClr val="820000"/>
                </a:solidFill>
              </a:rPr>
              <a:t>επιτεταρτοξείδιο</a:t>
            </a:r>
            <a:r>
              <a:rPr lang="el-GR" sz="2800" b="1" dirty="0" smtClean="0">
                <a:solidFill>
                  <a:srgbClr val="820000"/>
                </a:solidFill>
              </a:rPr>
              <a:t> του σιδήρου, </a:t>
            </a:r>
            <a:r>
              <a:rPr lang="en-US" sz="2800" b="1" dirty="0" smtClean="0">
                <a:solidFill>
                  <a:srgbClr val="820000"/>
                </a:solidFill>
              </a:rPr>
              <a:t>magnetite</a:t>
            </a:r>
            <a:r>
              <a:rPr lang="el-GR" sz="2800" b="1" dirty="0" smtClean="0">
                <a:solidFill>
                  <a:srgbClr val="820000"/>
                </a:solidFill>
              </a:rPr>
              <a:t>) </a:t>
            </a:r>
            <a:r>
              <a:rPr lang="el-GR" sz="2800" dirty="0" smtClean="0"/>
              <a:t>και</a:t>
            </a:r>
            <a:endParaRPr lang="en-US" sz="2800" dirty="0" smtClean="0"/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FeO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</a:rPr>
              <a:t>βουστίτης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11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/>
              <a:t>Από αυτά μόνο ο </a:t>
            </a:r>
            <a:r>
              <a:rPr lang="el-GR" sz="2800" b="1" dirty="0" smtClean="0">
                <a:solidFill>
                  <a:srgbClr val="820000"/>
                </a:solidFill>
              </a:rPr>
              <a:t>μαγνητίτης</a:t>
            </a:r>
            <a:r>
              <a:rPr lang="el-GR" sz="2800" b="1" dirty="0" smtClean="0"/>
              <a:t> </a:t>
            </a:r>
            <a:r>
              <a:rPr lang="el-GR" sz="2800" dirty="0" smtClean="0"/>
              <a:t>και ο </a:t>
            </a:r>
            <a:r>
              <a:rPr lang="el-GR" sz="2800" b="1" dirty="0" err="1" smtClean="0">
                <a:solidFill>
                  <a:schemeClr val="tx2"/>
                </a:solidFill>
              </a:rPr>
              <a:t>μαγκεμίτης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/>
              <a:t>έχουν μαγνητικές ιδιότητες.</a:t>
            </a: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535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Γενικές εφαρμογές</a:t>
            </a:r>
            <a:endParaRPr lang="el-GR" dirty="0"/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9626" y="1196752"/>
            <a:ext cx="8229600" cy="50405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600" dirty="0" smtClean="0">
                <a:effectLst/>
              </a:rPr>
              <a:t>Ο μαγνητίτης χρησιμοποιείται επίσης σαν πρώτη ύλη στην </a:t>
            </a:r>
            <a:r>
              <a:rPr lang="el-GR" altLang="el-GR" sz="2600" b="1" dirty="0" smtClean="0">
                <a:solidFill>
                  <a:srgbClr val="820000"/>
                </a:solidFill>
                <a:effectLst/>
              </a:rPr>
              <a:t>κατασκευή κοσμημάτων </a:t>
            </a:r>
            <a:r>
              <a:rPr lang="el-GR" altLang="el-GR" sz="2600" dirty="0" smtClean="0">
                <a:effectLst/>
              </a:rPr>
              <a:t>και προτιμάται από πολύ κόσμο ο οποίος πιστεύει στις θεραπευτικές ιδιότητες του μαγνητίτη μέσω της </a:t>
            </a:r>
            <a:r>
              <a:rPr lang="el-GR" altLang="el-GR" sz="2600" dirty="0" err="1" smtClean="0">
                <a:effectLst/>
              </a:rPr>
              <a:t>μαγνητοθεραπείας(magnet</a:t>
            </a:r>
            <a:r>
              <a:rPr lang="el-GR" altLang="el-GR" sz="2600" dirty="0" smtClean="0">
                <a:effectLst/>
              </a:rPr>
              <a:t> </a:t>
            </a:r>
            <a:r>
              <a:rPr lang="el-GR" altLang="el-GR" sz="2600" dirty="0" err="1" smtClean="0">
                <a:effectLst/>
              </a:rPr>
              <a:t>therapy</a:t>
            </a:r>
            <a:r>
              <a:rPr lang="el-GR" altLang="el-GR" sz="2600" dirty="0" smtClean="0">
                <a:effectLst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l-GR" altLang="el-GR" sz="2600" dirty="0" smtClean="0">
                <a:effectLst/>
              </a:rPr>
              <a:t>Ο μαγνητίτης που χρησιμοποιείται στα κοσμήματα υφίσταται κάποια </a:t>
            </a:r>
            <a:r>
              <a:rPr lang="el-GR" altLang="el-GR" sz="2600" dirty="0" err="1" smtClean="0">
                <a:effectLst/>
              </a:rPr>
              <a:t>επεξεργασια</a:t>
            </a:r>
            <a:r>
              <a:rPr lang="el-GR" altLang="el-GR" sz="2600" dirty="0" smtClean="0">
                <a:effectLst/>
              </a:rPr>
              <a:t> (</a:t>
            </a:r>
            <a:r>
              <a:rPr lang="el-GR" altLang="el-GR" sz="2600" dirty="0" err="1" smtClean="0">
                <a:effectLst/>
              </a:rPr>
              <a:t>π.χ</a:t>
            </a:r>
            <a:r>
              <a:rPr lang="el-GR" altLang="el-GR" sz="2600" dirty="0" smtClean="0">
                <a:effectLst/>
              </a:rPr>
              <a:t> γυάλισμα) και η τελική του μορφή είναι μια σκούρα, γυαλιστερή και στιλπνή επιφάνεια.</a:t>
            </a:r>
          </a:p>
        </p:txBody>
      </p:sp>
    </p:spTree>
    <p:extLst>
      <p:ext uri="{BB962C8B-B14F-4D97-AF65-F5344CB8AC3E}">
        <p14:creationId xmlns:p14="http://schemas.microsoft.com/office/powerpoint/2010/main" val="33013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Γενικές εφαρμογές</a:t>
            </a:r>
            <a:endParaRPr lang="el-GR" dirty="0"/>
          </a:p>
        </p:txBody>
      </p:sp>
      <p:sp>
        <p:nvSpPr>
          <p:cNvPr id="8980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>
                <a:effectLst/>
              </a:rPr>
              <a:t>Χρησιμοποιούνται ως υλικά για την απορρύπανση υδατικών διαλυμάτων (π.χ. αποχρωματισμός ή και διάσπαση χρωστικών που προέρχονται από βιομηχανίες εκτύπωσης ή παραγωγής χρωμάτων). </a:t>
            </a:r>
          </a:p>
          <a:p>
            <a:pPr eaLnBrk="1" hangingPunct="1">
              <a:defRPr/>
            </a:pPr>
            <a:endParaRPr lang="el-GR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08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Εφαρμογές στην Τεχνολογία </a:t>
            </a:r>
            <a:r>
              <a:rPr lang="el-GR" smtClean="0"/>
              <a:t>Γραφικών Τεχνών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To </a:t>
            </a:r>
            <a:r>
              <a:rPr lang="el-GR" sz="2400" dirty="0" smtClean="0"/>
              <a:t>α-</a:t>
            </a:r>
            <a:r>
              <a:rPr lang="en-US" sz="2400" dirty="0" smtClean="0"/>
              <a:t>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 </a:t>
            </a:r>
            <a:r>
              <a:rPr lang="el-GR" sz="2400" dirty="0" smtClean="0"/>
              <a:t>χρησιμοποιείται ως </a:t>
            </a:r>
            <a:r>
              <a:rPr lang="el-GR" sz="2400" dirty="0" err="1" smtClean="0"/>
              <a:t>πιγμέντο</a:t>
            </a:r>
            <a:r>
              <a:rPr lang="el-GR" sz="2400" dirty="0" smtClean="0"/>
              <a:t> στα εκτυπωτικά μελάνια.</a:t>
            </a:r>
            <a:r>
              <a:rPr lang="en-US" sz="2400" dirty="0" smtClean="0"/>
              <a:t> </a:t>
            </a:r>
            <a:r>
              <a:rPr lang="el-GR" sz="2400" dirty="0" smtClean="0"/>
              <a:t>Είναι σταθερό με εξαιρετική ανθεκτικότητα στο φως. Απορροφά ισχυρά στο </a:t>
            </a:r>
            <a:r>
              <a:rPr lang="en-US" sz="2400" dirty="0" smtClean="0"/>
              <a:t>UV. </a:t>
            </a:r>
            <a:r>
              <a:rPr lang="el-GR" sz="2400" dirty="0" smtClean="0"/>
              <a:t>Ένα μειονέκτημα των φυσικής προέλευσης οξειδίων είναι η δύσκολη </a:t>
            </a:r>
            <a:r>
              <a:rPr lang="el-GR" sz="2400" dirty="0" err="1" smtClean="0"/>
              <a:t>λειοτρίβησή</a:t>
            </a:r>
            <a:r>
              <a:rPr lang="el-GR" sz="2400" dirty="0" smtClean="0"/>
              <a:t> τους που εμποδίζει την εφαρμογή τους σε αντίθεση με τα  συνθετικά  υλικά.</a:t>
            </a:r>
            <a:endParaRPr lang="el-GR" sz="2400" baseline="-25000" dirty="0" smtClean="0"/>
          </a:p>
        </p:txBody>
      </p:sp>
      <p:pic>
        <p:nvPicPr>
          <p:cNvPr id="6146" name="Picture 2" descr="Sample of iron(III) oxi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508" y="3356992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6553" y="623731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Iron(III)-</a:t>
            </a:r>
            <a:r>
              <a:rPr lang="en-US" sz="1200" dirty="0" smtClean="0">
                <a:latin typeface="+mn-lt"/>
                <a:hlinkClick r:id="rId3"/>
              </a:rPr>
              <a:t>oxide-sample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smtClean="0">
                <a:latin typeface="+mn-lt"/>
                <a:hlinkClick r:id="rId4"/>
              </a:rPr>
              <a:t>Benjah-bmm27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2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Μαγνητικά μελάνια</a:t>
            </a:r>
            <a:endParaRPr lang="el-GR" dirty="0"/>
          </a:p>
        </p:txBody>
      </p:sp>
      <p:sp>
        <p:nvSpPr>
          <p:cNvPr id="8990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</a:rPr>
              <a:t>Βασική εφαρμογή του</a:t>
            </a:r>
            <a:r>
              <a:rPr lang="en-US" sz="2400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μαγνητίτη </a:t>
            </a:r>
            <a:r>
              <a:rPr lang="el-GR" sz="2400" dirty="0" smtClean="0">
                <a:effectLst/>
              </a:rPr>
              <a:t>και του </a:t>
            </a:r>
            <a:r>
              <a:rPr lang="el-GR" sz="2400" b="1" dirty="0" err="1" smtClean="0">
                <a:solidFill>
                  <a:schemeClr val="tx2"/>
                </a:solidFill>
                <a:effectLst/>
              </a:rPr>
              <a:t>μαγκεμίτη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αποτελούν τα μαγνητικά μελάνια. Επίσης, πιθανά να χρησιμοποιούνται και μικτά συστήματα όπως διμεταλλικά </a:t>
            </a:r>
            <a:r>
              <a:rPr lang="el-GR" sz="2400" dirty="0" err="1" smtClean="0">
                <a:effectLst/>
              </a:rPr>
              <a:t>νανοσωματίδια</a:t>
            </a:r>
            <a:r>
              <a:rPr lang="el-GR" sz="2400" dirty="0" smtClean="0">
                <a:effectLst/>
              </a:rPr>
              <a:t> (</a:t>
            </a:r>
            <a:r>
              <a:rPr lang="en-US" sz="2400" dirty="0" err="1" smtClean="0">
                <a:effectLst/>
              </a:rPr>
              <a:t>FePt</a:t>
            </a:r>
            <a:r>
              <a:rPr lang="en-US" sz="2400" dirty="0" smtClean="0">
                <a:effectLst/>
              </a:rPr>
              <a:t>, </a:t>
            </a:r>
            <a:r>
              <a:rPr lang="en-US" sz="2400" dirty="0" err="1" smtClean="0">
                <a:effectLst/>
              </a:rPr>
              <a:t>FePt</a:t>
            </a:r>
            <a:r>
              <a:rPr lang="en-US" sz="2400" dirty="0" smtClean="0">
                <a:effectLst/>
              </a:rPr>
              <a:t>/Fe, </a:t>
            </a:r>
            <a:r>
              <a:rPr lang="en-US" sz="2400" dirty="0" err="1" smtClean="0">
                <a:effectLst/>
              </a:rPr>
              <a:t>FePt</a:t>
            </a:r>
            <a:r>
              <a:rPr lang="en-US" sz="2400" dirty="0" smtClean="0">
                <a:effectLst/>
              </a:rPr>
              <a:t>/Fe</a:t>
            </a:r>
            <a:r>
              <a:rPr lang="en-US" sz="2400" baseline="-25000" dirty="0" smtClean="0">
                <a:effectLst/>
              </a:rPr>
              <a:t>3</a:t>
            </a:r>
            <a:r>
              <a:rPr lang="en-US" sz="2400" dirty="0" smtClean="0">
                <a:effectLst/>
              </a:rPr>
              <a:t>O</a:t>
            </a:r>
            <a:r>
              <a:rPr lang="en-US" sz="2400" baseline="-25000" dirty="0" smtClean="0">
                <a:effectLst/>
              </a:rPr>
              <a:t>4</a:t>
            </a:r>
            <a:r>
              <a:rPr lang="en-US" sz="2400" dirty="0" smtClean="0">
                <a:effectLst/>
              </a:rPr>
              <a:t>, </a:t>
            </a:r>
            <a:r>
              <a:rPr lang="el-GR" sz="2400" dirty="0" smtClean="0">
                <a:effectLst/>
              </a:rPr>
              <a:t>Cο-γ-Fe</a:t>
            </a:r>
            <a:r>
              <a:rPr lang="el-GR" sz="2400" baseline="-25000" dirty="0" smtClean="0">
                <a:effectLst/>
              </a:rPr>
              <a:t>2</a:t>
            </a:r>
            <a:r>
              <a:rPr lang="el-GR" sz="2400" dirty="0" smtClean="0">
                <a:effectLst/>
              </a:rPr>
              <a:t>O</a:t>
            </a:r>
            <a:r>
              <a:rPr lang="en-US" sz="2400" baseline="-25000" dirty="0" smtClean="0">
                <a:effectLst/>
              </a:rPr>
              <a:t>3</a:t>
            </a:r>
            <a:r>
              <a:rPr lang="en-US" sz="2400" dirty="0" smtClean="0">
                <a:effectLst/>
              </a:rPr>
              <a:t>)</a:t>
            </a:r>
            <a:r>
              <a:rPr lang="en-US" sz="2400" baseline="-25000" dirty="0" smtClean="0">
                <a:effectLst/>
              </a:rPr>
              <a:t>.</a:t>
            </a:r>
            <a:endParaRPr lang="el-GR" sz="2400" baseline="-25000" dirty="0" smtClean="0">
              <a:effectLst/>
            </a:endParaRPr>
          </a:p>
        </p:txBody>
      </p:sp>
      <p:pic>
        <p:nvPicPr>
          <p:cNvPr id="7170" name="Picture 2" descr="https://upload.wikimedia.org/wikipedia/commons/thumb/7/76/Check_with_MICR.jpg/1280px-Check_with_MIC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760640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9732" y="6400026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Check with </a:t>
            </a:r>
            <a:r>
              <a:rPr lang="en-US" sz="1200" dirty="0" smtClean="0">
                <a:latin typeface="+mn-lt"/>
                <a:hlinkClick r:id="rId3"/>
              </a:rPr>
              <a:t>MICR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 smtClean="0">
                <a:latin typeface="+mn-lt"/>
                <a:hlinkClick r:id="rId4"/>
              </a:rPr>
              <a:t>Disavian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0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Μαγνητικά μελάνια</a:t>
            </a:r>
          </a:p>
        </p:txBody>
      </p:sp>
      <p:pic>
        <p:nvPicPr>
          <p:cNvPr id="8194" name="Picture 2" descr="http://ecx.images-amazon.com/images/I/41COOp3KKg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wnloads\4500411648_874798709f_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624033" cy="352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3804" y="4569341"/>
            <a:ext cx="27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amazon.com</a:t>
            </a:r>
            <a:endParaRPr lang="el-GR" sz="1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995" y="508573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Security Features of the US Twenty Dollar Bill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u="sng" dirty="0">
                <a:latin typeface="+mn-lt"/>
                <a:hlinkClick r:id="rId6" tooltip="Go to Jack Spades's photostream"/>
              </a:rPr>
              <a:t>Jack </a:t>
            </a:r>
            <a:r>
              <a:rPr lang="en-US" sz="1200" u="sng" dirty="0" smtClean="0">
                <a:latin typeface="+mn-lt"/>
                <a:hlinkClick r:id="rId6" tooltip="Go to Jack Spades's photostream"/>
              </a:rPr>
              <a:t>Spades</a:t>
            </a:r>
            <a:r>
              <a:rPr lang="el-GR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</a:t>
            </a:r>
            <a:r>
              <a:rPr lang="en-US" sz="1200" dirty="0" smtClean="0">
                <a:latin typeface="+mn-lt"/>
                <a:hlinkClick r:id="rId7"/>
              </a:rPr>
              <a:t>2.</a:t>
            </a:r>
            <a:r>
              <a:rPr lang="el-GR" sz="1200" dirty="0" smtClean="0">
                <a:latin typeface="+mn-lt"/>
                <a:hlinkClick r:id="rId7"/>
              </a:rPr>
              <a:t>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3" y="4439404"/>
            <a:ext cx="109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Magnetic Ink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54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Αποτέλεσμα εικόνας για printing magnetic stripe 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21507" name="AutoShape 4" descr="Αποτέλεσμα εικόνας για printing magnetic stripe 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Μαγνητική ταινία</a:t>
            </a:r>
            <a:endParaRPr lang="el-GR" dirty="0"/>
          </a:p>
        </p:txBody>
      </p:sp>
      <p:pic>
        <p:nvPicPr>
          <p:cNvPr id="9218" name="Picture 2" descr="File:Magnetic stripe card - hotel key ca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117" y="1652072"/>
            <a:ext cx="599576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05826" y="5360257"/>
            <a:ext cx="313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Magnetic stripe card - hotel key </a:t>
            </a:r>
            <a:r>
              <a:rPr lang="en-US" sz="1200" dirty="0" smtClean="0">
                <a:latin typeface="+mn-lt"/>
                <a:hlinkClick r:id="rId3"/>
              </a:rPr>
              <a:t>card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4" tooltip="User:Jackie"/>
              </a:rPr>
              <a:t>Jackie</a:t>
            </a:r>
            <a:r>
              <a:rPr lang="el-GR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8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μαγνητικών μελανιών</a:t>
            </a:r>
            <a:endParaRPr lang="el-GR" dirty="0"/>
          </a:p>
        </p:txBody>
      </p:sp>
      <p:sp>
        <p:nvSpPr>
          <p:cNvPr id="949250" name="Rectangle 2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600" dirty="0" smtClean="0"/>
              <a:t>Για την παρασκευή μαγνητικών μελανιών ακολουθεί στη συνέχεια η </a:t>
            </a:r>
            <a:r>
              <a:rPr lang="el-GR" sz="2600" b="1" dirty="0" smtClean="0">
                <a:solidFill>
                  <a:srgbClr val="820000"/>
                </a:solidFill>
              </a:rPr>
              <a:t>διασπορά</a:t>
            </a:r>
            <a:r>
              <a:rPr lang="el-GR" sz="2600" dirty="0" smtClean="0">
                <a:solidFill>
                  <a:srgbClr val="FF6699"/>
                </a:solidFill>
              </a:rPr>
              <a:t> </a:t>
            </a:r>
            <a:r>
              <a:rPr lang="el-GR" sz="2600" dirty="0" smtClean="0"/>
              <a:t>τους σε ένα μέσο με καλές ιδιότητες διαβροχής όπως για παράδειγμα </a:t>
            </a:r>
            <a:r>
              <a:rPr lang="el-GR" sz="2600" b="1" dirty="0" err="1" smtClean="0">
                <a:solidFill>
                  <a:srgbClr val="820000"/>
                </a:solidFill>
              </a:rPr>
              <a:t>αλκυδικές</a:t>
            </a:r>
            <a:r>
              <a:rPr lang="el-GR" sz="2600" b="1" dirty="0" smtClean="0">
                <a:solidFill>
                  <a:srgbClr val="820000"/>
                </a:solidFill>
              </a:rPr>
              <a:t> ρητίνες (</a:t>
            </a:r>
            <a:r>
              <a:rPr lang="el-GR" sz="2600" b="1" dirty="0" err="1" smtClean="0">
                <a:solidFill>
                  <a:srgbClr val="820000"/>
                </a:solidFill>
              </a:rPr>
              <a:t>alkyd</a:t>
            </a:r>
            <a:r>
              <a:rPr lang="el-GR" sz="2600" b="1" dirty="0" smtClean="0">
                <a:solidFill>
                  <a:srgbClr val="820000"/>
                </a:solidFill>
              </a:rPr>
              <a:t> </a:t>
            </a:r>
            <a:r>
              <a:rPr lang="el-GR" sz="2600" b="1" dirty="0" err="1" smtClean="0">
                <a:solidFill>
                  <a:srgbClr val="820000"/>
                </a:solidFill>
              </a:rPr>
              <a:t>resin</a:t>
            </a:r>
            <a:r>
              <a:rPr lang="el-GR" sz="2600" b="1" dirty="0" smtClean="0">
                <a:solidFill>
                  <a:srgbClr val="820000"/>
                </a:solidFill>
              </a:rPr>
              <a:t>) μικρού ιξώδους</a:t>
            </a:r>
            <a:r>
              <a:rPr lang="el-GR" sz="2600" dirty="0" smtClean="0"/>
              <a:t> (π.χ. τυπικές </a:t>
            </a:r>
            <a:r>
              <a:rPr lang="el-GR" sz="2600" dirty="0" err="1" smtClean="0"/>
              <a:t>αλκυδικές</a:t>
            </a:r>
            <a:r>
              <a:rPr lang="el-GR" sz="2600" dirty="0" smtClean="0"/>
              <a:t> ρητίνες προέρχονται από λιναρόσπορο, σόγια και </a:t>
            </a:r>
            <a:r>
              <a:rPr lang="el-GR" sz="2600" dirty="0" err="1" smtClean="0"/>
              <a:t>ρίκινο</a:t>
            </a:r>
            <a:r>
              <a:rPr lang="el-GR" sz="2600" dirty="0" smtClean="0"/>
              <a:t>) που θα πρέπει να έχουν συνδυαστεί με ένα βερνίκι ρητίνης/ελαίου (</a:t>
            </a:r>
            <a:r>
              <a:rPr lang="el-GR" sz="2600" dirty="0" err="1" smtClean="0"/>
              <a:t>resin</a:t>
            </a:r>
            <a:r>
              <a:rPr lang="el-GR" sz="2600" dirty="0" smtClean="0"/>
              <a:t>/</a:t>
            </a:r>
            <a:r>
              <a:rPr lang="el-GR" sz="2600" dirty="0" err="1" smtClean="0"/>
              <a:t>oil</a:t>
            </a:r>
            <a:r>
              <a:rPr lang="el-GR" sz="2600" dirty="0" smtClean="0"/>
              <a:t> </a:t>
            </a:r>
            <a:r>
              <a:rPr lang="el-GR" sz="2600" dirty="0" err="1" smtClean="0"/>
              <a:t>varnish</a:t>
            </a:r>
            <a:r>
              <a:rPr lang="el-GR" sz="26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24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ποιότητας διασποράς των σωματιδίων</a:t>
            </a:r>
            <a:endParaRPr lang="el-GR" dirty="0"/>
          </a:p>
        </p:txBody>
      </p:sp>
      <p:sp>
        <p:nvSpPr>
          <p:cNvPr id="949250" name="Rectangle 2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Σημαντικοί παράγοντες που επηρεάζουν την ποιότητα της διασποράς των σωματιδίων 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903288" indent="-547688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το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pH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της επιφανείας των μαγνητικών σωματιδίων,</a:t>
            </a:r>
          </a:p>
          <a:p>
            <a:pPr marL="903288" indent="-547688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solidFill>
                  <a:schemeClr val="tx2"/>
                </a:solidFill>
              </a:rPr>
              <a:t>συγκέντρωση ρητίνης </a:t>
            </a:r>
            <a:r>
              <a:rPr lang="el-GR" sz="2400" dirty="0" smtClean="0"/>
              <a:t>(π.χ. </a:t>
            </a:r>
            <a:r>
              <a:rPr lang="el-GR" sz="2400" dirty="0" err="1" smtClean="0"/>
              <a:t>Polyvinylchloride</a:t>
            </a:r>
            <a:r>
              <a:rPr lang="el-GR" sz="2400" dirty="0" smtClean="0"/>
              <a:t>-</a:t>
            </a:r>
            <a:r>
              <a:rPr lang="el-GR" sz="2400" dirty="0" err="1" smtClean="0"/>
              <a:t>acetate</a:t>
            </a:r>
            <a:r>
              <a:rPr lang="el-GR" sz="2400" dirty="0" smtClean="0"/>
              <a:t> </a:t>
            </a:r>
            <a:r>
              <a:rPr lang="el-GR" sz="2400" dirty="0" err="1" smtClean="0"/>
              <a:t>copolymer</a:t>
            </a:r>
            <a:r>
              <a:rPr lang="el-GR" sz="2400" dirty="0" smtClean="0"/>
              <a:t>) κ.α.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Μετά την εκτύπωση και αφού στεγνώσει πλέον το μελάνι θα πρέπει τα υλικά να διαθέτουν μία μόνιμη μαγνητική συμπεριφορά (</a:t>
            </a:r>
            <a:r>
              <a:rPr lang="el-GR" sz="2400" dirty="0" err="1" smtClean="0"/>
              <a:t>permanent</a:t>
            </a:r>
            <a:r>
              <a:rPr lang="el-GR" sz="2400" dirty="0" smtClean="0"/>
              <a:t> </a:t>
            </a:r>
            <a:r>
              <a:rPr lang="el-GR" sz="2400" dirty="0" err="1" smtClean="0"/>
              <a:t>magnetic</a:t>
            </a:r>
            <a:r>
              <a:rPr lang="el-GR" sz="2400" dirty="0" smtClean="0"/>
              <a:t> </a:t>
            </a:r>
            <a:r>
              <a:rPr lang="el-GR" sz="2400" dirty="0" err="1" smtClean="0"/>
              <a:t>response</a:t>
            </a:r>
            <a:r>
              <a:rPr lang="el-GR" sz="2400" dirty="0" smtClean="0"/>
              <a:t>) στις συσκευές ανάγνωσης.</a:t>
            </a:r>
          </a:p>
        </p:txBody>
      </p:sp>
    </p:spTree>
    <p:extLst>
      <p:ext uri="{BB962C8B-B14F-4D97-AF65-F5344CB8AC3E}">
        <p14:creationId xmlns:p14="http://schemas.microsoft.com/office/powerpoint/2010/main" val="20134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Μαγνητικό </a:t>
            </a:r>
            <a:r>
              <a:rPr lang="el-GR" dirty="0"/>
              <a:t>χαρτί εκτύπωσης</a:t>
            </a:r>
            <a:endParaRPr lang="el-GR" dirty="0"/>
          </a:p>
        </p:txBody>
      </p:sp>
      <p:pic>
        <p:nvPicPr>
          <p:cNvPr id="23555" name="Picture 2" descr="ULTRA-MAG Flexo-Offset Printable Magnetic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6" y="1878913"/>
            <a:ext cx="40909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4 - Ορθογώνιο"/>
          <p:cNvSpPr>
            <a:spLocks noChangeArrowheads="1"/>
          </p:cNvSpPr>
          <p:nvPr/>
        </p:nvSpPr>
        <p:spPr bwMode="auto">
          <a:xfrm>
            <a:off x="2500313" y="5024933"/>
            <a:ext cx="4143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arnoldmagnetics.com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23557" name="Picture 4" descr="ULTRA-MAG Screen Printable Magnetic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7" y="1857375"/>
            <a:ext cx="42767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Μαγνητικό χαρτί εκτύπωσης</a:t>
            </a:r>
            <a:endParaRPr lang="el-GR" dirty="0"/>
          </a:p>
        </p:txBody>
      </p:sp>
      <p:pic>
        <p:nvPicPr>
          <p:cNvPr id="24580" name="Picture 4" descr="http://www.furongmagnet.com/attachment/inkjet-magnetic-printer-paper-p-209-image2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6 - Ορθογώνιο"/>
          <p:cNvSpPr>
            <a:spLocks noChangeArrowheads="1"/>
          </p:cNvSpPr>
          <p:nvPr/>
        </p:nvSpPr>
        <p:spPr bwMode="auto">
          <a:xfrm>
            <a:off x="2286000" y="606854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furongmagnet.com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9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Μαγνητίτης</a:t>
            </a:r>
            <a:endParaRPr lang="el-GR" dirty="0"/>
          </a:p>
        </p:txBody>
      </p:sp>
      <p:sp>
        <p:nvSpPr>
          <p:cNvPr id="914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Το </a:t>
            </a:r>
            <a:r>
              <a:rPr lang="el-GR" sz="2800" dirty="0"/>
              <a:t>όνομα μαγνητίτης προέρχεται πιθανά από την αρχαία Μαγνησία, στη Μικρά Ασία, όπου και εντοπίστηκε κατά την αρχαιότητα.</a:t>
            </a:r>
          </a:p>
          <a:p>
            <a:pPr>
              <a:defRPr/>
            </a:pPr>
            <a:r>
              <a:rPr lang="el-GR" sz="2800" dirty="0" smtClean="0"/>
              <a:t>Κατά </a:t>
            </a:r>
            <a:r>
              <a:rPr lang="el-GR" sz="2800" dirty="0"/>
              <a:t>τον Πλίνιο, το όνομα προήλθε από τον βοσκό </a:t>
            </a:r>
            <a:r>
              <a:rPr lang="el-GR" sz="2800" b="1" dirty="0" err="1">
                <a:solidFill>
                  <a:schemeClr val="accent4">
                    <a:lumMod val="75000"/>
                  </a:schemeClr>
                </a:solidFill>
              </a:rPr>
              <a:t>Μάγνητα</a:t>
            </a:r>
            <a:r>
              <a:rPr lang="el-GR" sz="2800" dirty="0"/>
              <a:t> που καθώς έβοσκε τα πρόβατά του ανακάλυψε το ορυκτό αυτό επειδή ασκούσε έντονη έλξη στην άκρη της μεταλλικής ράβδου του, ή (το περισσότερο πιθανό) διαπίστωσε ότι μεγάλη ποσότητα άμμου παρέμενε προσκολλημένη σε αυτή. </a:t>
            </a:r>
          </a:p>
        </p:txBody>
      </p:sp>
    </p:spTree>
    <p:extLst>
      <p:ext uri="{BB962C8B-B14F-4D97-AF65-F5344CB8AC3E}">
        <p14:creationId xmlns:p14="http://schemas.microsoft.com/office/powerpoint/2010/main" val="19993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Μαγνητικό </a:t>
            </a:r>
            <a:r>
              <a:rPr lang="el-GR" dirty="0"/>
              <a:t>χαρτί εκτύπωσης</a:t>
            </a:r>
            <a:endParaRPr lang="el-GR" dirty="0"/>
          </a:p>
        </p:txBody>
      </p:sp>
      <p:sp>
        <p:nvSpPr>
          <p:cNvPr id="25604" name="AutoShape 2" descr="Αποτέλεσμα εικόνας για magnetic inkjet 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25605" name="AutoShape 4" descr="Αποτέλεσμα εικόνας για magnetic inkjet 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pic>
        <p:nvPicPr>
          <p:cNvPr id="25606" name="Picture 6" descr="http://i00.i.aliimg.com/photo/v30/484340816/magnetic_inkjet_paper_white_glossy_matte_finis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41433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http://i01.i.aliimg.com/img/pb/710/333/427/427333710_7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82762"/>
            <a:ext cx="40481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7 - Ορθογώνιο"/>
          <p:cNvSpPr>
            <a:spLocks noChangeArrowheads="1"/>
          </p:cNvSpPr>
          <p:nvPr/>
        </p:nvSpPr>
        <p:spPr bwMode="auto">
          <a:xfrm>
            <a:off x="4644008" y="5516562"/>
            <a:ext cx="404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aliimg.com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5609" name="8 - Ορθογώνιο"/>
          <p:cNvSpPr>
            <a:spLocks noChangeArrowheads="1"/>
          </p:cNvSpPr>
          <p:nvPr/>
        </p:nvSpPr>
        <p:spPr bwMode="auto">
          <a:xfrm>
            <a:off x="214312" y="4985266"/>
            <a:ext cx="4143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5"/>
              </a:rPr>
              <a:t>31.fotomaps.ru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3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Μαγνητική </a:t>
            </a:r>
            <a:r>
              <a:rPr lang="el-GR" dirty="0" err="1">
                <a:solidFill>
                  <a:schemeClr val="accent4">
                    <a:lumMod val="75000"/>
                  </a:schemeClr>
                </a:solidFill>
              </a:rPr>
              <a:t>απομελάνωση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 χαρτιού</a:t>
            </a:r>
            <a:endParaRPr lang="el-GR" dirty="0"/>
          </a:p>
        </p:txBody>
      </p:sp>
      <p:sp>
        <p:nvSpPr>
          <p:cNvPr id="924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>
                <a:effectLst/>
              </a:rPr>
              <a:t>Τα μαγνητικά υλικά χρησιμοποιούνται επίσης για την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μαγνητική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απομελάνωση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χαρτιού </a:t>
            </a:r>
            <a:r>
              <a:rPr lang="el-GR" sz="2800" dirty="0" smtClean="0">
                <a:effectLst/>
              </a:rPr>
              <a:t>(</a:t>
            </a:r>
            <a:r>
              <a:rPr lang="el-GR" sz="2800" dirty="0" err="1" smtClean="0">
                <a:effectLst/>
              </a:rPr>
              <a:t>magnetic</a:t>
            </a:r>
            <a:r>
              <a:rPr lang="el-GR" sz="2800" dirty="0" smtClean="0">
                <a:effectLst/>
              </a:rPr>
              <a:t> </a:t>
            </a:r>
            <a:r>
              <a:rPr lang="el-GR" sz="2800" dirty="0" err="1" smtClean="0">
                <a:effectLst/>
              </a:rPr>
              <a:t>de</a:t>
            </a:r>
            <a:r>
              <a:rPr lang="el-GR" sz="2800" dirty="0" smtClean="0">
                <a:effectLst/>
              </a:rPr>
              <a:t>-</a:t>
            </a:r>
            <a:r>
              <a:rPr lang="el-GR" sz="2800" dirty="0" err="1" smtClean="0">
                <a:effectLst/>
              </a:rPr>
              <a:t>inking</a:t>
            </a:r>
            <a:r>
              <a:rPr lang="el-GR" sz="2800" dirty="0" smtClean="0">
                <a:effectLst/>
              </a:rPr>
              <a:t>) δηλαδή για την απομάκρυνση σωματιδίων του </a:t>
            </a:r>
            <a:r>
              <a:rPr lang="el-GR" sz="2800" dirty="0" err="1" smtClean="0">
                <a:effectLst/>
              </a:rPr>
              <a:t>τόνερ</a:t>
            </a:r>
            <a:r>
              <a:rPr lang="el-GR" sz="2800" dirty="0" smtClean="0">
                <a:effectLst/>
              </a:rPr>
              <a:t> (πολλά </a:t>
            </a:r>
            <a:r>
              <a:rPr lang="el-GR" sz="2800" dirty="0" err="1" smtClean="0">
                <a:effectLst/>
              </a:rPr>
              <a:t>τόνερς</a:t>
            </a:r>
            <a:r>
              <a:rPr lang="el-GR" sz="2800" dirty="0" smtClean="0">
                <a:effectLst/>
              </a:rPr>
              <a:t> περιέχουν μαγνητικά σωματίδια) από τις ίνες του χαρτιού με εφαρμογή εξωτερικού μαγνητικού πεδίου.</a:t>
            </a:r>
          </a:p>
          <a:p>
            <a:pPr>
              <a:defRPr/>
            </a:pPr>
            <a:r>
              <a:rPr lang="el-GR" sz="2800" dirty="0" smtClean="0">
                <a:effectLst/>
              </a:rPr>
              <a:t>Να σημειωθεί ότι μπορεί να επιτευχθεί </a:t>
            </a:r>
            <a:r>
              <a:rPr lang="el-GR" sz="2800" dirty="0" err="1" smtClean="0">
                <a:effectLst/>
              </a:rPr>
              <a:t>απομελάνωση</a:t>
            </a:r>
            <a:r>
              <a:rPr lang="el-GR" sz="2800" dirty="0" smtClean="0">
                <a:effectLst/>
              </a:rPr>
              <a:t> έως 93% με αυτή την μέθοδο, ακολουθούμενη βέβαια από τη διαδικασία της επίπλευσης.</a:t>
            </a:r>
            <a:r>
              <a:rPr lang="el-G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5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Τομή </a:t>
            </a:r>
            <a:r>
              <a:rPr lang="en-US" sz="3600" dirty="0"/>
              <a:t>laser-printed </a:t>
            </a:r>
            <a:r>
              <a:rPr lang="el-GR" sz="3600" dirty="0"/>
              <a:t>πολτού χαρτιού </a:t>
            </a: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40768"/>
            <a:ext cx="5092083" cy="4392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42987" y="5877272"/>
            <a:ext cx="727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dirty="0" smtClean="0">
                <a:latin typeface="+mn-lt"/>
              </a:rPr>
              <a:t>Εικόνα </a:t>
            </a:r>
            <a:r>
              <a:rPr lang="en-US" altLang="el-GR" dirty="0">
                <a:latin typeface="+mn-lt"/>
              </a:rPr>
              <a:t>SEM</a:t>
            </a:r>
            <a:r>
              <a:rPr lang="el-GR" altLang="el-GR" dirty="0">
                <a:latin typeface="+mn-lt"/>
              </a:rPr>
              <a:t> που απεικονίζει την τομή </a:t>
            </a:r>
            <a:r>
              <a:rPr lang="en-US" altLang="el-GR" dirty="0">
                <a:latin typeface="+mn-lt"/>
              </a:rPr>
              <a:t>laser</a:t>
            </a:r>
            <a:r>
              <a:rPr lang="el-GR" altLang="el-GR" dirty="0">
                <a:latin typeface="+mn-lt"/>
              </a:rPr>
              <a:t>-</a:t>
            </a:r>
            <a:r>
              <a:rPr lang="en-US" altLang="el-GR" dirty="0">
                <a:latin typeface="+mn-lt"/>
              </a:rPr>
              <a:t>printed</a:t>
            </a:r>
            <a:r>
              <a:rPr lang="el-GR" altLang="el-GR" dirty="0">
                <a:latin typeface="+mn-lt"/>
              </a:rPr>
              <a:t> πολτού χαρτιού σε διαδικασία ανακύκλωσης. </a:t>
            </a:r>
          </a:p>
        </p:txBody>
      </p:sp>
    </p:spTree>
    <p:extLst>
      <p:ext uri="{BB962C8B-B14F-4D97-AF65-F5344CB8AC3E}">
        <p14:creationId xmlns:p14="http://schemas.microsoft.com/office/powerpoint/2010/main" val="36632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Toner</a:t>
            </a:r>
            <a:endParaRPr lang="el-GR" dirty="0"/>
          </a:p>
        </p:txBody>
      </p:sp>
      <p:sp>
        <p:nvSpPr>
          <p:cNvPr id="2969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Το σύστημα </a:t>
            </a:r>
            <a:r>
              <a:rPr lang="el-GR" altLang="el-GR" sz="2400" dirty="0" err="1" smtClean="0">
                <a:effectLst/>
              </a:rPr>
              <a:t>toner</a:t>
            </a:r>
            <a:r>
              <a:rPr lang="el-GR" altLang="el-GR" sz="2400" dirty="0" smtClean="0">
                <a:effectLst/>
              </a:rPr>
              <a:t> χαρακτηρίζεται σαν υλικό ενός αγώγιμου συστατικού.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Τα σωματίδια του </a:t>
            </a:r>
            <a:r>
              <a:rPr lang="el-GR" altLang="el-GR" sz="2400" dirty="0" err="1" smtClean="0">
                <a:effectLst/>
              </a:rPr>
              <a:t>toner</a:t>
            </a:r>
            <a:r>
              <a:rPr lang="el-GR" altLang="el-GR" sz="2400" dirty="0" smtClean="0">
                <a:effectLst/>
              </a:rPr>
              <a:t> που χρησιμοποιούνται για εκτύπωση με απόθεση ιόντων είναι μαγνητικά και αγώγιμα μεγέθους 4-45 </a:t>
            </a:r>
            <a:r>
              <a:rPr lang="el-GR" altLang="el-GR" sz="2400" dirty="0" err="1" smtClean="0">
                <a:effectLst/>
              </a:rPr>
              <a:t>μm</a:t>
            </a:r>
            <a:r>
              <a:rPr lang="el-GR" altLang="el-GR" sz="2400" dirty="0" smtClean="0">
                <a:effectLst/>
              </a:rPr>
              <a:t>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Το ανώτερο όριο μεγέθους τους καθορίζει την ακρίβεια της εκτύπωσης.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Η σύνθεση τυπικά είναι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50-70% μαγνητικό οξείδιο μαζί με πολυμερές σαν συνδετικό</a:t>
            </a:r>
            <a:r>
              <a:rPr lang="el-GR" altLang="el-GR" sz="2400" dirty="0" smtClean="0">
                <a:effectLst/>
              </a:rPr>
              <a:t>, μαύρο του άνθρακα και πρόσθετα καθαρισμού. Τα </a:t>
            </a:r>
            <a:r>
              <a:rPr lang="el-GR" altLang="el-GR" sz="2400" dirty="0" err="1" smtClean="0">
                <a:effectLst/>
              </a:rPr>
              <a:t>toners</a:t>
            </a:r>
            <a:r>
              <a:rPr lang="el-GR" altLang="el-GR" sz="2400" dirty="0" smtClean="0">
                <a:effectLst/>
              </a:rPr>
              <a:t> μπορούν να χρησιμοποιηθούν σε συστήματα με απόθεση ιόντων ή με σύστημα </a:t>
            </a:r>
            <a:r>
              <a:rPr lang="el-GR" altLang="el-GR" sz="2400" dirty="0" err="1" smtClean="0">
                <a:effectLst/>
              </a:rPr>
              <a:t>μαγνητογραφικής</a:t>
            </a:r>
            <a:r>
              <a:rPr lang="el-GR" altLang="el-GR" sz="2400" dirty="0" smtClean="0">
                <a:effectLst/>
              </a:rPr>
              <a:t> μεθόδου. </a:t>
            </a:r>
          </a:p>
        </p:txBody>
      </p:sp>
    </p:spTree>
    <p:extLst>
      <p:ext uri="{BB962C8B-B14F-4D97-AF65-F5344CB8AC3E}">
        <p14:creationId xmlns:p14="http://schemas.microsoft.com/office/powerpoint/2010/main" val="8899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b="1" dirty="0" smtClean="0"/>
              <a:t>Ξενόγλωσση</a:t>
            </a:r>
          </a:p>
          <a:p>
            <a:pPr>
              <a:spcAft>
                <a:spcPts val="600"/>
              </a:spcAft>
              <a:defRPr/>
            </a:pPr>
            <a:r>
              <a:rPr lang="en-GB" sz="2000" dirty="0" err="1" smtClean="0"/>
              <a:t>Belessi</a:t>
            </a:r>
            <a:r>
              <a:rPr lang="el-GR" sz="2000" dirty="0" smtClean="0"/>
              <a:t> </a:t>
            </a:r>
            <a:r>
              <a:rPr lang="en-GB" sz="2000" dirty="0"/>
              <a:t>V</a:t>
            </a:r>
            <a:r>
              <a:rPr lang="el-GR" sz="2000" dirty="0" smtClean="0"/>
              <a:t>., </a:t>
            </a:r>
            <a:r>
              <a:rPr lang="en-GB" sz="2000" dirty="0" err="1" smtClean="0"/>
              <a:t>Lambropoulou</a:t>
            </a:r>
            <a:r>
              <a:rPr lang="el-GR" sz="2000" dirty="0" smtClean="0"/>
              <a:t> </a:t>
            </a:r>
            <a:r>
              <a:rPr lang="en-GB" sz="2000" dirty="0"/>
              <a:t>D</a:t>
            </a:r>
            <a:r>
              <a:rPr lang="el-GR" sz="2000" dirty="0" smtClean="0"/>
              <a:t>., </a:t>
            </a:r>
            <a:r>
              <a:rPr lang="en-GB" sz="2000" dirty="0" err="1" smtClean="0"/>
              <a:t>Konstantinou</a:t>
            </a:r>
            <a:r>
              <a:rPr lang="el-GR" sz="2000" dirty="0" smtClean="0"/>
              <a:t> </a:t>
            </a:r>
            <a:r>
              <a:rPr lang="en-GB" sz="2000" dirty="0"/>
              <a:t>I</a:t>
            </a:r>
            <a:r>
              <a:rPr lang="el-GR" sz="2000" dirty="0" smtClean="0"/>
              <a:t>., </a:t>
            </a:r>
            <a:r>
              <a:rPr lang="en-GB" sz="2000" dirty="0" smtClean="0"/>
              <a:t>R</a:t>
            </a:r>
            <a:r>
              <a:rPr lang="el-GR" sz="2000" dirty="0" smtClean="0"/>
              <a:t>. </a:t>
            </a:r>
            <a:r>
              <a:rPr lang="en-GB" sz="2000" dirty="0" err="1" smtClean="0"/>
              <a:t>Zboril</a:t>
            </a:r>
            <a:r>
              <a:rPr lang="el-GR" sz="2000" dirty="0" smtClean="0"/>
              <a:t>, </a:t>
            </a:r>
            <a:r>
              <a:rPr lang="en-GB" sz="2000" dirty="0" smtClean="0"/>
              <a:t>J</a:t>
            </a:r>
            <a:r>
              <a:rPr lang="el-GR" sz="2000" dirty="0" smtClean="0"/>
              <a:t>. </a:t>
            </a:r>
            <a:r>
              <a:rPr lang="en-GB" sz="2000" dirty="0" err="1" smtClean="0"/>
              <a:t>Tucek</a:t>
            </a:r>
            <a:r>
              <a:rPr lang="el-GR" sz="2000" dirty="0" smtClean="0"/>
              <a:t>, </a:t>
            </a:r>
            <a:r>
              <a:rPr lang="en-GB" sz="2000" dirty="0" smtClean="0"/>
              <a:t>D</a:t>
            </a:r>
            <a:r>
              <a:rPr lang="el-GR" sz="2000" dirty="0" smtClean="0"/>
              <a:t>. </a:t>
            </a:r>
            <a:r>
              <a:rPr lang="en-GB" sz="2000" dirty="0" err="1" smtClean="0"/>
              <a:t>Jancik</a:t>
            </a:r>
            <a:r>
              <a:rPr lang="el-GR" sz="2000" dirty="0" smtClean="0"/>
              <a:t>, </a:t>
            </a:r>
            <a:r>
              <a:rPr lang="en-GB" sz="2000" dirty="0" smtClean="0"/>
              <a:t>T</a:t>
            </a:r>
            <a:r>
              <a:rPr lang="el-GR" sz="2000" dirty="0" smtClean="0"/>
              <a:t>. </a:t>
            </a:r>
            <a:r>
              <a:rPr lang="en-GB" sz="2000" dirty="0" err="1" smtClean="0"/>
              <a:t>Albanis</a:t>
            </a:r>
            <a:r>
              <a:rPr lang="en-GB" sz="2000" dirty="0" smtClean="0"/>
              <a:t> and D</a:t>
            </a:r>
            <a:r>
              <a:rPr lang="el-GR" sz="2000" dirty="0" smtClean="0"/>
              <a:t>. </a:t>
            </a:r>
            <a:r>
              <a:rPr lang="en-GB" sz="2000" dirty="0" smtClean="0"/>
              <a:t>Petridis</a:t>
            </a:r>
            <a:r>
              <a:rPr lang="el-GR" sz="2000" dirty="0" smtClean="0"/>
              <a:t>, “</a:t>
            </a:r>
            <a:r>
              <a:rPr lang="en-GB" sz="2000" dirty="0" smtClean="0"/>
              <a:t>Structure and </a:t>
            </a:r>
            <a:r>
              <a:rPr lang="en-GB" sz="2000" dirty="0" err="1" smtClean="0"/>
              <a:t>photocatalytic</a:t>
            </a:r>
            <a:r>
              <a:rPr lang="en-GB" sz="2000" dirty="0" smtClean="0"/>
              <a:t> performance of magnetically separable </a:t>
            </a:r>
            <a:r>
              <a:rPr lang="en-GB" sz="2000" dirty="0" err="1" smtClean="0"/>
              <a:t>titania</a:t>
            </a:r>
            <a:r>
              <a:rPr lang="en-GB" sz="2000" dirty="0" smtClean="0"/>
              <a:t> </a:t>
            </a:r>
            <a:r>
              <a:rPr lang="en-GB" sz="2000" dirty="0" err="1" smtClean="0"/>
              <a:t>photocatalysts</a:t>
            </a:r>
            <a:r>
              <a:rPr lang="en-GB" sz="2000" dirty="0" smtClean="0"/>
              <a:t> for the degradation of </a:t>
            </a:r>
            <a:r>
              <a:rPr lang="en-GB" sz="2000" dirty="0" err="1" smtClean="0"/>
              <a:t>propachlor</a:t>
            </a:r>
            <a:r>
              <a:rPr lang="el-GR" sz="2000" dirty="0" smtClean="0"/>
              <a:t>” </a:t>
            </a:r>
            <a:r>
              <a:rPr lang="en-US" sz="2000" dirty="0" smtClean="0"/>
              <a:t>Applied Catalysis B</a:t>
            </a:r>
            <a:r>
              <a:rPr lang="el-GR" sz="2000" dirty="0" smtClean="0"/>
              <a:t>: </a:t>
            </a:r>
            <a:r>
              <a:rPr lang="en-US" sz="2000" dirty="0" smtClean="0"/>
              <a:t>Environmental</a:t>
            </a:r>
            <a:r>
              <a:rPr lang="el-GR" sz="2000" dirty="0" smtClean="0"/>
              <a:t>” </a:t>
            </a:r>
            <a:r>
              <a:rPr lang="en-US" sz="2000" dirty="0" smtClean="0"/>
              <a:t>Applied Catalysis B</a:t>
            </a:r>
            <a:r>
              <a:rPr lang="el-GR" sz="2000" dirty="0" smtClean="0"/>
              <a:t>: </a:t>
            </a:r>
            <a:r>
              <a:rPr lang="en-US" sz="2000" dirty="0" smtClean="0"/>
              <a:t>Environmental</a:t>
            </a:r>
            <a:r>
              <a:rPr lang="el-GR" sz="2000" dirty="0" smtClean="0"/>
              <a:t> 87 (2009) 181–189.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err="1" smtClean="0"/>
              <a:t>Belessi</a:t>
            </a:r>
            <a:r>
              <a:rPr lang="el-GR" sz="2000" dirty="0" smtClean="0"/>
              <a:t> </a:t>
            </a:r>
            <a:r>
              <a:rPr lang="en-US" sz="2000" dirty="0"/>
              <a:t>V</a:t>
            </a:r>
            <a:r>
              <a:rPr lang="en-US" sz="2000" dirty="0" smtClean="0"/>
              <a:t>., </a:t>
            </a:r>
            <a:r>
              <a:rPr lang="en-GB" sz="2000" dirty="0" err="1" smtClean="0"/>
              <a:t>Zboril</a:t>
            </a:r>
            <a:r>
              <a:rPr lang="el-GR" sz="2000" dirty="0" smtClean="0"/>
              <a:t> </a:t>
            </a:r>
            <a:r>
              <a:rPr lang="en-GB" sz="2000" dirty="0"/>
              <a:t>R</a:t>
            </a:r>
            <a:r>
              <a:rPr lang="en-GB" sz="2000" dirty="0" smtClean="0"/>
              <a:t>., </a:t>
            </a:r>
            <a:r>
              <a:rPr lang="en-GB" sz="2000" dirty="0" err="1" smtClean="0"/>
              <a:t>Tucek</a:t>
            </a:r>
            <a:r>
              <a:rPr lang="el-GR" sz="2000" dirty="0" smtClean="0"/>
              <a:t> </a:t>
            </a:r>
            <a:r>
              <a:rPr lang="en-GB" sz="2000" dirty="0"/>
              <a:t>J</a:t>
            </a:r>
            <a:r>
              <a:rPr lang="en-GB" sz="2000" dirty="0" smtClean="0"/>
              <a:t>., </a:t>
            </a:r>
            <a:r>
              <a:rPr lang="en-GB" sz="2000" dirty="0" err="1" smtClean="0"/>
              <a:t>Mashlan</a:t>
            </a:r>
            <a:r>
              <a:rPr lang="el-GR" sz="2000" dirty="0" smtClean="0"/>
              <a:t> </a:t>
            </a:r>
            <a:r>
              <a:rPr lang="en-GB" sz="2000" dirty="0"/>
              <a:t>M</a:t>
            </a:r>
            <a:r>
              <a:rPr lang="en-GB" sz="2000" dirty="0" smtClean="0"/>
              <a:t>., </a:t>
            </a:r>
            <a:r>
              <a:rPr lang="en-GB" sz="2000" dirty="0" err="1" smtClean="0"/>
              <a:t>Tzitzios</a:t>
            </a:r>
            <a:r>
              <a:rPr lang="el-GR" sz="2000" dirty="0" smtClean="0"/>
              <a:t> </a:t>
            </a:r>
            <a:r>
              <a:rPr lang="en-GB" sz="2000" dirty="0"/>
              <a:t>V.</a:t>
            </a:r>
            <a:r>
              <a:rPr lang="en-GB" sz="2000" b="1" dirty="0" smtClean="0"/>
              <a:t> </a:t>
            </a:r>
            <a:r>
              <a:rPr lang="en-GB" sz="2000" dirty="0" smtClean="0"/>
              <a:t>and Petridis</a:t>
            </a:r>
            <a:r>
              <a:rPr lang="el-GR" sz="2000" dirty="0" smtClean="0"/>
              <a:t> </a:t>
            </a:r>
            <a:r>
              <a:rPr lang="en-GB" sz="2000" dirty="0"/>
              <a:t>D</a:t>
            </a:r>
            <a:r>
              <a:rPr lang="en-GB" sz="2000" dirty="0" smtClean="0"/>
              <a:t>., </a:t>
            </a:r>
            <a:r>
              <a:rPr lang="en-US" sz="2000" dirty="0" smtClean="0"/>
              <a:t>“</a:t>
            </a:r>
            <a:r>
              <a:rPr lang="en-US" sz="2000" dirty="0" err="1" smtClean="0"/>
              <a:t>Ferrofluids</a:t>
            </a:r>
            <a:r>
              <a:rPr lang="en-US" sz="2000" dirty="0" smtClean="0"/>
              <a:t> </a:t>
            </a:r>
            <a:r>
              <a:rPr lang="en-GB" sz="2000" dirty="0" smtClean="0"/>
              <a:t>from magnetic-</a:t>
            </a:r>
            <a:r>
              <a:rPr lang="en-GB" sz="2000" dirty="0" err="1" smtClean="0"/>
              <a:t>chitosan</a:t>
            </a:r>
            <a:r>
              <a:rPr lang="en-GB" sz="2000" dirty="0" smtClean="0"/>
              <a:t> hybrids</a:t>
            </a:r>
            <a:r>
              <a:rPr lang="en-US" sz="2000" dirty="0" smtClean="0"/>
              <a:t>”</a:t>
            </a:r>
            <a:r>
              <a:rPr lang="en-GB" sz="2000" dirty="0" smtClean="0"/>
              <a:t> Chemistry of Materials 20(10) (2008) 3298-3305.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r>
              <a:rPr lang="en-GB" sz="2000" dirty="0" smtClean="0"/>
              <a:t>Cornell</a:t>
            </a:r>
            <a:r>
              <a:rPr lang="el-GR" sz="2000" dirty="0" smtClean="0"/>
              <a:t> </a:t>
            </a:r>
            <a:r>
              <a:rPr lang="en-GB" sz="2000" dirty="0"/>
              <a:t>R. M</a:t>
            </a:r>
            <a:r>
              <a:rPr lang="en-GB" sz="2000" dirty="0" smtClean="0"/>
              <a:t>., </a:t>
            </a:r>
            <a:r>
              <a:rPr lang="en-GB" sz="2000" dirty="0" err="1" smtClean="0"/>
              <a:t>Schwertmann</a:t>
            </a:r>
            <a:r>
              <a:rPr lang="el-GR" sz="2000" dirty="0" smtClean="0"/>
              <a:t> </a:t>
            </a:r>
            <a:r>
              <a:rPr lang="en-GB" sz="2000" dirty="0"/>
              <a:t>U</a:t>
            </a:r>
            <a:r>
              <a:rPr lang="en-GB" sz="2000" dirty="0" smtClean="0"/>
              <a:t>., The Iron Oxides, Structure, Properties, Reactions, Occurrences and Uses, Wiley-VCH, 2nd Edition, 2003.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95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b="1" dirty="0" smtClean="0"/>
              <a:t>Ελληνική</a:t>
            </a:r>
          </a:p>
          <a:p>
            <a:pPr>
              <a:spcAft>
                <a:spcPts val="600"/>
              </a:spcAft>
              <a:defRPr/>
            </a:pPr>
            <a:r>
              <a:rPr lang="el-GR" sz="2000" dirty="0" err="1" smtClean="0"/>
              <a:t>Γκίνης</a:t>
            </a:r>
            <a:r>
              <a:rPr lang="el-GR" sz="2000" dirty="0"/>
              <a:t> Θ</a:t>
            </a:r>
            <a:r>
              <a:rPr lang="el-GR" sz="2000" dirty="0" smtClean="0"/>
              <a:t>., Ανάπτυξη, χαρακτηρισμός και τεχνολογική αξιοποίηση μαγνητικών </a:t>
            </a:r>
            <a:r>
              <a:rPr lang="el-GR" sz="2000" dirty="0" err="1" smtClean="0"/>
              <a:t>νανοσωματιδίων</a:t>
            </a:r>
            <a:r>
              <a:rPr lang="el-GR" sz="2000" dirty="0" smtClean="0"/>
              <a:t>, Διπλωματική εργασία, Α.Π.Θ., Θεσσαλονίκη 2009.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b="1" dirty="0" smtClean="0"/>
              <a:t>Χρήσιμοι σύνδεσμοι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Tatsuya Oki</a:t>
            </a:r>
            <a:r>
              <a:rPr lang="el-GR" sz="2000" dirty="0" smtClean="0"/>
              <a:t> </a:t>
            </a:r>
            <a:r>
              <a:rPr lang="en-US" sz="2000" dirty="0" smtClean="0"/>
              <a:t>et.al. Materials Transactions, 44(2 )(2003) 320-326.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093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 </a:t>
            </a:r>
            <a:r>
              <a:rPr lang="el-GR" sz="2000" dirty="0"/>
              <a:t>2014.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(Θ). Ενότητα </a:t>
            </a:r>
            <a:r>
              <a:rPr lang="en-US" sz="2000" dirty="0" smtClean="0"/>
              <a:t>6</a:t>
            </a:r>
            <a:r>
              <a:rPr lang="el-GR" sz="2000" dirty="0" smtClean="0"/>
              <a:t>: </a:t>
            </a:r>
            <a:r>
              <a:rPr lang="el-GR" sz="2000" dirty="0"/>
              <a:t>Οξείδια του </a:t>
            </a:r>
            <a:r>
              <a:rPr lang="el-GR" sz="2000" dirty="0" smtClean="0"/>
              <a:t>σιδήρου </a:t>
            </a:r>
            <a:r>
              <a:rPr lang="el-GR" sz="2000" dirty="0"/>
              <a:t>– μαγνητικά </a:t>
            </a:r>
            <a:r>
              <a:rPr lang="el-GR" sz="2000" dirty="0" smtClean="0"/>
              <a:t>υλικά».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Σίδηρος, αιματίτης, μαγνητίτης</a:t>
            </a:r>
            <a:endParaRPr lang="el-GR" dirty="0"/>
          </a:p>
        </p:txBody>
      </p:sp>
      <p:sp>
        <p:nvSpPr>
          <p:cNvPr id="915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Οι </a:t>
            </a:r>
            <a:r>
              <a:rPr lang="el-GR" sz="2800" dirty="0"/>
              <a:t>αρχαίοι Έλληνες γνώριζαν από την αρχαιότητα την χημεία του σιδήρου και την χρησιμοποιούσαν στην </a:t>
            </a:r>
            <a:r>
              <a:rPr lang="el-GR" sz="2800" dirty="0" err="1"/>
              <a:t>κεραμοποιΐα</a:t>
            </a:r>
            <a:r>
              <a:rPr lang="el-GR" sz="2800" dirty="0"/>
              <a:t>.</a:t>
            </a:r>
          </a:p>
          <a:p>
            <a:pPr>
              <a:defRPr/>
            </a:pPr>
            <a:r>
              <a:rPr lang="el-GR" sz="2800" dirty="0" smtClean="0"/>
              <a:t>Τα </a:t>
            </a:r>
            <a:r>
              <a:rPr lang="el-GR" sz="2800" b="1" dirty="0">
                <a:solidFill>
                  <a:srgbClr val="820000"/>
                </a:solidFill>
              </a:rPr>
              <a:t>ερυθρόμορφα</a:t>
            </a:r>
            <a:r>
              <a:rPr lang="el-GR" sz="2800" dirty="0"/>
              <a:t> και </a:t>
            </a:r>
            <a:r>
              <a:rPr lang="el-GR" sz="2800" b="1" dirty="0">
                <a:solidFill>
                  <a:schemeClr val="accent4">
                    <a:lumMod val="75000"/>
                  </a:schemeClr>
                </a:solidFill>
              </a:rPr>
              <a:t>μελανόμορφα</a:t>
            </a:r>
            <a:r>
              <a:rPr lang="el-GR" sz="2800" dirty="0"/>
              <a:t> αγγεία οφείλουν το χρώμα τους στον </a:t>
            </a:r>
            <a:r>
              <a:rPr lang="el-GR" sz="2800" b="1" dirty="0">
                <a:solidFill>
                  <a:srgbClr val="820000"/>
                </a:solidFill>
              </a:rPr>
              <a:t>αιματίτη</a:t>
            </a:r>
            <a:r>
              <a:rPr lang="el-GR" sz="2800" dirty="0"/>
              <a:t> και στον </a:t>
            </a:r>
            <a:r>
              <a:rPr lang="el-GR" sz="2800" b="1" dirty="0">
                <a:solidFill>
                  <a:schemeClr val="accent4">
                    <a:lumMod val="75000"/>
                  </a:schemeClr>
                </a:solidFill>
              </a:rPr>
              <a:t>μαγνητίτη</a:t>
            </a:r>
            <a:r>
              <a:rPr lang="el-GR" sz="2800" dirty="0"/>
              <a:t> , αντίστοιχα.</a:t>
            </a:r>
          </a:p>
          <a:p>
            <a:pPr>
              <a:defRPr/>
            </a:pPr>
            <a:r>
              <a:rPr lang="el-GR" sz="2800" dirty="0" smtClean="0"/>
              <a:t>Οι </a:t>
            </a:r>
            <a:r>
              <a:rPr lang="el-GR" sz="2800" dirty="0"/>
              <a:t>Αθηναίοι προτιμούσαν συχνά τα σκεύη τους να είναι λιτά, χωρίς άλλη διακόσμηση πέρα από το στιλπνό μελανό υάλωμά τους</a:t>
            </a:r>
            <a:r>
              <a:rPr lang="el-GR" sz="2800" dirty="0" smtClean="0"/>
              <a:t>.</a:t>
            </a:r>
            <a:endParaRPr lang="el-G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r>
              <a:rPr lang="en-GB" sz="2000" dirty="0" err="1"/>
              <a:t>Belessi</a:t>
            </a:r>
            <a:r>
              <a:rPr lang="el-GR" sz="2000" dirty="0"/>
              <a:t> </a:t>
            </a:r>
            <a:r>
              <a:rPr lang="en-GB" sz="2000" dirty="0"/>
              <a:t>V</a:t>
            </a:r>
            <a:r>
              <a:rPr lang="el-GR" sz="2000" dirty="0"/>
              <a:t>., </a:t>
            </a:r>
            <a:r>
              <a:rPr lang="en-GB" sz="2000" dirty="0" err="1"/>
              <a:t>Lambropoulou</a:t>
            </a:r>
            <a:r>
              <a:rPr lang="el-GR" sz="2000" dirty="0"/>
              <a:t> </a:t>
            </a:r>
            <a:r>
              <a:rPr lang="en-GB" sz="2000" dirty="0"/>
              <a:t>D</a:t>
            </a:r>
            <a:r>
              <a:rPr lang="el-GR" sz="2000" dirty="0"/>
              <a:t>., </a:t>
            </a:r>
            <a:r>
              <a:rPr lang="en-GB" sz="2000" dirty="0" err="1"/>
              <a:t>Konstantinou</a:t>
            </a:r>
            <a:r>
              <a:rPr lang="el-GR" sz="2000" dirty="0"/>
              <a:t> </a:t>
            </a:r>
            <a:r>
              <a:rPr lang="en-GB" sz="2000" dirty="0"/>
              <a:t>I</a:t>
            </a:r>
            <a:r>
              <a:rPr lang="el-GR" sz="2000" dirty="0"/>
              <a:t>., </a:t>
            </a:r>
            <a:r>
              <a:rPr lang="en-GB" sz="2000" dirty="0"/>
              <a:t>R</a:t>
            </a:r>
            <a:r>
              <a:rPr lang="el-GR" sz="2000" dirty="0"/>
              <a:t>. </a:t>
            </a:r>
            <a:r>
              <a:rPr lang="en-GB" sz="2000" dirty="0" err="1"/>
              <a:t>Zboril</a:t>
            </a:r>
            <a:r>
              <a:rPr lang="el-GR" sz="2000" dirty="0"/>
              <a:t>, </a:t>
            </a:r>
            <a:r>
              <a:rPr lang="en-GB" sz="2000" dirty="0"/>
              <a:t>J</a:t>
            </a:r>
            <a:r>
              <a:rPr lang="el-GR" sz="2000" dirty="0"/>
              <a:t>. </a:t>
            </a:r>
            <a:r>
              <a:rPr lang="en-GB" sz="2000" dirty="0" err="1"/>
              <a:t>Tucek</a:t>
            </a:r>
            <a:r>
              <a:rPr lang="el-GR" sz="2000" dirty="0"/>
              <a:t>, </a:t>
            </a:r>
            <a:r>
              <a:rPr lang="en-GB" sz="2000" dirty="0"/>
              <a:t>D</a:t>
            </a:r>
            <a:r>
              <a:rPr lang="el-GR" sz="2000" dirty="0"/>
              <a:t>. </a:t>
            </a:r>
            <a:r>
              <a:rPr lang="en-GB" sz="2000" dirty="0" err="1"/>
              <a:t>Jancik</a:t>
            </a:r>
            <a:r>
              <a:rPr lang="el-GR" sz="2000" dirty="0"/>
              <a:t>, </a:t>
            </a:r>
            <a:r>
              <a:rPr lang="en-GB" sz="2000" dirty="0"/>
              <a:t>T</a:t>
            </a:r>
            <a:r>
              <a:rPr lang="el-GR" sz="2000" dirty="0"/>
              <a:t>. </a:t>
            </a:r>
            <a:r>
              <a:rPr lang="en-GB" sz="2000" dirty="0" err="1"/>
              <a:t>Albanis</a:t>
            </a:r>
            <a:r>
              <a:rPr lang="en-GB" sz="2000" dirty="0"/>
              <a:t> and D</a:t>
            </a:r>
            <a:r>
              <a:rPr lang="el-GR" sz="2000" dirty="0"/>
              <a:t>. </a:t>
            </a:r>
            <a:r>
              <a:rPr lang="en-GB" sz="2000" dirty="0"/>
              <a:t>Petridis</a:t>
            </a:r>
            <a:r>
              <a:rPr lang="el-GR" sz="2000" dirty="0"/>
              <a:t>, “</a:t>
            </a:r>
            <a:r>
              <a:rPr lang="en-GB" sz="2000" dirty="0"/>
              <a:t>Structure and photocatalytic performance of magnetically separable </a:t>
            </a:r>
            <a:r>
              <a:rPr lang="en-GB" sz="2000" dirty="0" err="1"/>
              <a:t>titania</a:t>
            </a:r>
            <a:r>
              <a:rPr lang="en-GB" sz="2000" dirty="0"/>
              <a:t> </a:t>
            </a:r>
            <a:r>
              <a:rPr lang="en-GB" sz="2000" dirty="0" err="1"/>
              <a:t>photocatalysts</a:t>
            </a:r>
            <a:r>
              <a:rPr lang="en-GB" sz="2000" dirty="0"/>
              <a:t> for the degradation of </a:t>
            </a:r>
            <a:r>
              <a:rPr lang="en-GB" sz="2000" dirty="0" err="1"/>
              <a:t>propachlor</a:t>
            </a:r>
            <a:r>
              <a:rPr lang="el-GR" sz="2000" dirty="0"/>
              <a:t>” </a:t>
            </a:r>
            <a:r>
              <a:rPr lang="en-US" sz="2000" dirty="0"/>
              <a:t>Applied Catalysis B</a:t>
            </a:r>
            <a:r>
              <a:rPr lang="el-GR" sz="2000" dirty="0"/>
              <a:t>: </a:t>
            </a:r>
            <a:r>
              <a:rPr lang="en-US" sz="2000" dirty="0"/>
              <a:t>Environmental</a:t>
            </a:r>
            <a:r>
              <a:rPr lang="el-GR" sz="2000" dirty="0"/>
              <a:t>” </a:t>
            </a:r>
            <a:r>
              <a:rPr lang="en-US" sz="2000" dirty="0"/>
              <a:t>Applied Catalysis B</a:t>
            </a:r>
            <a:r>
              <a:rPr lang="el-GR" sz="2000" dirty="0"/>
              <a:t>: </a:t>
            </a:r>
            <a:r>
              <a:rPr lang="en-US" sz="2000" dirty="0"/>
              <a:t>Environmental</a:t>
            </a:r>
            <a:r>
              <a:rPr lang="el-GR" sz="2000" dirty="0"/>
              <a:t> 87 (2009) 181–189.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err="1"/>
              <a:t>Belessi</a:t>
            </a:r>
            <a:r>
              <a:rPr lang="el-GR" sz="2000" dirty="0"/>
              <a:t> </a:t>
            </a:r>
            <a:r>
              <a:rPr lang="en-US" sz="2000" dirty="0"/>
              <a:t>V., </a:t>
            </a:r>
            <a:r>
              <a:rPr lang="en-GB" sz="2000" dirty="0" err="1"/>
              <a:t>Zboril</a:t>
            </a:r>
            <a:r>
              <a:rPr lang="el-GR" sz="2000" dirty="0"/>
              <a:t> </a:t>
            </a:r>
            <a:r>
              <a:rPr lang="en-GB" sz="2000" dirty="0"/>
              <a:t>R., </a:t>
            </a:r>
            <a:r>
              <a:rPr lang="en-GB" sz="2000" dirty="0" err="1"/>
              <a:t>Tucek</a:t>
            </a:r>
            <a:r>
              <a:rPr lang="el-GR" sz="2000" dirty="0"/>
              <a:t> </a:t>
            </a:r>
            <a:r>
              <a:rPr lang="en-GB" sz="2000" dirty="0"/>
              <a:t>J., </a:t>
            </a:r>
            <a:r>
              <a:rPr lang="en-GB" sz="2000" dirty="0" err="1"/>
              <a:t>Mashlan</a:t>
            </a:r>
            <a:r>
              <a:rPr lang="el-GR" sz="2000" dirty="0"/>
              <a:t> </a:t>
            </a:r>
            <a:r>
              <a:rPr lang="en-GB" sz="2000" dirty="0"/>
              <a:t>M., </a:t>
            </a:r>
            <a:r>
              <a:rPr lang="en-GB" sz="2000" dirty="0" err="1"/>
              <a:t>Tzitzios</a:t>
            </a:r>
            <a:r>
              <a:rPr lang="el-GR" sz="2000" dirty="0"/>
              <a:t> </a:t>
            </a:r>
            <a:r>
              <a:rPr lang="en-GB" sz="2000" dirty="0"/>
              <a:t>V.</a:t>
            </a:r>
            <a:r>
              <a:rPr lang="en-GB" sz="2000" b="1" dirty="0"/>
              <a:t> </a:t>
            </a:r>
            <a:r>
              <a:rPr lang="en-GB" sz="2000" dirty="0"/>
              <a:t>and Petridis</a:t>
            </a:r>
            <a:r>
              <a:rPr lang="el-GR" sz="2000" dirty="0"/>
              <a:t> </a:t>
            </a:r>
            <a:r>
              <a:rPr lang="en-GB" sz="2000" dirty="0"/>
              <a:t>D., </a:t>
            </a:r>
            <a:r>
              <a:rPr lang="en-US" sz="2000" dirty="0"/>
              <a:t>“</a:t>
            </a:r>
            <a:r>
              <a:rPr lang="en-US" sz="2000" dirty="0" err="1"/>
              <a:t>Ferrofluids</a:t>
            </a:r>
            <a:r>
              <a:rPr lang="en-US" sz="2000" dirty="0"/>
              <a:t> </a:t>
            </a:r>
            <a:r>
              <a:rPr lang="en-GB" sz="2000" dirty="0"/>
              <a:t>from magnetic-chitosan hybrids</a:t>
            </a:r>
            <a:r>
              <a:rPr lang="en-US" sz="2000" dirty="0"/>
              <a:t>”</a:t>
            </a:r>
            <a:r>
              <a:rPr lang="en-GB" sz="2000" dirty="0"/>
              <a:t> Chemistry of Materials 20(10) (2008) 3298-3305.</a:t>
            </a:r>
            <a:endParaRPr lang="el-GR" sz="2000" dirty="0"/>
          </a:p>
          <a:p>
            <a:pPr>
              <a:spcAft>
                <a:spcPts val="600"/>
              </a:spcAft>
              <a:defRPr/>
            </a:pPr>
            <a:r>
              <a:rPr lang="en-GB" sz="2000" dirty="0"/>
              <a:t>Cornell</a:t>
            </a:r>
            <a:r>
              <a:rPr lang="el-GR" sz="2000" dirty="0"/>
              <a:t> </a:t>
            </a:r>
            <a:r>
              <a:rPr lang="en-GB" sz="2000" dirty="0"/>
              <a:t>R. M., </a:t>
            </a:r>
            <a:r>
              <a:rPr lang="en-GB" sz="2000" dirty="0" err="1"/>
              <a:t>Schwertmann</a:t>
            </a:r>
            <a:r>
              <a:rPr lang="el-GR" sz="2000" dirty="0"/>
              <a:t> </a:t>
            </a:r>
            <a:r>
              <a:rPr lang="en-GB" sz="2000" dirty="0"/>
              <a:t>U., The Iron Oxides, Structure, Properties, Reactions, Occurrences and Uses, Wiley-VCH, 2nd Edition, 2003</a:t>
            </a:r>
            <a:r>
              <a:rPr lang="en-GB" sz="2000" dirty="0" smtClean="0"/>
              <a:t>.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r>
              <a:rPr lang="el-GR" sz="2000" dirty="0" err="1"/>
              <a:t>Γκίνης</a:t>
            </a:r>
            <a:r>
              <a:rPr lang="el-GR" sz="2000" dirty="0"/>
              <a:t> Θ., Ανάπτυξη, χαρακτηρισμός και τεχνολογική αξιοποίηση μαγνητικών </a:t>
            </a:r>
            <a:r>
              <a:rPr lang="el-GR" sz="2000" dirty="0" err="1"/>
              <a:t>νανοσωματιδίων</a:t>
            </a:r>
            <a:r>
              <a:rPr lang="el-GR" sz="2000" dirty="0"/>
              <a:t>, Διπλωματική εργασία, Α.Π.Θ., Θεσσαλονίκη 2009.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Tatsuya </a:t>
            </a:r>
            <a:r>
              <a:rPr lang="en-US" sz="2000" dirty="0"/>
              <a:t>Oki</a:t>
            </a:r>
            <a:r>
              <a:rPr lang="el-GR" sz="2000" dirty="0"/>
              <a:t> </a:t>
            </a:r>
            <a:r>
              <a:rPr lang="en-US" sz="2000" dirty="0"/>
              <a:t>et.al. Materials Transactions, 44(2 )(2003) 320-326.</a:t>
            </a:r>
            <a:endParaRPr lang="el-GR" sz="2000" dirty="0"/>
          </a:p>
          <a:p>
            <a:pPr>
              <a:spcAft>
                <a:spcPts val="600"/>
              </a:spcAft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480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783883" y="3485326"/>
            <a:ext cx="3188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dirty="0">
                <a:latin typeface="+mn-lt"/>
              </a:rPr>
              <a:t>Αρχαία </a:t>
            </a:r>
            <a:r>
              <a:rPr lang="el-GR" altLang="el-GR" dirty="0" err="1">
                <a:latin typeface="+mn-lt"/>
              </a:rPr>
              <a:t>μελαμβαφής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λεκανίδα</a:t>
            </a:r>
            <a:r>
              <a:rPr lang="el-GR" altLang="el-GR" dirty="0">
                <a:latin typeface="+mn-lt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5175382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/>
              <a:t>Αν περιγραφεί το αττικό υάλωμα με μοντέρνους όρους θα λέγαμε ότι πρόκειται για ένα </a:t>
            </a:r>
            <a:r>
              <a:rPr lang="el-GR" sz="2800" b="1" dirty="0" err="1">
                <a:solidFill>
                  <a:srgbClr val="820000"/>
                </a:solidFill>
              </a:rPr>
              <a:t>νανοϋλικό</a:t>
            </a:r>
            <a:r>
              <a:rPr lang="el-GR" sz="2800" dirty="0"/>
              <a:t>.</a:t>
            </a:r>
          </a:p>
          <a:p>
            <a:pPr>
              <a:defRPr/>
            </a:pPr>
            <a:r>
              <a:rPr lang="el-GR" sz="2800" dirty="0" smtClean="0"/>
              <a:t>Το </a:t>
            </a:r>
            <a:r>
              <a:rPr lang="el-GR" sz="2800" dirty="0"/>
              <a:t>μελανό χρώμα είναι αποτέλεσμα της διασποράς των μαύρων </a:t>
            </a:r>
            <a:r>
              <a:rPr lang="el-GR" sz="2800" dirty="0" err="1"/>
              <a:t>νανοκρυστάλλων</a:t>
            </a:r>
            <a:r>
              <a:rPr lang="el-GR" sz="2800" dirty="0"/>
              <a:t> μέσα στο διάφανο </a:t>
            </a:r>
            <a:r>
              <a:rPr lang="el-GR" sz="2800" dirty="0" err="1"/>
              <a:t>αλκαλο</a:t>
            </a:r>
            <a:r>
              <a:rPr lang="el-GR" sz="2800" dirty="0"/>
              <a:t>-</a:t>
            </a:r>
            <a:r>
              <a:rPr lang="el-GR" sz="2800" dirty="0" err="1"/>
              <a:t>αργιλοπυριτικό</a:t>
            </a:r>
            <a:r>
              <a:rPr lang="el-GR" sz="2800" dirty="0"/>
              <a:t> γυαλί που παίρνει μια </a:t>
            </a:r>
            <a:r>
              <a:rPr lang="el-GR" sz="2800" b="1" dirty="0">
                <a:solidFill>
                  <a:schemeClr val="tx2"/>
                </a:solidFill>
              </a:rPr>
              <a:t>μπλε απόχρωση από ίχνη δισθενούς σιδήρου. </a:t>
            </a:r>
          </a:p>
          <a:p>
            <a:endParaRPr lang="el-GR" sz="2800" dirty="0"/>
          </a:p>
        </p:txBody>
      </p:sp>
      <p:pic>
        <p:nvPicPr>
          <p:cNvPr id="9" name="Εικόνα 4" descr="http://www.tovima.gr/files/1/2012/07/14/Lekanis_Louvre_Cp513-Cp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76" y="1340768"/>
            <a:ext cx="2792524" cy="18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6563" y="3245135"/>
            <a:ext cx="280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cerart.wordpress.com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7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Χημικός </a:t>
            </a:r>
            <a:r>
              <a:rPr lang="el-GR" dirty="0"/>
              <a:t>τύπος του μαγνητίτη</a:t>
            </a:r>
          </a:p>
        </p:txBody>
      </p:sp>
      <p:sp>
        <p:nvSpPr>
          <p:cNvPr id="918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Ο </a:t>
            </a:r>
            <a:r>
              <a:rPr lang="el-GR" sz="2800" dirty="0">
                <a:effectLst/>
              </a:rPr>
              <a:t>χημικός τύπος του μαγνητίτη αναγράφεται και ως </a:t>
            </a:r>
            <a:r>
              <a:rPr lang="el-GR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FeO·Fe</a:t>
            </a:r>
            <a:r>
              <a:rPr lang="el-GR" sz="2800" b="1" baseline="-25000" dirty="0">
                <a:solidFill>
                  <a:schemeClr val="accent4">
                    <a:lumMod val="75000"/>
                  </a:schemeClr>
                </a:solidFill>
                <a:effectLst/>
              </a:rPr>
              <a:t>2</a:t>
            </a:r>
            <a:r>
              <a:rPr lang="el-GR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O</a:t>
            </a:r>
            <a:r>
              <a:rPr lang="el-GR" sz="2800" b="1" baseline="-25000" dirty="0">
                <a:solidFill>
                  <a:schemeClr val="accent4">
                    <a:lumMod val="75000"/>
                  </a:schemeClr>
                </a:solidFill>
                <a:effectLst/>
              </a:rPr>
              <a:t>3</a:t>
            </a:r>
            <a:r>
              <a:rPr lang="el-GR" sz="2800" b="1" dirty="0">
                <a:effectLst/>
              </a:rPr>
              <a:t> </a:t>
            </a:r>
            <a:r>
              <a:rPr lang="el-GR" sz="2800" dirty="0">
                <a:effectLst/>
              </a:rPr>
              <a:t>υποδηλώνοντας ότι αποτελεί μίξη δύο ορυκτών του </a:t>
            </a:r>
            <a:r>
              <a:rPr lang="el-GR" sz="2800" b="1" dirty="0" err="1">
                <a:solidFill>
                  <a:schemeClr val="tx2"/>
                </a:solidFill>
                <a:effectLst/>
              </a:rPr>
              <a:t>βουστίτη</a:t>
            </a:r>
            <a:r>
              <a:rPr lang="el-GR" sz="2800" b="1" dirty="0">
                <a:solidFill>
                  <a:schemeClr val="tx2"/>
                </a:solidFill>
                <a:effectLst/>
              </a:rPr>
              <a:t> (</a:t>
            </a:r>
            <a:r>
              <a:rPr lang="el-GR" sz="2800" b="1" dirty="0" err="1">
                <a:solidFill>
                  <a:schemeClr val="tx2"/>
                </a:solidFill>
                <a:effectLst/>
              </a:rPr>
              <a:t>FeO</a:t>
            </a:r>
            <a:r>
              <a:rPr lang="el-GR" sz="2800" b="1" dirty="0">
                <a:solidFill>
                  <a:schemeClr val="tx2"/>
                </a:solidFill>
                <a:effectLst/>
              </a:rPr>
              <a:t>) </a:t>
            </a:r>
            <a:r>
              <a:rPr lang="el-GR" sz="2800" dirty="0">
                <a:effectLst/>
              </a:rPr>
              <a:t>και το</a:t>
            </a:r>
            <a:r>
              <a:rPr lang="el-GR" sz="2800" b="1" dirty="0">
                <a:effectLst/>
              </a:rPr>
              <a:t>υ </a:t>
            </a:r>
            <a:r>
              <a:rPr lang="el-GR" sz="2800" b="1" dirty="0">
                <a:solidFill>
                  <a:srgbClr val="820000"/>
                </a:solidFill>
                <a:effectLst/>
              </a:rPr>
              <a:t>αιματίτη (Fe</a:t>
            </a:r>
            <a:r>
              <a:rPr lang="el-GR" sz="2800" b="1" baseline="-25000" dirty="0">
                <a:solidFill>
                  <a:srgbClr val="820000"/>
                </a:solidFill>
                <a:effectLst/>
              </a:rPr>
              <a:t>2</a:t>
            </a:r>
            <a:r>
              <a:rPr lang="el-GR" sz="2800" b="1" dirty="0">
                <a:solidFill>
                  <a:srgbClr val="820000"/>
                </a:solidFill>
                <a:effectLst/>
              </a:rPr>
              <a:t>O</a:t>
            </a:r>
            <a:r>
              <a:rPr lang="el-GR" sz="2800" b="1" baseline="-25000" dirty="0">
                <a:solidFill>
                  <a:srgbClr val="820000"/>
                </a:solidFill>
                <a:effectLst/>
              </a:rPr>
              <a:t>3</a:t>
            </a:r>
            <a:r>
              <a:rPr lang="el-GR" sz="2800" b="1" dirty="0">
                <a:solidFill>
                  <a:srgbClr val="820000"/>
                </a:solidFill>
                <a:effectLst/>
              </a:rPr>
              <a:t>).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Η </a:t>
            </a:r>
            <a:r>
              <a:rPr lang="el-GR" sz="2800" dirty="0">
                <a:effectLst/>
              </a:rPr>
              <a:t>χημική του ονομασία κατά </a:t>
            </a:r>
            <a:r>
              <a:rPr lang="en-US" sz="2800" dirty="0">
                <a:effectLst/>
              </a:rPr>
              <a:t>IUPAC</a:t>
            </a:r>
            <a:r>
              <a:rPr lang="el-GR" sz="2800" dirty="0">
                <a:effectLst/>
              </a:rPr>
              <a:t> είναι </a:t>
            </a:r>
            <a:r>
              <a:rPr lang="el-GR" sz="2800" dirty="0">
                <a:solidFill>
                  <a:srgbClr val="000000"/>
                </a:solidFill>
                <a:effectLst/>
              </a:rPr>
              <a:t>μικτό οξείδιο δισθενούς και τρισθενούς σιδήρου</a:t>
            </a:r>
            <a:r>
              <a:rPr lang="el-GR" sz="2800" dirty="0">
                <a:effectLst/>
              </a:rPr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Η </a:t>
            </a:r>
            <a:r>
              <a:rPr lang="el-GR" sz="2800" dirty="0">
                <a:effectLst/>
              </a:rPr>
              <a:t>κοινή του χημική ονομασία είναι σιδηρούχο </a:t>
            </a:r>
            <a:r>
              <a:rPr lang="el-GR" sz="2800" dirty="0" err="1">
                <a:effectLst/>
              </a:rPr>
              <a:t>φεριττικό</a:t>
            </a:r>
            <a:r>
              <a:rPr lang="el-GR" sz="2800" dirty="0">
                <a:effectLst/>
              </a:rPr>
              <a:t> οξείδιο. </a:t>
            </a:r>
          </a:p>
        </p:txBody>
      </p:sp>
    </p:spTree>
    <p:extLst>
      <p:ext uri="{BB962C8B-B14F-4D97-AF65-F5344CB8AC3E}">
        <p14:creationId xmlns:p14="http://schemas.microsoft.com/office/powerpoint/2010/main" val="18931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Κρυσταλλική δομή</a:t>
            </a:r>
            <a:endParaRPr lang="el-GR" dirty="0"/>
          </a:p>
        </p:txBody>
      </p:sp>
      <p:sp>
        <p:nvSpPr>
          <p:cNvPr id="8194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l-GR" sz="2800" dirty="0" smtClean="0">
                <a:effectLst/>
              </a:rPr>
              <a:t>O</a:t>
            </a:r>
            <a:r>
              <a:rPr lang="el-GR" altLang="el-GR" sz="2800" dirty="0" smtClean="0">
                <a:effectLst/>
              </a:rPr>
              <a:t> μαγνητίτης κρυσταλλώνεται στο κυβικό σύστημα και ανήκει στην κατηγορία των </a:t>
            </a:r>
            <a:r>
              <a:rPr lang="el-GR" altLang="el-GR" sz="2800" dirty="0" err="1" smtClean="0">
                <a:effectLst/>
              </a:rPr>
              <a:t>σπινελλίων</a:t>
            </a:r>
            <a:r>
              <a:rPr lang="el-GR" altLang="el-GR" sz="2800" dirty="0" smtClean="0">
                <a:effectLst/>
              </a:rPr>
              <a:t>.</a:t>
            </a:r>
            <a:endParaRPr lang="el-GR" altLang="el-GR" sz="2800" dirty="0" smtClean="0">
              <a:solidFill>
                <a:srgbClr val="820000"/>
              </a:solidFill>
              <a:effectLst/>
            </a:endParaRPr>
          </a:p>
        </p:txBody>
      </p:sp>
      <p:pic>
        <p:nvPicPr>
          <p:cNvPr id="1026" name="Picture 2" descr="File:Spinel structure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2228163"/>
            <a:ext cx="3672409" cy="39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6208423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Spinel structure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Helgi"/>
              </a:rPr>
              <a:t>Helgi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://www.ruf.rice.edu/~natelson/magnetite_str_l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246" y="2528040"/>
            <a:ext cx="3677509" cy="338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9096" y="5936261"/>
            <a:ext cx="2843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keywordpicture.com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94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Κρυσταλλική δομή</a:t>
            </a:r>
            <a:endParaRPr lang="el-GR" altLang="el-GR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941815" y="4444728"/>
            <a:ext cx="37861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Κρυσταλλική δομή μαγνητίτη, τα λευκά άτομα είναι Ο</a:t>
            </a:r>
            <a:r>
              <a:rPr lang="el-GR" altLang="el-GR" sz="2400" baseline="30000" dirty="0">
                <a:latin typeface="+mn-lt"/>
              </a:rPr>
              <a:t>2-</a:t>
            </a:r>
            <a:r>
              <a:rPr lang="el-GR" altLang="el-GR" sz="2400" dirty="0">
                <a:latin typeface="+mn-lt"/>
              </a:rPr>
              <a:t>, τα μπλε και τα κόκκινα είναι (</a:t>
            </a:r>
            <a:r>
              <a:rPr lang="el-GR" altLang="el-GR" sz="2400" dirty="0" err="1">
                <a:latin typeface="+mn-lt"/>
              </a:rPr>
              <a:t>Fe</a:t>
            </a:r>
            <a:r>
              <a:rPr lang="el-GR" altLang="el-GR" sz="2400" baseline="30000" dirty="0" err="1">
                <a:latin typeface="+mn-lt"/>
              </a:rPr>
              <a:t>3</a:t>
            </a:r>
            <a:r>
              <a:rPr lang="el-GR" altLang="el-GR" sz="2400" baseline="30000" dirty="0">
                <a:latin typeface="+mn-lt"/>
              </a:rPr>
              <a:t>+</a:t>
            </a:r>
            <a:r>
              <a:rPr lang="el-GR" altLang="el-GR" sz="2400" dirty="0">
                <a:latin typeface="+mn-lt"/>
              </a:rPr>
              <a:t>) και [Fe</a:t>
            </a:r>
            <a:r>
              <a:rPr lang="el-GR" altLang="el-GR" sz="2400" baseline="30000" dirty="0">
                <a:latin typeface="+mn-lt"/>
              </a:rPr>
              <a:t>2+</a:t>
            </a:r>
            <a:r>
              <a:rPr lang="el-GR" altLang="el-GR" sz="2400" dirty="0">
                <a:latin typeface="+mn-lt"/>
              </a:rPr>
              <a:t>Fe</a:t>
            </a:r>
            <a:r>
              <a:rPr lang="el-GR" altLang="el-GR" sz="2400" baseline="30000" dirty="0">
                <a:latin typeface="+mn-lt"/>
              </a:rPr>
              <a:t>3+</a:t>
            </a:r>
            <a:r>
              <a:rPr lang="el-GR" altLang="el-GR" sz="2400" dirty="0">
                <a:latin typeface="+mn-lt"/>
              </a:rPr>
              <a:t>], αντίστοιχα. </a:t>
            </a:r>
          </a:p>
        </p:txBody>
      </p:sp>
      <p:pic>
        <p:nvPicPr>
          <p:cNvPr id="9221" name="il_fi" descr="ms31_026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4490299"/>
            <a:ext cx="4762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2710352"/>
          </a:xfrm>
        </p:spPr>
        <p:txBody>
          <a:bodyPr>
            <a:noAutofit/>
          </a:bodyPr>
          <a:lstStyle/>
          <a:p>
            <a:r>
              <a:rPr lang="el-GR" sz="2400" dirty="0"/>
              <a:t>Η κρυσταλλική δομή των οξειδίων του σιδήρου περιγράφεται από την διευθέτηση των κατιόντων σιδήρου στα </a:t>
            </a:r>
            <a:r>
              <a:rPr lang="el-GR" sz="2400" dirty="0" err="1"/>
              <a:t>οκταεδρικά</a:t>
            </a:r>
            <a:r>
              <a:rPr lang="el-GR" sz="2400" dirty="0"/>
              <a:t> ή </a:t>
            </a:r>
            <a:r>
              <a:rPr lang="el-GR" sz="2400" dirty="0" err="1"/>
              <a:t>τετραεδρικά</a:t>
            </a:r>
            <a:r>
              <a:rPr lang="el-GR" sz="2400" dirty="0"/>
              <a:t> διάκενα που σχηματίζονται από τα ανιόντα οξυγόνου. </a:t>
            </a:r>
          </a:p>
        </p:txBody>
      </p:sp>
      <p:pic>
        <p:nvPicPr>
          <p:cNvPr id="7" name="Picture 4" descr="http://www.ruf.rice.edu/~natelson/magnetite_str_l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194738"/>
            <a:ext cx="2946453" cy="27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47458" y="3907104"/>
            <a:ext cx="2843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keywordpicture.com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30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Κρυσταλλική δομή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Στα υλικά Fe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O</a:t>
            </a:r>
            <a:r>
              <a:rPr lang="el-GR" altLang="el-GR" sz="2400" baseline="-25000" dirty="0"/>
              <a:t>4</a:t>
            </a:r>
            <a:r>
              <a:rPr lang="el-GR" altLang="el-GR" sz="2400" dirty="0"/>
              <a:t> και γ-Fe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O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 τα ανιόντα οξυγόνου έχουν κυβική διάταξη.</a:t>
            </a:r>
          </a:p>
          <a:p>
            <a:r>
              <a:rPr lang="el-GR" altLang="el-GR" sz="2400" dirty="0" smtClean="0"/>
              <a:t>Στην </a:t>
            </a:r>
            <a:r>
              <a:rPr lang="el-GR" altLang="el-GR" sz="2400" dirty="0"/>
              <a:t>δομή του μαγνητίτη ενυπάρχουν </a:t>
            </a:r>
            <a:r>
              <a:rPr lang="en-US" altLang="el-GR" sz="2400" dirty="0"/>
              <a:t>Fe</a:t>
            </a:r>
            <a:r>
              <a:rPr lang="el-GR" altLang="el-GR" sz="2400" baseline="30000" dirty="0"/>
              <a:t>2+</a:t>
            </a:r>
            <a:r>
              <a:rPr lang="el-GR" altLang="el-GR" sz="2400" dirty="0"/>
              <a:t> και </a:t>
            </a:r>
            <a:r>
              <a:rPr lang="en-US" altLang="el-GR" sz="2400" dirty="0"/>
              <a:t>Fe</a:t>
            </a:r>
            <a:r>
              <a:rPr lang="el-GR" altLang="el-GR" sz="2400" baseline="30000" dirty="0"/>
              <a:t>3+</a:t>
            </a:r>
            <a:r>
              <a:rPr lang="el-GR" altLang="el-GR" sz="2400" dirty="0"/>
              <a:t> (γι αυτό μπορεί και να συμπεριφερθεί και ως οξειδωτικό και ως αναγωγικό μέσο</a:t>
            </a:r>
            <a:r>
              <a:rPr lang="el-GR" altLang="el-GR" sz="2400" dirty="0" smtClean="0"/>
              <a:t>).</a:t>
            </a:r>
            <a:endParaRPr lang="el-GR" altLang="el-GR" sz="2400" dirty="0"/>
          </a:p>
        </p:txBody>
      </p:sp>
      <p:pic>
        <p:nvPicPr>
          <p:cNvPr id="2050" name="Picture 2" descr="http://www.irm.umn.edu/hg2m/hg2m_b/Image1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14082"/>
            <a:ext cx="4232548" cy="28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984" y="59960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irm.umn.edu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6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2331be2596396613fe8b2e690e1af9c821cb036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2450</Words>
  <Application>Microsoft Office PowerPoint</Application>
  <PresentationFormat>Προβολή στην οθόνη (4:3)</PresentationFormat>
  <Paragraphs>208</Paragraphs>
  <Slides>43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OC_template_updated</vt:lpstr>
      <vt:lpstr>Υλικά Γραφικών Τεχνών (Θ)</vt:lpstr>
      <vt:lpstr>Οξείδια του σιδήρου – μαγνητικά υλικά</vt:lpstr>
      <vt:lpstr>Μαγνητίτης</vt:lpstr>
      <vt:lpstr>Σίδηρος, αιματίτης, μαγνητίτης</vt:lpstr>
      <vt:lpstr>Παρουσίαση του PowerPoint</vt:lpstr>
      <vt:lpstr>Χημικός τύπος του μαγνητίτη</vt:lpstr>
      <vt:lpstr>Κρυσταλλική δομή</vt:lpstr>
      <vt:lpstr>Κρυσταλλική δομή</vt:lpstr>
      <vt:lpstr>Κρυσταλλική δομή</vt:lpstr>
      <vt:lpstr>Κρυσταλλική δομή</vt:lpstr>
      <vt:lpstr>Κρυσταλλική δομή</vt:lpstr>
      <vt:lpstr>Δομή μαγκεμίτη και μαγνητίτη</vt:lpstr>
      <vt:lpstr>Μεγάλο ρόλο στις μαγνητικές ιδιότητες των υλικών παίζει </vt:lpstr>
      <vt:lpstr>Η μέθοδος σύνθεσης των υλικών σχετίζεται με την εφαρμογή τους</vt:lpstr>
      <vt:lpstr>Μέθοδοι σύνθεσης</vt:lpstr>
      <vt:lpstr>Οι παράμετρες που επηρεάζουν το σχήμα, τη σύσταση και το μέγεθος των σωματιδίων εξαρτώνται από:</vt:lpstr>
      <vt:lpstr>Χαρακτηρισμός μαγνητικών υλικών</vt:lpstr>
      <vt:lpstr>Γενικές εφαρμογές</vt:lpstr>
      <vt:lpstr>Γενικές εφαρμογές</vt:lpstr>
      <vt:lpstr>Γενικές εφαρμογές</vt:lpstr>
      <vt:lpstr>Γενικές εφαρμογές</vt:lpstr>
      <vt:lpstr>Εφαρμογές στην Τεχνολογία Γραφικών Τεχνών</vt:lpstr>
      <vt:lpstr>Μαγνητικά μελάνια</vt:lpstr>
      <vt:lpstr>Μαγνητικά μελάνια</vt:lpstr>
      <vt:lpstr>Μαγνητική ταινία</vt:lpstr>
      <vt:lpstr>Παρασκευή μαγνητικών μελανιών</vt:lpstr>
      <vt:lpstr>Παράγοντες ποιότητας διασποράς των σωματιδίων</vt:lpstr>
      <vt:lpstr>Μαγνητικό χαρτί εκτύπωσης</vt:lpstr>
      <vt:lpstr>Μαγνητικό χαρτί εκτύπωσης</vt:lpstr>
      <vt:lpstr>Μαγνητικό χαρτί εκτύπωσης</vt:lpstr>
      <vt:lpstr>Μαγνητική απομελάνωση χαρτιού</vt:lpstr>
      <vt:lpstr>Τομή laser-printed πολτού χαρτιού </vt:lpstr>
      <vt:lpstr>Toner</vt:lpstr>
      <vt:lpstr>Βιβλιογραφία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edunet</cp:lastModifiedBy>
  <cp:revision>433</cp:revision>
  <dcterms:created xsi:type="dcterms:W3CDTF">2013-03-04T13:35:19Z</dcterms:created>
  <dcterms:modified xsi:type="dcterms:W3CDTF">2015-11-04T11:08:57Z</dcterms:modified>
</cp:coreProperties>
</file>