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50"/>
  </p:notesMasterIdLst>
  <p:handoutMasterIdLst>
    <p:handoutMasterId r:id="rId51"/>
  </p:handoutMasterIdLst>
  <p:sldIdLst>
    <p:sldId id="31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57" r:id="rId43"/>
    <p:sldId id="262" r:id="rId44"/>
    <p:sldId id="309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3" d="100"/>
          <a:sy n="11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2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9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3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ea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M.Komornicza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1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Ορμονική συμπεριφορά της εφηβείας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363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πέντε στάδια ανάπτυξης μαστού και τριχώματος ήβης στα κορίτσια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4 - Εικόνα" descr="426px-Tanner_scale-fema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4934" y="1450339"/>
            <a:ext cx="4057650" cy="4562475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2210907" y="601025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dirty="0" smtClean="0"/>
              <a:t>"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3"/>
              </a:rPr>
              <a:t>Tanner scale-female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"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από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 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4" tooltip="User:M.Komorniczak"/>
              </a:rPr>
              <a:t>Michał Komorniczak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διαθέσιμο με άδεια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8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Αδένες δέρματος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Αρχίζουν να λειτουργούν οι </a:t>
            </a:r>
          </a:p>
          <a:p>
            <a:r>
              <a:rPr lang="el-GR" dirty="0" smtClean="0"/>
              <a:t>Αδένες μασχάλης </a:t>
            </a:r>
          </a:p>
          <a:p>
            <a:r>
              <a:rPr lang="el-GR" dirty="0" smtClean="0"/>
              <a:t>Αδένες κόλπου</a:t>
            </a:r>
          </a:p>
          <a:p>
            <a:r>
              <a:rPr lang="el-GR" dirty="0" smtClean="0"/>
              <a:t>Σμηγματογόνοι αδένες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ήβη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l-GR" dirty="0" smtClean="0"/>
              <a:t>Η εμφάνιση στοιχείου ήβης πριν </a:t>
            </a:r>
            <a:r>
              <a:rPr lang="el-GR" dirty="0" smtClean="0"/>
              <a:t>από τα </a:t>
            </a:r>
            <a:r>
              <a:rPr lang="el-GR" dirty="0" smtClean="0"/>
              <a:t>8 έτη</a:t>
            </a:r>
          </a:p>
          <a:p>
            <a:pPr marL="0" indent="0"/>
            <a:r>
              <a:rPr lang="el-GR" dirty="0" smtClean="0"/>
              <a:t>Η εμφάνιση εμμηναρχής πριν </a:t>
            </a:r>
            <a:r>
              <a:rPr lang="el-GR" dirty="0" smtClean="0"/>
              <a:t>από τα </a:t>
            </a:r>
            <a:r>
              <a:rPr lang="el-GR" dirty="0" smtClean="0"/>
              <a:t>9 έτη</a:t>
            </a:r>
          </a:p>
          <a:p>
            <a:pPr marL="0" indent="0">
              <a:buNone/>
            </a:pPr>
            <a:r>
              <a:rPr lang="el-GR" dirty="0" smtClean="0"/>
              <a:t>Μπορούν να χαρακτηριστούν ως πρώιμη ήβη.</a:t>
            </a:r>
          </a:p>
          <a:p>
            <a:pPr marL="0" indent="0">
              <a:buNone/>
            </a:pPr>
            <a:r>
              <a:rPr lang="el-GR" dirty="0" smtClean="0"/>
              <a:t>Η πρώιμη ήβη διακρίνεται σε</a:t>
            </a:r>
            <a:r>
              <a:rPr lang="en-US" dirty="0" smtClean="0"/>
              <a:t>:</a:t>
            </a:r>
          </a:p>
          <a:p>
            <a:pPr marL="0" indent="0"/>
            <a:r>
              <a:rPr lang="el-GR" dirty="0" smtClean="0"/>
              <a:t>Αληθή</a:t>
            </a:r>
          </a:p>
          <a:p>
            <a:pPr marL="0" indent="0"/>
            <a:r>
              <a:rPr lang="el-GR" dirty="0" smtClean="0"/>
              <a:t>Επινεφριδιακή</a:t>
            </a:r>
            <a:endParaRPr lang="el-GR" dirty="0" smtClean="0"/>
          </a:p>
          <a:p>
            <a:pPr marL="0" indent="0"/>
            <a:r>
              <a:rPr lang="el-GR" dirty="0" smtClean="0"/>
              <a:t>Γοναδική πρώιμη ήβη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Αληθής ήβη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Εμφανίζεται όπως και η κανονική</a:t>
            </a:r>
          </a:p>
          <a:p>
            <a:r>
              <a:rPr lang="el-GR" dirty="0" smtClean="0"/>
              <a:t>Συμμετοχή και αρμονική αλληλοδιάδοχη δράση υποθαλάμου, υποφύσεως και γονάδων.</a:t>
            </a:r>
          </a:p>
          <a:p>
            <a:r>
              <a:rPr lang="el-GR" dirty="0" smtClean="0"/>
              <a:t>Διακρίνεται σε </a:t>
            </a:r>
            <a:r>
              <a:rPr lang="el-GR" b="1" dirty="0" smtClean="0"/>
              <a:t>ιδιοπαθή πρώιμη ήβη </a:t>
            </a:r>
            <a:r>
              <a:rPr lang="el-GR" dirty="0" smtClean="0"/>
              <a:t>και </a:t>
            </a:r>
            <a:r>
              <a:rPr lang="el-GR" b="1" dirty="0" smtClean="0"/>
              <a:t>αληθινή πρώιμη ήβη από νεοπλάσματα του ΚΝΣ </a:t>
            </a:r>
            <a:r>
              <a:rPr lang="el-GR" dirty="0" smtClean="0"/>
              <a:t>(κεντρικό νευρικό σύστημα)</a:t>
            </a:r>
          </a:p>
          <a:p>
            <a:r>
              <a:rPr lang="el-GR" dirty="0" smtClean="0"/>
              <a:t>Οι περισσότερες περιπτώσεις ανήκουν στην ιδιοπαθή.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57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Ιδιοπαθής πρώιμη ήβη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Εμφανίζεται με πλήρη μορφή ή με ατελή (τρίχωση μόνο εφηβαίου) είτε με ανάπτυξη μόνο των μαστών.</a:t>
            </a:r>
          </a:p>
          <a:p>
            <a:r>
              <a:rPr lang="el-GR" dirty="0" smtClean="0"/>
              <a:t> Εμφάνιση σε πολύ μικρή ηλικία (3-7 έτη)</a:t>
            </a:r>
          </a:p>
          <a:p>
            <a:r>
              <a:rPr lang="el-GR" dirty="0" smtClean="0"/>
              <a:t>Έλεγχος για οργανική βλάβη και αποκλεισμό της</a:t>
            </a:r>
          </a:p>
          <a:p>
            <a:r>
              <a:rPr lang="el-GR" dirty="0" smtClean="0"/>
              <a:t>Τελικό κοντό ανάστημα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8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Πρώιμη ήβη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Αληθινή πρώιμη ήβη από νεοπλάσματα του ΚΝΣ </a:t>
            </a:r>
            <a:r>
              <a:rPr lang="el-GR" dirty="0" smtClean="0"/>
              <a:t>εμφανίζεται λόγω όγκων υποθαλάμου ή γειτονικών περιοχών</a:t>
            </a:r>
          </a:p>
          <a:p>
            <a:r>
              <a:rPr lang="el-GR" b="1" dirty="0" smtClean="0"/>
              <a:t>Επινεφριδιακή </a:t>
            </a:r>
            <a:r>
              <a:rPr lang="el-GR" b="1" dirty="0" smtClean="0"/>
              <a:t>πρώιμη ήβη </a:t>
            </a:r>
            <a:r>
              <a:rPr lang="el-GR" dirty="0" smtClean="0"/>
              <a:t>είναι ετεροφυλική (στοιχεία του άλλου </a:t>
            </a:r>
            <a:r>
              <a:rPr lang="el-GR" dirty="0" smtClean="0"/>
              <a:t>φύλου- αρρενοποίηση</a:t>
            </a:r>
            <a:r>
              <a:rPr lang="el-GR" dirty="0" smtClean="0"/>
              <a:t>, δασυτριχισμός, ανάπτυξη μυϊκού συστήματος).</a:t>
            </a:r>
          </a:p>
          <a:p>
            <a:r>
              <a:rPr lang="el-GR" b="1" dirty="0" smtClean="0"/>
              <a:t>Γοναδική πρώιμη ήβη </a:t>
            </a:r>
            <a:r>
              <a:rPr lang="el-GR" dirty="0" smtClean="0"/>
              <a:t>οφείλεται σε ορμονοεκκριτικά νεοπλάσματα ωοθηκών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35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Καθυστερημένη ήβη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Εμφανίζεται σε χρόνιες ασθένειες</a:t>
            </a:r>
          </a:p>
          <a:p>
            <a:pPr marL="0" indent="0">
              <a:buNone/>
            </a:pPr>
            <a:r>
              <a:rPr lang="el-GR" dirty="0" smtClean="0"/>
              <a:t>Κακή γενική κατάσταση</a:t>
            </a:r>
          </a:p>
          <a:p>
            <a:pPr marL="0" indent="0">
              <a:buNone/>
            </a:pPr>
            <a:r>
              <a:rPr lang="el-GR" dirty="0" smtClean="0"/>
              <a:t>Αργός ρυθμός ανάπτυξης</a:t>
            </a:r>
          </a:p>
          <a:p>
            <a:pPr marL="0" indent="0">
              <a:buNone/>
            </a:pPr>
            <a:r>
              <a:rPr lang="el-GR" dirty="0" smtClean="0"/>
              <a:t>Βεβαρημένος οικογενειακός χαρακτήρας</a:t>
            </a:r>
          </a:p>
          <a:p>
            <a:pPr marL="0" indent="0">
              <a:buNone/>
            </a:pPr>
            <a:r>
              <a:rPr lang="el-GR" dirty="0" smtClean="0"/>
              <a:t>Εφόσον τελικά η ήβη </a:t>
            </a:r>
            <a:r>
              <a:rPr lang="el-GR" dirty="0" smtClean="0"/>
              <a:t>παρουσιαστεί, </a:t>
            </a:r>
            <a:r>
              <a:rPr lang="el-GR" dirty="0" smtClean="0"/>
              <a:t>συνεχίζεται με αργό ή κανονικό ρυθμό.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76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Μόνιμη αναστολή ήβης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Μη έναρξη ωοθηκικής λειτουργίας εξαιτίας μόνιμης βλάβης</a:t>
            </a:r>
          </a:p>
          <a:p>
            <a:pPr marL="0" indent="0">
              <a:buNone/>
            </a:pPr>
            <a:r>
              <a:rPr lang="el-GR" dirty="0"/>
              <a:t>μ</a:t>
            </a:r>
            <a:r>
              <a:rPr lang="el-GR" dirty="0" smtClean="0"/>
              <a:t>πορεί </a:t>
            </a:r>
            <a:r>
              <a:rPr lang="el-GR" dirty="0" smtClean="0"/>
              <a:t>να οφείλεται σε παθήσεις</a:t>
            </a:r>
            <a:r>
              <a:rPr lang="en-US" dirty="0" smtClean="0"/>
              <a:t>:</a:t>
            </a:r>
          </a:p>
          <a:p>
            <a:pPr marL="0" indent="0"/>
            <a:r>
              <a:rPr lang="el-GR" dirty="0" smtClean="0"/>
              <a:t>Αναστολής ήβης και ύψους</a:t>
            </a:r>
          </a:p>
          <a:p>
            <a:pPr marL="0" indent="0"/>
            <a:r>
              <a:rPr lang="el-GR" dirty="0" smtClean="0"/>
              <a:t>Αναστολής ήβης με κανονικό ύψος</a:t>
            </a:r>
          </a:p>
          <a:p>
            <a:pPr marL="0" indent="0">
              <a:buNone/>
            </a:pPr>
            <a:r>
              <a:rPr lang="el-GR" dirty="0" smtClean="0"/>
              <a:t>Π.χ. </a:t>
            </a:r>
            <a:r>
              <a:rPr lang="el-GR" dirty="0" smtClean="0"/>
              <a:t>έλλειψη </a:t>
            </a:r>
            <a:r>
              <a:rPr lang="el-GR" dirty="0" smtClean="0"/>
              <a:t>γοναδοτροφικής έκκρισης,</a:t>
            </a:r>
          </a:p>
          <a:p>
            <a:pPr marL="0" indent="0">
              <a:buNone/>
            </a:pPr>
            <a:r>
              <a:rPr lang="el-GR" dirty="0" smtClean="0"/>
              <a:t>Ωοθηκική ανεπάρκεια ή πρωτοπαθής βλάβη ωοθηκών.</a:t>
            </a:r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76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κύκλου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Ανωμαλίες ωοθηκικής λειτουργίας</a:t>
            </a:r>
          </a:p>
          <a:p>
            <a:pPr marL="0" indent="0">
              <a:buNone/>
            </a:pPr>
            <a:r>
              <a:rPr lang="el-GR" dirty="0" smtClean="0"/>
              <a:t>Μπορούν να παρουσιαστούν κατά την κανονική κυκλική ωοθηκική λειτουργία λόγω μεγάλης ευαισθησίας σε εξωγενείς και ενδογενείς παράγοντες.</a:t>
            </a:r>
          </a:p>
          <a:p>
            <a:pPr marL="0" indent="0">
              <a:buNone/>
            </a:pPr>
            <a:r>
              <a:rPr lang="el-GR" dirty="0" smtClean="0"/>
              <a:t>Διαταραχή λειτουργίας καλείται και διαταραχή κύκλου γιατί αλλάζει η κυκλικότητα της λειτουργίας του.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89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Φάσεις φυσιολογικής </a:t>
            </a:r>
            <a:r>
              <a:rPr lang="el-GR" dirty="0" smtClean="0"/>
              <a:t>ωοθηκικής λειτουργίας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l-GR" dirty="0" smtClean="0"/>
              <a:t>Ωρίμανση ωοθυλακίου</a:t>
            </a:r>
          </a:p>
          <a:p>
            <a:pPr marL="0" indent="0"/>
            <a:r>
              <a:rPr lang="el-GR" dirty="0" smtClean="0"/>
              <a:t>Ωοθυλακιορρηξία (ή ωορρηξία)</a:t>
            </a:r>
          </a:p>
          <a:p>
            <a:pPr marL="0" indent="0"/>
            <a:r>
              <a:rPr lang="el-GR" dirty="0" smtClean="0"/>
              <a:t>Σχηματισμός του ωχρού σωματίου</a:t>
            </a:r>
          </a:p>
          <a:p>
            <a:pPr marL="0" indent="0"/>
            <a:r>
              <a:rPr lang="el-GR" dirty="0" smtClean="0"/>
              <a:t>Αντιστοιχία έκκρισης ορμονών σε κάθε φάση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Το φαινόμενο </a:t>
            </a:r>
            <a:r>
              <a:rPr lang="el-GR" dirty="0" smtClean="0"/>
              <a:t>του τέλους της </a:t>
            </a:r>
            <a:r>
              <a:rPr lang="el-GR" dirty="0" smtClean="0"/>
              <a:t>έμμηνης ρήσης (</a:t>
            </a:r>
            <a:r>
              <a:rPr lang="el-GR" dirty="0" smtClean="0"/>
              <a:t>εμμηνορρυσία) </a:t>
            </a:r>
            <a:r>
              <a:rPr lang="el-GR" dirty="0"/>
              <a:t>κάθε κύκλου </a:t>
            </a:r>
            <a:r>
              <a:rPr lang="el-GR" dirty="0" smtClean="0"/>
              <a:t>σημαίνει </a:t>
            </a:r>
            <a:r>
              <a:rPr lang="el-GR" dirty="0" smtClean="0"/>
              <a:t>το τέλος ενός γεννητικού κύκλου.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8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 γονάδων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Γονάδες = ωοθήκες</a:t>
            </a:r>
          </a:p>
          <a:p>
            <a:pPr marL="0" indent="0">
              <a:buNone/>
            </a:pPr>
            <a:r>
              <a:rPr lang="el-GR" dirty="0" smtClean="0"/>
              <a:t>Οι γονάδες ολοκληρώνουν τη διαφοροποίηση τους από τις αρχέγονες κατά την εμβρυική ζωή.</a:t>
            </a:r>
          </a:p>
          <a:p>
            <a:pPr marL="0" indent="0">
              <a:buNone/>
            </a:pPr>
            <a:r>
              <a:rPr lang="el-GR" dirty="0" smtClean="0"/>
              <a:t>Κατά τη γέννηση</a:t>
            </a:r>
            <a:r>
              <a:rPr lang="en-US" dirty="0" smtClean="0"/>
              <a:t>: 2.000.000 </a:t>
            </a:r>
            <a:r>
              <a:rPr lang="el-GR" dirty="0" smtClean="0"/>
              <a:t>ωοθηλάκια</a:t>
            </a:r>
          </a:p>
          <a:p>
            <a:pPr marL="0" indent="0">
              <a:buNone/>
            </a:pPr>
            <a:r>
              <a:rPr lang="el-GR" dirty="0" smtClean="0"/>
              <a:t>Έναρξη ήβης</a:t>
            </a:r>
            <a:r>
              <a:rPr lang="en-US" dirty="0" smtClean="0"/>
              <a:t>: 200.000-300.000 </a:t>
            </a:r>
            <a:r>
              <a:rPr lang="el-GR" dirty="0" smtClean="0"/>
              <a:t>ωοθηλάκια</a:t>
            </a:r>
          </a:p>
          <a:p>
            <a:pPr marL="0" indent="0">
              <a:buNone/>
            </a:pPr>
            <a:r>
              <a:rPr lang="el-GR" dirty="0" smtClean="0"/>
              <a:t>Ξεκινάει η κυκλική λειτουργία και αυξάνεται το μέγεθός τους.</a:t>
            </a:r>
          </a:p>
          <a:p>
            <a:pPr marL="0" indent="0">
              <a:buNone/>
            </a:pPr>
            <a:r>
              <a:rPr lang="el-GR" dirty="0" smtClean="0"/>
              <a:t>Μεταξύ 6-14 ετών τριπλασιασμός όγκου ωοθηκών.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ωοθηκικής λειτουργίας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Υπολειτουργία</a:t>
            </a:r>
          </a:p>
          <a:p>
            <a:pPr lvl="1"/>
            <a:r>
              <a:rPr lang="el-GR" dirty="0" smtClean="0"/>
              <a:t>Ανωορρηξία</a:t>
            </a:r>
          </a:p>
          <a:p>
            <a:pPr lvl="1"/>
            <a:r>
              <a:rPr lang="el-GR" dirty="0" smtClean="0"/>
              <a:t>Μείωση ορμονικής έκκρισης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Ανωορρηξία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Μόνιμη</a:t>
            </a:r>
            <a:r>
              <a:rPr lang="el-GR" dirty="0" smtClean="0"/>
              <a:t> ανωορρηξία οδηγεί σε ανωμαλίες έμμηνης ρήσης</a:t>
            </a:r>
          </a:p>
          <a:p>
            <a:r>
              <a:rPr lang="el-GR" i="1" dirty="0" smtClean="0"/>
              <a:t>Παροδική</a:t>
            </a:r>
            <a:r>
              <a:rPr lang="el-GR" dirty="0" smtClean="0"/>
              <a:t> ανωορρηξία οδηγεί σε ορισμένους κανονικούς κύκλους ή σε σειρά κανονικών κύκλων.</a:t>
            </a:r>
          </a:p>
          <a:p>
            <a:endParaRPr lang="el-GR" dirty="0" smtClean="0"/>
          </a:p>
          <a:p>
            <a:r>
              <a:rPr lang="el-GR" dirty="0" smtClean="0"/>
              <a:t>Συμβαίνει συχνά στην ήβη ή σε προεμμηνοπαυσιακή περίοδο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3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Μείωση ορμονικής έκκρισης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Οφείλεται σε μείωση οιστρογόνων</a:t>
            </a:r>
          </a:p>
          <a:p>
            <a:r>
              <a:rPr lang="el-GR" dirty="0" smtClean="0"/>
              <a:t>Χαρακτηρίζεται από έλλειψη γονιμότητας και διαταραχές κύκλου.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05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διαταραχών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Αμηνόρροια</a:t>
            </a:r>
          </a:p>
          <a:p>
            <a:r>
              <a:rPr lang="el-GR" dirty="0" smtClean="0"/>
              <a:t>Αραιομηνόρροια</a:t>
            </a:r>
          </a:p>
          <a:p>
            <a:r>
              <a:rPr lang="el-GR" dirty="0" smtClean="0"/>
              <a:t>Ολιγομηνόρροια</a:t>
            </a:r>
          </a:p>
          <a:p>
            <a:r>
              <a:rPr lang="el-GR" dirty="0" smtClean="0"/>
              <a:t>Λειτουργικές αιμοραγίες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Πρωτοπαθής αμηνόρροια</a:t>
            </a:r>
            <a:r>
              <a:rPr lang="en-US" dirty="0" smtClean="0"/>
              <a:t> </a:t>
            </a:r>
            <a:r>
              <a:rPr lang="en-US" sz="3200" b="0" dirty="0" smtClean="0"/>
              <a:t>1/4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Μη αυτόματη εμφάνιση έμμηνης ρύσης έως και το 15</a:t>
            </a:r>
            <a:r>
              <a:rPr lang="el-GR" baseline="30000" dirty="0" smtClean="0"/>
              <a:t>ο</a:t>
            </a:r>
            <a:r>
              <a:rPr lang="el-GR" dirty="0" smtClean="0"/>
              <a:t> έτος ηλικίας ή εντός 3 ετών από την πλήρη ανάπτυξη μαστών.</a:t>
            </a:r>
          </a:p>
          <a:p>
            <a:pPr marL="0" indent="0">
              <a:buNone/>
            </a:pPr>
            <a:r>
              <a:rPr lang="el-GR" dirty="0" smtClean="0"/>
              <a:t>Οφείλεται σε</a:t>
            </a:r>
            <a:r>
              <a:rPr lang="en-US" dirty="0" smtClean="0"/>
              <a:t>:</a:t>
            </a:r>
          </a:p>
          <a:p>
            <a:r>
              <a:rPr lang="el-GR" dirty="0" smtClean="0"/>
              <a:t>Γενικά αίτια</a:t>
            </a:r>
          </a:p>
          <a:p>
            <a:r>
              <a:rPr lang="el-GR" dirty="0" smtClean="0"/>
              <a:t>Νόσους ή ειδικές παθήσεις του άξονα </a:t>
            </a:r>
            <a:r>
              <a:rPr lang="el-GR" dirty="0" smtClean="0"/>
              <a:t>υποθάλαμος-υπόφυση-ωοθήκες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5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αμηνόρροια </a:t>
            </a:r>
            <a:r>
              <a:rPr lang="en-US" sz="3200" b="0" dirty="0"/>
              <a:t>2</a:t>
            </a:r>
            <a:r>
              <a:rPr lang="el-GR" sz="3200" b="0" dirty="0" smtClean="0"/>
              <a:t>/</a:t>
            </a:r>
            <a:r>
              <a:rPr lang="en-US" sz="3200" b="0" dirty="0"/>
              <a:t>4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l-GR" dirty="0" smtClean="0"/>
              <a:t>Πρωτοπαθής αμηνόρροια με έλλειψη μαστών και κοντό ανάστημα</a:t>
            </a:r>
            <a:r>
              <a:rPr lang="en-US" dirty="0" smtClean="0"/>
              <a:t> </a:t>
            </a:r>
            <a:r>
              <a:rPr lang="el-GR" dirty="0" smtClean="0"/>
              <a:t>οφείλεται σε</a:t>
            </a:r>
            <a:r>
              <a:rPr lang="en-US" dirty="0" smtClean="0"/>
              <a:t>:</a:t>
            </a:r>
          </a:p>
          <a:p>
            <a:pPr marL="0" indent="0"/>
            <a:r>
              <a:rPr lang="el-GR" dirty="0" smtClean="0"/>
              <a:t>Υποφυσιακό νανισμό</a:t>
            </a:r>
          </a:p>
          <a:p>
            <a:pPr marL="0" indent="0"/>
            <a:r>
              <a:rPr lang="el-GR" dirty="0" smtClean="0"/>
              <a:t>Σύνδρομο </a:t>
            </a:r>
            <a:r>
              <a:rPr lang="en-US" dirty="0" smtClean="0"/>
              <a:t>Turner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66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αμηνόρροια </a:t>
            </a:r>
            <a:r>
              <a:rPr lang="en-US" sz="3200" b="0" dirty="0" smtClean="0"/>
              <a:t>3</a:t>
            </a:r>
            <a:r>
              <a:rPr lang="el-GR" sz="3200" b="0" dirty="0" smtClean="0"/>
              <a:t>/</a:t>
            </a:r>
            <a:r>
              <a:rPr lang="en-US" sz="3200" b="0" dirty="0"/>
              <a:t>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Πρωτοπαθής αμηνόρροια</a:t>
            </a:r>
            <a:r>
              <a:rPr lang="en-US" dirty="0" smtClean="0"/>
              <a:t> </a:t>
            </a:r>
            <a:r>
              <a:rPr lang="el-GR" dirty="0" smtClean="0"/>
              <a:t>με έλλειψη μαστών</a:t>
            </a:r>
            <a:r>
              <a:rPr lang="en-US" dirty="0" smtClean="0"/>
              <a:t>, </a:t>
            </a:r>
            <a:r>
              <a:rPr lang="el-GR" dirty="0" smtClean="0"/>
              <a:t>υπερτρίχωση και μέτριο ανάστημα οφείλεται σε υψηλή συγκέντρωση ανδρογόνων.</a:t>
            </a:r>
          </a:p>
          <a:p>
            <a:pPr marL="0" indent="0"/>
            <a:r>
              <a:rPr lang="el-GR" dirty="0" smtClean="0"/>
              <a:t>Πρώιμη ήβη</a:t>
            </a:r>
          </a:p>
          <a:p>
            <a:pPr marL="0" indent="0"/>
            <a:r>
              <a:rPr lang="el-GR" dirty="0" smtClean="0"/>
              <a:t>Υπερτροφία κλειτορίδας</a:t>
            </a:r>
          </a:p>
          <a:p>
            <a:pPr marL="0" indent="0"/>
            <a:r>
              <a:rPr lang="el-GR" dirty="0" smtClean="0"/>
              <a:t>Ανωμαλία ουρογεννητικού κόλπου</a:t>
            </a:r>
          </a:p>
          <a:p>
            <a:pPr marL="0" indent="0"/>
            <a:r>
              <a:rPr lang="el-GR" dirty="0" smtClean="0"/>
              <a:t>Χορήγηση </a:t>
            </a:r>
            <a:r>
              <a:rPr lang="el-GR" dirty="0" smtClean="0"/>
              <a:t>κορτιζόνης </a:t>
            </a:r>
            <a:r>
              <a:rPr lang="el-GR" dirty="0" smtClean="0"/>
              <a:t>για θεραπεία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6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αμηνόρροια </a:t>
            </a:r>
            <a:r>
              <a:rPr lang="en-US" sz="3200" b="0" dirty="0" smtClean="0"/>
              <a:t>4/4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Πρωτοπαθής αμηνόρροια</a:t>
            </a:r>
            <a:r>
              <a:rPr lang="en-US" dirty="0" smtClean="0"/>
              <a:t> </a:t>
            </a:r>
            <a:r>
              <a:rPr lang="el-GR" dirty="0" smtClean="0"/>
              <a:t>με κανονική ανάπτυξη μαστών οφείλεται σε</a:t>
            </a:r>
          </a:p>
          <a:p>
            <a:pPr marL="0" indent="0"/>
            <a:r>
              <a:rPr lang="el-GR" dirty="0" smtClean="0"/>
              <a:t>Ανωμαλία τελικού οργάνου (μήτρα)</a:t>
            </a:r>
          </a:p>
          <a:p>
            <a:pPr marL="0" indent="0"/>
            <a:r>
              <a:rPr lang="el-GR" dirty="0" smtClean="0"/>
              <a:t>Μειωμένη έκκριση οιστρογόνων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89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smtClean="0"/>
              <a:t>Rokitansky-Kunster-Hauser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Κανονικοί μαστοί</a:t>
            </a:r>
          </a:p>
          <a:p>
            <a:r>
              <a:rPr lang="el-GR" dirty="0" smtClean="0"/>
              <a:t>Πρωτοπαθής αμηνόρροια</a:t>
            </a:r>
          </a:p>
          <a:p>
            <a:r>
              <a:rPr lang="el-GR" dirty="0" smtClean="0"/>
              <a:t>Απλασία κόλπου ή απλασία/υποπλασία μήτρας</a:t>
            </a:r>
          </a:p>
          <a:p>
            <a:r>
              <a:rPr lang="el-GR" dirty="0" smtClean="0"/>
              <a:t>Χρωμοσωμικά το φύλο είναι θήλυ</a:t>
            </a:r>
          </a:p>
          <a:p>
            <a:r>
              <a:rPr lang="el-GR" dirty="0" smtClean="0"/>
              <a:t>Χρωμοσωμική σύσταση ΧΥ με ανδρικές γονάδες (όρχεις)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48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Κανονική ανάπτυξη μαστών/πρωτοπαθής αμηνόρροια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Όταν έχουμε παρουσία μήτρας αλλά απουσία έμμηνης ρύσης μπορεί να οφείλεται σε</a:t>
            </a:r>
            <a:r>
              <a:rPr lang="en-US" dirty="0" smtClean="0"/>
              <a:t>:</a:t>
            </a:r>
          </a:p>
          <a:p>
            <a:pPr marL="0" indent="0"/>
            <a:r>
              <a:rPr lang="el-GR" dirty="0" smtClean="0"/>
              <a:t> καταστροφή ενδομητρίου (π.χ. φυματίωση ενδομητρίου)</a:t>
            </a:r>
          </a:p>
          <a:p>
            <a:pPr marL="0" indent="0"/>
            <a:r>
              <a:rPr lang="el-GR" dirty="0" smtClean="0"/>
              <a:t>Μειωμένη έκκριση οιστρογόνων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08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γονάδων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Κατά την ήβη </a:t>
            </a:r>
          </a:p>
          <a:p>
            <a:pPr marL="0" indent="0"/>
            <a:r>
              <a:rPr lang="el-GR" dirty="0" smtClean="0"/>
              <a:t>ενεργοποιείται ο </a:t>
            </a:r>
            <a:r>
              <a:rPr lang="el-GR" dirty="0" err="1" smtClean="0"/>
              <a:t>υποθαλαμ</a:t>
            </a:r>
            <a:r>
              <a:rPr lang="en-US" dirty="0" smtClean="0"/>
              <a:t>o-</a:t>
            </a:r>
            <a:r>
              <a:rPr lang="el-GR" dirty="0" smtClean="0"/>
              <a:t>υποφυσιακός </a:t>
            </a:r>
            <a:r>
              <a:rPr lang="el-GR" dirty="0" smtClean="0"/>
              <a:t>μηχανισμός </a:t>
            </a:r>
          </a:p>
          <a:p>
            <a:pPr marL="0" indent="0"/>
            <a:r>
              <a:rPr lang="el-GR" dirty="0" smtClean="0"/>
              <a:t>ξεκινάει η πλήρης αναπαραγωγική και ορμονική λειτουργία.</a:t>
            </a:r>
          </a:p>
          <a:p>
            <a:pPr marL="0" indent="0"/>
            <a:r>
              <a:rPr lang="el-GR" dirty="0" smtClean="0"/>
              <a:t>Η διάρκεια της ωοθηκικής λειτουργίας είναι προγραμματισμένη για συγκεκριμένο χρονικό </a:t>
            </a:r>
            <a:r>
              <a:rPr lang="el-GR" dirty="0" smtClean="0"/>
              <a:t>διάστημα</a:t>
            </a:r>
            <a:r>
              <a:rPr lang="en-US" dirty="0"/>
              <a:t> </a:t>
            </a:r>
            <a:r>
              <a:rPr lang="el-GR" dirty="0" smtClean="0"/>
              <a:t>σε αντίθεση με τους</a:t>
            </a:r>
            <a:r>
              <a:rPr lang="el-GR" dirty="0" smtClean="0"/>
              <a:t> </a:t>
            </a:r>
            <a:r>
              <a:rPr lang="el-GR" dirty="0" smtClean="0"/>
              <a:t>όρχεις λειτουργούν έως το θάνατο.</a:t>
            </a:r>
          </a:p>
          <a:p>
            <a:pPr marL="0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88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Μειωμένη έκκριση οιστρογόνων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 υποθαλαμο-υποφυσιακές </a:t>
            </a:r>
            <a:r>
              <a:rPr lang="el-GR" dirty="0" smtClean="0"/>
              <a:t>παθήσεις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 σύνδρομο </a:t>
            </a:r>
            <a:r>
              <a:rPr lang="el-GR" dirty="0" smtClean="0"/>
              <a:t>πολυκυστικών ωοθηκών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 σύνδρομο </a:t>
            </a:r>
            <a:r>
              <a:rPr lang="el-GR" dirty="0" smtClean="0"/>
              <a:t>αδρανών ωοθηκών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 α</a:t>
            </a:r>
            <a:r>
              <a:rPr lang="el-GR" dirty="0" smtClean="0"/>
              <a:t>πλή </a:t>
            </a:r>
            <a:r>
              <a:rPr lang="el-GR" dirty="0" smtClean="0"/>
              <a:t>καθυστέρηση ήβης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Αθλητισμός και υποθαλαμική δυσλειτουργία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υποθαλαμική </a:t>
            </a:r>
            <a:r>
              <a:rPr lang="el-GR" dirty="0" smtClean="0"/>
              <a:t>αμηνόρροια είναι συχνή σε αθλήτριες που υποβάλλονται σε έντονη και συνεχή σωματική άσκηση</a:t>
            </a:r>
          </a:p>
          <a:p>
            <a:r>
              <a:rPr lang="el-GR" dirty="0" smtClean="0"/>
              <a:t>Υπάρχει διαταραχή </a:t>
            </a:r>
            <a:r>
              <a:rPr lang="el-GR" dirty="0" smtClean="0"/>
              <a:t>κατά την έκκριση της </a:t>
            </a:r>
            <a:r>
              <a:rPr lang="en-US" dirty="0" smtClean="0"/>
              <a:t>GnRH, </a:t>
            </a:r>
            <a:r>
              <a:rPr lang="el-GR" dirty="0" smtClean="0"/>
              <a:t>των οπιοειδών, της κορτιζόλης, της ντοπαμίνης και της μελατονίνης.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65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Δευτεροπαθής αμηνόρροια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 εμφάνιση έμμηνης ρύσης για διάστημα 3 μηνών σε κανονικό κύκλο ή 6 μηνών αν προϋπήρχε αραιομηνόρροια.</a:t>
            </a:r>
          </a:p>
          <a:p>
            <a:r>
              <a:rPr lang="el-GR" dirty="0" smtClean="0"/>
              <a:t>Είναι σύμπτωμα νόσου ή κατάστασης και όχι νόσος</a:t>
            </a:r>
          </a:p>
          <a:p>
            <a:r>
              <a:rPr lang="el-GR" dirty="0" smtClean="0"/>
              <a:t>Συνηθέστερη αιτία είναι η υποθαλαμική διαταραχή. Ο υποθάλαμος είναι ευπαθής σε έντονες ή συνήθεις διεγέρσεις.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7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υποθαλαμικής διαταραχής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Κατάσταση </a:t>
            </a:r>
            <a:r>
              <a:rPr lang="en-US" dirty="0" smtClean="0"/>
              <a:t>stress</a:t>
            </a:r>
          </a:p>
          <a:p>
            <a:r>
              <a:rPr lang="el-GR" dirty="0" smtClean="0"/>
              <a:t>Ταξίδι ή αλλαγή περιβάλλοντος</a:t>
            </a:r>
          </a:p>
          <a:p>
            <a:r>
              <a:rPr lang="el-GR" dirty="0" smtClean="0"/>
              <a:t>Απότομη απώλεια βάρους</a:t>
            </a:r>
          </a:p>
          <a:p>
            <a:r>
              <a:rPr lang="el-GR" dirty="0" smtClean="0"/>
              <a:t>Λήψη ψυχοφαρμάκων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5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Δευτεροπαθής αμηνόρροια λόγω υποφυσιακής βλάβης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συνηθέστερες περιπτώσεις οφείλονται σε υποφυσιακό αδένωμα το οποίο μπορεί να είναι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/>
            <a:r>
              <a:rPr lang="el-GR" dirty="0" smtClean="0"/>
              <a:t>Μη ορμονοεκκριτικό</a:t>
            </a:r>
          </a:p>
          <a:p>
            <a:pPr marL="0" indent="0"/>
            <a:r>
              <a:rPr lang="el-GR" dirty="0" smtClean="0"/>
              <a:t>Ορμονοεκκριτικό</a:t>
            </a:r>
          </a:p>
          <a:p>
            <a:pPr marL="0" lvl="1" inden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3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Δευτεροπαθής αμηνόρροια λόγω ωοθηκικής βλάβης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Οφείλεται σε ωοθηκικά αίτια</a:t>
            </a:r>
          </a:p>
          <a:p>
            <a:r>
              <a:rPr lang="el-GR" dirty="0" smtClean="0"/>
              <a:t>Έκπτωση ωοθηκικής λειτουργίας</a:t>
            </a:r>
          </a:p>
          <a:p>
            <a:r>
              <a:rPr lang="el-GR" dirty="0" smtClean="0"/>
              <a:t>Εξάντληση αποθεμάτων ωοθυλακίων νωρίτερα από </a:t>
            </a:r>
            <a:r>
              <a:rPr lang="el-GR" dirty="0" smtClean="0"/>
              <a:t>την κανονική </a:t>
            </a:r>
            <a:r>
              <a:rPr lang="el-GR" dirty="0" smtClean="0"/>
              <a:t>ηλικία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Δευτεροπαθής αμηνόρροια από βλάβες ενδομητρίου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Καταστροφή ενδομητρίου λόγω τραυματικής βλάβης</a:t>
            </a:r>
          </a:p>
          <a:p>
            <a:r>
              <a:rPr lang="el-GR" dirty="0" smtClean="0"/>
              <a:t>Φυματίωση ή φλεγμονή ενδομητρίου</a:t>
            </a:r>
          </a:p>
          <a:p>
            <a:r>
              <a:rPr lang="el-GR" dirty="0" smtClean="0"/>
              <a:t>Αδενοκυστική υπερπλασία ενδομητρίου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47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Αμηνόρροια-νοσήματα </a:t>
            </a:r>
            <a:r>
              <a:rPr lang="el-GR" dirty="0" smtClean="0"/>
              <a:t>και νόσοι ενδοκρινών αδένων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Βαριές χρόνιες λοιμώξεις</a:t>
            </a:r>
          </a:p>
          <a:p>
            <a:r>
              <a:rPr lang="el-GR" dirty="0" smtClean="0"/>
              <a:t>Νεοπλασματικές γενικευμένες νόσοι</a:t>
            </a:r>
          </a:p>
          <a:p>
            <a:r>
              <a:rPr lang="el-GR" dirty="0" smtClean="0"/>
              <a:t>Υποθυρεοειδισμός</a:t>
            </a:r>
          </a:p>
          <a:p>
            <a:r>
              <a:rPr lang="el-GR" dirty="0" smtClean="0"/>
              <a:t>Σπανιότερα υπερθυρεοειδισμός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5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Αραιομηνόρροια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Μεγαλύτερη του κανονικού χρόνου εμφάνιση έμμηνης ρύσης</a:t>
            </a:r>
          </a:p>
          <a:p>
            <a:r>
              <a:rPr lang="el-GR" dirty="0" smtClean="0"/>
              <a:t>Συχνότερη ωοθηκική διαταραχή</a:t>
            </a:r>
          </a:p>
          <a:p>
            <a:r>
              <a:rPr lang="el-GR" dirty="0" smtClean="0"/>
              <a:t>Αν συμβαίνει για διάστημα μεγαλύτερο των 6 </a:t>
            </a:r>
            <a:r>
              <a:rPr lang="el-GR" dirty="0" smtClean="0"/>
              <a:t>μηνών, </a:t>
            </a:r>
            <a:r>
              <a:rPr lang="el-GR" dirty="0" smtClean="0"/>
              <a:t>ισοδυναμεί με δευτερογενή αμηνόρροια</a:t>
            </a:r>
          </a:p>
          <a:p>
            <a:r>
              <a:rPr lang="el-GR" dirty="0" smtClean="0"/>
              <a:t>Κλινικό σύμπτωμα είναι η υπερτρίχωση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Ολιγοϋπομηνόρροια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Μείωση ποσού έμμηνης ρύσης και μείωση χρόνου διάρκειας</a:t>
            </a:r>
          </a:p>
          <a:p>
            <a:r>
              <a:rPr lang="el-GR" dirty="0" smtClean="0"/>
              <a:t>Οφείλεται </a:t>
            </a:r>
          </a:p>
          <a:p>
            <a:pPr lvl="1"/>
            <a:r>
              <a:rPr lang="el-GR" dirty="0" smtClean="0"/>
              <a:t>σε βλάβη ενδομητρίου</a:t>
            </a:r>
          </a:p>
          <a:p>
            <a:pPr lvl="1"/>
            <a:r>
              <a:rPr lang="el-GR" dirty="0" smtClean="0"/>
              <a:t>Ανωμαλία δεκτικότητας ενδομητρίου </a:t>
            </a:r>
          </a:p>
          <a:p>
            <a:pPr lvl="1"/>
            <a:r>
              <a:rPr lang="el-GR" dirty="0" smtClean="0"/>
              <a:t>Ανωορρηκτικούς κύκλους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1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Γοναδοτροφίνες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Εκκρίνονται από την υπόφυση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FSH (</a:t>
            </a:r>
            <a:r>
              <a:rPr lang="el-GR" dirty="0" smtClean="0"/>
              <a:t>ωοθυλακιοτρόπος ορμόνη)</a:t>
            </a:r>
          </a:p>
          <a:p>
            <a:pPr>
              <a:buNone/>
            </a:pPr>
            <a:r>
              <a:rPr lang="en-US" dirty="0" smtClean="0"/>
              <a:t>LH (</a:t>
            </a:r>
            <a:r>
              <a:rPr lang="el-GR" dirty="0" smtClean="0"/>
              <a:t>ωχρινοτρόπος ορμόνη)</a:t>
            </a:r>
          </a:p>
          <a:p>
            <a:r>
              <a:rPr lang="el-GR" dirty="0" smtClean="0"/>
              <a:t>Προκαλούν την κυκλική λειτουργία των ωοθηκών και την έναρξη της δράσης των ωοθηκικών ορμονών</a:t>
            </a:r>
          </a:p>
          <a:p>
            <a:r>
              <a:rPr lang="el-GR" dirty="0" smtClean="0"/>
              <a:t>Προοδευτική αύξηση της </a:t>
            </a:r>
            <a:r>
              <a:rPr lang="en-US" dirty="0" smtClean="0"/>
              <a:t>LH </a:t>
            </a:r>
            <a:r>
              <a:rPr lang="el-GR" dirty="0" smtClean="0"/>
              <a:t>από τα 8 και λίγο αργότερα της </a:t>
            </a:r>
            <a:r>
              <a:rPr lang="en-US" dirty="0" smtClean="0"/>
              <a:t>FSH</a:t>
            </a:r>
            <a:r>
              <a:rPr lang="el-GR" dirty="0" smtClean="0"/>
              <a:t>, κατά τη διάρκεια του ύπνου.</a:t>
            </a:r>
          </a:p>
          <a:p>
            <a:r>
              <a:rPr lang="el-GR" dirty="0" smtClean="0"/>
              <a:t>Σταδιακά </a:t>
            </a:r>
            <a:r>
              <a:rPr lang="el-GR" dirty="0" smtClean="0"/>
              <a:t>αυξάνεται </a:t>
            </a:r>
            <a:r>
              <a:rPr lang="el-GR" dirty="0" smtClean="0"/>
              <a:t>και κατά τη διάρκεια της ημέρας και σε συνδυασμό με εκκριτικό κύμα κάθε 28-30 μέρες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n-US" dirty="0" smtClean="0"/>
              <a:t>LH </a:t>
            </a:r>
            <a:r>
              <a:rPr lang="el-GR" dirty="0" smtClean="0"/>
              <a:t>παίρνει τη μορφή έκκρισης στην ώριμη γυναίκα.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5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Ορμονική συμπεριφορά της εφηβείας».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Επινεφριδιακά</a:t>
            </a:r>
            <a:r>
              <a:rPr lang="el-GR" dirty="0" smtClean="0"/>
              <a:t> </a:t>
            </a:r>
            <a:r>
              <a:rPr lang="el-GR" dirty="0" smtClean="0"/>
              <a:t>ανδρογόνα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 την ηλικία των 6-7 ετών αυξάνεται η έκκριση </a:t>
            </a:r>
            <a:r>
              <a:rPr lang="el-GR" dirty="0" smtClean="0"/>
              <a:t>επινεφριδιακών </a:t>
            </a:r>
            <a:r>
              <a:rPr lang="el-GR" dirty="0" smtClean="0"/>
              <a:t>ανδρογόνων αλλά αναστέλλεται από την </a:t>
            </a:r>
            <a:r>
              <a:rPr lang="el-GR" dirty="0" err="1" smtClean="0"/>
              <a:t>δεξαμεθαδόνη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Σιγά σιγά επεκτείνεται η αύξηση και οδηγεί στην εμφάνιση τρίχωσης στο εφηβαίο και στις μασχάλες από τα 8 χρόνια. </a:t>
            </a:r>
            <a:r>
              <a:rPr lang="el-GR" b="1" dirty="0" smtClean="0"/>
              <a:t>(Περίοδος αδρεναρχής)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Ωοθηκικά οιστρογόνα</a:t>
            </a:r>
            <a:r>
              <a:rPr lang="en-US" dirty="0" smtClean="0"/>
              <a:t> </a:t>
            </a:r>
            <a:r>
              <a:rPr lang="en-US" sz="3200" b="0" dirty="0">
                <a:solidFill>
                  <a:prstClr val="white"/>
                </a:solidFill>
              </a:rPr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Συνέπεια της διέγερσης ωοθηκών από τις γοναδοτροφίνες είναι η έκκριση των ωοθηκικών οιστρογόνων</a:t>
            </a:r>
          </a:p>
          <a:p>
            <a:pPr marL="0" indent="0"/>
            <a:r>
              <a:rPr lang="el-GR" dirty="0" smtClean="0"/>
              <a:t> Οιστραδιόλη</a:t>
            </a:r>
          </a:p>
          <a:p>
            <a:pPr marL="0" indent="0"/>
            <a:r>
              <a:rPr lang="el-GR" dirty="0" smtClean="0"/>
              <a:t>Οιστρόνη</a:t>
            </a:r>
          </a:p>
          <a:p>
            <a:pPr marL="0" indent="0">
              <a:buNone/>
            </a:pPr>
            <a:r>
              <a:rPr lang="el-GR" dirty="0" smtClean="0"/>
              <a:t>Κατά την αδρεναρχή</a:t>
            </a:r>
            <a:r>
              <a:rPr lang="en-US" dirty="0" smtClean="0"/>
              <a:t>: </a:t>
            </a:r>
            <a:r>
              <a:rPr lang="el-GR" dirty="0" smtClean="0"/>
              <a:t>κυρίως οιστρόνη</a:t>
            </a:r>
          </a:p>
          <a:p>
            <a:pPr marL="0" indent="0">
              <a:buNone/>
            </a:pPr>
            <a:r>
              <a:rPr lang="el-GR" dirty="0" smtClean="0"/>
              <a:t>Μετά την έναρξη ωοθηκικής λειτουργίας</a:t>
            </a:r>
            <a:r>
              <a:rPr lang="en-US" dirty="0" smtClean="0"/>
              <a:t>: </a:t>
            </a:r>
            <a:r>
              <a:rPr lang="el-GR" dirty="0" smtClean="0"/>
              <a:t>Οιστραδιόλη το κύριο οιστρογόνο.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4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Ωοθηκικά οιστρογόνα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Υπεύθυνα για την ανάπτυξη των δευτερογενών χαρακτηριστικών του θήλεος και ιδιαίτερα των μαστών.</a:t>
            </a:r>
          </a:p>
          <a:p>
            <a:r>
              <a:rPr lang="el-GR" dirty="0" smtClean="0"/>
              <a:t>Τεστοστερόνη και οιστραδιόλη δεσμεύονται από ειδική πρωτεΐνη (</a:t>
            </a:r>
            <a:r>
              <a:rPr lang="en-US" dirty="0" smtClean="0"/>
              <a:t>TeBG- Testosterone Binding Globuline) </a:t>
            </a:r>
            <a:r>
              <a:rPr lang="el-GR" dirty="0" smtClean="0"/>
              <a:t>ή </a:t>
            </a:r>
            <a:r>
              <a:rPr lang="en-US" dirty="0" smtClean="0"/>
              <a:t>(SHBG- Sex Hormone Binding Globuline)</a:t>
            </a:r>
            <a:r>
              <a:rPr lang="el-GR" dirty="0" smtClean="0"/>
              <a:t>, η οποία παράγεται κατά ίσα ποσά σε άρρενα και θήλεα.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4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TeBG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 TeBG </a:t>
            </a:r>
            <a:r>
              <a:rPr lang="el-GR" dirty="0" smtClean="0"/>
              <a:t>αυξάνει με την αύξηση οιστρογόνων και μειώνεται με την αύξηση τεστοστερόνης.</a:t>
            </a:r>
          </a:p>
          <a:p>
            <a:pPr marL="0" indent="0">
              <a:buNone/>
            </a:pPr>
            <a:r>
              <a:rPr lang="el-GR" dirty="0" smtClean="0"/>
              <a:t>Κατά την περίοδο της ήβης </a:t>
            </a:r>
            <a:r>
              <a:rPr lang="el-GR" dirty="0" smtClean="0"/>
              <a:t>παρατηρείται μικρή </a:t>
            </a:r>
            <a:r>
              <a:rPr lang="el-GR" dirty="0" smtClean="0"/>
              <a:t>μείωση στα θήλεα, μεγάλη μείωση στα άρρενα.</a:t>
            </a:r>
          </a:p>
          <a:p>
            <a:pPr marL="0" indent="0">
              <a:buNone/>
            </a:pPr>
            <a:r>
              <a:rPr lang="el-GR" dirty="0" smtClean="0"/>
              <a:t>Κατά την ενηλικίωση ένας άντρας έχει μισή ποσότητα </a:t>
            </a:r>
            <a:r>
              <a:rPr lang="de-DE" dirty="0" smtClean="0"/>
              <a:t>TeBG </a:t>
            </a:r>
            <a:r>
              <a:rPr lang="el-GR" dirty="0" smtClean="0"/>
              <a:t>σε σχέση με ενήλικη γυναίκα.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Εμφάνιση ήβης κλινικά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Ανάπτυξη μαστών</a:t>
            </a:r>
          </a:p>
          <a:p>
            <a:r>
              <a:rPr lang="el-GR" dirty="0" smtClean="0"/>
              <a:t>Ανάπτυξη τριχώσεως εφηβαίου και μασχαλών</a:t>
            </a:r>
          </a:p>
          <a:p>
            <a:r>
              <a:rPr lang="el-GR" dirty="0" smtClean="0"/>
              <a:t>Πρώτη έμμηνος ρήση (εμμηναρχή) εμφανίζεται όταν οιστρογονική έκκριση είναι επαρκής και λάβει κυκλική μορφή (νωρίτερο 9 έτη- αργότερο 16 έτη).</a:t>
            </a:r>
          </a:p>
          <a:p>
            <a:r>
              <a:rPr lang="el-GR" dirty="0" smtClean="0"/>
              <a:t>Έως τα 15 έτη σχεδόν το σύνολο κοριτσιών έχουν εμφανίσει τα παραπάνω</a:t>
            </a:r>
            <a:r>
              <a:rPr lang="en-US" dirty="0" smtClean="0"/>
              <a:t>: </a:t>
            </a:r>
            <a:r>
              <a:rPr lang="el-GR" dirty="0" smtClean="0"/>
              <a:t>τελικό χρονικό όριο έναρξης ήβης.</a:t>
            </a:r>
          </a:p>
          <a:p>
            <a:r>
              <a:rPr lang="el-GR" dirty="0" smtClean="0"/>
              <a:t>Αν και </a:t>
            </a:r>
            <a:r>
              <a:rPr lang="el-GR" dirty="0" smtClean="0"/>
              <a:t>η έναρξη </a:t>
            </a:r>
            <a:r>
              <a:rPr lang="el-GR" dirty="0" smtClean="0"/>
              <a:t>μπορεί να καθοριστεί χρονικά δεν ισχύει το ίδιο για τη λήξη.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10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</TotalTime>
  <Words>1832</Words>
  <Application>Microsoft Office PowerPoint</Application>
  <PresentationFormat>Προβολή στην οθόνη (4:3)</PresentationFormat>
  <Paragraphs>290</Paragraphs>
  <Slides>46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46</vt:i4>
      </vt:variant>
    </vt:vector>
  </HeadingPairs>
  <TitlesOfParts>
    <vt:vector size="49" baseType="lpstr">
      <vt:lpstr>template</vt:lpstr>
      <vt:lpstr>OC_template_updated</vt:lpstr>
      <vt:lpstr>2_OC_template_updated</vt:lpstr>
      <vt:lpstr>Μέθοδοι προσωρινής αποτρίχωσης</vt:lpstr>
      <vt:lpstr>Λειτουργία γονάδων 1/2</vt:lpstr>
      <vt:lpstr>Λειτουργία γονάδων 2/2</vt:lpstr>
      <vt:lpstr>Γοναδοτροφίνες</vt:lpstr>
      <vt:lpstr>Επινεφριδιακά ανδρογόνα</vt:lpstr>
      <vt:lpstr>Ωοθηκικά οιστρογόνα 1/2</vt:lpstr>
      <vt:lpstr>Ωοθηκικά οιστρογόνα 2/2</vt:lpstr>
      <vt:lpstr>TeBG</vt:lpstr>
      <vt:lpstr>Εμφάνιση ήβης κλινικά</vt:lpstr>
      <vt:lpstr>Τα πέντε στάδια ανάπτυξης μαστού και τριχώματος ήβης στα κορίτσια</vt:lpstr>
      <vt:lpstr>Αδένες δέρματος</vt:lpstr>
      <vt:lpstr>Πρώιμη ήβη</vt:lpstr>
      <vt:lpstr>Αληθής ήβη</vt:lpstr>
      <vt:lpstr>Ιδιοπαθής πρώιμη ήβη </vt:lpstr>
      <vt:lpstr>Πρώιμη ήβη </vt:lpstr>
      <vt:lpstr>Καθυστερημένη ήβη</vt:lpstr>
      <vt:lpstr>Μόνιμη αναστολή ήβης</vt:lpstr>
      <vt:lpstr>Διαταραχές κύκλου</vt:lpstr>
      <vt:lpstr>Φάσεις φυσιολογικής ωοθηκικής λειτουργίας</vt:lpstr>
      <vt:lpstr>Διαταραχές ωοθηκικής λειτουργίας</vt:lpstr>
      <vt:lpstr>Ανωορρηξία</vt:lpstr>
      <vt:lpstr>Μείωση ορμονικής έκκρισης</vt:lpstr>
      <vt:lpstr>Μορφές διαταραχών</vt:lpstr>
      <vt:lpstr>Πρωτοπαθής αμηνόρροια 1/4</vt:lpstr>
      <vt:lpstr>Πρωτοπαθής αμηνόρροια 2/4</vt:lpstr>
      <vt:lpstr>Πρωτοπαθής αμηνόρροια 3/4</vt:lpstr>
      <vt:lpstr>Πρωτοπαθής αμηνόρροια 4/4</vt:lpstr>
      <vt:lpstr>Σύνδρομο Rokitansky-Kunster-Hauser</vt:lpstr>
      <vt:lpstr>Κανονική ανάπτυξη μαστών/πρωτοπαθής αμηνόρροια</vt:lpstr>
      <vt:lpstr>Μειωμένη έκκριση οιστρογόνων</vt:lpstr>
      <vt:lpstr>Αθλητισμός και υποθαλαμική δυσλειτουργία</vt:lpstr>
      <vt:lpstr>Δευτεροπαθής αμηνόρροια</vt:lpstr>
      <vt:lpstr>Αίτια υποθαλαμικής διαταραχής</vt:lpstr>
      <vt:lpstr>Δευτεροπαθής αμηνόρροια λόγω υποφυσιακής βλάβης</vt:lpstr>
      <vt:lpstr>Δευτεροπαθής αμηνόρροια λόγω ωοθηκικής βλάβης</vt:lpstr>
      <vt:lpstr>Δευτεροπαθής αμηνόρροια από βλάβες ενδομητρίου</vt:lpstr>
      <vt:lpstr>Αμηνόρροια-νοσήματα και νόσοι ενδοκρινών αδένων</vt:lpstr>
      <vt:lpstr>Αραιομηνόρροια</vt:lpstr>
      <vt:lpstr>Ολιγοϋπομηνόρροια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29</cp:revision>
  <dcterms:created xsi:type="dcterms:W3CDTF">2015-05-12T06:58:27Z</dcterms:created>
  <dcterms:modified xsi:type="dcterms:W3CDTF">2015-07-08T09:06:17Z</dcterms:modified>
</cp:coreProperties>
</file>