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19" r:id="rId1"/>
    <p:sldMasterId id="2147483696" r:id="rId2"/>
    <p:sldMasterId id="2147483684" r:id="rId3"/>
    <p:sldMasterId id="2147483708" r:id="rId4"/>
  </p:sldMasterIdLst>
  <p:notesMasterIdLst>
    <p:notesMasterId r:id="rId25"/>
  </p:notesMasterIdLst>
  <p:handoutMasterIdLst>
    <p:handoutMasterId r:id="rId26"/>
  </p:handoutMasterIdLst>
  <p:sldIdLst>
    <p:sldId id="256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57" r:id="rId18"/>
    <p:sldId id="262" r:id="rId19"/>
    <p:sldId id="264" r:id="rId20"/>
    <p:sldId id="267" r:id="rId21"/>
    <p:sldId id="268" r:id="rId22"/>
    <p:sldId id="266" r:id="rId23"/>
    <p:sldId id="261" r:id="rId24"/>
  </p:sldIdLst>
  <p:sldSz cx="9144000" cy="6858000" type="screen4x3"/>
  <p:notesSz cx="7104063" cy="10234613"/>
  <p:custDataLst>
    <p:tags r:id="rId27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F21"/>
    <a:srgbClr val="004A82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5" autoAdjust="0"/>
    <p:restoredTop sz="94660"/>
  </p:normalViewPr>
  <p:slideViewPr>
    <p:cSldViewPr>
      <p:cViewPr>
        <p:scale>
          <a:sx n="114" d="100"/>
          <a:sy n="114" d="100"/>
        </p:scale>
        <p:origin x="16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21/9/2015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21/9/2015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822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472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16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lex\Desktop\light-lines-colors-powerpoint-backgrounds-light-lines-colors-design.jpg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2538"/>
            <a:ext cx="9174051" cy="688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2"/>
          <p:cNvSpPr/>
          <p:nvPr userDrawn="1"/>
        </p:nvSpPr>
        <p:spPr>
          <a:xfrm>
            <a:off x="251520" y="-22538"/>
            <a:ext cx="8712968" cy="6880538"/>
          </a:xfrm>
          <a:prstGeom prst="roundRect">
            <a:avLst>
              <a:gd name="adj" fmla="val 242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10" name="Rectangle 3"/>
          <p:cNvSpPr/>
          <p:nvPr userDrawn="1"/>
        </p:nvSpPr>
        <p:spPr>
          <a:xfrm>
            <a:off x="0" y="0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8" name="Rectangle 3"/>
          <p:cNvSpPr/>
          <p:nvPr userDrawn="1"/>
        </p:nvSpPr>
        <p:spPr>
          <a:xfrm>
            <a:off x="0" y="-22538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352928" cy="90872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352928" cy="5040560"/>
          </a:xfrm>
        </p:spPr>
        <p:txBody>
          <a:bodyPr>
            <a:normAutofit/>
          </a:bodyPr>
          <a:lstStyle>
            <a:lvl1pPr>
              <a:lnSpc>
                <a:spcPct val="112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2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2000"/>
              </a:lnSpc>
              <a:spcBef>
                <a:spcPts val="1200"/>
              </a:spcBef>
              <a:defRPr sz="2400"/>
            </a:lvl3pPr>
            <a:lvl4pPr>
              <a:lnSpc>
                <a:spcPct val="112000"/>
              </a:lnSpc>
              <a:spcBef>
                <a:spcPts val="1200"/>
              </a:spcBef>
              <a:defRPr sz="2400"/>
            </a:lvl4pPr>
            <a:lvl5pPr>
              <a:lnSpc>
                <a:spcPct val="112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033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595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455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8F847-EEAA-44CE-BFC9-E9E1A83AF3AD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899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278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3570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950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416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6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308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262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lex\Desktop\wave-green-background-backgrounds-wallpapers-wave-green-background-slide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2"/>
            <a:ext cx="9144000" cy="686133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9" name="Content Placeholder 9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71056"/>
          </a:xfrm>
          <a:gradFill flip="none" rotWithShape="1">
            <a:gsLst>
              <a:gs pos="0">
                <a:srgbClr val="E2E2E2">
                  <a:alpha val="0"/>
                </a:srgbClr>
              </a:gs>
              <a:gs pos="8000">
                <a:srgbClr val="F5F5F5">
                  <a:alpha val="63000"/>
                </a:srgbClr>
              </a:gs>
              <a:gs pos="22000">
                <a:schemeClr val="bg1"/>
              </a:gs>
            </a:gsLst>
            <a:lin ang="16200000" scaled="1"/>
            <a:tileRect/>
          </a:gradFill>
        </p:spPr>
        <p:txBody>
          <a:bodyPr>
            <a:normAutofit/>
          </a:bodyPr>
          <a:lstStyle>
            <a:lvl1pPr marL="442913" indent="-342900">
              <a:lnSpc>
                <a:spcPct val="114000"/>
              </a:lnSpc>
              <a:spcBef>
                <a:spcPts val="1200"/>
              </a:spcBef>
              <a:buClr>
                <a:srgbClr val="404F21"/>
              </a:buClr>
              <a:defRPr sz="2200"/>
            </a:lvl1pPr>
            <a:lvl2pPr marL="803275" indent="-442913">
              <a:buClr>
                <a:srgbClr val="404F21"/>
              </a:buClr>
              <a:buFont typeface="Courier New" panose="02070309020205020404" pitchFamily="49" charset="0"/>
              <a:buChar char="o"/>
              <a:defRPr sz="2200"/>
            </a:lvl2pPr>
          </a:lstStyle>
          <a:p>
            <a:pPr lvl="0"/>
            <a:r>
              <a:rPr lang="el-GR" sz="2400" smtClean="0"/>
              <a:t>Στυλ υποδείγματος κειμένου</a:t>
            </a:r>
          </a:p>
          <a:p>
            <a:pPr lvl="1"/>
            <a:r>
              <a:rPr lang="el-GR" sz="2400" smtClean="0"/>
              <a:t>Δεύτερου επιπέδου</a:t>
            </a:r>
          </a:p>
        </p:txBody>
      </p:sp>
      <p:sp>
        <p:nvSpPr>
          <p:cNvPr id="11" name="Title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301006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rgbClr val="404F2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0464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262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699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332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666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712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723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908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033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527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46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68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101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rusticescentuals.com/Pick-Your-Own-Mica-Sampler-Pack.html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ontem_foto6.JPG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creativecommons.org/licenses/by-sa/3.0/deed.en" TargetMode="External"/><Relationship Id="rId4" Type="http://schemas.openxmlformats.org/officeDocument/2006/relationships/hyperlink" Target="http://commons.wikimedia.org/w/index.php?title=User:Contem1g&amp;action=edit&amp;redlink=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Batons_Make_B_@_S%C3%A3o_Paulo_Fashion_Week_em_Janeiro_e_Fevereiro_de_2011.jpg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creativecommons.org/licenses/by/2.0/deed.en" TargetMode="External"/><Relationship Id="rId4" Type="http://schemas.openxmlformats.org/officeDocument/2006/relationships/hyperlink" Target="http://commons.wikimedia.org/wiki/User:Flickr_upload_bot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4000" b="1" dirty="0" err="1" smtClean="0">
                <a:solidFill>
                  <a:schemeClr val="tx1"/>
                </a:solidFill>
                <a:latin typeface="+mn-lt"/>
              </a:rPr>
              <a:t>Κοσμητολογία</a:t>
            </a:r>
            <a:r>
              <a:rPr lang="el-GR" sz="4000" b="1" dirty="0" smtClean="0">
                <a:solidFill>
                  <a:schemeClr val="tx1"/>
                </a:solidFill>
                <a:latin typeface="+mn-lt"/>
              </a:rPr>
              <a:t> ΙΙΙ (Θ)</a:t>
            </a:r>
            <a:endParaRPr lang="el-G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08823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 smtClean="0"/>
              <a:t>2</a:t>
            </a:r>
            <a:r>
              <a:rPr lang="el-GR" sz="2600" dirty="0" smtClean="0"/>
              <a:t>:</a:t>
            </a:r>
            <a:r>
              <a:rPr lang="en-US" sz="2600" dirty="0" smtClean="0"/>
              <a:t> </a:t>
            </a:r>
            <a:r>
              <a:rPr lang="el-GR" sz="2600" dirty="0" smtClean="0"/>
              <a:t>Κραγιόν (Ι)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Δρ. Αθανασία Βαρβαρέσου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Αναπληρώτρια Καθηγήτρια Κοσμητολογίας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Αισθητικής και Κοσμητολογίας</a:t>
            </a:r>
            <a:endParaRPr lang="el-GR" sz="2200" dirty="0"/>
          </a:p>
        </p:txBody>
      </p:sp>
      <p:pic>
        <p:nvPicPr>
          <p:cNvPr id="6" name="Picture 5" descr="Λογότυπο έργου Ανοικτών Ακαδημαϊκών Μαθημάτων" title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 title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Λάκες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Συνήθως αδιάλυτες στο νερό και τα </a:t>
            </a:r>
            <a:r>
              <a:rPr lang="el-GR" dirty="0" smtClean="0"/>
              <a:t>λάδια.</a:t>
            </a:r>
            <a:endParaRPr lang="el-GR" dirty="0"/>
          </a:p>
          <a:p>
            <a:r>
              <a:rPr lang="el-GR" dirty="0" smtClean="0"/>
              <a:t>Αλάτι </a:t>
            </a:r>
            <a:r>
              <a:rPr lang="el-GR" dirty="0"/>
              <a:t>με Κ, </a:t>
            </a:r>
            <a:r>
              <a:rPr lang="el-GR" dirty="0" err="1"/>
              <a:t>Νa</a:t>
            </a:r>
            <a:r>
              <a:rPr lang="el-GR" dirty="0"/>
              <a:t>, </a:t>
            </a:r>
            <a:r>
              <a:rPr lang="el-GR" dirty="0" err="1"/>
              <a:t>Ca</a:t>
            </a:r>
            <a:r>
              <a:rPr lang="el-GR" dirty="0"/>
              <a:t>, </a:t>
            </a:r>
            <a:r>
              <a:rPr lang="el-GR" dirty="0" err="1" smtClean="0"/>
              <a:t>Ba</a:t>
            </a:r>
            <a:r>
              <a:rPr lang="el-GR" dirty="0" smtClean="0"/>
              <a:t>.</a:t>
            </a:r>
            <a:endParaRPr lang="el-GR" dirty="0"/>
          </a:p>
          <a:p>
            <a:r>
              <a:rPr lang="el-GR" dirty="0" err="1"/>
              <a:t>Πληρωτικό</a:t>
            </a:r>
            <a:r>
              <a:rPr lang="el-GR" dirty="0"/>
              <a:t> υλικό: Διοξείδιο του τιτανίου, </a:t>
            </a:r>
            <a:r>
              <a:rPr lang="el-GR" dirty="0" err="1" smtClean="0"/>
              <a:t>Αλούμινα</a:t>
            </a:r>
            <a:r>
              <a:rPr lang="el-GR" dirty="0" smtClean="0"/>
              <a:t>.</a:t>
            </a:r>
            <a:endParaRPr lang="el-GR" dirty="0"/>
          </a:p>
          <a:p>
            <a:pPr>
              <a:spcAft>
                <a:spcPts val="1800"/>
              </a:spcAft>
            </a:pPr>
            <a:r>
              <a:rPr lang="el-GR" dirty="0"/>
              <a:t>Υψηλή σταθερότητα στο φως και τη </a:t>
            </a:r>
            <a:r>
              <a:rPr lang="el-GR" dirty="0" smtClean="0"/>
              <a:t>θέρμανση.</a:t>
            </a:r>
            <a:endParaRPr lang="el-GR" dirty="0"/>
          </a:p>
          <a:p>
            <a:pPr marL="0" indent="0">
              <a:buNone/>
            </a:pPr>
            <a:r>
              <a:rPr lang="el-GR" b="1" dirty="0"/>
              <a:t>Μαργαρώδη </a:t>
            </a:r>
            <a:r>
              <a:rPr lang="el-GR" b="1" dirty="0" err="1" smtClean="0"/>
              <a:t>πιγμέντα</a:t>
            </a:r>
            <a:r>
              <a:rPr lang="el-GR" b="1" dirty="0" smtClean="0"/>
              <a:t>.</a:t>
            </a:r>
            <a:endParaRPr lang="el-GR" b="1" dirty="0"/>
          </a:p>
          <a:p>
            <a:r>
              <a:rPr lang="el-GR" dirty="0"/>
              <a:t>Οργανικά ή </a:t>
            </a:r>
            <a:r>
              <a:rPr lang="el-GR" dirty="0" smtClean="0"/>
              <a:t>ανόργανα.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21179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3600" b="1" smtClean="0"/>
              <a:t>Οργανικά μαργαρώδη πιγμέντα</a:t>
            </a:r>
          </a:p>
        </p:txBody>
      </p:sp>
      <p:graphicFrame>
        <p:nvGraphicFramePr>
          <p:cNvPr id="2050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0845463"/>
              </p:ext>
            </p:extLst>
          </p:nvPr>
        </p:nvGraphicFramePr>
        <p:xfrm>
          <a:off x="479139" y="1484784"/>
          <a:ext cx="8053301" cy="4163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CS ChemDraw Drawing" r:id="rId3" imgW="4424760" imgH="2287440" progId="ChemDraw.Document.6.0">
                  <p:embed/>
                </p:oleObj>
              </mc:Choice>
              <mc:Fallback>
                <p:oleObj name="CS ChemDraw Drawing" r:id="rId3" imgW="4424760" imgH="228744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139" y="1484784"/>
                        <a:ext cx="8053301" cy="41639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415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Ανόργανα μαργαρώδη </a:t>
            </a:r>
            <a:r>
              <a:rPr lang="el-GR" dirty="0" err="1"/>
              <a:t>πιγμέντα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>
          <a:xfrm>
            <a:off x="251520" y="1196752"/>
            <a:ext cx="8352928" cy="1152128"/>
          </a:xfrm>
        </p:spPr>
        <p:txBody>
          <a:bodyPr/>
          <a:lstStyle/>
          <a:p>
            <a:r>
              <a:rPr lang="el-GR" dirty="0" err="1" smtClean="0"/>
              <a:t>Μίκα</a:t>
            </a:r>
            <a:r>
              <a:rPr lang="en-US" dirty="0" smtClean="0"/>
              <a:t> </a:t>
            </a:r>
            <a:r>
              <a:rPr lang="el-GR" dirty="0" smtClean="0"/>
              <a:t>(Πυριτικό </a:t>
            </a:r>
            <a:r>
              <a:rPr lang="el-GR" dirty="0"/>
              <a:t>κάλιο </a:t>
            </a:r>
            <a:r>
              <a:rPr lang="el-GR" dirty="0" smtClean="0"/>
              <a:t>αργίλιο) επιστρωμένο με διοξείδιο του τιτανίου.</a:t>
            </a:r>
            <a:endParaRPr lang="el-GR" dirty="0"/>
          </a:p>
        </p:txBody>
      </p:sp>
      <p:pic>
        <p:nvPicPr>
          <p:cNvPr id="2052" name="Picture 4" descr="Pick Your Own Mica Sampler Pa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304" y="2242453"/>
            <a:ext cx="5715000" cy="301942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1593304" y="5445224"/>
            <a:ext cx="5715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Calibri"/>
                <a:hlinkClick r:id="rId4"/>
              </a:rPr>
              <a:t>rusticescentuals.com</a:t>
            </a:r>
            <a:endParaRPr lang="el-GR" sz="12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3146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Μαργαρώδη </a:t>
            </a:r>
            <a:r>
              <a:rPr lang="el-GR" dirty="0" err="1"/>
              <a:t>πιγμέντα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μέθοδος παρασκευής ή κατεργασίας των μαργαρωδών </a:t>
            </a:r>
            <a:r>
              <a:rPr lang="el-GR" dirty="0" err="1" smtClean="0"/>
              <a:t>πιγμέντων</a:t>
            </a:r>
            <a:r>
              <a:rPr lang="el-GR" dirty="0" smtClean="0"/>
              <a:t> προσδιορίζει και τις αποχρώσεις τους.</a:t>
            </a:r>
          </a:p>
          <a:p>
            <a:r>
              <a:rPr lang="el-GR" dirty="0" smtClean="0"/>
              <a:t>Τα μαργαρώδη </a:t>
            </a:r>
            <a:r>
              <a:rPr lang="el-GR" dirty="0" err="1" smtClean="0"/>
              <a:t>πιγμέντα</a:t>
            </a:r>
            <a:r>
              <a:rPr lang="el-GR" dirty="0" smtClean="0"/>
              <a:t> φέρονται συχνά ως εναιωρήματα σε καστορέλαιο.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569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Αθανασία Βαρβαρέσου 2014. </a:t>
            </a:r>
            <a:r>
              <a:rPr lang="el-GR" sz="2000" dirty="0"/>
              <a:t>Αθανασία Βαρβαρέσου . </a:t>
            </a:r>
            <a:r>
              <a:rPr lang="el-GR" sz="2000" dirty="0" smtClean="0"/>
              <a:t>«</a:t>
            </a:r>
            <a:r>
              <a:rPr lang="el-GR" sz="2000" dirty="0" err="1" smtClean="0"/>
              <a:t>Κοσμητολογία</a:t>
            </a:r>
            <a:r>
              <a:rPr lang="el-GR" sz="2000" dirty="0" smtClean="0"/>
              <a:t> ΙΙΙ </a:t>
            </a:r>
            <a:r>
              <a:rPr lang="en-US" sz="2000" dirty="0" smtClean="0"/>
              <a:t>(</a:t>
            </a:r>
            <a:r>
              <a:rPr lang="el-GR" sz="2000" dirty="0"/>
              <a:t>Θ</a:t>
            </a:r>
            <a:r>
              <a:rPr lang="en-US" sz="2000" dirty="0" smtClean="0"/>
              <a:t>)</a:t>
            </a:r>
            <a:r>
              <a:rPr lang="el-GR" sz="2000" dirty="0" smtClean="0"/>
              <a:t>. Ενότητα </a:t>
            </a:r>
            <a:r>
              <a:rPr lang="en-US" sz="2000" dirty="0" smtClean="0"/>
              <a:t>2:</a:t>
            </a:r>
            <a:r>
              <a:rPr lang="el-GR" sz="2000" dirty="0" smtClean="0"/>
              <a:t> </a:t>
            </a:r>
            <a:r>
              <a:rPr lang="el-GR" sz="2000" dirty="0"/>
              <a:t>Κραγιόν (Ι)». 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endParaRPr lang="el-GR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338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2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Κραγιόν </a:t>
            </a:r>
            <a:r>
              <a:rPr lang="el-GR" sz="3000" b="0" dirty="0" smtClean="0"/>
              <a:t>1/2</a:t>
            </a:r>
            <a:endParaRPr lang="el-GR" sz="3000" b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>
          <a:xfrm>
            <a:off x="251520" y="1196752"/>
            <a:ext cx="8352928" cy="1800200"/>
          </a:xfrm>
        </p:spPr>
        <p:txBody>
          <a:bodyPr>
            <a:normAutofit/>
          </a:bodyPr>
          <a:lstStyle/>
          <a:p>
            <a:r>
              <a:rPr lang="el-GR" dirty="0"/>
              <a:t>Καλλυντικό προϊόν για τα χείλη που αποτελείται από χρώματα διεσπαρμένα ή διαλυμένα σε βάση (Λίπη, λάδια, κεριά) και </a:t>
            </a:r>
            <a:r>
              <a:rPr lang="el-GR" dirty="0" smtClean="0"/>
              <a:t>συνήθως έχει </a:t>
            </a:r>
            <a:r>
              <a:rPr lang="el-GR" dirty="0"/>
              <a:t>διαμορφωθεί σε ραβδίο</a:t>
            </a:r>
            <a:r>
              <a:rPr lang="el-GR" dirty="0" smtClean="0"/>
              <a:t>.</a:t>
            </a:r>
            <a:endParaRPr lang="el-GR" dirty="0"/>
          </a:p>
        </p:txBody>
      </p:sp>
      <p:pic>
        <p:nvPicPr>
          <p:cNvPr id="10242" name="Picture 2" descr="File:Contem foto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774" y="2996952"/>
            <a:ext cx="4104453" cy="273630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7"/>
          <p:cNvSpPr/>
          <p:nvPr/>
        </p:nvSpPr>
        <p:spPr>
          <a:xfrm>
            <a:off x="2068011" y="5949280"/>
            <a:ext cx="500797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“</a:t>
            </a:r>
            <a:r>
              <a:rPr lang="en-US" sz="1200" dirty="0">
                <a:solidFill>
                  <a:prstClr val="black"/>
                </a:solidFill>
                <a:latin typeface="Calibri"/>
                <a:hlinkClick r:id="rId3"/>
              </a:rPr>
              <a:t>Contem 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hlinkClick r:id="rId3"/>
              </a:rPr>
              <a:t>foto6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”, </a:t>
            </a:r>
            <a:r>
              <a:rPr lang="el-GR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από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hlinkClick r:id="rId4" tooltip="User:Contem1g (page does not exist)"/>
              </a:rPr>
              <a:t>Contem1g</a:t>
            </a:r>
            <a:r>
              <a:rPr lang="el-GR" sz="12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l-GR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sz="1200" dirty="0">
                <a:solidFill>
                  <a:prstClr val="black"/>
                </a:solidFill>
                <a:latin typeface="Calibri"/>
                <a:hlinkClick r:id="rId5"/>
              </a:rPr>
              <a:t>CC BY-SA 3.0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3603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</a:t>
            </a:r>
            <a:r>
              <a:rPr lang="el-GR" sz="2000" b="1" smtClean="0"/>
              <a:t>ΤΕΙ Αθηνών</a:t>
            </a:r>
            <a:r>
              <a:rPr lang="el-GR" sz="2000" smtClean="0"/>
              <a:t>» </a:t>
            </a:r>
            <a:r>
              <a:rPr lang="el-GR" sz="2000" dirty="0" smtClean="0"/>
              <a:t>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</a:rPr>
              <a:t>Κραγιόν </a:t>
            </a:r>
            <a:r>
              <a:rPr lang="el-GR" sz="3000" b="0" dirty="0" smtClean="0">
                <a:solidFill>
                  <a:prstClr val="black"/>
                </a:solidFill>
              </a:rPr>
              <a:t>2/2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b="1" dirty="0" smtClean="0"/>
              <a:t>Τοξικολογικές </a:t>
            </a:r>
            <a:r>
              <a:rPr lang="el-GR" b="1" dirty="0"/>
              <a:t>Ιδιότητες</a:t>
            </a:r>
          </a:p>
          <a:p>
            <a:r>
              <a:rPr lang="el-GR" dirty="0"/>
              <a:t>Αβλαβές δερματολογικά και για λήψη από το </a:t>
            </a:r>
            <a:r>
              <a:rPr lang="el-GR" dirty="0" smtClean="0"/>
              <a:t>στόμα.</a:t>
            </a:r>
            <a:endParaRPr lang="el-GR" dirty="0"/>
          </a:p>
          <a:p>
            <a:r>
              <a:rPr lang="el-GR" dirty="0"/>
              <a:t>Ευχάριστη οσμή και </a:t>
            </a:r>
            <a:r>
              <a:rPr lang="el-GR" dirty="0" smtClean="0"/>
              <a:t>γεύση.</a:t>
            </a:r>
            <a:endParaRPr lang="el-GR" dirty="0"/>
          </a:p>
          <a:p>
            <a:pPr marL="0" indent="0">
              <a:buNone/>
            </a:pPr>
            <a:r>
              <a:rPr lang="el-GR" b="1" dirty="0"/>
              <a:t>Ιδιότητες εμφάνισης και συνοχής</a:t>
            </a:r>
          </a:p>
          <a:p>
            <a:r>
              <a:rPr lang="el-GR" dirty="0"/>
              <a:t>Απαλή επιφάνεια και γυαλιστερή επιφάνεια, ομοιόμορφο χρώμα, χωρίς στερεά σωματίδια, όχι άσπρες κηλίδες, όχι απολέπιση, όχι </a:t>
            </a:r>
            <a:r>
              <a:rPr lang="el-GR" dirty="0" err="1"/>
              <a:t>ευθρυπτότητα</a:t>
            </a:r>
            <a:r>
              <a:rPr lang="el-GR" dirty="0"/>
              <a:t>, όχι ακαμψία, όχι σταγονίδια </a:t>
            </a:r>
            <a:r>
              <a:rPr lang="el-GR" dirty="0" smtClean="0"/>
              <a:t>λαδιού-ίδρωμα.</a:t>
            </a:r>
            <a:endParaRPr lang="el-GR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338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Ιδιότητες κατά την εφαρμογή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Να μαλακώνει αρκετά όταν έρχεται σε επαφή με τα χείλια </a:t>
            </a:r>
            <a:r>
              <a:rPr lang="el-GR" dirty="0" smtClean="0"/>
              <a:t>χωρίς να τρίβεται.</a:t>
            </a:r>
            <a:endParaRPr lang="el-GR" dirty="0"/>
          </a:p>
          <a:p>
            <a:r>
              <a:rPr lang="el-GR" dirty="0"/>
              <a:t>Κατάλληλη </a:t>
            </a:r>
            <a:r>
              <a:rPr lang="el-GR" dirty="0" err="1"/>
              <a:t>θιξοτροπία</a:t>
            </a:r>
            <a:r>
              <a:rPr lang="el-GR" dirty="0"/>
              <a:t> ώστε να απλώνεται </a:t>
            </a:r>
            <a:r>
              <a:rPr lang="el-GR" dirty="0" smtClean="0"/>
              <a:t>εύκολα.</a:t>
            </a:r>
            <a:endParaRPr lang="el-GR" dirty="0"/>
          </a:p>
          <a:p>
            <a:r>
              <a:rPr lang="el-GR" dirty="0"/>
              <a:t>Να μην παραμορφώνεται και να μη </a:t>
            </a:r>
            <a:r>
              <a:rPr lang="el-GR" dirty="0" smtClean="0"/>
              <a:t>σπάζει.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186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Ιδιότητες του στρώματος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Σταθερή </a:t>
            </a:r>
            <a:r>
              <a:rPr lang="el-GR" dirty="0" err="1"/>
              <a:t>προσκολλητικότητα</a:t>
            </a:r>
            <a:r>
              <a:rPr lang="el-GR" dirty="0"/>
              <a:t>, να μην είναι κολλώδες αλλά να είναι εύκολη η απομάκρυνσή </a:t>
            </a:r>
            <a:r>
              <a:rPr lang="el-GR" dirty="0" smtClean="0"/>
              <a:t>του.</a:t>
            </a:r>
            <a:endParaRPr lang="el-GR" dirty="0"/>
          </a:p>
          <a:p>
            <a:r>
              <a:rPr lang="el-GR" dirty="0"/>
              <a:t>Στιλπνό, όχι υπερβολικά λιπαρό και </a:t>
            </a:r>
            <a:r>
              <a:rPr lang="el-GR" dirty="0" smtClean="0"/>
              <a:t>μαλακό.</a:t>
            </a:r>
            <a:endParaRPr lang="el-GR" dirty="0"/>
          </a:p>
          <a:p>
            <a:r>
              <a:rPr lang="el-GR" dirty="0"/>
              <a:t>Μαλακτικό και </a:t>
            </a:r>
            <a:r>
              <a:rPr lang="el-GR" dirty="0" smtClean="0"/>
              <a:t>υδρόφοβο.</a:t>
            </a:r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536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Συστατικά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>
          <a:xfrm>
            <a:off x="251520" y="1196752"/>
            <a:ext cx="4536504" cy="5661248"/>
          </a:xfrm>
        </p:spPr>
        <p:txBody>
          <a:bodyPr>
            <a:normAutofit/>
          </a:bodyPr>
          <a:lstStyle/>
          <a:p>
            <a:r>
              <a:rPr lang="el-GR" b="1" dirty="0"/>
              <a:t>Χρώματα</a:t>
            </a:r>
          </a:p>
          <a:p>
            <a:pPr lvl="1"/>
            <a:r>
              <a:rPr lang="el-GR" dirty="0"/>
              <a:t>Βάφουσες χρωστικές </a:t>
            </a:r>
            <a:r>
              <a:rPr lang="el-GR" dirty="0" smtClean="0"/>
              <a:t>ύλες,</a:t>
            </a:r>
            <a:endParaRPr lang="el-GR" dirty="0"/>
          </a:p>
          <a:p>
            <a:pPr lvl="1"/>
            <a:r>
              <a:rPr lang="el-GR" dirty="0" err="1" smtClean="0"/>
              <a:t>Πιγμέντα</a:t>
            </a:r>
            <a:r>
              <a:rPr lang="el-GR" dirty="0" smtClean="0"/>
              <a:t>,</a:t>
            </a:r>
            <a:endParaRPr lang="el-GR" dirty="0"/>
          </a:p>
          <a:p>
            <a:pPr lvl="1"/>
            <a:r>
              <a:rPr lang="el-GR" dirty="0" err="1" smtClean="0"/>
              <a:t>Λάκες</a:t>
            </a:r>
            <a:r>
              <a:rPr lang="el-GR" dirty="0" smtClean="0"/>
              <a:t>,</a:t>
            </a:r>
            <a:endParaRPr lang="el-GR" dirty="0"/>
          </a:p>
          <a:p>
            <a:pPr lvl="1"/>
            <a:r>
              <a:rPr lang="el-GR" dirty="0"/>
              <a:t>Μαργαρώδη </a:t>
            </a:r>
            <a:r>
              <a:rPr lang="el-GR" dirty="0" err="1" smtClean="0"/>
              <a:t>πιγμέντα</a:t>
            </a:r>
            <a:r>
              <a:rPr lang="el-GR" dirty="0" smtClean="0"/>
              <a:t>.</a:t>
            </a:r>
            <a:endParaRPr lang="el-GR" dirty="0"/>
          </a:p>
          <a:p>
            <a:r>
              <a:rPr lang="el-GR" b="1" dirty="0"/>
              <a:t>Βάση</a:t>
            </a:r>
          </a:p>
          <a:p>
            <a:pPr lvl="1"/>
            <a:r>
              <a:rPr lang="el-GR" dirty="0"/>
              <a:t>Διαλύτες βαφουσών χρωστικών </a:t>
            </a:r>
            <a:r>
              <a:rPr lang="el-GR" dirty="0" smtClean="0"/>
              <a:t>υλών,</a:t>
            </a:r>
            <a:endParaRPr lang="el-GR" dirty="0"/>
          </a:p>
          <a:p>
            <a:pPr lvl="1"/>
            <a:r>
              <a:rPr lang="el-GR" dirty="0" smtClean="0"/>
              <a:t>Κεριά,</a:t>
            </a:r>
            <a:endParaRPr lang="el-GR" dirty="0"/>
          </a:p>
          <a:p>
            <a:pPr lvl="1"/>
            <a:r>
              <a:rPr lang="el-GR" dirty="0" smtClean="0"/>
              <a:t>Άλλα.</a:t>
            </a:r>
            <a:endParaRPr lang="el-GR" dirty="0"/>
          </a:p>
          <a:p>
            <a:endParaRPr lang="el-GR" dirty="0"/>
          </a:p>
        </p:txBody>
      </p:sp>
      <p:pic>
        <p:nvPicPr>
          <p:cNvPr id="8194" name="Picture 2" descr="File:Batons Make B @ São Paulo Fashion Week em Janeiro e Fevereiro de 20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217" y="1340768"/>
            <a:ext cx="4235624" cy="283786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7"/>
          <p:cNvSpPr/>
          <p:nvPr/>
        </p:nvSpPr>
        <p:spPr>
          <a:xfrm>
            <a:off x="5030681" y="4338113"/>
            <a:ext cx="3432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“</a:t>
            </a:r>
            <a:r>
              <a:rPr lang="pt-BR" sz="1200" dirty="0">
                <a:solidFill>
                  <a:prstClr val="black"/>
                </a:solidFill>
                <a:latin typeface="Calibri"/>
                <a:hlinkClick r:id="rId3"/>
              </a:rPr>
              <a:t>Batons Make B @ São Paulo Fashion Week em Janeiro e Fevereiro de </a:t>
            </a:r>
            <a:r>
              <a:rPr lang="pt-BR" sz="1200" dirty="0" smtClean="0">
                <a:solidFill>
                  <a:prstClr val="black"/>
                </a:solidFill>
                <a:latin typeface="Calibri"/>
                <a:hlinkClick r:id="rId3"/>
              </a:rPr>
              <a:t>2011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”, </a:t>
            </a:r>
            <a:r>
              <a:rPr lang="el-GR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από</a:t>
            </a:r>
            <a:r>
              <a:rPr lang="en-US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n-US" sz="1200" dirty="0">
                <a:solidFill>
                  <a:prstClr val="black"/>
                </a:solidFill>
                <a:latin typeface="Calibri"/>
                <a:hlinkClick r:id="rId4" tooltip="User:Flickr upload bot"/>
              </a:rPr>
              <a:t>Flickr upload bot</a:t>
            </a:r>
            <a:r>
              <a:rPr lang="el-GR" sz="12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l-GR" sz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sz="1200" dirty="0">
                <a:solidFill>
                  <a:prstClr val="black"/>
                </a:solidFill>
                <a:latin typeface="Calibri"/>
                <a:hlinkClick r:id="rId5"/>
              </a:rPr>
              <a:t>CC BY 2.0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043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Βάφουσα χρωστική ύλη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Προσδίδει χρώμα και είναι διαλυτή στο φορέα που </a:t>
            </a:r>
            <a:r>
              <a:rPr lang="el-GR" dirty="0" smtClean="0"/>
              <a:t>εφαρμόζεται.</a:t>
            </a:r>
            <a:endParaRPr lang="el-GR" dirty="0"/>
          </a:p>
          <a:p>
            <a:r>
              <a:rPr lang="el-GR" dirty="0" err="1"/>
              <a:t>Υδατοδιαλυτή</a:t>
            </a:r>
            <a:r>
              <a:rPr lang="el-GR" dirty="0"/>
              <a:t> και </a:t>
            </a:r>
            <a:r>
              <a:rPr lang="el-GR" dirty="0" smtClean="0"/>
              <a:t>λιποδιαλυτή.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218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16632"/>
            <a:ext cx="8352928" cy="1584176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Χρώματα </a:t>
            </a:r>
            <a:r>
              <a:rPr lang="el-GR" dirty="0" err="1" smtClean="0"/>
              <a:t>ξανθενίου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3000" b="0" dirty="0" err="1" smtClean="0"/>
              <a:t>Βρωμιομένα</a:t>
            </a:r>
            <a:r>
              <a:rPr lang="el-GR" sz="3000" b="0" dirty="0" smtClean="0"/>
              <a:t> παράγωγα </a:t>
            </a:r>
            <a:r>
              <a:rPr lang="el-GR" sz="3000" b="0" dirty="0" err="1" smtClean="0"/>
              <a:t>φλουορεσκεϊνης</a:t>
            </a:r>
            <a:r>
              <a:rPr lang="el-GR" sz="3000" b="0" dirty="0" smtClean="0"/>
              <a:t> = </a:t>
            </a:r>
            <a:r>
              <a:rPr lang="el-GR" sz="3000" b="0" dirty="0" err="1" smtClean="0"/>
              <a:t>βρωμοξέα</a:t>
            </a:r>
            <a:r>
              <a:rPr lang="el-GR" sz="3000" b="0" dirty="0" smtClean="0"/>
              <a:t>-κραγιόν</a:t>
            </a:r>
            <a:r>
              <a:rPr lang="en-US" sz="3000" b="0" dirty="0" smtClean="0"/>
              <a:t> (R1=R2=Br)</a:t>
            </a:r>
            <a:endParaRPr lang="el-GR" sz="3000" b="0" dirty="0" smtClean="0"/>
          </a:p>
        </p:txBody>
      </p:sp>
      <p:graphicFrame>
        <p:nvGraphicFramePr>
          <p:cNvPr id="1026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8373086"/>
              </p:ext>
            </p:extLst>
          </p:nvPr>
        </p:nvGraphicFramePr>
        <p:xfrm>
          <a:off x="-324544" y="1356385"/>
          <a:ext cx="9865096" cy="5628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CS ChemDraw Drawing" r:id="rId3" imgW="7510680" imgH="4284720" progId="ChemDraw.Document.6.0">
                  <p:embed/>
                </p:oleObj>
              </mc:Choice>
              <mc:Fallback>
                <p:oleObj name="CS ChemDraw Drawing" r:id="rId3" imgW="7510680" imgH="428472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24544" y="1356385"/>
                        <a:ext cx="9865096" cy="56282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430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Πιγμέντα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>
          <a:xfrm>
            <a:off x="323528" y="1052736"/>
            <a:ext cx="8352928" cy="5688632"/>
          </a:xfrm>
        </p:spPr>
        <p:txBody>
          <a:bodyPr>
            <a:normAutofit/>
          </a:bodyPr>
          <a:lstStyle/>
          <a:p>
            <a:pPr>
              <a:lnSpc>
                <a:spcPct val="105000"/>
              </a:lnSpc>
              <a:buNone/>
            </a:pPr>
            <a:r>
              <a:rPr lang="el-GR" altLang="el-GR" sz="2300" b="1" dirty="0"/>
              <a:t>Διοξείδιο του τιτανίου (Τ</a:t>
            </a:r>
            <a:r>
              <a:rPr lang="en-US" altLang="el-GR" sz="2300" b="1" dirty="0" err="1"/>
              <a:t>i</a:t>
            </a:r>
            <a:r>
              <a:rPr lang="el-GR" altLang="el-GR" sz="2300" b="1" dirty="0"/>
              <a:t>Ο</a:t>
            </a:r>
            <a:r>
              <a:rPr lang="el-GR" altLang="el-GR" sz="2300" b="1" baseline="-25000" dirty="0"/>
              <a:t>2</a:t>
            </a:r>
            <a:r>
              <a:rPr lang="el-GR" altLang="el-GR" sz="2300" b="1" dirty="0"/>
              <a:t>) </a:t>
            </a:r>
          </a:p>
          <a:p>
            <a:pPr>
              <a:lnSpc>
                <a:spcPct val="105000"/>
              </a:lnSpc>
            </a:pPr>
            <a:r>
              <a:rPr lang="el-GR" altLang="el-GR" sz="2300" dirty="0"/>
              <a:t>Μέχρι </a:t>
            </a:r>
            <a:r>
              <a:rPr lang="el-GR" altLang="el-GR" sz="2300" dirty="0" smtClean="0"/>
              <a:t>4% </a:t>
            </a:r>
            <a:r>
              <a:rPr lang="el-GR" altLang="el-GR" sz="2300" dirty="0"/>
              <a:t>με κόκκινα δίνει </a:t>
            </a:r>
            <a:r>
              <a:rPr lang="el-GR" altLang="el-GR" sz="2300" dirty="0" smtClean="0"/>
              <a:t>ροζ.</a:t>
            </a:r>
            <a:endParaRPr lang="el-GR" altLang="el-GR" sz="2300" dirty="0"/>
          </a:p>
          <a:p>
            <a:pPr lvl="1">
              <a:lnSpc>
                <a:spcPct val="105000"/>
              </a:lnSpc>
            </a:pPr>
            <a:r>
              <a:rPr lang="el-GR" altLang="el-GR" sz="2300" dirty="0" smtClean="0"/>
              <a:t>Μεγάλη </a:t>
            </a:r>
            <a:r>
              <a:rPr lang="el-GR" altLang="el-GR" sz="2300" dirty="0"/>
              <a:t>δύναμη χρωματισμού και καλυπτική ικανότητα, αδιαφάνεια , </a:t>
            </a:r>
            <a:r>
              <a:rPr lang="el-GR" altLang="el-GR" sz="2300" dirty="0" smtClean="0"/>
              <a:t>λευκότητα.</a:t>
            </a:r>
            <a:endParaRPr lang="el-GR" altLang="el-GR" sz="2300" dirty="0"/>
          </a:p>
          <a:p>
            <a:pPr lvl="1">
              <a:lnSpc>
                <a:spcPct val="105000"/>
              </a:lnSpc>
            </a:pPr>
            <a:r>
              <a:rPr lang="el-GR" altLang="el-GR" sz="2300" dirty="0" err="1"/>
              <a:t>Ανατάσης</a:t>
            </a:r>
            <a:r>
              <a:rPr lang="el-GR" altLang="el-GR" sz="2300" dirty="0"/>
              <a:t>, </a:t>
            </a:r>
            <a:r>
              <a:rPr lang="el-GR" altLang="el-GR" sz="2300" dirty="0" err="1"/>
              <a:t>βρουκίτης</a:t>
            </a:r>
            <a:r>
              <a:rPr lang="el-GR" altLang="el-GR" sz="2300" dirty="0"/>
              <a:t>, </a:t>
            </a:r>
            <a:r>
              <a:rPr lang="el-GR" altLang="el-GR" sz="2300" dirty="0" err="1" smtClean="0"/>
              <a:t>ρουτίλιο</a:t>
            </a:r>
            <a:r>
              <a:rPr lang="el-GR" altLang="el-GR" sz="2300" dirty="0" smtClean="0"/>
              <a:t>.</a:t>
            </a:r>
            <a:endParaRPr lang="el-GR" altLang="el-GR" sz="2300" dirty="0"/>
          </a:p>
          <a:p>
            <a:pPr>
              <a:lnSpc>
                <a:spcPct val="105000"/>
              </a:lnSpc>
            </a:pPr>
            <a:r>
              <a:rPr lang="el-GR" altLang="el-GR" sz="2300" dirty="0" err="1"/>
              <a:t>Ανατάσης</a:t>
            </a:r>
            <a:r>
              <a:rPr lang="en-US" altLang="el-GR" sz="2300" dirty="0"/>
              <a:t>:</a:t>
            </a:r>
            <a:r>
              <a:rPr lang="el-GR" altLang="el-GR" sz="2300" dirty="0"/>
              <a:t> </a:t>
            </a:r>
            <a:r>
              <a:rPr lang="el-GR" altLang="el-GR" sz="2300" dirty="0" smtClean="0"/>
              <a:t>Χρησιμοποιείται </a:t>
            </a:r>
            <a:r>
              <a:rPr lang="el-GR" altLang="el-GR" sz="2300" dirty="0"/>
              <a:t>στα καλλυντικά</a:t>
            </a:r>
            <a:r>
              <a:rPr lang="en-US" altLang="el-GR" sz="2300" dirty="0"/>
              <a:t>, </a:t>
            </a:r>
            <a:r>
              <a:rPr lang="el-GR" altLang="el-GR" sz="2300" dirty="0"/>
              <a:t>υψηλός δείκτης διάθλασης, σταθερότητα στο φως, την οξείδωση και τις μεταβολές του </a:t>
            </a:r>
            <a:r>
              <a:rPr lang="en-US" altLang="el-GR" sz="2300" dirty="0" smtClean="0"/>
              <a:t>pH</a:t>
            </a:r>
            <a:r>
              <a:rPr lang="el-GR" altLang="el-GR" sz="2300" dirty="0" smtClean="0"/>
              <a:t>.</a:t>
            </a:r>
            <a:endParaRPr lang="el-GR" altLang="el-GR" sz="2300" dirty="0"/>
          </a:p>
          <a:p>
            <a:pPr>
              <a:lnSpc>
                <a:spcPct val="105000"/>
              </a:lnSpc>
            </a:pPr>
            <a:r>
              <a:rPr lang="el-GR" altLang="el-GR" sz="2300" dirty="0"/>
              <a:t>Αντηλιακή </a:t>
            </a:r>
            <a:r>
              <a:rPr lang="el-GR" altLang="el-GR" sz="2300" dirty="0" smtClean="0"/>
              <a:t>δράση.</a:t>
            </a:r>
            <a:endParaRPr lang="el-GR" altLang="el-GR" sz="2300" dirty="0"/>
          </a:p>
          <a:p>
            <a:pPr>
              <a:lnSpc>
                <a:spcPct val="105000"/>
              </a:lnSpc>
            </a:pPr>
            <a:r>
              <a:rPr lang="el-GR" altLang="el-GR" sz="2300" dirty="0" err="1"/>
              <a:t>Λιπόφιλη</a:t>
            </a:r>
            <a:r>
              <a:rPr lang="el-GR" altLang="el-GR" sz="2300" dirty="0"/>
              <a:t> </a:t>
            </a:r>
            <a:r>
              <a:rPr lang="el-GR" altLang="el-GR" sz="2300" dirty="0" smtClean="0"/>
              <a:t>επικάλυψη</a:t>
            </a:r>
            <a:r>
              <a:rPr lang="en-US" altLang="el-GR" sz="2300" dirty="0" smtClean="0"/>
              <a:t> </a:t>
            </a:r>
            <a:r>
              <a:rPr lang="el-GR" altLang="el-GR" sz="2300" dirty="0" smtClean="0"/>
              <a:t>για καλύτερη </a:t>
            </a:r>
            <a:r>
              <a:rPr lang="el-GR" altLang="el-GR" sz="2300" dirty="0" err="1" smtClean="0"/>
              <a:t>απαιώρηση</a:t>
            </a:r>
            <a:r>
              <a:rPr lang="el-GR" altLang="el-GR" sz="2300" dirty="0" smtClean="0"/>
              <a:t> στη λιπαρή βάση.</a:t>
            </a:r>
            <a:endParaRPr lang="el-GR" altLang="el-GR" sz="2300" dirty="0"/>
          </a:p>
          <a:p>
            <a:pPr>
              <a:lnSpc>
                <a:spcPct val="105000"/>
              </a:lnSpc>
            </a:pPr>
            <a:r>
              <a:rPr lang="el-GR" altLang="el-GR" sz="2300" b="1" dirty="0" smtClean="0"/>
              <a:t>Μειονεκτήματα</a:t>
            </a:r>
            <a:r>
              <a:rPr lang="en-US" altLang="el-GR" sz="2300" b="1" dirty="0"/>
              <a:t>: </a:t>
            </a:r>
            <a:r>
              <a:rPr lang="el-GR" altLang="el-GR" sz="2300" dirty="0"/>
              <a:t>Δυσκολία ανάμιξης με άλλες σκόνες, κυανοί τόνοι, οξείδωση άλλων χρωμάτων, όχι άσπρες </a:t>
            </a:r>
            <a:r>
              <a:rPr lang="el-GR" altLang="el-GR" sz="2300" dirty="0" smtClean="0"/>
              <a:t>κηλίδες.</a:t>
            </a:r>
            <a:endParaRPr lang="el-GR" sz="2300" dirty="0"/>
          </a:p>
        </p:txBody>
      </p:sp>
    </p:spTree>
    <p:extLst>
      <p:ext uri="{BB962C8B-B14F-4D97-AF65-F5344CB8AC3E}">
        <p14:creationId xmlns:p14="http://schemas.microsoft.com/office/powerpoint/2010/main" val="4316749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lat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late1">
  <a:themeElements>
    <a:clrScheme name="Προσαρμοσμένο 2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47</TotalTime>
  <Words>1012</Words>
  <Application>Microsoft Office PowerPoint</Application>
  <PresentationFormat>Προβολή στην οθόνη (4:3)</PresentationFormat>
  <Paragraphs>135</Paragraphs>
  <Slides>20</Slides>
  <Notes>9</Notes>
  <HiddenSlides>0</HiddenSlides>
  <MMClips>0</MMClips>
  <ScaleCrop>false</ScaleCrop>
  <HeadingPairs>
    <vt:vector size="6" baseType="variant">
      <vt:variant>
        <vt:lpstr>Θέμα</vt:lpstr>
      </vt:variant>
      <vt:variant>
        <vt:i4>4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5" baseType="lpstr">
      <vt:lpstr>template</vt:lpstr>
      <vt:lpstr>1_temlate1</vt:lpstr>
      <vt:lpstr>temlate1</vt:lpstr>
      <vt:lpstr>OC_template_updated</vt:lpstr>
      <vt:lpstr>CS ChemDraw Drawing</vt:lpstr>
      <vt:lpstr>Κοσμητολογία ΙΙΙ (Θ)</vt:lpstr>
      <vt:lpstr>Κραγιόν 1/2</vt:lpstr>
      <vt:lpstr>Κραγιόν 2/2</vt:lpstr>
      <vt:lpstr>Ιδιότητες κατά την εφαρμογή</vt:lpstr>
      <vt:lpstr>Ιδιότητες του στρώματος</vt:lpstr>
      <vt:lpstr>Συστατικά</vt:lpstr>
      <vt:lpstr>Βάφουσα χρωστική ύλη </vt:lpstr>
      <vt:lpstr>Χρώματα ξανθενίου Βρωμιομένα παράγωγα φλουορεσκεϊνης = βρωμοξέα-κραγιόν (R1=R2=Br)</vt:lpstr>
      <vt:lpstr>Πιγμέντα</vt:lpstr>
      <vt:lpstr>Λάκες</vt:lpstr>
      <vt:lpstr>Οργανικά μαργαρώδη πιγμέντα</vt:lpstr>
      <vt:lpstr>Ανόργανα μαργαρώδη πιγμέντα</vt:lpstr>
      <vt:lpstr>Μαργαρώδη πιγμέντα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Κοσμητολογία ΙΙΙ (Θ)</dc:title>
  <dc:creator>opencourses@teiath.gr</dc:creator>
  <cp:lastModifiedBy>fkaram2</cp:lastModifiedBy>
  <cp:revision>16</cp:revision>
  <dcterms:created xsi:type="dcterms:W3CDTF">2015-04-02T08:41:31Z</dcterms:created>
  <dcterms:modified xsi:type="dcterms:W3CDTF">2015-09-21T07:51:50Z</dcterms:modified>
</cp:coreProperties>
</file>