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7" r:id="rId2"/>
  </p:sldMasterIdLst>
  <p:notesMasterIdLst>
    <p:notesMasterId r:id="rId89"/>
  </p:notesMasterIdLst>
  <p:handoutMasterIdLst>
    <p:handoutMasterId r:id="rId90"/>
  </p:handoutMasterIdLst>
  <p:sldIdLst>
    <p:sldId id="340"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348"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41" r:id="rId81"/>
    <p:sldId id="342" r:id="rId82"/>
    <p:sldId id="344" r:id="rId83"/>
    <p:sldId id="350" r:id="rId84"/>
    <p:sldId id="351" r:id="rId85"/>
    <p:sldId id="346" r:id="rId86"/>
    <p:sldId id="349" r:id="rId87"/>
    <p:sldId id="347" r:id="rId88"/>
  </p:sldIdLst>
  <p:sldSz cx="9144000" cy="6858000" type="screen4x3"/>
  <p:notesSz cx="7104063" cy="10234613"/>
  <p:custDataLst>
    <p:tags r:id="rId91"/>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B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8" autoAdjust="0"/>
    <p:restoredTop sz="94660"/>
  </p:normalViewPr>
  <p:slideViewPr>
    <p:cSldViewPr>
      <p:cViewPr varScale="1">
        <p:scale>
          <a:sx n="111" d="100"/>
          <a:sy n="111" d="100"/>
        </p:scale>
        <p:origin x="-188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26/3/2015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26/3/2015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18</a:t>
            </a:fld>
            <a:endParaRPr lang="el-G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19</a:t>
            </a:fld>
            <a:endParaRPr lang="el-GR" dirty="0"/>
          </a:p>
        </p:txBody>
      </p:sp>
    </p:spTree>
    <p:extLst>
      <p:ext uri="{BB962C8B-B14F-4D97-AF65-F5344CB8AC3E}">
        <p14:creationId xmlns:p14="http://schemas.microsoft.com/office/powerpoint/2010/main" val="808681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28</a:t>
            </a:fld>
            <a:endParaRPr lang="el-G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38</a:t>
            </a:fld>
            <a:endParaRPr 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41</a:t>
            </a:fld>
            <a:endParaRPr lang="el-G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42</a:t>
            </a:fld>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46</a:t>
            </a:fld>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48</a:t>
            </a:fld>
            <a:endParaRPr 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69</a:t>
            </a:fld>
            <a:endParaRPr lang="el-G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76</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5</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77</a:t>
            </a:fld>
            <a:endParaRPr lang="el-G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78</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79</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80</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81</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83</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84</a:t>
            </a:fld>
            <a:endParaRPr lang="el-GR" dirty="0"/>
          </a:p>
        </p:txBody>
      </p:sp>
    </p:spTree>
    <p:extLst>
      <p:ext uri="{BB962C8B-B14F-4D97-AF65-F5344CB8AC3E}">
        <p14:creationId xmlns:p14="http://schemas.microsoft.com/office/powerpoint/2010/main" val="214512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85</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9</a:t>
            </a:fld>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12</a:t>
            </a:fld>
            <a:endParaRPr lang="el-G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13</a:t>
            </a:fld>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14</a:t>
            </a:fld>
            <a:endParaRPr lang="el-G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15</a:t>
            </a:fld>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16</a:t>
            </a:fld>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F2446CA-2283-488B-B5DA-C08C59909E26}" type="slidenum">
              <a:rPr lang="el-GR" smtClean="0"/>
              <a:pPr/>
              <a:t>17</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0EB7BC0-06D7-4FCB-AF3C-444CEE10EC15}" type="datetime1">
              <a:rPr lang="el-GR" smtClean="0"/>
              <a:pPr/>
              <a:t>26/3/2015</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extLst>
      <p:ext uri="{BB962C8B-B14F-4D97-AF65-F5344CB8AC3E}">
        <p14:creationId xmlns:p14="http://schemas.microsoft.com/office/powerpoint/2010/main" val="3534163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305592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08059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19633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3720177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124776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954339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2704858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706725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820000"/>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323099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481447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82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357803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bioscience.org/1997/v2/d/taylor/6.htm"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AntiSense&amp;action=edit&amp;redlink=1" TargetMode="External"/><Relationship Id="rId4" Type="http://schemas.openxmlformats.org/officeDocument/2006/relationships/hyperlink" Target="http://commons.wikimedia.org/wiki/File:Structure_of_a_Lipoprotein.pn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File:Hdl1.sv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commons.wikimedia.org/wiki/User:M.Komornicza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indiannewsandtimes.com/2013/10/28/rice-bran-oil-consumption-significantly-reduces-ldl-cholesterol-compared-extra-virgin-olive-oil-groundnut-oi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nature.com/ng/journal/v40/n2/full/ng0208-129.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en.wikipedia.org/wiki/Xanthelasma#mediaviewer/File:Xanthelasma.jpg" TargetMode="External"/><Relationship Id="rId3" Type="http://schemas.openxmlformats.org/officeDocument/2006/relationships/image" Target="../media/image19.jpe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commons.wikimedia.org/wiki/User:Min.neel" TargetMode="External"/><Relationship Id="rId5" Type="http://schemas.openxmlformats.org/officeDocument/2006/relationships/hyperlink" Target="http://en.wikipedia.org/wiki/File:Xanthoma.jpg" TargetMode="External"/><Relationship Id="rId10" Type="http://schemas.openxmlformats.org/officeDocument/2006/relationships/hyperlink" Target="http://creativecommons.org/licenses/by/3.0/de/deed.en" TargetMode="External"/><Relationship Id="rId4" Type="http://schemas.openxmlformats.org/officeDocument/2006/relationships/image" Target="../media/image20.jpeg"/><Relationship Id="rId9" Type="http://schemas.openxmlformats.org/officeDocument/2006/relationships/hyperlink" Target="http://commons.wikimedia.org/wiki/User:Enigma5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Lipid#mediaviewer/File:Common_lipids_lmaps.png"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Materialscientis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commons.wikimedia.org/wiki/User:DonabelSDSU.bot" TargetMode="External"/><Relationship Id="rId4" Type="http://schemas.openxmlformats.org/officeDocument/2006/relationships/hyperlink" Target="http://en.wikipedia.org/wiki/C-reactive_protein#mediaviewer/File:PDB_1b09_EBI.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incardiology.gr/"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hyperlink" Target="http://commons.wikimedia.org/wiki/User:7mike500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imple.wikipedia.org/wiki/Myocardial_infarction#mediaviewer/File:Heart_attack-NIH.gif" TargetMode="External"/><Relationship Id="rId5" Type="http://schemas.openxmlformats.org/officeDocument/2006/relationships/image" Target="../media/image22.gif"/><Relationship Id="rId4" Type="http://schemas.openxmlformats.org/officeDocument/2006/relationships/notesSlide" Target="../notesSlides/notesSlide14.xml"/><Relationship Id="rId9" Type="http://schemas.openxmlformats.org/officeDocument/2006/relationships/hyperlink" Target="http://simple.wikipedia.org/wiki/File:Heart_attack_animation.ogv"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creativecommons.org/licenses/by/3.0/de/deed.en" TargetMode="External"/><Relationship Id="rId5" Type="http://schemas.openxmlformats.org/officeDocument/2006/relationships/hyperlink" Target="http://commons.wikimedia.org/wiki/User:Dcoetzee" TargetMode="External"/><Relationship Id="rId4" Type="http://schemas.openxmlformats.org/officeDocument/2006/relationships/hyperlink" Target="http://en.wikipedia.org/wiki/Stroke#mediaviewer/File:Blausen_0836_Stroke.pn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path.upmc.edu/cases/case735/dx.html" TargetMode="External"/><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heart.bmj.com/content/90/1/99.ful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creativecommons.org/licenses/by/3.0/de/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en.wikipedia.org/wiki/Talk:Muscle_contraction#mediaviewer/File:1008_Skeletal_Muscle_Contraction.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www.ncbi.nlm.nih.gov/pubmed/?term=Chowdhury%20S%5bauth%5d" TargetMode="External"/><Relationship Id="rId3" Type="http://schemas.openxmlformats.org/officeDocument/2006/relationships/image" Target="../media/image28.png"/><Relationship Id="rId7" Type="http://schemas.openxmlformats.org/officeDocument/2006/relationships/hyperlink" Target="http://www.ncbi.nlm.nih.gov/pubmed/?term=Ghosh%20S%5bauth%5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ncbi.nlm.nih.gov/pubmed/?term=Mukhopadhyay%20P%5bauth%5d" TargetMode="External"/><Relationship Id="rId5" Type="http://schemas.openxmlformats.org/officeDocument/2006/relationships/hyperlink" Target="http://www.ncbi.nlm.nih.gov/pubmed/?term=Pandit%20K%5bauth%5d" TargetMode="External"/><Relationship Id="rId10" Type="http://schemas.openxmlformats.org/officeDocument/2006/relationships/hyperlink" Target="https://creativecommons.org/licenses/by-nc-sa/3.0/deed.en_GB" TargetMode="External"/><Relationship Id="rId4" Type="http://schemas.openxmlformats.org/officeDocument/2006/relationships/hyperlink" Target="http://www.ncbi.nlm.nih.gov/pmc/articles/PMC3230091/" TargetMode="External"/><Relationship Id="rId9" Type="http://schemas.openxmlformats.org/officeDocument/2006/relationships/hyperlink" Target="http://dx.doi.org/10.4103/2230-8210.8697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biomarkers.cardiosource.org/Ask-the-Expert/2011/10/What-are-the-differences-between-NTproBNP-and-BNP-and-do-they-matter.aspx" TargetMode="External"/><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hyperlink" Target="http://biomarkers.cardiosource.org/Experts/M/Mair-Johannes-1011160.aspx?bio=1"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commons.wikimedia.org/wiki/User:Lomita" TargetMode="External"/><Relationship Id="rId4" Type="http://schemas.openxmlformats.org/officeDocument/2006/relationships/hyperlink" Target="http://commons.wikimedia.org/wiki/File:Phospholipid_TvanBrussel.jp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Cholesterol_with_numbering.svg?uselang=oc"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ommons.wikimedia.org/wiki/User:Calvero"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hattoprepare.com/dangerous-cholestero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lab-kits.com/biochemical-a/auto-biochemistry-analyzer-02" TargetMode="External"/><Relationship Id="rId5" Type="http://schemas.openxmlformats.org/officeDocument/2006/relationships/image" Target="../media/image34.jpeg"/><Relationship Id="rId4" Type="http://schemas.openxmlformats.org/officeDocument/2006/relationships/hyperlink" Target="http://www.healthcare.siemens.com/plasma-protein/systems/bn-ii-system/features-benefit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8zDgbN2WOj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luganskdiagnostics.webs.com/" TargetMode="External"/><Relationship Id="rId4" Type="http://schemas.openxmlformats.org/officeDocument/2006/relationships/image" Target="../media/image35.jpe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nature.com/ng/journal/v40/n2/full/ng0208-129.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heart.bmj.com/content/90/1/99.full" TargetMode="External"/><Relationship Id="rId4" Type="http://schemas.openxmlformats.org/officeDocument/2006/relationships/hyperlink" Target="http://path.upmc.edu/cases/case735/dx.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Κλινική Χημεία Ι (Θ)</a:t>
            </a:r>
            <a:endParaRPr lang="el-GR" sz="3600" b="1" dirty="0">
              <a:solidFill>
                <a:schemeClr val="tx1"/>
              </a:solidFill>
              <a:latin typeface="+mn-lt"/>
            </a:endParaRPr>
          </a:p>
        </p:txBody>
      </p:sp>
      <p:sp>
        <p:nvSpPr>
          <p:cNvPr id="3" name="Υπότιτλος 2"/>
          <p:cNvSpPr>
            <a:spLocks noGrp="1"/>
          </p:cNvSpPr>
          <p:nvPr>
            <p:ph type="subTitle" idx="1"/>
          </p:nvPr>
        </p:nvSpPr>
        <p:spPr>
          <a:xfrm>
            <a:off x="743480" y="3096543"/>
            <a:ext cx="7657041" cy="1752600"/>
          </a:xfrm>
        </p:spPr>
        <p:txBody>
          <a:bodyPr>
            <a:normAutofit fontScale="25000" lnSpcReduction="20000"/>
          </a:bodyPr>
          <a:lstStyle/>
          <a:p>
            <a:pPr>
              <a:lnSpc>
                <a:spcPct val="120000"/>
              </a:lnSpc>
              <a:spcBef>
                <a:spcPts val="0"/>
              </a:spcBef>
              <a:spcAft>
                <a:spcPts val="1200"/>
              </a:spcAft>
            </a:pPr>
            <a:r>
              <a:rPr lang="el-GR" sz="10800" b="1" dirty="0" smtClean="0"/>
              <a:t>Ενότητα </a:t>
            </a:r>
            <a:r>
              <a:rPr lang="en-US" sz="10800" b="1" dirty="0" smtClean="0"/>
              <a:t>9</a:t>
            </a:r>
            <a:r>
              <a:rPr lang="el-GR" sz="10800" dirty="0" smtClean="0"/>
              <a:t>:</a:t>
            </a:r>
            <a:r>
              <a:rPr lang="en-US" sz="10800" dirty="0" smtClean="0"/>
              <a:t> </a:t>
            </a:r>
            <a:r>
              <a:rPr lang="el-GR" sz="10800" dirty="0" smtClean="0"/>
              <a:t>Διαταραχές του μεταβολισμού των λιπιδίων</a:t>
            </a:r>
          </a:p>
          <a:p>
            <a:pPr>
              <a:lnSpc>
                <a:spcPct val="120000"/>
              </a:lnSpc>
              <a:spcBef>
                <a:spcPts val="0"/>
              </a:spcBef>
            </a:pPr>
            <a:r>
              <a:rPr lang="el-GR" sz="9600" dirty="0" smtClean="0"/>
              <a:t>Δρ</a:t>
            </a:r>
            <a:r>
              <a:rPr lang="el-GR" sz="9600" dirty="0"/>
              <a:t>. Πέτρος Καρκαλούσος</a:t>
            </a:r>
          </a:p>
          <a:p>
            <a:pPr>
              <a:lnSpc>
                <a:spcPct val="120000"/>
              </a:lnSpc>
              <a:spcBef>
                <a:spcPts val="0"/>
              </a:spcBef>
            </a:pPr>
            <a:r>
              <a:rPr lang="el-GR" sz="9600" dirty="0"/>
              <a:t>Τμήμα Ιατρικών Εργαστηρίων</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425803713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Οι </a:t>
            </a:r>
            <a:r>
              <a:rPr lang="el-GR" dirty="0" smtClean="0"/>
              <a:t>λιποπρωτεϊνες</a:t>
            </a:r>
            <a:endParaRPr lang="el-GR" dirty="0"/>
          </a:p>
        </p:txBody>
      </p:sp>
      <p:sp>
        <p:nvSpPr>
          <p:cNvPr id="3" name="Content Placeholder 2"/>
          <p:cNvSpPr>
            <a:spLocks noGrp="1"/>
          </p:cNvSpPr>
          <p:nvPr>
            <p:ph idx="1"/>
          </p:nvPr>
        </p:nvSpPr>
        <p:spPr>
          <a:xfrm>
            <a:off x="457200" y="1196752"/>
            <a:ext cx="8229600" cy="1080120"/>
          </a:xfrm>
        </p:spPr>
        <p:txBody>
          <a:bodyPr>
            <a:normAutofit/>
          </a:bodyPr>
          <a:lstStyle/>
          <a:p>
            <a:r>
              <a:rPr lang="el-GR" sz="2400" dirty="0"/>
              <a:t>Η διάκρισή τους γίνεται με βάση τη πυκνότητα τους και την καθίζηση τους κατά την φυγοκέντρησή τους. </a:t>
            </a:r>
          </a:p>
          <a:p>
            <a:endParaRPr lang="el-GR" sz="2400" dirty="0"/>
          </a:p>
        </p:txBody>
      </p:sp>
      <p:sp>
        <p:nvSpPr>
          <p:cNvPr id="8" name="7 - Θέση αριθμού διαφάνειας"/>
          <p:cNvSpPr>
            <a:spLocks noGrp="1"/>
          </p:cNvSpPr>
          <p:nvPr>
            <p:ph type="sldNum" sz="quarter" idx="12"/>
          </p:nvPr>
        </p:nvSpPr>
        <p:spPr/>
        <p:txBody>
          <a:bodyPr/>
          <a:lstStyle/>
          <a:p>
            <a:fld id="{D3F1D1C4-C2D9-4231-9FB2-B2D9D97AA41D}" type="slidenum">
              <a:rPr lang="el-GR" smtClean="0"/>
              <a:pPr/>
              <a:t>9</a:t>
            </a:fld>
            <a:endParaRPr lang="el-GR" dirty="0"/>
          </a:p>
        </p:txBody>
      </p:sp>
      <p:sp>
        <p:nvSpPr>
          <p:cNvPr id="4" name="AutoShape 4" descr="https://www.bioscience.org/1997/v2/d/taylor/fig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88" y="2204864"/>
            <a:ext cx="5534025" cy="3228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95636" y="5877272"/>
            <a:ext cx="6552728" cy="461665"/>
          </a:xfrm>
          <a:prstGeom prst="rect">
            <a:avLst/>
          </a:prstGeom>
        </p:spPr>
        <p:txBody>
          <a:bodyPr wrap="square">
            <a:spAutoFit/>
          </a:bodyPr>
          <a:lstStyle/>
          <a:p>
            <a:pPr algn="ctr"/>
            <a:r>
              <a:rPr lang="en-US" sz="1200" dirty="0">
                <a:solidFill>
                  <a:schemeClr val="tx1">
                    <a:lumMod val="75000"/>
                    <a:lumOff val="25000"/>
                  </a:schemeClr>
                </a:solidFill>
                <a:latin typeface="+mn-lt"/>
              </a:rPr>
              <a:t>John M. </a:t>
            </a:r>
            <a:r>
              <a:rPr lang="en-US" sz="1200" dirty="0" smtClean="0">
                <a:solidFill>
                  <a:schemeClr val="tx1">
                    <a:lumMod val="75000"/>
                    <a:lumOff val="25000"/>
                  </a:schemeClr>
                </a:solidFill>
                <a:latin typeface="+mn-lt"/>
              </a:rPr>
              <a:t>Taylor1</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rPr>
              <a:t>and </a:t>
            </a:r>
            <a:r>
              <a:rPr lang="en-US" sz="1200" dirty="0">
                <a:solidFill>
                  <a:schemeClr val="tx1">
                    <a:lumMod val="75000"/>
                    <a:lumOff val="25000"/>
                  </a:schemeClr>
                </a:solidFill>
                <a:latin typeface="+mn-lt"/>
              </a:rPr>
              <a:t>Jianglin </a:t>
            </a:r>
            <a:r>
              <a:rPr lang="en-US" sz="1200" dirty="0" smtClean="0">
                <a:solidFill>
                  <a:schemeClr val="tx1">
                    <a:lumMod val="75000"/>
                    <a:lumOff val="25000"/>
                  </a:schemeClr>
                </a:solidFill>
                <a:latin typeface="+mn-lt"/>
              </a:rPr>
              <a:t>Fan</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hlinkClick r:id="rId4"/>
              </a:rPr>
              <a:t>Transgenic rabbit models for the study of atherosclerosis</a:t>
            </a:r>
            <a:r>
              <a:rPr lang="el-GR"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Frontiers in Bioscience 2, d298-308 , June 15, </a:t>
            </a:r>
            <a:r>
              <a:rPr lang="en-US" sz="1200" dirty="0" smtClean="0">
                <a:solidFill>
                  <a:schemeClr val="tx1">
                    <a:lumMod val="75000"/>
                    <a:lumOff val="25000"/>
                  </a:schemeClr>
                </a:solidFill>
                <a:latin typeface="+mn-lt"/>
              </a:rPr>
              <a:t>97,</a:t>
            </a:r>
            <a:r>
              <a:rPr lang="el-GR" sz="1200" dirty="0" smtClean="0">
                <a:solidFill>
                  <a:schemeClr val="tx1">
                    <a:lumMod val="75000"/>
                    <a:lumOff val="25000"/>
                  </a:schemeClr>
                </a:solidFill>
                <a:latin typeface="+mn-lt"/>
              </a:rPr>
              <a:t> Σχήμα 1. , </a:t>
            </a:r>
            <a:r>
              <a:rPr lang="en-US" sz="1200" dirty="0" smtClean="0">
                <a:solidFill>
                  <a:schemeClr val="tx1">
                    <a:lumMod val="75000"/>
                    <a:lumOff val="25000"/>
                  </a:schemeClr>
                </a:solidFill>
                <a:latin typeface="+mn-lt"/>
                <a:hlinkClick r:id="rId4"/>
              </a:rPr>
              <a:t>bioscience.org</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ελεύθερο για επαναχρησιμοποίηση</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755649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Σύνθεση </a:t>
            </a:r>
            <a:r>
              <a:rPr lang="el-GR" dirty="0" smtClean="0"/>
              <a:t>λιποπρωτεϊνών</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10</a:t>
            </a:fld>
            <a:endParaRPr lang="el-GR" dirty="0"/>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819770" y="1052736"/>
            <a:ext cx="7504460" cy="5440579"/>
          </a:xfrm>
          <a:prstGeom prst="rect">
            <a:avLst/>
          </a:prstGeom>
          <a:noFill/>
          <a:ln w="9525">
            <a:noFill/>
            <a:miter lim="800000"/>
            <a:headEnd/>
            <a:tailEnd/>
          </a:ln>
        </p:spPr>
      </p:pic>
    </p:spTree>
    <p:extLst>
      <p:ext uri="{BB962C8B-B14F-4D97-AF65-F5344CB8AC3E}">
        <p14:creationId xmlns:p14="http://schemas.microsoft.com/office/powerpoint/2010/main" val="2665277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l-GR" dirty="0"/>
              <a:t>Ταξινόμηση και χαρακτηριστικά </a:t>
            </a:r>
            <a:r>
              <a:rPr lang="el-GR" dirty="0" smtClean="0"/>
              <a:t>λιποπρωτεϊνών</a:t>
            </a:r>
            <a:endParaRPr lang="el-GR" dirty="0"/>
          </a:p>
        </p:txBody>
      </p:sp>
      <p:graphicFrame>
        <p:nvGraphicFramePr>
          <p:cNvPr id="5" name="4 - Θέση περιεχομένου"/>
          <p:cNvGraphicFramePr>
            <a:graphicFrameLocks noGrp="1"/>
          </p:cNvGraphicFramePr>
          <p:nvPr>
            <p:ph idx="1"/>
            <p:extLst>
              <p:ext uri="{D42A27DB-BD31-4B8C-83A1-F6EECF244321}">
                <p14:modId xmlns:p14="http://schemas.microsoft.com/office/powerpoint/2010/main" val="706381140"/>
              </p:ext>
            </p:extLst>
          </p:nvPr>
        </p:nvGraphicFramePr>
        <p:xfrm>
          <a:off x="143508" y="1412776"/>
          <a:ext cx="8856985" cy="4450080"/>
        </p:xfrm>
        <a:graphic>
          <a:graphicData uri="http://schemas.openxmlformats.org/drawingml/2006/table">
            <a:tbl>
              <a:tblPr firstRow="1" bandRow="1">
                <a:tableStyleId>{85BE263C-DBD7-4A20-BB59-AAB30ACAA65A}</a:tableStyleId>
              </a:tblPr>
              <a:tblGrid>
                <a:gridCol w="1440160"/>
                <a:gridCol w="1440160"/>
                <a:gridCol w="1152128"/>
                <a:gridCol w="1728192"/>
                <a:gridCol w="1492925"/>
                <a:gridCol w="1603420"/>
              </a:tblGrid>
              <a:tr h="370840">
                <a:tc>
                  <a:txBody>
                    <a:bodyPr/>
                    <a:lstStyle/>
                    <a:p>
                      <a:r>
                        <a:rPr lang="el-GR" sz="1600" dirty="0" smtClean="0"/>
                        <a:t>Λιποπρωτείνη</a:t>
                      </a:r>
                      <a:endParaRPr lang="el-GR" sz="1600" dirty="0"/>
                    </a:p>
                  </a:txBody>
                  <a:tcPr marL="90102" marR="90102">
                    <a:solidFill>
                      <a:srgbClr val="820000"/>
                    </a:solidFill>
                  </a:tcPr>
                </a:tc>
                <a:tc>
                  <a:txBody>
                    <a:bodyPr/>
                    <a:lstStyle/>
                    <a:p>
                      <a:r>
                        <a:rPr lang="el-GR" sz="1600" dirty="0" smtClean="0"/>
                        <a:t>Πυκνότητα (</a:t>
                      </a:r>
                      <a:r>
                        <a:rPr lang="en-US" sz="1600" dirty="0" smtClean="0"/>
                        <a:t>g/mL)</a:t>
                      </a:r>
                      <a:endParaRPr lang="el-GR" sz="1600" dirty="0"/>
                    </a:p>
                  </a:txBody>
                  <a:tcPr marL="90102" marR="90102">
                    <a:solidFill>
                      <a:srgbClr val="820000"/>
                    </a:solidFill>
                  </a:tcPr>
                </a:tc>
                <a:tc>
                  <a:txBody>
                    <a:bodyPr/>
                    <a:lstStyle/>
                    <a:p>
                      <a:r>
                        <a:rPr lang="el-GR" sz="1600" dirty="0" smtClean="0"/>
                        <a:t>Μέση</a:t>
                      </a:r>
                      <a:r>
                        <a:rPr lang="el-GR" sz="1600" baseline="0" dirty="0" smtClean="0"/>
                        <a:t> διάμετρος (</a:t>
                      </a:r>
                      <a:r>
                        <a:rPr lang="en-US" sz="1600" baseline="0" dirty="0" smtClean="0"/>
                        <a:t>nm)</a:t>
                      </a:r>
                      <a:endParaRPr lang="el-GR" sz="1600" dirty="0"/>
                    </a:p>
                  </a:txBody>
                  <a:tcPr marL="90102" marR="90102">
                    <a:solidFill>
                      <a:srgbClr val="820000"/>
                    </a:solidFill>
                  </a:tcPr>
                </a:tc>
                <a:tc>
                  <a:txBody>
                    <a:bodyPr/>
                    <a:lstStyle/>
                    <a:p>
                      <a:r>
                        <a:rPr lang="el-GR" sz="1600" dirty="0" smtClean="0"/>
                        <a:t>Ηλεκτροφορητική</a:t>
                      </a:r>
                      <a:r>
                        <a:rPr lang="el-GR" sz="1600" baseline="0" dirty="0" smtClean="0"/>
                        <a:t> ικανότητα</a:t>
                      </a:r>
                      <a:endParaRPr lang="el-GR" sz="1600" dirty="0"/>
                    </a:p>
                  </a:txBody>
                  <a:tcPr marL="90102" marR="90102">
                    <a:solidFill>
                      <a:srgbClr val="820000"/>
                    </a:solidFill>
                  </a:tcPr>
                </a:tc>
                <a:tc>
                  <a:txBody>
                    <a:bodyPr/>
                    <a:lstStyle/>
                    <a:p>
                      <a:r>
                        <a:rPr lang="el-GR" sz="1600" dirty="0" smtClean="0"/>
                        <a:t>Πηγή</a:t>
                      </a:r>
                      <a:endParaRPr lang="el-GR" sz="1600" dirty="0"/>
                    </a:p>
                  </a:txBody>
                  <a:tcPr marL="90102" marR="90102">
                    <a:solidFill>
                      <a:srgbClr val="820000"/>
                    </a:solidFill>
                  </a:tcPr>
                </a:tc>
                <a:tc>
                  <a:txBody>
                    <a:bodyPr/>
                    <a:lstStyle/>
                    <a:p>
                      <a:r>
                        <a:rPr lang="el-GR" sz="1600" dirty="0" smtClean="0"/>
                        <a:t>Κύρια λειτουργία</a:t>
                      </a:r>
                      <a:endParaRPr lang="el-GR" sz="1600" dirty="0"/>
                    </a:p>
                  </a:txBody>
                  <a:tcPr marL="90102" marR="90102">
                    <a:solidFill>
                      <a:srgbClr val="820000"/>
                    </a:solidFill>
                  </a:tcPr>
                </a:tc>
              </a:tr>
              <a:tr h="370840">
                <a:tc>
                  <a:txBody>
                    <a:bodyPr/>
                    <a:lstStyle/>
                    <a:p>
                      <a:r>
                        <a:rPr lang="en-US" sz="1600" dirty="0" smtClean="0"/>
                        <a:t>CM</a:t>
                      </a:r>
                      <a:endParaRPr lang="el-GR" sz="1600" dirty="0"/>
                    </a:p>
                  </a:txBody>
                  <a:tcPr marL="90102" marR="90102"/>
                </a:tc>
                <a:tc>
                  <a:txBody>
                    <a:bodyPr/>
                    <a:lstStyle/>
                    <a:p>
                      <a:pPr algn="ctr"/>
                      <a:r>
                        <a:rPr lang="en-US" sz="1600" dirty="0" smtClean="0"/>
                        <a:t>&lt; 0,95</a:t>
                      </a:r>
                      <a:endParaRPr lang="el-GR" sz="1600" dirty="0"/>
                    </a:p>
                  </a:txBody>
                  <a:tcPr marL="90102" marR="90102"/>
                </a:tc>
                <a:tc>
                  <a:txBody>
                    <a:bodyPr/>
                    <a:lstStyle/>
                    <a:p>
                      <a:pPr algn="ctr"/>
                      <a:r>
                        <a:rPr lang="en-US" sz="1600" dirty="0" smtClean="0"/>
                        <a:t>500</a:t>
                      </a:r>
                      <a:endParaRPr lang="el-GR" sz="1600" dirty="0"/>
                    </a:p>
                  </a:txBody>
                  <a:tcPr marL="90102" marR="90102"/>
                </a:tc>
                <a:tc>
                  <a:txBody>
                    <a:bodyPr/>
                    <a:lstStyle/>
                    <a:p>
                      <a:pPr algn="ctr"/>
                      <a:r>
                        <a:rPr lang="el-GR" sz="1600" dirty="0" smtClean="0"/>
                        <a:t>Παραμένει</a:t>
                      </a:r>
                      <a:r>
                        <a:rPr lang="el-GR" sz="1600" baseline="0" dirty="0" smtClean="0"/>
                        <a:t> στην αρχή</a:t>
                      </a:r>
                      <a:endParaRPr lang="el-GR" sz="1600" dirty="0"/>
                    </a:p>
                  </a:txBody>
                  <a:tcPr marL="90102" marR="90102"/>
                </a:tc>
                <a:tc>
                  <a:txBody>
                    <a:bodyPr/>
                    <a:lstStyle/>
                    <a:p>
                      <a:r>
                        <a:rPr lang="el-GR" sz="1600" dirty="0" smtClean="0"/>
                        <a:t>‘Έντερο</a:t>
                      </a:r>
                      <a:endParaRPr lang="el-GR" sz="1600" dirty="0"/>
                    </a:p>
                  </a:txBody>
                  <a:tcPr marL="90102" marR="90102"/>
                </a:tc>
                <a:tc>
                  <a:txBody>
                    <a:bodyPr/>
                    <a:lstStyle/>
                    <a:p>
                      <a:r>
                        <a:rPr lang="el-GR" sz="1600" dirty="0" smtClean="0"/>
                        <a:t>Μεταφορά</a:t>
                      </a:r>
                      <a:r>
                        <a:rPr lang="el-GR" sz="1600" baseline="0" dirty="0" smtClean="0"/>
                        <a:t> εξωγενών τριγλυκεριδίων</a:t>
                      </a:r>
                      <a:endParaRPr lang="el-GR" sz="1600" dirty="0"/>
                    </a:p>
                  </a:txBody>
                  <a:tcPr marL="90102" marR="90102"/>
                </a:tc>
              </a:tr>
              <a:tr h="370840">
                <a:tc>
                  <a:txBody>
                    <a:bodyPr/>
                    <a:lstStyle/>
                    <a:p>
                      <a:r>
                        <a:rPr lang="en-US" sz="1600" dirty="0" smtClean="0"/>
                        <a:t>VLDL</a:t>
                      </a:r>
                      <a:endParaRPr lang="el-GR" sz="1600" dirty="0"/>
                    </a:p>
                  </a:txBody>
                  <a:tcPr marL="90102" marR="90102"/>
                </a:tc>
                <a:tc>
                  <a:txBody>
                    <a:bodyPr/>
                    <a:lstStyle/>
                    <a:p>
                      <a:pPr algn="ctr"/>
                      <a:r>
                        <a:rPr lang="en-US" sz="1600" dirty="0" smtClean="0"/>
                        <a:t>0,96</a:t>
                      </a:r>
                      <a:r>
                        <a:rPr lang="en-US" sz="1600" baseline="0" dirty="0" smtClean="0"/>
                        <a:t> – 1,006</a:t>
                      </a:r>
                      <a:endParaRPr lang="el-GR" sz="1600" dirty="0"/>
                    </a:p>
                  </a:txBody>
                  <a:tcPr marL="90102" marR="90102"/>
                </a:tc>
                <a:tc>
                  <a:txBody>
                    <a:bodyPr/>
                    <a:lstStyle/>
                    <a:p>
                      <a:pPr algn="ctr"/>
                      <a:r>
                        <a:rPr lang="en-US" sz="1600" dirty="0" smtClean="0"/>
                        <a:t>43</a:t>
                      </a:r>
                      <a:endParaRPr lang="el-GR" sz="1600" dirty="0"/>
                    </a:p>
                  </a:txBody>
                  <a:tcPr marL="90102" marR="90102"/>
                </a:tc>
                <a:tc>
                  <a:txBody>
                    <a:bodyPr/>
                    <a:lstStyle/>
                    <a:p>
                      <a:pPr algn="ctr"/>
                      <a:r>
                        <a:rPr lang="el-GR" sz="1600" dirty="0" smtClean="0"/>
                        <a:t>Προ-β</a:t>
                      </a:r>
                      <a:endParaRPr lang="el-GR" sz="1600" dirty="0"/>
                    </a:p>
                  </a:txBody>
                  <a:tcPr marL="90102" marR="90102"/>
                </a:tc>
                <a:tc>
                  <a:txBody>
                    <a:bodyPr/>
                    <a:lstStyle/>
                    <a:p>
                      <a:r>
                        <a:rPr lang="el-GR" sz="1600" dirty="0" smtClean="0"/>
                        <a:t>Ήπαρ</a:t>
                      </a:r>
                      <a:endParaRPr lang="el-GR" sz="1600" dirty="0"/>
                    </a:p>
                  </a:txBody>
                  <a:tcPr marL="90102" marR="90102"/>
                </a:tc>
                <a:tc>
                  <a:txBody>
                    <a:bodyPr/>
                    <a:lstStyle/>
                    <a:p>
                      <a:r>
                        <a:rPr lang="el-GR" sz="1600" dirty="0" smtClean="0"/>
                        <a:t>Μεταφορά</a:t>
                      </a:r>
                      <a:r>
                        <a:rPr lang="el-GR" sz="1600" baseline="0" dirty="0" smtClean="0"/>
                        <a:t> ενδογενών τριγλυκεριδίων</a:t>
                      </a:r>
                      <a:endParaRPr lang="el-GR" sz="1600" dirty="0"/>
                    </a:p>
                  </a:txBody>
                  <a:tcPr marL="90102" marR="90102"/>
                </a:tc>
              </a:tr>
              <a:tr h="370840">
                <a:tc>
                  <a:txBody>
                    <a:bodyPr/>
                    <a:lstStyle/>
                    <a:p>
                      <a:r>
                        <a:rPr lang="en-US" sz="1600" dirty="0" smtClean="0"/>
                        <a:t>IDL</a:t>
                      </a:r>
                      <a:endParaRPr lang="el-GR" sz="1600" dirty="0"/>
                    </a:p>
                  </a:txBody>
                  <a:tcPr marL="90102" marR="90102"/>
                </a:tc>
                <a:tc>
                  <a:txBody>
                    <a:bodyPr/>
                    <a:lstStyle/>
                    <a:p>
                      <a:pPr algn="ctr"/>
                      <a:r>
                        <a:rPr lang="en-US" sz="1600" dirty="0" smtClean="0"/>
                        <a:t>1,007 – 1,019</a:t>
                      </a:r>
                      <a:endParaRPr lang="el-GR" sz="1600" dirty="0"/>
                    </a:p>
                  </a:txBody>
                  <a:tcPr marL="90102" marR="90102"/>
                </a:tc>
                <a:tc>
                  <a:txBody>
                    <a:bodyPr/>
                    <a:lstStyle/>
                    <a:p>
                      <a:pPr algn="ctr"/>
                      <a:r>
                        <a:rPr lang="en-US" sz="1600" dirty="0" smtClean="0"/>
                        <a:t>27</a:t>
                      </a:r>
                      <a:endParaRPr lang="el-GR" sz="1600" dirty="0"/>
                    </a:p>
                  </a:txBody>
                  <a:tcPr marL="90102" marR="90102"/>
                </a:tc>
                <a:tc>
                  <a:txBody>
                    <a:bodyPr/>
                    <a:lstStyle/>
                    <a:p>
                      <a:pPr algn="ctr"/>
                      <a:r>
                        <a:rPr lang="el-GR" sz="1600" dirty="0" smtClean="0"/>
                        <a:t>«Πλατιά</a:t>
                      </a:r>
                      <a:r>
                        <a:rPr lang="el-GR" sz="1600" baseline="0" dirty="0" smtClean="0"/>
                        <a:t> β»</a:t>
                      </a:r>
                      <a:endParaRPr lang="el-GR" sz="1600" dirty="0"/>
                    </a:p>
                  </a:txBody>
                  <a:tcPr marL="90102" marR="90102"/>
                </a:tc>
                <a:tc>
                  <a:txBody>
                    <a:bodyPr/>
                    <a:lstStyle/>
                    <a:p>
                      <a:r>
                        <a:rPr lang="el-GR" sz="1600" dirty="0" smtClean="0"/>
                        <a:t>Καταβολισμός </a:t>
                      </a:r>
                      <a:r>
                        <a:rPr lang="en-US" sz="1600" dirty="0" smtClean="0"/>
                        <a:t>VLDL</a:t>
                      </a:r>
                      <a:endParaRPr lang="el-GR" sz="1600" dirty="0"/>
                    </a:p>
                  </a:txBody>
                  <a:tcPr marL="90102" marR="90102"/>
                </a:tc>
                <a:tc>
                  <a:txBody>
                    <a:bodyPr/>
                    <a:lstStyle/>
                    <a:p>
                      <a:r>
                        <a:rPr lang="el-GR" sz="1600" dirty="0" smtClean="0"/>
                        <a:t>Πρόδρομος</a:t>
                      </a:r>
                      <a:r>
                        <a:rPr lang="el-GR" sz="1600" baseline="0" dirty="0" smtClean="0"/>
                        <a:t> </a:t>
                      </a:r>
                      <a:r>
                        <a:rPr lang="en-US" sz="1600" baseline="0" dirty="0" smtClean="0"/>
                        <a:t>LDL</a:t>
                      </a:r>
                      <a:endParaRPr lang="el-GR" sz="1600" dirty="0"/>
                    </a:p>
                  </a:txBody>
                  <a:tcPr marL="90102" marR="90102"/>
                </a:tc>
              </a:tr>
              <a:tr h="370840">
                <a:tc>
                  <a:txBody>
                    <a:bodyPr/>
                    <a:lstStyle/>
                    <a:p>
                      <a:r>
                        <a:rPr lang="en-US" sz="1600" dirty="0" smtClean="0"/>
                        <a:t>LDL</a:t>
                      </a:r>
                      <a:endParaRPr lang="el-GR" sz="1600" dirty="0"/>
                    </a:p>
                  </a:txBody>
                  <a:tcPr marL="90102" marR="90102"/>
                </a:tc>
                <a:tc>
                  <a:txBody>
                    <a:bodyPr/>
                    <a:lstStyle/>
                    <a:p>
                      <a:pPr algn="ctr"/>
                      <a:r>
                        <a:rPr lang="en-US" sz="1600" dirty="0" smtClean="0"/>
                        <a:t>1,02 – 1,063</a:t>
                      </a:r>
                      <a:endParaRPr lang="el-GR" sz="1600" dirty="0"/>
                    </a:p>
                  </a:txBody>
                  <a:tcPr marL="90102" marR="90102"/>
                </a:tc>
                <a:tc>
                  <a:txBody>
                    <a:bodyPr/>
                    <a:lstStyle/>
                    <a:p>
                      <a:pPr algn="ctr"/>
                      <a:r>
                        <a:rPr lang="en-US" sz="1600" dirty="0" smtClean="0"/>
                        <a:t>22</a:t>
                      </a:r>
                      <a:endParaRPr lang="el-GR" sz="1600" dirty="0"/>
                    </a:p>
                  </a:txBody>
                  <a:tcPr marL="90102" marR="90102"/>
                </a:tc>
                <a:tc>
                  <a:txBody>
                    <a:bodyPr/>
                    <a:lstStyle/>
                    <a:p>
                      <a:pPr algn="ctr"/>
                      <a:r>
                        <a:rPr lang="el-GR" sz="1600" dirty="0" smtClean="0"/>
                        <a:t>β</a:t>
                      </a:r>
                      <a:endParaRPr lang="el-GR" sz="1600" dirty="0"/>
                    </a:p>
                  </a:txBody>
                  <a:tcPr marL="90102" marR="90102"/>
                </a:tc>
                <a:tc>
                  <a:txBody>
                    <a:bodyPr/>
                    <a:lstStyle/>
                    <a:p>
                      <a:r>
                        <a:rPr lang="el-GR" sz="1600" dirty="0" smtClean="0"/>
                        <a:t>Καταβολισμός </a:t>
                      </a:r>
                      <a:r>
                        <a:rPr lang="en-US" sz="1600" dirty="0" smtClean="0"/>
                        <a:t>VLDL </a:t>
                      </a:r>
                      <a:r>
                        <a:rPr lang="el-GR" sz="1600" dirty="0" smtClean="0"/>
                        <a:t>μέσω </a:t>
                      </a:r>
                      <a:r>
                        <a:rPr lang="en-US" sz="1600" dirty="0" smtClean="0"/>
                        <a:t>IDL</a:t>
                      </a:r>
                      <a:endParaRPr lang="el-GR" sz="1600" dirty="0"/>
                    </a:p>
                  </a:txBody>
                  <a:tcPr marL="90102" marR="90102"/>
                </a:tc>
                <a:tc>
                  <a:txBody>
                    <a:bodyPr/>
                    <a:lstStyle/>
                    <a:p>
                      <a:r>
                        <a:rPr lang="el-GR" sz="1600" dirty="0" smtClean="0"/>
                        <a:t>Μεταφορά</a:t>
                      </a:r>
                      <a:r>
                        <a:rPr lang="el-GR" sz="1600" baseline="0" dirty="0" smtClean="0"/>
                        <a:t> χοληστερόλης</a:t>
                      </a:r>
                      <a:endParaRPr lang="el-GR" sz="1600" dirty="0"/>
                    </a:p>
                  </a:txBody>
                  <a:tcPr marL="90102" marR="90102"/>
                </a:tc>
              </a:tr>
              <a:tr h="370840">
                <a:tc>
                  <a:txBody>
                    <a:bodyPr/>
                    <a:lstStyle/>
                    <a:p>
                      <a:r>
                        <a:rPr lang="en-US" sz="1600" dirty="0" smtClean="0"/>
                        <a:t>HDL</a:t>
                      </a:r>
                      <a:endParaRPr lang="el-GR" sz="1600" dirty="0"/>
                    </a:p>
                  </a:txBody>
                  <a:tcPr marL="90102" marR="90102"/>
                </a:tc>
                <a:tc>
                  <a:txBody>
                    <a:bodyPr/>
                    <a:lstStyle/>
                    <a:p>
                      <a:pPr algn="ctr"/>
                      <a:r>
                        <a:rPr lang="en-US" sz="1600" dirty="0" smtClean="0"/>
                        <a:t>1,064 – 1,21</a:t>
                      </a:r>
                      <a:endParaRPr lang="el-GR" sz="1600" dirty="0"/>
                    </a:p>
                  </a:txBody>
                  <a:tcPr marL="90102" marR="90102"/>
                </a:tc>
                <a:tc>
                  <a:txBody>
                    <a:bodyPr/>
                    <a:lstStyle/>
                    <a:p>
                      <a:pPr algn="ctr"/>
                      <a:r>
                        <a:rPr lang="en-US" sz="1600" dirty="0" smtClean="0"/>
                        <a:t>8</a:t>
                      </a:r>
                      <a:endParaRPr lang="el-GR" sz="1600" dirty="0"/>
                    </a:p>
                  </a:txBody>
                  <a:tcPr marL="90102" marR="90102"/>
                </a:tc>
                <a:tc>
                  <a:txBody>
                    <a:bodyPr/>
                    <a:lstStyle/>
                    <a:p>
                      <a:pPr algn="ctr"/>
                      <a:r>
                        <a:rPr lang="el-GR" sz="1600" dirty="0" smtClean="0"/>
                        <a:t>α</a:t>
                      </a:r>
                      <a:endParaRPr lang="el-GR" sz="1600" dirty="0"/>
                    </a:p>
                  </a:txBody>
                  <a:tcPr marL="90102" marR="90102"/>
                </a:tc>
                <a:tc>
                  <a:txBody>
                    <a:bodyPr/>
                    <a:lstStyle/>
                    <a:p>
                      <a:r>
                        <a:rPr lang="el-GR" sz="1600" dirty="0" smtClean="0"/>
                        <a:t>Ήπαρ, έντερο, καταβολισμός </a:t>
                      </a:r>
                      <a:r>
                        <a:rPr lang="en-US" sz="1600" dirty="0" smtClean="0"/>
                        <a:t>CM</a:t>
                      </a:r>
                      <a:r>
                        <a:rPr lang="el-GR" sz="1600" baseline="0" dirty="0" smtClean="0"/>
                        <a:t> και </a:t>
                      </a:r>
                      <a:r>
                        <a:rPr lang="en-US" sz="1600" baseline="0" dirty="0" smtClean="0"/>
                        <a:t>VLDL</a:t>
                      </a:r>
                      <a:endParaRPr lang="el-GR" sz="1600" dirty="0"/>
                    </a:p>
                  </a:txBody>
                  <a:tcPr marL="90102" marR="90102"/>
                </a:tc>
                <a:tc>
                  <a:txBody>
                    <a:bodyPr/>
                    <a:lstStyle/>
                    <a:p>
                      <a:r>
                        <a:rPr lang="el-GR" sz="1600" dirty="0" smtClean="0"/>
                        <a:t>Ανάστροφη</a:t>
                      </a:r>
                      <a:r>
                        <a:rPr lang="el-GR" sz="1600" baseline="0" dirty="0" smtClean="0"/>
                        <a:t> μεταφορά χοληστερόλης</a:t>
                      </a:r>
                      <a:endParaRPr lang="el-GR" sz="1600" dirty="0"/>
                    </a:p>
                  </a:txBody>
                  <a:tcPr marL="90102" marR="90102"/>
                </a:tc>
              </a:tr>
            </a:tbl>
          </a:graphicData>
        </a:graphic>
      </p:graphicFrame>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11</a:t>
            </a:fld>
            <a:endParaRPr lang="el-GR" dirty="0"/>
          </a:p>
        </p:txBody>
      </p:sp>
    </p:spTree>
    <p:extLst>
      <p:ext uri="{BB962C8B-B14F-4D97-AF65-F5344CB8AC3E}">
        <p14:creationId xmlns:p14="http://schemas.microsoft.com/office/powerpoint/2010/main" val="1138896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Σχεδιάγραμμα δομής </a:t>
            </a:r>
            <a:r>
              <a:rPr lang="el-GR" dirty="0" smtClean="0"/>
              <a:t>λιποπρωτεΐνης </a:t>
            </a:r>
            <a:r>
              <a:rPr lang="el-GR" dirty="0"/>
              <a:t/>
            </a:r>
            <a:br>
              <a:rPr lang="el-GR" dirty="0"/>
            </a:br>
            <a:r>
              <a:rPr lang="el-GR" sz="2800" b="0" dirty="0" smtClean="0"/>
              <a:t>(</a:t>
            </a:r>
            <a:r>
              <a:rPr lang="en-US" sz="2800" b="0" dirty="0" smtClean="0"/>
              <a:t>1</a:t>
            </a:r>
            <a:r>
              <a:rPr lang="el-GR" sz="2800" b="0" dirty="0" smtClean="0"/>
              <a:t> </a:t>
            </a:r>
            <a:r>
              <a:rPr lang="el-GR" sz="2800" b="0" dirty="0"/>
              <a:t>από 2)</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12</a:t>
            </a:fld>
            <a:endParaRPr lang="el-GR" dirty="0"/>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74" y="1484784"/>
            <a:ext cx="8895052" cy="328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355976" y="4115534"/>
            <a:ext cx="3528392" cy="646331"/>
          </a:xfrm>
          <a:prstGeom prst="rect">
            <a:avLst/>
          </a:prstGeom>
        </p:spPr>
        <p:txBody>
          <a:bodyPr wrap="square">
            <a:spAutoFit/>
          </a:bodyPr>
          <a:lstStyle/>
          <a:p>
            <a:pPr algn="ctr"/>
            <a:r>
              <a:rPr lang="en-US" sz="1200" dirty="0">
                <a:solidFill>
                  <a:schemeClr val="tx1">
                    <a:lumMod val="75000"/>
                    <a:lumOff val="25000"/>
                  </a:schemeClr>
                </a:solidFill>
                <a:latin typeface="+mn-lt"/>
                <a:hlinkClick r:id="rId4"/>
              </a:rPr>
              <a:t>“Structure of a Lipoprotein</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tooltip="User:AntiSense (page does not exist)"/>
              </a:rPr>
              <a:t>AntiSense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BY-SA 3.0</a:t>
            </a:r>
            <a:endParaRPr lang="en-US" sz="1200" dirty="0">
              <a:latin typeface="+mn-lt"/>
            </a:endParaRPr>
          </a:p>
          <a:p>
            <a:pPr algn="ct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067106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Σχεδιάγραμμα δομής </a:t>
            </a:r>
            <a:r>
              <a:rPr lang="el-GR" dirty="0" smtClean="0"/>
              <a:t>λιποπρωτεΐνης </a:t>
            </a:r>
            <a:r>
              <a:rPr lang="el-GR" dirty="0"/>
              <a:t/>
            </a:r>
            <a:br>
              <a:rPr lang="el-GR" dirty="0"/>
            </a:br>
            <a:r>
              <a:rPr lang="el-GR" sz="2800" b="0" dirty="0" smtClean="0"/>
              <a:t>(</a:t>
            </a:r>
            <a:r>
              <a:rPr lang="en-US" sz="2800" b="0" dirty="0" smtClean="0"/>
              <a:t>2</a:t>
            </a:r>
            <a:r>
              <a:rPr lang="el-GR" sz="2800" b="0" dirty="0" smtClean="0"/>
              <a:t> </a:t>
            </a:r>
            <a:r>
              <a:rPr lang="el-GR" sz="2800" b="0" dirty="0"/>
              <a:t>από 2)</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13</a:t>
            </a:fld>
            <a:endParaRPr lang="el-GR" dirty="0"/>
          </a:p>
        </p:txBody>
      </p:sp>
      <p:sp>
        <p:nvSpPr>
          <p:cNvPr id="11" name="Rectangle 10"/>
          <p:cNvSpPr/>
          <p:nvPr/>
        </p:nvSpPr>
        <p:spPr>
          <a:xfrm>
            <a:off x="2681790" y="6167987"/>
            <a:ext cx="3780420"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3"/>
              </a:rPr>
              <a:t>Hdl1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4" tooltip="User:M.Komorniczak"/>
              </a:rPr>
              <a:t>M.Komorniczak</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l-GR" sz="1200" dirty="0">
              <a:solidFill>
                <a:schemeClr val="tx1">
                  <a:lumMod val="75000"/>
                  <a:lumOff val="25000"/>
                </a:schemeClr>
              </a:solidFill>
              <a:latin typeface="+mn-lt"/>
            </a:endParaRP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124744"/>
            <a:ext cx="685800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161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691839" y="1956879"/>
            <a:ext cx="3610372" cy="2245652"/>
          </a:xfrm>
          <a:prstGeom prst="rect">
            <a:avLst/>
          </a:prstGeom>
          <a:noFill/>
        </p:spPr>
      </p:pic>
      <p:sp>
        <p:nvSpPr>
          <p:cNvPr id="5" name="4 - Ορθογώνιο"/>
          <p:cNvSpPr/>
          <p:nvPr/>
        </p:nvSpPr>
        <p:spPr>
          <a:xfrm>
            <a:off x="703796" y="4818643"/>
            <a:ext cx="6912768" cy="1785104"/>
          </a:xfrm>
          <a:prstGeom prst="rect">
            <a:avLst/>
          </a:prstGeom>
        </p:spPr>
        <p:txBody>
          <a:bodyPr wrap="square">
            <a:spAutoFit/>
          </a:bodyPr>
          <a:lstStyle/>
          <a:p>
            <a:r>
              <a:rPr lang="en-US" sz="2200" b="1" dirty="0" smtClean="0">
                <a:solidFill>
                  <a:srgbClr val="820000"/>
                </a:solidFill>
                <a:latin typeface="+mn-lt"/>
              </a:rPr>
              <a:t>HDL Cholesterol</a:t>
            </a:r>
          </a:p>
          <a:p>
            <a:pPr marL="342900" indent="-342900">
              <a:buFont typeface="Arial" panose="020B0604020202020204" pitchFamily="34" charset="0"/>
              <a:buChar char="•"/>
            </a:pPr>
            <a:r>
              <a:rPr lang="el-GR" sz="2200" dirty="0" smtClean="0">
                <a:latin typeface="+mn-lt"/>
              </a:rPr>
              <a:t>Όσο υψηλότερη τόσο καλύτερα</a:t>
            </a:r>
            <a:endParaRPr lang="en-US" sz="2200" dirty="0" smtClean="0">
              <a:latin typeface="+mn-lt"/>
            </a:endParaRPr>
          </a:p>
          <a:p>
            <a:pPr marL="342900" indent="-342900">
              <a:buFont typeface="Arial" panose="020B0604020202020204" pitchFamily="34" charset="0"/>
              <a:buChar char="•"/>
            </a:pPr>
            <a:r>
              <a:rPr lang="el-GR" sz="2200" dirty="0" smtClean="0">
                <a:latin typeface="+mn-lt"/>
              </a:rPr>
              <a:t>Υψηλός κίνδυνος</a:t>
            </a:r>
            <a:r>
              <a:rPr lang="en-US" sz="2200" dirty="0" smtClean="0">
                <a:latin typeface="+mn-lt"/>
              </a:rPr>
              <a:t>:</a:t>
            </a:r>
            <a:r>
              <a:rPr lang="el-GR" sz="2200" dirty="0" smtClean="0">
                <a:latin typeface="+mn-lt"/>
              </a:rPr>
              <a:t> </a:t>
            </a:r>
            <a:r>
              <a:rPr lang="en-US" sz="2200" dirty="0" smtClean="0">
                <a:latin typeface="+mn-lt"/>
              </a:rPr>
              <a:t>&lt;</a:t>
            </a:r>
            <a:r>
              <a:rPr lang="el-GR" sz="2200" dirty="0" smtClean="0">
                <a:latin typeface="+mn-lt"/>
              </a:rPr>
              <a:t> </a:t>
            </a:r>
            <a:r>
              <a:rPr lang="en-US" sz="2200" dirty="0" smtClean="0">
                <a:latin typeface="+mn-lt"/>
              </a:rPr>
              <a:t>40</a:t>
            </a:r>
            <a:r>
              <a:rPr lang="el-GR" sz="2200" dirty="0" smtClean="0">
                <a:latin typeface="+mn-lt"/>
              </a:rPr>
              <a:t> </a:t>
            </a:r>
            <a:r>
              <a:rPr lang="en-US" sz="2200" dirty="0" smtClean="0">
                <a:latin typeface="+mn-lt"/>
              </a:rPr>
              <a:t>mg/dL (A)</a:t>
            </a:r>
            <a:r>
              <a:rPr lang="el-GR" sz="2200" dirty="0" smtClean="0">
                <a:latin typeface="+mn-lt"/>
              </a:rPr>
              <a:t>, </a:t>
            </a:r>
            <a:r>
              <a:rPr lang="en-US" sz="2200" dirty="0" smtClean="0">
                <a:latin typeface="+mn-lt"/>
              </a:rPr>
              <a:t>&lt;</a:t>
            </a:r>
            <a:r>
              <a:rPr lang="el-GR" sz="2200" dirty="0" smtClean="0">
                <a:latin typeface="+mn-lt"/>
              </a:rPr>
              <a:t> </a:t>
            </a:r>
            <a:r>
              <a:rPr lang="en-US" sz="2200" dirty="0" smtClean="0">
                <a:latin typeface="+mn-lt"/>
              </a:rPr>
              <a:t>50</a:t>
            </a:r>
            <a:r>
              <a:rPr lang="el-GR" sz="2200" dirty="0" smtClean="0">
                <a:latin typeface="+mn-lt"/>
              </a:rPr>
              <a:t> </a:t>
            </a:r>
            <a:r>
              <a:rPr lang="en-US" sz="2200" dirty="0" smtClean="0">
                <a:latin typeface="+mn-lt"/>
              </a:rPr>
              <a:t>mg/dL (</a:t>
            </a:r>
            <a:r>
              <a:rPr lang="el-GR" sz="2200" dirty="0" smtClean="0">
                <a:latin typeface="+mn-lt"/>
              </a:rPr>
              <a:t>Γ</a:t>
            </a:r>
            <a:r>
              <a:rPr lang="en-US" sz="2200" dirty="0" smtClean="0">
                <a:latin typeface="+mn-lt"/>
              </a:rPr>
              <a:t>) </a:t>
            </a:r>
            <a:endParaRPr lang="el-GR" sz="2200" dirty="0" smtClean="0">
              <a:latin typeface="+mn-lt"/>
            </a:endParaRPr>
          </a:p>
          <a:p>
            <a:pPr marL="342900" indent="-342900">
              <a:buFont typeface="Arial" panose="020B0604020202020204" pitchFamily="34" charset="0"/>
              <a:buChar char="•"/>
            </a:pPr>
            <a:r>
              <a:rPr lang="el-GR" sz="2200" dirty="0" smtClean="0">
                <a:latin typeface="+mn-lt"/>
              </a:rPr>
              <a:t>Φυσιολογικές τιμές</a:t>
            </a:r>
            <a:r>
              <a:rPr lang="en-US" sz="2200" dirty="0" smtClean="0">
                <a:latin typeface="+mn-lt"/>
              </a:rPr>
              <a:t>: 40–50</a:t>
            </a:r>
            <a:r>
              <a:rPr lang="el-GR" sz="2200" dirty="0" smtClean="0">
                <a:latin typeface="+mn-lt"/>
              </a:rPr>
              <a:t> </a:t>
            </a:r>
            <a:r>
              <a:rPr lang="en-US" sz="2200" dirty="0" smtClean="0">
                <a:latin typeface="+mn-lt"/>
              </a:rPr>
              <a:t>mg/dL </a:t>
            </a:r>
            <a:r>
              <a:rPr lang="el-GR" sz="2200" dirty="0" smtClean="0">
                <a:latin typeface="+mn-lt"/>
              </a:rPr>
              <a:t>(Α), </a:t>
            </a:r>
            <a:r>
              <a:rPr lang="en-US" sz="2200" dirty="0" smtClean="0">
                <a:latin typeface="+mn-lt"/>
              </a:rPr>
              <a:t>50–60</a:t>
            </a:r>
            <a:r>
              <a:rPr lang="el-GR" sz="2200" dirty="0" smtClean="0">
                <a:latin typeface="+mn-lt"/>
              </a:rPr>
              <a:t> </a:t>
            </a:r>
            <a:r>
              <a:rPr lang="en-US" sz="2200" dirty="0" smtClean="0">
                <a:latin typeface="+mn-lt"/>
              </a:rPr>
              <a:t>mg/dL</a:t>
            </a:r>
            <a:r>
              <a:rPr lang="el-GR" sz="2200" dirty="0" smtClean="0">
                <a:latin typeface="+mn-lt"/>
              </a:rPr>
              <a:t> (Γ)</a:t>
            </a:r>
          </a:p>
          <a:p>
            <a:pPr marL="342900" indent="-342900">
              <a:buFont typeface="Arial" panose="020B0604020202020204" pitchFamily="34" charset="0"/>
              <a:buChar char="•"/>
            </a:pPr>
            <a:r>
              <a:rPr lang="el-GR" sz="2200" dirty="0" smtClean="0">
                <a:latin typeface="+mn-lt"/>
              </a:rPr>
              <a:t>Προστασία καρδιάς</a:t>
            </a:r>
            <a:r>
              <a:rPr lang="en-US" sz="2200" dirty="0" smtClean="0">
                <a:latin typeface="+mn-lt"/>
              </a:rPr>
              <a:t>: &gt;</a:t>
            </a:r>
            <a:r>
              <a:rPr lang="el-GR" sz="2200" dirty="0" smtClean="0">
                <a:latin typeface="+mn-lt"/>
              </a:rPr>
              <a:t> </a:t>
            </a:r>
            <a:r>
              <a:rPr lang="en-US" sz="2200" dirty="0" smtClean="0">
                <a:latin typeface="+mn-lt"/>
              </a:rPr>
              <a:t>60</a:t>
            </a:r>
            <a:r>
              <a:rPr lang="el-GR" sz="2200" dirty="0" smtClean="0">
                <a:latin typeface="+mn-lt"/>
              </a:rPr>
              <a:t> </a:t>
            </a:r>
            <a:r>
              <a:rPr lang="en-US" sz="2200" dirty="0" smtClean="0">
                <a:latin typeface="+mn-lt"/>
              </a:rPr>
              <a:t>mg/dL</a:t>
            </a:r>
            <a:endParaRPr lang="en-US" sz="2200" dirty="0">
              <a:latin typeface="+mn-lt"/>
            </a:endParaRPr>
          </a:p>
        </p:txBody>
      </p:sp>
      <p:sp>
        <p:nvSpPr>
          <p:cNvPr id="6" name="5 - Ορθογώνιο"/>
          <p:cNvSpPr/>
          <p:nvPr/>
        </p:nvSpPr>
        <p:spPr>
          <a:xfrm>
            <a:off x="4716016" y="1340768"/>
            <a:ext cx="4427984" cy="3477875"/>
          </a:xfrm>
          <a:prstGeom prst="rect">
            <a:avLst/>
          </a:prstGeom>
        </p:spPr>
        <p:txBody>
          <a:bodyPr wrap="square">
            <a:spAutoFit/>
          </a:bodyPr>
          <a:lstStyle/>
          <a:p>
            <a:r>
              <a:rPr lang="en-US" sz="2200" b="1" dirty="0" smtClean="0">
                <a:solidFill>
                  <a:srgbClr val="820000"/>
                </a:solidFill>
                <a:latin typeface="+mn-lt"/>
              </a:rPr>
              <a:t>LDL Cholesterol</a:t>
            </a:r>
          </a:p>
          <a:p>
            <a:pPr marL="342900" indent="-342900">
              <a:buFont typeface="Arial" panose="020B0604020202020204" pitchFamily="34" charset="0"/>
              <a:buChar char="•"/>
            </a:pPr>
            <a:r>
              <a:rPr lang="el-GR" sz="2200" dirty="0" smtClean="0">
                <a:latin typeface="+mn-lt"/>
              </a:rPr>
              <a:t>Όσο χαμηλότερη τόσο καλύτερα</a:t>
            </a:r>
            <a:endParaRPr lang="en-US" sz="2200" dirty="0" smtClean="0">
              <a:latin typeface="+mn-lt"/>
            </a:endParaRPr>
          </a:p>
          <a:p>
            <a:pPr marL="342900" indent="-342900">
              <a:buFont typeface="Arial" panose="020B0604020202020204" pitchFamily="34" charset="0"/>
              <a:buChar char="•"/>
            </a:pPr>
            <a:r>
              <a:rPr lang="el-GR" sz="2200" dirty="0" smtClean="0">
                <a:latin typeface="+mn-lt"/>
              </a:rPr>
              <a:t>Βέλτιστες τιμές</a:t>
            </a:r>
            <a:r>
              <a:rPr lang="en-US" sz="2200" dirty="0" smtClean="0">
                <a:latin typeface="+mn-lt"/>
              </a:rPr>
              <a:t>: &lt; 100 mg/dL</a:t>
            </a:r>
          </a:p>
          <a:p>
            <a:pPr marL="342900" indent="-342900">
              <a:buFont typeface="Arial" panose="020B0604020202020204" pitchFamily="34" charset="0"/>
              <a:buChar char="•"/>
            </a:pPr>
            <a:r>
              <a:rPr lang="el-GR" sz="2200" dirty="0" smtClean="0">
                <a:latin typeface="+mn-lt"/>
              </a:rPr>
              <a:t>Οριακές τιμές</a:t>
            </a:r>
            <a:r>
              <a:rPr lang="en-US" sz="2200" dirty="0" smtClean="0">
                <a:latin typeface="+mn-lt"/>
              </a:rPr>
              <a:t>: 100 –129 mg/dL</a:t>
            </a:r>
          </a:p>
          <a:p>
            <a:pPr marL="342900" indent="-342900">
              <a:buFont typeface="Arial" panose="020B0604020202020204" pitchFamily="34" charset="0"/>
              <a:buChar char="•"/>
            </a:pPr>
            <a:r>
              <a:rPr lang="en-US" sz="2200" dirty="0" smtClean="0">
                <a:latin typeface="+mn-lt"/>
              </a:rPr>
              <a:t>O</a:t>
            </a:r>
            <a:r>
              <a:rPr lang="el-GR" sz="2200" dirty="0" smtClean="0">
                <a:latin typeface="+mn-lt"/>
              </a:rPr>
              <a:t>ριακός</a:t>
            </a:r>
            <a:r>
              <a:rPr lang="el-GR" sz="2200" dirty="0" smtClean="0">
                <a:latin typeface="+mn-lt"/>
              </a:rPr>
              <a:t> κίνδυνος</a:t>
            </a:r>
            <a:r>
              <a:rPr lang="en-US" sz="2200" dirty="0" smtClean="0">
                <a:latin typeface="+mn-lt"/>
              </a:rPr>
              <a:t>: 130 – 159 mg/dL</a:t>
            </a:r>
          </a:p>
          <a:p>
            <a:pPr marL="342900" indent="-342900">
              <a:buFont typeface="Arial" panose="020B0604020202020204" pitchFamily="34" charset="0"/>
              <a:buChar char="•"/>
            </a:pPr>
            <a:r>
              <a:rPr lang="el-GR" sz="2200" dirty="0" smtClean="0">
                <a:latin typeface="+mn-lt"/>
              </a:rPr>
              <a:t>Υψηλός κίνδυνος</a:t>
            </a:r>
            <a:r>
              <a:rPr lang="en-US" sz="2200" dirty="0" smtClean="0">
                <a:latin typeface="+mn-lt"/>
              </a:rPr>
              <a:t>: 160 – 189 mg/dL</a:t>
            </a:r>
          </a:p>
          <a:p>
            <a:pPr marL="342900" indent="-342900">
              <a:buFont typeface="Arial" panose="020B0604020202020204" pitchFamily="34" charset="0"/>
              <a:buChar char="•"/>
            </a:pPr>
            <a:r>
              <a:rPr lang="el-GR" sz="2200" dirty="0" smtClean="0">
                <a:latin typeface="+mn-lt"/>
              </a:rPr>
              <a:t>Πολύ υψηλός κίνδυνος</a:t>
            </a:r>
            <a:r>
              <a:rPr lang="en-US" sz="2200" dirty="0" smtClean="0">
                <a:latin typeface="+mn-lt"/>
              </a:rPr>
              <a:t>:  &gt; 190 mg/dL</a:t>
            </a:r>
            <a:endParaRPr lang="el-GR" sz="2200" dirty="0">
              <a:latin typeface="+mn-lt"/>
            </a:endParaRPr>
          </a:p>
        </p:txBody>
      </p:sp>
      <p:sp>
        <p:nvSpPr>
          <p:cNvPr id="2" name="Title 1"/>
          <p:cNvSpPr>
            <a:spLocks noGrp="1"/>
          </p:cNvSpPr>
          <p:nvPr>
            <p:ph type="title"/>
          </p:nvPr>
        </p:nvSpPr>
        <p:spPr/>
        <p:txBody>
          <a:bodyPr>
            <a:normAutofit/>
          </a:bodyPr>
          <a:lstStyle/>
          <a:p>
            <a:r>
              <a:rPr lang="en-US" dirty="0"/>
              <a:t>HDL vs </a:t>
            </a:r>
            <a:r>
              <a:rPr lang="en-US" dirty="0" smtClean="0"/>
              <a:t>LDL</a:t>
            </a:r>
            <a:endParaRPr lang="el-GR" dirty="0"/>
          </a:p>
        </p:txBody>
      </p:sp>
      <p:sp>
        <p:nvSpPr>
          <p:cNvPr id="8" name="7 - Θέση αριθμού διαφάνειας"/>
          <p:cNvSpPr>
            <a:spLocks noGrp="1"/>
          </p:cNvSpPr>
          <p:nvPr>
            <p:ph type="sldNum" sz="quarter" idx="12"/>
          </p:nvPr>
        </p:nvSpPr>
        <p:spPr/>
        <p:txBody>
          <a:bodyPr/>
          <a:lstStyle/>
          <a:p>
            <a:fld id="{D3F1D1C4-C2D9-4231-9FB2-B2D9D97AA41D}" type="slidenum">
              <a:rPr lang="el-GR" smtClean="0"/>
              <a:pPr/>
              <a:t>14</a:t>
            </a:fld>
            <a:endParaRPr lang="el-GR" dirty="0"/>
          </a:p>
        </p:txBody>
      </p:sp>
      <p:sp>
        <p:nvSpPr>
          <p:cNvPr id="4" name="Rectangle 3"/>
          <p:cNvSpPr/>
          <p:nvPr/>
        </p:nvSpPr>
        <p:spPr>
          <a:xfrm>
            <a:off x="1065993" y="4202531"/>
            <a:ext cx="2862064" cy="276999"/>
          </a:xfrm>
          <a:prstGeom prst="rect">
            <a:avLst/>
          </a:prstGeom>
        </p:spPr>
        <p:txBody>
          <a:bodyPr wrap="square">
            <a:spAutoFit/>
          </a:bodyPr>
          <a:lstStyle/>
          <a:p>
            <a:pPr algn="ctr"/>
            <a:r>
              <a:rPr lang="en-US" sz="1200" dirty="0" smtClean="0">
                <a:latin typeface="+mn-lt"/>
                <a:hlinkClick r:id="rId4"/>
              </a:rPr>
              <a:t>indiannewsandtimes.com</a:t>
            </a:r>
            <a:endParaRPr lang="el-GR" sz="1200" dirty="0">
              <a:latin typeface="+mn-lt"/>
            </a:endParaRPr>
          </a:p>
        </p:txBody>
      </p:sp>
    </p:spTree>
    <p:extLst>
      <p:ext uri="{BB962C8B-B14F-4D97-AF65-F5344CB8AC3E}">
        <p14:creationId xmlns:p14="http://schemas.microsoft.com/office/powerpoint/2010/main" val="3831635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Σχηματισμός χυλομικρών και </a:t>
            </a:r>
            <a:r>
              <a:rPr lang="en-US" dirty="0" smtClean="0"/>
              <a:t>HDL</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15</a:t>
            </a:fld>
            <a:endParaRPr lang="el-GR" dirty="0"/>
          </a:p>
        </p:txBody>
      </p: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1067842" y="1196752"/>
            <a:ext cx="7008317" cy="4825727"/>
          </a:xfrm>
          <a:prstGeom prst="roundRect">
            <a:avLst>
              <a:gd name="adj" fmla="val 7572"/>
            </a:avLst>
          </a:prstGeom>
          <a:noFill/>
          <a:ln w="9525">
            <a:noFill/>
            <a:miter lim="800000"/>
            <a:headEnd/>
            <a:tailEnd/>
          </a:ln>
        </p:spPr>
      </p:pic>
      <p:sp>
        <p:nvSpPr>
          <p:cNvPr id="8" name="Rectangle 7"/>
          <p:cNvSpPr/>
          <p:nvPr/>
        </p:nvSpPr>
        <p:spPr>
          <a:xfrm>
            <a:off x="3248980" y="6079417"/>
            <a:ext cx="2646040" cy="646331"/>
          </a:xfrm>
          <a:prstGeom prst="rect">
            <a:avLst/>
          </a:prstGeom>
        </p:spPr>
        <p:txBody>
          <a:bodyPr wrap="square">
            <a:spAutoFit/>
          </a:bodyPr>
          <a:lstStyle/>
          <a:p>
            <a:pPr algn="ctr"/>
            <a:r>
              <a:rPr lang="en-US" sz="1200" dirty="0">
                <a:solidFill>
                  <a:schemeClr val="tx1">
                    <a:lumMod val="75000"/>
                    <a:lumOff val="25000"/>
                  </a:schemeClr>
                </a:solidFill>
                <a:latin typeface="+mn-lt"/>
              </a:rPr>
              <a:t>Marshall J, Bangert K. </a:t>
            </a:r>
            <a:r>
              <a:rPr lang="el-GR" sz="1200" dirty="0">
                <a:solidFill>
                  <a:schemeClr val="tx1">
                    <a:lumMod val="75000"/>
                    <a:lumOff val="25000"/>
                  </a:schemeClr>
                </a:solidFill>
                <a:latin typeface="+mn-lt"/>
              </a:rPr>
              <a:t>Κλινική Χημεία. Εκδόσεις Π.Χ. Πασχαλίδης 2011. Αθήνα, 960-489-056-5</a:t>
            </a:r>
          </a:p>
        </p:txBody>
      </p:sp>
    </p:spTree>
    <p:extLst>
      <p:ext uri="{BB962C8B-B14F-4D97-AF65-F5344CB8AC3E}">
        <p14:creationId xmlns:p14="http://schemas.microsoft.com/office/powerpoint/2010/main" val="97507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dirty="0"/>
              <a:t>Σχηματισμός </a:t>
            </a:r>
            <a:r>
              <a:rPr lang="en-US" dirty="0"/>
              <a:t>VLDL </a:t>
            </a:r>
            <a:r>
              <a:rPr lang="el-GR" dirty="0"/>
              <a:t>και </a:t>
            </a:r>
            <a:r>
              <a:rPr lang="en-US" dirty="0" smtClean="0"/>
              <a:t>HDL</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16</a:t>
            </a:fld>
            <a:endParaRPr lang="el-GR" dirty="0"/>
          </a:p>
        </p:txBody>
      </p:sp>
      <p:pic>
        <p:nvPicPr>
          <p:cNvPr id="1027" name="Picture 3"/>
          <p:cNvPicPr>
            <a:picLocks noChangeAspect="1" noChangeArrowheads="1"/>
          </p:cNvPicPr>
          <p:nvPr/>
        </p:nvPicPr>
        <p:blipFill rotWithShape="1">
          <a:blip r:embed="rId3" cstate="print"/>
          <a:srcRect t="3304" b="2615"/>
          <a:stretch/>
        </p:blipFill>
        <p:spPr bwMode="auto">
          <a:xfrm>
            <a:off x="1546707" y="1243240"/>
            <a:ext cx="6050586" cy="4591595"/>
          </a:xfrm>
          <a:prstGeom prst="roundRect">
            <a:avLst>
              <a:gd name="adj" fmla="val 19860"/>
            </a:avLst>
          </a:prstGeom>
          <a:noFill/>
          <a:ln w="9525">
            <a:noFill/>
            <a:miter lim="800000"/>
            <a:headEnd/>
            <a:tailEnd/>
          </a:ln>
          <a:scene3d>
            <a:camera prst="orthographicFront">
              <a:rot lat="0" lon="0" rev="60000"/>
            </a:camera>
            <a:lightRig rig="threePt" dir="t"/>
          </a:scene3d>
        </p:spPr>
      </p:pic>
      <p:sp>
        <p:nvSpPr>
          <p:cNvPr id="6" name="Rectangle 5"/>
          <p:cNvSpPr/>
          <p:nvPr/>
        </p:nvSpPr>
        <p:spPr>
          <a:xfrm>
            <a:off x="3248980" y="6079417"/>
            <a:ext cx="2646040" cy="646331"/>
          </a:xfrm>
          <a:prstGeom prst="rect">
            <a:avLst/>
          </a:prstGeom>
        </p:spPr>
        <p:txBody>
          <a:bodyPr wrap="square">
            <a:spAutoFit/>
          </a:bodyPr>
          <a:lstStyle/>
          <a:p>
            <a:pPr algn="ctr"/>
            <a:r>
              <a:rPr lang="en-US" sz="1200" dirty="0">
                <a:solidFill>
                  <a:schemeClr val="tx1">
                    <a:lumMod val="75000"/>
                    <a:lumOff val="25000"/>
                  </a:schemeClr>
                </a:solidFill>
                <a:latin typeface="+mn-lt"/>
              </a:rPr>
              <a:t>Marshall J, Bangert K. </a:t>
            </a:r>
            <a:r>
              <a:rPr lang="el-GR" sz="1200" dirty="0">
                <a:solidFill>
                  <a:schemeClr val="tx1">
                    <a:lumMod val="75000"/>
                    <a:lumOff val="25000"/>
                  </a:schemeClr>
                </a:solidFill>
                <a:latin typeface="+mn-lt"/>
              </a:rPr>
              <a:t>Κλινική Χημεία. Εκδόσεις Π.Χ. Πασχαλίδης 2011. Αθήνα, 960-489-056-5</a:t>
            </a:r>
          </a:p>
        </p:txBody>
      </p:sp>
    </p:spTree>
    <p:extLst>
      <p:ext uri="{BB962C8B-B14F-4D97-AF65-F5344CB8AC3E}">
        <p14:creationId xmlns:p14="http://schemas.microsoft.com/office/powerpoint/2010/main" val="4293895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Η δράση της </a:t>
            </a:r>
            <a:r>
              <a:rPr lang="en-US" dirty="0" smtClean="0"/>
              <a:t>LDL</a:t>
            </a:r>
            <a:endParaRPr lang="el-GR" dirty="0"/>
          </a:p>
        </p:txBody>
      </p:sp>
      <p:pic>
        <p:nvPicPr>
          <p:cNvPr id="2050" name="Picture 2"/>
          <p:cNvPicPr>
            <a:picLocks noGrp="1" noChangeAspect="1" noChangeArrowheads="1"/>
          </p:cNvPicPr>
          <p:nvPr>
            <p:ph idx="1"/>
          </p:nvPr>
        </p:nvPicPr>
        <p:blipFill rotWithShape="1">
          <a:blip r:embed="rId3" cstate="print"/>
          <a:srcRect t="925" b="-1"/>
          <a:stretch/>
        </p:blipFill>
        <p:spPr bwMode="auto">
          <a:xfrm>
            <a:off x="2510054" y="1085713"/>
            <a:ext cx="4123892" cy="4993704"/>
          </a:xfrm>
          <a:prstGeom prst="roundRect">
            <a:avLst>
              <a:gd name="adj" fmla="val 8389"/>
            </a:avLst>
          </a:prstGeom>
          <a:noFill/>
          <a:ln w="9525">
            <a:noFill/>
            <a:miter lim="800000"/>
            <a:headEnd/>
            <a:tailEnd/>
          </a:ln>
          <a:scene3d>
            <a:camera prst="orthographicFront">
              <a:rot lat="0" lon="0" rev="60000"/>
            </a:camera>
            <a:lightRig rig="threePt" dir="t"/>
          </a:scene3d>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17</a:t>
            </a:fld>
            <a:endParaRPr lang="el-GR" dirty="0"/>
          </a:p>
        </p:txBody>
      </p:sp>
      <p:sp>
        <p:nvSpPr>
          <p:cNvPr id="5" name="Rectangle 4"/>
          <p:cNvSpPr/>
          <p:nvPr/>
        </p:nvSpPr>
        <p:spPr>
          <a:xfrm>
            <a:off x="3248980" y="6079417"/>
            <a:ext cx="2646040" cy="646331"/>
          </a:xfrm>
          <a:prstGeom prst="rect">
            <a:avLst/>
          </a:prstGeom>
        </p:spPr>
        <p:txBody>
          <a:bodyPr wrap="square">
            <a:spAutoFit/>
          </a:bodyPr>
          <a:lstStyle/>
          <a:p>
            <a:pPr algn="ctr"/>
            <a:r>
              <a:rPr lang="en-US" sz="1200" dirty="0">
                <a:solidFill>
                  <a:schemeClr val="tx1">
                    <a:lumMod val="75000"/>
                    <a:lumOff val="25000"/>
                  </a:schemeClr>
                </a:solidFill>
                <a:latin typeface="+mn-lt"/>
              </a:rPr>
              <a:t>Marshall J, Bangert K. </a:t>
            </a:r>
            <a:r>
              <a:rPr lang="el-GR" sz="1200" dirty="0">
                <a:solidFill>
                  <a:schemeClr val="tx1">
                    <a:lumMod val="75000"/>
                    <a:lumOff val="25000"/>
                  </a:schemeClr>
                </a:solidFill>
                <a:latin typeface="+mn-lt"/>
              </a:rPr>
              <a:t>Κλινική Χημεία. Εκδόσεις Π.Χ. Πασχαλίδης 2011. Αθήνα, 960-489-056-5</a:t>
            </a:r>
          </a:p>
        </p:txBody>
      </p:sp>
    </p:spTree>
    <p:extLst>
      <p:ext uri="{BB962C8B-B14F-4D97-AF65-F5344CB8AC3E}">
        <p14:creationId xmlns:p14="http://schemas.microsoft.com/office/powerpoint/2010/main" val="3887337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H </a:t>
            </a:r>
            <a:r>
              <a:rPr lang="el-GR" dirty="0" smtClean="0"/>
              <a:t>δράση της </a:t>
            </a:r>
            <a:r>
              <a:rPr lang="en-US" dirty="0" smtClean="0"/>
              <a:t>HDL</a:t>
            </a:r>
            <a:endParaRPr lang="el-GR" dirty="0"/>
          </a:p>
        </p:txBody>
      </p:sp>
      <p:pic>
        <p:nvPicPr>
          <p:cNvPr id="3074" name="Picture 2"/>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bwMode="auto">
          <a:xfrm>
            <a:off x="2120397" y="1039104"/>
            <a:ext cx="4903206" cy="5040313"/>
          </a:xfrm>
          <a:prstGeom prst="round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18</a:t>
            </a:fld>
            <a:endParaRPr lang="el-GR" dirty="0"/>
          </a:p>
        </p:txBody>
      </p:sp>
      <p:sp>
        <p:nvSpPr>
          <p:cNvPr id="7" name="Rectangle 6"/>
          <p:cNvSpPr/>
          <p:nvPr/>
        </p:nvSpPr>
        <p:spPr>
          <a:xfrm>
            <a:off x="3248980" y="6079417"/>
            <a:ext cx="2646040" cy="646331"/>
          </a:xfrm>
          <a:prstGeom prst="rect">
            <a:avLst/>
          </a:prstGeom>
        </p:spPr>
        <p:txBody>
          <a:bodyPr wrap="square">
            <a:spAutoFit/>
          </a:bodyPr>
          <a:lstStyle/>
          <a:p>
            <a:pPr algn="ctr"/>
            <a:r>
              <a:rPr lang="en-US" sz="1200" dirty="0">
                <a:solidFill>
                  <a:schemeClr val="tx1">
                    <a:lumMod val="75000"/>
                    <a:lumOff val="25000"/>
                  </a:schemeClr>
                </a:solidFill>
                <a:latin typeface="+mn-lt"/>
              </a:rPr>
              <a:t>Marshall J, Bangert K. </a:t>
            </a:r>
            <a:r>
              <a:rPr lang="el-GR" sz="1200" dirty="0">
                <a:solidFill>
                  <a:schemeClr val="tx1">
                    <a:lumMod val="75000"/>
                    <a:lumOff val="25000"/>
                  </a:schemeClr>
                </a:solidFill>
                <a:latin typeface="+mn-lt"/>
              </a:rPr>
              <a:t>Κλινική Χημεία. Εκδόσεις Π.Χ. Πασχαλίδης 2011. Αθήνα, 960-489-056-5</a:t>
            </a:r>
          </a:p>
        </p:txBody>
      </p:sp>
    </p:spTree>
    <p:extLst>
      <p:ext uri="{BB962C8B-B14F-4D97-AF65-F5344CB8AC3E}">
        <p14:creationId xmlns:p14="http://schemas.microsoft.com/office/powerpoint/2010/main" val="3143011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κύρια λιπίδια του </a:t>
            </a:r>
            <a:r>
              <a:rPr lang="el-GR" dirty="0" smtClean="0"/>
              <a:t>αίματος</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a:t>
            </a:fld>
            <a:endParaRPr lang="el-GR" dirty="0"/>
          </a:p>
        </p:txBody>
      </p:sp>
      <p:sp>
        <p:nvSpPr>
          <p:cNvPr id="6" name="5 - TextBox"/>
          <p:cNvSpPr txBox="1"/>
          <p:nvPr/>
        </p:nvSpPr>
        <p:spPr>
          <a:xfrm>
            <a:off x="3039080" y="1124744"/>
            <a:ext cx="2520280" cy="2251065"/>
          </a:xfrm>
          <a:prstGeom prst="rect">
            <a:avLst/>
          </a:prstGeom>
          <a:noFill/>
        </p:spPr>
        <p:txBody>
          <a:bodyPr wrap="square" rtlCol="0">
            <a:spAutoFit/>
          </a:bodyPr>
          <a:lstStyle/>
          <a:p>
            <a:pPr marL="342900" indent="-342900">
              <a:lnSpc>
                <a:spcPct val="150000"/>
              </a:lnSpc>
              <a:buAutoNum type="arabicPeriod"/>
            </a:pPr>
            <a:r>
              <a:rPr lang="el-GR" sz="2400" dirty="0" smtClean="0">
                <a:latin typeface="+mn-lt"/>
              </a:rPr>
              <a:t>Λιπαρά οξέα</a:t>
            </a:r>
          </a:p>
          <a:p>
            <a:pPr marL="342900" indent="-342900">
              <a:lnSpc>
                <a:spcPct val="150000"/>
              </a:lnSpc>
              <a:buAutoNum type="arabicPeriod"/>
            </a:pPr>
            <a:r>
              <a:rPr lang="el-GR" sz="2400" dirty="0" smtClean="0">
                <a:latin typeface="+mn-lt"/>
              </a:rPr>
              <a:t>Τριγλυκερίδια</a:t>
            </a:r>
          </a:p>
          <a:p>
            <a:pPr marL="342900" indent="-342900">
              <a:lnSpc>
                <a:spcPct val="150000"/>
              </a:lnSpc>
              <a:buAutoNum type="arabicPeriod"/>
            </a:pPr>
            <a:r>
              <a:rPr lang="el-GR" sz="2400" dirty="0" smtClean="0">
                <a:latin typeface="+mn-lt"/>
              </a:rPr>
              <a:t>Χοληστερόλη</a:t>
            </a:r>
          </a:p>
          <a:p>
            <a:pPr marL="342900" indent="-342900">
              <a:lnSpc>
                <a:spcPct val="150000"/>
              </a:lnSpc>
              <a:buAutoNum type="arabicPeriod"/>
            </a:pPr>
            <a:r>
              <a:rPr lang="el-GR" sz="2400" dirty="0" smtClean="0">
                <a:latin typeface="+mn-lt"/>
              </a:rPr>
              <a:t>Φωσφολιπίδια</a:t>
            </a:r>
            <a:endParaRPr lang="el-GR" sz="2400" dirty="0">
              <a:latin typeface="+mn-lt"/>
            </a:endParaRPr>
          </a:p>
        </p:txBody>
      </p:sp>
      <p:sp>
        <p:nvSpPr>
          <p:cNvPr id="7" name="6 - TextBox"/>
          <p:cNvSpPr txBox="1"/>
          <p:nvPr/>
        </p:nvSpPr>
        <p:spPr>
          <a:xfrm>
            <a:off x="539552" y="3573016"/>
            <a:ext cx="7992888" cy="2769989"/>
          </a:xfrm>
          <a:prstGeom prst="rect">
            <a:avLst/>
          </a:prstGeom>
          <a:noFill/>
        </p:spPr>
        <p:txBody>
          <a:bodyPr wrap="square" rtlCol="0">
            <a:spAutoFit/>
          </a:bodyPr>
          <a:lstStyle/>
          <a:p>
            <a:pPr marL="342900" indent="-342900">
              <a:spcBef>
                <a:spcPts val="1200"/>
              </a:spcBef>
              <a:spcAft>
                <a:spcPts val="600"/>
              </a:spcAft>
              <a:buFont typeface="Arial" panose="020B0604020202020204" pitchFamily="34" charset="0"/>
              <a:buChar char="•"/>
            </a:pPr>
            <a:r>
              <a:rPr lang="el-GR" sz="2400" dirty="0" smtClean="0">
                <a:latin typeface="+mn-lt"/>
              </a:rPr>
              <a:t>Στα κλινικά εργαστήρια μετρώνται κατά κύριο λόγο τα τριγλυκερίδια και η χοληστερόλη.</a:t>
            </a:r>
          </a:p>
          <a:p>
            <a:pPr marL="342900" indent="-342900">
              <a:spcBef>
                <a:spcPts val="1200"/>
              </a:spcBef>
              <a:spcAft>
                <a:spcPts val="600"/>
              </a:spcAft>
              <a:buFont typeface="Arial" panose="020B0604020202020204" pitchFamily="34" charset="0"/>
              <a:buChar char="•"/>
            </a:pPr>
            <a:r>
              <a:rPr lang="el-GR" sz="2400" b="1" dirty="0" smtClean="0">
                <a:solidFill>
                  <a:srgbClr val="820000"/>
                </a:solidFill>
                <a:latin typeface="+mn-lt"/>
              </a:rPr>
              <a:t>Μετρώνται όμως και λιπαρά οξέα, φωσφολιπίδια και ολικά λιπίδια</a:t>
            </a:r>
            <a:r>
              <a:rPr lang="el-GR" sz="2400" dirty="0" smtClean="0">
                <a:latin typeface="+mn-lt"/>
              </a:rPr>
              <a:t>.</a:t>
            </a:r>
          </a:p>
          <a:p>
            <a:pPr marL="342900" indent="-342900">
              <a:spcBef>
                <a:spcPts val="1200"/>
              </a:spcBef>
              <a:spcAft>
                <a:spcPts val="600"/>
              </a:spcAft>
              <a:buFont typeface="Arial" panose="020B0604020202020204" pitchFamily="34" charset="0"/>
              <a:buChar char="•"/>
            </a:pPr>
            <a:r>
              <a:rPr lang="el-GR" sz="2400" dirty="0" smtClean="0">
                <a:latin typeface="+mn-lt"/>
              </a:rPr>
              <a:t>Όλα τα παραπάνω λιπίδια κυκλοφορούν στο αίμα ενωμένα με πρωτεΐνες σχηματίζοντας τις </a:t>
            </a:r>
            <a:r>
              <a:rPr lang="el-GR" sz="2400" dirty="0" smtClean="0">
                <a:latin typeface="+mn-lt"/>
              </a:rPr>
              <a:t>λιποπρωτε</a:t>
            </a:r>
            <a:r>
              <a:rPr lang="el-GR" sz="2400" dirty="0">
                <a:latin typeface="+mn-lt"/>
              </a:rPr>
              <a:t>ΐ</a:t>
            </a:r>
            <a:r>
              <a:rPr lang="el-GR" sz="2400" dirty="0" smtClean="0">
                <a:latin typeface="+mn-lt"/>
              </a:rPr>
              <a:t>νες</a:t>
            </a:r>
            <a:r>
              <a:rPr lang="el-GR" sz="2400" dirty="0" smtClean="0">
                <a:latin typeface="+mn-lt"/>
              </a:rPr>
              <a:t>. </a:t>
            </a:r>
            <a:endParaRPr lang="el-GR" sz="2400" dirty="0">
              <a:latin typeface="+mn-lt"/>
            </a:endParaRPr>
          </a:p>
        </p:txBody>
      </p:sp>
    </p:spTree>
    <p:extLst>
      <p:ext uri="{BB962C8B-B14F-4D97-AF65-F5344CB8AC3E}">
        <p14:creationId xmlns:p14="http://schemas.microsoft.com/office/powerpoint/2010/main" val="265817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1845298" y="980728"/>
            <a:ext cx="5453405" cy="5112568"/>
          </a:xfrm>
          <a:prstGeom prst="rect">
            <a:avLst/>
          </a:prstGeom>
          <a:noFill/>
        </p:spPr>
      </p:pic>
      <p:sp>
        <p:nvSpPr>
          <p:cNvPr id="3" name="2 - Ορθογώνιο"/>
          <p:cNvSpPr/>
          <p:nvPr/>
        </p:nvSpPr>
        <p:spPr>
          <a:xfrm>
            <a:off x="2447764" y="6093662"/>
            <a:ext cx="4248472" cy="577081"/>
          </a:xfrm>
          <a:prstGeom prst="rect">
            <a:avLst/>
          </a:prstGeom>
        </p:spPr>
        <p:txBody>
          <a:bodyPr wrap="square">
            <a:spAutoFit/>
          </a:bodyPr>
          <a:lstStyle/>
          <a:p>
            <a:pPr algn="ctr"/>
            <a:r>
              <a:rPr lang="en-US" sz="1050" dirty="0">
                <a:solidFill>
                  <a:schemeClr val="tx1">
                    <a:lumMod val="75000"/>
                    <a:lumOff val="25000"/>
                  </a:schemeClr>
                </a:solidFill>
                <a:latin typeface="+mn-lt"/>
                <a:hlinkClick r:id="rId4"/>
              </a:rPr>
              <a:t>A treasure trove for lipoprotein </a:t>
            </a:r>
            <a:r>
              <a:rPr lang="en-US" sz="1050" dirty="0" smtClean="0">
                <a:solidFill>
                  <a:schemeClr val="tx1">
                    <a:lumMod val="75000"/>
                    <a:lumOff val="25000"/>
                  </a:schemeClr>
                </a:solidFill>
                <a:latin typeface="+mn-lt"/>
                <a:hlinkClick r:id="rId4"/>
              </a:rPr>
              <a:t>biology</a:t>
            </a:r>
            <a:r>
              <a:rPr lang="el-GR" sz="1050" dirty="0" smtClean="0">
                <a:solidFill>
                  <a:schemeClr val="tx1">
                    <a:lumMod val="75000"/>
                    <a:lumOff val="25000"/>
                  </a:schemeClr>
                </a:solidFill>
                <a:latin typeface="+mn-lt"/>
              </a:rPr>
              <a:t>, </a:t>
            </a:r>
            <a:r>
              <a:rPr lang="en-US" sz="1050" dirty="0">
                <a:solidFill>
                  <a:schemeClr val="tx1">
                    <a:lumMod val="75000"/>
                    <a:lumOff val="25000"/>
                  </a:schemeClr>
                </a:solidFill>
                <a:latin typeface="+mn-lt"/>
              </a:rPr>
              <a:t>Aldons J LusisandPäivi </a:t>
            </a:r>
            <a:r>
              <a:rPr lang="en-US" sz="1050" dirty="0" smtClean="0">
                <a:solidFill>
                  <a:schemeClr val="tx1">
                    <a:lumMod val="75000"/>
                    <a:lumOff val="25000"/>
                  </a:schemeClr>
                </a:solidFill>
                <a:latin typeface="+mn-lt"/>
              </a:rPr>
              <a:t>Pajukanta</a:t>
            </a:r>
            <a:r>
              <a:rPr lang="el-GR" sz="1050" dirty="0" smtClean="0">
                <a:solidFill>
                  <a:schemeClr val="tx1">
                    <a:lumMod val="75000"/>
                    <a:lumOff val="25000"/>
                  </a:schemeClr>
                </a:solidFill>
                <a:latin typeface="+mn-lt"/>
              </a:rPr>
              <a:t>,</a:t>
            </a:r>
            <a:r>
              <a:rPr lang="en-US" sz="1050" dirty="0">
                <a:solidFill>
                  <a:schemeClr val="tx1">
                    <a:lumMod val="75000"/>
                    <a:lumOff val="25000"/>
                  </a:schemeClr>
                </a:solidFill>
                <a:latin typeface="+mn-lt"/>
              </a:rPr>
              <a:t> </a:t>
            </a:r>
            <a:r>
              <a:rPr lang="en-US" sz="1050" i="1" dirty="0">
                <a:solidFill>
                  <a:schemeClr val="tx1">
                    <a:lumMod val="75000"/>
                    <a:lumOff val="25000"/>
                  </a:schemeClr>
                </a:solidFill>
                <a:latin typeface="+mn-lt"/>
              </a:rPr>
              <a:t>Nature Genetics</a:t>
            </a:r>
            <a:r>
              <a:rPr lang="en-US" sz="1050" dirty="0">
                <a:solidFill>
                  <a:schemeClr val="tx1">
                    <a:lumMod val="75000"/>
                    <a:lumOff val="25000"/>
                  </a:schemeClr>
                </a:solidFill>
                <a:latin typeface="+mn-lt"/>
              </a:rPr>
              <a:t> 40, 129 - 130 (2008) </a:t>
            </a:r>
            <a:br>
              <a:rPr lang="en-US" sz="1050" dirty="0">
                <a:solidFill>
                  <a:schemeClr val="tx1">
                    <a:lumMod val="75000"/>
                    <a:lumOff val="25000"/>
                  </a:schemeClr>
                </a:solidFill>
                <a:latin typeface="+mn-lt"/>
              </a:rPr>
            </a:br>
            <a:r>
              <a:rPr lang="en-US" sz="1050" dirty="0">
                <a:solidFill>
                  <a:schemeClr val="tx1">
                    <a:lumMod val="75000"/>
                    <a:lumOff val="25000"/>
                  </a:schemeClr>
                </a:solidFill>
                <a:latin typeface="+mn-lt"/>
              </a:rPr>
              <a:t>doi:10.1038/ng0208-129</a:t>
            </a:r>
          </a:p>
        </p:txBody>
      </p:sp>
      <p:sp>
        <p:nvSpPr>
          <p:cNvPr id="2" name="Title 1"/>
          <p:cNvSpPr>
            <a:spLocks noGrp="1"/>
          </p:cNvSpPr>
          <p:nvPr>
            <p:ph type="title"/>
          </p:nvPr>
        </p:nvSpPr>
        <p:spPr/>
        <p:txBody>
          <a:bodyPr>
            <a:normAutofit/>
          </a:bodyPr>
          <a:lstStyle/>
          <a:p>
            <a:r>
              <a:rPr lang="el-GR" dirty="0"/>
              <a:t>Ο μεταβολισμός των </a:t>
            </a:r>
            <a:r>
              <a:rPr lang="el-GR" dirty="0" smtClean="0"/>
              <a:t>λιπιδίων</a:t>
            </a:r>
            <a:endParaRPr lang="el-GR"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19</a:t>
            </a:fld>
            <a:endParaRPr lang="el-GR" dirty="0"/>
          </a:p>
        </p:txBody>
      </p:sp>
    </p:spTree>
    <p:extLst>
      <p:ext uri="{BB962C8B-B14F-4D97-AF65-F5344CB8AC3E}">
        <p14:creationId xmlns:p14="http://schemas.microsoft.com/office/powerpoint/2010/main" val="3934170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200" dirty="0"/>
              <a:t>Η δράση των </a:t>
            </a:r>
            <a:r>
              <a:rPr lang="el-GR" sz="3200" dirty="0" smtClean="0"/>
              <a:t>λιπιδίων/λιποπρωτεϊνών </a:t>
            </a:r>
            <a:r>
              <a:rPr lang="el-GR" sz="3200" b="0" dirty="0" smtClean="0"/>
              <a:t>1/2</a:t>
            </a:r>
            <a:endParaRPr lang="el-GR" sz="3200" b="0" dirty="0"/>
          </a:p>
        </p:txBody>
      </p:sp>
      <p:sp>
        <p:nvSpPr>
          <p:cNvPr id="6" name="Content Placeholder 5"/>
          <p:cNvSpPr>
            <a:spLocks noGrp="1"/>
          </p:cNvSpPr>
          <p:nvPr>
            <p:ph idx="1"/>
          </p:nvPr>
        </p:nvSpPr>
        <p:spPr/>
        <p:txBody>
          <a:bodyPr>
            <a:noAutofit/>
          </a:bodyPr>
          <a:lstStyle/>
          <a:p>
            <a:pPr>
              <a:lnSpc>
                <a:spcPct val="150000"/>
              </a:lnSpc>
            </a:pPr>
            <a:r>
              <a:rPr lang="en-US" sz="2400" dirty="0"/>
              <a:t>T</a:t>
            </a:r>
            <a:r>
              <a:rPr lang="el-GR" sz="2400" dirty="0"/>
              <a:t>α</a:t>
            </a:r>
            <a:r>
              <a:rPr lang="el-GR" sz="2400" dirty="0">
                <a:solidFill>
                  <a:srgbClr val="C00000"/>
                </a:solidFill>
              </a:rPr>
              <a:t> </a:t>
            </a:r>
            <a:r>
              <a:rPr lang="el-GR" sz="2400" b="1" dirty="0">
                <a:solidFill>
                  <a:srgbClr val="820000"/>
                </a:solidFill>
              </a:rPr>
              <a:t>τριγλυκερίδια</a:t>
            </a:r>
            <a:r>
              <a:rPr lang="el-GR" sz="2400" dirty="0">
                <a:solidFill>
                  <a:srgbClr val="C00000"/>
                </a:solidFill>
              </a:rPr>
              <a:t> </a:t>
            </a:r>
            <a:r>
              <a:rPr lang="el-GR" sz="2400" dirty="0"/>
              <a:t>της τροφής μεταφέρονται με τα χυλομικρά στους ιστούς, όπου μπορούν να χρησιμοποιηθούν σαν </a:t>
            </a:r>
            <a:r>
              <a:rPr lang="el-GR" sz="2400" b="1" dirty="0">
                <a:solidFill>
                  <a:srgbClr val="820000"/>
                </a:solidFill>
              </a:rPr>
              <a:t>πηγή ενέργειας ή για αποθήκευση</a:t>
            </a:r>
            <a:r>
              <a:rPr lang="el-GR" sz="2400" dirty="0"/>
              <a:t>.</a:t>
            </a:r>
          </a:p>
          <a:p>
            <a:pPr>
              <a:lnSpc>
                <a:spcPct val="150000"/>
              </a:lnSpc>
            </a:pPr>
            <a:r>
              <a:rPr lang="el-GR" sz="2400" dirty="0"/>
              <a:t>Τα ενδογενή τριγλυκερίδια συντίθεται στο ήπαρ, μεταφέρονται στις </a:t>
            </a:r>
            <a:r>
              <a:rPr lang="en-US" sz="2400" dirty="0"/>
              <a:t>VLDL </a:t>
            </a:r>
            <a:r>
              <a:rPr lang="el-GR" sz="2400" dirty="0"/>
              <a:t>και είναι επίσης διαθέσιμα στους ιστούς σαν πηγή ενέργειας ή για αποθήκευση</a:t>
            </a:r>
            <a:r>
              <a:rPr lang="el-GR"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20</a:t>
            </a:fld>
            <a:endParaRPr lang="el-GR" dirty="0"/>
          </a:p>
        </p:txBody>
      </p:sp>
    </p:spTree>
    <p:extLst>
      <p:ext uri="{BB962C8B-B14F-4D97-AF65-F5344CB8AC3E}">
        <p14:creationId xmlns:p14="http://schemas.microsoft.com/office/powerpoint/2010/main" val="434704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Η δράση των λιπιδίων/λιποπρωτεϊνών </a:t>
            </a:r>
            <a:r>
              <a:rPr lang="el-GR" b="0" dirty="0" smtClean="0"/>
              <a:t>2/2</a:t>
            </a:r>
            <a:endParaRPr lang="el-GR" dirty="0"/>
          </a:p>
        </p:txBody>
      </p:sp>
      <p:sp>
        <p:nvSpPr>
          <p:cNvPr id="6" name="Content Placeholder 5"/>
          <p:cNvSpPr>
            <a:spLocks noGrp="1"/>
          </p:cNvSpPr>
          <p:nvPr>
            <p:ph idx="1"/>
          </p:nvPr>
        </p:nvSpPr>
        <p:spPr/>
        <p:txBody>
          <a:bodyPr>
            <a:noAutofit/>
          </a:bodyPr>
          <a:lstStyle/>
          <a:p>
            <a:pPr>
              <a:lnSpc>
                <a:spcPct val="150000"/>
              </a:lnSpc>
            </a:pPr>
            <a:r>
              <a:rPr lang="el-GR" sz="2400" dirty="0" smtClean="0"/>
              <a:t>Η </a:t>
            </a:r>
            <a:r>
              <a:rPr lang="el-GR" sz="2400" b="1" dirty="0">
                <a:solidFill>
                  <a:srgbClr val="820000"/>
                </a:solidFill>
              </a:rPr>
              <a:t>χοληστερόλη</a:t>
            </a:r>
            <a:r>
              <a:rPr lang="el-GR" sz="2400" dirty="0">
                <a:solidFill>
                  <a:srgbClr val="C00000"/>
                </a:solidFill>
              </a:rPr>
              <a:t> </a:t>
            </a:r>
            <a:r>
              <a:rPr lang="el-GR" sz="2400" dirty="0"/>
              <a:t>που συντίθεται στο ήπαρ, μεταφέρεται στους ιστούς με τις </a:t>
            </a:r>
            <a:r>
              <a:rPr lang="en-US" sz="2400" dirty="0"/>
              <a:t>LDL </a:t>
            </a:r>
            <a:r>
              <a:rPr lang="el-GR" sz="2400" dirty="0"/>
              <a:t>που προέρχονται από τις </a:t>
            </a:r>
            <a:r>
              <a:rPr lang="en-US" sz="2400" dirty="0"/>
              <a:t>VLDL</a:t>
            </a:r>
            <a:r>
              <a:rPr lang="el-GR" sz="2400" dirty="0"/>
              <a:t>. Η χοληστερόλη της τροφής φτάνει στο ήπαρ με τα υπολείμματα </a:t>
            </a:r>
            <a:r>
              <a:rPr lang="el-GR" sz="2400" b="1" dirty="0">
                <a:solidFill>
                  <a:srgbClr val="820000"/>
                </a:solidFill>
              </a:rPr>
              <a:t>χυλομικρών</a:t>
            </a:r>
            <a:r>
              <a:rPr lang="el-GR" sz="2400" dirty="0"/>
              <a:t>.</a:t>
            </a:r>
          </a:p>
          <a:p>
            <a:pPr>
              <a:lnSpc>
                <a:spcPct val="150000"/>
              </a:lnSpc>
            </a:pPr>
            <a:r>
              <a:rPr lang="el-GR" sz="2400" dirty="0"/>
              <a:t>Οι </a:t>
            </a:r>
            <a:r>
              <a:rPr lang="en-US" sz="2400" dirty="0"/>
              <a:t>HDL </a:t>
            </a:r>
            <a:r>
              <a:rPr lang="el-GR" sz="2400" dirty="0"/>
              <a:t>αποκτούν χοληστερόλη από περιφερικά κύτταρα και άλλες </a:t>
            </a:r>
            <a:r>
              <a:rPr lang="el-GR" sz="2400" dirty="0" smtClean="0"/>
              <a:t>λιποπρωτεΐνες </a:t>
            </a:r>
            <a:r>
              <a:rPr lang="el-GR" sz="2400" dirty="0"/>
              <a:t>και αυτή εστεροποιείται από την </a:t>
            </a:r>
            <a:r>
              <a:rPr lang="en-US" sz="2400" dirty="0"/>
              <a:t>LCAT. </a:t>
            </a:r>
            <a:r>
              <a:rPr lang="el-GR" sz="2400" dirty="0"/>
              <a:t>Εστέρες χοληστερόλης μεταφέρονται σε υπολείμματα σωματιδίων, τα οποία παραλαμβάνονται από το ήπαρ, απ’όπου απεκκρίνεται  η χοληστερόλη</a:t>
            </a:r>
            <a:r>
              <a:rPr lang="el-GR"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21</a:t>
            </a:fld>
            <a:endParaRPr lang="el-GR" dirty="0"/>
          </a:p>
        </p:txBody>
      </p:sp>
    </p:spTree>
    <p:extLst>
      <p:ext uri="{BB962C8B-B14F-4D97-AF65-F5344CB8AC3E}">
        <p14:creationId xmlns:p14="http://schemas.microsoft.com/office/powerpoint/2010/main" val="3067060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dirty="0"/>
              <a:t>Διάφορες επιδράσεις στις </a:t>
            </a:r>
            <a:r>
              <a:rPr lang="el-GR" dirty="0" smtClean="0"/>
              <a:t>λιποπρωτεΐνες </a:t>
            </a:r>
            <a:r>
              <a:rPr lang="el-GR" dirty="0"/>
              <a:t>του </a:t>
            </a:r>
            <a:r>
              <a:rPr lang="el-GR" dirty="0" smtClean="0"/>
              <a:t>πλάσματος</a:t>
            </a:r>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22</a:t>
            </a:fld>
            <a:endParaRPr lang="el-GR" dirty="0"/>
          </a:p>
        </p:txBody>
      </p:sp>
      <p:graphicFrame>
        <p:nvGraphicFramePr>
          <p:cNvPr id="8" name="Table 7"/>
          <p:cNvGraphicFramePr>
            <a:graphicFrameLocks noGrp="1"/>
          </p:cNvGraphicFramePr>
          <p:nvPr>
            <p:extLst>
              <p:ext uri="{D42A27DB-BD31-4B8C-83A1-F6EECF244321}">
                <p14:modId xmlns:p14="http://schemas.microsoft.com/office/powerpoint/2010/main" val="224458014"/>
              </p:ext>
            </p:extLst>
          </p:nvPr>
        </p:nvGraphicFramePr>
        <p:xfrm>
          <a:off x="395536" y="1340768"/>
          <a:ext cx="8352928" cy="4084320"/>
        </p:xfrm>
        <a:graphic>
          <a:graphicData uri="http://schemas.openxmlformats.org/drawingml/2006/table">
            <a:tbl>
              <a:tblPr firstRow="1" bandRow="1">
                <a:tableStyleId>{85BE263C-DBD7-4A20-BB59-AAB30ACAA65A}</a:tableStyleId>
              </a:tblPr>
              <a:tblGrid>
                <a:gridCol w="2088232"/>
                <a:gridCol w="2088232"/>
                <a:gridCol w="2088232"/>
                <a:gridCol w="2088232"/>
              </a:tblGrid>
              <a:tr h="370840">
                <a:tc>
                  <a:txBody>
                    <a:bodyPr/>
                    <a:lstStyle/>
                    <a:p>
                      <a:r>
                        <a:rPr lang="el-GR" sz="2000" dirty="0" smtClean="0"/>
                        <a:t>Μεταβλητή</a:t>
                      </a:r>
                      <a:endParaRPr lang="el-GR" sz="2000" dirty="0"/>
                    </a:p>
                  </a:txBody>
                  <a:tcPr>
                    <a:solidFill>
                      <a:srgbClr val="820000"/>
                    </a:solidFill>
                  </a:tcPr>
                </a:tc>
                <a:tc>
                  <a:txBody>
                    <a:bodyPr/>
                    <a:lstStyle/>
                    <a:p>
                      <a:r>
                        <a:rPr lang="en-US" sz="2000" dirty="0" smtClean="0"/>
                        <a:t>HDL </a:t>
                      </a:r>
                      <a:r>
                        <a:rPr lang="el-GR" sz="2000" dirty="0" smtClean="0"/>
                        <a:t>χοληστερόλη</a:t>
                      </a:r>
                      <a:endParaRPr lang="el-GR" sz="2000" dirty="0"/>
                    </a:p>
                  </a:txBody>
                  <a:tcPr>
                    <a:solidFill>
                      <a:srgbClr val="820000"/>
                    </a:solidFill>
                  </a:tcPr>
                </a:tc>
                <a:tc>
                  <a:txBody>
                    <a:bodyPr/>
                    <a:lstStyle/>
                    <a:p>
                      <a:r>
                        <a:rPr lang="en-US" sz="2000" dirty="0" smtClean="0"/>
                        <a:t>LDL </a:t>
                      </a:r>
                      <a:r>
                        <a:rPr lang="el-GR" sz="2000" dirty="0" smtClean="0"/>
                        <a:t>χοληστερόλη</a:t>
                      </a:r>
                      <a:endParaRPr lang="el-GR" sz="2000" dirty="0"/>
                    </a:p>
                  </a:txBody>
                  <a:tcPr>
                    <a:solidFill>
                      <a:srgbClr val="820000"/>
                    </a:solidFill>
                  </a:tcPr>
                </a:tc>
                <a:tc>
                  <a:txBody>
                    <a:bodyPr/>
                    <a:lstStyle/>
                    <a:p>
                      <a:r>
                        <a:rPr lang="el-GR" sz="2000" dirty="0" smtClean="0"/>
                        <a:t>Τριγλυκερίδια</a:t>
                      </a:r>
                      <a:endParaRPr lang="el-GR" sz="2000" dirty="0"/>
                    </a:p>
                  </a:txBody>
                  <a:tcPr>
                    <a:solidFill>
                      <a:srgbClr val="820000"/>
                    </a:solidFill>
                  </a:tcPr>
                </a:tc>
              </a:tr>
              <a:tr h="370840">
                <a:tc>
                  <a:txBody>
                    <a:bodyPr/>
                    <a:lstStyle/>
                    <a:p>
                      <a:r>
                        <a:rPr lang="el-GR" sz="2000" dirty="0" smtClean="0"/>
                        <a:t>Φύλο</a:t>
                      </a:r>
                      <a:endParaRPr lang="el-GR" sz="2000" dirty="0"/>
                    </a:p>
                  </a:txBody>
                  <a:tcPr/>
                </a:tc>
                <a:tc>
                  <a:txBody>
                    <a:bodyPr/>
                    <a:lstStyle/>
                    <a:p>
                      <a:r>
                        <a:rPr lang="el-GR" sz="2000" dirty="0" smtClean="0"/>
                        <a:t>Θ &gt; Α</a:t>
                      </a:r>
                      <a:endParaRPr lang="el-GR" sz="2000" dirty="0"/>
                    </a:p>
                  </a:txBody>
                  <a:tcPr/>
                </a:tc>
                <a:tc>
                  <a:txBody>
                    <a:bodyPr/>
                    <a:lstStyle/>
                    <a:p>
                      <a:r>
                        <a:rPr lang="el-GR" sz="2000" dirty="0" smtClean="0"/>
                        <a:t>Θ = Α</a:t>
                      </a:r>
                      <a:endParaRPr lang="el-GR" sz="2000" dirty="0"/>
                    </a:p>
                  </a:txBody>
                  <a:tcPr/>
                </a:tc>
                <a:tc>
                  <a:txBody>
                    <a:bodyPr/>
                    <a:lstStyle/>
                    <a:p>
                      <a:r>
                        <a:rPr lang="el-GR" sz="2000" dirty="0" smtClean="0"/>
                        <a:t>Θ &lt; Α</a:t>
                      </a:r>
                      <a:endParaRPr lang="el-GR" sz="2000" dirty="0"/>
                    </a:p>
                  </a:txBody>
                  <a:tcPr/>
                </a:tc>
              </a:tr>
              <a:tr h="370840">
                <a:tc>
                  <a:txBody>
                    <a:bodyPr/>
                    <a:lstStyle/>
                    <a:p>
                      <a:r>
                        <a:rPr lang="el-GR" sz="2000" dirty="0" smtClean="0"/>
                        <a:t>Ηλικία</a:t>
                      </a:r>
                      <a:endParaRPr lang="el-GR" sz="2000" dirty="0"/>
                    </a:p>
                  </a:txBody>
                  <a:tcPr/>
                </a:tc>
                <a:tc>
                  <a:txBody>
                    <a:bodyPr/>
                    <a:lstStyle/>
                    <a:p>
                      <a:r>
                        <a:rPr lang="el-GR" sz="2000" dirty="0" smtClean="0"/>
                        <a:t>Ελαφρά</a:t>
                      </a:r>
                      <a:r>
                        <a:rPr lang="el-GR" sz="2000" baseline="0" dirty="0" smtClean="0"/>
                        <a:t> ↑ σε Θ</a:t>
                      </a:r>
                      <a:endParaRPr lang="el-GR" sz="2000" dirty="0"/>
                    </a:p>
                  </a:txBody>
                  <a:tcPr/>
                </a:tc>
                <a:tc>
                  <a:txBody>
                    <a:bodyPr/>
                    <a:lstStyle/>
                    <a:p>
                      <a:r>
                        <a:rPr lang="el-GR" sz="2000" dirty="0" smtClean="0"/>
                        <a:t>↑</a:t>
                      </a:r>
                      <a:endParaRPr lang="el-GR" sz="2000" dirty="0"/>
                    </a:p>
                  </a:txBody>
                  <a:tcPr/>
                </a:tc>
                <a:tc>
                  <a:txBody>
                    <a:bodyPr/>
                    <a:lstStyle/>
                    <a:p>
                      <a:r>
                        <a:rPr lang="el-GR" sz="2000" dirty="0" smtClean="0"/>
                        <a:t>↑</a:t>
                      </a:r>
                      <a:endParaRPr lang="el-GR" sz="2000" dirty="0"/>
                    </a:p>
                  </a:txBody>
                  <a:tcPr/>
                </a:tc>
              </a:tr>
              <a:tr h="370840">
                <a:tc>
                  <a:txBody>
                    <a:bodyPr/>
                    <a:lstStyle/>
                    <a:p>
                      <a:r>
                        <a:rPr lang="el-GR" sz="2000" dirty="0" smtClean="0"/>
                        <a:t>Υψηλή</a:t>
                      </a:r>
                      <a:r>
                        <a:rPr lang="el-GR" sz="2000" baseline="0" dirty="0" smtClean="0"/>
                        <a:t> αναλογία πολυακόρεστων/</a:t>
                      </a:r>
                    </a:p>
                    <a:p>
                      <a:r>
                        <a:rPr lang="el-GR" sz="2000" baseline="0" dirty="0" smtClean="0"/>
                        <a:t>κορεσμένων</a:t>
                      </a:r>
                      <a:endParaRPr lang="el-GR" sz="2000" dirty="0"/>
                    </a:p>
                  </a:txBody>
                  <a:tcPr/>
                </a:tc>
                <a:tc>
                  <a:txBody>
                    <a:bodyPr/>
                    <a:lstStyle/>
                    <a:p>
                      <a:r>
                        <a:rPr lang="el-GR" sz="2000" dirty="0" smtClean="0"/>
                        <a:t>ΚΦ ή ↓</a:t>
                      </a:r>
                      <a:endParaRPr lang="el-GR" sz="2000" dirty="0"/>
                    </a:p>
                  </a:txBody>
                  <a:tcPr/>
                </a:tc>
                <a:tc>
                  <a:txBody>
                    <a:bodyPr/>
                    <a:lstStyle/>
                    <a:p>
                      <a:r>
                        <a:rPr lang="el-GR" sz="2000" dirty="0" smtClean="0"/>
                        <a:t>↓</a:t>
                      </a:r>
                      <a:endParaRPr lang="el-GR" sz="2000" dirty="0"/>
                    </a:p>
                  </a:txBody>
                  <a:tcPr/>
                </a:tc>
                <a:tc>
                  <a:txBody>
                    <a:bodyPr/>
                    <a:lstStyle/>
                    <a:p>
                      <a:r>
                        <a:rPr lang="el-GR" sz="2000" dirty="0" smtClean="0"/>
                        <a:t>ΚΦ ή ↓</a:t>
                      </a:r>
                      <a:endParaRPr lang="el-GR" sz="2000" dirty="0"/>
                    </a:p>
                  </a:txBody>
                  <a:tcPr/>
                </a:tc>
              </a:tr>
              <a:tr h="370840">
                <a:tc>
                  <a:txBody>
                    <a:bodyPr/>
                    <a:lstStyle/>
                    <a:p>
                      <a:r>
                        <a:rPr lang="el-GR" sz="2000" dirty="0" smtClean="0"/>
                        <a:t>Άσκηση</a:t>
                      </a:r>
                      <a:endParaRPr lang="el-GR" sz="2000" dirty="0"/>
                    </a:p>
                  </a:txBody>
                  <a:tcPr/>
                </a:tc>
                <a:tc>
                  <a:txBody>
                    <a:bodyPr/>
                    <a:lstStyle/>
                    <a:p>
                      <a:r>
                        <a:rPr lang="el-GR" sz="2000" dirty="0" smtClean="0"/>
                        <a:t>↑</a:t>
                      </a:r>
                      <a:endParaRPr lang="el-GR" sz="2000" dirty="0"/>
                    </a:p>
                  </a:txBody>
                  <a:tcPr/>
                </a:tc>
                <a:tc>
                  <a:txBody>
                    <a:bodyPr/>
                    <a:lstStyle/>
                    <a:p>
                      <a:r>
                        <a:rPr lang="el-GR" sz="2000" dirty="0" smtClean="0"/>
                        <a:t>↓</a:t>
                      </a:r>
                      <a:endParaRPr lang="el-GR" sz="2000" dirty="0"/>
                    </a:p>
                  </a:txBody>
                  <a:tcPr/>
                </a:tc>
                <a:tc>
                  <a:txBody>
                    <a:bodyPr/>
                    <a:lstStyle/>
                    <a:p>
                      <a:r>
                        <a:rPr lang="el-GR" sz="2000" dirty="0" smtClean="0"/>
                        <a:t>↑</a:t>
                      </a:r>
                      <a:endParaRPr lang="el-GR" sz="2000" dirty="0"/>
                    </a:p>
                  </a:txBody>
                  <a:tcPr/>
                </a:tc>
              </a:tr>
              <a:tr h="370840">
                <a:tc>
                  <a:txBody>
                    <a:bodyPr/>
                    <a:lstStyle/>
                    <a:p>
                      <a:r>
                        <a:rPr lang="el-GR" sz="2000" dirty="0" smtClean="0"/>
                        <a:t>Παχυσαρκία</a:t>
                      </a:r>
                      <a:endParaRPr lang="el-GR" sz="2000" dirty="0"/>
                    </a:p>
                  </a:txBody>
                  <a:tcPr/>
                </a:tc>
                <a:tc>
                  <a:txBody>
                    <a:bodyPr/>
                    <a:lstStyle/>
                    <a:p>
                      <a:r>
                        <a:rPr lang="el-GR" sz="2000" dirty="0" smtClean="0"/>
                        <a:t>↓</a:t>
                      </a:r>
                      <a:endParaRPr lang="el-GR" sz="2000" dirty="0"/>
                    </a:p>
                  </a:txBody>
                  <a:tcPr/>
                </a:tc>
                <a:tc>
                  <a:txBody>
                    <a:bodyPr/>
                    <a:lstStyle/>
                    <a:p>
                      <a:r>
                        <a:rPr lang="el-GR" sz="2000" dirty="0" smtClean="0"/>
                        <a:t>ΚΦ</a:t>
                      </a:r>
                      <a:endParaRPr lang="el-GR" sz="2000" dirty="0"/>
                    </a:p>
                  </a:txBody>
                  <a:tcPr/>
                </a:tc>
                <a:tc>
                  <a:txBody>
                    <a:bodyPr/>
                    <a:lstStyle/>
                    <a:p>
                      <a:r>
                        <a:rPr lang="el-GR" sz="2000" dirty="0" smtClean="0"/>
                        <a:t>↑</a:t>
                      </a:r>
                      <a:endParaRPr lang="el-GR" sz="2000" dirty="0"/>
                    </a:p>
                  </a:txBody>
                  <a:tcPr/>
                </a:tc>
              </a:tr>
              <a:tr h="370840">
                <a:tc>
                  <a:txBody>
                    <a:bodyPr/>
                    <a:lstStyle/>
                    <a:p>
                      <a:r>
                        <a:rPr lang="el-GR" sz="2000" dirty="0" smtClean="0"/>
                        <a:t>Αλκοόλ</a:t>
                      </a:r>
                      <a:endParaRPr lang="el-GR" sz="2000" dirty="0"/>
                    </a:p>
                  </a:txBody>
                  <a:tcPr/>
                </a:tc>
                <a:tc>
                  <a:txBody>
                    <a:bodyPr/>
                    <a:lstStyle/>
                    <a:p>
                      <a:r>
                        <a:rPr lang="el-GR" sz="2000" dirty="0" smtClean="0"/>
                        <a:t>↑</a:t>
                      </a:r>
                      <a:endParaRPr lang="el-GR" sz="2000" dirty="0"/>
                    </a:p>
                  </a:txBody>
                  <a:tcPr/>
                </a:tc>
                <a:tc>
                  <a:txBody>
                    <a:bodyPr/>
                    <a:lstStyle/>
                    <a:p>
                      <a:r>
                        <a:rPr lang="el-GR" sz="2000" dirty="0" smtClean="0"/>
                        <a:t>ΚΦ</a:t>
                      </a:r>
                      <a:endParaRPr lang="el-GR" sz="2000" dirty="0"/>
                    </a:p>
                  </a:txBody>
                  <a:tcPr/>
                </a:tc>
                <a:tc>
                  <a:txBody>
                    <a:bodyPr/>
                    <a:lstStyle/>
                    <a:p>
                      <a:r>
                        <a:rPr lang="el-GR" sz="2000" dirty="0" smtClean="0"/>
                        <a:t>↑</a:t>
                      </a:r>
                      <a:endParaRPr lang="el-GR" sz="2000" dirty="0"/>
                    </a:p>
                  </a:txBody>
                  <a:tcPr/>
                </a:tc>
              </a:tr>
              <a:tr h="370840">
                <a:tc>
                  <a:txBody>
                    <a:bodyPr/>
                    <a:lstStyle/>
                    <a:p>
                      <a:r>
                        <a:rPr lang="el-GR" sz="2000" dirty="0" smtClean="0"/>
                        <a:t>Εξωγενή οιστρογόνα</a:t>
                      </a:r>
                      <a:endParaRPr lang="el-GR" sz="2000" dirty="0"/>
                    </a:p>
                  </a:txBody>
                  <a:tcPr/>
                </a:tc>
                <a:tc>
                  <a:txBody>
                    <a:bodyPr/>
                    <a:lstStyle/>
                    <a:p>
                      <a:r>
                        <a:rPr lang="el-GR" sz="2000" dirty="0" smtClean="0"/>
                        <a:t>↑</a:t>
                      </a:r>
                      <a:endParaRPr lang="el-GR" sz="2000" dirty="0"/>
                    </a:p>
                  </a:txBody>
                  <a:tcPr/>
                </a:tc>
                <a:tc>
                  <a:txBody>
                    <a:bodyPr/>
                    <a:lstStyle/>
                    <a:p>
                      <a:r>
                        <a:rPr lang="el-GR" sz="2000" dirty="0" smtClean="0"/>
                        <a:t>↓</a:t>
                      </a:r>
                      <a:endParaRPr lang="el-GR" sz="2000" dirty="0"/>
                    </a:p>
                  </a:txBody>
                  <a:tcPr/>
                </a:tc>
                <a:tc>
                  <a:txBody>
                    <a:bodyPr/>
                    <a:lstStyle/>
                    <a:p>
                      <a:r>
                        <a:rPr lang="el-GR" sz="2000" dirty="0" smtClean="0"/>
                        <a:t>↑</a:t>
                      </a:r>
                      <a:endParaRPr lang="el-GR" sz="2000" dirty="0"/>
                    </a:p>
                  </a:txBody>
                  <a:tcPr/>
                </a:tc>
              </a:tr>
            </a:tbl>
          </a:graphicData>
        </a:graphic>
      </p:graphicFrame>
    </p:spTree>
    <p:extLst>
      <p:ext uri="{BB962C8B-B14F-4D97-AF65-F5344CB8AC3E}">
        <p14:creationId xmlns:p14="http://schemas.microsoft.com/office/powerpoint/2010/main" val="1052428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dirty="0"/>
              <a:t>Διαταραχές μεταβολισμού λιπιδίων </a:t>
            </a:r>
            <a:r>
              <a:rPr lang="el-GR" dirty="0" smtClean="0"/>
              <a:t/>
            </a:r>
            <a:br>
              <a:rPr lang="el-GR" dirty="0" smtClean="0"/>
            </a:br>
            <a:r>
              <a:rPr lang="el-GR" sz="3200" b="0" dirty="0" smtClean="0"/>
              <a:t>(</a:t>
            </a:r>
            <a:r>
              <a:rPr lang="el-GR" sz="3200" b="0" dirty="0"/>
              <a:t>1 από 10</a:t>
            </a:r>
            <a:r>
              <a:rPr lang="el-GR" sz="3200" b="0" dirty="0" smtClean="0"/>
              <a:t>)</a:t>
            </a:r>
            <a:endParaRPr lang="el-GR" sz="3200" b="0" dirty="0"/>
          </a:p>
        </p:txBody>
      </p:sp>
      <p:sp>
        <p:nvSpPr>
          <p:cNvPr id="6" name="Content Placeholder 5"/>
          <p:cNvSpPr>
            <a:spLocks noGrp="1"/>
          </p:cNvSpPr>
          <p:nvPr>
            <p:ph idx="1"/>
          </p:nvPr>
        </p:nvSpPr>
        <p:spPr/>
        <p:txBody>
          <a:bodyPr/>
          <a:lstStyle/>
          <a:p>
            <a:r>
              <a:rPr lang="el-GR" sz="2800" b="1" dirty="0">
                <a:solidFill>
                  <a:srgbClr val="004B82"/>
                </a:solidFill>
              </a:rPr>
              <a:t>Δευτερογενείς υπερλιπιδαιμίες</a:t>
            </a:r>
          </a:p>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23</a:t>
            </a:fld>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498200505"/>
              </p:ext>
            </p:extLst>
          </p:nvPr>
        </p:nvGraphicFramePr>
        <p:xfrm>
          <a:off x="935596" y="1916832"/>
          <a:ext cx="7272808" cy="3169920"/>
        </p:xfrm>
        <a:graphic>
          <a:graphicData uri="http://schemas.openxmlformats.org/drawingml/2006/table">
            <a:tbl>
              <a:tblPr firstRow="1" bandRow="1">
                <a:tableStyleId>{85BE263C-DBD7-4A20-BB59-AAB30ACAA65A}</a:tableStyleId>
              </a:tblPr>
              <a:tblGrid>
                <a:gridCol w="3256653"/>
                <a:gridCol w="895579"/>
                <a:gridCol w="1546910"/>
                <a:gridCol w="1573666"/>
              </a:tblGrid>
              <a:tr h="370840">
                <a:tc>
                  <a:txBody>
                    <a:bodyPr/>
                    <a:lstStyle/>
                    <a:p>
                      <a:r>
                        <a:rPr lang="el-GR" sz="2000" dirty="0" smtClean="0"/>
                        <a:t>Κατάσταση</a:t>
                      </a:r>
                      <a:endParaRPr lang="el-GR" sz="2000" dirty="0"/>
                    </a:p>
                  </a:txBody>
                  <a:tcPr>
                    <a:solidFill>
                      <a:srgbClr val="820000"/>
                    </a:solidFill>
                  </a:tcPr>
                </a:tc>
                <a:tc>
                  <a:txBody>
                    <a:bodyPr/>
                    <a:lstStyle/>
                    <a:p>
                      <a:pPr algn="ctr"/>
                      <a:r>
                        <a:rPr lang="en-US" sz="2000" dirty="0" smtClean="0"/>
                        <a:t>HDL</a:t>
                      </a:r>
                      <a:endParaRPr lang="el-GR" sz="2000" dirty="0"/>
                    </a:p>
                  </a:txBody>
                  <a:tcPr>
                    <a:solidFill>
                      <a:srgbClr val="820000"/>
                    </a:solidFill>
                  </a:tcPr>
                </a:tc>
                <a:tc>
                  <a:txBody>
                    <a:bodyPr/>
                    <a:lstStyle/>
                    <a:p>
                      <a:pPr algn="ctr"/>
                      <a:r>
                        <a:rPr lang="en-US" sz="2000" dirty="0" smtClean="0"/>
                        <a:t>LDL</a:t>
                      </a:r>
                      <a:endParaRPr lang="el-GR" sz="2000" dirty="0"/>
                    </a:p>
                  </a:txBody>
                  <a:tcPr>
                    <a:solidFill>
                      <a:srgbClr val="820000"/>
                    </a:solidFill>
                  </a:tcPr>
                </a:tc>
                <a:tc>
                  <a:txBody>
                    <a:bodyPr/>
                    <a:lstStyle/>
                    <a:p>
                      <a:pPr algn="ctr"/>
                      <a:r>
                        <a:rPr lang="en-US" sz="2000" dirty="0" smtClean="0"/>
                        <a:t>Trig</a:t>
                      </a:r>
                      <a:endParaRPr lang="el-GR" sz="2000" dirty="0"/>
                    </a:p>
                  </a:txBody>
                  <a:tcPr>
                    <a:solidFill>
                      <a:srgbClr val="820000"/>
                    </a:solidFill>
                  </a:tcPr>
                </a:tc>
              </a:tr>
              <a:tr h="370840">
                <a:tc>
                  <a:txBody>
                    <a:bodyPr/>
                    <a:lstStyle/>
                    <a:p>
                      <a:r>
                        <a:rPr lang="el-GR" sz="2000" dirty="0" smtClean="0"/>
                        <a:t>Παχυσαρκία</a:t>
                      </a:r>
                      <a:endParaRPr lang="el-GR" sz="2000" dirty="0"/>
                    </a:p>
                  </a:txBody>
                  <a:tcPr/>
                </a:tc>
                <a:tc>
                  <a:txBody>
                    <a:bodyPr/>
                    <a:lstStyle/>
                    <a:p>
                      <a:pPr algn="ctr"/>
                      <a:r>
                        <a:rPr lang="el-GR" sz="2000" dirty="0" smtClean="0"/>
                        <a:t>↓</a:t>
                      </a:r>
                      <a:endParaRPr lang="el-GR" sz="2000" dirty="0"/>
                    </a:p>
                  </a:txBody>
                  <a:tcPr/>
                </a:tc>
                <a:tc>
                  <a:txBody>
                    <a:bodyPr/>
                    <a:lstStyle/>
                    <a:p>
                      <a:pPr algn="ctr"/>
                      <a:r>
                        <a:rPr lang="el-GR" sz="2000" dirty="0" smtClean="0"/>
                        <a:t>ΚΦ</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r>
              <a:tr h="370840">
                <a:tc>
                  <a:txBody>
                    <a:bodyPr/>
                    <a:lstStyle/>
                    <a:p>
                      <a:r>
                        <a:rPr lang="el-GR" sz="2000" dirty="0" smtClean="0"/>
                        <a:t>Αλκοολισμός</a:t>
                      </a:r>
                      <a:endParaRPr lang="el-GR" sz="2000" dirty="0"/>
                    </a:p>
                  </a:txBody>
                  <a:tcPr/>
                </a:tc>
                <a:tc>
                  <a:txBody>
                    <a:bodyPr/>
                    <a:lstStyle/>
                    <a:p>
                      <a:pPr algn="ctr"/>
                      <a:r>
                        <a:rPr lang="el-GR" sz="2000" dirty="0" smtClean="0"/>
                        <a:t>↑</a:t>
                      </a:r>
                      <a:endParaRPr lang="el-GR" sz="2000" dirty="0"/>
                    </a:p>
                  </a:txBody>
                  <a:tcPr/>
                </a:tc>
                <a:tc>
                  <a:txBody>
                    <a:bodyPr/>
                    <a:lstStyle/>
                    <a:p>
                      <a:pPr algn="ctr"/>
                      <a:r>
                        <a:rPr lang="el-GR" sz="2000" dirty="0" smtClean="0"/>
                        <a:t>ΚΦ</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r>
              <a:tr h="370840">
                <a:tc>
                  <a:txBody>
                    <a:bodyPr/>
                    <a:lstStyle/>
                    <a:p>
                      <a:r>
                        <a:rPr lang="el-GR" sz="2000" dirty="0" smtClean="0"/>
                        <a:t>Σακχαρώδης διαβήτης</a:t>
                      </a:r>
                      <a:endParaRPr lang="el-GR" sz="2000" dirty="0"/>
                    </a:p>
                  </a:txBody>
                  <a:tcPr/>
                </a:tc>
                <a:tc>
                  <a:txBody>
                    <a:bodyPr/>
                    <a:lstStyle/>
                    <a:p>
                      <a:pPr algn="ctr"/>
                      <a:r>
                        <a:rPr lang="el-GR" sz="2000" dirty="0" smtClean="0"/>
                        <a:t>ΚΦ/↓</a:t>
                      </a:r>
                      <a:endParaRPr lang="el-GR" sz="2000" dirty="0"/>
                    </a:p>
                  </a:txBody>
                  <a:tcPr/>
                </a:tc>
                <a:tc>
                  <a:txBody>
                    <a:bodyPr/>
                    <a:lstStyle/>
                    <a:p>
                      <a:pPr algn="ctr"/>
                      <a:r>
                        <a:rPr lang="el-GR" sz="2000" dirty="0" smtClean="0"/>
                        <a:t>ΚΦ</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r>
              <a:tr h="370840">
                <a:tc>
                  <a:txBody>
                    <a:bodyPr/>
                    <a:lstStyle/>
                    <a:p>
                      <a:r>
                        <a:rPr lang="el-GR" sz="2000" dirty="0" smtClean="0"/>
                        <a:t>Υποθυρεοειδισμός</a:t>
                      </a:r>
                      <a:endParaRPr lang="el-GR" sz="2000" dirty="0"/>
                    </a:p>
                  </a:txBody>
                  <a:tcPr/>
                </a:tc>
                <a:tc>
                  <a:txBody>
                    <a:bodyPr/>
                    <a:lstStyle/>
                    <a:p>
                      <a:pPr algn="ctr"/>
                      <a:r>
                        <a:rPr lang="el-GR" sz="2000" dirty="0" smtClean="0"/>
                        <a:t>ΚΦ</a:t>
                      </a:r>
                      <a:endParaRPr lang="el-GR" sz="2000" dirty="0"/>
                    </a:p>
                  </a:txBody>
                  <a:tcPr/>
                </a:tc>
                <a:tc>
                  <a:txBody>
                    <a:bodyPr/>
                    <a:lstStyle/>
                    <a:p>
                      <a:pPr algn="ctr"/>
                      <a:r>
                        <a:rPr lang="el-GR" sz="2000" dirty="0" smtClean="0"/>
                        <a:t>↑↑</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ΚΦ/↑</a:t>
                      </a:r>
                    </a:p>
                  </a:txBody>
                  <a:tcPr/>
                </a:tc>
              </a:tr>
              <a:tr h="370840">
                <a:tc>
                  <a:txBody>
                    <a:bodyPr/>
                    <a:lstStyle/>
                    <a:p>
                      <a:r>
                        <a:rPr lang="el-GR" sz="2000" dirty="0" smtClean="0"/>
                        <a:t>Νεφρωσικό σύνδρομο</a:t>
                      </a:r>
                      <a:endParaRPr lang="el-GR" sz="2000" dirty="0"/>
                    </a:p>
                  </a:txBody>
                  <a:tcPr/>
                </a:tc>
                <a:tc>
                  <a:txBody>
                    <a:bodyPr/>
                    <a:lstStyle/>
                    <a:p>
                      <a:pPr algn="ctr"/>
                      <a:r>
                        <a:rPr lang="el-GR" sz="2000" dirty="0" smtClean="0"/>
                        <a:t>↓</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r>
              <a:tr h="370840">
                <a:tc>
                  <a:txBody>
                    <a:bodyPr/>
                    <a:lstStyle/>
                    <a:p>
                      <a:r>
                        <a:rPr lang="el-GR" sz="2000" dirty="0" smtClean="0"/>
                        <a:t>Χρόνια νεφρική ανεπάρκεια</a:t>
                      </a:r>
                      <a:endParaRPr lang="el-GR" sz="2000" dirty="0"/>
                    </a:p>
                  </a:txBody>
                  <a:tcPr/>
                </a:tc>
                <a:tc>
                  <a:txBody>
                    <a:bodyPr/>
                    <a:lstStyle/>
                    <a:p>
                      <a:pPr algn="ctr"/>
                      <a:r>
                        <a:rPr lang="el-GR" sz="2000" dirty="0" smtClean="0"/>
                        <a:t>↓</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ΚΦ/↑</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r>
              <a:tr h="370840">
                <a:tc>
                  <a:txBody>
                    <a:bodyPr/>
                    <a:lstStyle/>
                    <a:p>
                      <a:r>
                        <a:rPr lang="el-GR" sz="2000" dirty="0" smtClean="0"/>
                        <a:t>Χολόσταση</a:t>
                      </a:r>
                      <a:endParaRPr lang="el-GR" sz="2000" dirty="0"/>
                    </a:p>
                  </a:txBody>
                  <a:tcPr/>
                </a:tc>
                <a:tc>
                  <a:txBody>
                    <a:bodyPr/>
                    <a:lstStyle/>
                    <a:p>
                      <a:pPr algn="ctr"/>
                      <a:r>
                        <a:rPr lang="el-GR" sz="2000" dirty="0" smtClean="0"/>
                        <a:t>ΚΦ</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a:t>
                      </a:r>
                      <a:endParaRPr lang="el-GR" sz="2000" dirty="0"/>
                    </a:p>
                  </a:txBody>
                  <a:tcPr/>
                </a:tc>
                <a:tc>
                  <a:txBody>
                    <a:bodyPr/>
                    <a:lstStyle/>
                    <a:p>
                      <a:pPr algn="ctr"/>
                      <a:r>
                        <a:rPr lang="el-GR" sz="2000" dirty="0" smtClean="0"/>
                        <a:t>ΚΦ</a:t>
                      </a:r>
                      <a:endParaRPr lang="el-GR" sz="2000" dirty="0"/>
                    </a:p>
                  </a:txBody>
                  <a:tcPr/>
                </a:tc>
              </a:tr>
            </a:tbl>
          </a:graphicData>
        </a:graphic>
      </p:graphicFrame>
    </p:spTree>
    <p:extLst>
      <p:ext uri="{BB962C8B-B14F-4D97-AF65-F5344CB8AC3E}">
        <p14:creationId xmlns:p14="http://schemas.microsoft.com/office/powerpoint/2010/main" val="4147684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(2 </a:t>
            </a:r>
            <a:r>
              <a:rPr lang="el-GR" sz="3200" b="0" dirty="0"/>
              <a:t>από 10)</a:t>
            </a:r>
            <a:endParaRPr lang="el-GR" dirty="0"/>
          </a:p>
        </p:txBody>
      </p:sp>
      <p:sp>
        <p:nvSpPr>
          <p:cNvPr id="5" name="Content Placeholder 4"/>
          <p:cNvSpPr>
            <a:spLocks noGrp="1"/>
          </p:cNvSpPr>
          <p:nvPr>
            <p:ph idx="1"/>
          </p:nvPr>
        </p:nvSpPr>
        <p:spPr/>
        <p:txBody>
          <a:bodyPr>
            <a:noAutofit/>
          </a:bodyPr>
          <a:lstStyle/>
          <a:p>
            <a:r>
              <a:rPr lang="el-GR" sz="2800" b="1" dirty="0">
                <a:solidFill>
                  <a:srgbClr val="004B82"/>
                </a:solidFill>
              </a:rPr>
              <a:t>Οικογενής υπερχοληστερολαιμία (</a:t>
            </a:r>
            <a:r>
              <a:rPr lang="en-US" sz="2800" b="1" dirty="0">
                <a:solidFill>
                  <a:srgbClr val="004B82"/>
                </a:solidFill>
              </a:rPr>
              <a:t>FH)</a:t>
            </a:r>
            <a:endParaRPr lang="el-GR" sz="2800" b="1" dirty="0">
              <a:solidFill>
                <a:srgbClr val="004B82"/>
              </a:solidFill>
            </a:endParaRPr>
          </a:p>
          <a:p>
            <a:pPr lvl="1">
              <a:lnSpc>
                <a:spcPct val="150000"/>
              </a:lnSpc>
            </a:pPr>
            <a:r>
              <a:rPr lang="el-GR" sz="2400" dirty="0"/>
              <a:t>Χαρακτηρίζεται από </a:t>
            </a:r>
            <a:r>
              <a:rPr lang="el-GR" sz="2400" b="1" dirty="0">
                <a:solidFill>
                  <a:srgbClr val="820000"/>
                </a:solidFill>
              </a:rPr>
              <a:t>πολύ υψηλές συγκεντρώσεις </a:t>
            </a:r>
            <a:r>
              <a:rPr lang="en-US" sz="2400" b="1" dirty="0">
                <a:solidFill>
                  <a:srgbClr val="820000"/>
                </a:solidFill>
              </a:rPr>
              <a:t>CHOL </a:t>
            </a:r>
            <a:r>
              <a:rPr lang="el-GR" sz="2400" b="1" dirty="0">
                <a:solidFill>
                  <a:srgbClr val="820000"/>
                </a:solidFill>
              </a:rPr>
              <a:t>και </a:t>
            </a:r>
            <a:r>
              <a:rPr lang="en-US" sz="2400" b="1" dirty="0">
                <a:solidFill>
                  <a:srgbClr val="820000"/>
                </a:solidFill>
              </a:rPr>
              <a:t>LDL</a:t>
            </a:r>
            <a:r>
              <a:rPr lang="en-US" sz="2400" dirty="0">
                <a:solidFill>
                  <a:srgbClr val="C00000"/>
                </a:solidFill>
              </a:rPr>
              <a:t> </a:t>
            </a:r>
            <a:r>
              <a:rPr lang="el-GR" sz="2400" dirty="0"/>
              <a:t>από τη παιδική ηλικία που δεν αιτιολογούνται από παχυσαρκία ή άλλους παράγοντες.</a:t>
            </a:r>
          </a:p>
          <a:p>
            <a:pPr lvl="1">
              <a:lnSpc>
                <a:spcPct val="150000"/>
              </a:lnSpc>
            </a:pPr>
            <a:r>
              <a:rPr lang="el-GR" sz="2400" dirty="0" smtClean="0"/>
              <a:t>Πρόκειται </a:t>
            </a:r>
            <a:r>
              <a:rPr lang="el-GR" sz="2400" dirty="0"/>
              <a:t>για </a:t>
            </a:r>
            <a:r>
              <a:rPr lang="el-GR" sz="2400" b="1" dirty="0">
                <a:solidFill>
                  <a:srgbClr val="820000"/>
                </a:solidFill>
              </a:rPr>
              <a:t>μετάλλαξη του υποδοχέα της </a:t>
            </a:r>
            <a:r>
              <a:rPr lang="en-US" sz="2400" b="1" dirty="0">
                <a:solidFill>
                  <a:srgbClr val="820000"/>
                </a:solidFill>
              </a:rPr>
              <a:t>LDL </a:t>
            </a:r>
            <a:r>
              <a:rPr lang="el-GR" sz="2400" dirty="0"/>
              <a:t>με αυτοσωματικό επικρατή τρόπο. Οι ομοζυγώτες εμφανίζουν στεφανιαία νόσο από την παιδική ηλικία.</a:t>
            </a:r>
          </a:p>
          <a:p>
            <a:pPr lvl="1">
              <a:lnSpc>
                <a:spcPct val="150000"/>
              </a:lnSpc>
            </a:pPr>
            <a:r>
              <a:rPr lang="el-GR" sz="2400" dirty="0" smtClean="0"/>
              <a:t>Χαρακτηριστικό </a:t>
            </a:r>
            <a:r>
              <a:rPr lang="el-GR" sz="2400" dirty="0"/>
              <a:t>είναι τα</a:t>
            </a:r>
            <a:r>
              <a:rPr lang="el-GR" sz="2400" b="1" dirty="0">
                <a:solidFill>
                  <a:srgbClr val="820000"/>
                </a:solidFill>
              </a:rPr>
              <a:t> ξανθώματα </a:t>
            </a:r>
            <a:r>
              <a:rPr lang="el-GR" sz="2400" dirty="0"/>
              <a:t>στους τένοντες του ασθενούς</a:t>
            </a:r>
            <a:r>
              <a:rPr lang="el-GR"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24</a:t>
            </a:fld>
            <a:endParaRPr lang="el-GR" dirty="0"/>
          </a:p>
        </p:txBody>
      </p:sp>
    </p:spTree>
    <p:extLst>
      <p:ext uri="{BB962C8B-B14F-4D97-AF65-F5344CB8AC3E}">
        <p14:creationId xmlns:p14="http://schemas.microsoft.com/office/powerpoint/2010/main" val="567354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(3 </a:t>
            </a:r>
            <a:r>
              <a:rPr lang="el-GR" sz="3200" b="0" dirty="0"/>
              <a:t>από 10)</a:t>
            </a:r>
            <a:endParaRPr lang="el-GR" dirty="0"/>
          </a:p>
        </p:txBody>
      </p:sp>
      <p:sp>
        <p:nvSpPr>
          <p:cNvPr id="5" name="Content Placeholder 4"/>
          <p:cNvSpPr>
            <a:spLocks noGrp="1"/>
          </p:cNvSpPr>
          <p:nvPr>
            <p:ph idx="1"/>
          </p:nvPr>
        </p:nvSpPr>
        <p:spPr/>
        <p:txBody>
          <a:bodyPr>
            <a:normAutofit/>
          </a:bodyPr>
          <a:lstStyle/>
          <a:p>
            <a:r>
              <a:rPr lang="el-GR" sz="2800" b="1" dirty="0">
                <a:solidFill>
                  <a:srgbClr val="004B82"/>
                </a:solidFill>
              </a:rPr>
              <a:t>Κοινή πολυγονική </a:t>
            </a:r>
            <a:r>
              <a:rPr lang="el-GR" sz="2800" b="1" dirty="0" smtClean="0">
                <a:solidFill>
                  <a:srgbClr val="004B82"/>
                </a:solidFill>
              </a:rPr>
              <a:t>υπερχοληστερολαιμία</a:t>
            </a:r>
          </a:p>
          <a:p>
            <a:pPr>
              <a:lnSpc>
                <a:spcPct val="150000"/>
              </a:lnSpc>
            </a:pPr>
            <a:r>
              <a:rPr lang="el-GR" sz="2400" dirty="0"/>
              <a:t>Χαρακτηρίζεται από </a:t>
            </a:r>
            <a:r>
              <a:rPr lang="el-GR" sz="2400" b="1" dirty="0">
                <a:solidFill>
                  <a:srgbClr val="820000"/>
                </a:solidFill>
              </a:rPr>
              <a:t>υψηλές συγκεντρώσεις </a:t>
            </a:r>
            <a:r>
              <a:rPr lang="en-US" sz="2400" b="1" dirty="0">
                <a:solidFill>
                  <a:srgbClr val="820000"/>
                </a:solidFill>
              </a:rPr>
              <a:t>CHOL </a:t>
            </a:r>
            <a:r>
              <a:rPr lang="el-GR" sz="2400" b="1" dirty="0">
                <a:solidFill>
                  <a:srgbClr val="820000"/>
                </a:solidFill>
              </a:rPr>
              <a:t>και </a:t>
            </a:r>
            <a:r>
              <a:rPr lang="en-US" sz="2400" b="1" dirty="0">
                <a:solidFill>
                  <a:srgbClr val="820000"/>
                </a:solidFill>
              </a:rPr>
              <a:t>LDL </a:t>
            </a:r>
            <a:r>
              <a:rPr lang="el-GR" sz="2400" b="1" dirty="0">
                <a:solidFill>
                  <a:srgbClr val="820000"/>
                </a:solidFill>
              </a:rPr>
              <a:t>όχι όμως τόσο όσο στη οικογενής υπερχοληστερολαιμία</a:t>
            </a:r>
            <a:r>
              <a:rPr lang="el-GR" sz="2400" dirty="0"/>
              <a:t>.</a:t>
            </a:r>
            <a:r>
              <a:rPr lang="el-GR" sz="2400" dirty="0">
                <a:solidFill>
                  <a:srgbClr val="C00000"/>
                </a:solidFill>
              </a:rPr>
              <a:t> </a:t>
            </a:r>
            <a:r>
              <a:rPr lang="el-GR" sz="2400" dirty="0"/>
              <a:t>Εμφανίζεται σε παιδική ηλικία αλλά </a:t>
            </a:r>
            <a:r>
              <a:rPr lang="el-GR" sz="2400" b="1" dirty="0">
                <a:solidFill>
                  <a:srgbClr val="820000"/>
                </a:solidFill>
              </a:rPr>
              <a:t>επηρεάζεται από περιβαλλοντικούς παράγοντες</a:t>
            </a:r>
            <a:r>
              <a:rPr lang="el-GR" sz="2400" dirty="0">
                <a:solidFill>
                  <a:srgbClr val="C00000"/>
                </a:solidFill>
              </a:rPr>
              <a:t> </a:t>
            </a:r>
            <a:r>
              <a:rPr lang="el-GR" sz="2400" dirty="0"/>
              <a:t>όπως είναι η δίαιτα.</a:t>
            </a:r>
          </a:p>
          <a:p>
            <a:pPr>
              <a:lnSpc>
                <a:spcPct val="150000"/>
              </a:lnSpc>
            </a:pPr>
            <a:r>
              <a:rPr lang="el-GR" sz="2400" dirty="0" smtClean="0"/>
              <a:t>Οφείλεται </a:t>
            </a:r>
            <a:r>
              <a:rPr lang="el-GR" sz="2400" dirty="0"/>
              <a:t>σε μεταλλάξεις πολλών διαφορετικών γονιδίων. Οι ετεροζυγώτες σαφώς διαφέρουν από τα φυσιολογικά άτομα.</a:t>
            </a:r>
          </a:p>
          <a:p>
            <a:endParaRPr lang="el-GR" sz="2400" b="1" dirty="0">
              <a:solidFill>
                <a:srgbClr val="820000"/>
              </a:solidFill>
            </a:endParaRPr>
          </a:p>
          <a:p>
            <a:endParaRPr lang="el-GR" sz="2400" b="1" dirty="0">
              <a:solidFill>
                <a:srgbClr val="820000"/>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25</a:t>
            </a:fld>
            <a:endParaRPr lang="el-GR" dirty="0"/>
          </a:p>
        </p:txBody>
      </p:sp>
    </p:spTree>
    <p:extLst>
      <p:ext uri="{BB962C8B-B14F-4D97-AF65-F5344CB8AC3E}">
        <p14:creationId xmlns:p14="http://schemas.microsoft.com/office/powerpoint/2010/main" val="3424240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(4 </a:t>
            </a:r>
            <a:r>
              <a:rPr lang="el-GR" sz="3200" b="0" dirty="0"/>
              <a:t>από 10)</a:t>
            </a:r>
            <a:endParaRPr lang="el-GR" dirty="0"/>
          </a:p>
        </p:txBody>
      </p:sp>
      <p:sp>
        <p:nvSpPr>
          <p:cNvPr id="5" name="Content Placeholder 4"/>
          <p:cNvSpPr>
            <a:spLocks noGrp="1"/>
          </p:cNvSpPr>
          <p:nvPr>
            <p:ph idx="1"/>
          </p:nvPr>
        </p:nvSpPr>
        <p:spPr/>
        <p:txBody>
          <a:bodyPr>
            <a:normAutofit lnSpcReduction="10000"/>
          </a:bodyPr>
          <a:lstStyle/>
          <a:p>
            <a:r>
              <a:rPr lang="el-GR" sz="2800" b="1" dirty="0">
                <a:solidFill>
                  <a:srgbClr val="004B82"/>
                </a:solidFill>
              </a:rPr>
              <a:t>Οικογενής </a:t>
            </a:r>
            <a:r>
              <a:rPr lang="el-GR" sz="2800" b="1" dirty="0" smtClean="0">
                <a:solidFill>
                  <a:srgbClr val="004B82"/>
                </a:solidFill>
              </a:rPr>
              <a:t>χυλομικροναιμία</a:t>
            </a:r>
          </a:p>
          <a:p>
            <a:pPr>
              <a:lnSpc>
                <a:spcPct val="150000"/>
              </a:lnSpc>
            </a:pPr>
            <a:r>
              <a:rPr lang="el-GR" sz="2400" dirty="0"/>
              <a:t>Χαρακτηρίζεται από </a:t>
            </a:r>
            <a:r>
              <a:rPr lang="el-GR" sz="2400" b="1" dirty="0">
                <a:solidFill>
                  <a:srgbClr val="820000"/>
                </a:solidFill>
              </a:rPr>
              <a:t>υψηλές συγκεντρώσεις χυλομικρών λόγω</a:t>
            </a:r>
            <a:r>
              <a:rPr lang="el-GR" sz="2400" dirty="0">
                <a:solidFill>
                  <a:srgbClr val="C00000"/>
                </a:solidFill>
              </a:rPr>
              <a:t> </a:t>
            </a:r>
            <a:r>
              <a:rPr lang="el-GR" sz="2400" dirty="0"/>
              <a:t>αδυναμίας του οργανισμού να τα διώξει από την κυκλοφορία. </a:t>
            </a:r>
          </a:p>
          <a:p>
            <a:pPr>
              <a:lnSpc>
                <a:spcPct val="150000"/>
              </a:lnSpc>
            </a:pPr>
            <a:r>
              <a:rPr lang="el-GR" sz="2400" dirty="0" smtClean="0"/>
              <a:t>Χαρακτηριστική </a:t>
            </a:r>
            <a:r>
              <a:rPr lang="el-GR" sz="2400" dirty="0"/>
              <a:t>είναι η παρουσία εξανθηματικών ξανθωμάτων στην παιδική ακόμα ηλικία, κοιλιακού άλγους η ηπατοσπληνομεγαλία και η αμφιβληστροειδική λιπιδαιμία.</a:t>
            </a:r>
          </a:p>
          <a:p>
            <a:pPr>
              <a:lnSpc>
                <a:spcPct val="150000"/>
              </a:lnSpc>
            </a:pPr>
            <a:r>
              <a:rPr lang="el-GR" sz="2400" dirty="0" smtClean="0"/>
              <a:t>Οφείλεται </a:t>
            </a:r>
            <a:r>
              <a:rPr lang="el-GR" sz="2400" dirty="0"/>
              <a:t>σε μετάλλαξη της </a:t>
            </a:r>
            <a:r>
              <a:rPr lang="en-US" sz="2400" b="1" dirty="0">
                <a:solidFill>
                  <a:srgbClr val="820000"/>
                </a:solidFill>
              </a:rPr>
              <a:t>apoC-II </a:t>
            </a:r>
            <a:r>
              <a:rPr lang="el-GR" sz="2400" b="1" dirty="0">
                <a:solidFill>
                  <a:srgbClr val="820000"/>
                </a:solidFill>
              </a:rPr>
              <a:t>και </a:t>
            </a:r>
            <a:r>
              <a:rPr lang="en-US" sz="2400" b="1" dirty="0">
                <a:solidFill>
                  <a:srgbClr val="820000"/>
                </a:solidFill>
              </a:rPr>
              <a:t>LPL </a:t>
            </a:r>
            <a:r>
              <a:rPr lang="en-US" sz="2400" dirty="0"/>
              <a:t>(</a:t>
            </a:r>
            <a:r>
              <a:rPr lang="el-GR" sz="2400" b="1" dirty="0">
                <a:solidFill>
                  <a:srgbClr val="820000"/>
                </a:solidFill>
              </a:rPr>
              <a:t>λιποπρωτεινική λιπάση</a:t>
            </a:r>
            <a:r>
              <a:rPr lang="el-GR" sz="2400" dirty="0"/>
              <a:t>)</a:t>
            </a:r>
            <a:r>
              <a:rPr lang="el-GR" sz="2400" dirty="0">
                <a:solidFill>
                  <a:srgbClr val="C00000"/>
                </a:solidFill>
              </a:rPr>
              <a:t> </a:t>
            </a:r>
            <a:r>
              <a:rPr lang="el-GR" sz="2400" dirty="0"/>
              <a:t>από αυτοσωματικό υπολειπόμενο γονίδιο. </a:t>
            </a:r>
          </a:p>
          <a:p>
            <a:endParaRPr lang="el-GR" sz="2400" b="1" dirty="0">
              <a:solidFill>
                <a:srgbClr val="820000"/>
              </a:solidFill>
            </a:endParaRPr>
          </a:p>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26</a:t>
            </a:fld>
            <a:endParaRPr lang="el-GR" dirty="0"/>
          </a:p>
        </p:txBody>
      </p:sp>
    </p:spTree>
    <p:extLst>
      <p:ext uri="{BB962C8B-B14F-4D97-AF65-F5344CB8AC3E}">
        <p14:creationId xmlns:p14="http://schemas.microsoft.com/office/powerpoint/2010/main" val="1316536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(5 </a:t>
            </a:r>
            <a:r>
              <a:rPr lang="el-GR" sz="3200" b="0" dirty="0"/>
              <a:t>από 10)</a:t>
            </a:r>
            <a:endParaRPr lang="el-GR" dirty="0"/>
          </a:p>
        </p:txBody>
      </p:sp>
      <p:sp>
        <p:nvSpPr>
          <p:cNvPr id="5" name="Content Placeholder 4"/>
          <p:cNvSpPr>
            <a:spLocks noGrp="1"/>
          </p:cNvSpPr>
          <p:nvPr>
            <p:ph idx="1"/>
          </p:nvPr>
        </p:nvSpPr>
        <p:spPr/>
        <p:txBody>
          <a:bodyPr>
            <a:normAutofit/>
          </a:bodyPr>
          <a:lstStyle/>
          <a:p>
            <a:r>
              <a:rPr lang="el-GR" sz="2800" b="1" dirty="0">
                <a:solidFill>
                  <a:srgbClr val="004B82"/>
                </a:solidFill>
              </a:rPr>
              <a:t>Οικογενής </a:t>
            </a:r>
            <a:r>
              <a:rPr lang="el-GR" sz="2800" b="1" dirty="0" smtClean="0">
                <a:solidFill>
                  <a:srgbClr val="004B82"/>
                </a:solidFill>
              </a:rPr>
              <a:t>υπερτριγλυκεριδαιμία</a:t>
            </a:r>
          </a:p>
          <a:p>
            <a:pPr>
              <a:lnSpc>
                <a:spcPct val="150000"/>
              </a:lnSpc>
            </a:pPr>
            <a:r>
              <a:rPr lang="el-GR" sz="2400" dirty="0"/>
              <a:t>Χαρακτηρίζεται από </a:t>
            </a:r>
            <a:r>
              <a:rPr lang="el-GR" sz="2400" b="1" dirty="0">
                <a:solidFill>
                  <a:srgbClr val="820000"/>
                </a:solidFill>
              </a:rPr>
              <a:t>υψηλές συγκεντρώσεις </a:t>
            </a:r>
            <a:r>
              <a:rPr lang="en-US" sz="2400" b="1" dirty="0">
                <a:solidFill>
                  <a:srgbClr val="820000"/>
                </a:solidFill>
              </a:rPr>
              <a:t>TRIG </a:t>
            </a:r>
            <a:r>
              <a:rPr lang="el-GR" sz="2400" dirty="0"/>
              <a:t>και οφείλεται σε περίσσεια </a:t>
            </a:r>
            <a:r>
              <a:rPr lang="en-US" sz="2400" dirty="0"/>
              <a:t>VLDL.</a:t>
            </a:r>
            <a:endParaRPr lang="el-GR" sz="2400" dirty="0">
              <a:solidFill>
                <a:srgbClr val="C00000"/>
              </a:solidFill>
            </a:endParaRPr>
          </a:p>
          <a:p>
            <a:pPr>
              <a:lnSpc>
                <a:spcPct val="150000"/>
              </a:lnSpc>
            </a:pPr>
            <a:r>
              <a:rPr lang="el-GR" sz="2400" dirty="0"/>
              <a:t>Προκαλεί εξανθηματικά ξανθώματα και λιπαιμία </a:t>
            </a:r>
            <a:r>
              <a:rPr lang="el-GR" sz="2400" dirty="0" smtClean="0"/>
              <a:t>αμφιβληστροειδοπάθειας</a:t>
            </a:r>
            <a:r>
              <a:rPr lang="el-GR" sz="2400" dirty="0"/>
              <a:t>.</a:t>
            </a:r>
          </a:p>
          <a:p>
            <a:pPr>
              <a:lnSpc>
                <a:spcPct val="150000"/>
              </a:lnSpc>
            </a:pPr>
            <a:r>
              <a:rPr lang="el-GR" sz="2400" dirty="0" smtClean="0"/>
              <a:t>Οφείλεται </a:t>
            </a:r>
            <a:r>
              <a:rPr lang="el-GR" sz="2400" dirty="0"/>
              <a:t>σε αυτοσωματικό επικρατή χαρακτήρα.</a:t>
            </a:r>
          </a:p>
          <a:p>
            <a:endParaRPr lang="el-GR" sz="2400" b="1" dirty="0">
              <a:solidFill>
                <a:srgbClr val="820000"/>
              </a:solidFill>
            </a:endParaRPr>
          </a:p>
          <a:p>
            <a:endParaRPr lang="el-GR" sz="2400" b="1" dirty="0">
              <a:solidFill>
                <a:srgbClr val="820000"/>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27</a:t>
            </a:fld>
            <a:endParaRPr lang="el-GR" dirty="0"/>
          </a:p>
        </p:txBody>
      </p:sp>
    </p:spTree>
    <p:extLst>
      <p:ext uri="{BB962C8B-B14F-4D97-AF65-F5344CB8AC3E}">
        <p14:creationId xmlns:p14="http://schemas.microsoft.com/office/powerpoint/2010/main" val="26631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(6 </a:t>
            </a:r>
            <a:r>
              <a:rPr lang="el-GR" sz="3200" b="0" dirty="0"/>
              <a:t>από 10)</a:t>
            </a:r>
            <a:endParaRPr lang="el-GR" dirty="0"/>
          </a:p>
        </p:txBody>
      </p:sp>
      <p:sp>
        <p:nvSpPr>
          <p:cNvPr id="5" name="Content Placeholder 4"/>
          <p:cNvSpPr>
            <a:spLocks noGrp="1"/>
          </p:cNvSpPr>
          <p:nvPr>
            <p:ph idx="1"/>
          </p:nvPr>
        </p:nvSpPr>
        <p:spPr>
          <a:xfrm>
            <a:off x="457200" y="1196752"/>
            <a:ext cx="8229600" cy="648072"/>
          </a:xfrm>
        </p:spPr>
        <p:txBody>
          <a:bodyPr>
            <a:normAutofit/>
          </a:bodyPr>
          <a:lstStyle/>
          <a:p>
            <a:r>
              <a:rPr lang="el-GR" sz="2800" b="1" dirty="0">
                <a:solidFill>
                  <a:srgbClr val="004B82"/>
                </a:solidFill>
              </a:rPr>
              <a:t>Ξανθώματα και ξανθελάσματα</a:t>
            </a:r>
          </a:p>
          <a:p>
            <a:endParaRPr lang="el-GR" sz="2400" b="1" dirty="0">
              <a:solidFill>
                <a:srgbClr val="820000"/>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28</a:t>
            </a:fld>
            <a:endParaRPr lang="el-GR"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04864"/>
            <a:ext cx="4293666" cy="25654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204864"/>
            <a:ext cx="4049071" cy="25654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50500" y="4770330"/>
            <a:ext cx="2695705"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5"/>
              </a:rPr>
              <a:t>Xanthoma</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6" tooltip="User:Min.neel"/>
              </a:rPr>
              <a:t>Min.neel</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7"/>
              </a:rPr>
              <a:t>CC BY-SA </a:t>
            </a:r>
            <a:r>
              <a:rPr lang="en-US" sz="1200" dirty="0" smtClean="0">
                <a:latin typeface="+mn-lt"/>
                <a:hlinkClick r:id="rId7"/>
              </a:rPr>
              <a:t>3.0</a:t>
            </a:r>
            <a:endParaRPr lang="el-GR" sz="1200" dirty="0">
              <a:solidFill>
                <a:schemeClr val="tx1">
                  <a:lumMod val="75000"/>
                  <a:lumOff val="25000"/>
                </a:schemeClr>
              </a:solidFill>
              <a:latin typeface="+mn-lt"/>
            </a:endParaRPr>
          </a:p>
        </p:txBody>
      </p:sp>
      <p:sp>
        <p:nvSpPr>
          <p:cNvPr id="12" name="Rectangle 11"/>
          <p:cNvSpPr/>
          <p:nvPr/>
        </p:nvSpPr>
        <p:spPr>
          <a:xfrm>
            <a:off x="5464706" y="4741477"/>
            <a:ext cx="2695705"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8"/>
              </a:rPr>
              <a:t>Xanthelasma</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9"/>
              </a:rPr>
              <a:t>Enigma51</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10"/>
              </a:rPr>
              <a:t>CC BY 3.0 DE</a:t>
            </a:r>
            <a:endParaRPr lang="en-US" sz="1200" dirty="0">
              <a:latin typeface="+mn-lt"/>
            </a:endParaRPr>
          </a:p>
        </p:txBody>
      </p:sp>
    </p:spTree>
    <p:extLst>
      <p:ext uri="{BB962C8B-B14F-4D97-AF65-F5344CB8AC3E}">
        <p14:creationId xmlns:p14="http://schemas.microsoft.com/office/powerpoint/2010/main" val="3212711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τριγλυκερίδια </a:t>
            </a:r>
            <a:r>
              <a:rPr lang="el-GR" sz="2800" b="0" dirty="0"/>
              <a:t>(1 από 2</a:t>
            </a:r>
            <a:r>
              <a:rPr lang="el-GR" sz="2800" b="0" dirty="0" smtClean="0"/>
              <a:t>)</a:t>
            </a:r>
            <a:endParaRPr lang="el-GR" sz="2800" b="0" dirty="0"/>
          </a:p>
        </p:txBody>
      </p:sp>
      <p:sp>
        <p:nvSpPr>
          <p:cNvPr id="3" name="Content Placeholder 2"/>
          <p:cNvSpPr>
            <a:spLocks noGrp="1"/>
          </p:cNvSpPr>
          <p:nvPr>
            <p:ph idx="1"/>
          </p:nvPr>
        </p:nvSpPr>
        <p:spPr>
          <a:xfrm>
            <a:off x="457200" y="1196752"/>
            <a:ext cx="4402832" cy="5040560"/>
          </a:xfrm>
        </p:spPr>
        <p:txBody>
          <a:bodyPr>
            <a:normAutofit/>
          </a:bodyPr>
          <a:lstStyle/>
          <a:p>
            <a:r>
              <a:rPr lang="en-US" sz="2400" dirty="0"/>
              <a:t>T</a:t>
            </a:r>
            <a:r>
              <a:rPr lang="el-GR" sz="2400" dirty="0"/>
              <a:t>α τριγλυκερίδια αποτελούνται από γλυκερόλη εστεροποιημένη με τρία μακράς αλυσίδας λιπαρά οξέα, το στεατικό (18 άτομα </a:t>
            </a:r>
            <a:r>
              <a:rPr lang="en-US" sz="2400" dirty="0"/>
              <a:t>C) </a:t>
            </a:r>
            <a:r>
              <a:rPr lang="el-GR" sz="2400" dirty="0"/>
              <a:t>και το παλμιτικό (16 άτομα </a:t>
            </a:r>
            <a:r>
              <a:rPr lang="en-US" sz="2400" dirty="0"/>
              <a:t>C). </a:t>
            </a:r>
          </a:p>
          <a:p>
            <a:r>
              <a:rPr lang="el-GR" sz="2400" dirty="0"/>
              <a:t>Βρίσκονται στο λίπος των τροφών και συντίθενται στο ήπαρ και το λιπώδη ιστό παρέχοντας μία πηγή αποθηκευμένης ενέργειας. Αποτελούν συστατικό των κυτταρικών </a:t>
            </a:r>
            <a:r>
              <a:rPr lang="el-GR" sz="2400" dirty="0" smtClean="0"/>
              <a:t>μεμβρανών.</a:t>
            </a:r>
            <a:endParaRPr lang="el-GR" sz="2400" dirty="0"/>
          </a:p>
          <a:p>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2</a:t>
            </a:fld>
            <a:endParaRPr lang="el-G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597" y="1293544"/>
            <a:ext cx="4476403" cy="44589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048600" y="5810791"/>
            <a:ext cx="316835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Common lipids lmaps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4"/>
              </a:rPr>
              <a:t>Materialscientist</a:t>
            </a:r>
            <a:r>
              <a:rPr lang="el-GR" sz="1200" dirty="0" smtClean="0">
                <a:latin typeface="+mn-lt"/>
              </a:rPr>
              <a:t> </a:t>
            </a:r>
            <a:r>
              <a:rPr lang="el-GR" sz="1200" dirty="0" smtClean="0">
                <a:solidFill>
                  <a:schemeClr val="tx1">
                    <a:lumMod val="75000"/>
                    <a:lumOff val="25000"/>
                  </a:schemeClr>
                </a:solidFill>
                <a:latin typeface="+mn-lt"/>
              </a:rPr>
              <a:t> διαθέσιμο με άδεια </a:t>
            </a:r>
            <a:r>
              <a:rPr lang="en-US" sz="1200" dirty="0">
                <a:latin typeface="+mn-lt"/>
                <a:hlinkClick r:id="rId5"/>
              </a:rPr>
              <a:t>CC BY-SA </a:t>
            </a:r>
            <a:r>
              <a:rPr lang="en-US" sz="1200" dirty="0" smtClean="0">
                <a:latin typeface="+mn-lt"/>
                <a:hlinkClick r:id="rId5"/>
              </a:rPr>
              <a:t>3.0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6442467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(7 </a:t>
            </a:r>
            <a:r>
              <a:rPr lang="el-GR" sz="3200" b="0" dirty="0"/>
              <a:t>από 10)</a:t>
            </a:r>
            <a:endParaRPr lang="el-GR" dirty="0"/>
          </a:p>
        </p:txBody>
      </p:sp>
      <p:sp>
        <p:nvSpPr>
          <p:cNvPr id="6" name="Content Placeholder 5"/>
          <p:cNvSpPr>
            <a:spLocks noGrp="1"/>
          </p:cNvSpPr>
          <p:nvPr>
            <p:ph idx="1"/>
          </p:nvPr>
        </p:nvSpPr>
        <p:spPr>
          <a:xfrm>
            <a:off x="457200" y="1196752"/>
            <a:ext cx="8229600" cy="2016224"/>
          </a:xfrm>
        </p:spPr>
        <p:txBody>
          <a:bodyPr/>
          <a:lstStyle/>
          <a:p>
            <a:r>
              <a:rPr lang="el-GR" sz="2800" b="1" dirty="0">
                <a:solidFill>
                  <a:srgbClr val="004B82"/>
                </a:solidFill>
              </a:rPr>
              <a:t>Οικογενής </a:t>
            </a:r>
            <a:r>
              <a:rPr lang="el-GR" sz="2800" b="1" dirty="0" smtClean="0">
                <a:solidFill>
                  <a:srgbClr val="004B82"/>
                </a:solidFill>
              </a:rPr>
              <a:t>υπεραλφαλιποπρωτεϊναιμία</a:t>
            </a:r>
          </a:p>
          <a:p>
            <a:pPr>
              <a:lnSpc>
                <a:spcPct val="150000"/>
              </a:lnSpc>
            </a:pPr>
            <a:r>
              <a:rPr lang="el-GR" sz="2400" dirty="0"/>
              <a:t>Χαρακτηρίζεται από </a:t>
            </a:r>
            <a:r>
              <a:rPr lang="el-GR" sz="2400" b="1" dirty="0">
                <a:solidFill>
                  <a:srgbClr val="820000"/>
                </a:solidFill>
              </a:rPr>
              <a:t>υψηλές συγκεντρώσεις </a:t>
            </a:r>
            <a:r>
              <a:rPr lang="en-US" sz="2400" b="1" dirty="0">
                <a:solidFill>
                  <a:srgbClr val="820000"/>
                </a:solidFill>
              </a:rPr>
              <a:t>CHOL </a:t>
            </a:r>
            <a:r>
              <a:rPr lang="el-GR" sz="2400" b="1" dirty="0">
                <a:solidFill>
                  <a:srgbClr val="820000"/>
                </a:solidFill>
              </a:rPr>
              <a:t>και </a:t>
            </a:r>
            <a:r>
              <a:rPr lang="en-US" sz="2400" b="1" dirty="0">
                <a:solidFill>
                  <a:srgbClr val="820000"/>
                </a:solidFill>
              </a:rPr>
              <a:t>HDL</a:t>
            </a:r>
            <a:r>
              <a:rPr lang="en-US" sz="2400" dirty="0"/>
              <a:t>. </a:t>
            </a:r>
          </a:p>
          <a:p>
            <a:pPr>
              <a:lnSpc>
                <a:spcPct val="150000"/>
              </a:lnSpc>
            </a:pPr>
            <a:r>
              <a:rPr lang="el-GR" sz="2400" dirty="0"/>
              <a:t>Δεν υπάρχει κίνδυνος στεφανιαίας νόσου.</a:t>
            </a:r>
          </a:p>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29</a:t>
            </a:fld>
            <a:endParaRPr lang="el-GR" dirty="0"/>
          </a:p>
        </p:txBody>
      </p:sp>
    </p:spTree>
    <p:extLst>
      <p:ext uri="{BB962C8B-B14F-4D97-AF65-F5344CB8AC3E}">
        <p14:creationId xmlns:p14="http://schemas.microsoft.com/office/powerpoint/2010/main" val="1848436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(8 </a:t>
            </a:r>
            <a:r>
              <a:rPr lang="el-GR" sz="3200" b="0" dirty="0"/>
              <a:t>από 10)</a:t>
            </a:r>
            <a:endParaRPr lang="el-GR" dirty="0"/>
          </a:p>
        </p:txBody>
      </p:sp>
      <p:sp>
        <p:nvSpPr>
          <p:cNvPr id="6" name="Content Placeholder 5"/>
          <p:cNvSpPr>
            <a:spLocks noGrp="1"/>
          </p:cNvSpPr>
          <p:nvPr>
            <p:ph idx="1"/>
          </p:nvPr>
        </p:nvSpPr>
        <p:spPr/>
        <p:txBody>
          <a:bodyPr/>
          <a:lstStyle/>
          <a:p>
            <a:r>
              <a:rPr lang="el-GR" sz="2800" b="1" dirty="0" smtClean="0">
                <a:solidFill>
                  <a:srgbClr val="004B82"/>
                </a:solidFill>
              </a:rPr>
              <a:t>Αβιταλιποπρωτεϊναιμία</a:t>
            </a:r>
          </a:p>
          <a:p>
            <a:pPr>
              <a:lnSpc>
                <a:spcPct val="150000"/>
              </a:lnSpc>
            </a:pPr>
            <a:r>
              <a:rPr lang="el-GR" sz="2400" dirty="0"/>
              <a:t>Υπάρχει βλάβη στη σύνθεση της </a:t>
            </a:r>
            <a:r>
              <a:rPr lang="en-US" sz="2400" b="1" dirty="0">
                <a:solidFill>
                  <a:srgbClr val="820000"/>
                </a:solidFill>
              </a:rPr>
              <a:t>apoB</a:t>
            </a:r>
            <a:r>
              <a:rPr lang="en-US" sz="2400" dirty="0"/>
              <a:t>. </a:t>
            </a:r>
          </a:p>
          <a:p>
            <a:pPr>
              <a:lnSpc>
                <a:spcPct val="150000"/>
              </a:lnSpc>
            </a:pPr>
            <a:r>
              <a:rPr lang="el-GR" sz="2400" dirty="0"/>
              <a:t>Κατά συνέπεια </a:t>
            </a:r>
            <a:r>
              <a:rPr lang="el-GR" sz="2400" b="1" dirty="0">
                <a:solidFill>
                  <a:srgbClr val="820000"/>
                </a:solidFill>
              </a:rPr>
              <a:t>απουσιάζουν χυλομικρά, </a:t>
            </a:r>
            <a:r>
              <a:rPr lang="en-US" sz="2400" b="1" dirty="0">
                <a:solidFill>
                  <a:srgbClr val="820000"/>
                </a:solidFill>
              </a:rPr>
              <a:t>VLDL </a:t>
            </a:r>
            <a:r>
              <a:rPr lang="el-GR" sz="2400" b="1" dirty="0">
                <a:solidFill>
                  <a:srgbClr val="820000"/>
                </a:solidFill>
              </a:rPr>
              <a:t>και </a:t>
            </a:r>
            <a:r>
              <a:rPr lang="en-US" sz="2400" b="1" dirty="0">
                <a:solidFill>
                  <a:srgbClr val="820000"/>
                </a:solidFill>
              </a:rPr>
              <a:t>LDL</a:t>
            </a:r>
            <a:r>
              <a:rPr lang="en-US" sz="2400" dirty="0"/>
              <a:t>.</a:t>
            </a:r>
          </a:p>
          <a:p>
            <a:pPr>
              <a:lnSpc>
                <a:spcPct val="150000"/>
              </a:lnSpc>
            </a:pPr>
            <a:r>
              <a:rPr lang="el-GR" sz="2400" dirty="0"/>
              <a:t>Παρατηρείται κακή απορρόφηση του λίπους και διαταραχές του νευρικού συστήματος (ακανθοκύττωση, μελαγχρωματική αμφιβληστροειδοπάθεια</a:t>
            </a:r>
            <a:r>
              <a:rPr lang="el-GR" sz="2400" dirty="0" smtClean="0"/>
              <a:t>).</a:t>
            </a:r>
            <a:endParaRPr lang="el-GR" sz="2400" b="1" dirty="0">
              <a:solidFill>
                <a:srgbClr val="820000"/>
              </a:solidFill>
            </a:endParaRPr>
          </a:p>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30</a:t>
            </a:fld>
            <a:endParaRPr lang="el-GR" dirty="0"/>
          </a:p>
        </p:txBody>
      </p:sp>
    </p:spTree>
    <p:extLst>
      <p:ext uri="{BB962C8B-B14F-4D97-AF65-F5344CB8AC3E}">
        <p14:creationId xmlns:p14="http://schemas.microsoft.com/office/powerpoint/2010/main" val="1769937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(9 </a:t>
            </a:r>
            <a:r>
              <a:rPr lang="el-GR" sz="3200" b="0" dirty="0"/>
              <a:t>από 10)</a:t>
            </a:r>
            <a:endParaRPr lang="el-GR" dirty="0"/>
          </a:p>
        </p:txBody>
      </p:sp>
      <p:sp>
        <p:nvSpPr>
          <p:cNvPr id="6" name="Content Placeholder 5"/>
          <p:cNvSpPr>
            <a:spLocks noGrp="1"/>
          </p:cNvSpPr>
          <p:nvPr>
            <p:ph idx="1"/>
          </p:nvPr>
        </p:nvSpPr>
        <p:spPr/>
        <p:txBody>
          <a:bodyPr>
            <a:normAutofit/>
          </a:bodyPr>
          <a:lstStyle/>
          <a:p>
            <a:r>
              <a:rPr lang="el-GR" sz="2800" b="1" dirty="0" smtClean="0">
                <a:solidFill>
                  <a:srgbClr val="004B82"/>
                </a:solidFill>
              </a:rPr>
              <a:t>Υποβηταλιποπρωτεϊναιμία</a:t>
            </a:r>
          </a:p>
          <a:p>
            <a:pPr>
              <a:lnSpc>
                <a:spcPct val="150000"/>
              </a:lnSpc>
            </a:pPr>
            <a:r>
              <a:rPr lang="el-GR" sz="2400" dirty="0"/>
              <a:t>Υπάρχει μερική έλλειψη της </a:t>
            </a:r>
            <a:r>
              <a:rPr lang="en-US" sz="2400" dirty="0"/>
              <a:t>apoB.</a:t>
            </a:r>
          </a:p>
          <a:p>
            <a:pPr>
              <a:lnSpc>
                <a:spcPct val="150000"/>
              </a:lnSpc>
            </a:pPr>
            <a:r>
              <a:rPr lang="el-GR" sz="2400" dirty="0"/>
              <a:t>Χυλομικρά, </a:t>
            </a:r>
            <a:r>
              <a:rPr lang="en-US" sz="2400" dirty="0"/>
              <a:t>VLDL, LDL </a:t>
            </a:r>
            <a:r>
              <a:rPr lang="el-GR" sz="2400" dirty="0"/>
              <a:t>ανευρίσκονται αλλά σε χαμηλή συγκέντρωση.</a:t>
            </a:r>
          </a:p>
          <a:p>
            <a:endParaRPr lang="el-GR" sz="2400" b="1" dirty="0">
              <a:solidFill>
                <a:srgbClr val="820000"/>
              </a:solidFill>
            </a:endParaRPr>
          </a:p>
          <a:p>
            <a:endParaRPr lang="el-GR" sz="2400" b="1" dirty="0">
              <a:solidFill>
                <a:srgbClr val="820000"/>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31</a:t>
            </a:fld>
            <a:endParaRPr lang="el-GR" dirty="0"/>
          </a:p>
        </p:txBody>
      </p:sp>
    </p:spTree>
    <p:extLst>
      <p:ext uri="{BB962C8B-B14F-4D97-AF65-F5344CB8AC3E}">
        <p14:creationId xmlns:p14="http://schemas.microsoft.com/office/powerpoint/2010/main" val="1992005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Διαταραχές μεταβολισμού λιπιδίων </a:t>
            </a:r>
            <a:br>
              <a:rPr lang="el-GR" dirty="0"/>
            </a:br>
            <a:r>
              <a:rPr lang="el-GR" sz="3200" b="0" dirty="0" smtClean="0"/>
              <a:t>(10 </a:t>
            </a:r>
            <a:r>
              <a:rPr lang="el-GR" sz="3200" b="0" dirty="0"/>
              <a:t>από 10)</a:t>
            </a:r>
            <a:endParaRPr lang="el-GR" dirty="0"/>
          </a:p>
        </p:txBody>
      </p:sp>
      <p:sp>
        <p:nvSpPr>
          <p:cNvPr id="6" name="Content Placeholder 5"/>
          <p:cNvSpPr>
            <a:spLocks noGrp="1"/>
          </p:cNvSpPr>
          <p:nvPr>
            <p:ph idx="1"/>
          </p:nvPr>
        </p:nvSpPr>
        <p:spPr/>
        <p:txBody>
          <a:bodyPr>
            <a:normAutofit/>
          </a:bodyPr>
          <a:lstStyle/>
          <a:p>
            <a:r>
              <a:rPr lang="el-GR" sz="2800" b="1" dirty="0">
                <a:solidFill>
                  <a:srgbClr val="004B82"/>
                </a:solidFill>
              </a:rPr>
              <a:t>Νόσος </a:t>
            </a:r>
            <a:r>
              <a:rPr lang="en-US" sz="2800" b="1" dirty="0" smtClean="0">
                <a:solidFill>
                  <a:srgbClr val="004B82"/>
                </a:solidFill>
              </a:rPr>
              <a:t>Tanger</a:t>
            </a:r>
            <a:endParaRPr lang="el-GR" sz="2800" b="1" dirty="0">
              <a:solidFill>
                <a:srgbClr val="004B82"/>
              </a:solidFill>
            </a:endParaRPr>
          </a:p>
          <a:p>
            <a:pPr>
              <a:lnSpc>
                <a:spcPct val="150000"/>
              </a:lnSpc>
            </a:pPr>
            <a:r>
              <a:rPr lang="el-GR" sz="2400" b="1" dirty="0">
                <a:solidFill>
                  <a:srgbClr val="820000"/>
                </a:solidFill>
              </a:rPr>
              <a:t>Τα επίπεδα της </a:t>
            </a:r>
            <a:r>
              <a:rPr lang="en-US" sz="2400" b="1" dirty="0">
                <a:solidFill>
                  <a:srgbClr val="820000"/>
                </a:solidFill>
              </a:rPr>
              <a:t>HDL </a:t>
            </a:r>
            <a:r>
              <a:rPr lang="el-GR" sz="2400" b="1" dirty="0">
                <a:solidFill>
                  <a:srgbClr val="820000"/>
                </a:solidFill>
              </a:rPr>
              <a:t>είναι μειωμένα</a:t>
            </a:r>
            <a:r>
              <a:rPr lang="el-GR" sz="2400" dirty="0">
                <a:solidFill>
                  <a:srgbClr val="820000"/>
                </a:solidFill>
              </a:rPr>
              <a:t>.</a:t>
            </a:r>
          </a:p>
          <a:p>
            <a:pPr>
              <a:lnSpc>
                <a:spcPct val="150000"/>
              </a:lnSpc>
            </a:pPr>
            <a:r>
              <a:rPr lang="el-GR" sz="2400" dirty="0"/>
              <a:t>Κλινικώς η κατάσταση χαρακτηρίζεται από υπερπλαστικές, πορτοκαλόχροες αμυγδαλές και τη </a:t>
            </a:r>
            <a:r>
              <a:rPr lang="el-GR" sz="2400" b="1" dirty="0">
                <a:solidFill>
                  <a:srgbClr val="820000"/>
                </a:solidFill>
              </a:rPr>
              <a:t>συσσώρευση εστέρων χοληστερόλης </a:t>
            </a:r>
            <a:r>
              <a:rPr lang="el-GR" sz="2400" dirty="0"/>
              <a:t>σε άλλους δικτυοενδοθηλιακούς ιστούς.</a:t>
            </a:r>
          </a:p>
          <a:p>
            <a:endParaRPr lang="el-GR" sz="2400" b="1" dirty="0">
              <a:solidFill>
                <a:srgbClr val="820000"/>
              </a:solidFill>
            </a:endParaRPr>
          </a:p>
          <a:p>
            <a:endParaRPr lang="el-GR" sz="2400" b="1" dirty="0">
              <a:solidFill>
                <a:srgbClr val="820000"/>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32</a:t>
            </a:fld>
            <a:endParaRPr lang="el-GR" dirty="0"/>
          </a:p>
        </p:txBody>
      </p:sp>
    </p:spTree>
    <p:extLst>
      <p:ext uri="{BB962C8B-B14F-4D97-AF65-F5344CB8AC3E}">
        <p14:creationId xmlns:p14="http://schemas.microsoft.com/office/powerpoint/2010/main" val="508682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l-GR" dirty="0"/>
              <a:t>Η καρδιοαγγειακή νόσος </a:t>
            </a:r>
            <a:r>
              <a:rPr lang="en-US" sz="2800" b="0" dirty="0"/>
              <a:t>(</a:t>
            </a:r>
            <a:r>
              <a:rPr lang="el-GR" sz="2800" b="0" dirty="0"/>
              <a:t>1</a:t>
            </a:r>
            <a:r>
              <a:rPr lang="en-US" sz="2800" b="0" dirty="0"/>
              <a:t> </a:t>
            </a:r>
            <a:r>
              <a:rPr lang="el-GR" sz="2800" b="0" dirty="0"/>
              <a:t>από </a:t>
            </a:r>
            <a:r>
              <a:rPr lang="en-US" sz="2800" b="0" dirty="0"/>
              <a:t>7</a:t>
            </a:r>
            <a:r>
              <a:rPr lang="el-GR" sz="2800" b="0" dirty="0" smtClean="0"/>
              <a:t>)</a:t>
            </a:r>
            <a:endParaRPr lang="el-GR" sz="2800" dirty="0"/>
          </a:p>
        </p:txBody>
      </p:sp>
      <p:sp>
        <p:nvSpPr>
          <p:cNvPr id="5" name="Content Placeholder 4"/>
          <p:cNvSpPr>
            <a:spLocks noGrp="1"/>
          </p:cNvSpPr>
          <p:nvPr>
            <p:ph idx="1"/>
          </p:nvPr>
        </p:nvSpPr>
        <p:spPr/>
        <p:txBody>
          <a:bodyPr>
            <a:noAutofit/>
          </a:bodyPr>
          <a:lstStyle/>
          <a:p>
            <a:r>
              <a:rPr lang="el-GR" sz="2800" b="1" dirty="0">
                <a:solidFill>
                  <a:srgbClr val="004B82"/>
                </a:solidFill>
              </a:rPr>
              <a:t>Παράγοντες κινδύνου καρδιοαγγειακής </a:t>
            </a:r>
            <a:r>
              <a:rPr lang="el-GR" sz="2800" b="1" dirty="0" smtClean="0">
                <a:solidFill>
                  <a:srgbClr val="004B82"/>
                </a:solidFill>
              </a:rPr>
              <a:t>νόσου</a:t>
            </a:r>
          </a:p>
          <a:p>
            <a:pPr>
              <a:lnSpc>
                <a:spcPct val="150000"/>
              </a:lnSpc>
            </a:pPr>
            <a:r>
              <a:rPr lang="el-GR" sz="2400" dirty="0"/>
              <a:t>Αν και υπερλιπιδαιμία θεωρείται ο σοβαρότερος παράγοντας καρδιοαγγειακής νόσου στη πράξη υπάρχουν πάρα πολλοί οι οποίοι δρουν </a:t>
            </a:r>
            <a:r>
              <a:rPr lang="el-GR" sz="2400" b="1" dirty="0">
                <a:solidFill>
                  <a:srgbClr val="820000"/>
                </a:solidFill>
              </a:rPr>
              <a:t>πολλαπλασιαστικά</a:t>
            </a:r>
            <a:r>
              <a:rPr lang="el-GR" sz="2400" dirty="0">
                <a:solidFill>
                  <a:srgbClr val="C00000"/>
                </a:solidFill>
              </a:rPr>
              <a:t> </a:t>
            </a:r>
            <a:r>
              <a:rPr lang="el-GR" sz="2400" dirty="0"/>
              <a:t>μεταξύ τους.</a:t>
            </a:r>
          </a:p>
          <a:p>
            <a:pPr>
              <a:lnSpc>
                <a:spcPct val="150000"/>
              </a:lnSpc>
            </a:pPr>
            <a:r>
              <a:rPr lang="el-GR" sz="2400" dirty="0"/>
              <a:t>Π.χ.  η υπέρταση αυξάνει τον κίνδυνο 2 φορές,</a:t>
            </a:r>
          </a:p>
          <a:p>
            <a:pPr marL="457200" lvl="1" indent="534988">
              <a:lnSpc>
                <a:spcPct val="150000"/>
              </a:lnSpc>
              <a:buNone/>
            </a:pPr>
            <a:r>
              <a:rPr lang="el-GR" sz="2400" dirty="0" smtClean="0"/>
              <a:t>το </a:t>
            </a:r>
            <a:r>
              <a:rPr lang="el-GR" sz="2400" dirty="0"/>
              <a:t>κάπνισμα αυξάνει τον κίνδυνο 1,6 φορές,</a:t>
            </a:r>
          </a:p>
          <a:p>
            <a:pPr marL="457200" lvl="1" indent="534988">
              <a:lnSpc>
                <a:spcPct val="150000"/>
              </a:lnSpc>
              <a:buNone/>
            </a:pPr>
            <a:r>
              <a:rPr lang="el-GR" sz="2400" dirty="0" smtClean="0"/>
              <a:t>και </a:t>
            </a:r>
            <a:r>
              <a:rPr lang="el-GR" sz="2400" dirty="0"/>
              <a:t>τα δύο μαζί αυξάνουν τον κίνδυνο 3,4 φορές.</a:t>
            </a:r>
          </a:p>
          <a:p>
            <a:endParaRPr lang="el-GR" sz="2400" dirty="0">
              <a:solidFill>
                <a:srgbClr val="C00000"/>
              </a:solidFill>
            </a:endParaRPr>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33</a:t>
            </a:fld>
            <a:endParaRPr lang="el-GR" dirty="0"/>
          </a:p>
        </p:txBody>
      </p:sp>
    </p:spTree>
    <p:extLst>
      <p:ext uri="{BB962C8B-B14F-4D97-AF65-F5344CB8AC3E}">
        <p14:creationId xmlns:p14="http://schemas.microsoft.com/office/powerpoint/2010/main" val="3800958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Η καρδιοαγγειακή νόσος </a:t>
            </a:r>
            <a:r>
              <a:rPr lang="en-US" sz="2800" b="0" dirty="0" smtClean="0"/>
              <a:t>(</a:t>
            </a:r>
            <a:r>
              <a:rPr lang="el-GR" sz="2800" b="0" dirty="0" smtClean="0"/>
              <a:t>2</a:t>
            </a:r>
            <a:r>
              <a:rPr lang="en-US" sz="2800" b="0" dirty="0" smtClean="0"/>
              <a:t> </a:t>
            </a:r>
            <a:r>
              <a:rPr lang="el-GR" sz="2800" b="0" dirty="0"/>
              <a:t>από </a:t>
            </a:r>
            <a:r>
              <a:rPr lang="en-US" sz="2800" b="0" dirty="0"/>
              <a:t>7</a:t>
            </a:r>
            <a:r>
              <a:rPr lang="el-GR" sz="2800" b="0" dirty="0"/>
              <a:t>)</a:t>
            </a:r>
            <a:endParaRPr lang="el-GR" sz="2800" dirty="0"/>
          </a:p>
        </p:txBody>
      </p:sp>
      <p:sp>
        <p:nvSpPr>
          <p:cNvPr id="5" name="Content Placeholder 4"/>
          <p:cNvSpPr>
            <a:spLocks noGrp="1"/>
          </p:cNvSpPr>
          <p:nvPr>
            <p:ph idx="1"/>
          </p:nvPr>
        </p:nvSpPr>
        <p:spPr/>
        <p:txBody>
          <a:bodyPr>
            <a:normAutofit/>
          </a:bodyPr>
          <a:lstStyle/>
          <a:p>
            <a:r>
              <a:rPr lang="el-GR" sz="2800" b="1" dirty="0">
                <a:solidFill>
                  <a:srgbClr val="004B82"/>
                </a:solidFill>
              </a:rPr>
              <a:t>Παράγοντες κινδύνου καρδιοαγγειακής νόσου</a:t>
            </a:r>
          </a:p>
          <a:p>
            <a:endParaRPr lang="el-GR" sz="2800" b="1" dirty="0">
              <a:solidFill>
                <a:srgbClr val="820000"/>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34</a:t>
            </a:fld>
            <a:endParaRPr lang="el-GR" dirty="0"/>
          </a:p>
        </p:txBody>
      </p:sp>
      <p:graphicFrame>
        <p:nvGraphicFramePr>
          <p:cNvPr id="6" name="5 - Πίνακας"/>
          <p:cNvGraphicFramePr>
            <a:graphicFrameLocks noGrp="1"/>
          </p:cNvGraphicFramePr>
          <p:nvPr>
            <p:extLst>
              <p:ext uri="{D42A27DB-BD31-4B8C-83A1-F6EECF244321}">
                <p14:modId xmlns:p14="http://schemas.microsoft.com/office/powerpoint/2010/main" val="3447288273"/>
              </p:ext>
            </p:extLst>
          </p:nvPr>
        </p:nvGraphicFramePr>
        <p:xfrm>
          <a:off x="959768" y="1916832"/>
          <a:ext cx="7224464" cy="4267200"/>
        </p:xfrm>
        <a:graphic>
          <a:graphicData uri="http://schemas.openxmlformats.org/drawingml/2006/table">
            <a:tbl>
              <a:tblPr firstRow="1" bandRow="1">
                <a:tableStyleId>{85BE263C-DBD7-4A20-BB59-AAB30ACAA65A}</a:tableStyleId>
              </a:tblPr>
              <a:tblGrid>
                <a:gridCol w="3270881"/>
                <a:gridCol w="3953583"/>
              </a:tblGrid>
              <a:tr h="370840">
                <a:tc>
                  <a:txBody>
                    <a:bodyPr/>
                    <a:lstStyle/>
                    <a:p>
                      <a:r>
                        <a:rPr lang="el-GR" sz="2000" dirty="0" smtClean="0"/>
                        <a:t>Μη τροποποιήσιμοι</a:t>
                      </a:r>
                      <a:endParaRPr lang="el-GR" sz="2000" dirty="0"/>
                    </a:p>
                  </a:txBody>
                  <a:tcPr>
                    <a:solidFill>
                      <a:srgbClr val="820000"/>
                    </a:solidFill>
                  </a:tcPr>
                </a:tc>
                <a:tc>
                  <a:txBody>
                    <a:bodyPr/>
                    <a:lstStyle/>
                    <a:p>
                      <a:r>
                        <a:rPr lang="el-GR" sz="2000" dirty="0" smtClean="0"/>
                        <a:t>Τροποποιήσιμοι</a:t>
                      </a:r>
                      <a:endParaRPr lang="el-GR" sz="2000" dirty="0"/>
                    </a:p>
                  </a:txBody>
                  <a:tcPr>
                    <a:solidFill>
                      <a:srgbClr val="820000"/>
                    </a:solidFill>
                  </a:tcPr>
                </a:tc>
              </a:tr>
              <a:tr h="370840">
                <a:tc>
                  <a:txBody>
                    <a:bodyPr/>
                    <a:lstStyle/>
                    <a:p>
                      <a:r>
                        <a:rPr lang="el-GR" sz="2000" dirty="0" smtClean="0"/>
                        <a:t>Υπερχοληστερολαιμία</a:t>
                      </a:r>
                      <a:endParaRPr lang="el-GR" sz="2000" dirty="0"/>
                    </a:p>
                  </a:txBody>
                  <a:tcPr/>
                </a:tc>
                <a:tc>
                  <a:txBody>
                    <a:bodyPr/>
                    <a:lstStyle/>
                    <a:p>
                      <a:r>
                        <a:rPr lang="el-GR" sz="2000" dirty="0" smtClean="0"/>
                        <a:t>Ιστορικό</a:t>
                      </a:r>
                      <a:r>
                        <a:rPr lang="el-GR" sz="2000" baseline="0" dirty="0" smtClean="0"/>
                        <a:t> καρδιοαγγειακής νόσου</a:t>
                      </a:r>
                      <a:endParaRPr lang="el-GR" sz="2000" dirty="0"/>
                    </a:p>
                  </a:txBody>
                  <a:tcPr/>
                </a:tc>
              </a:tr>
              <a:tr h="370840">
                <a:tc>
                  <a:txBody>
                    <a:bodyPr/>
                    <a:lstStyle/>
                    <a:p>
                      <a:r>
                        <a:rPr lang="el-GR" sz="2000" dirty="0" smtClean="0"/>
                        <a:t>Υπέρταση</a:t>
                      </a:r>
                      <a:endParaRPr lang="el-GR" sz="2000" dirty="0"/>
                    </a:p>
                  </a:txBody>
                  <a:tcPr/>
                </a:tc>
                <a:tc>
                  <a:txBody>
                    <a:bodyPr/>
                    <a:lstStyle/>
                    <a:p>
                      <a:r>
                        <a:rPr lang="el-GR" sz="2000" dirty="0" smtClean="0"/>
                        <a:t>Οικογενειακό ιστορικό πρόωρης καρδιοαγγειακής νόσου</a:t>
                      </a:r>
                      <a:endParaRPr lang="el-GR" sz="2000" dirty="0"/>
                    </a:p>
                  </a:txBody>
                  <a:tcPr/>
                </a:tc>
              </a:tr>
              <a:tr h="370840">
                <a:tc>
                  <a:txBody>
                    <a:bodyPr/>
                    <a:lstStyle/>
                    <a:p>
                      <a:r>
                        <a:rPr lang="el-GR" sz="2000" dirty="0" smtClean="0"/>
                        <a:t>Κάπνισμα</a:t>
                      </a:r>
                      <a:endParaRPr lang="el-GR" sz="2000" dirty="0"/>
                    </a:p>
                  </a:txBody>
                  <a:tcPr/>
                </a:tc>
                <a:tc>
                  <a:txBody>
                    <a:bodyPr/>
                    <a:lstStyle/>
                    <a:p>
                      <a:r>
                        <a:rPr lang="el-GR" sz="2000" dirty="0" smtClean="0"/>
                        <a:t>Άρρεν φύλο</a:t>
                      </a:r>
                      <a:endParaRPr lang="el-GR" sz="2000" dirty="0"/>
                    </a:p>
                  </a:txBody>
                  <a:tcPr/>
                </a:tc>
              </a:tr>
              <a:tr h="370840">
                <a:tc>
                  <a:txBody>
                    <a:bodyPr/>
                    <a:lstStyle/>
                    <a:p>
                      <a:r>
                        <a:rPr lang="el-GR" sz="2000" dirty="0" smtClean="0"/>
                        <a:t>Σακχαρώδης διαβήτης</a:t>
                      </a:r>
                      <a:endParaRPr lang="el-GR" sz="2000" dirty="0"/>
                    </a:p>
                  </a:txBody>
                  <a:tcPr/>
                </a:tc>
                <a:tc>
                  <a:txBody>
                    <a:bodyPr/>
                    <a:lstStyle/>
                    <a:p>
                      <a:r>
                        <a:rPr lang="el-GR" sz="2000" dirty="0" smtClean="0"/>
                        <a:t>Ηλικία</a:t>
                      </a:r>
                      <a:endParaRPr lang="el-GR" sz="2000" dirty="0"/>
                    </a:p>
                  </a:txBody>
                  <a:tcPr/>
                </a:tc>
              </a:tr>
              <a:tr h="370840">
                <a:tc>
                  <a:txBody>
                    <a:bodyPr/>
                    <a:lstStyle/>
                    <a:p>
                      <a:r>
                        <a:rPr lang="el-GR" sz="2000" dirty="0" smtClean="0"/>
                        <a:t>Υπερινωδογοναιμία</a:t>
                      </a:r>
                      <a:endParaRPr lang="el-GR" sz="2000" dirty="0"/>
                    </a:p>
                  </a:txBody>
                  <a:tcPr/>
                </a:tc>
                <a:tc>
                  <a:txBody>
                    <a:bodyPr/>
                    <a:lstStyle/>
                    <a:p>
                      <a:endParaRPr lang="el-GR" sz="2000" dirty="0"/>
                    </a:p>
                  </a:txBody>
                  <a:tcPr/>
                </a:tc>
              </a:tr>
              <a:tr h="370840">
                <a:tc>
                  <a:txBody>
                    <a:bodyPr/>
                    <a:lstStyle/>
                    <a:p>
                      <a:r>
                        <a:rPr lang="el-GR" sz="2000" dirty="0" smtClean="0"/>
                        <a:t>Χαμηλή </a:t>
                      </a:r>
                      <a:r>
                        <a:rPr lang="en-US" sz="2000" dirty="0" smtClean="0"/>
                        <a:t>HDL </a:t>
                      </a:r>
                      <a:r>
                        <a:rPr lang="el-GR" sz="2000" dirty="0" smtClean="0"/>
                        <a:t>χοληστερόλη</a:t>
                      </a:r>
                      <a:endParaRPr lang="el-GR" sz="2000" dirty="0"/>
                    </a:p>
                  </a:txBody>
                  <a:tcPr/>
                </a:tc>
                <a:tc>
                  <a:txBody>
                    <a:bodyPr/>
                    <a:lstStyle/>
                    <a:p>
                      <a:endParaRPr lang="el-GR" sz="2000" dirty="0"/>
                    </a:p>
                  </a:txBody>
                  <a:tcPr/>
                </a:tc>
              </a:tr>
              <a:tr h="370840">
                <a:tc>
                  <a:txBody>
                    <a:bodyPr/>
                    <a:lstStyle/>
                    <a:p>
                      <a:r>
                        <a:rPr lang="el-GR" sz="2000" dirty="0" smtClean="0"/>
                        <a:t>Υπερτριγλυκεριδαιμία</a:t>
                      </a:r>
                      <a:endParaRPr lang="el-GR" sz="2000" dirty="0"/>
                    </a:p>
                  </a:txBody>
                  <a:tcPr/>
                </a:tc>
                <a:tc>
                  <a:txBody>
                    <a:bodyPr/>
                    <a:lstStyle/>
                    <a:p>
                      <a:endParaRPr lang="el-GR" sz="2000" dirty="0"/>
                    </a:p>
                  </a:txBody>
                  <a:tcPr/>
                </a:tc>
              </a:tr>
              <a:tr h="370840">
                <a:tc>
                  <a:txBody>
                    <a:bodyPr/>
                    <a:lstStyle/>
                    <a:p>
                      <a:r>
                        <a:rPr lang="el-GR" sz="2000" dirty="0" smtClean="0"/>
                        <a:t>Παχυσαρκία</a:t>
                      </a:r>
                      <a:endParaRPr lang="el-GR" sz="2000" dirty="0"/>
                    </a:p>
                  </a:txBody>
                  <a:tcPr/>
                </a:tc>
                <a:tc>
                  <a:txBody>
                    <a:bodyPr/>
                    <a:lstStyle/>
                    <a:p>
                      <a:endParaRPr lang="el-GR" sz="2000" dirty="0"/>
                    </a:p>
                  </a:txBody>
                  <a:tcPr/>
                </a:tc>
              </a:tr>
              <a:tr h="370840">
                <a:tc>
                  <a:txBody>
                    <a:bodyPr/>
                    <a:lstStyle/>
                    <a:p>
                      <a:r>
                        <a:rPr lang="el-GR" sz="2000" dirty="0" smtClean="0"/>
                        <a:t>Αυξημένο βάρος</a:t>
                      </a:r>
                      <a:endParaRPr lang="el-GR" sz="2000" dirty="0"/>
                    </a:p>
                  </a:txBody>
                  <a:tcPr/>
                </a:tc>
                <a:tc>
                  <a:txBody>
                    <a:bodyPr/>
                    <a:lstStyle/>
                    <a:p>
                      <a:endParaRPr lang="el-GR" sz="2000" dirty="0"/>
                    </a:p>
                  </a:txBody>
                  <a:tcPr/>
                </a:tc>
              </a:tr>
            </a:tbl>
          </a:graphicData>
        </a:graphic>
      </p:graphicFrame>
    </p:spTree>
    <p:extLst>
      <p:ext uri="{BB962C8B-B14F-4D97-AF65-F5344CB8AC3E}">
        <p14:creationId xmlns:p14="http://schemas.microsoft.com/office/powerpoint/2010/main" val="1270326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t>Η καρδιοαγγειακή νόσος </a:t>
            </a:r>
            <a:r>
              <a:rPr lang="en-US" sz="2800" b="0" dirty="0" smtClean="0"/>
              <a:t>(</a:t>
            </a:r>
            <a:r>
              <a:rPr lang="el-GR" sz="2800" b="0" dirty="0" smtClean="0"/>
              <a:t>3</a:t>
            </a:r>
            <a:r>
              <a:rPr lang="en-US" sz="2800" b="0" dirty="0" smtClean="0"/>
              <a:t> </a:t>
            </a:r>
            <a:r>
              <a:rPr lang="el-GR" sz="2800" b="0" dirty="0"/>
              <a:t>από </a:t>
            </a:r>
            <a:r>
              <a:rPr lang="en-US" sz="2800" b="0" dirty="0"/>
              <a:t>7</a:t>
            </a:r>
            <a:r>
              <a:rPr lang="el-GR" sz="2800" b="0" dirty="0"/>
              <a:t>)</a:t>
            </a:r>
            <a:endParaRPr lang="el-GR" dirty="0"/>
          </a:p>
        </p:txBody>
      </p:sp>
      <p:sp>
        <p:nvSpPr>
          <p:cNvPr id="7" name="Content Placeholder 6"/>
          <p:cNvSpPr>
            <a:spLocks noGrp="1"/>
          </p:cNvSpPr>
          <p:nvPr>
            <p:ph idx="1"/>
          </p:nvPr>
        </p:nvSpPr>
        <p:spPr/>
        <p:txBody>
          <a:bodyPr>
            <a:normAutofit/>
          </a:bodyPr>
          <a:lstStyle/>
          <a:p>
            <a:r>
              <a:rPr lang="el-GR" sz="2800" b="1" dirty="0">
                <a:solidFill>
                  <a:srgbClr val="004B82"/>
                </a:solidFill>
              </a:rPr>
              <a:t>Η </a:t>
            </a:r>
            <a:r>
              <a:rPr lang="el-GR" sz="2800" b="1" dirty="0" smtClean="0">
                <a:solidFill>
                  <a:srgbClr val="004B82"/>
                </a:solidFill>
              </a:rPr>
              <a:t>λιποπρωτεΐνη </a:t>
            </a:r>
            <a:r>
              <a:rPr lang="en-US" sz="2800" b="1" dirty="0" smtClean="0">
                <a:solidFill>
                  <a:srgbClr val="004B82"/>
                </a:solidFill>
              </a:rPr>
              <a:t>Lpa</a:t>
            </a:r>
            <a:endParaRPr lang="el-GR" sz="2800" b="1" dirty="0" smtClean="0">
              <a:solidFill>
                <a:srgbClr val="004B82"/>
              </a:solidFill>
            </a:endParaRPr>
          </a:p>
          <a:p>
            <a:pPr>
              <a:lnSpc>
                <a:spcPct val="120000"/>
              </a:lnSpc>
            </a:pPr>
            <a:r>
              <a:rPr lang="el-GR" sz="2400" dirty="0"/>
              <a:t>Η </a:t>
            </a:r>
            <a:r>
              <a:rPr lang="el-GR" sz="2400" dirty="0" smtClean="0"/>
              <a:t>λιποπρωτεΐνη </a:t>
            </a:r>
            <a:r>
              <a:rPr lang="el-GR" sz="2400" dirty="0"/>
              <a:t>είναι μια άτυπη </a:t>
            </a:r>
            <a:r>
              <a:rPr lang="el-GR" sz="2400" dirty="0" smtClean="0"/>
              <a:t>λιποπρωτεΐνη </a:t>
            </a:r>
            <a:r>
              <a:rPr lang="el-GR" sz="2400" dirty="0"/>
              <a:t>με άγνωστη λειτουργία.</a:t>
            </a:r>
          </a:p>
          <a:p>
            <a:pPr>
              <a:lnSpc>
                <a:spcPct val="120000"/>
              </a:lnSpc>
            </a:pPr>
            <a:r>
              <a:rPr lang="el-GR" sz="2400" dirty="0"/>
              <a:t>Είναι μεγαλύτερη και πιο πυκνή από την </a:t>
            </a:r>
            <a:r>
              <a:rPr lang="en-US" sz="2400" dirty="0"/>
              <a:t>LDL </a:t>
            </a:r>
            <a:r>
              <a:rPr lang="el-GR" sz="2400" dirty="0"/>
              <a:t>αλλά έχει παρόμοια σύνθεση με τη διαφορά ότι περιέχει επιπροσθέτως ένα μόρια </a:t>
            </a:r>
            <a:r>
              <a:rPr lang="en-US" sz="2400" dirty="0"/>
              <a:t>apoA </a:t>
            </a:r>
            <a:r>
              <a:rPr lang="el-GR" sz="2400" dirty="0"/>
              <a:t>για κάθε μόριο </a:t>
            </a:r>
            <a:r>
              <a:rPr lang="en-US" sz="2400" dirty="0"/>
              <a:t>apoB-100. </a:t>
            </a:r>
          </a:p>
          <a:p>
            <a:pPr>
              <a:lnSpc>
                <a:spcPct val="120000"/>
              </a:lnSpc>
            </a:pPr>
            <a:r>
              <a:rPr lang="el-GR" sz="2400" dirty="0"/>
              <a:t>Θεραπείες για τη μείωση της </a:t>
            </a:r>
            <a:r>
              <a:rPr lang="en-US" sz="2400" dirty="0"/>
              <a:t>LDL </a:t>
            </a:r>
            <a:r>
              <a:rPr lang="el-GR" sz="2400" dirty="0"/>
              <a:t>έχουν ελάχιστη επίδραση για τη μείωση της </a:t>
            </a:r>
            <a:r>
              <a:rPr lang="en-US" sz="2400" dirty="0"/>
              <a:t>Lpa.</a:t>
            </a:r>
            <a:endParaRPr lang="el-GR" sz="2400" dirty="0"/>
          </a:p>
          <a:p>
            <a:pPr marL="0" indent="0">
              <a:buNone/>
            </a:pPr>
            <a:endParaRPr lang="el-GR" sz="2800" b="1" dirty="0">
              <a:solidFill>
                <a:srgbClr val="004B82"/>
              </a:solidFill>
            </a:endParaRPr>
          </a:p>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35</a:t>
            </a:fld>
            <a:endParaRPr lang="el-GR" dirty="0"/>
          </a:p>
        </p:txBody>
      </p:sp>
    </p:spTree>
    <p:extLst>
      <p:ext uri="{BB962C8B-B14F-4D97-AF65-F5344CB8AC3E}">
        <p14:creationId xmlns:p14="http://schemas.microsoft.com/office/powerpoint/2010/main" val="2132838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Η καρδιοαγγειακή νόσος </a:t>
            </a:r>
            <a:r>
              <a:rPr lang="en-US" sz="2800" b="0" dirty="0" smtClean="0"/>
              <a:t>(</a:t>
            </a:r>
            <a:r>
              <a:rPr lang="el-GR" sz="2800" b="0" dirty="0" smtClean="0"/>
              <a:t>4</a:t>
            </a:r>
            <a:r>
              <a:rPr lang="en-US" sz="2800" b="0" dirty="0" smtClean="0"/>
              <a:t> </a:t>
            </a:r>
            <a:r>
              <a:rPr lang="el-GR" sz="2800" b="0" dirty="0"/>
              <a:t>από </a:t>
            </a:r>
            <a:r>
              <a:rPr lang="en-US" sz="2800" b="0" dirty="0"/>
              <a:t>7</a:t>
            </a:r>
            <a:r>
              <a:rPr lang="el-GR" sz="2800" b="0" dirty="0"/>
              <a:t>)</a:t>
            </a:r>
            <a:endParaRPr lang="el-GR" dirty="0"/>
          </a:p>
        </p:txBody>
      </p:sp>
      <p:sp>
        <p:nvSpPr>
          <p:cNvPr id="6" name="Content Placeholder 5"/>
          <p:cNvSpPr>
            <a:spLocks noGrp="1"/>
          </p:cNvSpPr>
          <p:nvPr>
            <p:ph idx="1"/>
          </p:nvPr>
        </p:nvSpPr>
        <p:spPr/>
        <p:txBody>
          <a:bodyPr>
            <a:normAutofit fontScale="92500" lnSpcReduction="10000"/>
          </a:bodyPr>
          <a:lstStyle/>
          <a:p>
            <a:r>
              <a:rPr lang="en-US" sz="3000" b="1" dirty="0">
                <a:solidFill>
                  <a:srgbClr val="004B82"/>
                </a:solidFill>
              </a:rPr>
              <a:t>H </a:t>
            </a:r>
            <a:r>
              <a:rPr lang="el-GR" sz="3000" b="1" dirty="0">
                <a:solidFill>
                  <a:srgbClr val="004B82"/>
                </a:solidFill>
              </a:rPr>
              <a:t>ομοκυστείνη (</a:t>
            </a:r>
            <a:r>
              <a:rPr lang="en-US" sz="3000" b="1" dirty="0">
                <a:solidFill>
                  <a:srgbClr val="004B82"/>
                </a:solidFill>
              </a:rPr>
              <a:t>HCY)</a:t>
            </a:r>
            <a:endParaRPr lang="el-GR" sz="3000" b="1" dirty="0">
              <a:solidFill>
                <a:srgbClr val="004B82"/>
              </a:solidFill>
            </a:endParaRPr>
          </a:p>
          <a:p>
            <a:pPr>
              <a:lnSpc>
                <a:spcPct val="150000"/>
              </a:lnSpc>
            </a:pPr>
            <a:r>
              <a:rPr lang="el-GR" sz="2600" dirty="0"/>
              <a:t>Πρόκειται για ένα αμινοξύ που αποτελεί μεταβολίτη του βασικού αμινοξέος μεθειονίνη. Αποστολή της είναι η μεταφορά μεθυλικών ομάδων στη κυκλοφορία.</a:t>
            </a:r>
          </a:p>
          <a:p>
            <a:pPr>
              <a:lnSpc>
                <a:spcPct val="150000"/>
              </a:lnSpc>
            </a:pPr>
            <a:r>
              <a:rPr lang="el-GR" sz="2600" dirty="0"/>
              <a:t>Η αύξηση της</a:t>
            </a:r>
            <a:r>
              <a:rPr lang="en-US" sz="2600" dirty="0"/>
              <a:t> HCY</a:t>
            </a:r>
            <a:r>
              <a:rPr lang="el-GR" sz="2600" dirty="0"/>
              <a:t> οφείλεται στην έλλειψη του ενζύμου </a:t>
            </a:r>
            <a:r>
              <a:rPr lang="el-GR" sz="2600" b="1" dirty="0">
                <a:solidFill>
                  <a:srgbClr val="820000"/>
                </a:solidFill>
              </a:rPr>
              <a:t>συνθάση της β-κυσταθειονίνης </a:t>
            </a:r>
            <a:r>
              <a:rPr lang="en-US" sz="2600" dirty="0"/>
              <a:t>(MTHFR) </a:t>
            </a:r>
            <a:r>
              <a:rPr lang="el-GR" sz="2600" dirty="0"/>
              <a:t>η οποία προκαλεί την ομοκυστινουρία.</a:t>
            </a:r>
            <a:endParaRPr lang="en-US" sz="2600" dirty="0"/>
          </a:p>
          <a:p>
            <a:pPr>
              <a:lnSpc>
                <a:spcPct val="150000"/>
              </a:lnSpc>
            </a:pPr>
            <a:r>
              <a:rPr lang="en-US" sz="2600" dirty="0"/>
              <a:t>O</a:t>
            </a:r>
            <a:r>
              <a:rPr lang="el-GR" sz="2600" dirty="0"/>
              <a:t>ι ασθενείς αυτοί πεθαίνουν από πρόωρη καρδιοαγγειακή νόσο</a:t>
            </a:r>
            <a:r>
              <a:rPr lang="el-GR" sz="2600" dirty="0" smtClean="0"/>
              <a:t>.</a:t>
            </a:r>
            <a:endParaRPr lang="el-GR" sz="26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36</a:t>
            </a:fld>
            <a:endParaRPr lang="el-GR" dirty="0"/>
          </a:p>
        </p:txBody>
      </p:sp>
    </p:spTree>
    <p:extLst>
      <p:ext uri="{BB962C8B-B14F-4D97-AF65-F5344CB8AC3E}">
        <p14:creationId xmlns:p14="http://schemas.microsoft.com/office/powerpoint/2010/main" val="2873810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Η καρδιοαγγειακή νόσος </a:t>
            </a:r>
            <a:r>
              <a:rPr lang="en-US" sz="2800" b="0" dirty="0" smtClean="0"/>
              <a:t>(</a:t>
            </a:r>
            <a:r>
              <a:rPr lang="el-GR" sz="2800" b="0" dirty="0" smtClean="0"/>
              <a:t>5</a:t>
            </a:r>
            <a:r>
              <a:rPr lang="en-US" sz="2800" b="0" dirty="0" smtClean="0"/>
              <a:t> </a:t>
            </a:r>
            <a:r>
              <a:rPr lang="el-GR" sz="2800" b="0" dirty="0"/>
              <a:t>από </a:t>
            </a:r>
            <a:r>
              <a:rPr lang="en-US" sz="2800" b="0" dirty="0"/>
              <a:t>7</a:t>
            </a:r>
            <a:r>
              <a:rPr lang="el-GR" sz="2800" b="0" dirty="0"/>
              <a:t>)</a:t>
            </a:r>
            <a:endParaRPr lang="el-GR" dirty="0"/>
          </a:p>
        </p:txBody>
      </p:sp>
      <p:sp>
        <p:nvSpPr>
          <p:cNvPr id="6" name="Content Placeholder 5"/>
          <p:cNvSpPr>
            <a:spLocks noGrp="1"/>
          </p:cNvSpPr>
          <p:nvPr>
            <p:ph idx="1"/>
          </p:nvPr>
        </p:nvSpPr>
        <p:spPr/>
        <p:txBody>
          <a:bodyPr>
            <a:noAutofit/>
          </a:bodyPr>
          <a:lstStyle/>
          <a:p>
            <a:pPr>
              <a:lnSpc>
                <a:spcPct val="120000"/>
              </a:lnSpc>
            </a:pPr>
            <a:r>
              <a:rPr lang="el-GR" sz="2800" b="1" dirty="0">
                <a:solidFill>
                  <a:srgbClr val="004B82"/>
                </a:solidFill>
              </a:rPr>
              <a:t>Η </a:t>
            </a:r>
            <a:r>
              <a:rPr lang="en-US" sz="2800" b="1" dirty="0">
                <a:solidFill>
                  <a:srgbClr val="004B82"/>
                </a:solidFill>
              </a:rPr>
              <a:t>C-</a:t>
            </a:r>
            <a:r>
              <a:rPr lang="el-GR" sz="2800" b="1" dirty="0">
                <a:solidFill>
                  <a:srgbClr val="004B82"/>
                </a:solidFill>
              </a:rPr>
              <a:t>αντιδρώσα πρωτεΐνη </a:t>
            </a:r>
            <a:r>
              <a:rPr lang="en-US" sz="2800" b="1" dirty="0">
                <a:solidFill>
                  <a:srgbClr val="004B82"/>
                </a:solidFill>
              </a:rPr>
              <a:t>(CRP)</a:t>
            </a:r>
            <a:endParaRPr lang="el-GR" sz="2800" b="1" dirty="0">
              <a:solidFill>
                <a:srgbClr val="004B82"/>
              </a:solidFill>
            </a:endParaRPr>
          </a:p>
          <a:p>
            <a:pPr>
              <a:lnSpc>
                <a:spcPct val="120000"/>
              </a:lnSpc>
            </a:pPr>
            <a:r>
              <a:rPr lang="el-GR" sz="2400" dirty="0"/>
              <a:t>Προ της αποσταθεροποίησης των αθηρωματικών πλακών προηγείται μια </a:t>
            </a:r>
            <a:r>
              <a:rPr lang="el-GR" sz="2400" b="1" dirty="0">
                <a:solidFill>
                  <a:srgbClr val="820000"/>
                </a:solidFill>
              </a:rPr>
              <a:t>φλεγμονώδης διαδικασία</a:t>
            </a:r>
            <a:r>
              <a:rPr lang="el-GR" sz="2400" dirty="0"/>
              <a:t>. </a:t>
            </a:r>
            <a:r>
              <a:rPr lang="en-US" sz="2400" dirty="0"/>
              <a:t>H CRP </a:t>
            </a:r>
            <a:r>
              <a:rPr lang="el-GR" sz="2400" dirty="0"/>
              <a:t>θεωρείται ο σημαντικότερος παράγοντας που συμμετέχει σε αυτή τη διαδικασία.</a:t>
            </a:r>
          </a:p>
          <a:p>
            <a:pPr>
              <a:lnSpc>
                <a:spcPct val="120000"/>
              </a:lnSpc>
            </a:pPr>
            <a:r>
              <a:rPr lang="el-GR" sz="2400" dirty="0"/>
              <a:t>Αποτελείται από </a:t>
            </a:r>
            <a:r>
              <a:rPr lang="el-GR" sz="2400" b="1" dirty="0">
                <a:solidFill>
                  <a:srgbClr val="820000"/>
                </a:solidFill>
              </a:rPr>
              <a:t>5 ίδιες υπομονάδες </a:t>
            </a:r>
            <a:r>
              <a:rPr lang="el-GR" sz="2400" dirty="0" smtClean="0"/>
              <a:t>γλυκοπρωτεϊνικής </a:t>
            </a:r>
            <a:r>
              <a:rPr lang="el-GR" sz="2400" dirty="0"/>
              <a:t>φύσεως.</a:t>
            </a:r>
          </a:p>
          <a:p>
            <a:pPr>
              <a:lnSpc>
                <a:spcPct val="120000"/>
              </a:lnSpc>
            </a:pPr>
            <a:r>
              <a:rPr lang="el-GR" sz="2400" dirty="0"/>
              <a:t>Η δράση της στη φλεγμονή είναι να αναγνωρίζει τη φωσφοχολίνη των κυτταρικών μεμβρανών παρουσία </a:t>
            </a:r>
            <a:r>
              <a:rPr lang="el-GR" sz="2400" b="1" dirty="0">
                <a:solidFill>
                  <a:srgbClr val="820000"/>
                </a:solidFill>
              </a:rPr>
              <a:t>ιόντων ασβεστίου</a:t>
            </a:r>
            <a:r>
              <a:rPr lang="el-GR" sz="2400" dirty="0"/>
              <a:t>.</a:t>
            </a:r>
            <a:endParaRPr lang="en-US" sz="2400" dirty="0"/>
          </a:p>
          <a:p>
            <a:pPr>
              <a:lnSpc>
                <a:spcPct val="120000"/>
              </a:lnSpc>
            </a:pPr>
            <a:r>
              <a:rPr lang="el-GR" sz="2400" dirty="0"/>
              <a:t>Είναι πρωτεΐνη οξείας φάσεως</a:t>
            </a:r>
            <a:r>
              <a:rPr lang="el-GR"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37</a:t>
            </a:fld>
            <a:endParaRPr lang="el-GR" dirty="0"/>
          </a:p>
        </p:txBody>
      </p:sp>
    </p:spTree>
    <p:extLst>
      <p:ext uri="{BB962C8B-B14F-4D97-AF65-F5344CB8AC3E}">
        <p14:creationId xmlns:p14="http://schemas.microsoft.com/office/powerpoint/2010/main" val="35132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Η καρδιοαγγειακή νόσος </a:t>
            </a:r>
            <a:r>
              <a:rPr lang="en-US" sz="2800" b="0" dirty="0" smtClean="0"/>
              <a:t>(</a:t>
            </a:r>
            <a:r>
              <a:rPr lang="el-GR" sz="2800" b="0" dirty="0" smtClean="0"/>
              <a:t>6</a:t>
            </a:r>
            <a:r>
              <a:rPr lang="en-US" sz="2800" b="0" dirty="0" smtClean="0"/>
              <a:t> </a:t>
            </a:r>
            <a:r>
              <a:rPr lang="el-GR" sz="2800" b="0" dirty="0"/>
              <a:t>από </a:t>
            </a:r>
            <a:r>
              <a:rPr lang="en-US" sz="2800" b="0" dirty="0"/>
              <a:t>7</a:t>
            </a:r>
            <a:r>
              <a:rPr lang="el-GR" sz="2800" b="0" dirty="0"/>
              <a:t>)</a:t>
            </a:r>
            <a:endParaRPr lang="el-GR" dirty="0"/>
          </a:p>
        </p:txBody>
      </p:sp>
      <p:sp>
        <p:nvSpPr>
          <p:cNvPr id="8" name="Content Placeholder 7"/>
          <p:cNvSpPr>
            <a:spLocks noGrp="1"/>
          </p:cNvSpPr>
          <p:nvPr>
            <p:ph idx="1"/>
          </p:nvPr>
        </p:nvSpPr>
        <p:spPr>
          <a:xfrm>
            <a:off x="457200" y="1196752"/>
            <a:ext cx="8229600" cy="1368152"/>
          </a:xfrm>
        </p:spPr>
        <p:txBody>
          <a:bodyPr/>
          <a:lstStyle/>
          <a:p>
            <a:r>
              <a:rPr lang="el-GR" sz="2800" b="1" dirty="0">
                <a:solidFill>
                  <a:srgbClr val="004B82"/>
                </a:solidFill>
              </a:rPr>
              <a:t>Η </a:t>
            </a:r>
            <a:r>
              <a:rPr lang="en-US" sz="2800" b="1" dirty="0">
                <a:solidFill>
                  <a:srgbClr val="004B82"/>
                </a:solidFill>
              </a:rPr>
              <a:t>C-</a:t>
            </a:r>
            <a:r>
              <a:rPr lang="el-GR" sz="2800" b="1" dirty="0">
                <a:solidFill>
                  <a:srgbClr val="004B82"/>
                </a:solidFill>
              </a:rPr>
              <a:t>αντιδρώσα πρωτεΐνη </a:t>
            </a:r>
            <a:r>
              <a:rPr lang="en-US" sz="2800" b="1" dirty="0">
                <a:solidFill>
                  <a:srgbClr val="004B82"/>
                </a:solidFill>
              </a:rPr>
              <a:t>(CRP</a:t>
            </a:r>
            <a:r>
              <a:rPr lang="en-US" sz="2800" b="1" dirty="0" smtClean="0">
                <a:solidFill>
                  <a:srgbClr val="004B82"/>
                </a:solidFill>
              </a:rPr>
              <a:t>)</a:t>
            </a:r>
            <a:endParaRPr lang="el-GR" sz="2800" b="1" dirty="0" smtClean="0">
              <a:solidFill>
                <a:srgbClr val="004B82"/>
              </a:solidFill>
            </a:endParaRPr>
          </a:p>
          <a:p>
            <a:r>
              <a:rPr lang="el-GR" sz="2400" dirty="0"/>
              <a:t>Για τον έλεγχο της καρδιοαγγειακής νόσου στα εργαστήρια μετριέται η υψηλής ευαισθησίας </a:t>
            </a:r>
            <a:r>
              <a:rPr lang="en-US" sz="2400" dirty="0"/>
              <a:t>CRP</a:t>
            </a:r>
            <a:r>
              <a:rPr lang="el-GR" sz="2400" dirty="0"/>
              <a:t>,</a:t>
            </a:r>
            <a:r>
              <a:rPr lang="en-US" sz="2400" dirty="0"/>
              <a:t> </a:t>
            </a:r>
            <a:r>
              <a:rPr lang="el-GR" sz="2400" dirty="0"/>
              <a:t>η </a:t>
            </a:r>
            <a:r>
              <a:rPr lang="en-US" sz="2400" dirty="0"/>
              <a:t>hsCRP</a:t>
            </a:r>
            <a:r>
              <a:rPr lang="en-US"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38</a:t>
            </a:fld>
            <a:endParaRPr lang="el-GR"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168" y="2564904"/>
            <a:ext cx="4595664" cy="34467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05985" y="6000452"/>
            <a:ext cx="293202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PDB 1b09 EBI</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a:rPr>
              <a:t>DonabelSDSU.bot</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041880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τριγλυκερίδια </a:t>
            </a:r>
            <a:r>
              <a:rPr lang="el-GR" sz="2800" b="0" dirty="0"/>
              <a:t>(2 από 2</a:t>
            </a:r>
            <a:r>
              <a:rPr lang="el-GR" sz="2800" b="0" dirty="0" smtClean="0"/>
              <a:t>)</a:t>
            </a:r>
            <a:endParaRPr lang="el-GR" sz="2800" b="0" dirty="0"/>
          </a:p>
        </p:txBody>
      </p:sp>
      <p:pic>
        <p:nvPicPr>
          <p:cNvPr id="38914" name="Picture 2"/>
          <p:cNvPicPr>
            <a:picLocks noGrp="1" noChangeAspect="1" noChangeArrowheads="1"/>
          </p:cNvPicPr>
          <p:nvPr>
            <p:ph idx="1"/>
          </p:nvPr>
        </p:nvPicPr>
        <p:blipFill>
          <a:blip r:embed="rId2" cstate="print"/>
          <a:stretch>
            <a:fillRect/>
          </a:stretch>
        </p:blipFill>
        <p:spPr bwMode="auto">
          <a:xfrm>
            <a:off x="2589999" y="1340768"/>
            <a:ext cx="3964002" cy="3134992"/>
          </a:xfrm>
          <a:prstGeom prst="flowChartDocument">
            <a:avLst/>
          </a:prstGeom>
          <a:noFill/>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3</a:t>
            </a:fld>
            <a:endParaRPr lang="el-GR" dirty="0"/>
          </a:p>
        </p:txBody>
      </p:sp>
      <p:sp>
        <p:nvSpPr>
          <p:cNvPr id="3" name="Rectangle 2"/>
          <p:cNvSpPr/>
          <p:nvPr/>
        </p:nvSpPr>
        <p:spPr>
          <a:xfrm>
            <a:off x="4003094" y="4509120"/>
            <a:ext cx="1137812" cy="276999"/>
          </a:xfrm>
          <a:prstGeom prst="rect">
            <a:avLst/>
          </a:prstGeom>
        </p:spPr>
        <p:txBody>
          <a:bodyPr wrap="none">
            <a:spAutoFit/>
          </a:bodyPr>
          <a:lstStyle/>
          <a:p>
            <a:r>
              <a:rPr lang="en-US" sz="1200" dirty="0" smtClean="0">
                <a:latin typeface="+mn-lt"/>
                <a:hlinkClick r:id="rId3"/>
              </a:rPr>
              <a:t>incardiology.gr</a:t>
            </a:r>
            <a:endParaRPr lang="el-GR" sz="1200" dirty="0">
              <a:latin typeface="+mn-lt"/>
            </a:endParaRPr>
          </a:p>
        </p:txBody>
      </p:sp>
    </p:spTree>
    <p:extLst>
      <p:ext uri="{BB962C8B-B14F-4D97-AF65-F5344CB8AC3E}">
        <p14:creationId xmlns:p14="http://schemas.microsoft.com/office/powerpoint/2010/main" val="34611464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Η καρδιοαγγειακή νόσος </a:t>
            </a:r>
            <a:r>
              <a:rPr lang="en-US" sz="2800" b="0" dirty="0" smtClean="0"/>
              <a:t>(</a:t>
            </a:r>
            <a:r>
              <a:rPr lang="el-GR" sz="2800" b="0" dirty="0" smtClean="0"/>
              <a:t>7</a:t>
            </a:r>
            <a:r>
              <a:rPr lang="en-US" sz="2800" b="0" dirty="0" smtClean="0"/>
              <a:t> </a:t>
            </a:r>
            <a:r>
              <a:rPr lang="el-GR" sz="2800" b="0" dirty="0"/>
              <a:t>από </a:t>
            </a:r>
            <a:r>
              <a:rPr lang="en-US" sz="2800" b="0" dirty="0"/>
              <a:t>7</a:t>
            </a:r>
            <a:r>
              <a:rPr lang="el-GR" sz="2800" b="0" dirty="0"/>
              <a:t>)</a:t>
            </a:r>
            <a:endParaRPr lang="el-GR" dirty="0"/>
          </a:p>
        </p:txBody>
      </p:sp>
      <p:sp>
        <p:nvSpPr>
          <p:cNvPr id="6" name="Content Placeholder 5"/>
          <p:cNvSpPr>
            <a:spLocks noGrp="1"/>
          </p:cNvSpPr>
          <p:nvPr>
            <p:ph idx="1"/>
          </p:nvPr>
        </p:nvSpPr>
        <p:spPr/>
        <p:txBody>
          <a:bodyPr>
            <a:normAutofit/>
          </a:bodyPr>
          <a:lstStyle/>
          <a:p>
            <a:r>
              <a:rPr lang="el-GR" sz="2800" b="1" dirty="0">
                <a:solidFill>
                  <a:srgbClr val="004B82"/>
                </a:solidFill>
              </a:rPr>
              <a:t>Το α-αμυλοειδές </a:t>
            </a:r>
            <a:r>
              <a:rPr lang="en-US" sz="2800" b="1" dirty="0">
                <a:solidFill>
                  <a:srgbClr val="004B82"/>
                </a:solidFill>
              </a:rPr>
              <a:t>(SAA)</a:t>
            </a:r>
            <a:endParaRPr lang="el-GR" sz="2800" b="1" dirty="0">
              <a:solidFill>
                <a:srgbClr val="004B82"/>
              </a:solidFill>
            </a:endParaRPr>
          </a:p>
          <a:p>
            <a:pPr>
              <a:lnSpc>
                <a:spcPct val="150000"/>
              </a:lnSpc>
            </a:pPr>
            <a:r>
              <a:rPr lang="en-US" sz="2400" dirty="0"/>
              <a:t>To </a:t>
            </a:r>
            <a:r>
              <a:rPr lang="el-GR" sz="2400" dirty="0"/>
              <a:t>α-αμυλοειδές είναι μια </a:t>
            </a:r>
            <a:r>
              <a:rPr lang="el-GR" sz="2400" b="1" dirty="0">
                <a:solidFill>
                  <a:srgbClr val="820000"/>
                </a:solidFill>
              </a:rPr>
              <a:t>πρωτεΐνη οξέως φάσεως </a:t>
            </a:r>
            <a:r>
              <a:rPr lang="el-GR" sz="2400" dirty="0"/>
              <a:t>η οποία όπως και η </a:t>
            </a:r>
            <a:r>
              <a:rPr lang="en-US" sz="2400" dirty="0"/>
              <a:t>CRP </a:t>
            </a:r>
            <a:r>
              <a:rPr lang="el-GR" sz="2400" dirty="0"/>
              <a:t>αυξάνει στη καρδιοαγγειακή νόσο.</a:t>
            </a:r>
          </a:p>
          <a:p>
            <a:pPr>
              <a:lnSpc>
                <a:spcPct val="150000"/>
              </a:lnSpc>
            </a:pPr>
            <a:r>
              <a:rPr lang="el-GR" sz="2400" dirty="0"/>
              <a:t>Αυξάνει όπως και το </a:t>
            </a:r>
            <a:r>
              <a:rPr lang="en-US" sz="2400" dirty="0"/>
              <a:t>CRP </a:t>
            </a:r>
            <a:r>
              <a:rPr lang="el-GR" sz="2400" dirty="0"/>
              <a:t>στις βακτηριακές λοιμώξεις και έτσι διαχωρίζονται οι λοιμώξεις σε βακτηριακές και ιογενείς.</a:t>
            </a:r>
          </a:p>
          <a:p>
            <a:pPr>
              <a:lnSpc>
                <a:spcPct val="150000"/>
              </a:lnSpc>
              <a:tabLst>
                <a:tab pos="714375" algn="l"/>
              </a:tabLst>
            </a:pPr>
            <a:r>
              <a:rPr lang="el-GR" sz="2400" dirty="0"/>
              <a:t>Το </a:t>
            </a:r>
            <a:r>
              <a:rPr lang="en-US" sz="2400" dirty="0"/>
              <a:t>SAA </a:t>
            </a:r>
            <a:r>
              <a:rPr lang="el-GR" sz="2400" b="1" dirty="0">
                <a:solidFill>
                  <a:srgbClr val="820000"/>
                </a:solidFill>
              </a:rPr>
              <a:t>αυξάνει και κατά τη διάρκεια απόρριψης μοσχευμάτων</a:t>
            </a:r>
            <a:r>
              <a:rPr lang="el-GR" sz="2400" dirty="0">
                <a:solidFill>
                  <a:srgbClr val="C00000"/>
                </a:solidFill>
              </a:rPr>
              <a:t> </a:t>
            </a:r>
            <a:r>
              <a:rPr lang="el-GR" sz="2400" dirty="0"/>
              <a:t>σε μεταμοσχευμένους ασθενείς</a:t>
            </a:r>
            <a:r>
              <a:rPr lang="el-GR"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39</a:t>
            </a:fld>
            <a:endParaRPr lang="el-GR" dirty="0"/>
          </a:p>
        </p:txBody>
      </p:sp>
    </p:spTree>
    <p:extLst>
      <p:ext uri="{BB962C8B-B14F-4D97-AF65-F5344CB8AC3E}">
        <p14:creationId xmlns:p14="http://schemas.microsoft.com/office/powerpoint/2010/main" val="36817366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Έμφραγμα του μυοκαρδίου</a:t>
            </a:r>
            <a:r>
              <a:rPr lang="en-US" dirty="0" smtClean="0"/>
              <a:t> </a:t>
            </a:r>
            <a:r>
              <a:rPr lang="en-US" sz="2800" b="0" dirty="0" smtClean="0"/>
              <a:t>(1 </a:t>
            </a:r>
            <a:r>
              <a:rPr lang="el-GR" sz="2800" b="0" dirty="0" smtClean="0"/>
              <a:t>από </a:t>
            </a:r>
            <a:r>
              <a:rPr lang="en-US" sz="2800" b="0" dirty="0" smtClean="0"/>
              <a:t>6</a:t>
            </a:r>
            <a:r>
              <a:rPr lang="el-GR" sz="2800" b="0" dirty="0" smtClean="0"/>
              <a:t>)</a:t>
            </a:r>
            <a:endParaRPr lang="el-GR" sz="2800" b="0" dirty="0"/>
          </a:p>
        </p:txBody>
      </p:sp>
      <p:sp>
        <p:nvSpPr>
          <p:cNvPr id="3" name="Content Placeholder 2"/>
          <p:cNvSpPr>
            <a:spLocks noGrp="1"/>
          </p:cNvSpPr>
          <p:nvPr>
            <p:ph idx="1"/>
          </p:nvPr>
        </p:nvSpPr>
        <p:spPr/>
        <p:txBody>
          <a:bodyPr>
            <a:noAutofit/>
          </a:bodyPr>
          <a:lstStyle/>
          <a:p>
            <a:pPr>
              <a:lnSpc>
                <a:spcPct val="120000"/>
              </a:lnSpc>
            </a:pPr>
            <a:r>
              <a:rPr lang="el-GR" sz="2400" dirty="0"/>
              <a:t>Το έμφραγμα του μυοκαρδίου γίνεται εύκολα αντιληπτό από τον ασθενή και τον γιατρό από τυπικό ιστορικό </a:t>
            </a:r>
            <a:r>
              <a:rPr lang="el-GR" sz="2400" b="1" dirty="0">
                <a:solidFill>
                  <a:srgbClr val="820000"/>
                </a:solidFill>
              </a:rPr>
              <a:t>συνθλιπτικού άλγους στο κέντρο του θώρακα </a:t>
            </a:r>
            <a:r>
              <a:rPr lang="el-GR" sz="2400" dirty="0"/>
              <a:t>το οποίο μπορεί να επεκτείνεται στο βραχίονα ή στην κάτω γνάθο, που χαρακτηρίζεται με χαρακτηριστικές μεταβολές στο </a:t>
            </a:r>
            <a:r>
              <a:rPr lang="el-GR" sz="2400" b="1" dirty="0">
                <a:solidFill>
                  <a:srgbClr val="820000"/>
                </a:solidFill>
              </a:rPr>
              <a:t>ηλεκτροκαρδιογράφημα</a:t>
            </a:r>
            <a:r>
              <a:rPr lang="el-GR" sz="2400" dirty="0"/>
              <a:t>. </a:t>
            </a:r>
          </a:p>
          <a:p>
            <a:pPr>
              <a:lnSpc>
                <a:spcPct val="120000"/>
              </a:lnSpc>
            </a:pPr>
            <a:r>
              <a:rPr lang="el-GR" sz="2400" dirty="0"/>
              <a:t>Μπορεί όμως να παρουσιαστεί </a:t>
            </a:r>
            <a:r>
              <a:rPr lang="el-GR" sz="2400" b="1" dirty="0">
                <a:solidFill>
                  <a:srgbClr val="820000"/>
                </a:solidFill>
              </a:rPr>
              <a:t>άτυπα</a:t>
            </a:r>
            <a:r>
              <a:rPr lang="el-GR" sz="2400" dirty="0"/>
              <a:t> ή ακόμα να είναι κλινικώς σιωπηρό.</a:t>
            </a:r>
          </a:p>
          <a:p>
            <a:pPr>
              <a:lnSpc>
                <a:spcPct val="120000"/>
              </a:lnSpc>
            </a:pPr>
            <a:r>
              <a:rPr lang="el-GR" sz="2400" dirty="0" smtClean="0"/>
              <a:t>Η </a:t>
            </a:r>
            <a:r>
              <a:rPr lang="el-GR" sz="2400" dirty="0"/>
              <a:t>διάγνωση του γίνεται κυρίως με τη μέτρηση ενζύμων στον ορό τα οποία προέρχονται από το μυοκάρδιο.</a:t>
            </a:r>
          </a:p>
          <a:p>
            <a:pPr>
              <a:lnSpc>
                <a:spcPct val="120000"/>
              </a:lnSpc>
            </a:pPr>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40</a:t>
            </a:fld>
            <a:endParaRPr lang="el-GR" dirty="0"/>
          </a:p>
        </p:txBody>
      </p:sp>
    </p:spTree>
    <p:extLst>
      <p:ext uri="{BB962C8B-B14F-4D97-AF65-F5344CB8AC3E}">
        <p14:creationId xmlns:p14="http://schemas.microsoft.com/office/powerpoint/2010/main" val="25098616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rmAutofit/>
          </a:bodyPr>
          <a:lstStyle/>
          <a:p>
            <a:r>
              <a:rPr lang="el-GR" dirty="0"/>
              <a:t>Έμφραγμα του μυοκαρδίου</a:t>
            </a:r>
            <a:r>
              <a:rPr lang="en-US" dirty="0"/>
              <a:t> </a:t>
            </a:r>
            <a:r>
              <a:rPr lang="en-US" sz="2800" b="0" dirty="0" smtClean="0"/>
              <a:t>(</a:t>
            </a:r>
            <a:r>
              <a:rPr lang="el-GR" sz="2800" b="0" dirty="0" smtClean="0"/>
              <a:t>2</a:t>
            </a:r>
            <a:r>
              <a:rPr lang="en-US" sz="2800" b="0" dirty="0" smtClean="0"/>
              <a:t> </a:t>
            </a:r>
            <a:r>
              <a:rPr lang="el-GR" sz="2800" b="0" dirty="0"/>
              <a:t>από </a:t>
            </a:r>
            <a:r>
              <a:rPr lang="en-US" sz="2800" b="0" dirty="0" smtClean="0"/>
              <a:t>6</a:t>
            </a:r>
            <a:r>
              <a:rPr lang="el-GR" sz="2800" b="0" dirty="0" smtClean="0"/>
              <a:t>)</a:t>
            </a:r>
            <a:endParaRPr lang="el-GR" sz="3200" dirty="0">
              <a:solidFill>
                <a:srgbClr val="C00000"/>
              </a:solidFill>
            </a:endParaRPr>
          </a:p>
        </p:txBody>
      </p:sp>
      <p:sp>
        <p:nvSpPr>
          <p:cNvPr id="2" name="Content Placeholder 1"/>
          <p:cNvSpPr>
            <a:spLocks noGrp="1"/>
          </p:cNvSpPr>
          <p:nvPr>
            <p:ph idx="1"/>
          </p:nvPr>
        </p:nvSpPr>
        <p:spPr/>
        <p:txBody>
          <a:bodyPr>
            <a:normAutofit/>
          </a:bodyPr>
          <a:lstStyle/>
          <a:p>
            <a:r>
              <a:rPr lang="el-GR" sz="2800" b="1" dirty="0">
                <a:solidFill>
                  <a:srgbClr val="004B82"/>
                </a:solidFill>
              </a:rPr>
              <a:t>Η αθηρωματική πλάκα και το έμφρακτο</a:t>
            </a:r>
          </a:p>
          <a:p>
            <a:endParaRPr lang="el-GR" sz="2800" b="1" dirty="0">
              <a:solidFill>
                <a:srgbClr val="004B82"/>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41</a:t>
            </a:fld>
            <a:endParaRPr lang="el-GR"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328" y="1988840"/>
            <a:ext cx="3810000" cy="31527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92313" y="5154164"/>
            <a:ext cx="293202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6"/>
              </a:rPr>
              <a:t>Heart attack-NIH</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7"/>
              </a:rPr>
              <a:t>7mike5000</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l-GR" sz="1200" dirty="0">
              <a:solidFill>
                <a:schemeClr val="tx1">
                  <a:lumMod val="75000"/>
                  <a:lumOff val="25000"/>
                </a:schemeClr>
              </a:solidFill>
              <a:latin typeface="+mn-lt"/>
            </a:endParaRPr>
          </a:p>
        </p:txBody>
      </p:sp>
      <p:pic>
        <p:nvPicPr>
          <p:cNvPr id="3" name="Heart_attack_animation.ogv.360p.mp4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40152" y="2060848"/>
            <a:ext cx="2448272" cy="2771628"/>
          </a:xfrm>
          <a:prstGeom prst="rect">
            <a:avLst/>
          </a:prstGeom>
        </p:spPr>
      </p:pic>
      <p:sp>
        <p:nvSpPr>
          <p:cNvPr id="10" name="Rectangle 9"/>
          <p:cNvSpPr/>
          <p:nvPr/>
        </p:nvSpPr>
        <p:spPr>
          <a:xfrm>
            <a:off x="5698656" y="5154163"/>
            <a:ext cx="293202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9"/>
              </a:rPr>
              <a:t>Heart attack </a:t>
            </a:r>
            <a:r>
              <a:rPr lang="en-US" sz="1200" dirty="0" smtClean="0">
                <a:solidFill>
                  <a:schemeClr val="tx1">
                    <a:lumMod val="75000"/>
                    <a:lumOff val="25000"/>
                  </a:schemeClr>
                </a:solidFill>
                <a:latin typeface="+mn-lt"/>
                <a:hlinkClick r:id="rId9"/>
              </a:rPr>
              <a:t>animatio</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rPr>
              <a:t>National Heart Lung and Blood </a:t>
            </a:r>
            <a:r>
              <a:rPr lang="en-US" sz="1200" dirty="0" smtClean="0">
                <a:solidFill>
                  <a:schemeClr val="tx1">
                    <a:lumMod val="75000"/>
                    <a:lumOff val="25000"/>
                  </a:schemeClr>
                </a:solidFill>
                <a:latin typeface="+mn-lt"/>
              </a:rPr>
              <a:t>Institute</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92331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rmAutofit/>
          </a:bodyPr>
          <a:lstStyle/>
          <a:p>
            <a:r>
              <a:rPr lang="el-GR" dirty="0"/>
              <a:t>Έμφραγμα του μυοκαρδίου</a:t>
            </a:r>
            <a:r>
              <a:rPr lang="en-US" dirty="0"/>
              <a:t> </a:t>
            </a:r>
            <a:r>
              <a:rPr lang="en-US" sz="2800" b="0" dirty="0" smtClean="0"/>
              <a:t>(</a:t>
            </a:r>
            <a:r>
              <a:rPr lang="el-GR" sz="2800" b="0" dirty="0" smtClean="0"/>
              <a:t>3</a:t>
            </a:r>
            <a:r>
              <a:rPr lang="en-US" sz="2800" b="0" dirty="0" smtClean="0"/>
              <a:t> </a:t>
            </a:r>
            <a:r>
              <a:rPr lang="el-GR" sz="2800" b="0" dirty="0"/>
              <a:t>από </a:t>
            </a:r>
            <a:r>
              <a:rPr lang="en-US" sz="2800" b="0" dirty="0" smtClean="0"/>
              <a:t>6</a:t>
            </a:r>
            <a:r>
              <a:rPr lang="el-GR" sz="2800" b="0" dirty="0" smtClean="0"/>
              <a:t>)</a:t>
            </a:r>
            <a:endParaRPr lang="el-GR" sz="3200" dirty="0">
              <a:solidFill>
                <a:srgbClr val="C00000"/>
              </a:solidFill>
            </a:endParaRPr>
          </a:p>
        </p:txBody>
      </p:sp>
      <p:sp>
        <p:nvSpPr>
          <p:cNvPr id="2" name="Content Placeholder 1"/>
          <p:cNvSpPr>
            <a:spLocks noGrp="1"/>
          </p:cNvSpPr>
          <p:nvPr>
            <p:ph idx="1"/>
          </p:nvPr>
        </p:nvSpPr>
        <p:spPr>
          <a:xfrm>
            <a:off x="457200" y="1196752"/>
            <a:ext cx="3754760" cy="5040560"/>
          </a:xfrm>
        </p:spPr>
        <p:txBody>
          <a:bodyPr>
            <a:normAutofit/>
          </a:bodyPr>
          <a:lstStyle/>
          <a:p>
            <a:r>
              <a:rPr lang="el-GR" sz="2800" b="1" dirty="0">
                <a:solidFill>
                  <a:srgbClr val="004B82"/>
                </a:solidFill>
              </a:rPr>
              <a:t>Θρόμβωση και εγκεφαλικό </a:t>
            </a:r>
            <a:r>
              <a:rPr lang="el-GR" sz="2800" b="1" dirty="0" smtClean="0">
                <a:solidFill>
                  <a:srgbClr val="004B82"/>
                </a:solidFill>
              </a:rPr>
              <a:t>επεισόδιο</a:t>
            </a:r>
            <a:endParaRPr lang="el-GR" sz="2800" b="1" dirty="0">
              <a:solidFill>
                <a:srgbClr val="004B82"/>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42</a:t>
            </a:fld>
            <a:endParaRPr lang="el-GR"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00" y="1336156"/>
            <a:ext cx="3445036" cy="50109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24342" y="6391652"/>
            <a:ext cx="293202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Blausen 0836 Stroke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a:rPr>
              <a:t>Dcoetzee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 </a:t>
            </a:r>
            <a:r>
              <a:rPr lang="en-US" sz="1200" dirty="0" smtClean="0">
                <a:latin typeface="+mn-lt"/>
                <a:hlinkClick r:id="rId6"/>
              </a:rPr>
              <a:t>3.0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245378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Έμφραγμα του μυοκαρδίου</a:t>
            </a:r>
            <a:r>
              <a:rPr lang="en-US" dirty="0"/>
              <a:t> </a:t>
            </a:r>
            <a:r>
              <a:rPr lang="en-US" sz="2800" b="0" dirty="0" smtClean="0"/>
              <a:t>(</a:t>
            </a:r>
            <a:r>
              <a:rPr lang="el-GR" sz="2800" b="0" dirty="0" smtClean="0"/>
              <a:t>4</a:t>
            </a:r>
            <a:r>
              <a:rPr lang="en-US" sz="2800" b="0" dirty="0" smtClean="0"/>
              <a:t> </a:t>
            </a:r>
            <a:r>
              <a:rPr lang="el-GR" sz="2800" b="0" dirty="0"/>
              <a:t>από </a:t>
            </a:r>
            <a:r>
              <a:rPr lang="en-US" sz="2800" b="0" dirty="0" smtClean="0"/>
              <a:t>6</a:t>
            </a:r>
            <a:r>
              <a:rPr lang="el-GR" sz="2800" b="0" dirty="0" smtClean="0"/>
              <a:t>)</a:t>
            </a:r>
            <a:endParaRPr lang="el-GR" sz="3200" dirty="0">
              <a:solidFill>
                <a:srgbClr val="C00000"/>
              </a:solidFill>
            </a:endParaRPr>
          </a:p>
        </p:txBody>
      </p:sp>
      <p:sp>
        <p:nvSpPr>
          <p:cNvPr id="3" name="Content Placeholder 2"/>
          <p:cNvSpPr>
            <a:spLocks noGrp="1"/>
          </p:cNvSpPr>
          <p:nvPr>
            <p:ph idx="1"/>
          </p:nvPr>
        </p:nvSpPr>
        <p:spPr/>
        <p:txBody>
          <a:bodyPr>
            <a:normAutofit/>
          </a:bodyPr>
          <a:lstStyle/>
          <a:p>
            <a:r>
              <a:rPr lang="el-GR" sz="2400" dirty="0"/>
              <a:t>Η διάγνωση, η σοβαρότητα και το στάδιο του εμφράγματος διαγιγνώσκονται με τον προσδιορισμό πεπτιδίων και ενζύμων που συνδέονται με το καρδιακό μυ.</a:t>
            </a:r>
          </a:p>
          <a:p>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43</a:t>
            </a:fld>
            <a:endParaRPr lang="el-GR" dirty="0"/>
          </a:p>
        </p:txBody>
      </p:sp>
      <p:graphicFrame>
        <p:nvGraphicFramePr>
          <p:cNvPr id="6" name="5 - Πίνακας"/>
          <p:cNvGraphicFramePr>
            <a:graphicFrameLocks noGrp="1"/>
          </p:cNvGraphicFramePr>
          <p:nvPr>
            <p:extLst>
              <p:ext uri="{D42A27DB-BD31-4B8C-83A1-F6EECF244321}">
                <p14:modId xmlns:p14="http://schemas.microsoft.com/office/powerpoint/2010/main" val="641245447"/>
              </p:ext>
            </p:extLst>
          </p:nvPr>
        </p:nvGraphicFramePr>
        <p:xfrm>
          <a:off x="719572" y="2564904"/>
          <a:ext cx="7704856" cy="3200400"/>
        </p:xfrm>
        <a:graphic>
          <a:graphicData uri="http://schemas.openxmlformats.org/drawingml/2006/table">
            <a:tbl>
              <a:tblPr firstRow="1" bandRow="1">
                <a:tableStyleId>{85BE263C-DBD7-4A20-BB59-AAB30ACAA65A}</a:tableStyleId>
              </a:tblPr>
              <a:tblGrid>
                <a:gridCol w="4455265"/>
                <a:gridCol w="3249591"/>
              </a:tblGrid>
              <a:tr h="370840">
                <a:tc>
                  <a:txBody>
                    <a:bodyPr/>
                    <a:lstStyle/>
                    <a:p>
                      <a:r>
                        <a:rPr lang="el-GR" sz="2400" dirty="0" smtClean="0"/>
                        <a:t>Δείκτης</a:t>
                      </a:r>
                      <a:r>
                        <a:rPr lang="el-GR" sz="2400" baseline="0" dirty="0" smtClean="0"/>
                        <a:t> καρδιακού εμφράγματος</a:t>
                      </a:r>
                      <a:endParaRPr lang="el-GR" sz="2400" dirty="0"/>
                    </a:p>
                  </a:txBody>
                  <a:tcPr>
                    <a:solidFill>
                      <a:srgbClr val="820000"/>
                    </a:solidFill>
                  </a:tcPr>
                </a:tc>
                <a:tc>
                  <a:txBody>
                    <a:bodyPr/>
                    <a:lstStyle/>
                    <a:p>
                      <a:r>
                        <a:rPr lang="el-GR" sz="2400" dirty="0" smtClean="0"/>
                        <a:t>Έναρξη</a:t>
                      </a:r>
                      <a:r>
                        <a:rPr lang="el-GR" sz="2400" baseline="0" dirty="0" smtClean="0"/>
                        <a:t> - λήξη</a:t>
                      </a:r>
                      <a:endParaRPr lang="el-GR" sz="2400" dirty="0"/>
                    </a:p>
                  </a:txBody>
                  <a:tcPr>
                    <a:solidFill>
                      <a:srgbClr val="820000"/>
                    </a:solidFill>
                  </a:tcPr>
                </a:tc>
              </a:tr>
              <a:tr h="370840">
                <a:tc>
                  <a:txBody>
                    <a:bodyPr/>
                    <a:lstStyle/>
                    <a:p>
                      <a:r>
                        <a:rPr lang="el-GR" sz="2400" dirty="0" smtClean="0"/>
                        <a:t>Μυοσφαιρίνη</a:t>
                      </a:r>
                      <a:endParaRPr lang="el-GR" sz="2400" dirty="0"/>
                    </a:p>
                  </a:txBody>
                  <a:tcPr/>
                </a:tc>
                <a:tc>
                  <a:txBody>
                    <a:bodyPr/>
                    <a:lstStyle/>
                    <a:p>
                      <a:r>
                        <a:rPr lang="el-GR" sz="2400" dirty="0" smtClean="0"/>
                        <a:t>1 ώρα</a:t>
                      </a:r>
                      <a:r>
                        <a:rPr lang="el-GR" sz="2400" baseline="0" dirty="0" smtClean="0"/>
                        <a:t> – 12 ώρες</a:t>
                      </a:r>
                      <a:endParaRPr lang="el-GR"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AST/GOT</a:t>
                      </a:r>
                      <a:endParaRPr lang="el-GR" sz="2400" dirty="0"/>
                    </a:p>
                  </a:txBody>
                  <a:tcPr/>
                </a:tc>
                <a:tc>
                  <a:txBody>
                    <a:bodyPr/>
                    <a:lstStyle/>
                    <a:p>
                      <a:r>
                        <a:rPr lang="en-US" sz="2400" dirty="0" smtClean="0"/>
                        <a:t>3 </a:t>
                      </a:r>
                      <a:r>
                        <a:rPr lang="el-GR" sz="2400" dirty="0" smtClean="0"/>
                        <a:t>ώρες</a:t>
                      </a:r>
                      <a:r>
                        <a:rPr lang="el-GR" sz="2400" baseline="0" dirty="0" smtClean="0"/>
                        <a:t> – 3 ημέρες</a:t>
                      </a:r>
                      <a:endParaRPr lang="el-GR" sz="2400" dirty="0"/>
                    </a:p>
                  </a:txBody>
                  <a:tcPr/>
                </a:tc>
              </a:tr>
              <a:tr h="370840">
                <a:tc>
                  <a:txBody>
                    <a:bodyPr/>
                    <a:lstStyle/>
                    <a:p>
                      <a:r>
                        <a:rPr lang="el-GR" sz="2400" dirty="0" smtClean="0"/>
                        <a:t>Τροπονίνη (</a:t>
                      </a:r>
                      <a:r>
                        <a:rPr lang="en-US" sz="2400" dirty="0" smtClean="0"/>
                        <a:t>cTn)</a:t>
                      </a:r>
                      <a:endParaRPr lang="el-GR" sz="2400" dirty="0"/>
                    </a:p>
                  </a:txBody>
                  <a:tcPr/>
                </a:tc>
                <a:tc>
                  <a:txBody>
                    <a:bodyPr/>
                    <a:lstStyle/>
                    <a:p>
                      <a:r>
                        <a:rPr lang="en-US" sz="2400" dirty="0" smtClean="0"/>
                        <a:t>4 </a:t>
                      </a:r>
                      <a:r>
                        <a:rPr lang="el-GR" sz="2400" dirty="0" smtClean="0"/>
                        <a:t>ώρες</a:t>
                      </a:r>
                      <a:r>
                        <a:rPr lang="el-GR" sz="2400" baseline="0" dirty="0" smtClean="0"/>
                        <a:t> – 5 ημέρες</a:t>
                      </a:r>
                      <a:endParaRPr lang="el-GR" sz="2400" dirty="0"/>
                    </a:p>
                  </a:txBody>
                  <a:tcPr/>
                </a:tc>
              </a:tr>
              <a:tr h="370840">
                <a:tc>
                  <a:txBody>
                    <a:bodyPr/>
                    <a:lstStyle/>
                    <a:p>
                      <a:r>
                        <a:rPr lang="en-US" sz="2400" dirty="0" smtClean="0"/>
                        <a:t>CK-MB</a:t>
                      </a:r>
                      <a:endParaRPr lang="el-GR" sz="2400" dirty="0"/>
                    </a:p>
                  </a:txBody>
                  <a:tcPr/>
                </a:tc>
                <a:tc>
                  <a:txBody>
                    <a:bodyPr/>
                    <a:lstStyle/>
                    <a:p>
                      <a:r>
                        <a:rPr lang="en-US" sz="2400" dirty="0" smtClean="0"/>
                        <a:t>4 </a:t>
                      </a:r>
                      <a:r>
                        <a:rPr lang="el-GR" sz="2400" dirty="0" smtClean="0"/>
                        <a:t>ώρες</a:t>
                      </a:r>
                      <a:r>
                        <a:rPr lang="el-GR" sz="2400" baseline="0" dirty="0" smtClean="0"/>
                        <a:t> – 2 ημέρες</a:t>
                      </a:r>
                      <a:endParaRPr lang="el-GR" sz="2400" dirty="0"/>
                    </a:p>
                  </a:txBody>
                  <a:tcPr/>
                </a:tc>
              </a:tr>
              <a:tr h="370840">
                <a:tc>
                  <a:txBody>
                    <a:bodyPr/>
                    <a:lstStyle/>
                    <a:p>
                      <a:r>
                        <a:rPr lang="en-US" sz="2400" dirty="0" smtClean="0"/>
                        <a:t>CK</a:t>
                      </a:r>
                      <a:endParaRPr lang="el-GR" sz="2400" dirty="0"/>
                    </a:p>
                  </a:txBody>
                  <a:tcPr/>
                </a:tc>
                <a:tc>
                  <a:txBody>
                    <a:bodyPr/>
                    <a:lstStyle/>
                    <a:p>
                      <a:r>
                        <a:rPr lang="en-US" sz="2400" dirty="0" smtClean="0"/>
                        <a:t>4 </a:t>
                      </a:r>
                      <a:r>
                        <a:rPr lang="el-GR" sz="2400" dirty="0" smtClean="0"/>
                        <a:t>ώρες – 3 ημέρες</a:t>
                      </a:r>
                      <a:endParaRPr lang="el-GR" sz="2400" dirty="0"/>
                    </a:p>
                  </a:txBody>
                  <a:tcPr/>
                </a:tc>
              </a:tr>
              <a:tr h="370840">
                <a:tc>
                  <a:txBody>
                    <a:bodyPr/>
                    <a:lstStyle/>
                    <a:p>
                      <a:r>
                        <a:rPr lang="en-US" sz="2400" dirty="0" smtClean="0"/>
                        <a:t>LDH</a:t>
                      </a:r>
                      <a:endParaRPr lang="el-GR" sz="2400" dirty="0"/>
                    </a:p>
                  </a:txBody>
                  <a:tcPr/>
                </a:tc>
                <a:tc>
                  <a:txBody>
                    <a:bodyPr/>
                    <a:lstStyle/>
                    <a:p>
                      <a:r>
                        <a:rPr lang="el-GR" sz="2400" dirty="0" smtClean="0"/>
                        <a:t>12 ώρες</a:t>
                      </a:r>
                      <a:r>
                        <a:rPr lang="el-GR" sz="2400" baseline="0" dirty="0" smtClean="0"/>
                        <a:t> – 6 ημέρες</a:t>
                      </a:r>
                      <a:endParaRPr lang="el-GR" sz="2400" dirty="0"/>
                    </a:p>
                  </a:txBody>
                  <a:tcPr/>
                </a:tc>
              </a:tr>
            </a:tbl>
          </a:graphicData>
        </a:graphic>
      </p:graphicFrame>
    </p:spTree>
    <p:extLst>
      <p:ext uri="{BB962C8B-B14F-4D97-AF65-F5344CB8AC3E}">
        <p14:creationId xmlns:p14="http://schemas.microsoft.com/office/powerpoint/2010/main" val="36467161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p:txBody>
          <a:bodyPr>
            <a:normAutofit/>
          </a:bodyPr>
          <a:lstStyle/>
          <a:p>
            <a:r>
              <a:rPr lang="el-GR" dirty="0"/>
              <a:t>Έμφραγμα του μυοκαρδίου</a:t>
            </a:r>
            <a:r>
              <a:rPr lang="en-US" dirty="0"/>
              <a:t> </a:t>
            </a:r>
            <a:r>
              <a:rPr lang="en-US" sz="2800" b="0" dirty="0" smtClean="0"/>
              <a:t>(</a:t>
            </a:r>
            <a:r>
              <a:rPr lang="el-GR" sz="2800" b="0" dirty="0" smtClean="0"/>
              <a:t>5</a:t>
            </a:r>
            <a:r>
              <a:rPr lang="en-US" sz="2800" b="0" dirty="0" smtClean="0"/>
              <a:t> </a:t>
            </a:r>
            <a:r>
              <a:rPr lang="el-GR" sz="2800" b="0" dirty="0"/>
              <a:t>από </a:t>
            </a:r>
            <a:r>
              <a:rPr lang="en-US" sz="2800" b="0" dirty="0" smtClean="0"/>
              <a:t>6</a:t>
            </a:r>
            <a:r>
              <a:rPr lang="el-GR" sz="2800" b="0" dirty="0" smtClean="0"/>
              <a:t>)</a:t>
            </a:r>
            <a:endParaRPr lang="el-GR" sz="3200" dirty="0">
              <a:solidFill>
                <a:srgbClr val="C00000"/>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44</a:t>
            </a:fld>
            <a:endParaRPr lang="el-G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412776"/>
            <a:ext cx="6010275" cy="3790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131078" y="5218052"/>
            <a:ext cx="4881843" cy="594060"/>
          </a:xfrm>
          <a:prstGeom prst="rect">
            <a:avLst/>
          </a:prstGeom>
          <a:solidFill>
            <a:schemeClr val="bg1"/>
          </a:solidFill>
          <a:ln>
            <a:noFill/>
          </a:ln>
          <a:effectLst/>
        </p:spPr>
        <p:txBody>
          <a:bodyPr vert="horz" wrap="square" lIns="0" tIns="39675"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sz="1200" dirty="0">
                <a:solidFill>
                  <a:schemeClr val="tx1">
                    <a:lumMod val="75000"/>
                    <a:lumOff val="25000"/>
                  </a:schemeClr>
                </a:solidFill>
                <a:latin typeface="+mn-lt"/>
                <a:hlinkClick r:id="rId3"/>
              </a:rPr>
              <a:t>Final Diagnosis -- Myocardial </a:t>
            </a:r>
            <a:r>
              <a:rPr lang="en-US" sz="1200" dirty="0" smtClean="0">
                <a:solidFill>
                  <a:schemeClr val="tx1">
                    <a:lumMod val="75000"/>
                    <a:lumOff val="25000"/>
                  </a:schemeClr>
                </a:solidFill>
                <a:latin typeface="+mn-lt"/>
                <a:hlinkClick r:id="rId3"/>
              </a:rPr>
              <a:t>Infarction</a:t>
            </a:r>
            <a:r>
              <a:rPr lang="el-GR" sz="1200" dirty="0" smtClean="0">
                <a:solidFill>
                  <a:schemeClr val="tx1">
                    <a:lumMod val="75000"/>
                    <a:lumOff val="25000"/>
                  </a:schemeClr>
                </a:solidFill>
                <a:latin typeface="+mn-lt"/>
              </a:rPr>
              <a:t>, </a:t>
            </a:r>
            <a:r>
              <a:rPr lang="en-US" sz="1200" i="1" dirty="0" smtClean="0">
                <a:solidFill>
                  <a:schemeClr val="tx1">
                    <a:lumMod val="75000"/>
                    <a:lumOff val="25000"/>
                  </a:schemeClr>
                </a:solidFill>
                <a:latin typeface="+mn-lt"/>
              </a:rPr>
              <a:t>Brian </a:t>
            </a:r>
            <a:r>
              <a:rPr lang="en-US" sz="1200" i="1" dirty="0">
                <a:solidFill>
                  <a:schemeClr val="tx1">
                    <a:lumMod val="75000"/>
                    <a:lumOff val="25000"/>
                  </a:schemeClr>
                </a:solidFill>
                <a:latin typeface="+mn-lt"/>
              </a:rPr>
              <a:t>K. Theisen, MD and Octavia M. Peck-Palmer, </a:t>
            </a:r>
            <a:r>
              <a:rPr lang="en-US" sz="1200" i="1" dirty="0" smtClean="0">
                <a:solidFill>
                  <a:schemeClr val="tx1">
                    <a:lumMod val="75000"/>
                    <a:lumOff val="25000"/>
                  </a:schemeClr>
                </a:solidFill>
                <a:latin typeface="+mn-lt"/>
              </a:rPr>
              <a:t>PhD</a:t>
            </a:r>
            <a:r>
              <a:rPr lang="el-GR" sz="1200" i="1"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University of Pittsburgh School of Medicine, Center for Continuing Education in the Health Sciences and the Department of Pathology</a:t>
            </a:r>
            <a:endParaRPr kumimoji="0" lang="el-GR" altLang="el-GR" sz="1200" i="0" strike="noStrike" cap="none" normalizeH="0" baseline="0" dirty="0" smtClean="0">
              <a:ln>
                <a:noFill/>
              </a:ln>
              <a:solidFill>
                <a:schemeClr val="tx1">
                  <a:lumMod val="75000"/>
                  <a:lumOff val="25000"/>
                </a:schemeClr>
              </a:solidFill>
              <a:effectLst/>
              <a:latin typeface="+mn-lt"/>
            </a:endParaRPr>
          </a:p>
        </p:txBody>
      </p:sp>
    </p:spTree>
    <p:extLst>
      <p:ext uri="{BB962C8B-B14F-4D97-AF65-F5344CB8AC3E}">
        <p14:creationId xmlns:p14="http://schemas.microsoft.com/office/powerpoint/2010/main" val="2434207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p:txBody>
          <a:bodyPr>
            <a:normAutofit/>
          </a:bodyPr>
          <a:lstStyle/>
          <a:p>
            <a:r>
              <a:rPr lang="el-GR" dirty="0"/>
              <a:t>Έμφραγμα του μυοκαρδίου</a:t>
            </a:r>
            <a:r>
              <a:rPr lang="en-US" dirty="0"/>
              <a:t> </a:t>
            </a:r>
            <a:r>
              <a:rPr lang="en-US" sz="2800" b="0" dirty="0" smtClean="0"/>
              <a:t>(</a:t>
            </a:r>
            <a:r>
              <a:rPr lang="el-GR" sz="2800" b="0" dirty="0" smtClean="0"/>
              <a:t>6</a:t>
            </a:r>
            <a:r>
              <a:rPr lang="en-US" sz="2800" b="0" dirty="0" smtClean="0"/>
              <a:t> </a:t>
            </a:r>
            <a:r>
              <a:rPr lang="el-GR" sz="2800" b="0" dirty="0"/>
              <a:t>από </a:t>
            </a:r>
            <a:r>
              <a:rPr lang="en-US" sz="2800" b="0" dirty="0" smtClean="0"/>
              <a:t>6</a:t>
            </a:r>
            <a:r>
              <a:rPr lang="el-GR" sz="2800" b="0" dirty="0" smtClean="0"/>
              <a:t>)</a:t>
            </a:r>
            <a:endParaRPr lang="el-GR" sz="3200" dirty="0">
              <a:solidFill>
                <a:srgbClr val="C00000"/>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45</a:t>
            </a:fld>
            <a:endParaRPr lang="el-GR" dirty="0"/>
          </a:p>
        </p:txBody>
      </p:sp>
      <p:sp>
        <p:nvSpPr>
          <p:cNvPr id="8" name="Rectangle 3"/>
          <p:cNvSpPr>
            <a:spLocks noChangeArrowheads="1"/>
          </p:cNvSpPr>
          <p:nvPr/>
        </p:nvSpPr>
        <p:spPr bwMode="auto">
          <a:xfrm>
            <a:off x="1346341" y="5535447"/>
            <a:ext cx="6451318" cy="409394"/>
          </a:xfrm>
          <a:prstGeom prst="rect">
            <a:avLst/>
          </a:prstGeom>
          <a:solidFill>
            <a:schemeClr val="bg1"/>
          </a:solidFill>
          <a:ln>
            <a:noFill/>
          </a:ln>
          <a:effectLst/>
        </p:spPr>
        <p:txBody>
          <a:bodyPr vert="horz" wrap="none" lIns="0" tIns="39675"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algn="l" defTabSz="914400" rtl="0" eaLnBrk="1" fontAlgn="base" latinLnBrk="0" hangingPunct="1">
              <a:lnSpc>
                <a:spcPct val="100000"/>
              </a:lnSpc>
              <a:spcBef>
                <a:spcPct val="0"/>
              </a:spcBef>
              <a:spcAft>
                <a:spcPct val="0"/>
              </a:spcAft>
              <a:buClrTx/>
              <a:buSzTx/>
              <a:tabLst/>
            </a:pPr>
            <a:r>
              <a:rPr kumimoji="0" lang="el-GR" altLang="el-GR" sz="1200" i="0" strike="noStrike" cap="none" normalizeH="0" baseline="0" dirty="0" smtClean="0">
                <a:ln>
                  <a:noFill/>
                </a:ln>
                <a:solidFill>
                  <a:schemeClr val="tx1">
                    <a:lumMod val="75000"/>
                    <a:lumOff val="25000"/>
                  </a:schemeClr>
                </a:solidFill>
                <a:effectLst/>
                <a:latin typeface="+mn-lt"/>
                <a:cs typeface="Arial" pitchFamily="34" charset="0"/>
                <a:hlinkClick r:id="rId2"/>
              </a:rPr>
              <a:t>Education in Heart:Coronary disease Clinial implications of the new definition of myocardial infarction</a:t>
            </a:r>
            <a:endParaRPr kumimoji="0" lang="el-GR" altLang="el-GR" sz="1200" i="0" strike="noStrike" cap="none" normalizeH="0" baseline="0" dirty="0" smtClean="0">
              <a:ln>
                <a:noFill/>
              </a:ln>
              <a:solidFill>
                <a:schemeClr val="tx1">
                  <a:lumMod val="75000"/>
                  <a:lumOff val="25000"/>
                </a:schemeClr>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l-GR" altLang="el-GR" sz="1200" i="0" strike="noStrike" cap="none" normalizeH="0" baseline="0" dirty="0" smtClean="0">
                <a:ln>
                  <a:noFill/>
                </a:ln>
                <a:solidFill>
                  <a:schemeClr val="tx1">
                    <a:lumMod val="75000"/>
                    <a:lumOff val="25000"/>
                  </a:schemeClr>
                </a:solidFill>
                <a:effectLst/>
                <a:latin typeface="+mn-lt"/>
                <a:cs typeface="Arial" pitchFamily="34" charset="0"/>
              </a:rPr>
              <a:t>John K French, Harvey D White Heart 2004;90:1 99-106 doi:10.1136/heart.90.1.99 </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9" y="1470796"/>
            <a:ext cx="7707783" cy="406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2898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0649"/>
            <a:ext cx="3960440" cy="6151058"/>
          </a:xfrm>
          <a:prstGeom prst="rect">
            <a:avLst/>
          </a:prstGeom>
          <a:noFill/>
          <a:extLst>
            <a:ext uri="{909E8E84-426E-40DD-AFC4-6F175D3DCCD1}">
              <a14:hiddenFill xmlns:a14="http://schemas.microsoft.com/office/drawing/2010/main">
                <a:solidFill>
                  <a:srgbClr val="FFFFFF"/>
                </a:solidFill>
              </a14:hiddenFill>
            </a:ext>
          </a:extLst>
        </p:spPr>
      </p:pic>
      <p:sp>
        <p:nvSpPr>
          <p:cNvPr id="6" name="1 - Τίτλος"/>
          <p:cNvSpPr>
            <a:spLocks noGrp="1"/>
          </p:cNvSpPr>
          <p:nvPr>
            <p:ph type="title"/>
          </p:nvPr>
        </p:nvSpPr>
        <p:spPr>
          <a:xfrm>
            <a:off x="467544" y="116632"/>
            <a:ext cx="3888432" cy="2016224"/>
          </a:xfrm>
        </p:spPr>
        <p:txBody>
          <a:bodyPr>
            <a:normAutofit/>
          </a:bodyPr>
          <a:lstStyle/>
          <a:p>
            <a:r>
              <a:rPr lang="el-GR" dirty="0"/>
              <a:t>Η τροπονίνη πάνω στους </a:t>
            </a:r>
            <a:r>
              <a:rPr lang="el-GR" dirty="0" smtClean="0"/>
              <a:t>μύες</a:t>
            </a:r>
            <a:endParaRPr lang="el-GR" sz="3200" dirty="0">
              <a:solidFill>
                <a:srgbClr val="C00000"/>
              </a:solidFill>
            </a:endParaRPr>
          </a:p>
        </p:txBody>
      </p:sp>
      <p:sp>
        <p:nvSpPr>
          <p:cNvPr id="4" name="3 - Θέση αριθμού διαφάνειας"/>
          <p:cNvSpPr>
            <a:spLocks noGrp="1"/>
          </p:cNvSpPr>
          <p:nvPr>
            <p:ph type="sldNum" sz="quarter" idx="12"/>
          </p:nvPr>
        </p:nvSpPr>
        <p:spPr>
          <a:xfrm>
            <a:off x="7884368" y="6356350"/>
            <a:ext cx="802432" cy="365125"/>
          </a:xfrm>
        </p:spPr>
        <p:txBody>
          <a:bodyPr/>
          <a:lstStyle/>
          <a:p>
            <a:fld id="{D3F1D1C4-C2D9-4231-9FB2-B2D9D97AA41D}" type="slidenum">
              <a:rPr lang="el-GR" smtClean="0"/>
              <a:pPr/>
              <a:t>46</a:t>
            </a:fld>
            <a:endParaRPr lang="el-GR" dirty="0"/>
          </a:p>
        </p:txBody>
      </p:sp>
      <p:sp>
        <p:nvSpPr>
          <p:cNvPr id="8" name="Rectangle 7"/>
          <p:cNvSpPr/>
          <p:nvPr/>
        </p:nvSpPr>
        <p:spPr>
          <a:xfrm>
            <a:off x="5230221" y="6391652"/>
            <a:ext cx="293202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1008 Skeletal Muscle Contraction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CFCF</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 </a:t>
            </a:r>
            <a:r>
              <a:rPr lang="en-US" sz="1200" dirty="0" smtClean="0">
                <a:latin typeface="+mn-lt"/>
                <a:hlinkClick r:id="rId6"/>
              </a:rPr>
              <a:t>3.0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006246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Autofit/>
          </a:bodyPr>
          <a:lstStyle/>
          <a:p>
            <a:r>
              <a:rPr lang="el-GR" dirty="0" smtClean="0"/>
              <a:t>Η καρδιακή ανεπάρκεια </a:t>
            </a:r>
            <a:r>
              <a:rPr lang="el-GR" sz="2800" b="0" dirty="0" smtClean="0"/>
              <a:t>(1 από </a:t>
            </a:r>
            <a:r>
              <a:rPr lang="en-US" sz="2800" b="0" dirty="0" smtClean="0"/>
              <a:t>6</a:t>
            </a:r>
            <a:r>
              <a:rPr lang="el-GR" sz="2800" b="0" dirty="0" smtClean="0"/>
              <a:t>)</a:t>
            </a:r>
            <a:endParaRPr lang="el-GR" sz="2800" b="0" dirty="0"/>
          </a:p>
        </p:txBody>
      </p:sp>
      <p:sp>
        <p:nvSpPr>
          <p:cNvPr id="2" name="Content Placeholder 1"/>
          <p:cNvSpPr>
            <a:spLocks noGrp="1"/>
          </p:cNvSpPr>
          <p:nvPr>
            <p:ph idx="1"/>
          </p:nvPr>
        </p:nvSpPr>
        <p:spPr/>
        <p:txBody>
          <a:bodyPr>
            <a:noAutofit/>
          </a:bodyPr>
          <a:lstStyle/>
          <a:p>
            <a:pPr>
              <a:lnSpc>
                <a:spcPct val="120000"/>
              </a:lnSpc>
            </a:pPr>
            <a:r>
              <a:rPr lang="el-GR" sz="2400" dirty="0"/>
              <a:t>Η καρδιακή ανεπάρκεια ορίζεται ως </a:t>
            </a:r>
            <a:r>
              <a:rPr lang="el-GR" sz="2400" b="1" dirty="0">
                <a:solidFill>
                  <a:srgbClr val="820000"/>
                </a:solidFill>
              </a:rPr>
              <a:t>αποτυχία της καρδιακής παροχής </a:t>
            </a:r>
            <a:r>
              <a:rPr lang="el-GR" sz="2400" dirty="0"/>
              <a:t>να ανταποκριθεί στις ανάγκες των ιστών (με εξαίρεση καταστάσεις που μειώνεται ο όγκος του αίματος π.χ. αιμορραγία).</a:t>
            </a:r>
          </a:p>
          <a:p>
            <a:pPr>
              <a:lnSpc>
                <a:spcPct val="120000"/>
              </a:lnSpc>
            </a:pPr>
            <a:r>
              <a:rPr lang="el-GR" sz="2400" dirty="0"/>
              <a:t>Μπορεί να είναι </a:t>
            </a:r>
            <a:r>
              <a:rPr lang="el-GR" sz="2400" b="1" dirty="0">
                <a:solidFill>
                  <a:srgbClr val="820000"/>
                </a:solidFill>
              </a:rPr>
              <a:t>επείγον ιατρικό περιστατικό </a:t>
            </a:r>
            <a:r>
              <a:rPr lang="el-GR" sz="2400" dirty="0"/>
              <a:t>(οξύ πνευμονικό οίδημα) ή ακόμα και ασυμπτωματική κατάσταση στα πρώτα στάδια.</a:t>
            </a:r>
          </a:p>
          <a:p>
            <a:pPr>
              <a:lnSpc>
                <a:spcPct val="120000"/>
              </a:lnSpc>
            </a:pPr>
            <a:r>
              <a:rPr lang="el-GR" sz="2400" dirty="0"/>
              <a:t>Εμφανίζεται ιδιαίτερα σε άτομα μεγάλης ηλικίας και τα άτομα με καρδιακή ανεπάρκεια έχουν μειωμένο προσδόκιμο ζωής και χειρότερη ποιότητας ζωής</a:t>
            </a:r>
            <a:r>
              <a:rPr lang="el-GR" sz="2400" dirty="0" smtClean="0"/>
              <a:t>.</a:t>
            </a:r>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47</a:t>
            </a:fld>
            <a:endParaRPr lang="el-GR" dirty="0"/>
          </a:p>
        </p:txBody>
      </p:sp>
    </p:spTree>
    <p:extLst>
      <p:ext uri="{BB962C8B-B14F-4D97-AF65-F5344CB8AC3E}">
        <p14:creationId xmlns:p14="http://schemas.microsoft.com/office/powerpoint/2010/main" val="4093748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Η καρδιακή ανεπάρκεια </a:t>
            </a:r>
            <a:r>
              <a:rPr lang="el-GR" sz="2800" b="0" dirty="0" smtClean="0"/>
              <a:t>(2 </a:t>
            </a:r>
            <a:r>
              <a:rPr lang="el-GR" sz="2800" b="0" dirty="0"/>
              <a:t>από </a:t>
            </a:r>
            <a:r>
              <a:rPr lang="en-US" sz="2800" b="0" dirty="0"/>
              <a:t>6</a:t>
            </a:r>
            <a:r>
              <a:rPr lang="el-GR" sz="2800" b="0" dirty="0"/>
              <a:t>)</a:t>
            </a:r>
            <a:endParaRPr lang="el-GR" dirty="0"/>
          </a:p>
        </p:txBody>
      </p:sp>
      <p:sp>
        <p:nvSpPr>
          <p:cNvPr id="7" name="Content Placeholder 6"/>
          <p:cNvSpPr>
            <a:spLocks noGrp="1"/>
          </p:cNvSpPr>
          <p:nvPr>
            <p:ph idx="1"/>
          </p:nvPr>
        </p:nvSpPr>
        <p:spPr/>
        <p:txBody>
          <a:bodyPr/>
          <a:lstStyle/>
          <a:p>
            <a:r>
              <a:rPr lang="el-GR" sz="2800" b="1" dirty="0">
                <a:solidFill>
                  <a:srgbClr val="004B82"/>
                </a:solidFill>
              </a:rPr>
              <a:t>Τα νατριουρητικά πεπτίδια </a:t>
            </a:r>
            <a:r>
              <a:rPr lang="en-US" sz="2800" b="1" dirty="0">
                <a:solidFill>
                  <a:srgbClr val="004B82"/>
                </a:solidFill>
              </a:rPr>
              <a:t>ANP </a:t>
            </a:r>
            <a:r>
              <a:rPr lang="el-GR" sz="2800" b="1" dirty="0">
                <a:solidFill>
                  <a:srgbClr val="004B82"/>
                </a:solidFill>
              </a:rPr>
              <a:t>και </a:t>
            </a:r>
            <a:r>
              <a:rPr lang="en-US" sz="2800" b="1" dirty="0">
                <a:solidFill>
                  <a:srgbClr val="004B82"/>
                </a:solidFill>
              </a:rPr>
              <a:t>BNP</a:t>
            </a:r>
            <a:endParaRPr lang="el-GR" sz="2800" b="1" dirty="0">
              <a:solidFill>
                <a:srgbClr val="004B82"/>
              </a:solidFill>
            </a:endParaRPr>
          </a:p>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48</a:t>
            </a:fld>
            <a:endParaRPr lang="el-GR" dirty="0"/>
          </a:p>
        </p:txBody>
      </p:sp>
      <p:sp>
        <p:nvSpPr>
          <p:cNvPr id="5" name="4 - TextBox"/>
          <p:cNvSpPr txBox="1"/>
          <p:nvPr/>
        </p:nvSpPr>
        <p:spPr>
          <a:xfrm>
            <a:off x="772687" y="1785458"/>
            <a:ext cx="7848872" cy="830997"/>
          </a:xfrm>
          <a:prstGeom prst="rect">
            <a:avLst/>
          </a:prstGeom>
          <a:noFill/>
        </p:spPr>
        <p:txBody>
          <a:bodyPr wrap="square" rtlCol="0">
            <a:spAutoFit/>
          </a:bodyPr>
          <a:lstStyle/>
          <a:p>
            <a:r>
              <a:rPr lang="en-US" sz="2400" dirty="0" smtClean="0">
                <a:latin typeface="+mn-lt"/>
              </a:rPr>
              <a:t>To </a:t>
            </a:r>
            <a:r>
              <a:rPr lang="el-GR" sz="2400" dirty="0" smtClean="0">
                <a:latin typeface="+mn-lt"/>
              </a:rPr>
              <a:t>ΑΝ</a:t>
            </a:r>
            <a:r>
              <a:rPr lang="en-US" sz="2400" dirty="0" smtClean="0">
                <a:latin typeface="+mn-lt"/>
              </a:rPr>
              <a:t>P </a:t>
            </a:r>
            <a:r>
              <a:rPr lang="el-GR" sz="2400" dirty="0" smtClean="0">
                <a:latin typeface="+mn-lt"/>
              </a:rPr>
              <a:t>παράγεται στο κόλπους και το </a:t>
            </a:r>
            <a:r>
              <a:rPr lang="en-US" sz="2400" dirty="0" smtClean="0">
                <a:latin typeface="+mn-lt"/>
              </a:rPr>
              <a:t>BNP</a:t>
            </a:r>
            <a:r>
              <a:rPr lang="el-GR" sz="2400" dirty="0" smtClean="0">
                <a:latin typeface="+mn-lt"/>
              </a:rPr>
              <a:t> στις κοιλίες της καρδιάς.</a:t>
            </a:r>
            <a:endParaRPr lang="el-GR" sz="2400" dirty="0">
              <a:latin typeface="+mn-lt"/>
            </a:endParaRPr>
          </a:p>
        </p:txBody>
      </p:sp>
      <p:pic>
        <p:nvPicPr>
          <p:cNvPr id="14340" name="Picture 4" descr="Structure of natriuretic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l="1835" t="17351" r="1414" b="16503"/>
          <a:stretch/>
        </p:blipFill>
        <p:spPr bwMode="auto">
          <a:xfrm>
            <a:off x="1349716" y="2616455"/>
            <a:ext cx="6444568" cy="30807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51620" y="5850482"/>
            <a:ext cx="6840760" cy="646331"/>
          </a:xfrm>
          <a:prstGeom prst="rect">
            <a:avLst/>
          </a:prstGeom>
        </p:spPr>
        <p:txBody>
          <a:bodyPr wrap="square">
            <a:spAutoFit/>
          </a:bodyPr>
          <a:lstStyle/>
          <a:p>
            <a:pPr algn="ctr"/>
            <a:r>
              <a:rPr lang="en-US" sz="1200" dirty="0">
                <a:solidFill>
                  <a:schemeClr val="tx1">
                    <a:lumMod val="75000"/>
                    <a:lumOff val="25000"/>
                  </a:schemeClr>
                </a:solidFill>
                <a:latin typeface="+mn-lt"/>
                <a:hlinkClick r:id="rId4"/>
              </a:rPr>
              <a:t>Natriuretic peptides: Diagnostic and therapeutic </a:t>
            </a:r>
            <a:r>
              <a:rPr lang="en-US" sz="1200" dirty="0" smtClean="0">
                <a:solidFill>
                  <a:schemeClr val="tx1">
                    <a:lumMod val="75000"/>
                    <a:lumOff val="25000"/>
                  </a:schemeClr>
                </a:solidFill>
                <a:latin typeface="+mn-lt"/>
                <a:hlinkClick r:id="rId4"/>
              </a:rPr>
              <a:t>use</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hlinkClick r:id="rId5"/>
              </a:rPr>
              <a:t>Kaushik </a:t>
            </a:r>
            <a:r>
              <a:rPr lang="en-US" sz="1200" dirty="0">
                <a:solidFill>
                  <a:schemeClr val="tx1">
                    <a:lumMod val="75000"/>
                    <a:lumOff val="25000"/>
                  </a:schemeClr>
                </a:solidFill>
                <a:latin typeface="+mn-lt"/>
                <a:hlinkClick r:id="rId5"/>
              </a:rPr>
              <a:t>Pandit</a:t>
            </a:r>
            <a:r>
              <a:rPr lang="en-US" sz="1200" dirty="0">
                <a:solidFill>
                  <a:schemeClr val="tx1">
                    <a:lumMod val="75000"/>
                    <a:lumOff val="25000"/>
                  </a:schemeClr>
                </a:solidFill>
                <a:latin typeface="+mn-lt"/>
              </a:rPr>
              <a:t>, </a:t>
            </a:r>
            <a:r>
              <a:rPr lang="en-US" sz="1200" dirty="0">
                <a:solidFill>
                  <a:schemeClr val="tx1">
                    <a:lumMod val="75000"/>
                    <a:lumOff val="25000"/>
                  </a:schemeClr>
                </a:solidFill>
                <a:latin typeface="+mn-lt"/>
                <a:hlinkClick r:id="rId6"/>
              </a:rPr>
              <a:t>Pradip Mukhopadhyay</a:t>
            </a:r>
            <a:r>
              <a:rPr lang="en-US" sz="1200" dirty="0">
                <a:solidFill>
                  <a:schemeClr val="tx1">
                    <a:lumMod val="75000"/>
                    <a:lumOff val="25000"/>
                  </a:schemeClr>
                </a:solidFill>
                <a:latin typeface="+mn-lt"/>
              </a:rPr>
              <a:t>, </a:t>
            </a:r>
            <a:r>
              <a:rPr lang="en-US" sz="1200" dirty="0" smtClean="0">
                <a:solidFill>
                  <a:schemeClr val="tx1">
                    <a:lumMod val="75000"/>
                    <a:lumOff val="25000"/>
                  </a:schemeClr>
                </a:solidFill>
                <a:latin typeface="+mn-lt"/>
                <a:hlinkClick r:id="rId7"/>
              </a:rPr>
              <a:t>Sujoy</a:t>
            </a:r>
            <a:r>
              <a:rPr lang="el-GR" sz="1200" dirty="0" smtClean="0">
                <a:solidFill>
                  <a:schemeClr val="tx1">
                    <a:lumMod val="75000"/>
                    <a:lumOff val="25000"/>
                  </a:schemeClr>
                </a:solidFill>
                <a:latin typeface="+mn-lt"/>
                <a:hlinkClick r:id="rId7"/>
              </a:rPr>
              <a:t>, </a:t>
            </a:r>
            <a:r>
              <a:rPr lang="en-US" sz="1200" dirty="0" smtClean="0">
                <a:solidFill>
                  <a:schemeClr val="tx1">
                    <a:lumMod val="75000"/>
                    <a:lumOff val="25000"/>
                  </a:schemeClr>
                </a:solidFill>
                <a:latin typeface="+mn-lt"/>
                <a:hlinkClick r:id="rId7"/>
              </a:rPr>
              <a:t>Ghosh</a:t>
            </a:r>
            <a:r>
              <a:rPr lang="en-US" sz="1200" dirty="0">
                <a:solidFill>
                  <a:schemeClr val="tx1">
                    <a:lumMod val="75000"/>
                    <a:lumOff val="25000"/>
                  </a:schemeClr>
                </a:solidFill>
                <a:latin typeface="+mn-lt"/>
              </a:rPr>
              <a:t>, and </a:t>
            </a:r>
            <a:r>
              <a:rPr lang="en-US" sz="1200" dirty="0">
                <a:solidFill>
                  <a:schemeClr val="tx1">
                    <a:lumMod val="75000"/>
                    <a:lumOff val="25000"/>
                  </a:schemeClr>
                </a:solidFill>
                <a:latin typeface="+mn-lt"/>
                <a:hlinkClick r:id="rId8"/>
              </a:rPr>
              <a:t>Subhankar </a:t>
            </a:r>
            <a:r>
              <a:rPr lang="en-US" sz="1200" dirty="0" smtClean="0">
                <a:solidFill>
                  <a:schemeClr val="tx1">
                    <a:lumMod val="75000"/>
                    <a:lumOff val="25000"/>
                  </a:schemeClr>
                </a:solidFill>
                <a:latin typeface="+mn-lt"/>
                <a:hlinkClick r:id="rId8"/>
              </a:rPr>
              <a:t>Chowdhury</a:t>
            </a:r>
            <a:r>
              <a:rPr lang="el-GR"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Indian J Endocrinol Metab. Oct 2011; 15(Suppl4): S345–S353.</a:t>
            </a:r>
          </a:p>
          <a:p>
            <a:pPr algn="ctr"/>
            <a:r>
              <a:rPr lang="en-US" sz="1200" dirty="0">
                <a:solidFill>
                  <a:schemeClr val="tx1">
                    <a:lumMod val="75000"/>
                    <a:lumOff val="25000"/>
                  </a:schemeClr>
                </a:solidFill>
                <a:latin typeface="+mn-lt"/>
              </a:rPr>
              <a:t>doi:  </a:t>
            </a:r>
            <a:r>
              <a:rPr lang="en-US" sz="1200" dirty="0" smtClean="0">
                <a:solidFill>
                  <a:schemeClr val="tx1">
                    <a:lumMod val="75000"/>
                    <a:lumOff val="25000"/>
                  </a:schemeClr>
                </a:solidFill>
                <a:latin typeface="+mn-lt"/>
                <a:hlinkClick r:id="rId9"/>
              </a:rPr>
              <a:t>10.4103/2230-8210.86978</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10"/>
              </a:rPr>
              <a:t>CC BY-NC-SA </a:t>
            </a:r>
            <a:r>
              <a:rPr lang="en-US" sz="1200" dirty="0" smtClean="0">
                <a:solidFill>
                  <a:schemeClr val="tx1">
                    <a:lumMod val="75000"/>
                    <a:lumOff val="25000"/>
                  </a:schemeClr>
                </a:solidFill>
                <a:latin typeface="+mn-lt"/>
                <a:hlinkClick r:id="rId10"/>
              </a:rPr>
              <a:t>3.0</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1251288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l-GR" dirty="0"/>
              <a:t>Τα λιπαρά </a:t>
            </a:r>
            <a:r>
              <a:rPr lang="el-GR" dirty="0" smtClean="0"/>
              <a:t>οξέα</a:t>
            </a:r>
            <a:endParaRPr lang="el-GR" dirty="0"/>
          </a:p>
        </p:txBody>
      </p:sp>
      <p:sp>
        <p:nvSpPr>
          <p:cNvPr id="3" name="Content Placeholder 2"/>
          <p:cNvSpPr>
            <a:spLocks noGrp="1"/>
          </p:cNvSpPr>
          <p:nvPr>
            <p:ph idx="1"/>
          </p:nvPr>
        </p:nvSpPr>
        <p:spPr/>
        <p:txBody>
          <a:bodyPr>
            <a:noAutofit/>
          </a:bodyPr>
          <a:lstStyle/>
          <a:p>
            <a:pPr>
              <a:lnSpc>
                <a:spcPct val="120000"/>
              </a:lnSpc>
            </a:pPr>
            <a:r>
              <a:rPr lang="el-GR" sz="2400" dirty="0"/>
              <a:t>Τα λιπαρά οξέα είναι οργανικές ενώσεις με 12 - 24 άτομα </a:t>
            </a:r>
            <a:r>
              <a:rPr lang="en-US" sz="2400" dirty="0"/>
              <a:t>C</a:t>
            </a:r>
            <a:r>
              <a:rPr lang="el-GR" sz="2400" dirty="0"/>
              <a:t> και έχουν στην άκρη τους μια καρβοξυλική ομάδα (-</a:t>
            </a:r>
            <a:r>
              <a:rPr lang="en-US" sz="2400" dirty="0"/>
              <a:t>COOH</a:t>
            </a:r>
            <a:r>
              <a:rPr lang="el-GR" sz="2400" dirty="0"/>
              <a:t>). Η αλυσίδα αυτή αν περιέχει μόνο απλούς δεσμούς λέγεται κορεσμένη και το οξύ </a:t>
            </a:r>
            <a:r>
              <a:rPr lang="el-GR" sz="2400" b="1" dirty="0">
                <a:solidFill>
                  <a:srgbClr val="820000"/>
                </a:solidFill>
              </a:rPr>
              <a:t>κορεσμένο λιπαρό οξύ</a:t>
            </a:r>
            <a:r>
              <a:rPr lang="el-GR" sz="2400" dirty="0"/>
              <a:t>,</a:t>
            </a:r>
            <a:r>
              <a:rPr lang="el-GR" sz="2400" b="1" dirty="0"/>
              <a:t> </a:t>
            </a:r>
            <a:r>
              <a:rPr lang="el-GR" sz="2400" dirty="0"/>
              <a:t>αν υπάρχει ένας διπλός δεσμός το οξύ λέγεται </a:t>
            </a:r>
            <a:r>
              <a:rPr lang="el-GR" sz="2400" b="1" dirty="0">
                <a:solidFill>
                  <a:srgbClr val="820000"/>
                </a:solidFill>
              </a:rPr>
              <a:t>μονοακόρεστο</a:t>
            </a:r>
            <a:r>
              <a:rPr lang="el-GR" sz="2400" b="1" dirty="0"/>
              <a:t> </a:t>
            </a:r>
            <a:r>
              <a:rPr lang="el-GR" sz="2400" dirty="0"/>
              <a:t>και αν υπάρχουν  δύο ή περισσότεροι διπλοί δεσμοί, το λιπαρό οξύ λέγεται</a:t>
            </a:r>
            <a:r>
              <a:rPr lang="el-GR" sz="2400" b="1" dirty="0">
                <a:solidFill>
                  <a:srgbClr val="820000"/>
                </a:solidFill>
              </a:rPr>
              <a:t> πολυακόρεστο</a:t>
            </a:r>
            <a:r>
              <a:rPr lang="el-GR" sz="2400" dirty="0"/>
              <a:t>.</a:t>
            </a:r>
          </a:p>
          <a:p>
            <a:pPr>
              <a:lnSpc>
                <a:spcPct val="120000"/>
              </a:lnSpc>
            </a:pPr>
            <a:r>
              <a:rPr lang="el-GR" sz="2400" dirty="0" smtClean="0"/>
              <a:t>Στον </a:t>
            </a:r>
            <a:r>
              <a:rPr lang="el-GR" sz="2400" dirty="0"/>
              <a:t>ορό αίματος προσδιορίζονται ως </a:t>
            </a:r>
            <a:r>
              <a:rPr lang="el-GR" sz="2400" b="1" dirty="0">
                <a:solidFill>
                  <a:srgbClr val="820000"/>
                </a:solidFill>
              </a:rPr>
              <a:t>ελεύθερα λιπαρά οξέα </a:t>
            </a:r>
            <a:r>
              <a:rPr lang="en-US" sz="2400" dirty="0"/>
              <a:t>(FFA</a:t>
            </a:r>
            <a:r>
              <a:rPr lang="en-US" sz="2400" dirty="0" smtClean="0"/>
              <a:t>).</a:t>
            </a:r>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a:t>
            </a:fld>
            <a:endParaRPr lang="el-GR" dirty="0"/>
          </a:p>
        </p:txBody>
      </p:sp>
    </p:spTree>
    <p:extLst>
      <p:ext uri="{BB962C8B-B14F-4D97-AF65-F5344CB8AC3E}">
        <p14:creationId xmlns:p14="http://schemas.microsoft.com/office/powerpoint/2010/main" val="33276355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Η καρδιακή ανεπάρκεια </a:t>
            </a:r>
            <a:r>
              <a:rPr lang="el-GR" sz="2800" b="0" dirty="0" smtClean="0"/>
              <a:t>(3 </a:t>
            </a:r>
            <a:r>
              <a:rPr lang="el-GR" sz="2800" b="0" dirty="0"/>
              <a:t>από </a:t>
            </a:r>
            <a:r>
              <a:rPr lang="en-US" sz="2800" b="0" dirty="0"/>
              <a:t>6</a:t>
            </a:r>
            <a:r>
              <a:rPr lang="el-GR" sz="2800" b="0" dirty="0"/>
              <a:t>)</a:t>
            </a:r>
            <a:endParaRPr lang="el-GR" dirty="0"/>
          </a:p>
        </p:txBody>
      </p:sp>
      <p:sp>
        <p:nvSpPr>
          <p:cNvPr id="8" name="Content Placeholder 7"/>
          <p:cNvSpPr>
            <a:spLocks noGrp="1"/>
          </p:cNvSpPr>
          <p:nvPr>
            <p:ph idx="1"/>
          </p:nvPr>
        </p:nvSpPr>
        <p:spPr/>
        <p:txBody>
          <a:bodyPr>
            <a:normAutofit/>
          </a:bodyPr>
          <a:lstStyle/>
          <a:p>
            <a:r>
              <a:rPr lang="el-GR" sz="2800" b="1" dirty="0">
                <a:solidFill>
                  <a:srgbClr val="004B82"/>
                </a:solidFill>
              </a:rPr>
              <a:t>Το νατριουρητικό πεπτίδιο </a:t>
            </a:r>
            <a:r>
              <a:rPr lang="en-US" sz="2800" b="1" dirty="0">
                <a:solidFill>
                  <a:srgbClr val="004B82"/>
                </a:solidFill>
              </a:rPr>
              <a:t>BNP</a:t>
            </a:r>
            <a:endParaRPr lang="el-GR" sz="2800" b="1" dirty="0">
              <a:solidFill>
                <a:srgbClr val="004B82"/>
              </a:solidFill>
            </a:endParaRPr>
          </a:p>
          <a:p>
            <a:endParaRPr lang="el-GR" sz="2800" b="1" dirty="0">
              <a:solidFill>
                <a:srgbClr val="004B82"/>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49</a:t>
            </a:fld>
            <a:endParaRPr lang="el-GR" dirty="0"/>
          </a:p>
        </p:txBody>
      </p:sp>
      <p:sp>
        <p:nvSpPr>
          <p:cNvPr id="5" name="4 - TextBox"/>
          <p:cNvSpPr txBox="1"/>
          <p:nvPr/>
        </p:nvSpPr>
        <p:spPr>
          <a:xfrm>
            <a:off x="793699" y="1700808"/>
            <a:ext cx="7848872" cy="1143070"/>
          </a:xfrm>
          <a:prstGeom prst="rect">
            <a:avLst/>
          </a:prstGeom>
          <a:noFill/>
        </p:spPr>
        <p:txBody>
          <a:bodyPr wrap="square" rtlCol="0">
            <a:spAutoFit/>
          </a:bodyPr>
          <a:lstStyle/>
          <a:p>
            <a:pPr>
              <a:lnSpc>
                <a:spcPct val="150000"/>
              </a:lnSpc>
            </a:pPr>
            <a:r>
              <a:rPr lang="en-US" sz="2400" dirty="0" smtClean="0">
                <a:latin typeface="+mn-lt"/>
              </a:rPr>
              <a:t>To </a:t>
            </a:r>
            <a:r>
              <a:rPr lang="el-GR" sz="2400" dirty="0" smtClean="0">
                <a:latin typeface="+mn-lt"/>
              </a:rPr>
              <a:t>ΒΝΡ θεωρείται ο καλύτερος δείκτης καρδιακής ανεπάρκειας. Μετρώνται τα ΝΤ-</a:t>
            </a:r>
            <a:r>
              <a:rPr lang="en-US" sz="2400" dirty="0" smtClean="0">
                <a:latin typeface="+mn-lt"/>
              </a:rPr>
              <a:t>proBNP </a:t>
            </a:r>
            <a:r>
              <a:rPr lang="el-GR" sz="2400" dirty="0" smtClean="0">
                <a:latin typeface="+mn-lt"/>
              </a:rPr>
              <a:t>και </a:t>
            </a:r>
            <a:r>
              <a:rPr lang="en-US" sz="2400" dirty="0" smtClean="0">
                <a:latin typeface="+mn-lt"/>
              </a:rPr>
              <a:t>BNP.</a:t>
            </a:r>
            <a:endParaRPr lang="el-GR" sz="2400" dirty="0">
              <a:latin typeface="+mn-lt"/>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671" y="2924944"/>
            <a:ext cx="4224867" cy="33569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49724" y="6375984"/>
            <a:ext cx="6840760" cy="461665"/>
          </a:xfrm>
          <a:prstGeom prst="rect">
            <a:avLst/>
          </a:prstGeom>
        </p:spPr>
        <p:txBody>
          <a:bodyPr wrap="square">
            <a:spAutoFit/>
          </a:bodyPr>
          <a:lstStyle/>
          <a:p>
            <a:pPr algn="ctr"/>
            <a:r>
              <a:rPr lang="en-US" sz="1200" dirty="0">
                <a:solidFill>
                  <a:schemeClr val="tx1">
                    <a:lumMod val="75000"/>
                    <a:lumOff val="25000"/>
                  </a:schemeClr>
                </a:solidFill>
                <a:latin typeface="+mn-lt"/>
                <a:hlinkClick r:id="rId3"/>
              </a:rPr>
              <a:t>What are the differences between NT-proBNP and BNP, and do they matter?</a:t>
            </a:r>
            <a:endParaRPr lang="en-US" sz="1200" dirty="0">
              <a:solidFill>
                <a:schemeClr val="tx1">
                  <a:lumMod val="75000"/>
                  <a:lumOff val="25000"/>
                </a:schemeClr>
              </a:solidFill>
              <a:latin typeface="+mn-lt"/>
            </a:endParaRPr>
          </a:p>
          <a:p>
            <a:pPr algn="ctr"/>
            <a:r>
              <a:rPr lang="en-US" sz="1200" dirty="0">
                <a:solidFill>
                  <a:schemeClr val="tx1">
                    <a:lumMod val="75000"/>
                    <a:lumOff val="25000"/>
                  </a:schemeClr>
                </a:solidFill>
                <a:latin typeface="+mn-lt"/>
                <a:hlinkClick r:id="rId4"/>
              </a:rPr>
              <a:t>Johannes Mair, M.D. (Disclosure</a:t>
            </a:r>
            <a:r>
              <a:rPr lang="en-US" sz="1200" dirty="0" smtClean="0">
                <a:solidFill>
                  <a:schemeClr val="tx1">
                    <a:lumMod val="75000"/>
                    <a:lumOff val="25000"/>
                  </a:schemeClr>
                </a:solidFill>
                <a:latin typeface="+mn-lt"/>
                <a:hlinkClick r:id="rId4"/>
              </a:rPr>
              <a:t>)</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rPr>
              <a:t>October </a:t>
            </a:r>
            <a:r>
              <a:rPr lang="en-US" sz="1200" dirty="0">
                <a:solidFill>
                  <a:schemeClr val="tx1">
                    <a:lumMod val="75000"/>
                    <a:lumOff val="25000"/>
                  </a:schemeClr>
                </a:solidFill>
                <a:latin typeface="+mn-lt"/>
              </a:rPr>
              <a:t>14, </a:t>
            </a:r>
            <a:r>
              <a:rPr lang="en-US" sz="1200" dirty="0" smtClean="0">
                <a:solidFill>
                  <a:schemeClr val="tx1">
                    <a:lumMod val="75000"/>
                    <a:lumOff val="25000"/>
                  </a:schemeClr>
                </a:solidFill>
                <a:latin typeface="+mn-lt"/>
              </a:rPr>
              <a:t>2011</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hlinkClick r:id="rId3"/>
              </a:rPr>
              <a:t>biomarkers.cardiosource.org</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4182010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Η καρδιακή ανεπάρκεια </a:t>
            </a:r>
            <a:r>
              <a:rPr lang="el-GR" sz="2800" b="0" dirty="0" smtClean="0"/>
              <a:t>(4 </a:t>
            </a:r>
            <a:r>
              <a:rPr lang="el-GR" sz="2800" b="0" dirty="0"/>
              <a:t>από </a:t>
            </a:r>
            <a:r>
              <a:rPr lang="en-US" sz="2800" b="0" dirty="0"/>
              <a:t>6</a:t>
            </a:r>
            <a:r>
              <a:rPr lang="el-GR" sz="2800" b="0" dirty="0"/>
              <a:t>)</a:t>
            </a:r>
            <a:endParaRPr lang="el-GR" dirty="0"/>
          </a:p>
        </p:txBody>
      </p:sp>
      <p:sp>
        <p:nvSpPr>
          <p:cNvPr id="7" name="Content Placeholder 6"/>
          <p:cNvSpPr>
            <a:spLocks noGrp="1"/>
          </p:cNvSpPr>
          <p:nvPr>
            <p:ph idx="1"/>
          </p:nvPr>
        </p:nvSpPr>
        <p:spPr/>
        <p:txBody>
          <a:bodyPr>
            <a:normAutofit/>
          </a:bodyPr>
          <a:lstStyle/>
          <a:p>
            <a:r>
              <a:rPr lang="el-GR" sz="2800" b="1" dirty="0">
                <a:solidFill>
                  <a:srgbClr val="004B82"/>
                </a:solidFill>
              </a:rPr>
              <a:t>Το νατριουρητικά πεπτίδια </a:t>
            </a:r>
            <a:r>
              <a:rPr lang="en-US" sz="2800" b="1" dirty="0">
                <a:solidFill>
                  <a:srgbClr val="004B82"/>
                </a:solidFill>
              </a:rPr>
              <a:t>BNP</a:t>
            </a:r>
            <a:r>
              <a:rPr lang="el-GR" sz="2800" b="1" dirty="0">
                <a:solidFill>
                  <a:srgbClr val="004B82"/>
                </a:solidFill>
              </a:rPr>
              <a:t>, ΝΤ-</a:t>
            </a:r>
            <a:r>
              <a:rPr lang="en-US" sz="2800" b="1" dirty="0" smtClean="0">
                <a:solidFill>
                  <a:srgbClr val="004B82"/>
                </a:solidFill>
              </a:rPr>
              <a:t>proBNP</a:t>
            </a:r>
            <a:endParaRPr lang="el-GR" sz="2800" b="1" dirty="0" smtClean="0">
              <a:solidFill>
                <a:srgbClr val="004B82"/>
              </a:solidFill>
            </a:endParaRPr>
          </a:p>
          <a:p>
            <a:pPr>
              <a:lnSpc>
                <a:spcPct val="150000"/>
              </a:lnSpc>
            </a:pPr>
            <a:r>
              <a:rPr lang="el-GR" sz="2400" dirty="0"/>
              <a:t>Στα καρδιοαγγειακά νοσήματα οι αυξήσεις των ΝΤ-</a:t>
            </a:r>
            <a:r>
              <a:rPr lang="en-US" sz="2400" dirty="0"/>
              <a:t>proBNP</a:t>
            </a:r>
            <a:r>
              <a:rPr lang="el-GR" sz="2400" dirty="0"/>
              <a:t>, </a:t>
            </a:r>
            <a:r>
              <a:rPr lang="en-US" sz="2400" dirty="0"/>
              <a:t>BNP</a:t>
            </a:r>
            <a:r>
              <a:rPr lang="el-GR" sz="2400" dirty="0"/>
              <a:t> και </a:t>
            </a:r>
            <a:r>
              <a:rPr lang="en-US" sz="2400" dirty="0"/>
              <a:t>ANP </a:t>
            </a:r>
            <a:r>
              <a:rPr lang="el-GR" sz="2400" dirty="0"/>
              <a:t>εξισορροπούν την ενεργοποίηση του νευροορμονικού συστήματος όταν έχουμε αγγειοσυστολή και κατακράτηση νατρίου</a:t>
            </a:r>
            <a:r>
              <a:rPr lang="en-US" sz="2400" dirty="0"/>
              <a:t>.</a:t>
            </a:r>
            <a:r>
              <a:rPr lang="el-GR" sz="2400" dirty="0"/>
              <a:t> Προστατεύουν έτσι την καρδιά.</a:t>
            </a:r>
          </a:p>
          <a:p>
            <a:pPr>
              <a:lnSpc>
                <a:spcPct val="150000"/>
              </a:lnSpc>
            </a:pPr>
            <a:r>
              <a:rPr lang="el-GR" sz="2400" dirty="0"/>
              <a:t>Μία φυσιολογική τιμή ΝΤ-</a:t>
            </a:r>
            <a:r>
              <a:rPr lang="en-US" sz="2400" dirty="0"/>
              <a:t>proBNP</a:t>
            </a:r>
            <a:r>
              <a:rPr lang="el-GR" sz="2400" dirty="0"/>
              <a:t> ή </a:t>
            </a:r>
            <a:r>
              <a:rPr lang="en-US" sz="2400" dirty="0"/>
              <a:t>BNP</a:t>
            </a:r>
            <a:r>
              <a:rPr lang="el-GR" sz="2400" dirty="0"/>
              <a:t> πρακτικά αποκλείει την καρδιακή ανεπάρκεια</a:t>
            </a:r>
            <a:r>
              <a:rPr lang="el-GR" sz="2400" dirty="0" smtClean="0"/>
              <a:t>.</a:t>
            </a:r>
            <a:endParaRPr lang="el-GR" sz="2400" b="1" dirty="0">
              <a:solidFill>
                <a:srgbClr val="004B82"/>
              </a:solidFill>
            </a:endParaRPr>
          </a:p>
          <a:p>
            <a:endParaRPr lang="el-GR" sz="2800" b="1" dirty="0">
              <a:solidFill>
                <a:srgbClr val="004B82"/>
              </a:solidFill>
            </a:endParaRPr>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50</a:t>
            </a:fld>
            <a:endParaRPr lang="el-GR" dirty="0"/>
          </a:p>
        </p:txBody>
      </p:sp>
    </p:spTree>
    <p:extLst>
      <p:ext uri="{BB962C8B-B14F-4D97-AF65-F5344CB8AC3E}">
        <p14:creationId xmlns:p14="http://schemas.microsoft.com/office/powerpoint/2010/main" val="729911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l-GR" dirty="0"/>
              <a:t>Η καρδιακή ανεπάρκεια </a:t>
            </a:r>
            <a:r>
              <a:rPr lang="el-GR" sz="2800" b="0" dirty="0" smtClean="0"/>
              <a:t>(5 </a:t>
            </a:r>
            <a:r>
              <a:rPr lang="el-GR" sz="2800" b="0" dirty="0"/>
              <a:t>από </a:t>
            </a:r>
            <a:r>
              <a:rPr lang="en-US" sz="2800" b="0" dirty="0"/>
              <a:t>6</a:t>
            </a:r>
            <a:r>
              <a:rPr lang="el-GR" sz="2800" b="0" dirty="0" smtClean="0"/>
              <a:t>)</a:t>
            </a:r>
            <a:endParaRPr lang="el-GR" b="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51</a:t>
            </a:fld>
            <a:endParaRPr lang="el-GR" dirty="0"/>
          </a:p>
        </p:txBody>
      </p:sp>
      <p:sp>
        <p:nvSpPr>
          <p:cNvPr id="7" name="Content Placeholder 6"/>
          <p:cNvSpPr>
            <a:spLocks noGrp="1"/>
          </p:cNvSpPr>
          <p:nvPr>
            <p:ph idx="1"/>
          </p:nvPr>
        </p:nvSpPr>
        <p:spPr>
          <a:xfrm>
            <a:off x="457200" y="1196752"/>
            <a:ext cx="8229600" cy="1368152"/>
          </a:xfrm>
        </p:spPr>
        <p:txBody>
          <a:bodyPr>
            <a:normAutofit/>
          </a:bodyPr>
          <a:lstStyle/>
          <a:p>
            <a:r>
              <a:rPr lang="el-GR" sz="2800" b="1" dirty="0">
                <a:solidFill>
                  <a:srgbClr val="004B82"/>
                </a:solidFill>
              </a:rPr>
              <a:t>Άλλες εργαστηριακές εξετάσεις σε ασθενείς με καρδιακή ανεπάρκεια</a:t>
            </a:r>
          </a:p>
        </p:txBody>
      </p:sp>
      <p:graphicFrame>
        <p:nvGraphicFramePr>
          <p:cNvPr id="8" name="4 - Θέση περιεχομένου"/>
          <p:cNvGraphicFramePr>
            <a:graphicFrameLocks/>
          </p:cNvGraphicFramePr>
          <p:nvPr>
            <p:extLst>
              <p:ext uri="{D42A27DB-BD31-4B8C-83A1-F6EECF244321}">
                <p14:modId xmlns:p14="http://schemas.microsoft.com/office/powerpoint/2010/main" val="1700409875"/>
              </p:ext>
            </p:extLst>
          </p:nvPr>
        </p:nvGraphicFramePr>
        <p:xfrm>
          <a:off x="456985" y="2132856"/>
          <a:ext cx="8230031" cy="4480560"/>
        </p:xfrm>
        <a:graphic>
          <a:graphicData uri="http://schemas.openxmlformats.org/drawingml/2006/table">
            <a:tbl>
              <a:tblPr firstRow="1" bandRow="1">
                <a:tableStyleId>{85BE263C-DBD7-4A20-BB59-AAB30ACAA65A}</a:tableStyleId>
              </a:tblPr>
              <a:tblGrid>
                <a:gridCol w="2817870"/>
                <a:gridCol w="5412161"/>
              </a:tblGrid>
              <a:tr h="370840">
                <a:tc>
                  <a:txBody>
                    <a:bodyPr/>
                    <a:lstStyle/>
                    <a:p>
                      <a:r>
                        <a:rPr lang="el-GR" sz="2000" dirty="0" smtClean="0"/>
                        <a:t>Εξέταση</a:t>
                      </a:r>
                      <a:endParaRPr lang="el-GR" sz="2000" dirty="0"/>
                    </a:p>
                  </a:txBody>
                  <a:tcPr marL="99397" marR="99397">
                    <a:solidFill>
                      <a:srgbClr val="820000"/>
                    </a:solidFill>
                  </a:tcPr>
                </a:tc>
                <a:tc>
                  <a:txBody>
                    <a:bodyPr/>
                    <a:lstStyle/>
                    <a:p>
                      <a:r>
                        <a:rPr lang="el-GR" sz="2000" dirty="0" smtClean="0"/>
                        <a:t>Η νόσος</a:t>
                      </a:r>
                      <a:r>
                        <a:rPr lang="el-GR" sz="2000" baseline="0" dirty="0" smtClean="0"/>
                        <a:t> ή κατάσταση που οδηγεί σε καρδιακή ανεπάρκεια</a:t>
                      </a:r>
                      <a:endParaRPr lang="el-GR" sz="2000" dirty="0"/>
                    </a:p>
                  </a:txBody>
                  <a:tcPr marL="99397" marR="99397">
                    <a:solidFill>
                      <a:srgbClr val="820000"/>
                    </a:solidFill>
                  </a:tcPr>
                </a:tc>
              </a:tr>
              <a:tr h="370840">
                <a:tc>
                  <a:txBody>
                    <a:bodyPr/>
                    <a:lstStyle/>
                    <a:p>
                      <a:r>
                        <a:rPr lang="el-GR" sz="2000" dirty="0" smtClean="0"/>
                        <a:t>Γενική εξέταση αίματος</a:t>
                      </a:r>
                      <a:endParaRPr lang="el-GR" sz="2000" dirty="0"/>
                    </a:p>
                  </a:txBody>
                  <a:tcPr marL="99397" marR="99397"/>
                </a:tc>
                <a:tc>
                  <a:txBody>
                    <a:bodyPr/>
                    <a:lstStyle/>
                    <a:p>
                      <a:r>
                        <a:rPr lang="el-GR" sz="2000" dirty="0" smtClean="0"/>
                        <a:t>Αναιμία</a:t>
                      </a:r>
                      <a:endParaRPr lang="el-GR" sz="2000" dirty="0"/>
                    </a:p>
                  </a:txBody>
                  <a:tcPr marL="99397" marR="99397"/>
                </a:tc>
              </a:tr>
              <a:tr h="370840">
                <a:tc>
                  <a:txBody>
                    <a:bodyPr/>
                    <a:lstStyle/>
                    <a:p>
                      <a:r>
                        <a:rPr lang="el-GR" sz="2000" dirty="0" smtClean="0"/>
                        <a:t>Αλβουμίνη</a:t>
                      </a:r>
                      <a:endParaRPr lang="el-GR" sz="2000" dirty="0"/>
                    </a:p>
                  </a:txBody>
                  <a:tcPr marL="99397" marR="99397"/>
                </a:tc>
                <a:tc>
                  <a:txBody>
                    <a:bodyPr/>
                    <a:lstStyle/>
                    <a:p>
                      <a:r>
                        <a:rPr lang="el-GR" sz="2000" dirty="0" smtClean="0"/>
                        <a:t>Η υποαλβουμινουρία είναι αιτία</a:t>
                      </a:r>
                      <a:r>
                        <a:rPr lang="el-GR" sz="2000" baseline="0" dirty="0" smtClean="0"/>
                        <a:t> οιδήματος</a:t>
                      </a:r>
                      <a:endParaRPr lang="el-GR" sz="2000" dirty="0"/>
                    </a:p>
                  </a:txBody>
                  <a:tcPr marL="99397" marR="99397"/>
                </a:tc>
              </a:tr>
              <a:tr h="370840">
                <a:tc>
                  <a:txBody>
                    <a:bodyPr/>
                    <a:lstStyle/>
                    <a:p>
                      <a:r>
                        <a:rPr lang="el-GR" sz="2000" dirty="0" smtClean="0"/>
                        <a:t>Κρεατινίνη</a:t>
                      </a:r>
                      <a:endParaRPr lang="el-GR" sz="2000" dirty="0"/>
                    </a:p>
                  </a:txBody>
                  <a:tcPr marL="99397" marR="99397"/>
                </a:tc>
                <a:tc>
                  <a:txBody>
                    <a:bodyPr/>
                    <a:lstStyle/>
                    <a:p>
                      <a:r>
                        <a:rPr lang="el-GR" sz="2000" dirty="0" smtClean="0"/>
                        <a:t>Νεφρική βλάβη</a:t>
                      </a:r>
                      <a:endParaRPr lang="el-GR" sz="2000" dirty="0"/>
                    </a:p>
                  </a:txBody>
                  <a:tcPr marL="99397" marR="99397"/>
                </a:tc>
              </a:tr>
              <a:tr h="370840">
                <a:tc>
                  <a:txBody>
                    <a:bodyPr/>
                    <a:lstStyle/>
                    <a:p>
                      <a:r>
                        <a:rPr lang="el-GR" sz="2000" dirty="0" smtClean="0"/>
                        <a:t>Κάλιο</a:t>
                      </a:r>
                      <a:endParaRPr lang="el-GR" sz="2000" dirty="0"/>
                    </a:p>
                  </a:txBody>
                  <a:tcPr marL="99397" marR="99397"/>
                </a:tc>
                <a:tc>
                  <a:txBody>
                    <a:bodyPr/>
                    <a:lstStyle/>
                    <a:p>
                      <a:r>
                        <a:rPr lang="el-GR" sz="2000" dirty="0" smtClean="0"/>
                        <a:t>Υποκαλιαιμία που αυξάνει τη διούρηση</a:t>
                      </a:r>
                      <a:endParaRPr lang="el-GR" sz="2000" dirty="0"/>
                    </a:p>
                  </a:txBody>
                  <a:tcPr marL="99397" marR="99397"/>
                </a:tc>
              </a:tr>
              <a:tr h="370840">
                <a:tc>
                  <a:txBody>
                    <a:bodyPr/>
                    <a:lstStyle/>
                    <a:p>
                      <a:r>
                        <a:rPr lang="el-GR" sz="2000" dirty="0" smtClean="0"/>
                        <a:t>Εξετάσεις</a:t>
                      </a:r>
                      <a:r>
                        <a:rPr lang="el-GR" sz="2000" baseline="0" dirty="0" smtClean="0"/>
                        <a:t> θυρεοειδούς</a:t>
                      </a:r>
                      <a:endParaRPr lang="el-GR" sz="2000" dirty="0"/>
                    </a:p>
                  </a:txBody>
                  <a:tcPr marL="99397" marR="99397"/>
                </a:tc>
                <a:tc>
                  <a:txBody>
                    <a:bodyPr/>
                    <a:lstStyle/>
                    <a:p>
                      <a:r>
                        <a:rPr lang="el-GR" sz="2000" dirty="0" smtClean="0"/>
                        <a:t>Θυρεοτοξίκωση</a:t>
                      </a:r>
                      <a:endParaRPr lang="el-GR" sz="2000" dirty="0"/>
                    </a:p>
                  </a:txBody>
                  <a:tcPr marL="99397" marR="99397"/>
                </a:tc>
              </a:tr>
              <a:tr h="370840">
                <a:tc>
                  <a:txBody>
                    <a:bodyPr/>
                    <a:lstStyle/>
                    <a:p>
                      <a:r>
                        <a:rPr lang="el-GR" sz="2000" dirty="0" smtClean="0"/>
                        <a:t>Φερριτίνη</a:t>
                      </a:r>
                      <a:endParaRPr lang="el-GR" sz="2000" dirty="0"/>
                    </a:p>
                  </a:txBody>
                  <a:tcPr marL="99397" marR="99397"/>
                </a:tc>
                <a:tc>
                  <a:txBody>
                    <a:bodyPr/>
                    <a:lstStyle/>
                    <a:p>
                      <a:r>
                        <a:rPr lang="el-GR" sz="2000" dirty="0" smtClean="0"/>
                        <a:t>Αιμοχρωμάτωση</a:t>
                      </a:r>
                      <a:endParaRPr lang="el-GR" sz="2000" dirty="0"/>
                    </a:p>
                  </a:txBody>
                  <a:tcPr marL="99397" marR="99397"/>
                </a:tc>
              </a:tr>
              <a:tr h="370840">
                <a:tc>
                  <a:txBody>
                    <a:bodyPr/>
                    <a:lstStyle/>
                    <a:p>
                      <a:r>
                        <a:rPr lang="el-GR" sz="2000" dirty="0" smtClean="0"/>
                        <a:t>Ηλεκτροφόρηση ορού και ούρων</a:t>
                      </a:r>
                      <a:endParaRPr lang="el-GR" sz="2000" dirty="0"/>
                    </a:p>
                  </a:txBody>
                  <a:tcPr marL="99397" marR="99397"/>
                </a:tc>
                <a:tc>
                  <a:txBody>
                    <a:bodyPr/>
                    <a:lstStyle/>
                    <a:p>
                      <a:r>
                        <a:rPr lang="el-GR" sz="2000" dirty="0" smtClean="0"/>
                        <a:t>Αμυλοειδές σχετιζόμενο με μυέλωμα</a:t>
                      </a:r>
                      <a:endParaRPr lang="el-GR" sz="2000" dirty="0"/>
                    </a:p>
                  </a:txBody>
                  <a:tcPr marL="99397" marR="99397"/>
                </a:tc>
              </a:tr>
              <a:tr h="370840">
                <a:tc>
                  <a:txBody>
                    <a:bodyPr/>
                    <a:lstStyle/>
                    <a:p>
                      <a:r>
                        <a:rPr lang="el-GR" sz="2000" dirty="0" smtClean="0"/>
                        <a:t>Ενδοκρινικά αίτια υπέρτασης</a:t>
                      </a:r>
                      <a:endParaRPr lang="el-GR" sz="2000" dirty="0"/>
                    </a:p>
                  </a:txBody>
                  <a:tcPr marL="99397" marR="99397"/>
                </a:tc>
                <a:tc>
                  <a:txBody>
                    <a:bodyPr/>
                    <a:lstStyle/>
                    <a:p>
                      <a:r>
                        <a:rPr lang="el-GR" sz="2000" dirty="0" smtClean="0"/>
                        <a:t>Βλ. επόμενο πίνακα</a:t>
                      </a:r>
                      <a:endParaRPr lang="el-GR" sz="2000" dirty="0"/>
                    </a:p>
                  </a:txBody>
                  <a:tcPr marL="99397" marR="99397"/>
                </a:tc>
              </a:tr>
            </a:tbl>
          </a:graphicData>
        </a:graphic>
      </p:graphicFrame>
    </p:spTree>
    <p:extLst>
      <p:ext uri="{BB962C8B-B14F-4D97-AF65-F5344CB8AC3E}">
        <p14:creationId xmlns:p14="http://schemas.microsoft.com/office/powerpoint/2010/main" val="16403368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dirty="0"/>
              <a:t>Η καρδιακή ανεπάρκεια </a:t>
            </a:r>
            <a:r>
              <a:rPr lang="el-GR" sz="2800" b="0" dirty="0" smtClean="0"/>
              <a:t>(6 </a:t>
            </a:r>
            <a:r>
              <a:rPr lang="el-GR" sz="2800" b="0" dirty="0"/>
              <a:t>από </a:t>
            </a:r>
            <a:r>
              <a:rPr lang="en-US" sz="2800" b="0" dirty="0"/>
              <a:t>6</a:t>
            </a:r>
            <a:r>
              <a:rPr lang="el-GR" sz="2800" b="0" dirty="0"/>
              <a:t>)</a:t>
            </a:r>
            <a:endParaRPr lang="el-GR" sz="2400" dirty="0">
              <a:solidFill>
                <a:srgbClr val="C00000"/>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52</a:t>
            </a:fld>
            <a:endParaRPr lang="el-GR" dirty="0"/>
          </a:p>
        </p:txBody>
      </p:sp>
      <p:sp>
        <p:nvSpPr>
          <p:cNvPr id="3" name="Content Placeholder 2"/>
          <p:cNvSpPr>
            <a:spLocks noGrp="1"/>
          </p:cNvSpPr>
          <p:nvPr>
            <p:ph idx="1"/>
          </p:nvPr>
        </p:nvSpPr>
        <p:spPr/>
        <p:txBody>
          <a:bodyPr>
            <a:normAutofit/>
          </a:bodyPr>
          <a:lstStyle/>
          <a:p>
            <a:r>
              <a:rPr lang="el-GR" sz="2800" b="1" dirty="0">
                <a:solidFill>
                  <a:srgbClr val="004B82"/>
                </a:solidFill>
              </a:rPr>
              <a:t>Αιτίες δευτεροπαθούς υπέρτασης</a:t>
            </a:r>
          </a:p>
        </p:txBody>
      </p:sp>
      <p:graphicFrame>
        <p:nvGraphicFramePr>
          <p:cNvPr id="8" name="4 - Θέση περιεχομένου"/>
          <p:cNvGraphicFramePr>
            <a:graphicFrameLocks/>
          </p:cNvGraphicFramePr>
          <p:nvPr>
            <p:extLst>
              <p:ext uri="{D42A27DB-BD31-4B8C-83A1-F6EECF244321}">
                <p14:modId xmlns:p14="http://schemas.microsoft.com/office/powerpoint/2010/main" val="3333714345"/>
              </p:ext>
            </p:extLst>
          </p:nvPr>
        </p:nvGraphicFramePr>
        <p:xfrm>
          <a:off x="899592" y="1916832"/>
          <a:ext cx="4896544" cy="3535680"/>
        </p:xfrm>
        <a:graphic>
          <a:graphicData uri="http://schemas.openxmlformats.org/drawingml/2006/table">
            <a:tbl>
              <a:tblPr firstRow="1" bandRow="1">
                <a:tableStyleId>{0E3FDE45-AF77-4B5C-9715-49D594BDF05E}</a:tableStyleId>
              </a:tblPr>
              <a:tblGrid>
                <a:gridCol w="4896544"/>
              </a:tblGrid>
              <a:tr h="370840">
                <a:tc>
                  <a:txBody>
                    <a:bodyPr/>
                    <a:lstStyle/>
                    <a:p>
                      <a:pPr marL="0" algn="l" defTabSz="914400" rtl="0" eaLnBrk="1" latinLnBrk="0" hangingPunct="1"/>
                      <a:r>
                        <a:rPr lang="el-GR" sz="2400" b="0" kern="1200" dirty="0" smtClean="0"/>
                        <a:t>Στένωση του ισθμού της αορτής</a:t>
                      </a:r>
                      <a:endParaRPr lang="el-GR" sz="2400" b="0" kern="1200" dirty="0">
                        <a:solidFill>
                          <a:schemeClr val="dk1"/>
                        </a:solidFill>
                        <a:latin typeface="+mn-lt"/>
                        <a:ea typeface="+mn-ea"/>
                        <a:cs typeface="+mn-cs"/>
                      </a:endParaRPr>
                    </a:p>
                  </a:txBody>
                  <a:tcPr marL="217642" marR="217642">
                    <a:lnB w="12700" cap="flat" cmpd="sng" algn="ctr">
                      <a:solidFill>
                        <a:schemeClr val="bg1"/>
                      </a:solidFill>
                      <a:prstDash val="solid"/>
                      <a:round/>
                      <a:headEnd type="none" w="med" len="med"/>
                      <a:tailEnd type="none" w="med" len="med"/>
                    </a:lnB>
                  </a:tcPr>
                </a:tc>
              </a:tr>
              <a:tr h="370840">
                <a:tc>
                  <a:txBody>
                    <a:bodyPr/>
                    <a:lstStyle/>
                    <a:p>
                      <a:r>
                        <a:rPr lang="el-GR" sz="2400" dirty="0" smtClean="0"/>
                        <a:t>Νεφρική νόσος</a:t>
                      </a:r>
                      <a:endParaRPr lang="el-GR" sz="2400" dirty="0"/>
                    </a:p>
                  </a:txBody>
                  <a:tcPr marL="217642" marR="217642">
                    <a:lnT w="12700" cap="flat" cmpd="sng" algn="ctr">
                      <a:solidFill>
                        <a:schemeClr val="bg1"/>
                      </a:solidFill>
                      <a:prstDash val="solid"/>
                      <a:round/>
                      <a:headEnd type="none" w="med" len="med"/>
                      <a:tailEnd type="none" w="med" len="med"/>
                    </a:lnT>
                  </a:tcPr>
                </a:tc>
              </a:tr>
              <a:tr h="370840">
                <a:tc>
                  <a:txBody>
                    <a:bodyPr/>
                    <a:lstStyle/>
                    <a:p>
                      <a:r>
                        <a:rPr lang="el-GR" sz="2400" dirty="0" smtClean="0"/>
                        <a:t>Ενδοκρινική νόσος</a:t>
                      </a:r>
                      <a:endParaRPr lang="el-GR" sz="2400" dirty="0"/>
                    </a:p>
                  </a:txBody>
                  <a:tcPr marL="217642" marR="217642"/>
                </a:tc>
              </a:tr>
              <a:tr h="370840">
                <a:tc>
                  <a:txBody>
                    <a:bodyPr/>
                    <a:lstStyle/>
                    <a:p>
                      <a:r>
                        <a:rPr lang="el-GR" sz="2200" dirty="0" smtClean="0"/>
                        <a:t>       σύνδρομο</a:t>
                      </a:r>
                      <a:r>
                        <a:rPr lang="el-GR" sz="2200" baseline="0" dirty="0" smtClean="0"/>
                        <a:t> </a:t>
                      </a:r>
                      <a:r>
                        <a:rPr lang="en-US" sz="2200" baseline="0" dirty="0" smtClean="0"/>
                        <a:t>Conn</a:t>
                      </a:r>
                      <a:endParaRPr lang="el-GR" sz="2200" dirty="0"/>
                    </a:p>
                  </a:txBody>
                  <a:tcPr marL="217642" marR="217642"/>
                </a:tc>
              </a:tr>
              <a:tr h="370840">
                <a:tc>
                  <a:txBody>
                    <a:bodyPr/>
                    <a:lstStyle/>
                    <a:p>
                      <a:r>
                        <a:rPr lang="en-US" sz="2200" dirty="0" smtClean="0"/>
                        <a:t>       </a:t>
                      </a:r>
                      <a:r>
                        <a:rPr lang="el-GR" sz="2200" dirty="0" smtClean="0"/>
                        <a:t>σύνδρομο </a:t>
                      </a:r>
                      <a:r>
                        <a:rPr lang="en-US" sz="2200" dirty="0" smtClean="0"/>
                        <a:t>Cushing</a:t>
                      </a:r>
                      <a:endParaRPr lang="el-GR" sz="2200" dirty="0"/>
                    </a:p>
                  </a:txBody>
                  <a:tcPr marL="217642" marR="217642"/>
                </a:tc>
              </a:tr>
              <a:tr h="370840">
                <a:tc>
                  <a:txBody>
                    <a:bodyPr/>
                    <a:lstStyle/>
                    <a:p>
                      <a:r>
                        <a:rPr lang="en-US" sz="2200" dirty="0" smtClean="0"/>
                        <a:t>       </a:t>
                      </a:r>
                      <a:r>
                        <a:rPr lang="el-GR" sz="2200" dirty="0" smtClean="0"/>
                        <a:t>φαιοχρωμοκύττωμα</a:t>
                      </a:r>
                      <a:endParaRPr lang="el-GR" sz="2200" dirty="0"/>
                    </a:p>
                  </a:txBody>
                  <a:tcPr marL="217642" marR="217642"/>
                </a:tc>
              </a:tr>
              <a:tr h="370840">
                <a:tc>
                  <a:txBody>
                    <a:bodyPr/>
                    <a:lstStyle/>
                    <a:p>
                      <a:r>
                        <a:rPr lang="el-GR" sz="2200" dirty="0" smtClean="0"/>
                        <a:t>       υπερπαραθυρεοειδισμός</a:t>
                      </a:r>
                      <a:endParaRPr lang="el-GR" sz="2200" dirty="0"/>
                    </a:p>
                  </a:txBody>
                  <a:tcPr marL="217642" marR="217642"/>
                </a:tc>
              </a:tr>
              <a:tr h="370840">
                <a:tc>
                  <a:txBody>
                    <a:bodyPr/>
                    <a:lstStyle/>
                    <a:p>
                      <a:r>
                        <a:rPr lang="el-GR" sz="2400" dirty="0" smtClean="0"/>
                        <a:t>Υπέρταση</a:t>
                      </a:r>
                      <a:r>
                        <a:rPr lang="el-GR" sz="2400" baseline="0" dirty="0" smtClean="0"/>
                        <a:t> σχετιζόμενη με κύηση</a:t>
                      </a:r>
                      <a:endParaRPr lang="el-GR" sz="2400" dirty="0"/>
                    </a:p>
                  </a:txBody>
                  <a:tcPr marL="217642" marR="217642"/>
                </a:tc>
              </a:tr>
            </a:tbl>
          </a:graphicData>
        </a:graphic>
      </p:graphicFrame>
    </p:spTree>
    <p:extLst>
      <p:ext uri="{BB962C8B-B14F-4D97-AF65-F5344CB8AC3E}">
        <p14:creationId xmlns:p14="http://schemas.microsoft.com/office/powerpoint/2010/main" val="1346612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υπέρταση </a:t>
            </a:r>
            <a:r>
              <a:rPr lang="el-GR" sz="2800" b="0" dirty="0"/>
              <a:t>(1 από 2</a:t>
            </a:r>
            <a:r>
              <a:rPr lang="el-GR" sz="2800" b="0" dirty="0" smtClean="0"/>
              <a:t>)</a:t>
            </a:r>
            <a:endParaRPr lang="el-GR" sz="2800" b="0" dirty="0"/>
          </a:p>
        </p:txBody>
      </p:sp>
      <p:sp>
        <p:nvSpPr>
          <p:cNvPr id="3" name="Content Placeholder 2"/>
          <p:cNvSpPr>
            <a:spLocks noGrp="1"/>
          </p:cNvSpPr>
          <p:nvPr>
            <p:ph idx="1"/>
          </p:nvPr>
        </p:nvSpPr>
        <p:spPr>
          <a:xfrm>
            <a:off x="457200" y="1196752"/>
            <a:ext cx="8229600" cy="1656184"/>
          </a:xfrm>
        </p:spPr>
        <p:txBody>
          <a:bodyPr>
            <a:normAutofit/>
          </a:bodyPr>
          <a:lstStyle/>
          <a:p>
            <a:r>
              <a:rPr lang="en-US" sz="2400" dirty="0"/>
              <a:t>H </a:t>
            </a:r>
            <a:r>
              <a:rPr lang="el-GR" sz="2400" dirty="0"/>
              <a:t>υπέρταση είναι μία συνηθισμένη παθολογική κατάσταση, που επηρεάζει περίπου το 15% του πληθυσμού. Εάν η παθογένεση της δεν είναι σαφής ονομάζεται </a:t>
            </a:r>
            <a:r>
              <a:rPr lang="el-GR" sz="2400" b="1" dirty="0">
                <a:solidFill>
                  <a:srgbClr val="820000"/>
                </a:solidFill>
              </a:rPr>
              <a:t>ιδιοπαθής</a:t>
            </a:r>
            <a:r>
              <a:rPr lang="el-GR" sz="2400" dirty="0"/>
              <a:t>.</a:t>
            </a:r>
          </a:p>
          <a:p>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53</a:t>
            </a:fld>
            <a:endParaRPr lang="el-GR" dirty="0"/>
          </a:p>
        </p:txBody>
      </p:sp>
      <p:sp>
        <p:nvSpPr>
          <p:cNvPr id="7" name="6 - TextBox"/>
          <p:cNvSpPr txBox="1"/>
          <p:nvPr/>
        </p:nvSpPr>
        <p:spPr>
          <a:xfrm>
            <a:off x="3023828" y="5373216"/>
            <a:ext cx="3096344" cy="276999"/>
          </a:xfrm>
          <a:prstGeom prst="rect">
            <a:avLst/>
          </a:prstGeom>
          <a:noFill/>
        </p:spPr>
        <p:txBody>
          <a:bodyPr wrap="square" rtlCol="0">
            <a:spAutoFit/>
          </a:bodyPr>
          <a:lstStyle/>
          <a:p>
            <a:pPr algn="ctr"/>
            <a:r>
              <a:rPr lang="en-US" sz="1200" dirty="0" smtClean="0">
                <a:latin typeface="+mn-lt"/>
              </a:rPr>
              <a:t>Medweb.gr</a:t>
            </a:r>
            <a:endParaRPr lang="el-GR" sz="1200" dirty="0">
              <a:latin typeface="+mn-lt"/>
            </a:endParaRPr>
          </a:p>
        </p:txBody>
      </p:sp>
      <p:graphicFrame>
        <p:nvGraphicFramePr>
          <p:cNvPr id="9" name="Table 8"/>
          <p:cNvGraphicFramePr>
            <a:graphicFrameLocks noGrp="1"/>
          </p:cNvGraphicFramePr>
          <p:nvPr>
            <p:extLst>
              <p:ext uri="{D42A27DB-BD31-4B8C-83A1-F6EECF244321}">
                <p14:modId xmlns:p14="http://schemas.microsoft.com/office/powerpoint/2010/main" val="715182026"/>
              </p:ext>
            </p:extLst>
          </p:nvPr>
        </p:nvGraphicFramePr>
        <p:xfrm>
          <a:off x="899592" y="2636912"/>
          <a:ext cx="6840760" cy="2590800"/>
        </p:xfrm>
        <a:graphic>
          <a:graphicData uri="http://schemas.openxmlformats.org/drawingml/2006/table">
            <a:tbl>
              <a:tblPr firstRow="1" bandRow="1">
                <a:tableStyleId>{85BE263C-DBD7-4A20-BB59-AAB30ACAA65A}</a:tableStyleId>
              </a:tblPr>
              <a:tblGrid>
                <a:gridCol w="1710190"/>
                <a:gridCol w="1710190"/>
                <a:gridCol w="1710190"/>
                <a:gridCol w="1710190"/>
              </a:tblGrid>
              <a:tr h="370840">
                <a:tc>
                  <a:txBody>
                    <a:bodyPr/>
                    <a:lstStyle/>
                    <a:p>
                      <a:pPr algn="ctr"/>
                      <a:r>
                        <a:rPr lang="el-GR" sz="2000" dirty="0"/>
                        <a:t>ΚΑΤΗΓΟΡΙΕΣ</a:t>
                      </a:r>
                      <a:endParaRPr lang="el-GR" sz="2000" b="1" dirty="0">
                        <a:solidFill>
                          <a:srgbClr val="CC0000"/>
                        </a:solidFill>
                        <a:latin typeface="verdana"/>
                      </a:endParaRPr>
                    </a:p>
                  </a:txBody>
                  <a:tcPr anchor="ctr">
                    <a:solidFill>
                      <a:srgbClr val="820000"/>
                    </a:solidFill>
                  </a:tcPr>
                </a:tc>
                <a:tc>
                  <a:txBody>
                    <a:bodyPr/>
                    <a:lstStyle/>
                    <a:p>
                      <a:pPr algn="ctr"/>
                      <a:r>
                        <a:rPr lang="el-GR" sz="2000" dirty="0"/>
                        <a:t>ΣΥΣΤΟΛΙΚΗ</a:t>
                      </a:r>
                      <a:endParaRPr lang="el-GR" sz="2000" b="1" dirty="0">
                        <a:solidFill>
                          <a:srgbClr val="CC0000"/>
                        </a:solidFill>
                        <a:latin typeface="verdana"/>
                      </a:endParaRPr>
                    </a:p>
                  </a:txBody>
                  <a:tcPr anchor="ctr">
                    <a:solidFill>
                      <a:srgbClr val="820000"/>
                    </a:solidFill>
                  </a:tcPr>
                </a:tc>
                <a:tc>
                  <a:txBody>
                    <a:bodyPr/>
                    <a:lstStyle/>
                    <a:p>
                      <a:pPr algn="l"/>
                      <a:r>
                        <a:rPr lang="el-GR" sz="2000" dirty="0"/>
                        <a:t> </a:t>
                      </a:r>
                      <a:endParaRPr lang="el-GR" sz="2000" dirty="0">
                        <a:solidFill>
                          <a:srgbClr val="333333"/>
                        </a:solidFill>
                        <a:latin typeface="verdana"/>
                      </a:endParaRPr>
                    </a:p>
                  </a:txBody>
                  <a:tcPr anchor="ctr">
                    <a:solidFill>
                      <a:srgbClr val="820000"/>
                    </a:solidFill>
                  </a:tcPr>
                </a:tc>
                <a:tc>
                  <a:txBody>
                    <a:bodyPr/>
                    <a:lstStyle/>
                    <a:p>
                      <a:pPr algn="ctr"/>
                      <a:r>
                        <a:rPr lang="el-GR" sz="2000" dirty="0"/>
                        <a:t>ΔΙΑΣΤΟΛΙΚΗ</a:t>
                      </a:r>
                      <a:endParaRPr lang="el-GR" sz="2000" b="1" dirty="0">
                        <a:solidFill>
                          <a:srgbClr val="CC0000"/>
                        </a:solidFill>
                        <a:latin typeface="verdana"/>
                      </a:endParaRPr>
                    </a:p>
                  </a:txBody>
                  <a:tcPr anchor="ctr">
                    <a:solidFill>
                      <a:srgbClr val="820000"/>
                    </a:solidFill>
                  </a:tcPr>
                </a:tc>
              </a:tr>
              <a:tr h="370840">
                <a:tc>
                  <a:txBody>
                    <a:bodyPr/>
                    <a:lstStyle/>
                    <a:p>
                      <a:pPr algn="l"/>
                      <a:r>
                        <a:rPr lang="el-GR" sz="2000" dirty="0"/>
                        <a:t>Φυσιολογική</a:t>
                      </a:r>
                      <a:endParaRPr lang="el-GR" sz="2000" dirty="0">
                        <a:solidFill>
                          <a:srgbClr val="333333"/>
                        </a:solidFill>
                        <a:latin typeface="verdana"/>
                      </a:endParaRPr>
                    </a:p>
                  </a:txBody>
                  <a:tcPr anchor="ctr"/>
                </a:tc>
                <a:tc>
                  <a:txBody>
                    <a:bodyPr/>
                    <a:lstStyle/>
                    <a:p>
                      <a:pPr algn="l"/>
                      <a:r>
                        <a:rPr lang="el-GR" sz="2000" dirty="0"/>
                        <a:t>&lt; 120</a:t>
                      </a:r>
                      <a:endParaRPr lang="el-GR" sz="2000" dirty="0">
                        <a:solidFill>
                          <a:srgbClr val="333333"/>
                        </a:solidFill>
                        <a:latin typeface="verdana"/>
                      </a:endParaRPr>
                    </a:p>
                  </a:txBody>
                  <a:tcPr anchor="ctr"/>
                </a:tc>
                <a:tc>
                  <a:txBody>
                    <a:bodyPr/>
                    <a:lstStyle/>
                    <a:p>
                      <a:pPr algn="l"/>
                      <a:r>
                        <a:rPr lang="el-GR" sz="2000" dirty="0"/>
                        <a:t>και</a:t>
                      </a:r>
                      <a:endParaRPr lang="el-GR" sz="2000" dirty="0">
                        <a:solidFill>
                          <a:srgbClr val="333333"/>
                        </a:solidFill>
                        <a:latin typeface="verdana"/>
                      </a:endParaRPr>
                    </a:p>
                  </a:txBody>
                  <a:tcPr anchor="ctr"/>
                </a:tc>
                <a:tc>
                  <a:txBody>
                    <a:bodyPr/>
                    <a:lstStyle/>
                    <a:p>
                      <a:pPr algn="l"/>
                      <a:r>
                        <a:rPr lang="el-GR" sz="2000" dirty="0"/>
                        <a:t>&lt; 80</a:t>
                      </a:r>
                      <a:endParaRPr lang="el-GR" sz="2000" dirty="0">
                        <a:solidFill>
                          <a:srgbClr val="333333"/>
                        </a:solidFill>
                        <a:latin typeface="verdana"/>
                      </a:endParaRPr>
                    </a:p>
                  </a:txBody>
                  <a:tcPr anchor="ctr"/>
                </a:tc>
              </a:tr>
              <a:tr h="370840">
                <a:tc>
                  <a:txBody>
                    <a:bodyPr/>
                    <a:lstStyle/>
                    <a:p>
                      <a:pPr algn="l"/>
                      <a:r>
                        <a:rPr lang="el-GR" sz="2000" dirty="0"/>
                        <a:t>Προϋπέρταση</a:t>
                      </a:r>
                      <a:endParaRPr lang="el-GR" sz="2000" dirty="0">
                        <a:solidFill>
                          <a:srgbClr val="333333"/>
                        </a:solidFill>
                        <a:latin typeface="verdana"/>
                      </a:endParaRPr>
                    </a:p>
                  </a:txBody>
                  <a:tcPr anchor="ctr"/>
                </a:tc>
                <a:tc>
                  <a:txBody>
                    <a:bodyPr/>
                    <a:lstStyle/>
                    <a:p>
                      <a:pPr algn="l"/>
                      <a:r>
                        <a:rPr lang="el-GR" sz="2000" dirty="0"/>
                        <a:t>120 - 139</a:t>
                      </a:r>
                      <a:endParaRPr lang="el-GR" sz="2000" dirty="0">
                        <a:solidFill>
                          <a:srgbClr val="333333"/>
                        </a:solidFill>
                        <a:latin typeface="verdana"/>
                      </a:endParaRPr>
                    </a:p>
                  </a:txBody>
                  <a:tcPr anchor="ctr"/>
                </a:tc>
                <a:tc>
                  <a:txBody>
                    <a:bodyPr/>
                    <a:lstStyle/>
                    <a:p>
                      <a:pPr algn="l"/>
                      <a:r>
                        <a:rPr lang="el-GR" sz="2000" dirty="0"/>
                        <a:t>ή</a:t>
                      </a:r>
                      <a:endParaRPr lang="el-GR" sz="2000" dirty="0">
                        <a:solidFill>
                          <a:srgbClr val="333333"/>
                        </a:solidFill>
                        <a:latin typeface="verdana"/>
                      </a:endParaRPr>
                    </a:p>
                  </a:txBody>
                  <a:tcPr anchor="ctr"/>
                </a:tc>
                <a:tc>
                  <a:txBody>
                    <a:bodyPr/>
                    <a:lstStyle/>
                    <a:p>
                      <a:pPr algn="l"/>
                      <a:r>
                        <a:rPr lang="el-GR" sz="2000" dirty="0"/>
                        <a:t>80 - 89</a:t>
                      </a:r>
                      <a:endParaRPr lang="el-GR" sz="2000" dirty="0">
                        <a:solidFill>
                          <a:srgbClr val="333333"/>
                        </a:solidFill>
                        <a:latin typeface="verdana"/>
                      </a:endParaRPr>
                    </a:p>
                  </a:txBody>
                  <a:tcPr anchor="ctr"/>
                </a:tc>
              </a:tr>
              <a:tr h="370840">
                <a:tc>
                  <a:txBody>
                    <a:bodyPr/>
                    <a:lstStyle/>
                    <a:p>
                      <a:pPr algn="l"/>
                      <a:r>
                        <a:rPr lang="el-GR" sz="2000" dirty="0"/>
                        <a:t>Υπέρταση σταδίου 1</a:t>
                      </a:r>
                      <a:endParaRPr lang="el-GR" sz="2000" dirty="0">
                        <a:solidFill>
                          <a:srgbClr val="333333"/>
                        </a:solidFill>
                        <a:latin typeface="verdana"/>
                      </a:endParaRPr>
                    </a:p>
                  </a:txBody>
                  <a:tcPr/>
                </a:tc>
                <a:tc>
                  <a:txBody>
                    <a:bodyPr/>
                    <a:lstStyle/>
                    <a:p>
                      <a:pPr algn="l"/>
                      <a:r>
                        <a:rPr lang="el-GR" sz="2000" dirty="0"/>
                        <a:t>140 - 159</a:t>
                      </a:r>
                      <a:endParaRPr lang="el-GR" sz="2000" dirty="0">
                        <a:solidFill>
                          <a:srgbClr val="333333"/>
                        </a:solidFill>
                        <a:latin typeface="verdana"/>
                      </a:endParaRPr>
                    </a:p>
                  </a:txBody>
                  <a:tcPr anchor="ctr"/>
                </a:tc>
                <a:tc>
                  <a:txBody>
                    <a:bodyPr/>
                    <a:lstStyle/>
                    <a:p>
                      <a:pPr algn="l"/>
                      <a:r>
                        <a:rPr lang="el-GR" sz="2000" dirty="0"/>
                        <a:t>ή</a:t>
                      </a:r>
                      <a:endParaRPr lang="el-GR" sz="2000" dirty="0">
                        <a:solidFill>
                          <a:srgbClr val="333333"/>
                        </a:solidFill>
                        <a:latin typeface="verdana"/>
                      </a:endParaRPr>
                    </a:p>
                  </a:txBody>
                  <a:tcPr anchor="ctr"/>
                </a:tc>
                <a:tc>
                  <a:txBody>
                    <a:bodyPr/>
                    <a:lstStyle/>
                    <a:p>
                      <a:pPr algn="l"/>
                      <a:r>
                        <a:rPr lang="el-GR" sz="2000" dirty="0"/>
                        <a:t>90 - 99</a:t>
                      </a:r>
                      <a:endParaRPr lang="el-GR" sz="2000" dirty="0">
                        <a:solidFill>
                          <a:srgbClr val="333333"/>
                        </a:solidFill>
                        <a:latin typeface="verdana"/>
                      </a:endParaRPr>
                    </a:p>
                  </a:txBody>
                  <a:tcPr anchor="ctr"/>
                </a:tc>
              </a:tr>
              <a:tr h="370840">
                <a:tc>
                  <a:txBody>
                    <a:bodyPr/>
                    <a:lstStyle/>
                    <a:p>
                      <a:pPr algn="l"/>
                      <a:r>
                        <a:rPr lang="el-GR" sz="2000" dirty="0"/>
                        <a:t>Υπέρταση σταδίου 2</a:t>
                      </a:r>
                      <a:endParaRPr lang="el-GR" sz="2000" dirty="0">
                        <a:solidFill>
                          <a:srgbClr val="333333"/>
                        </a:solidFill>
                        <a:latin typeface="verdana"/>
                      </a:endParaRPr>
                    </a:p>
                  </a:txBody>
                  <a:tcPr/>
                </a:tc>
                <a:tc>
                  <a:txBody>
                    <a:bodyPr/>
                    <a:lstStyle/>
                    <a:p>
                      <a:pPr algn="l"/>
                      <a:r>
                        <a:rPr lang="el-GR" sz="2000" u="sng" dirty="0"/>
                        <a:t>&gt;</a:t>
                      </a:r>
                      <a:r>
                        <a:rPr lang="el-GR" sz="2000" dirty="0"/>
                        <a:t> 160</a:t>
                      </a:r>
                      <a:endParaRPr lang="el-GR" sz="2000" dirty="0">
                        <a:solidFill>
                          <a:srgbClr val="333333"/>
                        </a:solidFill>
                        <a:latin typeface="verdana"/>
                      </a:endParaRPr>
                    </a:p>
                  </a:txBody>
                  <a:tcPr anchor="ctr"/>
                </a:tc>
                <a:tc>
                  <a:txBody>
                    <a:bodyPr/>
                    <a:lstStyle/>
                    <a:p>
                      <a:pPr algn="l"/>
                      <a:r>
                        <a:rPr lang="el-GR" sz="2000" dirty="0"/>
                        <a:t>ή</a:t>
                      </a:r>
                      <a:endParaRPr lang="el-GR" sz="2000" dirty="0">
                        <a:solidFill>
                          <a:srgbClr val="333333"/>
                        </a:solidFill>
                        <a:latin typeface="verdana"/>
                      </a:endParaRPr>
                    </a:p>
                  </a:txBody>
                  <a:tcPr anchor="ctr"/>
                </a:tc>
                <a:tc>
                  <a:txBody>
                    <a:bodyPr/>
                    <a:lstStyle/>
                    <a:p>
                      <a:pPr algn="l"/>
                      <a:r>
                        <a:rPr lang="el-GR" sz="2000" u="sng" dirty="0"/>
                        <a:t>&gt;</a:t>
                      </a:r>
                      <a:r>
                        <a:rPr lang="el-GR" sz="2000" dirty="0"/>
                        <a:t> 100</a:t>
                      </a:r>
                      <a:endParaRPr lang="el-GR" sz="2000" dirty="0">
                        <a:solidFill>
                          <a:srgbClr val="333333"/>
                        </a:solidFill>
                        <a:latin typeface="verdana"/>
                      </a:endParaRPr>
                    </a:p>
                  </a:txBody>
                  <a:tcPr anchor="ctr"/>
                </a:tc>
              </a:tr>
            </a:tbl>
          </a:graphicData>
        </a:graphic>
      </p:graphicFrame>
    </p:spTree>
    <p:extLst>
      <p:ext uri="{BB962C8B-B14F-4D97-AF65-F5344CB8AC3E}">
        <p14:creationId xmlns:p14="http://schemas.microsoft.com/office/powerpoint/2010/main" val="1895418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υπέρταση </a:t>
            </a:r>
            <a:r>
              <a:rPr lang="el-GR" sz="2800" b="0" dirty="0" smtClean="0"/>
              <a:t>(2 </a:t>
            </a:r>
            <a:r>
              <a:rPr lang="el-GR" sz="2800" b="0" dirty="0"/>
              <a:t>από 2)</a:t>
            </a:r>
            <a:endParaRPr lang="el-GR" dirty="0"/>
          </a:p>
        </p:txBody>
      </p:sp>
      <p:sp>
        <p:nvSpPr>
          <p:cNvPr id="3" name="Content Placeholder 2"/>
          <p:cNvSpPr>
            <a:spLocks noGrp="1"/>
          </p:cNvSpPr>
          <p:nvPr>
            <p:ph idx="1"/>
          </p:nvPr>
        </p:nvSpPr>
        <p:spPr/>
        <p:txBody>
          <a:bodyPr>
            <a:normAutofit/>
          </a:bodyPr>
          <a:lstStyle/>
          <a:p>
            <a:r>
              <a:rPr lang="el-GR" sz="2800" b="1" dirty="0">
                <a:solidFill>
                  <a:srgbClr val="004B82"/>
                </a:solidFill>
              </a:rPr>
              <a:t>Βιοχημικές εξετάσεις σε ασθενείς με υπέρταση</a:t>
            </a:r>
          </a:p>
          <a:p>
            <a:endParaRPr lang="el-GR" sz="2800" b="1" dirty="0">
              <a:solidFill>
                <a:srgbClr val="004B82"/>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54</a:t>
            </a:fld>
            <a:endParaRPr lang="el-GR" dirty="0"/>
          </a:p>
        </p:txBody>
      </p:sp>
      <p:graphicFrame>
        <p:nvGraphicFramePr>
          <p:cNvPr id="9" name="8 - Πίνακας"/>
          <p:cNvGraphicFramePr>
            <a:graphicFrameLocks noGrp="1"/>
          </p:cNvGraphicFramePr>
          <p:nvPr>
            <p:extLst>
              <p:ext uri="{D42A27DB-BD31-4B8C-83A1-F6EECF244321}">
                <p14:modId xmlns:p14="http://schemas.microsoft.com/office/powerpoint/2010/main" val="1596883012"/>
              </p:ext>
            </p:extLst>
          </p:nvPr>
        </p:nvGraphicFramePr>
        <p:xfrm>
          <a:off x="521804" y="1916832"/>
          <a:ext cx="8100392" cy="4175760"/>
        </p:xfrm>
        <a:graphic>
          <a:graphicData uri="http://schemas.openxmlformats.org/drawingml/2006/table">
            <a:tbl>
              <a:tblPr firstRow="1" bandRow="1">
                <a:tableStyleId>{85BE263C-DBD7-4A20-BB59-AAB30ACAA65A}</a:tableStyleId>
              </a:tblPr>
              <a:tblGrid>
                <a:gridCol w="4380824"/>
                <a:gridCol w="3719568"/>
              </a:tblGrid>
              <a:tr h="370840">
                <a:tc>
                  <a:txBody>
                    <a:bodyPr/>
                    <a:lstStyle/>
                    <a:p>
                      <a:r>
                        <a:rPr lang="el-GR" sz="2000" dirty="0" smtClean="0"/>
                        <a:t>Εξέταση</a:t>
                      </a:r>
                      <a:endParaRPr lang="el-GR" sz="2000" dirty="0"/>
                    </a:p>
                  </a:txBody>
                  <a:tcPr>
                    <a:solidFill>
                      <a:srgbClr val="820000"/>
                    </a:solidFill>
                  </a:tcPr>
                </a:tc>
                <a:tc>
                  <a:txBody>
                    <a:bodyPr/>
                    <a:lstStyle/>
                    <a:p>
                      <a:r>
                        <a:rPr lang="el-GR" sz="2000" dirty="0" smtClean="0"/>
                        <a:t>Ερμηνεία</a:t>
                      </a:r>
                      <a:endParaRPr lang="el-GR" sz="2000" dirty="0"/>
                    </a:p>
                  </a:txBody>
                  <a:tcPr>
                    <a:solidFill>
                      <a:srgbClr val="820000"/>
                    </a:solidFill>
                  </a:tcPr>
                </a:tc>
              </a:tr>
              <a:tr h="370840">
                <a:tc>
                  <a:txBody>
                    <a:bodyPr/>
                    <a:lstStyle/>
                    <a:p>
                      <a:r>
                        <a:rPr lang="el-GR" sz="2000" dirty="0" smtClean="0"/>
                        <a:t>Γενική εξέταση ούρων</a:t>
                      </a:r>
                      <a:endParaRPr lang="el-GR" sz="2000" dirty="0"/>
                    </a:p>
                  </a:txBody>
                  <a:tcPr/>
                </a:tc>
                <a:tc>
                  <a:txBody>
                    <a:bodyPr/>
                    <a:lstStyle/>
                    <a:p>
                      <a:r>
                        <a:rPr lang="el-GR" sz="2000" dirty="0" smtClean="0"/>
                        <a:t>Για</a:t>
                      </a:r>
                      <a:r>
                        <a:rPr lang="el-GR" sz="2000" baseline="0" dirty="0" smtClean="0"/>
                        <a:t> λεύκωμα (νεφρική νόσος) και γλυκόζη (διαβήτης)</a:t>
                      </a:r>
                      <a:endParaRPr lang="el-GR" sz="2000" dirty="0"/>
                    </a:p>
                  </a:txBody>
                  <a:tcPr/>
                </a:tc>
              </a:tr>
              <a:tr h="370840">
                <a:tc>
                  <a:txBody>
                    <a:bodyPr/>
                    <a:lstStyle/>
                    <a:p>
                      <a:r>
                        <a:rPr lang="el-GR" sz="2000" dirty="0" smtClean="0"/>
                        <a:t>Κρεατινίνη</a:t>
                      </a:r>
                      <a:endParaRPr lang="el-GR" sz="2000" dirty="0"/>
                    </a:p>
                  </a:txBody>
                  <a:tcPr/>
                </a:tc>
                <a:tc>
                  <a:txBody>
                    <a:bodyPr/>
                    <a:lstStyle/>
                    <a:p>
                      <a:r>
                        <a:rPr lang="el-GR" sz="2000" dirty="0" smtClean="0"/>
                        <a:t>Νεφρική</a:t>
                      </a:r>
                      <a:r>
                        <a:rPr lang="el-GR" sz="2000" baseline="0" dirty="0" smtClean="0"/>
                        <a:t> νόσος</a:t>
                      </a:r>
                      <a:endParaRPr lang="el-GR" sz="2000" dirty="0"/>
                    </a:p>
                  </a:txBody>
                  <a:tcPr/>
                </a:tc>
              </a:tr>
              <a:tr h="370840">
                <a:tc>
                  <a:txBody>
                    <a:bodyPr/>
                    <a:lstStyle/>
                    <a:p>
                      <a:r>
                        <a:rPr lang="el-GR" sz="2000" dirty="0" smtClean="0"/>
                        <a:t>Κάλιο</a:t>
                      </a:r>
                      <a:endParaRPr lang="el-GR" sz="2000" dirty="0"/>
                    </a:p>
                  </a:txBody>
                  <a:tcPr/>
                </a:tc>
                <a:tc>
                  <a:txBody>
                    <a:bodyPr/>
                    <a:lstStyle/>
                    <a:p>
                      <a:r>
                        <a:rPr lang="el-GR" sz="2000" dirty="0" smtClean="0"/>
                        <a:t>Περίσσεια αλατοκορτικοειδών</a:t>
                      </a:r>
                      <a:endParaRPr lang="el-GR" sz="2000" dirty="0"/>
                    </a:p>
                  </a:txBody>
                  <a:tcPr/>
                </a:tc>
              </a:tr>
              <a:tr h="370840">
                <a:tc>
                  <a:txBody>
                    <a:bodyPr/>
                    <a:lstStyle/>
                    <a:p>
                      <a:r>
                        <a:rPr lang="el-GR" sz="2000" dirty="0" smtClean="0"/>
                        <a:t>Ασβέστιο</a:t>
                      </a:r>
                      <a:endParaRPr lang="el-GR" sz="2000" dirty="0"/>
                    </a:p>
                  </a:txBody>
                  <a:tcPr/>
                </a:tc>
                <a:tc>
                  <a:txBody>
                    <a:bodyPr/>
                    <a:lstStyle/>
                    <a:p>
                      <a:r>
                        <a:rPr lang="el-GR" sz="2000" dirty="0" smtClean="0"/>
                        <a:t>Υπερπαραθυρεοειδισμός</a:t>
                      </a:r>
                      <a:endParaRPr lang="el-GR" sz="2000" dirty="0"/>
                    </a:p>
                  </a:txBody>
                  <a:tcPr/>
                </a:tc>
              </a:tr>
              <a:tr h="370840">
                <a:tc>
                  <a:txBody>
                    <a:bodyPr/>
                    <a:lstStyle/>
                    <a:p>
                      <a:r>
                        <a:rPr lang="el-GR" sz="2000" dirty="0" smtClean="0"/>
                        <a:t>Χοληστερόλη/τριγλυκερίδια</a:t>
                      </a:r>
                      <a:endParaRPr lang="el-GR" sz="2000" dirty="0"/>
                    </a:p>
                  </a:txBody>
                  <a:tcPr/>
                </a:tc>
                <a:tc>
                  <a:txBody>
                    <a:bodyPr/>
                    <a:lstStyle/>
                    <a:p>
                      <a:r>
                        <a:rPr lang="el-GR" sz="2000" dirty="0" smtClean="0"/>
                        <a:t>Εκτίμηση καρδιοαγγειακού κινδύνου</a:t>
                      </a:r>
                      <a:endParaRPr lang="el-GR" sz="2000" dirty="0"/>
                    </a:p>
                  </a:txBody>
                  <a:tcPr/>
                </a:tc>
              </a:tr>
              <a:tr h="370840">
                <a:tc>
                  <a:txBody>
                    <a:bodyPr/>
                    <a:lstStyle/>
                    <a:p>
                      <a:r>
                        <a:rPr lang="el-GR" sz="2000" dirty="0" smtClean="0"/>
                        <a:t>Ρενίνη/αλδοστερόνη</a:t>
                      </a:r>
                      <a:endParaRPr lang="el-GR" sz="2000" dirty="0"/>
                    </a:p>
                  </a:txBody>
                  <a:tcPr/>
                </a:tc>
                <a:tc>
                  <a:txBody>
                    <a:bodyPr/>
                    <a:lstStyle/>
                    <a:p>
                      <a:r>
                        <a:rPr lang="el-GR" sz="2000" dirty="0" smtClean="0"/>
                        <a:t>Σύνδρομο </a:t>
                      </a:r>
                      <a:r>
                        <a:rPr lang="en-US" sz="2000" dirty="0" smtClean="0"/>
                        <a:t>Conn</a:t>
                      </a:r>
                      <a:endParaRPr lang="el-GR" sz="2000" dirty="0"/>
                    </a:p>
                  </a:txBody>
                  <a:tcPr/>
                </a:tc>
              </a:tr>
              <a:tr h="370840">
                <a:tc>
                  <a:txBody>
                    <a:bodyPr/>
                    <a:lstStyle/>
                    <a:p>
                      <a:r>
                        <a:rPr lang="el-GR" sz="2000" dirty="0" smtClean="0"/>
                        <a:t>Ολονύκτια καταστολή δεξαμεθαζόνης</a:t>
                      </a:r>
                      <a:endParaRPr lang="el-GR" sz="2000" dirty="0"/>
                    </a:p>
                  </a:txBody>
                  <a:tcPr/>
                </a:tc>
                <a:tc>
                  <a:txBody>
                    <a:bodyPr/>
                    <a:lstStyle/>
                    <a:p>
                      <a:r>
                        <a:rPr lang="el-GR" sz="2000" dirty="0" smtClean="0"/>
                        <a:t>Σύνδρομο </a:t>
                      </a:r>
                      <a:r>
                        <a:rPr lang="en-US" sz="2000" dirty="0" smtClean="0"/>
                        <a:t>Cushing</a:t>
                      </a:r>
                      <a:endParaRPr lang="el-GR" sz="2000" dirty="0"/>
                    </a:p>
                  </a:txBody>
                  <a:tcPr/>
                </a:tc>
              </a:tr>
              <a:tr h="370840">
                <a:tc>
                  <a:txBody>
                    <a:bodyPr/>
                    <a:lstStyle/>
                    <a:p>
                      <a:r>
                        <a:rPr lang="el-GR" sz="2000" dirty="0" smtClean="0"/>
                        <a:t>Κατεχολαμίνες/μεταβολίτες</a:t>
                      </a:r>
                      <a:r>
                        <a:rPr lang="el-GR" sz="2000" baseline="0" dirty="0" smtClean="0"/>
                        <a:t> ούρων</a:t>
                      </a:r>
                      <a:endParaRPr lang="el-GR" sz="2000" dirty="0"/>
                    </a:p>
                  </a:txBody>
                  <a:tcPr/>
                </a:tc>
                <a:tc>
                  <a:txBody>
                    <a:bodyPr/>
                    <a:lstStyle/>
                    <a:p>
                      <a:r>
                        <a:rPr lang="el-GR" sz="2000" dirty="0" smtClean="0"/>
                        <a:t>Φαιοχρωμοκύττωμα</a:t>
                      </a:r>
                      <a:endParaRPr lang="el-GR" sz="2000" dirty="0"/>
                    </a:p>
                  </a:txBody>
                  <a:tcPr/>
                </a:tc>
              </a:tr>
            </a:tbl>
          </a:graphicData>
        </a:graphic>
      </p:graphicFrame>
    </p:spTree>
    <p:extLst>
      <p:ext uri="{BB962C8B-B14F-4D97-AF65-F5344CB8AC3E}">
        <p14:creationId xmlns:p14="http://schemas.microsoft.com/office/powerpoint/2010/main" val="964854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l-GR" sz="4000" dirty="0" smtClean="0">
                <a:solidFill>
                  <a:srgbClr val="820000"/>
                </a:solidFill>
              </a:rPr>
              <a:t>Μελέτες περιπτώσεων</a:t>
            </a:r>
            <a:endParaRPr lang="el-GR" sz="4000" dirty="0">
              <a:solidFill>
                <a:srgbClr val="820000"/>
              </a:solidFill>
            </a:endParaRPr>
          </a:p>
        </p:txBody>
      </p:sp>
      <p:sp>
        <p:nvSpPr>
          <p:cNvPr id="7" name="Subtitle 6"/>
          <p:cNvSpPr>
            <a:spLocks noGrp="1"/>
          </p:cNvSpPr>
          <p:nvPr>
            <p:ph type="subTitle" idx="1"/>
          </p:nvPr>
        </p:nvSpPr>
        <p:spPr/>
        <p:txBody>
          <a:bodyPr>
            <a:normAutofit/>
          </a:bodyPr>
          <a:lstStyle/>
          <a:p>
            <a:r>
              <a:rPr lang="en-US" sz="3600" dirty="0"/>
              <a:t>Case studies</a:t>
            </a:r>
          </a:p>
          <a:p>
            <a:endParaRPr lang="el-GR" sz="36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55</a:t>
            </a:fld>
            <a:endParaRPr lang="el-GR" dirty="0"/>
          </a:p>
        </p:txBody>
      </p:sp>
    </p:spTree>
    <p:extLst>
      <p:ext uri="{BB962C8B-B14F-4D97-AF65-F5344CB8AC3E}">
        <p14:creationId xmlns:p14="http://schemas.microsoft.com/office/powerpoint/2010/main" val="13106642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Tιμές αναφοράς Chol, Trig, </a:t>
            </a:r>
            <a:r>
              <a:rPr lang="el-GR" dirty="0" smtClean="0"/>
              <a:t>FFA</a:t>
            </a:r>
            <a:endParaRPr lang="el-GR" dirty="0"/>
          </a:p>
        </p:txBody>
      </p:sp>
      <p:sp>
        <p:nvSpPr>
          <p:cNvPr id="3" name="Content Placeholder 2"/>
          <p:cNvSpPr>
            <a:spLocks noGrp="1"/>
          </p:cNvSpPr>
          <p:nvPr>
            <p:ph idx="1"/>
          </p:nvPr>
        </p:nvSpPr>
        <p:spPr>
          <a:xfrm>
            <a:off x="457200" y="1196752"/>
            <a:ext cx="8229600" cy="5661248"/>
          </a:xfrm>
        </p:spPr>
        <p:txBody>
          <a:bodyPr>
            <a:normAutofit/>
          </a:bodyPr>
          <a:lstStyle/>
          <a:p>
            <a:pPr>
              <a:lnSpc>
                <a:spcPct val="110000"/>
              </a:lnSpc>
              <a:spcBef>
                <a:spcPts val="0"/>
              </a:spcBef>
            </a:pPr>
            <a:r>
              <a:rPr lang="el-GR" sz="2400" b="1" dirty="0">
                <a:solidFill>
                  <a:srgbClr val="820000"/>
                </a:solidFill>
              </a:rPr>
              <a:t>Ολική χοληστερόλη</a:t>
            </a:r>
            <a:r>
              <a:rPr lang="en-US" sz="2400" b="1" dirty="0">
                <a:solidFill>
                  <a:srgbClr val="820000"/>
                </a:solidFill>
              </a:rPr>
              <a:t> - SI</a:t>
            </a:r>
            <a:r>
              <a:rPr lang="el-GR" sz="2400" b="1" dirty="0">
                <a:solidFill>
                  <a:srgbClr val="820000"/>
                </a:solidFill>
              </a:rPr>
              <a:t>: </a:t>
            </a:r>
            <a:r>
              <a:rPr lang="en-US" sz="2400" b="1" dirty="0">
                <a:solidFill>
                  <a:srgbClr val="820000"/>
                </a:solidFill>
              </a:rPr>
              <a:t>x</a:t>
            </a:r>
            <a:r>
              <a:rPr lang="el-GR" sz="2400" b="1" dirty="0">
                <a:solidFill>
                  <a:srgbClr val="820000"/>
                </a:solidFill>
              </a:rPr>
              <a:t> 0,0259 </a:t>
            </a:r>
            <a:r>
              <a:rPr lang="en-US" sz="2400" b="1" dirty="0">
                <a:solidFill>
                  <a:srgbClr val="820000"/>
                </a:solidFill>
              </a:rPr>
              <a:t>mmol</a:t>
            </a:r>
            <a:r>
              <a:rPr lang="el-GR" sz="2400" b="1" dirty="0">
                <a:solidFill>
                  <a:srgbClr val="820000"/>
                </a:solidFill>
              </a:rPr>
              <a:t>/</a:t>
            </a:r>
            <a:r>
              <a:rPr lang="en-US" sz="2400" b="1" dirty="0">
                <a:solidFill>
                  <a:srgbClr val="820000"/>
                </a:solidFill>
              </a:rPr>
              <a:t>L</a:t>
            </a:r>
          </a:p>
          <a:p>
            <a:pPr marL="712788" indent="-355600">
              <a:lnSpc>
                <a:spcPct val="110000"/>
              </a:lnSpc>
              <a:spcBef>
                <a:spcPts val="0"/>
              </a:spcBef>
            </a:pPr>
            <a:r>
              <a:rPr lang="el-GR" sz="2400" dirty="0"/>
              <a:t>Φυσιολογικές τιμές</a:t>
            </a:r>
            <a:r>
              <a:rPr lang="en-US" sz="2400" dirty="0"/>
              <a:t>: &lt;</a:t>
            </a:r>
            <a:r>
              <a:rPr lang="el-GR" sz="2400" dirty="0"/>
              <a:t> </a:t>
            </a:r>
            <a:r>
              <a:rPr lang="en-US" sz="2400" dirty="0"/>
              <a:t>200</a:t>
            </a:r>
            <a:r>
              <a:rPr lang="el-GR" sz="2400" dirty="0"/>
              <a:t> </a:t>
            </a:r>
            <a:r>
              <a:rPr lang="en-US" sz="2400" dirty="0"/>
              <a:t>mg/dL </a:t>
            </a:r>
          </a:p>
          <a:p>
            <a:pPr marL="712788" indent="-355600">
              <a:lnSpc>
                <a:spcPct val="110000"/>
              </a:lnSpc>
              <a:spcBef>
                <a:spcPts val="0"/>
              </a:spcBef>
            </a:pPr>
            <a:r>
              <a:rPr lang="el-GR" sz="2400" dirty="0"/>
              <a:t>Όριο κινδύνου</a:t>
            </a:r>
            <a:r>
              <a:rPr lang="en-US" sz="2400" dirty="0"/>
              <a:t>: 200</a:t>
            </a:r>
            <a:r>
              <a:rPr lang="el-GR" sz="2400" dirty="0"/>
              <a:t> </a:t>
            </a:r>
            <a:r>
              <a:rPr lang="en-US" sz="2400" dirty="0"/>
              <a:t>–239</a:t>
            </a:r>
            <a:r>
              <a:rPr lang="el-GR" sz="2400" dirty="0"/>
              <a:t> </a:t>
            </a:r>
            <a:r>
              <a:rPr lang="en-US" sz="2400" dirty="0"/>
              <a:t>mg/dL </a:t>
            </a:r>
          </a:p>
          <a:p>
            <a:pPr marL="712788" indent="-355600">
              <a:lnSpc>
                <a:spcPct val="110000"/>
              </a:lnSpc>
              <a:spcBef>
                <a:spcPts val="0"/>
              </a:spcBef>
            </a:pPr>
            <a:r>
              <a:rPr lang="el-GR" sz="2400" dirty="0"/>
              <a:t>Υψηλός κίνδυνος</a:t>
            </a:r>
            <a:r>
              <a:rPr lang="en-US" sz="2400" dirty="0"/>
              <a:t>:</a:t>
            </a:r>
            <a:r>
              <a:rPr lang="el-GR" sz="2400" dirty="0"/>
              <a:t> &gt; </a:t>
            </a:r>
            <a:r>
              <a:rPr lang="en-US" sz="2400" dirty="0"/>
              <a:t>240</a:t>
            </a:r>
            <a:r>
              <a:rPr lang="el-GR" sz="2400" dirty="0"/>
              <a:t> </a:t>
            </a:r>
            <a:r>
              <a:rPr lang="en-US" sz="2400" dirty="0" smtClean="0"/>
              <a:t>mg/dL</a:t>
            </a:r>
            <a:endParaRPr lang="el-GR" sz="2400" dirty="0" smtClean="0"/>
          </a:p>
          <a:p>
            <a:pPr>
              <a:lnSpc>
                <a:spcPct val="110000"/>
              </a:lnSpc>
              <a:spcBef>
                <a:spcPts val="1800"/>
              </a:spcBef>
            </a:pPr>
            <a:r>
              <a:rPr lang="en-US" sz="2400" b="1" dirty="0">
                <a:solidFill>
                  <a:srgbClr val="820000"/>
                </a:solidFill>
              </a:rPr>
              <a:t>T</a:t>
            </a:r>
            <a:r>
              <a:rPr lang="el-GR" sz="2400" b="1" dirty="0">
                <a:solidFill>
                  <a:srgbClr val="820000"/>
                </a:solidFill>
              </a:rPr>
              <a:t>ριγλυκερίδια</a:t>
            </a:r>
            <a:r>
              <a:rPr lang="en-US" sz="2400" b="1" dirty="0">
                <a:solidFill>
                  <a:srgbClr val="820000"/>
                </a:solidFill>
              </a:rPr>
              <a:t>  - SI</a:t>
            </a:r>
            <a:r>
              <a:rPr lang="el-GR" sz="2400" b="1" dirty="0">
                <a:solidFill>
                  <a:srgbClr val="820000"/>
                </a:solidFill>
              </a:rPr>
              <a:t>: </a:t>
            </a:r>
            <a:r>
              <a:rPr lang="en-US" sz="2400" b="1" dirty="0">
                <a:solidFill>
                  <a:srgbClr val="820000"/>
                </a:solidFill>
              </a:rPr>
              <a:t>x</a:t>
            </a:r>
            <a:r>
              <a:rPr lang="el-GR" sz="2400" b="1" dirty="0">
                <a:solidFill>
                  <a:srgbClr val="820000"/>
                </a:solidFill>
              </a:rPr>
              <a:t> 0,0113 </a:t>
            </a:r>
            <a:r>
              <a:rPr lang="en-US" sz="2400" b="1" dirty="0">
                <a:solidFill>
                  <a:srgbClr val="820000"/>
                </a:solidFill>
              </a:rPr>
              <a:t>mmol</a:t>
            </a:r>
            <a:r>
              <a:rPr lang="el-GR" sz="2400" b="1" dirty="0">
                <a:solidFill>
                  <a:srgbClr val="820000"/>
                </a:solidFill>
              </a:rPr>
              <a:t>/</a:t>
            </a:r>
            <a:r>
              <a:rPr lang="en-US" sz="2400" b="1" dirty="0">
                <a:solidFill>
                  <a:srgbClr val="820000"/>
                </a:solidFill>
              </a:rPr>
              <a:t>L</a:t>
            </a:r>
          </a:p>
          <a:p>
            <a:pPr marL="712788" indent="-355600">
              <a:lnSpc>
                <a:spcPct val="110000"/>
              </a:lnSpc>
              <a:spcBef>
                <a:spcPts val="0"/>
              </a:spcBef>
            </a:pPr>
            <a:r>
              <a:rPr lang="el-GR" sz="2400" dirty="0"/>
              <a:t>Φυσιολογικές τιμές</a:t>
            </a:r>
            <a:r>
              <a:rPr lang="en-US" sz="2400" dirty="0"/>
              <a:t>: &lt;</a:t>
            </a:r>
            <a:r>
              <a:rPr lang="el-GR" sz="2400" dirty="0"/>
              <a:t> </a:t>
            </a:r>
            <a:r>
              <a:rPr lang="en-US" sz="2400" dirty="0"/>
              <a:t>150</a:t>
            </a:r>
            <a:r>
              <a:rPr lang="el-GR" sz="2400" dirty="0"/>
              <a:t> </a:t>
            </a:r>
            <a:r>
              <a:rPr lang="en-US" sz="2400" dirty="0"/>
              <a:t>mg/dL</a:t>
            </a:r>
          </a:p>
          <a:p>
            <a:pPr marL="712788" indent="-355600">
              <a:lnSpc>
                <a:spcPct val="110000"/>
              </a:lnSpc>
              <a:spcBef>
                <a:spcPts val="0"/>
              </a:spcBef>
            </a:pPr>
            <a:r>
              <a:rPr lang="el-GR" sz="2400" dirty="0"/>
              <a:t>Οριακές τιμές</a:t>
            </a:r>
            <a:r>
              <a:rPr lang="en-US" sz="2400" dirty="0"/>
              <a:t>: 150</a:t>
            </a:r>
            <a:r>
              <a:rPr lang="el-GR" sz="2400" dirty="0"/>
              <a:t> </a:t>
            </a:r>
            <a:r>
              <a:rPr lang="en-US" sz="2400" dirty="0"/>
              <a:t>–</a:t>
            </a:r>
            <a:r>
              <a:rPr lang="el-GR" sz="2400" dirty="0"/>
              <a:t> </a:t>
            </a:r>
            <a:r>
              <a:rPr lang="en-US" sz="2400" dirty="0"/>
              <a:t>199</a:t>
            </a:r>
            <a:r>
              <a:rPr lang="el-GR" sz="2400" dirty="0"/>
              <a:t> </a:t>
            </a:r>
            <a:r>
              <a:rPr lang="en-US" sz="2400" dirty="0"/>
              <a:t>mg/dL</a:t>
            </a:r>
          </a:p>
          <a:p>
            <a:pPr marL="712788" indent="-355600">
              <a:lnSpc>
                <a:spcPct val="110000"/>
              </a:lnSpc>
              <a:spcBef>
                <a:spcPts val="0"/>
              </a:spcBef>
            </a:pPr>
            <a:r>
              <a:rPr lang="el-GR" sz="2400" dirty="0"/>
              <a:t>Υψηλός κίνδυνος</a:t>
            </a:r>
            <a:r>
              <a:rPr lang="en-US" sz="2400" dirty="0"/>
              <a:t>: 200</a:t>
            </a:r>
            <a:r>
              <a:rPr lang="el-GR" sz="2400" dirty="0"/>
              <a:t> </a:t>
            </a:r>
            <a:r>
              <a:rPr lang="en-US" sz="2400" dirty="0"/>
              <a:t>–</a:t>
            </a:r>
            <a:r>
              <a:rPr lang="el-GR" sz="2400" dirty="0"/>
              <a:t> </a:t>
            </a:r>
            <a:r>
              <a:rPr lang="en-US" sz="2400" dirty="0"/>
              <a:t>499</a:t>
            </a:r>
            <a:r>
              <a:rPr lang="el-GR" sz="2400" dirty="0"/>
              <a:t> </a:t>
            </a:r>
            <a:r>
              <a:rPr lang="en-US" sz="2400" dirty="0"/>
              <a:t>mg/dL</a:t>
            </a:r>
          </a:p>
          <a:p>
            <a:pPr marL="712788" indent="-355600">
              <a:lnSpc>
                <a:spcPct val="110000"/>
              </a:lnSpc>
              <a:spcBef>
                <a:spcPts val="0"/>
              </a:spcBef>
            </a:pPr>
            <a:r>
              <a:rPr lang="el-GR" sz="2400" dirty="0"/>
              <a:t>Πολύ υψηλός κίνδυνος</a:t>
            </a:r>
            <a:r>
              <a:rPr lang="en-US" sz="2400" dirty="0"/>
              <a:t>:  &gt; 500</a:t>
            </a:r>
            <a:r>
              <a:rPr lang="el-GR" sz="2400" dirty="0"/>
              <a:t> </a:t>
            </a:r>
            <a:r>
              <a:rPr lang="en-US" sz="2400" dirty="0" smtClean="0"/>
              <a:t>mg/dL</a:t>
            </a:r>
            <a:endParaRPr lang="el-GR" sz="2400" dirty="0" smtClean="0"/>
          </a:p>
          <a:p>
            <a:pPr>
              <a:lnSpc>
                <a:spcPct val="110000"/>
              </a:lnSpc>
              <a:spcBef>
                <a:spcPts val="1800"/>
              </a:spcBef>
            </a:pPr>
            <a:r>
              <a:rPr lang="el-GR" sz="2400" b="1" dirty="0">
                <a:solidFill>
                  <a:srgbClr val="820000"/>
                </a:solidFill>
              </a:rPr>
              <a:t>Ελεύθερα λιπαρά οξέα </a:t>
            </a:r>
            <a:r>
              <a:rPr lang="en-US" sz="2400" b="1" dirty="0">
                <a:solidFill>
                  <a:srgbClr val="820000"/>
                </a:solidFill>
              </a:rPr>
              <a:t>- SI</a:t>
            </a:r>
            <a:r>
              <a:rPr lang="el-GR" sz="2400" b="1" dirty="0">
                <a:solidFill>
                  <a:srgbClr val="820000"/>
                </a:solidFill>
              </a:rPr>
              <a:t>: </a:t>
            </a:r>
            <a:r>
              <a:rPr lang="en-US" sz="2400" b="1" dirty="0">
                <a:solidFill>
                  <a:srgbClr val="820000"/>
                </a:solidFill>
              </a:rPr>
              <a:t>x</a:t>
            </a:r>
            <a:r>
              <a:rPr lang="el-GR" sz="2400" b="1" dirty="0">
                <a:solidFill>
                  <a:srgbClr val="820000"/>
                </a:solidFill>
              </a:rPr>
              <a:t> 0,28 </a:t>
            </a:r>
            <a:r>
              <a:rPr lang="en-US" sz="2400" b="1" dirty="0">
                <a:solidFill>
                  <a:srgbClr val="820000"/>
                </a:solidFill>
              </a:rPr>
              <a:t>mmol</a:t>
            </a:r>
            <a:r>
              <a:rPr lang="el-GR" sz="2400" b="1" dirty="0">
                <a:solidFill>
                  <a:srgbClr val="820000"/>
                </a:solidFill>
              </a:rPr>
              <a:t>/</a:t>
            </a:r>
            <a:r>
              <a:rPr lang="en-US" sz="2400" b="1" dirty="0">
                <a:solidFill>
                  <a:srgbClr val="820000"/>
                </a:solidFill>
              </a:rPr>
              <a:t>L</a:t>
            </a:r>
          </a:p>
          <a:p>
            <a:pPr marL="712788" indent="-355600">
              <a:lnSpc>
                <a:spcPct val="110000"/>
              </a:lnSpc>
              <a:spcBef>
                <a:spcPts val="0"/>
              </a:spcBef>
            </a:pPr>
            <a:r>
              <a:rPr lang="el-GR" sz="2400" dirty="0"/>
              <a:t>Φυσιολογικές τιμές</a:t>
            </a:r>
            <a:r>
              <a:rPr lang="en-US" sz="2400" dirty="0"/>
              <a:t>: </a:t>
            </a:r>
            <a:r>
              <a:rPr lang="el-GR" sz="2400" dirty="0"/>
              <a:t>8 - 25 </a:t>
            </a:r>
            <a:r>
              <a:rPr lang="en-US" sz="2400" dirty="0" smtClean="0"/>
              <a:t>mg/dL</a:t>
            </a:r>
            <a:endParaRPr lang="el-GR" sz="2400"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56</a:t>
            </a:fld>
            <a:endParaRPr lang="el-GR" dirty="0"/>
          </a:p>
        </p:txBody>
      </p:sp>
    </p:spTree>
    <p:extLst>
      <p:ext uri="{BB962C8B-B14F-4D97-AF65-F5344CB8AC3E}">
        <p14:creationId xmlns:p14="http://schemas.microsoft.com/office/powerpoint/2010/main" val="8991997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Τιμές αναφοράς απολιποπρωτεϊνών</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a:lnSpc>
                    <a:spcPct val="150000"/>
                  </a:lnSpc>
                </a:pPr>
                <a:r>
                  <a:rPr lang="el-GR" sz="2400" b="1" dirty="0" smtClean="0">
                    <a:solidFill>
                      <a:srgbClr val="820000"/>
                    </a:solidFill>
                  </a:rPr>
                  <a:t>Απολιποπρωτεΐνη</a:t>
                </a:r>
                <a:r>
                  <a:rPr lang="el-GR" sz="2400" b="1" dirty="0">
                    <a:solidFill>
                      <a:srgbClr val="820000"/>
                    </a:solidFill>
                  </a:rPr>
                  <a:t> </a:t>
                </a:r>
                <a14:m>
                  <m:oMath xmlns:m="http://schemas.openxmlformats.org/officeDocument/2006/math">
                    <m:sSub>
                      <m:sSubPr>
                        <m:ctrlPr>
                          <a:rPr lang="el-GR" sz="2400" b="1" i="1" dirty="0" smtClean="0">
                            <a:solidFill>
                              <a:srgbClr val="820000"/>
                            </a:solidFill>
                            <a:latin typeface="Cambria Math"/>
                          </a:rPr>
                        </m:ctrlPr>
                      </m:sSubPr>
                      <m:e>
                        <m:r>
                          <a:rPr lang="el-GR" sz="2400" b="1" i="1" dirty="0">
                            <a:solidFill>
                              <a:srgbClr val="820000"/>
                            </a:solidFill>
                            <a:latin typeface="Cambria Math"/>
                          </a:rPr>
                          <m:t>𝜜</m:t>
                        </m:r>
                        <m:r>
                          <m:rPr>
                            <m:nor/>
                          </m:rPr>
                          <a:rPr lang="en-US" sz="2400" b="1" dirty="0">
                            <a:solidFill>
                              <a:srgbClr val="820000"/>
                            </a:solidFill>
                          </a:rPr>
                          <m:t> </m:t>
                        </m:r>
                      </m:e>
                      <m:sub>
                        <m:r>
                          <m:rPr>
                            <m:nor/>
                          </m:rPr>
                          <a:rPr lang="en-US" sz="2400" b="1" dirty="0">
                            <a:solidFill>
                              <a:srgbClr val="820000"/>
                            </a:solidFill>
                          </a:rPr>
                          <m:t>− </m:t>
                        </m:r>
                        <m:r>
                          <m:rPr>
                            <m:nor/>
                          </m:rPr>
                          <a:rPr lang="en-US" sz="2400" b="1" dirty="0">
                            <a:solidFill>
                              <a:srgbClr val="820000"/>
                            </a:solidFill>
                          </a:rPr>
                          <m:t>SI</m:t>
                        </m:r>
                        <m:r>
                          <m:rPr>
                            <m:nor/>
                          </m:rPr>
                          <a:rPr lang="el-GR" sz="2400" b="1" dirty="0">
                            <a:solidFill>
                              <a:srgbClr val="820000"/>
                            </a:solidFill>
                          </a:rPr>
                          <m:t>: </m:t>
                        </m:r>
                        <m:r>
                          <m:rPr>
                            <m:nor/>
                          </m:rPr>
                          <a:rPr lang="en-US" sz="2400" b="1" dirty="0">
                            <a:solidFill>
                              <a:srgbClr val="820000"/>
                            </a:solidFill>
                          </a:rPr>
                          <m:t>x</m:t>
                        </m:r>
                        <m:r>
                          <m:rPr>
                            <m:nor/>
                          </m:rPr>
                          <a:rPr lang="el-GR" sz="2400" b="1" dirty="0">
                            <a:solidFill>
                              <a:srgbClr val="820000"/>
                            </a:solidFill>
                          </a:rPr>
                          <m:t> 0,0</m:t>
                        </m:r>
                        <m:r>
                          <m:rPr>
                            <m:nor/>
                          </m:rPr>
                          <a:rPr lang="en-US" sz="2400" b="1" dirty="0">
                            <a:solidFill>
                              <a:srgbClr val="820000"/>
                            </a:solidFill>
                          </a:rPr>
                          <m:t>1</m:t>
                        </m:r>
                        <m:r>
                          <m:rPr>
                            <m:nor/>
                          </m:rPr>
                          <a:rPr lang="el-GR" sz="2400" b="1" dirty="0">
                            <a:solidFill>
                              <a:srgbClr val="820000"/>
                            </a:solidFill>
                          </a:rPr>
                          <m:t> </m:t>
                        </m:r>
                      </m:sub>
                    </m:sSub>
                  </m:oMath>
                </a14:m>
                <a:endParaRPr lang="en-US" sz="2400" b="1" dirty="0">
                  <a:solidFill>
                    <a:srgbClr val="820000"/>
                  </a:solidFill>
                </a:endParaRPr>
              </a:p>
              <a:p>
                <a:pPr marL="712788" indent="-355600">
                  <a:lnSpc>
                    <a:spcPct val="150000"/>
                  </a:lnSpc>
                </a:pPr>
                <a:r>
                  <a:rPr lang="en-US" sz="2400" dirty="0"/>
                  <a:t>Apo-A:</a:t>
                </a:r>
                <a:r>
                  <a:rPr lang="el-GR" sz="2400" dirty="0"/>
                  <a:t> 1,1</a:t>
                </a:r>
                <a:r>
                  <a:rPr lang="en-US" sz="2400" dirty="0"/>
                  <a:t>0</a:t>
                </a:r>
                <a:r>
                  <a:rPr lang="el-GR" sz="2400" dirty="0"/>
                  <a:t> – 2,05 </a:t>
                </a:r>
                <a:r>
                  <a:rPr lang="en-US" sz="2400" dirty="0"/>
                  <a:t>g/L</a:t>
                </a:r>
              </a:p>
              <a:p>
                <a:pPr marL="712788" indent="898525">
                  <a:lnSpc>
                    <a:spcPct val="150000"/>
                  </a:lnSpc>
                  <a:buNone/>
                </a:pPr>
                <a:r>
                  <a:rPr lang="el-GR" sz="2400" dirty="0" smtClean="0"/>
                  <a:t> </a:t>
                </a:r>
                <a:r>
                  <a:rPr lang="en-US" sz="2400" dirty="0" smtClean="0"/>
                  <a:t>1,25 </a:t>
                </a:r>
                <a:r>
                  <a:rPr lang="en-US" sz="2400" dirty="0"/>
                  <a:t>-  2,15 g/L </a:t>
                </a:r>
              </a:p>
              <a:p>
                <a:pPr>
                  <a:lnSpc>
                    <a:spcPct val="150000"/>
                  </a:lnSpc>
                </a:pPr>
                <a:r>
                  <a:rPr lang="el-GR" sz="2400" b="1" dirty="0" smtClean="0">
                    <a:solidFill>
                      <a:srgbClr val="820000"/>
                    </a:solidFill>
                  </a:rPr>
                  <a:t>Απολιποπρωτεΐνη </a:t>
                </a:r>
                <a14:m>
                  <m:oMath xmlns:m="http://schemas.openxmlformats.org/officeDocument/2006/math">
                    <m:sSub>
                      <m:sSubPr>
                        <m:ctrlPr>
                          <a:rPr lang="el-GR" sz="2400" b="1" i="1" dirty="0">
                            <a:solidFill>
                              <a:srgbClr val="820000"/>
                            </a:solidFill>
                            <a:latin typeface="Cambria Math"/>
                          </a:rPr>
                        </m:ctrlPr>
                      </m:sSubPr>
                      <m:e>
                        <m:r>
                          <a:rPr lang="el-GR" sz="2400" b="1" i="0" dirty="0" smtClean="0">
                            <a:solidFill>
                              <a:srgbClr val="820000"/>
                            </a:solidFill>
                            <a:latin typeface="Cambria Math"/>
                          </a:rPr>
                          <m:t>𝚩</m:t>
                        </m:r>
                        <m:r>
                          <m:rPr>
                            <m:nor/>
                          </m:rPr>
                          <a:rPr lang="en-US" sz="2400" b="1" dirty="0">
                            <a:solidFill>
                              <a:srgbClr val="820000"/>
                            </a:solidFill>
                          </a:rPr>
                          <m:t> </m:t>
                        </m:r>
                      </m:e>
                      <m:sub>
                        <m:r>
                          <m:rPr>
                            <m:nor/>
                          </m:rPr>
                          <a:rPr lang="en-US" sz="2400" b="1" dirty="0">
                            <a:solidFill>
                              <a:srgbClr val="820000"/>
                            </a:solidFill>
                          </a:rPr>
                          <m:t>− </m:t>
                        </m:r>
                        <m:r>
                          <m:rPr>
                            <m:nor/>
                          </m:rPr>
                          <a:rPr lang="en-US" sz="2400" b="1" dirty="0">
                            <a:solidFill>
                              <a:srgbClr val="820000"/>
                            </a:solidFill>
                          </a:rPr>
                          <m:t>SI</m:t>
                        </m:r>
                        <m:r>
                          <m:rPr>
                            <m:nor/>
                          </m:rPr>
                          <a:rPr lang="el-GR" sz="2400" b="1" dirty="0">
                            <a:solidFill>
                              <a:srgbClr val="820000"/>
                            </a:solidFill>
                          </a:rPr>
                          <m:t>: </m:t>
                        </m:r>
                        <m:r>
                          <m:rPr>
                            <m:nor/>
                          </m:rPr>
                          <a:rPr lang="en-US" sz="2400" b="1" dirty="0">
                            <a:solidFill>
                              <a:srgbClr val="820000"/>
                            </a:solidFill>
                          </a:rPr>
                          <m:t>x</m:t>
                        </m:r>
                        <m:r>
                          <m:rPr>
                            <m:nor/>
                          </m:rPr>
                          <a:rPr lang="el-GR" sz="2400" b="1" dirty="0">
                            <a:solidFill>
                              <a:srgbClr val="820000"/>
                            </a:solidFill>
                          </a:rPr>
                          <m:t> 0,0</m:t>
                        </m:r>
                        <m:r>
                          <m:rPr>
                            <m:nor/>
                          </m:rPr>
                          <a:rPr lang="en-US" sz="2400" b="1" dirty="0">
                            <a:solidFill>
                              <a:srgbClr val="820000"/>
                            </a:solidFill>
                          </a:rPr>
                          <m:t>1</m:t>
                        </m:r>
                        <m:r>
                          <m:rPr>
                            <m:nor/>
                          </m:rPr>
                          <a:rPr lang="el-GR" sz="2400" b="1" dirty="0">
                            <a:solidFill>
                              <a:srgbClr val="820000"/>
                            </a:solidFill>
                          </a:rPr>
                          <m:t> </m:t>
                        </m:r>
                      </m:sub>
                    </m:sSub>
                  </m:oMath>
                </a14:m>
                <a:endParaRPr lang="en-US" sz="2400" b="1" dirty="0" smtClean="0">
                  <a:solidFill>
                    <a:srgbClr val="820000"/>
                  </a:solidFill>
                </a:endParaRPr>
              </a:p>
              <a:p>
                <a:pPr marL="712788" indent="-355600">
                  <a:lnSpc>
                    <a:spcPct val="150000"/>
                  </a:lnSpc>
                </a:pPr>
                <a:r>
                  <a:rPr lang="en-US" sz="2400" dirty="0" smtClean="0"/>
                  <a:t>Apo-B</a:t>
                </a:r>
                <a:r>
                  <a:rPr lang="en-US" sz="2400" dirty="0"/>
                  <a:t>: 0,55 – 1,4</a:t>
                </a:r>
                <a:r>
                  <a:rPr lang="el-GR" sz="2400" dirty="0"/>
                  <a:t>0</a:t>
                </a:r>
                <a:r>
                  <a:rPr lang="en-US" sz="2400" dirty="0"/>
                  <a:t> g/L </a:t>
                </a:r>
                <a:r>
                  <a:rPr lang="el-GR" sz="2400" dirty="0"/>
                  <a:t>άνδρες</a:t>
                </a:r>
              </a:p>
              <a:p>
                <a:pPr marL="712788" indent="898525">
                  <a:lnSpc>
                    <a:spcPct val="150000"/>
                  </a:lnSpc>
                  <a:buNone/>
                </a:pPr>
                <a:r>
                  <a:rPr lang="el-GR" sz="2400" dirty="0" smtClean="0"/>
                  <a:t> 0,55 </a:t>
                </a:r>
                <a:r>
                  <a:rPr lang="el-GR" sz="2400" dirty="0"/>
                  <a:t>– 1,25 </a:t>
                </a:r>
                <a:r>
                  <a:rPr lang="en-US" sz="2400" dirty="0"/>
                  <a:t>g/L </a:t>
                </a:r>
                <a:r>
                  <a:rPr lang="el-GR" sz="2400" dirty="0"/>
                  <a:t>γυναίκες </a:t>
                </a:r>
                <a:endParaRPr lang="en-US" sz="2400" dirty="0"/>
              </a:p>
              <a:p>
                <a:pPr>
                  <a:lnSpc>
                    <a:spcPct val="150000"/>
                  </a:lnSpc>
                </a:pPr>
                <a:r>
                  <a:rPr lang="el-GR" sz="2400" b="1" dirty="0" smtClean="0">
                    <a:solidFill>
                      <a:srgbClr val="820000"/>
                    </a:solidFill>
                  </a:rPr>
                  <a:t>Λιποπρωτεΐνη</a:t>
                </a:r>
                <a:r>
                  <a:rPr lang="en-US" sz="2400" b="1" dirty="0" smtClean="0">
                    <a:solidFill>
                      <a:srgbClr val="820000"/>
                    </a:solidFill>
                  </a:rPr>
                  <a:t> </a:t>
                </a:r>
                <a14:m>
                  <m:oMath xmlns:m="http://schemas.openxmlformats.org/officeDocument/2006/math">
                    <m:sSub>
                      <m:sSubPr>
                        <m:ctrlPr>
                          <a:rPr lang="el-GR" sz="2400" b="1" i="1" dirty="0">
                            <a:solidFill>
                              <a:srgbClr val="820000"/>
                            </a:solidFill>
                            <a:latin typeface="Cambria Math"/>
                          </a:rPr>
                        </m:ctrlPr>
                      </m:sSubPr>
                      <m:e>
                        <m:r>
                          <a:rPr lang="el-GR" sz="2400" b="1" i="0" dirty="0" smtClean="0">
                            <a:solidFill>
                              <a:srgbClr val="820000"/>
                            </a:solidFill>
                            <a:latin typeface="Cambria Math"/>
                          </a:rPr>
                          <m:t>𝛂</m:t>
                        </m:r>
                        <m:r>
                          <m:rPr>
                            <m:nor/>
                          </m:rPr>
                          <a:rPr lang="en-US" sz="2400" b="1" dirty="0">
                            <a:solidFill>
                              <a:srgbClr val="820000"/>
                            </a:solidFill>
                          </a:rPr>
                          <m:t> </m:t>
                        </m:r>
                      </m:e>
                      <m:sub>
                        <m:r>
                          <m:rPr>
                            <m:nor/>
                          </m:rPr>
                          <a:rPr lang="en-US" sz="2400" b="1" dirty="0">
                            <a:solidFill>
                              <a:srgbClr val="820000"/>
                            </a:solidFill>
                          </a:rPr>
                          <m:t>− </m:t>
                        </m:r>
                        <m:r>
                          <m:rPr>
                            <m:nor/>
                          </m:rPr>
                          <a:rPr lang="en-US" sz="2400" b="1" dirty="0">
                            <a:solidFill>
                              <a:srgbClr val="820000"/>
                            </a:solidFill>
                          </a:rPr>
                          <m:t>SI</m:t>
                        </m:r>
                        <m:r>
                          <m:rPr>
                            <m:nor/>
                          </m:rPr>
                          <a:rPr lang="el-GR" sz="2400" b="1" dirty="0">
                            <a:solidFill>
                              <a:srgbClr val="820000"/>
                            </a:solidFill>
                          </a:rPr>
                          <m:t>: </m:t>
                        </m:r>
                        <m:r>
                          <m:rPr>
                            <m:nor/>
                          </m:rPr>
                          <a:rPr lang="en-US" sz="2400" b="1" dirty="0">
                            <a:solidFill>
                              <a:srgbClr val="820000"/>
                            </a:solidFill>
                          </a:rPr>
                          <m:t>x</m:t>
                        </m:r>
                        <m:r>
                          <m:rPr>
                            <m:nor/>
                          </m:rPr>
                          <a:rPr lang="el-GR" sz="2400" b="1" dirty="0">
                            <a:solidFill>
                              <a:srgbClr val="820000"/>
                            </a:solidFill>
                          </a:rPr>
                          <m:t> 0,0</m:t>
                        </m:r>
                        <m:r>
                          <m:rPr>
                            <m:nor/>
                          </m:rPr>
                          <a:rPr lang="en-US" sz="2400" b="1" dirty="0">
                            <a:solidFill>
                              <a:srgbClr val="820000"/>
                            </a:solidFill>
                          </a:rPr>
                          <m:t>1</m:t>
                        </m:r>
                        <m:r>
                          <m:rPr>
                            <m:nor/>
                          </m:rPr>
                          <a:rPr lang="el-GR" sz="2400" b="1" dirty="0">
                            <a:solidFill>
                              <a:srgbClr val="820000"/>
                            </a:solidFill>
                          </a:rPr>
                          <m:t> </m:t>
                        </m:r>
                      </m:sub>
                    </m:sSub>
                  </m:oMath>
                </a14:m>
                <a:endParaRPr lang="en-US" sz="2400" b="1" dirty="0">
                  <a:solidFill>
                    <a:srgbClr val="820000"/>
                  </a:solidFill>
                </a:endParaRPr>
              </a:p>
              <a:p>
                <a:pPr marL="712788" indent="-355600">
                  <a:lnSpc>
                    <a:spcPct val="150000"/>
                  </a:lnSpc>
                </a:pPr>
                <a:r>
                  <a:rPr lang="en-US" sz="2400" dirty="0"/>
                  <a:t>Lpa:</a:t>
                </a:r>
                <a:r>
                  <a:rPr lang="el-GR" sz="2400" dirty="0"/>
                  <a:t> &lt; 30 </a:t>
                </a:r>
                <a:r>
                  <a:rPr lang="en-US" sz="2400" dirty="0"/>
                  <a:t>mg/dL</a:t>
                </a:r>
              </a:p>
              <a:p>
                <a:endParaRPr lang="el-G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b="-363"/>
                </a:stretch>
              </a:blipFill>
            </p:spPr>
            <p:txBody>
              <a:bodyPr/>
              <a:lstStyle/>
              <a:p>
                <a:r>
                  <a:rPr lang="el-GR">
                    <a:noFill/>
                  </a:rPr>
                  <a:t> </a:t>
                </a:r>
              </a:p>
            </p:txBody>
          </p:sp>
        </mc:Fallback>
      </mc:AlternateContent>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57</a:t>
            </a:fld>
            <a:endParaRPr lang="el-GR" dirty="0"/>
          </a:p>
        </p:txBody>
      </p:sp>
    </p:spTree>
    <p:extLst>
      <p:ext uri="{BB962C8B-B14F-4D97-AF65-F5344CB8AC3E}">
        <p14:creationId xmlns:p14="http://schemas.microsoft.com/office/powerpoint/2010/main" val="16725392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rmAutofit/>
          </a:bodyPr>
          <a:lstStyle/>
          <a:p>
            <a:r>
              <a:rPr lang="el-GR" dirty="0" smtClean="0"/>
              <a:t>Ο αθηρωματικός δείκτης</a:t>
            </a:r>
            <a:endParaRPr lang="el-GR" dirty="0"/>
          </a:p>
        </p:txBody>
      </p:sp>
      <p:sp>
        <p:nvSpPr>
          <p:cNvPr id="2" name="Content Placeholder 1"/>
          <p:cNvSpPr>
            <a:spLocks noGrp="1"/>
          </p:cNvSpPr>
          <p:nvPr>
            <p:ph idx="1"/>
          </p:nvPr>
        </p:nvSpPr>
        <p:spPr/>
        <p:txBody>
          <a:bodyPr>
            <a:normAutofit/>
          </a:bodyPr>
          <a:lstStyle/>
          <a:p>
            <a:pPr>
              <a:lnSpc>
                <a:spcPct val="120000"/>
              </a:lnSpc>
            </a:pPr>
            <a:r>
              <a:rPr lang="en-US" sz="2800" b="1" dirty="0">
                <a:solidFill>
                  <a:srgbClr val="820000"/>
                </a:solidFill>
              </a:rPr>
              <a:t>Chol/HDL: </a:t>
            </a:r>
            <a:r>
              <a:rPr lang="en-US" sz="2800" dirty="0"/>
              <a:t>&lt; 5</a:t>
            </a:r>
          </a:p>
          <a:p>
            <a:pPr>
              <a:lnSpc>
                <a:spcPct val="120000"/>
              </a:lnSpc>
            </a:pPr>
            <a:r>
              <a:rPr lang="en-US" sz="2800" b="1" dirty="0">
                <a:solidFill>
                  <a:srgbClr val="820000"/>
                </a:solidFill>
              </a:rPr>
              <a:t>LDL/HDL: </a:t>
            </a:r>
            <a:r>
              <a:rPr lang="en-US" sz="2800" dirty="0"/>
              <a:t>&lt; 4</a:t>
            </a:r>
          </a:p>
          <a:p>
            <a:pPr>
              <a:lnSpc>
                <a:spcPct val="120000"/>
              </a:lnSpc>
            </a:pPr>
            <a:r>
              <a:rPr lang="en-US" sz="2800" b="1" dirty="0">
                <a:solidFill>
                  <a:srgbClr val="820000"/>
                </a:solidFill>
              </a:rPr>
              <a:t>ApoB/ApoA1: </a:t>
            </a:r>
            <a:r>
              <a:rPr lang="en-US" sz="2800" dirty="0"/>
              <a:t>1,1 – </a:t>
            </a:r>
            <a:r>
              <a:rPr lang="en-US" sz="2800" dirty="0" smtClean="0"/>
              <a:t>2,1</a:t>
            </a:r>
            <a:endParaRPr lang="el-GR" sz="2800" dirty="0" smtClean="0"/>
          </a:p>
          <a:p>
            <a:pPr>
              <a:lnSpc>
                <a:spcPct val="120000"/>
              </a:lnSpc>
            </a:pPr>
            <a:r>
              <a:rPr lang="el-GR" sz="2800" dirty="0"/>
              <a:t>Οι υψηλές τιμές αυξάνουν τον κίνδυνο καρδιοαγγειακής </a:t>
            </a:r>
            <a:r>
              <a:rPr lang="el-GR" sz="2800" dirty="0" smtClean="0"/>
              <a:t>νόσου</a:t>
            </a:r>
            <a:endParaRPr lang="el-GR" sz="28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58</a:t>
            </a:fld>
            <a:endParaRPr lang="el-GR" dirty="0"/>
          </a:p>
        </p:txBody>
      </p:sp>
    </p:spTree>
    <p:extLst>
      <p:ext uri="{BB962C8B-B14F-4D97-AF65-F5344CB8AC3E}">
        <p14:creationId xmlns:p14="http://schemas.microsoft.com/office/powerpoint/2010/main" val="2595354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a:t>
            </a:r>
            <a:r>
              <a:rPr lang="el-GR" dirty="0" smtClean="0"/>
              <a:t>φωσφολιπίδια</a:t>
            </a:r>
            <a:endParaRPr lang="el-GR" dirty="0"/>
          </a:p>
        </p:txBody>
      </p:sp>
      <p:sp>
        <p:nvSpPr>
          <p:cNvPr id="3" name="Content Placeholder 2"/>
          <p:cNvSpPr>
            <a:spLocks noGrp="1"/>
          </p:cNvSpPr>
          <p:nvPr>
            <p:ph idx="1"/>
          </p:nvPr>
        </p:nvSpPr>
        <p:spPr>
          <a:xfrm>
            <a:off x="457200" y="1196752"/>
            <a:ext cx="8229600" cy="1656184"/>
          </a:xfrm>
        </p:spPr>
        <p:txBody>
          <a:bodyPr>
            <a:normAutofit/>
          </a:bodyPr>
          <a:lstStyle/>
          <a:p>
            <a:r>
              <a:rPr lang="el-GR" sz="2400" dirty="0"/>
              <a:t>Τα φωσφολιπίδια προκύπτουν από την ένωση δύο λιπαρών οξέων στο μόριο της γλυκερόλης και μιας φωσφορικής ομάδας που φέρει στο άλλο άκρο της μια μικρή πολική ομάδα, συνήθως κάποιο άλας του αμμωνίου.</a:t>
            </a:r>
          </a:p>
          <a:p>
            <a:pPr marL="0" indent="0">
              <a:buNone/>
            </a:pPr>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a:t>
            </a:fld>
            <a:endParaRPr lang="el-G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060" y="2780928"/>
            <a:ext cx="5261880" cy="36339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06856" y="6414914"/>
            <a:ext cx="4455963" cy="276999"/>
          </a:xfrm>
          <a:prstGeom prst="rect">
            <a:avLst/>
          </a:prstGeom>
        </p:spPr>
        <p:txBody>
          <a:bodyPr wrap="non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Phospholipid TvanBrusse</a:t>
            </a:r>
            <a:r>
              <a:rPr lang="en-US" sz="1200" dirty="0" smtClean="0">
                <a:solidFill>
                  <a:schemeClr val="tx1">
                    <a:lumMod val="75000"/>
                    <a:lumOff val="25000"/>
                  </a:schemeClr>
                </a:solidFill>
                <a:latin typeface="+mn-lt"/>
              </a:rPr>
              <a:t>l”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Lomita</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333556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dirty="0" smtClean="0"/>
              <a:t>Τιμές αναφοράς άλλων εξετάσεων καρδιοαγγειακών νόσων</a:t>
            </a:r>
            <a:endParaRPr lang="el-GR" dirty="0"/>
          </a:p>
        </p:txBody>
      </p:sp>
      <p:sp>
        <p:nvSpPr>
          <p:cNvPr id="3" name="Content Placeholder 2"/>
          <p:cNvSpPr>
            <a:spLocks noGrp="1"/>
          </p:cNvSpPr>
          <p:nvPr>
            <p:ph idx="1"/>
          </p:nvPr>
        </p:nvSpPr>
        <p:spPr>
          <a:xfrm>
            <a:off x="457200" y="1196752"/>
            <a:ext cx="8229600" cy="5184576"/>
          </a:xfrm>
        </p:spPr>
        <p:txBody>
          <a:bodyPr>
            <a:normAutofit/>
          </a:bodyPr>
          <a:lstStyle/>
          <a:p>
            <a:pPr>
              <a:lnSpc>
                <a:spcPct val="150000"/>
              </a:lnSpc>
            </a:pPr>
            <a:r>
              <a:rPr lang="en-US" sz="2400" b="1" dirty="0">
                <a:solidFill>
                  <a:srgbClr val="820000"/>
                </a:solidFill>
              </a:rPr>
              <a:t>O</a:t>
            </a:r>
            <a:r>
              <a:rPr lang="el-GR" sz="2400" b="1" dirty="0">
                <a:solidFill>
                  <a:srgbClr val="820000"/>
                </a:solidFill>
              </a:rPr>
              <a:t>μοκυστείνη</a:t>
            </a:r>
            <a:r>
              <a:rPr lang="el-GR" sz="2400" b="1" dirty="0">
                <a:solidFill>
                  <a:srgbClr val="820000"/>
                </a:solidFill>
              </a:rPr>
              <a:t> (</a:t>
            </a:r>
            <a:r>
              <a:rPr lang="en-US" sz="2400" b="1" dirty="0">
                <a:solidFill>
                  <a:srgbClr val="820000"/>
                </a:solidFill>
              </a:rPr>
              <a:t>HCY)</a:t>
            </a:r>
          </a:p>
          <a:p>
            <a:pPr marL="712788" indent="-355600">
              <a:lnSpc>
                <a:spcPct val="150000"/>
              </a:lnSpc>
            </a:pPr>
            <a:r>
              <a:rPr lang="en-US" sz="2400" dirty="0"/>
              <a:t>HCY:</a:t>
            </a:r>
            <a:r>
              <a:rPr lang="el-GR" sz="2400" dirty="0"/>
              <a:t> </a:t>
            </a:r>
            <a:r>
              <a:rPr lang="en-US" sz="2400" dirty="0"/>
              <a:t>4 - 20</a:t>
            </a:r>
            <a:r>
              <a:rPr lang="el-GR" sz="2400" dirty="0"/>
              <a:t> </a:t>
            </a:r>
            <a:r>
              <a:rPr lang="en-US" sz="2400" dirty="0"/>
              <a:t>mg/dL</a:t>
            </a:r>
          </a:p>
          <a:p>
            <a:pPr>
              <a:lnSpc>
                <a:spcPct val="120000"/>
              </a:lnSpc>
              <a:spcBef>
                <a:spcPts val="1800"/>
              </a:spcBef>
            </a:pPr>
            <a:r>
              <a:rPr lang="el-GR" sz="2400" b="1" dirty="0">
                <a:solidFill>
                  <a:srgbClr val="820000"/>
                </a:solidFill>
              </a:rPr>
              <a:t>Φωσφολιπίδια</a:t>
            </a:r>
            <a:r>
              <a:rPr lang="en-US" sz="2400" b="1" dirty="0">
                <a:solidFill>
                  <a:srgbClr val="820000"/>
                </a:solidFill>
              </a:rPr>
              <a:t> – SI x 0,01</a:t>
            </a:r>
          </a:p>
          <a:p>
            <a:pPr marL="712788" indent="-355600">
              <a:lnSpc>
                <a:spcPct val="150000"/>
              </a:lnSpc>
            </a:pPr>
            <a:r>
              <a:rPr lang="en-US" sz="2400" dirty="0"/>
              <a:t>PL:</a:t>
            </a:r>
            <a:r>
              <a:rPr lang="el-GR" sz="2400" dirty="0"/>
              <a:t> </a:t>
            </a:r>
            <a:r>
              <a:rPr lang="en-US" sz="2400" dirty="0"/>
              <a:t>150 – 380 mg/dL</a:t>
            </a:r>
          </a:p>
          <a:p>
            <a:pPr>
              <a:lnSpc>
                <a:spcPct val="120000"/>
              </a:lnSpc>
              <a:spcBef>
                <a:spcPts val="1800"/>
              </a:spcBef>
            </a:pPr>
            <a:r>
              <a:rPr lang="en-US" sz="2400" b="1" dirty="0">
                <a:solidFill>
                  <a:srgbClr val="820000"/>
                </a:solidFill>
              </a:rPr>
              <a:t>C - </a:t>
            </a:r>
            <a:r>
              <a:rPr lang="el-GR" sz="2400" b="1" dirty="0">
                <a:solidFill>
                  <a:srgbClr val="820000"/>
                </a:solidFill>
              </a:rPr>
              <a:t>αντιδρώσα πρωτεΐνη</a:t>
            </a:r>
            <a:endParaRPr lang="en-US" sz="2400" b="1" dirty="0">
              <a:solidFill>
                <a:srgbClr val="820000"/>
              </a:solidFill>
            </a:endParaRPr>
          </a:p>
          <a:p>
            <a:pPr marL="712788" indent="-355600">
              <a:lnSpc>
                <a:spcPct val="150000"/>
              </a:lnSpc>
            </a:pPr>
            <a:r>
              <a:rPr lang="en-US" sz="2400" dirty="0"/>
              <a:t>CRP: </a:t>
            </a:r>
            <a:r>
              <a:rPr lang="el-GR" sz="2400" dirty="0"/>
              <a:t>&lt; 5 </a:t>
            </a:r>
            <a:r>
              <a:rPr lang="en-US" sz="2400" dirty="0" smtClean="0"/>
              <a:t>mg/dL</a:t>
            </a:r>
            <a:endParaRPr lang="el-GR" sz="2400" dirty="0" smtClean="0"/>
          </a:p>
          <a:p>
            <a:pPr>
              <a:lnSpc>
                <a:spcPct val="120000"/>
              </a:lnSpc>
              <a:spcBef>
                <a:spcPts val="1800"/>
              </a:spcBef>
            </a:pPr>
            <a:r>
              <a:rPr lang="el-GR" sz="2400" b="1" dirty="0">
                <a:solidFill>
                  <a:srgbClr val="820000"/>
                </a:solidFill>
              </a:rPr>
              <a:t>α-αμυλοειδές </a:t>
            </a:r>
          </a:p>
          <a:p>
            <a:pPr marL="712788" indent="-355600">
              <a:lnSpc>
                <a:spcPct val="150000"/>
              </a:lnSpc>
            </a:pPr>
            <a:r>
              <a:rPr lang="en-US" sz="2400" dirty="0"/>
              <a:t>SAA:</a:t>
            </a:r>
            <a:r>
              <a:rPr lang="el-GR" sz="2400" dirty="0"/>
              <a:t> 1 – 5 μ</a:t>
            </a:r>
            <a:r>
              <a:rPr lang="en-US" sz="2400" dirty="0" smtClean="0"/>
              <a:t>g/dL</a:t>
            </a:r>
            <a:endParaRPr lang="en-US"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59</a:t>
            </a:fld>
            <a:endParaRPr lang="el-GR" dirty="0"/>
          </a:p>
        </p:txBody>
      </p:sp>
    </p:spTree>
    <p:extLst>
      <p:ext uri="{BB962C8B-B14F-4D97-AF65-F5344CB8AC3E}">
        <p14:creationId xmlns:p14="http://schemas.microsoft.com/office/powerpoint/2010/main" val="2434969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Autofit/>
          </a:bodyPr>
          <a:lstStyle/>
          <a:p>
            <a:r>
              <a:rPr lang="el-GR" dirty="0" smtClean="0"/>
              <a:t>Εξετάσεις για τον έλεγχο του εμφράγματος</a:t>
            </a:r>
            <a:endParaRPr lang="el-GR" dirty="0"/>
          </a:p>
        </p:txBody>
      </p:sp>
      <p:sp>
        <p:nvSpPr>
          <p:cNvPr id="2" name="Content Placeholder 1"/>
          <p:cNvSpPr>
            <a:spLocks noGrp="1"/>
          </p:cNvSpPr>
          <p:nvPr>
            <p:ph idx="1"/>
          </p:nvPr>
        </p:nvSpPr>
        <p:spPr>
          <a:xfrm>
            <a:off x="457200" y="1196752"/>
            <a:ext cx="8229600" cy="5256584"/>
          </a:xfrm>
        </p:spPr>
        <p:txBody>
          <a:bodyPr>
            <a:normAutofit/>
          </a:bodyPr>
          <a:lstStyle/>
          <a:p>
            <a:pPr>
              <a:lnSpc>
                <a:spcPct val="120000"/>
              </a:lnSpc>
              <a:spcBef>
                <a:spcPts val="0"/>
              </a:spcBef>
            </a:pPr>
            <a:r>
              <a:rPr lang="en-US" sz="2400" b="1" dirty="0">
                <a:solidFill>
                  <a:srgbClr val="820000"/>
                </a:solidFill>
              </a:rPr>
              <a:t>T</a:t>
            </a:r>
            <a:r>
              <a:rPr lang="el-GR" sz="2400" b="1" dirty="0">
                <a:solidFill>
                  <a:srgbClr val="820000"/>
                </a:solidFill>
              </a:rPr>
              <a:t>ροπονίνη</a:t>
            </a:r>
            <a:r>
              <a:rPr lang="el-GR" sz="2400" b="1" dirty="0">
                <a:solidFill>
                  <a:srgbClr val="820000"/>
                </a:solidFill>
              </a:rPr>
              <a:t> Ι</a:t>
            </a:r>
          </a:p>
          <a:p>
            <a:pPr marL="712788" indent="-355600">
              <a:lnSpc>
                <a:spcPct val="120000"/>
              </a:lnSpc>
              <a:spcBef>
                <a:spcPts val="0"/>
              </a:spcBef>
            </a:pPr>
            <a:r>
              <a:rPr lang="en-US" sz="2400" dirty="0"/>
              <a:t>cTnI: &lt; 0,01 ng/mL </a:t>
            </a:r>
            <a:r>
              <a:rPr lang="el-GR" sz="2400" dirty="0"/>
              <a:t> ή 10 &lt; </a:t>
            </a:r>
            <a:r>
              <a:rPr lang="en-US" sz="2400" dirty="0"/>
              <a:t>ng/L</a:t>
            </a:r>
            <a:endParaRPr lang="el-GR" sz="2400" dirty="0"/>
          </a:p>
          <a:p>
            <a:pPr>
              <a:lnSpc>
                <a:spcPct val="120000"/>
              </a:lnSpc>
              <a:spcBef>
                <a:spcPts val="600"/>
              </a:spcBef>
            </a:pPr>
            <a:r>
              <a:rPr lang="el-GR" sz="2400" b="1" dirty="0">
                <a:solidFill>
                  <a:srgbClr val="820000"/>
                </a:solidFill>
              </a:rPr>
              <a:t>Ασπαρτική τρανσαμινάση </a:t>
            </a:r>
          </a:p>
          <a:p>
            <a:pPr marL="712788" indent="-355600">
              <a:lnSpc>
                <a:spcPct val="120000"/>
              </a:lnSpc>
              <a:spcBef>
                <a:spcPts val="0"/>
              </a:spcBef>
            </a:pPr>
            <a:r>
              <a:rPr lang="en-US" sz="2400" dirty="0"/>
              <a:t>AST/GOT: 8 – 33 U/L</a:t>
            </a:r>
          </a:p>
          <a:p>
            <a:pPr>
              <a:lnSpc>
                <a:spcPct val="120000"/>
              </a:lnSpc>
              <a:spcBef>
                <a:spcPts val="600"/>
              </a:spcBef>
            </a:pPr>
            <a:r>
              <a:rPr lang="en-US" sz="2400" b="1" dirty="0">
                <a:solidFill>
                  <a:srgbClr val="820000"/>
                </a:solidFill>
              </a:rPr>
              <a:t>K</a:t>
            </a:r>
            <a:r>
              <a:rPr lang="el-GR" sz="2400" b="1" dirty="0">
                <a:solidFill>
                  <a:srgbClr val="820000"/>
                </a:solidFill>
              </a:rPr>
              <a:t>ρεατινική</a:t>
            </a:r>
            <a:r>
              <a:rPr lang="el-GR" sz="2400" b="1" dirty="0">
                <a:solidFill>
                  <a:srgbClr val="820000"/>
                </a:solidFill>
              </a:rPr>
              <a:t> κινάση </a:t>
            </a:r>
          </a:p>
          <a:p>
            <a:pPr marL="712788" indent="-355600">
              <a:lnSpc>
                <a:spcPct val="120000"/>
              </a:lnSpc>
              <a:spcBef>
                <a:spcPts val="0"/>
              </a:spcBef>
            </a:pPr>
            <a:r>
              <a:rPr lang="en-US" sz="2400" dirty="0"/>
              <a:t>CK: 55 – 170 U/L</a:t>
            </a:r>
            <a:r>
              <a:rPr lang="el-GR" sz="2400" dirty="0"/>
              <a:t> άνδρες</a:t>
            </a:r>
          </a:p>
          <a:p>
            <a:pPr marL="712788" indent="-355600">
              <a:lnSpc>
                <a:spcPct val="120000"/>
              </a:lnSpc>
              <a:spcBef>
                <a:spcPts val="0"/>
              </a:spcBef>
              <a:buNone/>
            </a:pPr>
            <a:r>
              <a:rPr lang="el-GR" sz="2400" dirty="0"/>
              <a:t>       </a:t>
            </a:r>
            <a:r>
              <a:rPr lang="el-GR" sz="2400" dirty="0" smtClean="0"/>
              <a:t>     30 </a:t>
            </a:r>
            <a:r>
              <a:rPr lang="el-GR" sz="2400" dirty="0"/>
              <a:t>– 135 </a:t>
            </a:r>
            <a:r>
              <a:rPr lang="en-US" sz="2400" dirty="0"/>
              <a:t>U/L </a:t>
            </a:r>
            <a:r>
              <a:rPr lang="el-GR" sz="2400" dirty="0"/>
              <a:t>γυναίκες</a:t>
            </a:r>
            <a:endParaRPr lang="en-US" sz="2400" dirty="0"/>
          </a:p>
          <a:p>
            <a:pPr>
              <a:lnSpc>
                <a:spcPct val="120000"/>
              </a:lnSpc>
              <a:spcBef>
                <a:spcPts val="600"/>
              </a:spcBef>
            </a:pPr>
            <a:r>
              <a:rPr lang="en-US" sz="2400" b="1" dirty="0">
                <a:solidFill>
                  <a:srgbClr val="820000"/>
                </a:solidFill>
              </a:rPr>
              <a:t>M</a:t>
            </a:r>
            <a:r>
              <a:rPr lang="el-GR" sz="2400" b="1" dirty="0">
                <a:solidFill>
                  <a:srgbClr val="820000"/>
                </a:solidFill>
              </a:rPr>
              <a:t>υικό</a:t>
            </a:r>
            <a:r>
              <a:rPr lang="el-GR" sz="2400" b="1" dirty="0">
                <a:solidFill>
                  <a:srgbClr val="820000"/>
                </a:solidFill>
              </a:rPr>
              <a:t> ισοένζυμο της </a:t>
            </a:r>
            <a:r>
              <a:rPr lang="el-GR" sz="2400" b="1" dirty="0">
                <a:solidFill>
                  <a:srgbClr val="820000"/>
                </a:solidFill>
              </a:rPr>
              <a:t>κρεατινικής</a:t>
            </a:r>
            <a:r>
              <a:rPr lang="el-GR" sz="2400" b="1" dirty="0">
                <a:solidFill>
                  <a:srgbClr val="820000"/>
                </a:solidFill>
              </a:rPr>
              <a:t> κινάσης</a:t>
            </a:r>
          </a:p>
          <a:p>
            <a:pPr marL="712788" indent="-355600">
              <a:lnSpc>
                <a:spcPct val="120000"/>
              </a:lnSpc>
              <a:spcBef>
                <a:spcPts val="0"/>
              </a:spcBef>
            </a:pPr>
            <a:r>
              <a:rPr lang="en-US" sz="2400" dirty="0"/>
              <a:t>CK-MB: 0 – 18 U/L</a:t>
            </a:r>
          </a:p>
          <a:p>
            <a:pPr>
              <a:lnSpc>
                <a:spcPct val="120000"/>
              </a:lnSpc>
              <a:spcBef>
                <a:spcPts val="600"/>
              </a:spcBef>
            </a:pPr>
            <a:r>
              <a:rPr lang="el-GR" sz="2400" b="1" dirty="0">
                <a:solidFill>
                  <a:srgbClr val="820000"/>
                </a:solidFill>
              </a:rPr>
              <a:t>Μυοσφαιρίνη</a:t>
            </a:r>
          </a:p>
          <a:p>
            <a:pPr marL="712788" indent="-355600">
              <a:lnSpc>
                <a:spcPct val="120000"/>
              </a:lnSpc>
              <a:spcBef>
                <a:spcPts val="0"/>
              </a:spcBef>
            </a:pPr>
            <a:r>
              <a:rPr lang="en-US" sz="2400" dirty="0"/>
              <a:t>Myoglobulin: 3 – 76 </a:t>
            </a:r>
            <a:r>
              <a:rPr lang="el-GR" sz="2400" dirty="0"/>
              <a:t>μ</a:t>
            </a:r>
            <a:r>
              <a:rPr lang="en-US" sz="2400" dirty="0" smtClean="0"/>
              <a:t>g/dL</a:t>
            </a:r>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60</a:t>
            </a:fld>
            <a:endParaRPr lang="el-GR" dirty="0"/>
          </a:p>
        </p:txBody>
      </p:sp>
    </p:spTree>
    <p:extLst>
      <p:ext uri="{BB962C8B-B14F-4D97-AF65-F5344CB8AC3E}">
        <p14:creationId xmlns:p14="http://schemas.microsoft.com/office/powerpoint/2010/main" val="29647526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Autofit/>
          </a:bodyPr>
          <a:lstStyle/>
          <a:p>
            <a:r>
              <a:rPr lang="el-GR" dirty="0" smtClean="0"/>
              <a:t>Τιμές αναφοράς εξετάσεων για καρδιακή ανεπάρκεια</a:t>
            </a:r>
            <a:endParaRPr lang="el-GR" dirty="0"/>
          </a:p>
        </p:txBody>
      </p:sp>
      <p:sp>
        <p:nvSpPr>
          <p:cNvPr id="2" name="Content Placeholder 1"/>
          <p:cNvSpPr>
            <a:spLocks noGrp="1"/>
          </p:cNvSpPr>
          <p:nvPr>
            <p:ph idx="1"/>
          </p:nvPr>
        </p:nvSpPr>
        <p:spPr/>
        <p:txBody>
          <a:bodyPr>
            <a:normAutofit/>
          </a:bodyPr>
          <a:lstStyle/>
          <a:p>
            <a:r>
              <a:rPr lang="el-GR" sz="2800" b="1" dirty="0">
                <a:solidFill>
                  <a:srgbClr val="820000"/>
                </a:solidFill>
              </a:rPr>
              <a:t>Προ-Εγκεφαλικό νατριουρητικό πεπτίδιο</a:t>
            </a:r>
          </a:p>
          <a:p>
            <a:pPr marL="806450" indent="-449263"/>
            <a:r>
              <a:rPr lang="el-GR" sz="2800" dirty="0"/>
              <a:t>ΝΤ-</a:t>
            </a:r>
            <a:r>
              <a:rPr lang="en-US" sz="2800" dirty="0"/>
              <a:t>proBNP: </a:t>
            </a:r>
            <a:r>
              <a:rPr lang="el-GR" sz="2800" dirty="0"/>
              <a:t>&lt; 75 ετών &lt;</a:t>
            </a:r>
            <a:r>
              <a:rPr lang="en-US" sz="2800" dirty="0"/>
              <a:t> </a:t>
            </a:r>
            <a:r>
              <a:rPr lang="el-GR" sz="2800" dirty="0"/>
              <a:t>125 </a:t>
            </a:r>
            <a:r>
              <a:rPr lang="en-US" sz="2800" dirty="0"/>
              <a:t>pg/mL </a:t>
            </a:r>
            <a:endParaRPr lang="el-GR" sz="2800" dirty="0"/>
          </a:p>
          <a:p>
            <a:pPr marL="806450" indent="-449263"/>
            <a:r>
              <a:rPr lang="el-GR" sz="2800" dirty="0"/>
              <a:t>&gt;= 75 ετών &lt;</a:t>
            </a:r>
            <a:r>
              <a:rPr lang="en-US" sz="2800" dirty="0"/>
              <a:t> </a:t>
            </a:r>
            <a:r>
              <a:rPr lang="el-GR" sz="2800" dirty="0"/>
              <a:t>450 pg /</a:t>
            </a:r>
            <a:r>
              <a:rPr lang="el-GR" sz="2800" dirty="0"/>
              <a:t>mL</a:t>
            </a:r>
            <a:r>
              <a:rPr lang="el-GR" sz="2800" dirty="0"/>
              <a:t> </a:t>
            </a:r>
          </a:p>
          <a:p>
            <a:pPr>
              <a:spcBef>
                <a:spcPts val="1800"/>
              </a:spcBef>
            </a:pPr>
            <a:r>
              <a:rPr lang="el-GR" sz="2800" b="1" dirty="0">
                <a:solidFill>
                  <a:srgbClr val="820000"/>
                </a:solidFill>
              </a:rPr>
              <a:t>Εγκεφαλικό νατριουρητικό πεπτίδιο</a:t>
            </a:r>
          </a:p>
          <a:p>
            <a:pPr marL="806450" indent="-449263"/>
            <a:r>
              <a:rPr lang="el-GR" sz="2800" dirty="0"/>
              <a:t>ΒΝ</a:t>
            </a:r>
            <a:r>
              <a:rPr lang="en-US" sz="2800" dirty="0"/>
              <a:t>P: &lt; 100 pg/mL</a:t>
            </a:r>
          </a:p>
          <a:p>
            <a:endParaRPr lang="el-GR" sz="28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61</a:t>
            </a:fld>
            <a:endParaRPr lang="el-GR" dirty="0"/>
          </a:p>
        </p:txBody>
      </p:sp>
    </p:spTree>
    <p:extLst>
      <p:ext uri="{BB962C8B-B14F-4D97-AF65-F5344CB8AC3E}">
        <p14:creationId xmlns:p14="http://schemas.microsoft.com/office/powerpoint/2010/main" val="24172321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dirty="0" smtClean="0"/>
              <a:t>Μελέτη Περίπτωσης 1</a:t>
            </a:r>
            <a:endParaRPr lang="el-GR" dirty="0"/>
          </a:p>
        </p:txBody>
      </p:sp>
      <p:sp>
        <p:nvSpPr>
          <p:cNvPr id="8" name="Content Placeholder 7"/>
          <p:cNvSpPr>
            <a:spLocks noGrp="1"/>
          </p:cNvSpPr>
          <p:nvPr>
            <p:ph idx="1"/>
          </p:nvPr>
        </p:nvSpPr>
        <p:spPr>
          <a:xfrm>
            <a:off x="457200" y="1196752"/>
            <a:ext cx="8229600" cy="1440160"/>
          </a:xfrm>
        </p:spPr>
        <p:txBody>
          <a:bodyPr>
            <a:normAutofit/>
          </a:bodyPr>
          <a:lstStyle/>
          <a:p>
            <a:r>
              <a:rPr lang="el-GR" sz="2400" dirty="0"/>
              <a:t>Άνδρας μεσήλικας μυξοιδηματικός με ιστορικό ληθάργου</a:t>
            </a:r>
            <a:r>
              <a:rPr lang="en-US" sz="2400" dirty="0"/>
              <a:t> </a:t>
            </a:r>
            <a:r>
              <a:rPr lang="el-GR" sz="2400" dirty="0"/>
              <a:t>και στηθάγχης, απώλεια συγκέντρωσης και δυσκοιλιότητα έκανε τις ακόλουθες εξετάσεις.</a:t>
            </a:r>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62</a:t>
            </a:fld>
            <a:endParaRPr lang="el-GR" dirty="0"/>
          </a:p>
        </p:txBody>
      </p:sp>
      <p:graphicFrame>
        <p:nvGraphicFramePr>
          <p:cNvPr id="5" name="4 - Πίνακας"/>
          <p:cNvGraphicFramePr>
            <a:graphicFrameLocks noGrp="1"/>
          </p:cNvGraphicFramePr>
          <p:nvPr>
            <p:extLst>
              <p:ext uri="{D42A27DB-BD31-4B8C-83A1-F6EECF244321}">
                <p14:modId xmlns:p14="http://schemas.microsoft.com/office/powerpoint/2010/main" val="76429469"/>
              </p:ext>
            </p:extLst>
          </p:nvPr>
        </p:nvGraphicFramePr>
        <p:xfrm>
          <a:off x="1524000" y="2564904"/>
          <a:ext cx="6096000" cy="1584960"/>
        </p:xfrm>
        <a:graphic>
          <a:graphicData uri="http://schemas.openxmlformats.org/drawingml/2006/table">
            <a:tbl>
              <a:tblPr firstRow="1" bandRow="1">
                <a:tableStyleId>{85BE263C-DBD7-4A20-BB59-AAB30ACAA65A}</a:tableStyleId>
              </a:tblPr>
              <a:tblGrid>
                <a:gridCol w="2032000"/>
                <a:gridCol w="2032000"/>
                <a:gridCol w="2032000"/>
              </a:tblGrid>
              <a:tr h="370840">
                <a:tc>
                  <a:txBody>
                    <a:bodyPr/>
                    <a:lstStyle/>
                    <a:p>
                      <a:r>
                        <a:rPr lang="el-GR" sz="2000" dirty="0" smtClean="0"/>
                        <a:t>Εξέταση</a:t>
                      </a:r>
                      <a:endParaRPr lang="el-GR" sz="2000" dirty="0"/>
                    </a:p>
                  </a:txBody>
                  <a:tcPr>
                    <a:solidFill>
                      <a:srgbClr val="820000"/>
                    </a:solidFill>
                  </a:tcPr>
                </a:tc>
                <a:tc>
                  <a:txBody>
                    <a:bodyPr/>
                    <a:lstStyle/>
                    <a:p>
                      <a:r>
                        <a:rPr lang="el-GR" sz="2000" dirty="0" smtClean="0"/>
                        <a:t>Τιμή</a:t>
                      </a:r>
                      <a:endParaRPr lang="el-GR" sz="2000" dirty="0"/>
                    </a:p>
                  </a:txBody>
                  <a:tcPr>
                    <a:solidFill>
                      <a:srgbClr val="820000"/>
                    </a:solidFill>
                  </a:tcPr>
                </a:tc>
                <a:tc>
                  <a:txBody>
                    <a:bodyPr/>
                    <a:lstStyle/>
                    <a:p>
                      <a:r>
                        <a:rPr lang="el-GR" sz="2000" dirty="0" smtClean="0"/>
                        <a:t>Τιμές αναφοράς</a:t>
                      </a:r>
                      <a:endParaRPr lang="el-GR" sz="2000" dirty="0"/>
                    </a:p>
                  </a:txBody>
                  <a:tcPr>
                    <a:solidFill>
                      <a:srgbClr val="820000"/>
                    </a:solidFill>
                  </a:tcPr>
                </a:tc>
              </a:tr>
              <a:tr h="370840">
                <a:tc>
                  <a:txBody>
                    <a:bodyPr/>
                    <a:lstStyle/>
                    <a:p>
                      <a:r>
                        <a:rPr lang="en-US" sz="2000" dirty="0" smtClean="0"/>
                        <a:t>TSH</a:t>
                      </a:r>
                      <a:endParaRPr lang="el-GR" sz="2000" dirty="0"/>
                    </a:p>
                  </a:txBody>
                  <a:tcPr/>
                </a:tc>
                <a:tc>
                  <a:txBody>
                    <a:bodyPr/>
                    <a:lstStyle/>
                    <a:p>
                      <a:r>
                        <a:rPr lang="en-US" sz="2000" dirty="0" smtClean="0"/>
                        <a:t>&gt; 100 mU/L</a:t>
                      </a:r>
                      <a:endParaRPr lang="el-GR" sz="2000" dirty="0"/>
                    </a:p>
                  </a:txBody>
                  <a:tcPr/>
                </a:tc>
                <a:tc>
                  <a:txBody>
                    <a:bodyPr/>
                    <a:lstStyle/>
                    <a:p>
                      <a:r>
                        <a:rPr lang="en-US" sz="2000" dirty="0" smtClean="0"/>
                        <a:t>0,4 – 4 mU/L</a:t>
                      </a:r>
                      <a:endParaRPr lang="el-GR" sz="2000" dirty="0"/>
                    </a:p>
                  </a:txBody>
                  <a:tcPr/>
                </a:tc>
              </a:tr>
              <a:tr h="370840">
                <a:tc>
                  <a:txBody>
                    <a:bodyPr/>
                    <a:lstStyle/>
                    <a:p>
                      <a:r>
                        <a:rPr lang="en-US" sz="2000" dirty="0" smtClean="0"/>
                        <a:t>Chol</a:t>
                      </a:r>
                      <a:endParaRPr lang="el-GR" sz="2000" dirty="0"/>
                    </a:p>
                  </a:txBody>
                  <a:tcPr/>
                </a:tc>
                <a:tc>
                  <a:txBody>
                    <a:bodyPr/>
                    <a:lstStyle/>
                    <a:p>
                      <a:r>
                        <a:rPr lang="en-US" sz="2000" dirty="0" smtClean="0"/>
                        <a:t>471 mg/dL</a:t>
                      </a:r>
                      <a:endParaRPr lang="el-GR" sz="2000" dirty="0"/>
                    </a:p>
                  </a:txBody>
                  <a:tcPr/>
                </a:tc>
                <a:tc>
                  <a:txBody>
                    <a:bodyPr/>
                    <a:lstStyle/>
                    <a:p>
                      <a:r>
                        <a:rPr lang="en-US" sz="2000" dirty="0" smtClean="0"/>
                        <a:t>&lt; 200 mg/dL</a:t>
                      </a:r>
                      <a:endParaRPr lang="el-GR" sz="2000" dirty="0"/>
                    </a:p>
                  </a:txBody>
                  <a:tcPr/>
                </a:tc>
              </a:tr>
              <a:tr h="370840">
                <a:tc>
                  <a:txBody>
                    <a:bodyPr/>
                    <a:lstStyle/>
                    <a:p>
                      <a:r>
                        <a:rPr lang="en-US" sz="2000" dirty="0" smtClean="0"/>
                        <a:t>Trig</a:t>
                      </a:r>
                      <a:endParaRPr lang="el-GR" sz="2000" dirty="0"/>
                    </a:p>
                  </a:txBody>
                  <a:tcPr/>
                </a:tc>
                <a:tc>
                  <a:txBody>
                    <a:bodyPr/>
                    <a:lstStyle/>
                    <a:p>
                      <a:r>
                        <a:rPr lang="en-US" sz="2000" dirty="0" smtClean="0"/>
                        <a:t>132</a:t>
                      </a:r>
                      <a:r>
                        <a:rPr lang="en-US" sz="2000" baseline="0" dirty="0" smtClean="0"/>
                        <a:t> mg/dL</a:t>
                      </a:r>
                      <a:endParaRPr lang="el-GR" sz="2000" dirty="0"/>
                    </a:p>
                  </a:txBody>
                  <a:tcPr/>
                </a:tc>
                <a:tc>
                  <a:txBody>
                    <a:bodyPr/>
                    <a:lstStyle/>
                    <a:p>
                      <a:r>
                        <a:rPr lang="en-US" sz="2000" dirty="0" smtClean="0"/>
                        <a:t>&lt; 150 mg/dL</a:t>
                      </a:r>
                      <a:endParaRPr lang="el-GR" sz="2000" dirty="0"/>
                    </a:p>
                  </a:txBody>
                  <a:tcPr/>
                </a:tc>
              </a:tr>
            </a:tbl>
          </a:graphicData>
        </a:graphic>
      </p:graphicFrame>
      <p:sp>
        <p:nvSpPr>
          <p:cNvPr id="6" name="5 - TextBox"/>
          <p:cNvSpPr txBox="1"/>
          <p:nvPr/>
        </p:nvSpPr>
        <p:spPr>
          <a:xfrm>
            <a:off x="775113" y="4379515"/>
            <a:ext cx="8064896" cy="1569660"/>
          </a:xfrm>
          <a:prstGeom prst="rect">
            <a:avLst/>
          </a:prstGeom>
          <a:noFill/>
        </p:spPr>
        <p:txBody>
          <a:bodyPr wrap="square" rtlCol="0">
            <a:spAutoFit/>
          </a:bodyPr>
          <a:lstStyle/>
          <a:p>
            <a:r>
              <a:rPr lang="el-GR" sz="2400" dirty="0" smtClean="0">
                <a:latin typeface="+mn-lt"/>
              </a:rPr>
              <a:t>Ο υποθυρεοειδισμός προκαλεί υπερχοληστερολαιμία. Δεδομένου ότι ο άνδρας πάσχει ήδη από καρδιακή νόσο θα πρέπει να μειώσει δραστικά την χοληστερόλη του κάτω από 195 </a:t>
            </a:r>
            <a:r>
              <a:rPr lang="en-US" sz="2400" dirty="0" smtClean="0">
                <a:latin typeface="+mn-lt"/>
              </a:rPr>
              <a:t>mg/dL.</a:t>
            </a:r>
            <a:endParaRPr lang="el-GR" sz="2400" dirty="0">
              <a:latin typeface="+mn-lt"/>
            </a:endParaRPr>
          </a:p>
        </p:txBody>
      </p:sp>
    </p:spTree>
    <p:extLst>
      <p:ext uri="{BB962C8B-B14F-4D97-AF65-F5344CB8AC3E}">
        <p14:creationId xmlns:p14="http://schemas.microsoft.com/office/powerpoint/2010/main" val="111246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Μελέτη Περίπτωσης </a:t>
            </a:r>
            <a:r>
              <a:rPr lang="el-GR" dirty="0" smtClean="0"/>
              <a:t>2</a:t>
            </a:r>
            <a:endParaRPr lang="el-GR" dirty="0"/>
          </a:p>
        </p:txBody>
      </p:sp>
      <p:sp>
        <p:nvSpPr>
          <p:cNvPr id="8" name="Content Placeholder 7"/>
          <p:cNvSpPr>
            <a:spLocks noGrp="1"/>
          </p:cNvSpPr>
          <p:nvPr>
            <p:ph idx="1"/>
          </p:nvPr>
        </p:nvSpPr>
        <p:spPr>
          <a:xfrm>
            <a:off x="457200" y="1196752"/>
            <a:ext cx="8229600" cy="1584176"/>
          </a:xfrm>
        </p:spPr>
        <p:txBody>
          <a:bodyPr>
            <a:normAutofit/>
          </a:bodyPr>
          <a:lstStyle/>
          <a:p>
            <a:r>
              <a:rPr lang="el-GR" sz="2400" dirty="0"/>
              <a:t>Παχύσαρκη γυναίκα με διαβήτη τύπου Ι εισήχθη στο νοσοκομείο με αυξημένη γλυκόζη. Το αίμα της ήταν έντονα λιπαιμικό και μετρήθηκαν τα ακόλουθα</a:t>
            </a:r>
            <a:r>
              <a:rPr lang="en-US" sz="2400" dirty="0"/>
              <a:t>:</a:t>
            </a:r>
            <a:endParaRPr lang="el-GR" sz="2400" dirty="0"/>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63</a:t>
            </a:fld>
            <a:endParaRPr lang="el-GR" dirty="0"/>
          </a:p>
        </p:txBody>
      </p:sp>
      <p:graphicFrame>
        <p:nvGraphicFramePr>
          <p:cNvPr id="5" name="4 - Πίνακας"/>
          <p:cNvGraphicFramePr>
            <a:graphicFrameLocks noGrp="1"/>
          </p:cNvGraphicFramePr>
          <p:nvPr>
            <p:extLst>
              <p:ext uri="{D42A27DB-BD31-4B8C-83A1-F6EECF244321}">
                <p14:modId xmlns:p14="http://schemas.microsoft.com/office/powerpoint/2010/main" val="1718002443"/>
              </p:ext>
            </p:extLst>
          </p:nvPr>
        </p:nvGraphicFramePr>
        <p:xfrm>
          <a:off x="1259632" y="2564904"/>
          <a:ext cx="6096000" cy="1584960"/>
        </p:xfrm>
        <a:graphic>
          <a:graphicData uri="http://schemas.openxmlformats.org/drawingml/2006/table">
            <a:tbl>
              <a:tblPr firstRow="1" bandRow="1">
                <a:tableStyleId>{85BE263C-DBD7-4A20-BB59-AAB30ACAA65A}</a:tableStyleId>
              </a:tblPr>
              <a:tblGrid>
                <a:gridCol w="2032000"/>
                <a:gridCol w="2032000"/>
                <a:gridCol w="2032000"/>
              </a:tblGrid>
              <a:tr h="370840">
                <a:tc>
                  <a:txBody>
                    <a:bodyPr/>
                    <a:lstStyle/>
                    <a:p>
                      <a:r>
                        <a:rPr lang="el-GR" sz="2000" dirty="0" smtClean="0"/>
                        <a:t>Εξέταση</a:t>
                      </a:r>
                      <a:endParaRPr lang="el-GR" sz="2000" dirty="0"/>
                    </a:p>
                  </a:txBody>
                  <a:tcPr>
                    <a:solidFill>
                      <a:srgbClr val="820000"/>
                    </a:solidFill>
                  </a:tcPr>
                </a:tc>
                <a:tc>
                  <a:txBody>
                    <a:bodyPr/>
                    <a:lstStyle/>
                    <a:p>
                      <a:r>
                        <a:rPr lang="el-GR" sz="2000" dirty="0" smtClean="0"/>
                        <a:t>Τιμή</a:t>
                      </a:r>
                      <a:endParaRPr lang="el-GR" sz="2000" dirty="0"/>
                    </a:p>
                  </a:txBody>
                  <a:tcPr>
                    <a:solidFill>
                      <a:srgbClr val="820000"/>
                    </a:solidFill>
                  </a:tcPr>
                </a:tc>
                <a:tc>
                  <a:txBody>
                    <a:bodyPr/>
                    <a:lstStyle/>
                    <a:p>
                      <a:r>
                        <a:rPr lang="el-GR" sz="2000" dirty="0" smtClean="0"/>
                        <a:t>Τιμές αναφοράς</a:t>
                      </a:r>
                      <a:endParaRPr lang="el-GR" sz="2000" dirty="0"/>
                    </a:p>
                  </a:txBody>
                  <a:tcPr>
                    <a:solidFill>
                      <a:srgbClr val="820000"/>
                    </a:solidFill>
                  </a:tcPr>
                </a:tc>
              </a:tr>
              <a:tr h="370840">
                <a:tc>
                  <a:txBody>
                    <a:bodyPr/>
                    <a:lstStyle/>
                    <a:p>
                      <a:r>
                        <a:rPr lang="en-US" sz="2000" dirty="0" smtClean="0"/>
                        <a:t>Gluc</a:t>
                      </a:r>
                      <a:endParaRPr lang="el-GR" sz="2000" dirty="0"/>
                    </a:p>
                  </a:txBody>
                  <a:tcPr/>
                </a:tc>
                <a:tc>
                  <a:txBody>
                    <a:bodyPr/>
                    <a:lstStyle/>
                    <a:p>
                      <a:r>
                        <a:rPr lang="el-GR" sz="2000" dirty="0" smtClean="0"/>
                        <a:t>536 </a:t>
                      </a:r>
                      <a:r>
                        <a:rPr lang="en-US" sz="2000" dirty="0" smtClean="0"/>
                        <a:t>mg/dL</a:t>
                      </a:r>
                      <a:endParaRPr lang="el-GR" sz="2000" dirty="0"/>
                    </a:p>
                  </a:txBody>
                  <a:tcPr/>
                </a:tc>
                <a:tc>
                  <a:txBody>
                    <a:bodyPr/>
                    <a:lstStyle/>
                    <a:p>
                      <a:r>
                        <a:rPr lang="en-US" sz="2000" dirty="0" smtClean="0"/>
                        <a:t>70 – 110 mg/dL</a:t>
                      </a:r>
                      <a:endParaRPr lang="el-GR" sz="2000" dirty="0"/>
                    </a:p>
                  </a:txBody>
                  <a:tcPr/>
                </a:tc>
              </a:tr>
              <a:tr h="370840">
                <a:tc>
                  <a:txBody>
                    <a:bodyPr/>
                    <a:lstStyle/>
                    <a:p>
                      <a:r>
                        <a:rPr lang="en-US" sz="2000" dirty="0" smtClean="0"/>
                        <a:t>Chol</a:t>
                      </a:r>
                      <a:endParaRPr lang="el-GR" sz="2000" dirty="0"/>
                    </a:p>
                  </a:txBody>
                  <a:tcPr/>
                </a:tc>
                <a:tc>
                  <a:txBody>
                    <a:bodyPr/>
                    <a:lstStyle/>
                    <a:p>
                      <a:r>
                        <a:rPr lang="en-US" sz="2000" dirty="0" smtClean="0"/>
                        <a:t>2056 mg/dL</a:t>
                      </a:r>
                      <a:endParaRPr lang="el-GR" sz="2000" dirty="0"/>
                    </a:p>
                  </a:txBody>
                  <a:tcPr/>
                </a:tc>
                <a:tc>
                  <a:txBody>
                    <a:bodyPr/>
                    <a:lstStyle/>
                    <a:p>
                      <a:r>
                        <a:rPr lang="en-US" sz="2000" dirty="0" smtClean="0"/>
                        <a:t>&lt; 200 mg/dL</a:t>
                      </a:r>
                      <a:endParaRPr lang="el-GR" sz="2000" dirty="0"/>
                    </a:p>
                  </a:txBody>
                  <a:tcPr/>
                </a:tc>
              </a:tr>
              <a:tr h="370840">
                <a:tc>
                  <a:txBody>
                    <a:bodyPr/>
                    <a:lstStyle/>
                    <a:p>
                      <a:r>
                        <a:rPr lang="en-US" sz="2000" dirty="0" smtClean="0"/>
                        <a:t>Trig</a:t>
                      </a:r>
                      <a:endParaRPr lang="el-GR" sz="2000" dirty="0"/>
                    </a:p>
                  </a:txBody>
                  <a:tcPr/>
                </a:tc>
                <a:tc>
                  <a:txBody>
                    <a:bodyPr/>
                    <a:lstStyle/>
                    <a:p>
                      <a:r>
                        <a:rPr lang="en-US" sz="2000" dirty="0" smtClean="0"/>
                        <a:t>1100</a:t>
                      </a:r>
                      <a:r>
                        <a:rPr lang="en-US" sz="2000" baseline="0" dirty="0" smtClean="0"/>
                        <a:t> mg/dL</a:t>
                      </a:r>
                      <a:endParaRPr lang="el-GR" sz="2000" dirty="0"/>
                    </a:p>
                  </a:txBody>
                  <a:tcPr/>
                </a:tc>
                <a:tc>
                  <a:txBody>
                    <a:bodyPr/>
                    <a:lstStyle/>
                    <a:p>
                      <a:r>
                        <a:rPr lang="en-US" sz="2000" dirty="0" smtClean="0"/>
                        <a:t>&lt; 150 mg/dL</a:t>
                      </a:r>
                      <a:endParaRPr lang="el-GR" sz="2000" dirty="0"/>
                    </a:p>
                  </a:txBody>
                  <a:tcPr/>
                </a:tc>
              </a:tr>
            </a:tbl>
          </a:graphicData>
        </a:graphic>
      </p:graphicFrame>
      <p:sp>
        <p:nvSpPr>
          <p:cNvPr id="6" name="5 - TextBox"/>
          <p:cNvSpPr txBox="1"/>
          <p:nvPr/>
        </p:nvSpPr>
        <p:spPr>
          <a:xfrm>
            <a:off x="755576" y="4509120"/>
            <a:ext cx="8064896" cy="1569660"/>
          </a:xfrm>
          <a:prstGeom prst="rect">
            <a:avLst/>
          </a:prstGeom>
          <a:noFill/>
        </p:spPr>
        <p:txBody>
          <a:bodyPr wrap="square" rtlCol="0">
            <a:spAutoFit/>
          </a:bodyPr>
          <a:lstStyle/>
          <a:p>
            <a:r>
              <a:rPr lang="en-US" sz="2400" dirty="0" smtClean="0">
                <a:latin typeface="+mn-lt"/>
              </a:rPr>
              <a:t>O </a:t>
            </a:r>
            <a:r>
              <a:rPr lang="el-GR" sz="2400" dirty="0" smtClean="0">
                <a:latin typeface="+mn-lt"/>
              </a:rPr>
              <a:t>λιπαιμικός ορός υποδεικνύει χυλομικρά και </a:t>
            </a:r>
            <a:r>
              <a:rPr lang="en-US" sz="2400" dirty="0" smtClean="0">
                <a:latin typeface="+mn-lt"/>
              </a:rPr>
              <a:t>VLDL. H </a:t>
            </a:r>
            <a:r>
              <a:rPr lang="el-GR" sz="2400" dirty="0" smtClean="0">
                <a:latin typeface="+mn-lt"/>
              </a:rPr>
              <a:t>υπερλιπιδαιμία μπορεί να προκαλέσει επιπλοκές σε ένα μη ρυθμιζόμενο διαβήτη λόγω ελαττωμένης λιποπρωτεινικής λιπάσης και αυξημένης σύνθεσης τριγλυκεριδίων.</a:t>
            </a:r>
            <a:endParaRPr lang="el-GR" sz="2400" dirty="0">
              <a:latin typeface="+mn-lt"/>
            </a:endParaRPr>
          </a:p>
        </p:txBody>
      </p:sp>
    </p:spTree>
    <p:extLst>
      <p:ext uri="{BB962C8B-B14F-4D97-AF65-F5344CB8AC3E}">
        <p14:creationId xmlns:p14="http://schemas.microsoft.com/office/powerpoint/2010/main" val="26603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Μελέτη Περίπτωσης </a:t>
            </a:r>
            <a:r>
              <a:rPr lang="el-GR" dirty="0" smtClean="0"/>
              <a:t>3</a:t>
            </a:r>
            <a:endParaRPr lang="el-GR" dirty="0"/>
          </a:p>
        </p:txBody>
      </p:sp>
      <p:sp>
        <p:nvSpPr>
          <p:cNvPr id="8" name="Content Placeholder 7"/>
          <p:cNvSpPr>
            <a:spLocks noGrp="1"/>
          </p:cNvSpPr>
          <p:nvPr>
            <p:ph idx="1"/>
          </p:nvPr>
        </p:nvSpPr>
        <p:spPr/>
        <p:txBody>
          <a:bodyPr>
            <a:normAutofit/>
          </a:bodyPr>
          <a:lstStyle/>
          <a:p>
            <a:r>
              <a:rPr lang="en-US" sz="2400" dirty="0"/>
              <a:t>45</a:t>
            </a:r>
            <a:r>
              <a:rPr lang="el-GR" sz="2400" dirty="0"/>
              <a:t>χρονος παχύσαρκος μπάρμαν, με ιστορικό βαριάς κατανάλωσης αλκοόλ, παραπονούνταν για επαναλαμβανόμενο επιγαστρικό άλγος και για αυτό υποβλήθηκε σε γαστροσκόπηση όπου φάνηκε ότι είχε έλγος δωδακαδάκτυλου.</a:t>
            </a:r>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64</a:t>
            </a:fld>
            <a:endParaRPr lang="el-GR" dirty="0"/>
          </a:p>
        </p:txBody>
      </p:sp>
      <p:graphicFrame>
        <p:nvGraphicFramePr>
          <p:cNvPr id="5" name="4 - Πίνακας"/>
          <p:cNvGraphicFramePr>
            <a:graphicFrameLocks noGrp="1"/>
          </p:cNvGraphicFramePr>
          <p:nvPr>
            <p:extLst>
              <p:ext uri="{D42A27DB-BD31-4B8C-83A1-F6EECF244321}">
                <p14:modId xmlns:p14="http://schemas.microsoft.com/office/powerpoint/2010/main" val="3077303789"/>
              </p:ext>
            </p:extLst>
          </p:nvPr>
        </p:nvGraphicFramePr>
        <p:xfrm>
          <a:off x="1596008" y="3212976"/>
          <a:ext cx="6096000" cy="1584960"/>
        </p:xfrm>
        <a:graphic>
          <a:graphicData uri="http://schemas.openxmlformats.org/drawingml/2006/table">
            <a:tbl>
              <a:tblPr firstRow="1" bandRow="1">
                <a:tableStyleId>{85BE263C-DBD7-4A20-BB59-AAB30ACAA65A}</a:tableStyleId>
              </a:tblPr>
              <a:tblGrid>
                <a:gridCol w="2032000"/>
                <a:gridCol w="2032000"/>
                <a:gridCol w="2032000"/>
              </a:tblGrid>
              <a:tr h="370840">
                <a:tc>
                  <a:txBody>
                    <a:bodyPr/>
                    <a:lstStyle/>
                    <a:p>
                      <a:r>
                        <a:rPr lang="el-GR" sz="2000" dirty="0" smtClean="0"/>
                        <a:t>Εξέταση</a:t>
                      </a:r>
                      <a:endParaRPr lang="el-GR" sz="2000" dirty="0"/>
                    </a:p>
                  </a:txBody>
                  <a:tcPr>
                    <a:solidFill>
                      <a:srgbClr val="820000"/>
                    </a:solidFill>
                  </a:tcPr>
                </a:tc>
                <a:tc>
                  <a:txBody>
                    <a:bodyPr/>
                    <a:lstStyle/>
                    <a:p>
                      <a:r>
                        <a:rPr lang="el-GR" sz="2000" dirty="0" smtClean="0"/>
                        <a:t>Τιμή</a:t>
                      </a:r>
                      <a:endParaRPr lang="el-GR" sz="2000" dirty="0"/>
                    </a:p>
                  </a:txBody>
                  <a:tcPr>
                    <a:solidFill>
                      <a:srgbClr val="820000"/>
                    </a:solidFill>
                  </a:tcPr>
                </a:tc>
                <a:tc>
                  <a:txBody>
                    <a:bodyPr/>
                    <a:lstStyle/>
                    <a:p>
                      <a:r>
                        <a:rPr lang="el-GR" sz="2000" dirty="0" smtClean="0"/>
                        <a:t>Τιμές αναφοράς</a:t>
                      </a:r>
                      <a:endParaRPr lang="el-GR" sz="2000" dirty="0"/>
                    </a:p>
                  </a:txBody>
                  <a:tcPr>
                    <a:solidFill>
                      <a:srgbClr val="820000"/>
                    </a:solidFill>
                  </a:tcPr>
                </a:tc>
              </a:tr>
              <a:tr h="370840">
                <a:tc>
                  <a:txBody>
                    <a:bodyPr/>
                    <a:lstStyle/>
                    <a:p>
                      <a:r>
                        <a:rPr lang="en-US" sz="2000" dirty="0" smtClean="0"/>
                        <a:t>Gluc</a:t>
                      </a:r>
                      <a:endParaRPr lang="el-GR" sz="2000" dirty="0"/>
                    </a:p>
                  </a:txBody>
                  <a:tcPr/>
                </a:tc>
                <a:tc>
                  <a:txBody>
                    <a:bodyPr/>
                    <a:lstStyle/>
                    <a:p>
                      <a:r>
                        <a:rPr lang="el-GR" sz="2000" dirty="0" smtClean="0"/>
                        <a:t>117 </a:t>
                      </a:r>
                      <a:r>
                        <a:rPr lang="en-US" sz="2000" dirty="0" smtClean="0"/>
                        <a:t>mg/dL</a:t>
                      </a:r>
                      <a:endParaRPr lang="el-GR" sz="2000" dirty="0"/>
                    </a:p>
                  </a:txBody>
                  <a:tcPr/>
                </a:tc>
                <a:tc>
                  <a:txBody>
                    <a:bodyPr/>
                    <a:lstStyle/>
                    <a:p>
                      <a:r>
                        <a:rPr lang="en-US" sz="2000" dirty="0" smtClean="0"/>
                        <a:t>70- 106 mg/dL</a:t>
                      </a:r>
                      <a:endParaRPr lang="el-GR" sz="2000" dirty="0"/>
                    </a:p>
                  </a:txBody>
                  <a:tcPr/>
                </a:tc>
              </a:tr>
              <a:tr h="370840">
                <a:tc>
                  <a:txBody>
                    <a:bodyPr/>
                    <a:lstStyle/>
                    <a:p>
                      <a:r>
                        <a:rPr lang="en-US" sz="2000" dirty="0" smtClean="0"/>
                        <a:t>Chol</a:t>
                      </a:r>
                      <a:endParaRPr lang="el-GR" sz="2000" dirty="0"/>
                    </a:p>
                  </a:txBody>
                  <a:tcPr/>
                </a:tc>
                <a:tc>
                  <a:txBody>
                    <a:bodyPr/>
                    <a:lstStyle/>
                    <a:p>
                      <a:r>
                        <a:rPr lang="el-GR" sz="2000" dirty="0" smtClean="0"/>
                        <a:t>245</a:t>
                      </a:r>
                      <a:r>
                        <a:rPr lang="en-US" sz="2000" dirty="0" smtClean="0"/>
                        <a:t> mg/dL</a:t>
                      </a:r>
                      <a:endParaRPr lang="el-GR" sz="2000" dirty="0"/>
                    </a:p>
                  </a:txBody>
                  <a:tcPr/>
                </a:tc>
                <a:tc>
                  <a:txBody>
                    <a:bodyPr/>
                    <a:lstStyle/>
                    <a:p>
                      <a:r>
                        <a:rPr lang="en-US" sz="2000" dirty="0" smtClean="0"/>
                        <a:t>&lt; 200 mg/dL</a:t>
                      </a:r>
                      <a:endParaRPr lang="el-GR" sz="2000" dirty="0"/>
                    </a:p>
                  </a:txBody>
                  <a:tcPr/>
                </a:tc>
              </a:tr>
              <a:tr h="370840">
                <a:tc>
                  <a:txBody>
                    <a:bodyPr/>
                    <a:lstStyle/>
                    <a:p>
                      <a:r>
                        <a:rPr lang="en-US" sz="2000" dirty="0" smtClean="0"/>
                        <a:t>Trig</a:t>
                      </a:r>
                      <a:endParaRPr lang="el-GR" sz="2000" dirty="0"/>
                    </a:p>
                  </a:txBody>
                  <a:tcPr/>
                </a:tc>
                <a:tc>
                  <a:txBody>
                    <a:bodyPr/>
                    <a:lstStyle/>
                    <a:p>
                      <a:r>
                        <a:rPr lang="el-GR" sz="2000" dirty="0" smtClean="0"/>
                        <a:t>450</a:t>
                      </a:r>
                      <a:r>
                        <a:rPr lang="en-US" sz="2000" baseline="0" dirty="0" smtClean="0"/>
                        <a:t> mg/dL</a:t>
                      </a:r>
                      <a:endParaRPr lang="el-GR" sz="2000" dirty="0"/>
                    </a:p>
                  </a:txBody>
                  <a:tcPr/>
                </a:tc>
                <a:tc>
                  <a:txBody>
                    <a:bodyPr/>
                    <a:lstStyle/>
                    <a:p>
                      <a:r>
                        <a:rPr lang="en-US" sz="2000" dirty="0" smtClean="0"/>
                        <a:t>&lt; 150 mg/dL</a:t>
                      </a:r>
                      <a:endParaRPr lang="el-GR" sz="2000" dirty="0"/>
                    </a:p>
                  </a:txBody>
                  <a:tcPr/>
                </a:tc>
              </a:tr>
            </a:tbl>
          </a:graphicData>
        </a:graphic>
      </p:graphicFrame>
      <p:sp>
        <p:nvSpPr>
          <p:cNvPr id="6" name="5 - TextBox"/>
          <p:cNvSpPr txBox="1"/>
          <p:nvPr/>
        </p:nvSpPr>
        <p:spPr>
          <a:xfrm>
            <a:off x="755576" y="5009232"/>
            <a:ext cx="8064896" cy="1569660"/>
          </a:xfrm>
          <a:prstGeom prst="rect">
            <a:avLst/>
          </a:prstGeom>
          <a:noFill/>
        </p:spPr>
        <p:txBody>
          <a:bodyPr wrap="square" rtlCol="0">
            <a:spAutoFit/>
          </a:bodyPr>
          <a:lstStyle/>
          <a:p>
            <a:r>
              <a:rPr lang="el-GR" sz="2400" dirty="0" smtClean="0">
                <a:latin typeface="+mn-lt"/>
              </a:rPr>
              <a:t>Η κατανάλωση αλκοόλ προκαλεί υπερτριγλυκεριδαιμία αυξάνοντας τη σύνθεση των τριγλυκεριδίων.</a:t>
            </a:r>
            <a:r>
              <a:rPr lang="en-US" sz="2400" dirty="0" smtClean="0">
                <a:latin typeface="+mn-lt"/>
              </a:rPr>
              <a:t> </a:t>
            </a:r>
            <a:r>
              <a:rPr lang="el-GR" sz="2400" dirty="0" smtClean="0">
                <a:latin typeface="+mn-lt"/>
              </a:rPr>
              <a:t>Επιπλέον η παχυσαρκία προκαλεί αντίσταση στην ινσουλίνη που αυξάνει την γλυκόζη.</a:t>
            </a:r>
            <a:endParaRPr lang="el-GR" sz="2400" dirty="0">
              <a:latin typeface="+mn-lt"/>
            </a:endParaRPr>
          </a:p>
        </p:txBody>
      </p:sp>
    </p:spTree>
    <p:extLst>
      <p:ext uri="{BB962C8B-B14F-4D97-AF65-F5344CB8AC3E}">
        <p14:creationId xmlns:p14="http://schemas.microsoft.com/office/powerpoint/2010/main" val="13700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Μελέτη Περίπτωσης 4</a:t>
            </a:r>
          </a:p>
        </p:txBody>
      </p:sp>
      <p:sp>
        <p:nvSpPr>
          <p:cNvPr id="8" name="Content Placeholder 7"/>
          <p:cNvSpPr>
            <a:spLocks noGrp="1"/>
          </p:cNvSpPr>
          <p:nvPr>
            <p:ph idx="1"/>
          </p:nvPr>
        </p:nvSpPr>
        <p:spPr/>
        <p:txBody>
          <a:bodyPr>
            <a:normAutofit/>
          </a:bodyPr>
          <a:lstStyle/>
          <a:p>
            <a:r>
              <a:rPr lang="el-GR" sz="2400" dirty="0"/>
              <a:t>Συνταξιούχος δικηγόρος εισήχθη στο νοσοκομείο με θωρακικό άλγος, που παρουσιάστηκε μετά από μιας ημέρα σκάψιμο στον κήπο.</a:t>
            </a:r>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65</a:t>
            </a:fld>
            <a:endParaRPr lang="el-GR" dirty="0"/>
          </a:p>
        </p:txBody>
      </p:sp>
      <p:graphicFrame>
        <p:nvGraphicFramePr>
          <p:cNvPr id="5" name="4 - Πίνακας"/>
          <p:cNvGraphicFramePr>
            <a:graphicFrameLocks noGrp="1"/>
          </p:cNvGraphicFramePr>
          <p:nvPr>
            <p:extLst>
              <p:ext uri="{D42A27DB-BD31-4B8C-83A1-F6EECF244321}">
                <p14:modId xmlns:p14="http://schemas.microsoft.com/office/powerpoint/2010/main" val="4150598704"/>
              </p:ext>
            </p:extLst>
          </p:nvPr>
        </p:nvGraphicFramePr>
        <p:xfrm>
          <a:off x="1524000" y="2636912"/>
          <a:ext cx="6096000" cy="1584960"/>
        </p:xfrm>
        <a:graphic>
          <a:graphicData uri="http://schemas.openxmlformats.org/drawingml/2006/table">
            <a:tbl>
              <a:tblPr firstRow="1" bandRow="1">
                <a:tableStyleId>{85BE263C-DBD7-4A20-BB59-AAB30ACAA65A}</a:tableStyleId>
              </a:tblPr>
              <a:tblGrid>
                <a:gridCol w="2032000"/>
                <a:gridCol w="2032000"/>
                <a:gridCol w="2032000"/>
              </a:tblGrid>
              <a:tr h="370840">
                <a:tc>
                  <a:txBody>
                    <a:bodyPr/>
                    <a:lstStyle/>
                    <a:p>
                      <a:r>
                        <a:rPr lang="el-GR" sz="2000" dirty="0" smtClean="0"/>
                        <a:t>Εξέταση</a:t>
                      </a:r>
                      <a:endParaRPr lang="el-GR" sz="2000" dirty="0"/>
                    </a:p>
                  </a:txBody>
                  <a:tcPr>
                    <a:solidFill>
                      <a:srgbClr val="820000"/>
                    </a:solidFill>
                  </a:tcPr>
                </a:tc>
                <a:tc>
                  <a:txBody>
                    <a:bodyPr/>
                    <a:lstStyle/>
                    <a:p>
                      <a:r>
                        <a:rPr lang="el-GR" sz="2000" dirty="0" smtClean="0"/>
                        <a:t>Τιμή</a:t>
                      </a:r>
                      <a:endParaRPr lang="el-GR" sz="2000" dirty="0"/>
                    </a:p>
                  </a:txBody>
                  <a:tcPr>
                    <a:solidFill>
                      <a:srgbClr val="820000"/>
                    </a:solidFill>
                  </a:tcPr>
                </a:tc>
                <a:tc>
                  <a:txBody>
                    <a:bodyPr/>
                    <a:lstStyle/>
                    <a:p>
                      <a:r>
                        <a:rPr lang="el-GR" sz="2000" dirty="0" smtClean="0"/>
                        <a:t>Τιμές αναφοράς</a:t>
                      </a:r>
                      <a:endParaRPr lang="el-GR" sz="2000" dirty="0"/>
                    </a:p>
                  </a:txBody>
                  <a:tcPr>
                    <a:solidFill>
                      <a:srgbClr val="820000"/>
                    </a:solidFill>
                  </a:tcPr>
                </a:tc>
              </a:tr>
              <a:tr h="370840">
                <a:tc>
                  <a:txBody>
                    <a:bodyPr/>
                    <a:lstStyle/>
                    <a:p>
                      <a:r>
                        <a:rPr lang="en-US" sz="2000" dirty="0" smtClean="0"/>
                        <a:t>CK</a:t>
                      </a:r>
                      <a:endParaRPr lang="el-GR" sz="2000" dirty="0"/>
                    </a:p>
                  </a:txBody>
                  <a:tcPr/>
                </a:tc>
                <a:tc>
                  <a:txBody>
                    <a:bodyPr/>
                    <a:lstStyle/>
                    <a:p>
                      <a:r>
                        <a:rPr lang="en-US" sz="2000" dirty="0" smtClean="0"/>
                        <a:t>300 U/L</a:t>
                      </a:r>
                      <a:endParaRPr lang="el-GR" sz="2000" dirty="0"/>
                    </a:p>
                  </a:txBody>
                  <a:tcPr/>
                </a:tc>
                <a:tc>
                  <a:txBody>
                    <a:bodyPr/>
                    <a:lstStyle/>
                    <a:p>
                      <a:r>
                        <a:rPr lang="en-US" sz="2000" dirty="0" smtClean="0"/>
                        <a:t>30 – 135 U/L</a:t>
                      </a:r>
                      <a:endParaRPr lang="el-GR" sz="2000" dirty="0"/>
                    </a:p>
                  </a:txBody>
                  <a:tcPr/>
                </a:tc>
              </a:tr>
              <a:tr h="370840">
                <a:tc>
                  <a:txBody>
                    <a:bodyPr/>
                    <a:lstStyle/>
                    <a:p>
                      <a:r>
                        <a:rPr lang="en-US" sz="2000" dirty="0" smtClean="0"/>
                        <a:t>CK-MB</a:t>
                      </a:r>
                      <a:endParaRPr lang="el-GR" sz="2000" dirty="0"/>
                    </a:p>
                  </a:txBody>
                  <a:tcPr/>
                </a:tc>
                <a:tc>
                  <a:txBody>
                    <a:bodyPr/>
                    <a:lstStyle/>
                    <a:p>
                      <a:r>
                        <a:rPr lang="en-US" sz="2000" dirty="0" smtClean="0"/>
                        <a:t>5 U/L</a:t>
                      </a:r>
                      <a:endParaRPr lang="el-GR" sz="2000" dirty="0"/>
                    </a:p>
                  </a:txBody>
                  <a:tcPr/>
                </a:tc>
                <a:tc>
                  <a:txBody>
                    <a:bodyPr/>
                    <a:lstStyle/>
                    <a:p>
                      <a:r>
                        <a:rPr lang="en-US" sz="2000" dirty="0" smtClean="0"/>
                        <a:t>0 – 18 U/L</a:t>
                      </a:r>
                      <a:endParaRPr lang="el-GR" sz="2000" dirty="0"/>
                    </a:p>
                  </a:txBody>
                  <a:tcPr/>
                </a:tc>
              </a:tr>
              <a:tr h="370840">
                <a:tc>
                  <a:txBody>
                    <a:bodyPr/>
                    <a:lstStyle/>
                    <a:p>
                      <a:r>
                        <a:rPr lang="en-US" sz="2000" dirty="0" smtClean="0"/>
                        <a:t>cTnI</a:t>
                      </a:r>
                      <a:endParaRPr lang="el-GR" sz="2000" dirty="0"/>
                    </a:p>
                  </a:txBody>
                  <a:tcPr/>
                </a:tc>
                <a:tc>
                  <a:txBody>
                    <a:bodyPr/>
                    <a:lstStyle/>
                    <a:p>
                      <a:r>
                        <a:rPr lang="en-US" sz="2000" dirty="0" smtClean="0"/>
                        <a:t>&lt; 0,03</a:t>
                      </a:r>
                      <a:r>
                        <a:rPr lang="en-US" sz="2000" baseline="0" dirty="0" smtClean="0"/>
                        <a:t> </a:t>
                      </a:r>
                      <a:r>
                        <a:rPr lang="el-GR" sz="2000" baseline="0" dirty="0" smtClean="0"/>
                        <a:t>μ</a:t>
                      </a:r>
                      <a:r>
                        <a:rPr lang="en-US" sz="2000" baseline="0" dirty="0" smtClean="0"/>
                        <a:t>g/L</a:t>
                      </a:r>
                      <a:endParaRPr lang="el-GR" sz="2000" dirty="0"/>
                    </a:p>
                  </a:txBody>
                  <a:tcPr/>
                </a:tc>
                <a:tc>
                  <a:txBody>
                    <a:bodyPr/>
                    <a:lstStyle/>
                    <a:p>
                      <a:r>
                        <a:rPr lang="en-US" sz="2000" dirty="0" smtClean="0"/>
                        <a:t>&lt; 10 </a:t>
                      </a:r>
                      <a:r>
                        <a:rPr lang="el-GR" sz="2000" dirty="0" smtClean="0"/>
                        <a:t>μ</a:t>
                      </a:r>
                      <a:r>
                        <a:rPr lang="en-US" sz="2000" dirty="0" smtClean="0"/>
                        <a:t>g</a:t>
                      </a:r>
                      <a:r>
                        <a:rPr lang="el-GR" sz="2000" dirty="0" smtClean="0"/>
                        <a:t>/</a:t>
                      </a:r>
                      <a:r>
                        <a:rPr lang="en-US" sz="2000" dirty="0" smtClean="0"/>
                        <a:t>L</a:t>
                      </a:r>
                      <a:endParaRPr lang="el-GR" sz="2000" dirty="0"/>
                    </a:p>
                  </a:txBody>
                  <a:tcPr/>
                </a:tc>
              </a:tr>
            </a:tbl>
          </a:graphicData>
        </a:graphic>
      </p:graphicFrame>
      <p:sp>
        <p:nvSpPr>
          <p:cNvPr id="6" name="5 - TextBox"/>
          <p:cNvSpPr txBox="1"/>
          <p:nvPr/>
        </p:nvSpPr>
        <p:spPr>
          <a:xfrm>
            <a:off x="827584" y="4496341"/>
            <a:ext cx="7776864" cy="1200329"/>
          </a:xfrm>
          <a:prstGeom prst="rect">
            <a:avLst/>
          </a:prstGeom>
          <a:noFill/>
        </p:spPr>
        <p:txBody>
          <a:bodyPr wrap="square" rtlCol="0">
            <a:spAutoFit/>
          </a:bodyPr>
          <a:lstStyle/>
          <a:p>
            <a:r>
              <a:rPr lang="en-US" sz="2400" dirty="0" smtClean="0">
                <a:latin typeface="+mn-lt"/>
              </a:rPr>
              <a:t>H CK </a:t>
            </a:r>
            <a:r>
              <a:rPr lang="el-GR" sz="2400" dirty="0" smtClean="0">
                <a:latin typeface="+mn-lt"/>
              </a:rPr>
              <a:t>είναι αυξημένη ενώ η </a:t>
            </a:r>
            <a:r>
              <a:rPr lang="en-US" sz="2400" dirty="0" smtClean="0">
                <a:latin typeface="+mn-lt"/>
              </a:rPr>
              <a:t>CK-MB </a:t>
            </a:r>
            <a:r>
              <a:rPr lang="el-GR" sz="2400" dirty="0" smtClean="0">
                <a:latin typeface="+mn-lt"/>
              </a:rPr>
              <a:t>και η τροπονίνη είναι φυσιολογική. Προφανώς η αύξηση της </a:t>
            </a:r>
            <a:r>
              <a:rPr lang="en-US" sz="2400" dirty="0" smtClean="0">
                <a:latin typeface="+mn-lt"/>
              </a:rPr>
              <a:t>CK </a:t>
            </a:r>
            <a:r>
              <a:rPr lang="el-GR" sz="2400" dirty="0" smtClean="0">
                <a:latin typeface="+mn-lt"/>
              </a:rPr>
              <a:t>οφείλεται στη μυϊκή δραστηριότητα.</a:t>
            </a:r>
            <a:endParaRPr lang="el-GR" sz="2400" dirty="0">
              <a:latin typeface="+mn-lt"/>
            </a:endParaRPr>
          </a:p>
        </p:txBody>
      </p:sp>
    </p:spTree>
    <p:extLst>
      <p:ext uri="{BB962C8B-B14F-4D97-AF65-F5344CB8AC3E}">
        <p14:creationId xmlns:p14="http://schemas.microsoft.com/office/powerpoint/2010/main" val="42133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Μελέτη Περίπτωσης </a:t>
            </a:r>
            <a:r>
              <a:rPr lang="el-GR" dirty="0" smtClean="0"/>
              <a:t>5</a:t>
            </a:r>
            <a:endParaRPr lang="el-GR" dirty="0"/>
          </a:p>
        </p:txBody>
      </p:sp>
      <p:sp>
        <p:nvSpPr>
          <p:cNvPr id="8" name="Content Placeholder 7"/>
          <p:cNvSpPr>
            <a:spLocks noGrp="1"/>
          </p:cNvSpPr>
          <p:nvPr>
            <p:ph idx="1"/>
          </p:nvPr>
        </p:nvSpPr>
        <p:spPr>
          <a:xfrm>
            <a:off x="457200" y="1196752"/>
            <a:ext cx="8229600" cy="1728192"/>
          </a:xfrm>
        </p:spPr>
        <p:txBody>
          <a:bodyPr>
            <a:normAutofit/>
          </a:bodyPr>
          <a:lstStyle/>
          <a:p>
            <a:r>
              <a:rPr lang="el-GR" sz="2400" dirty="0"/>
              <a:t>Μεσήλικας που είχε υποστεί έμφραγμα του μυοκαρδίου παραπονέθηκε για δεξιό επιγαστρικό άλγος. Στην εξέταση βρέθηκε ότι η πίεση της σφραγίτιδας φλέβας ήταν αυξημένη και το ήπαρ του ελαφρώς διογκωμένο.</a:t>
            </a:r>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66</a:t>
            </a:fld>
            <a:endParaRPr lang="el-GR" dirty="0"/>
          </a:p>
        </p:txBody>
      </p:sp>
      <p:graphicFrame>
        <p:nvGraphicFramePr>
          <p:cNvPr id="5" name="4 - Πίνακας"/>
          <p:cNvGraphicFramePr>
            <a:graphicFrameLocks noGrp="1"/>
          </p:cNvGraphicFramePr>
          <p:nvPr>
            <p:extLst>
              <p:ext uri="{D42A27DB-BD31-4B8C-83A1-F6EECF244321}">
                <p14:modId xmlns:p14="http://schemas.microsoft.com/office/powerpoint/2010/main" val="4228957693"/>
              </p:ext>
            </p:extLst>
          </p:nvPr>
        </p:nvGraphicFramePr>
        <p:xfrm>
          <a:off x="847006" y="2780928"/>
          <a:ext cx="7488831" cy="2286000"/>
        </p:xfrm>
        <a:graphic>
          <a:graphicData uri="http://schemas.openxmlformats.org/drawingml/2006/table">
            <a:tbl>
              <a:tblPr firstRow="1" bandRow="1">
                <a:tableStyleId>{85BE263C-DBD7-4A20-BB59-AAB30ACAA65A}</a:tableStyleId>
              </a:tblPr>
              <a:tblGrid>
                <a:gridCol w="3366390"/>
                <a:gridCol w="1626164"/>
                <a:gridCol w="2496277"/>
              </a:tblGrid>
              <a:tr h="370840">
                <a:tc>
                  <a:txBody>
                    <a:bodyPr/>
                    <a:lstStyle/>
                    <a:p>
                      <a:r>
                        <a:rPr lang="el-GR" sz="2000" dirty="0" smtClean="0"/>
                        <a:t>Εξέταση</a:t>
                      </a:r>
                      <a:endParaRPr lang="el-GR" sz="2000" dirty="0"/>
                    </a:p>
                  </a:txBody>
                  <a:tcPr>
                    <a:solidFill>
                      <a:srgbClr val="820000"/>
                    </a:solidFill>
                  </a:tcPr>
                </a:tc>
                <a:tc>
                  <a:txBody>
                    <a:bodyPr/>
                    <a:lstStyle/>
                    <a:p>
                      <a:r>
                        <a:rPr lang="el-GR" sz="2000" dirty="0" smtClean="0"/>
                        <a:t>Τιμή</a:t>
                      </a:r>
                      <a:endParaRPr lang="el-GR" sz="2000" dirty="0"/>
                    </a:p>
                  </a:txBody>
                  <a:tcPr>
                    <a:solidFill>
                      <a:srgbClr val="820000"/>
                    </a:solidFill>
                  </a:tcPr>
                </a:tc>
                <a:tc>
                  <a:txBody>
                    <a:bodyPr/>
                    <a:lstStyle/>
                    <a:p>
                      <a:r>
                        <a:rPr lang="el-GR" sz="2000" dirty="0" smtClean="0"/>
                        <a:t>Τιμές αναφοράς</a:t>
                      </a:r>
                      <a:endParaRPr lang="el-GR" sz="2000" dirty="0"/>
                    </a:p>
                  </a:txBody>
                  <a:tcPr>
                    <a:solidFill>
                      <a:srgbClr val="820000"/>
                    </a:solidFill>
                  </a:tcPr>
                </a:tc>
              </a:tr>
              <a:tr h="370840">
                <a:tc>
                  <a:txBody>
                    <a:bodyPr/>
                    <a:lstStyle/>
                    <a:p>
                      <a:r>
                        <a:rPr lang="el-GR" sz="2000" dirty="0" smtClean="0"/>
                        <a:t>Χολερυθρίνη</a:t>
                      </a:r>
                      <a:r>
                        <a:rPr lang="en-US" sz="2000" dirty="0" smtClean="0"/>
                        <a:t> (TBILI)</a:t>
                      </a:r>
                      <a:endParaRPr lang="el-GR" sz="2000" dirty="0"/>
                    </a:p>
                  </a:txBody>
                  <a:tcPr/>
                </a:tc>
                <a:tc>
                  <a:txBody>
                    <a:bodyPr/>
                    <a:lstStyle/>
                    <a:p>
                      <a:r>
                        <a:rPr lang="el-GR" sz="2000" dirty="0" smtClean="0"/>
                        <a:t>3,5</a:t>
                      </a:r>
                      <a:r>
                        <a:rPr lang="en-US" sz="2000" dirty="0" smtClean="0"/>
                        <a:t> mg/dL</a:t>
                      </a:r>
                      <a:endParaRPr lang="el-GR" sz="2000" dirty="0"/>
                    </a:p>
                  </a:txBody>
                  <a:tcPr/>
                </a:tc>
                <a:tc>
                  <a:txBody>
                    <a:bodyPr/>
                    <a:lstStyle/>
                    <a:p>
                      <a:r>
                        <a:rPr lang="el-GR" sz="2000" dirty="0" smtClean="0"/>
                        <a:t>0,1 – 1,3 </a:t>
                      </a:r>
                      <a:r>
                        <a:rPr lang="en-US" sz="2000" dirty="0" smtClean="0"/>
                        <a:t>mg/dL</a:t>
                      </a:r>
                      <a:endParaRPr lang="el-GR" sz="2000" dirty="0"/>
                    </a:p>
                  </a:txBody>
                  <a:tcPr/>
                </a:tc>
              </a:tr>
              <a:tr h="370840">
                <a:tc>
                  <a:txBody>
                    <a:bodyPr/>
                    <a:lstStyle/>
                    <a:p>
                      <a:r>
                        <a:rPr lang="el-GR" sz="2000" dirty="0" smtClean="0"/>
                        <a:t>Αλκαλική</a:t>
                      </a:r>
                      <a:r>
                        <a:rPr lang="el-GR" sz="2000" baseline="0" dirty="0" smtClean="0"/>
                        <a:t> φωσφατάση (</a:t>
                      </a:r>
                      <a:r>
                        <a:rPr lang="en-US" sz="2000" baseline="0" dirty="0" smtClean="0"/>
                        <a:t>ALP)</a:t>
                      </a:r>
                      <a:endParaRPr lang="el-GR" sz="2000" dirty="0"/>
                    </a:p>
                  </a:txBody>
                  <a:tcPr/>
                </a:tc>
                <a:tc>
                  <a:txBody>
                    <a:bodyPr/>
                    <a:lstStyle/>
                    <a:p>
                      <a:r>
                        <a:rPr lang="en-US" sz="2000" dirty="0" smtClean="0"/>
                        <a:t>130 U/L</a:t>
                      </a:r>
                      <a:endParaRPr lang="el-GR" sz="2000" dirty="0"/>
                    </a:p>
                  </a:txBody>
                  <a:tcPr/>
                </a:tc>
                <a:tc>
                  <a:txBody>
                    <a:bodyPr/>
                    <a:lstStyle/>
                    <a:p>
                      <a:r>
                        <a:rPr lang="en-US" sz="2000" dirty="0" smtClean="0"/>
                        <a:t>8 – 33 U/L</a:t>
                      </a:r>
                      <a:endParaRPr lang="el-GR" sz="2000" dirty="0"/>
                    </a:p>
                  </a:txBody>
                  <a:tcPr/>
                </a:tc>
              </a:tr>
              <a:tr h="370840">
                <a:tc>
                  <a:txBody>
                    <a:bodyPr/>
                    <a:lstStyle/>
                    <a:p>
                      <a:r>
                        <a:rPr lang="el-GR" sz="2000" dirty="0" smtClean="0"/>
                        <a:t>Ασπαρτική</a:t>
                      </a:r>
                      <a:r>
                        <a:rPr lang="el-GR" sz="2000" baseline="0" dirty="0" smtClean="0"/>
                        <a:t> τρανσαμινάση (</a:t>
                      </a:r>
                      <a:r>
                        <a:rPr lang="en-US" sz="2000" baseline="0" dirty="0" smtClean="0"/>
                        <a:t>GPT)</a:t>
                      </a:r>
                      <a:endParaRPr lang="el-GR" sz="2000" dirty="0"/>
                    </a:p>
                  </a:txBody>
                  <a:tcPr/>
                </a:tc>
                <a:tc>
                  <a:txBody>
                    <a:bodyPr/>
                    <a:lstStyle/>
                    <a:p>
                      <a:r>
                        <a:rPr lang="en-US" sz="2000" dirty="0" smtClean="0"/>
                        <a:t>125 U/L</a:t>
                      </a:r>
                      <a:endParaRPr lang="el-GR" sz="2000" dirty="0"/>
                    </a:p>
                  </a:txBody>
                  <a:tcPr/>
                </a:tc>
                <a:tc>
                  <a:txBody>
                    <a:bodyPr/>
                    <a:lstStyle/>
                    <a:p>
                      <a:r>
                        <a:rPr lang="en-US" sz="2000" dirty="0" smtClean="0"/>
                        <a:t>4 – 36 U/L</a:t>
                      </a:r>
                      <a:endParaRPr lang="el-GR" sz="2000" dirty="0"/>
                    </a:p>
                  </a:txBody>
                  <a:tcPr/>
                </a:tc>
              </a:tr>
              <a:tr h="370840">
                <a:tc>
                  <a:txBody>
                    <a:bodyPr/>
                    <a:lstStyle/>
                    <a:p>
                      <a:r>
                        <a:rPr lang="el-GR" sz="2000" dirty="0" smtClean="0"/>
                        <a:t>Κρεατινική</a:t>
                      </a:r>
                      <a:r>
                        <a:rPr lang="el-GR" sz="2000" baseline="0" dirty="0" smtClean="0"/>
                        <a:t> κινάση </a:t>
                      </a:r>
                      <a:r>
                        <a:rPr lang="en-US" sz="2000" baseline="0" dirty="0" smtClean="0"/>
                        <a:t>(CK)</a:t>
                      </a:r>
                      <a:endParaRPr lang="el-GR" sz="2000" dirty="0"/>
                    </a:p>
                  </a:txBody>
                  <a:tcPr/>
                </a:tc>
                <a:tc>
                  <a:txBody>
                    <a:bodyPr/>
                    <a:lstStyle/>
                    <a:p>
                      <a:r>
                        <a:rPr lang="en-US" sz="2000" dirty="0" smtClean="0"/>
                        <a:t>80 U/L</a:t>
                      </a:r>
                      <a:endParaRPr lang="el-GR" sz="2000" dirty="0"/>
                    </a:p>
                  </a:txBody>
                  <a:tcPr/>
                </a:tc>
                <a:tc>
                  <a:txBody>
                    <a:bodyPr/>
                    <a:lstStyle/>
                    <a:p>
                      <a:r>
                        <a:rPr lang="en-US" sz="2000" dirty="0" smtClean="0"/>
                        <a:t>30 – 135 U/L</a:t>
                      </a:r>
                      <a:endParaRPr lang="el-GR" sz="2000" dirty="0"/>
                    </a:p>
                  </a:txBody>
                  <a:tcPr/>
                </a:tc>
              </a:tr>
            </a:tbl>
          </a:graphicData>
        </a:graphic>
      </p:graphicFrame>
      <p:sp>
        <p:nvSpPr>
          <p:cNvPr id="6" name="5 - TextBox"/>
          <p:cNvSpPr txBox="1"/>
          <p:nvPr/>
        </p:nvSpPr>
        <p:spPr>
          <a:xfrm>
            <a:off x="722413" y="5301207"/>
            <a:ext cx="7738019" cy="1200329"/>
          </a:xfrm>
          <a:prstGeom prst="rect">
            <a:avLst/>
          </a:prstGeom>
          <a:noFill/>
        </p:spPr>
        <p:txBody>
          <a:bodyPr wrap="square" rtlCol="0">
            <a:spAutoFit/>
          </a:bodyPr>
          <a:lstStyle/>
          <a:p>
            <a:r>
              <a:rPr lang="en-US" sz="2400" dirty="0" smtClean="0">
                <a:latin typeface="+mn-lt"/>
              </a:rPr>
              <a:t>H </a:t>
            </a:r>
            <a:r>
              <a:rPr lang="el-GR" sz="2400" dirty="0" smtClean="0">
                <a:latin typeface="+mn-lt"/>
              </a:rPr>
              <a:t>δεξιά καρδιακή ανεπάρκεια προκαλεί ηπατική φλεβική συμφόρηση και γι’αυτό αυξάνεται η </a:t>
            </a:r>
            <a:r>
              <a:rPr lang="en-US" sz="2400" dirty="0" smtClean="0">
                <a:latin typeface="+mn-lt"/>
              </a:rPr>
              <a:t>ALP </a:t>
            </a:r>
            <a:r>
              <a:rPr lang="el-GR" sz="2400" dirty="0" smtClean="0">
                <a:latin typeface="+mn-lt"/>
              </a:rPr>
              <a:t>και η </a:t>
            </a:r>
            <a:r>
              <a:rPr lang="en-US" sz="2400" dirty="0" smtClean="0">
                <a:latin typeface="+mn-lt"/>
              </a:rPr>
              <a:t>TBILI. </a:t>
            </a:r>
            <a:endParaRPr lang="el-GR" sz="2400" dirty="0" smtClean="0">
              <a:latin typeface="+mn-lt"/>
            </a:endParaRPr>
          </a:p>
          <a:p>
            <a:r>
              <a:rPr lang="en-US" sz="2400" dirty="0" smtClean="0">
                <a:latin typeface="+mn-lt"/>
              </a:rPr>
              <a:t>H </a:t>
            </a:r>
            <a:r>
              <a:rPr lang="el-GR" sz="2400" dirty="0" smtClean="0">
                <a:latin typeface="+mn-lt"/>
              </a:rPr>
              <a:t>αύξηση του </a:t>
            </a:r>
            <a:r>
              <a:rPr lang="en-US" sz="2400" dirty="0" smtClean="0">
                <a:latin typeface="+mn-lt"/>
              </a:rPr>
              <a:t>GPT </a:t>
            </a:r>
            <a:r>
              <a:rPr lang="el-GR" sz="2400" dirty="0" smtClean="0">
                <a:latin typeface="+mn-lt"/>
              </a:rPr>
              <a:t>οφείλεται στη πνευμονική εμβολή.</a:t>
            </a:r>
            <a:endParaRPr lang="el-GR" sz="2400" dirty="0">
              <a:latin typeface="+mn-lt"/>
            </a:endParaRPr>
          </a:p>
        </p:txBody>
      </p:sp>
    </p:spTree>
    <p:extLst>
      <p:ext uri="{BB962C8B-B14F-4D97-AF65-F5344CB8AC3E}">
        <p14:creationId xmlns:p14="http://schemas.microsoft.com/office/powerpoint/2010/main" val="109774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l-GR" sz="4000" dirty="0">
                <a:solidFill>
                  <a:srgbClr val="820000"/>
                </a:solidFill>
              </a:rPr>
              <a:t>Βασικοί προσδιορισμοί για τη διάγνωση των </a:t>
            </a:r>
            <a:r>
              <a:rPr lang="el-GR" sz="4000" dirty="0" smtClean="0">
                <a:solidFill>
                  <a:srgbClr val="820000"/>
                </a:solidFill>
              </a:rPr>
              <a:t>λιπιδίων</a:t>
            </a:r>
            <a:endParaRPr lang="el-GR" sz="4000" dirty="0">
              <a:solidFill>
                <a:srgbClr val="820000"/>
              </a:solidFill>
            </a:endParaRPr>
          </a:p>
        </p:txBody>
      </p:sp>
      <p:sp>
        <p:nvSpPr>
          <p:cNvPr id="7" name="Subtitle 6"/>
          <p:cNvSpPr>
            <a:spLocks noGrp="1"/>
          </p:cNvSpPr>
          <p:nvPr>
            <p:ph type="subTitle" idx="1"/>
          </p:nvPr>
        </p:nvSpPr>
        <p:spPr/>
        <p:txBody>
          <a:bodyPr/>
          <a:lstStyle/>
          <a:p>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67</a:t>
            </a:fld>
            <a:endParaRPr lang="el-GR" dirty="0"/>
          </a:p>
        </p:txBody>
      </p:sp>
    </p:spTree>
    <p:extLst>
      <p:ext uri="{BB962C8B-B14F-4D97-AF65-F5344CB8AC3E}">
        <p14:creationId xmlns:p14="http://schemas.microsoft.com/office/powerpoint/2010/main" val="17803321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a:t>Προσδιορισμός χοληστερίνης στον </a:t>
            </a:r>
            <a:r>
              <a:rPr lang="el-GR" dirty="0" smtClean="0"/>
              <a:t>ορό</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68</a:t>
            </a:fld>
            <a:endParaRPr lang="el-GR" dirty="0"/>
          </a:p>
        </p:txBody>
      </p:sp>
      <p:grpSp>
        <p:nvGrpSpPr>
          <p:cNvPr id="2" name="Group 1"/>
          <p:cNvGrpSpPr/>
          <p:nvPr/>
        </p:nvGrpSpPr>
        <p:grpSpPr>
          <a:xfrm>
            <a:off x="107504" y="1598023"/>
            <a:ext cx="8856984" cy="3537685"/>
            <a:chOff x="395536" y="1598023"/>
            <a:chExt cx="8208912" cy="3537685"/>
          </a:xfrm>
        </p:grpSpPr>
        <p:sp>
          <p:nvSpPr>
            <p:cNvPr id="14" name="Line 3"/>
            <p:cNvSpPr>
              <a:spLocks noChangeShapeType="1"/>
            </p:cNvSpPr>
            <p:nvPr/>
          </p:nvSpPr>
          <p:spPr bwMode="auto">
            <a:xfrm>
              <a:off x="3995936" y="4077072"/>
              <a:ext cx="1647825"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15" name="Line 2"/>
            <p:cNvSpPr>
              <a:spLocks noChangeShapeType="1"/>
            </p:cNvSpPr>
            <p:nvPr/>
          </p:nvSpPr>
          <p:spPr bwMode="auto">
            <a:xfrm>
              <a:off x="2627784" y="2276872"/>
              <a:ext cx="1771650"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16" name="Line 1"/>
            <p:cNvSpPr>
              <a:spLocks noChangeShapeType="1"/>
            </p:cNvSpPr>
            <p:nvPr/>
          </p:nvSpPr>
          <p:spPr bwMode="auto">
            <a:xfrm>
              <a:off x="3923928" y="3212976"/>
              <a:ext cx="1944216"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17" name="Rectangle 4"/>
            <p:cNvSpPr>
              <a:spLocks noChangeArrowheads="1"/>
            </p:cNvSpPr>
            <p:nvPr/>
          </p:nvSpPr>
          <p:spPr bwMode="auto">
            <a:xfrm>
              <a:off x="2339752" y="1598023"/>
              <a:ext cx="25922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Εστεράση χοληστερόλης</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18" name="Rectangle 5"/>
            <p:cNvSpPr>
              <a:spLocks noChangeArrowheads="1"/>
            </p:cNvSpPr>
            <p:nvPr/>
          </p:nvSpPr>
          <p:spPr bwMode="auto">
            <a:xfrm rot="10800000" flipV="1">
              <a:off x="1115616" y="3922604"/>
              <a:ext cx="748883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εστέρας χοληστερόλης + 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χοληστερόλη + λιπαρά οξέα</a:t>
              </a:r>
              <a:endParaRPr kumimoji="0" lang="el-GR" b="0"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19" name="Rectangle 6"/>
            <p:cNvSpPr>
              <a:spLocks noChangeArrowheads="1"/>
            </p:cNvSpPr>
            <p:nvPr/>
          </p:nvSpPr>
          <p:spPr bwMode="auto">
            <a:xfrm rot="10800000" flipV="1">
              <a:off x="827584" y="2076237"/>
              <a:ext cx="727280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χοληστερόλη + 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χοληστ-4-εν-3-όνη + 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endParaRPr kumimoji="0" lang="el-GR" b="0"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20" name="Rectangle 7"/>
            <p:cNvSpPr>
              <a:spLocks noChangeArrowheads="1"/>
            </p:cNvSpPr>
            <p:nvPr/>
          </p:nvSpPr>
          <p:spPr bwMode="auto">
            <a:xfrm rot="10800000" flipV="1">
              <a:off x="395536" y="2981564"/>
              <a:ext cx="748883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2Η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+ 4-αμινοαντιπυρίνη + φαινόλη</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1" i="0" u="none" strike="noStrike" cap="none" normalizeH="0" baseline="0" dirty="0" smtClean="0">
                  <a:ln>
                    <a:noFill/>
                  </a:ln>
                  <a:solidFill>
                    <a:srgbClr val="820000"/>
                  </a:solidFill>
                  <a:effectLst/>
                  <a:latin typeface="+mn-lt"/>
                  <a:ea typeface="Times New Roman" pitchFamily="18" charset="0"/>
                  <a:cs typeface="Arial" pitchFamily="34" charset="0"/>
                </a:rPr>
                <a:t>κινόνη</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+ 4Η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21" name="Rectangle 6"/>
            <p:cNvSpPr>
              <a:spLocks noChangeArrowheads="1"/>
            </p:cNvSpPr>
            <p:nvPr/>
          </p:nvSpPr>
          <p:spPr bwMode="auto">
            <a:xfrm rot="10800000" flipV="1">
              <a:off x="3563888" y="3701643"/>
              <a:ext cx="230425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Υπεροξειδάση</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22" name="Rectangle 6"/>
            <p:cNvSpPr>
              <a:spLocks noChangeArrowheads="1"/>
            </p:cNvSpPr>
            <p:nvPr/>
          </p:nvSpPr>
          <p:spPr bwMode="auto">
            <a:xfrm rot="10800000" flipV="1">
              <a:off x="3707904" y="2765539"/>
              <a:ext cx="27363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Οξειδάση χοληστερόλης</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23" name="Rectangle 8"/>
            <p:cNvSpPr>
              <a:spLocks noChangeArrowheads="1"/>
            </p:cNvSpPr>
            <p:nvPr/>
          </p:nvSpPr>
          <p:spPr bwMode="auto">
            <a:xfrm>
              <a:off x="3275856" y="4766376"/>
              <a:ext cx="29523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T</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ελικού σημείου. λ = 5</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1</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0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nm</a:t>
              </a:r>
              <a:endParaRPr kumimoji="0" lang="en-US" b="0" i="0" u="none" strike="noStrike" cap="none" normalizeH="0" baseline="0" dirty="0" smtClean="0">
                <a:ln>
                  <a:noFill/>
                </a:ln>
                <a:solidFill>
                  <a:schemeClr val="tx1"/>
                </a:solidFill>
                <a:effectLst/>
                <a:latin typeface="+mn-lt"/>
                <a:cs typeface="Arial" pitchFamily="34" charset="0"/>
              </a:endParaRPr>
            </a:p>
          </p:txBody>
        </p:sp>
      </p:grpSp>
    </p:spTree>
    <p:extLst>
      <p:ext uri="{BB962C8B-B14F-4D97-AF65-F5344CB8AC3E}">
        <p14:creationId xmlns:p14="http://schemas.microsoft.com/office/powerpoint/2010/main" val="1863253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a:t>
            </a:r>
            <a:r>
              <a:rPr lang="el-GR" dirty="0" smtClean="0"/>
              <a:t>χοληστερόλη</a:t>
            </a:r>
            <a:endParaRPr lang="el-GR" dirty="0"/>
          </a:p>
        </p:txBody>
      </p:sp>
      <p:sp>
        <p:nvSpPr>
          <p:cNvPr id="3" name="Content Placeholder 2"/>
          <p:cNvSpPr>
            <a:spLocks noGrp="1"/>
          </p:cNvSpPr>
          <p:nvPr>
            <p:ph idx="1"/>
          </p:nvPr>
        </p:nvSpPr>
        <p:spPr/>
        <p:txBody>
          <a:bodyPr>
            <a:normAutofit/>
          </a:bodyPr>
          <a:lstStyle/>
          <a:p>
            <a:pPr>
              <a:lnSpc>
                <a:spcPct val="150000"/>
              </a:lnSpc>
            </a:pPr>
            <a:r>
              <a:rPr lang="el-GR" sz="2400" dirty="0"/>
              <a:t>Η χοληστερόλη ανήκει στην ομάδα των στεροειδών δηλαδή οργανικών ενώσεων με τέσσερις δακτυλίους που ονομάζονται στεροειδείς. Συμμετέχει στη δομή των κυτταρικών μεμβρανών και είναι η πρόδρομος των </a:t>
            </a:r>
            <a:r>
              <a:rPr lang="el-GR" sz="2400" b="1" dirty="0">
                <a:solidFill>
                  <a:srgbClr val="820000"/>
                </a:solidFill>
              </a:rPr>
              <a:t>στεροειδών ορμονών </a:t>
            </a:r>
            <a:r>
              <a:rPr lang="el-GR" sz="2400" dirty="0"/>
              <a:t>και των </a:t>
            </a:r>
            <a:r>
              <a:rPr lang="el-GR" sz="2400" b="1" dirty="0">
                <a:solidFill>
                  <a:srgbClr val="820000"/>
                </a:solidFill>
              </a:rPr>
              <a:t>χολικών οξέων</a:t>
            </a:r>
            <a:r>
              <a:rPr lang="el-GR" sz="2400" dirty="0"/>
              <a:t>.</a:t>
            </a:r>
            <a:endParaRPr lang="en-US" sz="2400" dirty="0"/>
          </a:p>
          <a:p>
            <a:pPr>
              <a:lnSpc>
                <a:spcPct val="150000"/>
              </a:lnSpc>
            </a:pPr>
            <a:endParaRPr lang="el-GR" sz="2400" dirty="0"/>
          </a:p>
          <a:p>
            <a:endParaRPr lang="el-GR" sz="24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a:t>
            </a:fld>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140968"/>
            <a:ext cx="4992651" cy="33825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83968" y="6431862"/>
            <a:ext cx="2808312" cy="461665"/>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3"/>
              </a:rPr>
              <a:t>Cholesterol with numbering</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4" tooltip="User:Calvero"/>
              </a:rPr>
              <a:t>Calvero</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461941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l-GR" dirty="0"/>
              <a:t>Η χοληστερόλη που προσδιορίζεται είναι η ολική συγκέντρωση λιπιδίων στον </a:t>
            </a:r>
            <a:r>
              <a:rPr lang="el-GR" dirty="0" smtClean="0"/>
              <a:t>ορό</a:t>
            </a:r>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69</a:t>
            </a:fld>
            <a:endParaRPr lang="el-GR" dirty="0"/>
          </a:p>
        </p:txBody>
      </p:sp>
      <p:pic>
        <p:nvPicPr>
          <p:cNvPr id="16386" name="Picture 2" descr="Measurement of choleste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023" y="1844824"/>
            <a:ext cx="4731954" cy="33123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01399" y="5150444"/>
            <a:ext cx="2341201" cy="276999"/>
          </a:xfrm>
          <a:prstGeom prst="rect">
            <a:avLst/>
          </a:prstGeom>
        </p:spPr>
        <p:txBody>
          <a:bodyPr wrap="square">
            <a:spAutoFit/>
          </a:bodyPr>
          <a:lstStyle/>
          <a:p>
            <a:pPr algn="ctr"/>
            <a:r>
              <a:rPr lang="en-US" sz="1200" dirty="0" smtClean="0">
                <a:latin typeface="+mn-lt"/>
                <a:hlinkClick r:id="rId4"/>
              </a:rPr>
              <a:t>whattoprepare.com</a:t>
            </a:r>
            <a:endParaRPr lang="el-GR" sz="1200" dirty="0">
              <a:latin typeface="+mn-lt"/>
            </a:endParaRPr>
          </a:p>
        </p:txBody>
      </p:sp>
    </p:spTree>
    <p:extLst>
      <p:ext uri="{BB962C8B-B14F-4D97-AF65-F5344CB8AC3E}">
        <p14:creationId xmlns:p14="http://schemas.microsoft.com/office/powerpoint/2010/main" val="16049136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0" y="256490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grpSp>
        <p:nvGrpSpPr>
          <p:cNvPr id="2" name="Group 1"/>
          <p:cNvGrpSpPr/>
          <p:nvPr/>
        </p:nvGrpSpPr>
        <p:grpSpPr>
          <a:xfrm>
            <a:off x="204107" y="1482638"/>
            <a:ext cx="8939893" cy="4468789"/>
            <a:chOff x="539552" y="1482975"/>
            <a:chExt cx="8064896" cy="3767780"/>
          </a:xfrm>
        </p:grpSpPr>
        <p:sp>
          <p:nvSpPr>
            <p:cNvPr id="9223" name="Rectangle 7"/>
            <p:cNvSpPr>
              <a:spLocks noChangeArrowheads="1"/>
            </p:cNvSpPr>
            <p:nvPr/>
          </p:nvSpPr>
          <p:spPr bwMode="auto">
            <a:xfrm rot="10800000" flipV="1">
              <a:off x="539552" y="2247728"/>
              <a:ext cx="8064896" cy="2179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γλυκερόλη + ΑΤΡ                                                    3-φωσφορική γλυκερόλη + ADP </a:t>
              </a:r>
              <a:endParaRPr kumimoji="0" lang="en-US" b="0" i="0" u="none" strike="noStrike" cap="none" normalizeH="0" baseline="0" dirty="0" smtClean="0">
                <a:ln>
                  <a:noFill/>
                </a:ln>
                <a:solidFill>
                  <a:srgbClr val="000000"/>
                </a:solidFill>
                <a:effectLst/>
                <a:latin typeface="+mn-lt"/>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000000"/>
                </a:solidFill>
                <a:effectLst/>
                <a:latin typeface="+mn-lt"/>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γλυκερολ-3-φωσφορική οξειδάση </a:t>
              </a:r>
              <a:endParaRPr kumimoji="0" lang="el-GR"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3-φωσφορική γλυκερόλη + O</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φωσφορική-διυδροξυακετόνη</a:t>
              </a:r>
              <a:endParaRPr kumimoji="0" lang="en-US" b="0" i="0" u="none" strike="noStrike" cap="none" normalizeH="0" baseline="0" dirty="0" smtClean="0">
                <a:ln>
                  <a:noFill/>
                </a:ln>
                <a:solidFill>
                  <a:srgbClr val="000000"/>
                </a:solidFill>
                <a:effectLst/>
                <a:latin typeface="+mn-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dirty="0" smtClean="0">
                <a:solidFill>
                  <a:srgbClr val="000000"/>
                </a:solidFill>
                <a:latin typeface="+mn-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endParaRPr kumimoji="0" lang="el-GR"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n-US" b="1"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1"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Υπεροξειδάση</a:t>
              </a:r>
              <a:endParaRPr kumimoji="0" lang="el-GR"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+ 4-αμινοαντιπυρίνη + 4-χλωροφαινόλη                                </a:t>
              </a:r>
              <a:r>
                <a:rPr kumimoji="0" lang="el-GR" b="1" i="0" u="none" strike="noStrike" cap="none" normalizeH="0" baseline="0" dirty="0" smtClean="0">
                  <a:ln>
                    <a:noFill/>
                  </a:ln>
                  <a:solidFill>
                    <a:srgbClr val="820000"/>
                  </a:solidFill>
                  <a:effectLst/>
                  <a:latin typeface="+mn-lt"/>
                  <a:ea typeface="Times New Roman" pitchFamily="18" charset="0"/>
                  <a:cs typeface="Arial" pitchFamily="34" charset="0"/>
                </a:rPr>
                <a:t>κινόνη</a:t>
              </a:r>
              <a:r>
                <a:rPr kumimoji="0" lang="el-GR" b="0" i="0" u="none" strike="noStrike" cap="none" normalizeH="0" baseline="0" dirty="0" smtClean="0">
                  <a:ln>
                    <a:noFill/>
                  </a:ln>
                  <a:solidFill>
                    <a:srgbClr val="C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HCI + 4 H</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O</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9222" name="Rectangle 6"/>
            <p:cNvSpPr>
              <a:spLocks noChangeArrowheads="1"/>
            </p:cNvSpPr>
            <p:nvPr/>
          </p:nvSpPr>
          <p:spPr bwMode="auto">
            <a:xfrm>
              <a:off x="611560" y="1698999"/>
              <a:ext cx="6192688" cy="3113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τριγλυκερίδια                                    γλυκερόλη + λιπαρά οξέα</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9218" name="Line 2"/>
            <p:cNvSpPr>
              <a:spLocks noChangeShapeType="1"/>
            </p:cNvSpPr>
            <p:nvPr/>
          </p:nvSpPr>
          <p:spPr bwMode="auto">
            <a:xfrm>
              <a:off x="1932095" y="1864610"/>
              <a:ext cx="1541463"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9217" name="Line 1"/>
            <p:cNvSpPr>
              <a:spLocks noChangeShapeType="1"/>
            </p:cNvSpPr>
            <p:nvPr/>
          </p:nvSpPr>
          <p:spPr bwMode="auto">
            <a:xfrm>
              <a:off x="4535996" y="4277549"/>
              <a:ext cx="1342206"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9219" name="Line 3"/>
            <p:cNvSpPr>
              <a:spLocks noChangeShapeType="1"/>
            </p:cNvSpPr>
            <p:nvPr/>
          </p:nvSpPr>
          <p:spPr bwMode="auto">
            <a:xfrm>
              <a:off x="2060848" y="2424589"/>
              <a:ext cx="2286000"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9221" name="Rectangle 5"/>
            <p:cNvSpPr>
              <a:spLocks noChangeArrowheads="1"/>
            </p:cNvSpPr>
            <p:nvPr/>
          </p:nvSpPr>
          <p:spPr bwMode="auto">
            <a:xfrm rot="10800000" flipV="1">
              <a:off x="1619672" y="1482975"/>
              <a:ext cx="2592288" cy="3113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Λιποπρωτεινική λιπάση</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10" name="Rectangle 6"/>
            <p:cNvSpPr>
              <a:spLocks noChangeArrowheads="1"/>
            </p:cNvSpPr>
            <p:nvPr/>
          </p:nvSpPr>
          <p:spPr bwMode="auto">
            <a:xfrm>
              <a:off x="2123728" y="2065065"/>
              <a:ext cx="2160240" cy="3113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Κινάση της γλυκερόλης</a:t>
              </a: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11" name="Line 1"/>
            <p:cNvSpPr>
              <a:spLocks noChangeShapeType="1"/>
            </p:cNvSpPr>
            <p:nvPr/>
          </p:nvSpPr>
          <p:spPr bwMode="auto">
            <a:xfrm>
              <a:off x="3216821" y="3337613"/>
              <a:ext cx="1990278"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latin typeface="+mn-lt"/>
              </a:endParaRPr>
            </a:p>
          </p:txBody>
        </p:sp>
        <p:sp>
          <p:nvSpPr>
            <p:cNvPr id="9224" name="Rectangle 8"/>
            <p:cNvSpPr>
              <a:spLocks noChangeArrowheads="1"/>
            </p:cNvSpPr>
            <p:nvPr/>
          </p:nvSpPr>
          <p:spPr bwMode="auto">
            <a:xfrm>
              <a:off x="3275856" y="4939359"/>
              <a:ext cx="2952328" cy="3113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T</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ελικού σημείου. λ = 500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nm</a:t>
              </a:r>
              <a:endParaRPr kumimoji="0" lang="en-US" b="0" i="0" u="none" strike="noStrike" cap="none" normalizeH="0" baseline="0" dirty="0" smtClean="0">
                <a:ln>
                  <a:noFill/>
                </a:ln>
                <a:solidFill>
                  <a:schemeClr val="tx1"/>
                </a:solidFill>
                <a:effectLst/>
                <a:latin typeface="+mn-lt"/>
                <a:cs typeface="Arial" pitchFamily="34" charset="0"/>
              </a:endParaRPr>
            </a:p>
          </p:txBody>
        </p:sp>
      </p:grpSp>
      <p:sp>
        <p:nvSpPr>
          <p:cNvPr id="3" name="Title 2"/>
          <p:cNvSpPr>
            <a:spLocks noGrp="1"/>
          </p:cNvSpPr>
          <p:nvPr>
            <p:ph type="title"/>
          </p:nvPr>
        </p:nvSpPr>
        <p:spPr/>
        <p:txBody>
          <a:bodyPr>
            <a:normAutofit/>
          </a:bodyPr>
          <a:lstStyle/>
          <a:p>
            <a:r>
              <a:rPr lang="el-GR" dirty="0"/>
              <a:t>Προσδιορισμός τριγλυκεριδίων στον </a:t>
            </a:r>
            <a:r>
              <a:rPr lang="el-GR" dirty="0" smtClean="0"/>
              <a:t>ορό</a:t>
            </a:r>
            <a:endParaRPr lang="el-GR" dirty="0"/>
          </a:p>
        </p:txBody>
      </p:sp>
      <p:sp>
        <p:nvSpPr>
          <p:cNvPr id="13" name="12 - Θέση αριθμού διαφάνειας"/>
          <p:cNvSpPr>
            <a:spLocks noGrp="1"/>
          </p:cNvSpPr>
          <p:nvPr>
            <p:ph type="sldNum" sz="quarter" idx="12"/>
          </p:nvPr>
        </p:nvSpPr>
        <p:spPr/>
        <p:txBody>
          <a:bodyPr/>
          <a:lstStyle/>
          <a:p>
            <a:fld id="{D3F1D1C4-C2D9-4231-9FB2-B2D9D97AA41D}" type="slidenum">
              <a:rPr lang="el-GR" smtClean="0"/>
              <a:pPr/>
              <a:t>70</a:t>
            </a:fld>
            <a:endParaRPr lang="el-GR" dirty="0"/>
          </a:p>
        </p:txBody>
      </p:sp>
    </p:spTree>
    <p:extLst>
      <p:ext uri="{BB962C8B-B14F-4D97-AF65-F5344CB8AC3E}">
        <p14:creationId xmlns:p14="http://schemas.microsoft.com/office/powerpoint/2010/main" val="24217963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115616" y="2780928"/>
            <a:ext cx="7128792"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αντισώματα </a:t>
            </a:r>
            <a:endParaRPr kumimoji="0" lang="el-GR"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LDL</a:t>
            </a:r>
            <a:r>
              <a:rPr kumimoji="0" lang="el-GR"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VLDL</a:t>
            </a:r>
            <a:r>
              <a:rPr kumimoji="0" lang="el-GR"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χυλομικρά                                            σύμπλοκο αντιγόνου/αντισώματος                                    </a:t>
            </a:r>
            <a:endParaRPr kumimoji="0" lang="el-GR"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4" name="Line 2"/>
          <p:cNvSpPr>
            <a:spLocks noChangeShapeType="1"/>
          </p:cNvSpPr>
          <p:nvPr/>
        </p:nvSpPr>
        <p:spPr bwMode="auto">
          <a:xfrm>
            <a:off x="3275856" y="3212976"/>
            <a:ext cx="1646237"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p>
        </p:txBody>
      </p:sp>
      <p:sp>
        <p:nvSpPr>
          <p:cNvPr id="8196" name="Rectangle 4"/>
          <p:cNvSpPr>
            <a:spLocks noChangeArrowheads="1"/>
          </p:cNvSpPr>
          <p:nvPr/>
        </p:nvSpPr>
        <p:spPr bwMode="auto">
          <a:xfrm>
            <a:off x="755576" y="3212976"/>
            <a:ext cx="698477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l-GR"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αντιανθρώπινης</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l-GR"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-λιποπρωτείνης</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7" name="Rectangle 5"/>
          <p:cNvSpPr>
            <a:spLocks noChangeArrowheads="1"/>
          </p:cNvSpPr>
          <p:nvPr/>
        </p:nvSpPr>
        <p:spPr bwMode="auto">
          <a:xfrm>
            <a:off x="683568" y="3645024"/>
            <a:ext cx="7703840" cy="7853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H HDL</a:t>
            </a:r>
            <a:r>
              <a:rPr kumimoji="0" lang="el-GR"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-χοληστερόλη που απομένει από τον διαχωρισμό οξειδώνεται με την ακόλουθη αντίδραση.               </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8" name="Line 6"/>
          <p:cNvSpPr>
            <a:spLocks noChangeShapeType="1"/>
          </p:cNvSpPr>
          <p:nvPr/>
        </p:nvSpPr>
        <p:spPr bwMode="auto">
          <a:xfrm>
            <a:off x="3275856" y="4941168"/>
            <a:ext cx="1368152"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p>
        </p:txBody>
      </p:sp>
      <p:sp>
        <p:nvSpPr>
          <p:cNvPr id="8199" name="Line 7"/>
          <p:cNvSpPr>
            <a:spLocks noChangeShapeType="1"/>
          </p:cNvSpPr>
          <p:nvPr/>
        </p:nvSpPr>
        <p:spPr bwMode="auto">
          <a:xfrm>
            <a:off x="3923928" y="5877272"/>
            <a:ext cx="1624012"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dirty="0"/>
          </a:p>
        </p:txBody>
      </p:sp>
      <p:sp>
        <p:nvSpPr>
          <p:cNvPr id="8200" name="Rectangle 8"/>
          <p:cNvSpPr>
            <a:spLocks noChangeArrowheads="1"/>
          </p:cNvSpPr>
          <p:nvPr/>
        </p:nvSpPr>
        <p:spPr bwMode="auto">
          <a:xfrm>
            <a:off x="3059832" y="4365104"/>
            <a:ext cx="1912318"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Οξειδάση χοληστερόλης</a:t>
            </a:r>
            <a:endPar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l-GR"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Εστεράση χοληστερόλη</a:t>
            </a:r>
            <a:r>
              <a:rPr lang="el-GR" sz="1200" dirty="0" smtClean="0">
                <a:solidFill>
                  <a:srgbClr val="000000"/>
                </a:solidFill>
                <a:latin typeface="Arial" pitchFamily="34" charset="0"/>
                <a:ea typeface="Times New Roman" pitchFamily="18" charset="0"/>
                <a:cs typeface="Arial" pitchFamily="34" charset="0"/>
              </a:rPr>
              <a:t>ς</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201" name="Rectangle 9"/>
          <p:cNvSpPr>
            <a:spLocks noChangeArrowheads="1"/>
          </p:cNvSpPr>
          <p:nvPr/>
        </p:nvSpPr>
        <p:spPr bwMode="auto">
          <a:xfrm>
            <a:off x="755576" y="4797152"/>
            <a:ext cx="792088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HDL</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-χοληστερόλη + </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H</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           </a:t>
            </a:r>
            <a:r>
              <a:rPr kumimoji="0" lang="el-GR"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εστέρας χοληστερόλης + λιπαρά</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οξέα + </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H</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l-GR"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l-GR"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202" name="Rectangle 10"/>
          <p:cNvSpPr>
            <a:spLocks noChangeArrowheads="1"/>
          </p:cNvSpPr>
          <p:nvPr/>
        </p:nvSpPr>
        <p:spPr bwMode="auto">
          <a:xfrm rot="10800000" flipV="1">
            <a:off x="827584" y="5710173"/>
            <a:ext cx="734481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Η</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Ο</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+ 4-αμινοαντιπυρίνη + </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DAOS </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μπλε χρωστική + 2 Η</a:t>
            </a:r>
            <a:r>
              <a:rPr kumimoji="0" lang="el-GR" sz="1400" b="0"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rPr>
              <a:t>2</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Ο</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12 - Ορθογώνιο"/>
          <p:cNvSpPr/>
          <p:nvPr/>
        </p:nvSpPr>
        <p:spPr>
          <a:xfrm>
            <a:off x="4067944" y="5517232"/>
            <a:ext cx="1324402" cy="307777"/>
          </a:xfrm>
          <a:prstGeom prst="rect">
            <a:avLst/>
          </a:prstGeom>
        </p:spPr>
        <p:txBody>
          <a:bodyPr wrap="none">
            <a:spAutoFit/>
          </a:bodyPr>
          <a:lstStyle/>
          <a:p>
            <a:r>
              <a:rPr lang="el-GR" sz="1400" dirty="0" smtClean="0">
                <a:solidFill>
                  <a:srgbClr val="000000"/>
                </a:solidFill>
                <a:latin typeface="Arial" pitchFamily="34" charset="0"/>
                <a:ea typeface="Times New Roman" pitchFamily="18" charset="0"/>
                <a:cs typeface="Arial" pitchFamily="34" charset="0"/>
              </a:rPr>
              <a:t>Υπεροξειδάση</a:t>
            </a:r>
            <a:endParaRPr lang="el-GR" sz="1400" dirty="0"/>
          </a:p>
        </p:txBody>
      </p:sp>
      <p:sp>
        <p:nvSpPr>
          <p:cNvPr id="8203" name="Rectangle 11"/>
          <p:cNvSpPr>
            <a:spLocks noChangeArrowheads="1"/>
          </p:cNvSpPr>
          <p:nvPr/>
        </p:nvSpPr>
        <p:spPr bwMode="auto">
          <a:xfrm>
            <a:off x="3347864" y="6237312"/>
            <a:ext cx="262778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a:t>
            </a:r>
            <a:r>
              <a:rPr kumimoji="0" lang="el-GR"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ελικού σημείου. λ = 600 </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nm</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le 2"/>
          <p:cNvSpPr>
            <a:spLocks noGrp="1"/>
          </p:cNvSpPr>
          <p:nvPr>
            <p:ph type="title"/>
          </p:nvPr>
        </p:nvSpPr>
        <p:spPr/>
        <p:txBody>
          <a:bodyPr>
            <a:normAutofit/>
          </a:bodyPr>
          <a:lstStyle/>
          <a:p>
            <a:r>
              <a:rPr lang="el-GR" dirty="0"/>
              <a:t>Προσδιορισμός </a:t>
            </a:r>
            <a:r>
              <a:rPr lang="en-US" dirty="0"/>
              <a:t>HDL </a:t>
            </a:r>
            <a:r>
              <a:rPr lang="el-GR" dirty="0"/>
              <a:t>στον </a:t>
            </a:r>
            <a:r>
              <a:rPr lang="el-GR" dirty="0" smtClean="0"/>
              <a:t>ορό</a:t>
            </a:r>
            <a:endParaRPr lang="el-GR" dirty="0"/>
          </a:p>
        </p:txBody>
      </p:sp>
      <p:sp>
        <p:nvSpPr>
          <p:cNvPr id="4" name="Content Placeholder 3"/>
          <p:cNvSpPr>
            <a:spLocks noGrp="1"/>
          </p:cNvSpPr>
          <p:nvPr>
            <p:ph idx="1"/>
          </p:nvPr>
        </p:nvSpPr>
        <p:spPr/>
        <p:txBody>
          <a:bodyPr>
            <a:normAutofit/>
          </a:bodyPr>
          <a:lstStyle/>
          <a:p>
            <a:pPr lvl="0"/>
            <a:r>
              <a:rPr lang="el-GR" sz="2000" dirty="0">
                <a:solidFill>
                  <a:srgbClr val="000000"/>
                </a:solidFill>
                <a:ea typeface="Times New Roman" pitchFamily="18" charset="0"/>
                <a:cs typeface="Arial" pitchFamily="34" charset="0"/>
              </a:rPr>
              <a:t>Αρχικά απομακρύνονται τα υπόλοιπα λιπίδια </a:t>
            </a:r>
            <a:r>
              <a:rPr lang="en-US" sz="2000" dirty="0">
                <a:solidFill>
                  <a:srgbClr val="000000"/>
                </a:solidFill>
                <a:ea typeface="Times New Roman" pitchFamily="18" charset="0"/>
                <a:cs typeface="Arial" pitchFamily="34" charset="0"/>
              </a:rPr>
              <a:t>LDL</a:t>
            </a:r>
            <a:r>
              <a:rPr lang="el-GR" sz="2000" dirty="0">
                <a:solidFill>
                  <a:srgbClr val="000000"/>
                </a:solidFill>
                <a:ea typeface="Times New Roman" pitchFamily="18" charset="0"/>
                <a:cs typeface="Arial" pitchFamily="34" charset="0"/>
              </a:rPr>
              <a:t>, </a:t>
            </a:r>
            <a:r>
              <a:rPr lang="en-US" sz="2000" dirty="0">
                <a:solidFill>
                  <a:srgbClr val="000000"/>
                </a:solidFill>
                <a:ea typeface="Times New Roman" pitchFamily="18" charset="0"/>
                <a:cs typeface="Arial" pitchFamily="34" charset="0"/>
              </a:rPr>
              <a:t>VLDL </a:t>
            </a:r>
            <a:r>
              <a:rPr lang="el-GR" sz="2000" dirty="0">
                <a:solidFill>
                  <a:srgbClr val="000000"/>
                </a:solidFill>
                <a:ea typeface="Times New Roman" pitchFamily="18" charset="0"/>
                <a:cs typeface="Arial" pitchFamily="34" charset="0"/>
              </a:rPr>
              <a:t>και χυλομικρά. Ο διαχωρισμός μπορεί να γίνει είτε με αντισώματα που δεσμεύουν τα υπόλοιπα λιπίδια είτε με την προσθήκη αντιδραστηρίου φωσφοβολφραμικού ιόντος που καταβυθίζει τα υπόλοιπα λιπίδια. </a:t>
            </a:r>
            <a:endParaRPr lang="el-GR" sz="2000" dirty="0">
              <a:cs typeface="Arial" pitchFamily="34" charset="0"/>
            </a:endParaRPr>
          </a:p>
          <a:p>
            <a:endParaRPr lang="el-GR" sz="2400" dirty="0"/>
          </a:p>
        </p:txBody>
      </p:sp>
      <p:sp>
        <p:nvSpPr>
          <p:cNvPr id="15" name="14 - Θέση αριθμού διαφάνειας"/>
          <p:cNvSpPr>
            <a:spLocks noGrp="1"/>
          </p:cNvSpPr>
          <p:nvPr>
            <p:ph type="sldNum" sz="quarter" idx="12"/>
          </p:nvPr>
        </p:nvSpPr>
        <p:spPr/>
        <p:txBody>
          <a:bodyPr/>
          <a:lstStyle/>
          <a:p>
            <a:fld id="{D3F1D1C4-C2D9-4231-9FB2-B2D9D97AA41D}" type="slidenum">
              <a:rPr lang="el-GR" smtClean="0"/>
              <a:pPr/>
              <a:t>71</a:t>
            </a:fld>
            <a:endParaRPr lang="el-GR" dirty="0"/>
          </a:p>
        </p:txBody>
      </p:sp>
    </p:spTree>
    <p:extLst>
      <p:ext uri="{BB962C8B-B14F-4D97-AF65-F5344CB8AC3E}">
        <p14:creationId xmlns:p14="http://schemas.microsoft.com/office/powerpoint/2010/main" val="34238606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539552" y="2276872"/>
            <a:ext cx="8424936" cy="2862322"/>
          </a:xfrm>
          <a:prstGeom prst="rect">
            <a:avLst/>
          </a:prstGeom>
        </p:spPr>
        <p:txBody>
          <a:bodyPr wrap="square">
            <a:spAutoFit/>
          </a:bodyPr>
          <a:lstStyle/>
          <a:p>
            <a:pPr>
              <a:lnSpc>
                <a:spcPct val="150000"/>
              </a:lnSpc>
            </a:pPr>
            <a:r>
              <a:rPr lang="en-US" sz="2400" dirty="0" smtClean="0">
                <a:latin typeface="+mn-lt"/>
              </a:rPr>
              <a:t>O </a:t>
            </a:r>
            <a:r>
              <a:rPr lang="el-GR" sz="2400" dirty="0" smtClean="0">
                <a:latin typeface="+mn-lt"/>
              </a:rPr>
              <a:t>λόγος</a:t>
            </a:r>
            <a:r>
              <a:rPr lang="en-US" sz="2400" dirty="0" smtClean="0">
                <a:latin typeface="+mn-lt"/>
              </a:rPr>
              <a:t>:</a:t>
            </a:r>
            <a:r>
              <a:rPr lang="el-GR" sz="2400" dirty="0" smtClean="0">
                <a:latin typeface="+mn-lt"/>
              </a:rPr>
              <a:t> </a:t>
            </a:r>
            <a:r>
              <a:rPr lang="en-US" sz="2400" dirty="0" smtClean="0">
                <a:latin typeface="+mn-lt"/>
              </a:rPr>
              <a:t>“</a:t>
            </a:r>
            <a:r>
              <a:rPr lang="el-GR" sz="2400" dirty="0" smtClean="0">
                <a:latin typeface="+mn-lt"/>
              </a:rPr>
              <a:t>Τριγλυκερίδια/5</a:t>
            </a:r>
            <a:r>
              <a:rPr lang="en-US" sz="2400" dirty="0" smtClean="0">
                <a:latin typeface="+mn-lt"/>
              </a:rPr>
              <a:t>”</a:t>
            </a:r>
            <a:r>
              <a:rPr lang="el-GR" sz="2400" dirty="0" smtClean="0">
                <a:latin typeface="+mn-lt"/>
              </a:rPr>
              <a:t> αντιστοιχεί στα </a:t>
            </a:r>
            <a:r>
              <a:rPr lang="en-US" sz="2400" dirty="0" smtClean="0">
                <a:latin typeface="+mn-lt"/>
              </a:rPr>
              <a:t>VLDL.</a:t>
            </a:r>
          </a:p>
          <a:p>
            <a:pPr>
              <a:lnSpc>
                <a:spcPct val="150000"/>
              </a:lnSpc>
            </a:pPr>
            <a:endParaRPr lang="en-US" sz="2400" dirty="0" smtClean="0">
              <a:latin typeface="+mn-lt"/>
            </a:endParaRPr>
          </a:p>
          <a:p>
            <a:pPr>
              <a:lnSpc>
                <a:spcPct val="150000"/>
              </a:lnSpc>
            </a:pPr>
            <a:r>
              <a:rPr lang="en-US" sz="2400" dirty="0" smtClean="0">
                <a:latin typeface="+mn-lt"/>
              </a:rPr>
              <a:t>H </a:t>
            </a:r>
            <a:r>
              <a:rPr lang="el-GR" sz="2400" dirty="0" smtClean="0">
                <a:latin typeface="+mn-lt"/>
              </a:rPr>
              <a:t>εξίσωση </a:t>
            </a:r>
            <a:r>
              <a:rPr lang="en-US" sz="2400" dirty="0" smtClean="0">
                <a:latin typeface="+mn-lt"/>
              </a:rPr>
              <a:t> Friedewald </a:t>
            </a:r>
            <a:r>
              <a:rPr lang="el-GR" sz="2400" dirty="0" smtClean="0">
                <a:latin typeface="+mn-lt"/>
              </a:rPr>
              <a:t>δεν ισχύει όταν</a:t>
            </a:r>
            <a:r>
              <a:rPr lang="en-US" sz="2400" dirty="0" smtClean="0">
                <a:latin typeface="+mn-lt"/>
              </a:rPr>
              <a:t>:</a:t>
            </a:r>
          </a:p>
          <a:p>
            <a:pPr marL="457200" indent="-457200">
              <a:lnSpc>
                <a:spcPct val="150000"/>
              </a:lnSpc>
              <a:buAutoNum type="arabicPeriod"/>
            </a:pPr>
            <a:r>
              <a:rPr lang="el-GR" sz="2400" dirty="0" smtClean="0">
                <a:latin typeface="+mn-lt"/>
              </a:rPr>
              <a:t>Υπάρχουν στο δείγμα χυλομικρά  δηλαδή είναι λιπαιμικό.</a:t>
            </a:r>
          </a:p>
          <a:p>
            <a:pPr marL="457200" indent="-457200">
              <a:lnSpc>
                <a:spcPct val="150000"/>
              </a:lnSpc>
              <a:buAutoNum type="arabicPeriod"/>
            </a:pPr>
            <a:r>
              <a:rPr lang="el-GR" sz="2400" dirty="0" smtClean="0">
                <a:latin typeface="+mn-lt"/>
              </a:rPr>
              <a:t>Η συγκέντρωση των τριγλυκεριδίων υπερβαίνει τα 400 </a:t>
            </a:r>
            <a:r>
              <a:rPr lang="en-US" sz="2400" dirty="0">
                <a:latin typeface="+mn-lt"/>
              </a:rPr>
              <a:t>m</a:t>
            </a:r>
            <a:r>
              <a:rPr lang="en-US" sz="2400" dirty="0" smtClean="0">
                <a:latin typeface="+mn-lt"/>
              </a:rPr>
              <a:t>g/dL.</a:t>
            </a:r>
            <a:endParaRPr lang="en-US" sz="2400" dirty="0">
              <a:latin typeface="+mn-lt"/>
            </a:endParaRPr>
          </a:p>
        </p:txBody>
      </p:sp>
      <p:sp>
        <p:nvSpPr>
          <p:cNvPr id="3" name="Title 2"/>
          <p:cNvSpPr>
            <a:spLocks noGrp="1"/>
          </p:cNvSpPr>
          <p:nvPr>
            <p:ph type="title"/>
          </p:nvPr>
        </p:nvSpPr>
        <p:spPr/>
        <p:txBody>
          <a:bodyPr>
            <a:normAutofit/>
          </a:bodyPr>
          <a:lstStyle/>
          <a:p>
            <a:r>
              <a:rPr lang="el-GR" dirty="0"/>
              <a:t>Προσδιορισμός LDL στον ορό </a:t>
            </a:r>
            <a:r>
              <a:rPr lang="el-GR" sz="2800" b="0" dirty="0"/>
              <a:t>(1 από 2</a:t>
            </a:r>
            <a:r>
              <a:rPr lang="el-GR" sz="2800" b="0" dirty="0" smtClean="0"/>
              <a:t>)</a:t>
            </a:r>
            <a:endParaRPr lang="el-GR" sz="2800" b="0" dirty="0"/>
          </a:p>
        </p:txBody>
      </p:sp>
      <p:sp>
        <p:nvSpPr>
          <p:cNvPr id="4" name="Content Placeholder 3"/>
          <p:cNvSpPr>
            <a:spLocks noGrp="1"/>
          </p:cNvSpPr>
          <p:nvPr>
            <p:ph idx="1"/>
          </p:nvPr>
        </p:nvSpPr>
        <p:spPr>
          <a:xfrm>
            <a:off x="457200" y="1196752"/>
            <a:ext cx="8229600" cy="864096"/>
          </a:xfrm>
        </p:spPr>
        <p:txBody>
          <a:bodyPr>
            <a:normAutofit/>
          </a:bodyPr>
          <a:lstStyle/>
          <a:p>
            <a:pPr lvl="0"/>
            <a:r>
              <a:rPr lang="en-GB" sz="2800" b="1" dirty="0">
                <a:solidFill>
                  <a:srgbClr val="004B82"/>
                </a:solidFill>
                <a:ea typeface="Times New Roman" pitchFamily="18" charset="0"/>
                <a:cs typeface="Arial" pitchFamily="34" charset="0"/>
              </a:rPr>
              <a:t>E</a:t>
            </a:r>
            <a:r>
              <a:rPr lang="el-GR" sz="2800" b="1" dirty="0">
                <a:solidFill>
                  <a:srgbClr val="004B82"/>
                </a:solidFill>
                <a:ea typeface="Times New Roman" pitchFamily="18" charset="0"/>
                <a:cs typeface="Arial" pitchFamily="34" charset="0"/>
              </a:rPr>
              <a:t>ξίσωση </a:t>
            </a:r>
            <a:r>
              <a:rPr lang="el-GR" sz="2800" b="1" dirty="0">
                <a:solidFill>
                  <a:srgbClr val="004B82"/>
                </a:solidFill>
              </a:rPr>
              <a:t>Fried</a:t>
            </a:r>
            <a:r>
              <a:rPr lang="en-US" sz="2800" b="1" dirty="0">
                <a:solidFill>
                  <a:srgbClr val="004B82"/>
                </a:solidFill>
              </a:rPr>
              <a:t>e</a:t>
            </a:r>
            <a:r>
              <a:rPr lang="el-GR" sz="2800" b="1" dirty="0">
                <a:solidFill>
                  <a:srgbClr val="004B82"/>
                </a:solidFill>
              </a:rPr>
              <a:t>wald</a:t>
            </a:r>
            <a:endParaRPr lang="en-US" sz="2800" b="1" dirty="0">
              <a:solidFill>
                <a:srgbClr val="004B82"/>
              </a:solidFill>
            </a:endParaRPr>
          </a:p>
          <a:p>
            <a:endParaRPr lang="el-GR" sz="2800"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72</a:t>
            </a:fld>
            <a:endParaRPr lang="el-GR" dirty="0"/>
          </a:p>
        </p:txBody>
      </p:sp>
    </p:spTree>
    <p:extLst>
      <p:ext uri="{BB962C8B-B14F-4D97-AF65-F5344CB8AC3E}">
        <p14:creationId xmlns:p14="http://schemas.microsoft.com/office/powerpoint/2010/main" val="415598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0612" y="3093879"/>
            <a:ext cx="8855969" cy="3084234"/>
            <a:chOff x="467543" y="3463744"/>
            <a:chExt cx="8495929" cy="2738936"/>
          </a:xfrm>
        </p:grpSpPr>
        <p:sp>
          <p:nvSpPr>
            <p:cNvPr id="6150" name="Rectangle 6"/>
            <p:cNvSpPr>
              <a:spLocks noChangeArrowheads="1"/>
            </p:cNvSpPr>
            <p:nvPr/>
          </p:nvSpPr>
          <p:spPr bwMode="auto">
            <a:xfrm rot="10800000" flipV="1">
              <a:off x="467543" y="5349269"/>
              <a:ext cx="8493452" cy="5739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2Η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 αμινοφαιναζόνη + φαινολικό παράγωγο                                       μπλε χρωστική + 4Η</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Ο</a:t>
              </a:r>
              <a:endParaRPr kumimoji="0" lang="el-GR" b="0" i="0" u="none" strike="noStrike" cap="none" normalizeH="0" baseline="0" dirty="0" smtClean="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latin typeface="+mn-lt"/>
                <a:cs typeface="Arial" pitchFamily="34" charset="0"/>
              </a:endParaRPr>
            </a:p>
          </p:txBody>
        </p:sp>
        <p:sp>
          <p:nvSpPr>
            <p:cNvPr id="6146" name="Line 2"/>
            <p:cNvSpPr>
              <a:spLocks noChangeShapeType="1"/>
            </p:cNvSpPr>
            <p:nvPr/>
          </p:nvSpPr>
          <p:spPr bwMode="auto">
            <a:xfrm>
              <a:off x="2339752" y="4721637"/>
              <a:ext cx="1656184"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sz="2000" dirty="0">
                <a:latin typeface="+mn-lt"/>
              </a:endParaRPr>
            </a:p>
          </p:txBody>
        </p:sp>
        <p:sp>
          <p:nvSpPr>
            <p:cNvPr id="6147" name="Line 3"/>
            <p:cNvSpPr>
              <a:spLocks noChangeShapeType="1"/>
            </p:cNvSpPr>
            <p:nvPr/>
          </p:nvSpPr>
          <p:spPr bwMode="auto">
            <a:xfrm>
              <a:off x="5003636" y="5537058"/>
              <a:ext cx="1800200"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sz="2000" dirty="0">
                <a:latin typeface="+mn-lt"/>
              </a:endParaRPr>
            </a:p>
          </p:txBody>
        </p:sp>
        <p:sp>
          <p:nvSpPr>
            <p:cNvPr id="6148" name="Rectangle 4"/>
            <p:cNvSpPr>
              <a:spLocks noChangeArrowheads="1"/>
            </p:cNvSpPr>
            <p:nvPr/>
          </p:nvSpPr>
          <p:spPr bwMode="auto">
            <a:xfrm>
              <a:off x="3059832" y="3463744"/>
              <a:ext cx="2392684" cy="51930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Εστεράση χοληστερόλης</a:t>
              </a:r>
              <a:endParaRPr kumimoji="0" lang="el-GR" sz="3200" b="0" i="0" u="none" strike="noStrike" cap="none" normalizeH="0" baseline="0" dirty="0" smtClean="0">
                <a:ln>
                  <a:noFill/>
                </a:ln>
                <a:solidFill>
                  <a:schemeClr val="tx1"/>
                </a:solidFill>
                <a:effectLst/>
                <a:latin typeface="+mn-lt"/>
                <a:cs typeface="Arial" pitchFamily="34" charset="0"/>
              </a:endParaRPr>
            </a:p>
          </p:txBody>
        </p:sp>
        <p:sp>
          <p:nvSpPr>
            <p:cNvPr id="6149" name="Rectangle 5"/>
            <p:cNvSpPr>
              <a:spLocks noChangeArrowheads="1"/>
            </p:cNvSpPr>
            <p:nvPr/>
          </p:nvSpPr>
          <p:spPr bwMode="auto">
            <a:xfrm rot="10800000" flipV="1">
              <a:off x="467544" y="3748687"/>
              <a:ext cx="8495928" cy="16125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E</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στέρας</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χοληστερόλης +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H</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O</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       </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Χοληστερόλη + λιπαρά οξέα +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H</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O</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endPar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a:t>
              </a:r>
              <a:endPar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Χοληστερόλη + Ο</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                                       Προϊόν +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H</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O</a:t>
              </a:r>
              <a:r>
                <a:rPr kumimoji="0" lang="el-GR" b="0" i="0" u="none" strike="noStrike" cap="none" normalizeH="0" baseline="-30000" dirty="0" smtClean="0">
                  <a:ln>
                    <a:noFill/>
                  </a:ln>
                  <a:solidFill>
                    <a:srgbClr val="000000"/>
                  </a:solidFill>
                  <a:effectLst/>
                  <a:latin typeface="+mn-lt"/>
                  <a:ea typeface="Times New Roman" pitchFamily="18" charset="0"/>
                  <a:cs typeface="Arial" pitchFamily="34" charset="0"/>
                </a:rPr>
                <a:t>2</a:t>
              </a:r>
              <a:endParaRPr kumimoji="0" lang="el-GR" b="0" i="0" u="none" strike="noStrike" cap="none" normalizeH="0" baseline="0" dirty="0" smtClean="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3200" b="0" i="0" u="none" strike="noStrike" cap="none" normalizeH="0" baseline="0" dirty="0" smtClean="0">
                <a:ln>
                  <a:noFill/>
                </a:ln>
                <a:solidFill>
                  <a:schemeClr val="tx1"/>
                </a:solidFill>
                <a:effectLst/>
                <a:latin typeface="+mn-lt"/>
                <a:cs typeface="Arial" pitchFamily="34" charset="0"/>
              </a:endParaRPr>
            </a:p>
          </p:txBody>
        </p:sp>
        <p:sp>
          <p:nvSpPr>
            <p:cNvPr id="9" name="8 - Ορθογώνιο"/>
            <p:cNvSpPr/>
            <p:nvPr/>
          </p:nvSpPr>
          <p:spPr>
            <a:xfrm>
              <a:off x="2123728" y="4361597"/>
              <a:ext cx="2281651" cy="327983"/>
            </a:xfrm>
            <a:prstGeom prst="rect">
              <a:avLst/>
            </a:prstGeom>
          </p:spPr>
          <p:txBody>
            <a:bodyPr wrap="none">
              <a:spAutoFit/>
            </a:bodyPr>
            <a:lstStyle/>
            <a:p>
              <a:r>
                <a:rPr lang="el-GR" dirty="0" smtClean="0">
                  <a:solidFill>
                    <a:srgbClr val="000000"/>
                  </a:solidFill>
                  <a:latin typeface="+mn-lt"/>
                  <a:ea typeface="Times New Roman" pitchFamily="18" charset="0"/>
                  <a:cs typeface="Arial" pitchFamily="34" charset="0"/>
                </a:rPr>
                <a:t>Χοληστερόλο</a:t>
              </a:r>
              <a:r>
                <a:rPr lang="el-GR" dirty="0" smtClean="0">
                  <a:solidFill>
                    <a:srgbClr val="000000"/>
                  </a:solidFill>
                  <a:latin typeface="+mn-lt"/>
                  <a:ea typeface="Times New Roman" pitchFamily="18" charset="0"/>
                  <a:cs typeface="Arial" pitchFamily="34" charset="0"/>
                </a:rPr>
                <a:t>-οξειδάση</a:t>
              </a:r>
              <a:endParaRPr lang="el-GR" dirty="0">
                <a:latin typeface="+mn-lt"/>
              </a:endParaRPr>
            </a:p>
          </p:txBody>
        </p:sp>
        <p:sp>
          <p:nvSpPr>
            <p:cNvPr id="10" name="Line 3"/>
            <p:cNvSpPr>
              <a:spLocks noChangeShapeType="1"/>
            </p:cNvSpPr>
            <p:nvPr/>
          </p:nvSpPr>
          <p:spPr bwMode="auto">
            <a:xfrm>
              <a:off x="3347864" y="3929549"/>
              <a:ext cx="1827091" cy="0"/>
            </a:xfrm>
            <a:prstGeom prst="line">
              <a:avLst/>
            </a:prstGeom>
            <a:noFill/>
            <a:ln w="6350">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l-GR" sz="2000" dirty="0">
                <a:latin typeface="+mn-lt"/>
              </a:endParaRPr>
            </a:p>
          </p:txBody>
        </p:sp>
        <p:sp>
          <p:nvSpPr>
            <p:cNvPr id="11" name="10 - Ορθογώνιο"/>
            <p:cNvSpPr/>
            <p:nvPr/>
          </p:nvSpPr>
          <p:spPr>
            <a:xfrm>
              <a:off x="5174956" y="5185277"/>
              <a:ext cx="1457559" cy="327983"/>
            </a:xfrm>
            <a:prstGeom prst="rect">
              <a:avLst/>
            </a:prstGeom>
          </p:spPr>
          <p:txBody>
            <a:bodyPr wrap="none">
              <a:spAutoFit/>
            </a:bodyPr>
            <a:lstStyle/>
            <a:p>
              <a:r>
                <a:rPr lang="el-GR" dirty="0" smtClean="0">
                  <a:latin typeface="+mn-lt"/>
                </a:rPr>
                <a:t>Υπεροξειδάση</a:t>
              </a:r>
              <a:endParaRPr lang="el-GR" dirty="0">
                <a:latin typeface="+mn-lt"/>
              </a:endParaRPr>
            </a:p>
          </p:txBody>
        </p:sp>
        <p:sp>
          <p:nvSpPr>
            <p:cNvPr id="12" name="Rectangle 11"/>
            <p:cNvSpPr>
              <a:spLocks noChangeArrowheads="1"/>
            </p:cNvSpPr>
            <p:nvPr/>
          </p:nvSpPr>
          <p:spPr bwMode="auto">
            <a:xfrm>
              <a:off x="3192608" y="5683374"/>
              <a:ext cx="2764526" cy="519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T</a:t>
              </a:r>
              <a:r>
                <a:rPr kumimoji="0" lang="el-GR" b="0" i="0" u="none" strike="noStrike" cap="none" normalizeH="0" baseline="0" dirty="0" smtClean="0">
                  <a:ln>
                    <a:noFill/>
                  </a:ln>
                  <a:solidFill>
                    <a:srgbClr val="000000"/>
                  </a:solidFill>
                  <a:effectLst/>
                  <a:latin typeface="+mn-lt"/>
                  <a:ea typeface="Times New Roman" pitchFamily="18" charset="0"/>
                  <a:cs typeface="Arial" pitchFamily="34" charset="0"/>
                </a:rPr>
                <a:t>ελικού σημείου. λ = 600 </a:t>
              </a:r>
              <a:r>
                <a:rPr kumimoji="0" lang="en-US" b="0" i="0" u="none" strike="noStrike" cap="none" normalizeH="0" baseline="0" dirty="0" smtClean="0">
                  <a:ln>
                    <a:noFill/>
                  </a:ln>
                  <a:solidFill>
                    <a:srgbClr val="000000"/>
                  </a:solidFill>
                  <a:effectLst/>
                  <a:latin typeface="+mn-lt"/>
                  <a:ea typeface="Times New Roman" pitchFamily="18" charset="0"/>
                  <a:cs typeface="Arial" pitchFamily="34" charset="0"/>
                </a:rPr>
                <a:t>nm</a:t>
              </a:r>
              <a:endParaRPr kumimoji="0" lang="en-US" sz="3200" b="0" i="0" u="none" strike="noStrike" cap="none" normalizeH="0" baseline="0" dirty="0" smtClean="0">
                <a:ln>
                  <a:noFill/>
                </a:ln>
                <a:solidFill>
                  <a:schemeClr val="tx1"/>
                </a:solidFill>
                <a:effectLst/>
                <a:latin typeface="+mn-lt"/>
                <a:cs typeface="Arial" pitchFamily="34" charset="0"/>
              </a:endParaRPr>
            </a:p>
          </p:txBody>
        </p:sp>
      </p:grpSp>
      <p:sp>
        <p:nvSpPr>
          <p:cNvPr id="3" name="Title 2"/>
          <p:cNvSpPr>
            <a:spLocks noGrp="1"/>
          </p:cNvSpPr>
          <p:nvPr>
            <p:ph type="title"/>
          </p:nvPr>
        </p:nvSpPr>
        <p:spPr/>
        <p:txBody>
          <a:bodyPr>
            <a:normAutofit/>
          </a:bodyPr>
          <a:lstStyle/>
          <a:p>
            <a:r>
              <a:rPr lang="el-GR" dirty="0"/>
              <a:t>Προσδιορισμός LDL στον ορό </a:t>
            </a:r>
            <a:r>
              <a:rPr lang="el-GR" sz="2800" b="0" dirty="0" smtClean="0"/>
              <a:t>(2 </a:t>
            </a:r>
            <a:r>
              <a:rPr lang="el-GR" sz="2800" b="0" dirty="0"/>
              <a:t>από 2)</a:t>
            </a:r>
            <a:endParaRPr lang="el-GR" dirty="0"/>
          </a:p>
        </p:txBody>
      </p:sp>
      <p:sp>
        <p:nvSpPr>
          <p:cNvPr id="4" name="Content Placeholder 3"/>
          <p:cNvSpPr>
            <a:spLocks noGrp="1"/>
          </p:cNvSpPr>
          <p:nvPr>
            <p:ph idx="1"/>
          </p:nvPr>
        </p:nvSpPr>
        <p:spPr>
          <a:xfrm>
            <a:off x="457200" y="1196752"/>
            <a:ext cx="8229600" cy="2020238"/>
          </a:xfrm>
        </p:spPr>
        <p:txBody>
          <a:bodyPr>
            <a:noAutofit/>
          </a:bodyPr>
          <a:lstStyle/>
          <a:p>
            <a:pPr lvl="0"/>
            <a:r>
              <a:rPr lang="el-GR" sz="2000" dirty="0">
                <a:ea typeface="Times New Roman" pitchFamily="18" charset="0"/>
                <a:cs typeface="Arial" pitchFamily="34" charset="0"/>
              </a:rPr>
              <a:t>Στο πρώτο στάδιο η  χοληστερόλη  που περιέχεται στις HDL, τις VLDL και στα χυλομικρά διασπάται από το σύστημα των ενζύμων </a:t>
            </a:r>
            <a:r>
              <a:rPr lang="el-GR" sz="2000" dirty="0">
                <a:ea typeface="Times New Roman" pitchFamily="18" charset="0"/>
                <a:cs typeface="Arial" pitchFamily="34" charset="0"/>
              </a:rPr>
              <a:t>χοληστερόλο</a:t>
            </a:r>
            <a:r>
              <a:rPr lang="el-GR" sz="2000" dirty="0">
                <a:ea typeface="Times New Roman" pitchFamily="18" charset="0"/>
                <a:cs typeface="Arial" pitchFamily="34" charset="0"/>
              </a:rPr>
              <a:t>-εστεράση και </a:t>
            </a:r>
            <a:r>
              <a:rPr lang="el-GR" sz="2000" dirty="0">
                <a:ea typeface="Times New Roman" pitchFamily="18" charset="0"/>
                <a:cs typeface="Arial" pitchFamily="34" charset="0"/>
              </a:rPr>
              <a:t>χοληστερόλο</a:t>
            </a:r>
            <a:r>
              <a:rPr lang="el-GR" sz="2000" dirty="0">
                <a:ea typeface="Times New Roman" pitchFamily="18" charset="0"/>
                <a:cs typeface="Arial" pitchFamily="34" charset="0"/>
              </a:rPr>
              <a:t>-οξειδάση και το παραγόμενο Η</a:t>
            </a:r>
            <a:r>
              <a:rPr lang="el-GR" sz="2000" baseline="-30000" dirty="0">
                <a:ea typeface="Times New Roman" pitchFamily="18" charset="0"/>
                <a:cs typeface="Arial" pitchFamily="34" charset="0"/>
              </a:rPr>
              <a:t>2</a:t>
            </a:r>
            <a:r>
              <a:rPr lang="el-GR" sz="2000" dirty="0">
                <a:ea typeface="Times New Roman" pitchFamily="18" charset="0"/>
                <a:cs typeface="Arial" pitchFamily="34" charset="0"/>
              </a:rPr>
              <a:t>Ο</a:t>
            </a:r>
            <a:r>
              <a:rPr lang="el-GR" sz="2000" baseline="-30000" dirty="0">
                <a:ea typeface="Times New Roman" pitchFamily="18" charset="0"/>
                <a:cs typeface="Arial" pitchFamily="34" charset="0"/>
              </a:rPr>
              <a:t>2</a:t>
            </a:r>
            <a:r>
              <a:rPr lang="el-GR" sz="2000" dirty="0">
                <a:ea typeface="Times New Roman" pitchFamily="18" charset="0"/>
                <a:cs typeface="Arial" pitchFamily="34" charset="0"/>
              </a:rPr>
              <a:t> καταστρέφεται. Αντίθετα το κλάσμα των LDL προστατεύεται από ειδικούς </a:t>
            </a:r>
            <a:r>
              <a:rPr lang="el-GR" sz="2000" dirty="0">
                <a:ea typeface="Times New Roman" pitchFamily="18" charset="0"/>
                <a:cs typeface="Arial" pitchFamily="34" charset="0"/>
              </a:rPr>
              <a:t>διαβρέκτες</a:t>
            </a:r>
            <a:r>
              <a:rPr lang="el-GR" sz="2000" dirty="0">
                <a:ea typeface="Times New Roman" pitchFamily="18" charset="0"/>
                <a:cs typeface="Arial" pitchFamily="34" charset="0"/>
              </a:rPr>
              <a:t> και δεν είναι </a:t>
            </a:r>
            <a:r>
              <a:rPr lang="el-GR" sz="2000" dirty="0">
                <a:ea typeface="Times New Roman" pitchFamily="18" charset="0"/>
                <a:cs typeface="Arial" pitchFamily="34" charset="0"/>
              </a:rPr>
              <a:t>προσβάσιμο</a:t>
            </a:r>
            <a:r>
              <a:rPr lang="el-GR" sz="2000" dirty="0">
                <a:ea typeface="Times New Roman" pitchFamily="18" charset="0"/>
                <a:cs typeface="Arial" pitchFamily="34" charset="0"/>
              </a:rPr>
              <a:t> από τα ένζυμα. </a:t>
            </a:r>
            <a:endParaRPr lang="el-GR" sz="2000" dirty="0"/>
          </a:p>
        </p:txBody>
      </p:sp>
      <p:sp>
        <p:nvSpPr>
          <p:cNvPr id="13" name="12 - Θέση αριθμού διαφάνειας"/>
          <p:cNvSpPr>
            <a:spLocks noGrp="1"/>
          </p:cNvSpPr>
          <p:nvPr>
            <p:ph type="sldNum" sz="quarter" idx="12"/>
          </p:nvPr>
        </p:nvSpPr>
        <p:spPr/>
        <p:txBody>
          <a:bodyPr/>
          <a:lstStyle/>
          <a:p>
            <a:fld id="{D3F1D1C4-C2D9-4231-9FB2-B2D9D97AA41D}" type="slidenum">
              <a:rPr lang="el-GR" smtClean="0"/>
              <a:pPr/>
              <a:t>73</a:t>
            </a:fld>
            <a:endParaRPr lang="el-GR" dirty="0"/>
          </a:p>
        </p:txBody>
      </p:sp>
    </p:spTree>
    <p:extLst>
      <p:ext uri="{BB962C8B-B14F-4D97-AF65-F5344CB8AC3E}">
        <p14:creationId xmlns:p14="http://schemas.microsoft.com/office/powerpoint/2010/main" val="10382533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dirty="0"/>
              <a:t>Προσδιορισμός ελεύθερων λιπαρών οξέων στον </a:t>
            </a:r>
            <a:r>
              <a:rPr lang="el-GR" dirty="0" smtClean="0"/>
              <a:t>ορό</a:t>
            </a:r>
            <a:endParaRPr lang="el-GR" dirty="0"/>
          </a:p>
        </p:txBody>
      </p:sp>
      <p:sp>
        <p:nvSpPr>
          <p:cNvPr id="6" name="Content Placeholder 5"/>
          <p:cNvSpPr>
            <a:spLocks noGrp="1"/>
          </p:cNvSpPr>
          <p:nvPr>
            <p:ph idx="1"/>
          </p:nvPr>
        </p:nvSpPr>
        <p:spPr>
          <a:xfrm>
            <a:off x="457200" y="1196752"/>
            <a:ext cx="8229600" cy="2376264"/>
          </a:xfrm>
        </p:spPr>
        <p:txBody>
          <a:bodyPr>
            <a:normAutofit/>
          </a:bodyPr>
          <a:lstStyle/>
          <a:p>
            <a:pPr>
              <a:lnSpc>
                <a:spcPct val="120000"/>
              </a:lnSpc>
            </a:pPr>
            <a:r>
              <a:rPr lang="el-GR" sz="2400" dirty="0"/>
              <a:t>Μπορεί μεταξύ άλλων να γίνει με </a:t>
            </a:r>
            <a:r>
              <a:rPr lang="el-GR" sz="2400" dirty="0"/>
              <a:t>φθορισμομετρική</a:t>
            </a:r>
            <a:r>
              <a:rPr lang="el-GR" sz="2400" dirty="0"/>
              <a:t> μέθοδο. Το τελικό μόριο που παράγει το φθορισμό </a:t>
            </a:r>
            <a:r>
              <a:rPr lang="en-US" sz="2400" dirty="0"/>
              <a:t>(</a:t>
            </a:r>
            <a:r>
              <a:rPr lang="en-US" sz="2400" dirty="0"/>
              <a:t>resorufin</a:t>
            </a:r>
            <a:r>
              <a:rPr lang="en-US" sz="2400" dirty="0"/>
              <a:t>) </a:t>
            </a:r>
            <a:r>
              <a:rPr lang="el-GR" sz="2400" dirty="0"/>
              <a:t>προέρχεται από το </a:t>
            </a:r>
            <a:r>
              <a:rPr lang="en-US" sz="2400" dirty="0"/>
              <a:t>H</a:t>
            </a:r>
            <a:r>
              <a:rPr lang="en-US" sz="2400" baseline="-25000" dirty="0"/>
              <a:t>2</a:t>
            </a:r>
            <a:r>
              <a:rPr lang="en-US" sz="2400" dirty="0"/>
              <a:t>O</a:t>
            </a:r>
            <a:r>
              <a:rPr lang="en-US" sz="2400" baseline="-25000" dirty="0"/>
              <a:t>2</a:t>
            </a:r>
            <a:r>
              <a:rPr lang="en-US" sz="2400" dirty="0"/>
              <a:t> </a:t>
            </a:r>
            <a:r>
              <a:rPr lang="el-GR" sz="2400" dirty="0"/>
              <a:t>το οποίο με τη σειρά του σχηματίζεται από σχετική αντίδραση του </a:t>
            </a:r>
            <a:r>
              <a:rPr lang="el-GR" sz="2400" dirty="0"/>
              <a:t>καρβοξυτελικού</a:t>
            </a:r>
            <a:r>
              <a:rPr lang="el-GR" sz="2400" dirty="0"/>
              <a:t> άκρου του λιπαρού οξέος.</a:t>
            </a:r>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74</a:t>
            </a:fld>
            <a:endParaRPr lang="el-GR" dirty="0"/>
          </a:p>
        </p:txBody>
      </p:sp>
      <p:pic>
        <p:nvPicPr>
          <p:cNvPr id="40961"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260403" y="3573016"/>
            <a:ext cx="6623194" cy="2078732"/>
          </a:xfrm>
          <a:prstGeom prst="rect">
            <a:avLst/>
          </a:prstGeom>
          <a:noFill/>
          <a:ln w="9525">
            <a:noFill/>
            <a:miter lim="800000"/>
            <a:headEnd/>
            <a:tailEnd/>
          </a:ln>
        </p:spPr>
      </p:pic>
    </p:spTree>
    <p:extLst>
      <p:ext uri="{BB962C8B-B14F-4D97-AF65-F5344CB8AC3E}">
        <p14:creationId xmlns:p14="http://schemas.microsoft.com/office/powerpoint/2010/main" val="31528145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a:spLocks noGrp="1"/>
          </p:cNvSpPr>
          <p:nvPr>
            <p:ph type="title"/>
          </p:nvPr>
        </p:nvSpPr>
        <p:spPr/>
        <p:txBody>
          <a:bodyPr>
            <a:noAutofit/>
          </a:bodyPr>
          <a:lstStyle/>
          <a:p>
            <a:r>
              <a:rPr lang="el-GR" dirty="0" smtClean="0"/>
              <a:t>Υπολογισμός ολικών λιπιδίων με μαθηματικό τύπο</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75</a:t>
            </a:fld>
            <a:endParaRPr lang="el-GR" dirty="0"/>
          </a:p>
        </p:txBody>
      </p:sp>
      <p:sp>
        <p:nvSpPr>
          <p:cNvPr id="7" name="6 - TextBox"/>
          <p:cNvSpPr txBox="1"/>
          <p:nvPr/>
        </p:nvSpPr>
        <p:spPr>
          <a:xfrm>
            <a:off x="863588" y="2060848"/>
            <a:ext cx="7416824" cy="1384995"/>
          </a:xfrm>
          <a:prstGeom prst="rect">
            <a:avLst/>
          </a:prstGeom>
          <a:noFill/>
        </p:spPr>
        <p:txBody>
          <a:bodyPr wrap="square" rtlCol="0">
            <a:spAutoFit/>
          </a:bodyPr>
          <a:lstStyle/>
          <a:p>
            <a:pPr algn="ctr"/>
            <a:r>
              <a:rPr lang="el-GR" sz="2800" dirty="0" smtClean="0">
                <a:latin typeface="+mn-lt"/>
              </a:rPr>
              <a:t>(Χοληστερόλη + τριγλυκερίδια) </a:t>
            </a:r>
            <a:r>
              <a:rPr lang="en-US" sz="2800" dirty="0" smtClean="0">
                <a:latin typeface="+mn-lt"/>
              </a:rPr>
              <a:t>x 2 – 50 (mg/dL)</a:t>
            </a:r>
          </a:p>
          <a:p>
            <a:pPr algn="ctr"/>
            <a:endParaRPr lang="en-US" sz="2800" dirty="0" smtClean="0">
              <a:latin typeface="+mn-lt"/>
            </a:endParaRPr>
          </a:p>
          <a:p>
            <a:pPr algn="ctr"/>
            <a:r>
              <a:rPr lang="el-GR" sz="2800" dirty="0" smtClean="0">
                <a:latin typeface="+mn-lt"/>
              </a:rPr>
              <a:t>Τιμές αναφοράς</a:t>
            </a:r>
            <a:r>
              <a:rPr lang="en-US" sz="2800" dirty="0" smtClean="0">
                <a:latin typeface="+mn-lt"/>
              </a:rPr>
              <a:t>: 400 – 800 mg/dL</a:t>
            </a:r>
            <a:endParaRPr lang="el-GR" sz="2800" dirty="0">
              <a:latin typeface="+mn-lt"/>
            </a:endParaRPr>
          </a:p>
        </p:txBody>
      </p:sp>
    </p:spTree>
    <p:extLst>
      <p:ext uri="{BB962C8B-B14F-4D97-AF65-F5344CB8AC3E}">
        <p14:creationId xmlns:p14="http://schemas.microsoft.com/office/powerpoint/2010/main" val="4256856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1979712" y="1440228"/>
            <a:ext cx="504056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ctr" defTabSz="914400" rtl="0" eaLnBrk="1" fontAlgn="base" latinLnBrk="0" hangingPunct="1">
              <a:lnSpc>
                <a:spcPct val="150000"/>
              </a:lnSpc>
              <a:spcBef>
                <a:spcPct val="0"/>
              </a:spcBef>
              <a:spcAft>
                <a:spcPct val="0"/>
              </a:spcAft>
              <a:buClrTx/>
              <a:buSzTx/>
              <a:buFontTx/>
              <a:buAutoNum type="arabicPeriod"/>
              <a:tabLst/>
            </a:pPr>
            <a:r>
              <a:rPr lang="el-GR" sz="2400" dirty="0" smtClean="0">
                <a:solidFill>
                  <a:srgbClr val="000000"/>
                </a:solidFill>
                <a:latin typeface="+mn-lt"/>
                <a:cs typeface="Arial" pitchFamily="34" charset="0"/>
              </a:rPr>
              <a:t>Θολωσιμετρία</a:t>
            </a:r>
            <a:r>
              <a:rPr lang="en-US" sz="2400" dirty="0" smtClean="0">
                <a:solidFill>
                  <a:srgbClr val="000000"/>
                </a:solidFill>
                <a:latin typeface="+mn-lt"/>
                <a:cs typeface="Arial" pitchFamily="34" charset="0"/>
              </a:rPr>
              <a:t> (</a:t>
            </a:r>
            <a:r>
              <a:rPr lang="el-GR" sz="2400" dirty="0" smtClean="0">
                <a:solidFill>
                  <a:srgbClr val="000000"/>
                </a:solidFill>
                <a:latin typeface="+mn-lt"/>
                <a:cs typeface="Arial" pitchFamily="34" charset="0"/>
              </a:rPr>
              <a:t>βιοχημικό αναλυτή)</a:t>
            </a:r>
          </a:p>
          <a:p>
            <a:pPr marL="361950" marR="0" lvl="0" indent="-361950" algn="ctr" defTabSz="914400" rtl="0" eaLnBrk="1" fontAlgn="base" latinLnBrk="0" hangingPunct="1">
              <a:lnSpc>
                <a:spcPct val="150000"/>
              </a:lnSpc>
              <a:spcBef>
                <a:spcPct val="0"/>
              </a:spcBef>
              <a:spcAft>
                <a:spcPct val="0"/>
              </a:spcAft>
              <a:buClrTx/>
              <a:buSzTx/>
              <a:buFontTx/>
              <a:buAutoNum type="arabicPeriod"/>
              <a:tabLst/>
            </a:pPr>
            <a:r>
              <a:rPr kumimoji="0" lang="el-GR" sz="2400" b="0" i="0" u="none" strike="noStrike" cap="none" normalizeH="0" baseline="0" dirty="0" smtClean="0">
                <a:ln>
                  <a:noFill/>
                </a:ln>
                <a:solidFill>
                  <a:srgbClr val="000000"/>
                </a:solidFill>
                <a:effectLst/>
                <a:latin typeface="+mn-lt"/>
                <a:cs typeface="Arial" pitchFamily="34" charset="0"/>
              </a:rPr>
              <a:t>Νεφελομετρία (νεφελόμετρο)</a:t>
            </a:r>
            <a:endParaRPr kumimoji="0" lang="en-US" sz="4000" b="0" i="0" u="none" strike="noStrike" cap="none" normalizeH="0" baseline="0" dirty="0" smtClean="0">
              <a:ln>
                <a:noFill/>
              </a:ln>
              <a:solidFill>
                <a:schemeClr val="tx1"/>
              </a:solidFill>
              <a:effectLst/>
              <a:latin typeface="+mn-lt"/>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4788024" y="3212976"/>
            <a:ext cx="3211997" cy="2412505"/>
          </a:xfrm>
          <a:prstGeom prst="rect">
            <a:avLst/>
          </a:prstGeom>
          <a:noFill/>
        </p:spPr>
      </p:pic>
      <p:sp>
        <p:nvSpPr>
          <p:cNvPr id="6" name="5 - TextBox"/>
          <p:cNvSpPr txBox="1"/>
          <p:nvPr/>
        </p:nvSpPr>
        <p:spPr>
          <a:xfrm>
            <a:off x="4953862" y="5611370"/>
            <a:ext cx="2880320" cy="369332"/>
          </a:xfrm>
          <a:prstGeom prst="rect">
            <a:avLst/>
          </a:prstGeom>
          <a:noFill/>
        </p:spPr>
        <p:txBody>
          <a:bodyPr wrap="square" rtlCol="0">
            <a:spAutoFit/>
          </a:bodyPr>
          <a:lstStyle/>
          <a:p>
            <a:pPr algn="ctr"/>
            <a:r>
              <a:rPr lang="en-US" dirty="0" smtClean="0">
                <a:latin typeface="+mn-lt"/>
                <a:hlinkClick r:id="rId4"/>
              </a:rPr>
              <a:t>Siemens BN II</a:t>
            </a:r>
            <a:endParaRPr lang="el-GR" dirty="0">
              <a:latin typeface="+mn-lt"/>
            </a:endParaRPr>
          </a:p>
        </p:txBody>
      </p:sp>
      <p:pic>
        <p:nvPicPr>
          <p:cNvPr id="4100" name="Picture 4" descr="Auto Biochemistry Analyzer"/>
          <p:cNvPicPr>
            <a:picLocks noChangeAspect="1" noChangeArrowheads="1"/>
          </p:cNvPicPr>
          <p:nvPr/>
        </p:nvPicPr>
        <p:blipFill>
          <a:blip r:embed="rId5" cstate="print"/>
          <a:srcRect/>
          <a:stretch>
            <a:fillRect/>
          </a:stretch>
        </p:blipFill>
        <p:spPr bwMode="auto">
          <a:xfrm>
            <a:off x="1115615" y="3203026"/>
            <a:ext cx="2530229" cy="2530229"/>
          </a:xfrm>
          <a:prstGeom prst="rect">
            <a:avLst/>
          </a:prstGeom>
          <a:noFill/>
        </p:spPr>
      </p:pic>
      <p:sp>
        <p:nvSpPr>
          <p:cNvPr id="8" name="7 - TextBox"/>
          <p:cNvSpPr txBox="1"/>
          <p:nvPr/>
        </p:nvSpPr>
        <p:spPr>
          <a:xfrm>
            <a:off x="1819176" y="5611370"/>
            <a:ext cx="1151213" cy="369332"/>
          </a:xfrm>
          <a:prstGeom prst="rect">
            <a:avLst/>
          </a:prstGeom>
          <a:noFill/>
        </p:spPr>
        <p:txBody>
          <a:bodyPr wrap="none" rtlCol="0">
            <a:spAutoFit/>
          </a:bodyPr>
          <a:lstStyle/>
          <a:p>
            <a:r>
              <a:rPr lang="en-US" dirty="0" smtClean="0">
                <a:latin typeface="+mn-lt"/>
                <a:hlinkClick r:id="rId6"/>
              </a:rPr>
              <a:t>CL-ACA 02</a:t>
            </a:r>
            <a:endParaRPr lang="el-GR" dirty="0">
              <a:latin typeface="+mn-lt"/>
            </a:endParaRPr>
          </a:p>
        </p:txBody>
      </p:sp>
      <p:sp>
        <p:nvSpPr>
          <p:cNvPr id="4" name="Title 3"/>
          <p:cNvSpPr>
            <a:spLocks noGrp="1"/>
          </p:cNvSpPr>
          <p:nvPr>
            <p:ph type="title"/>
          </p:nvPr>
        </p:nvSpPr>
        <p:spPr/>
        <p:txBody>
          <a:bodyPr>
            <a:noAutofit/>
          </a:bodyPr>
          <a:lstStyle/>
          <a:p>
            <a:r>
              <a:rPr lang="el-GR" dirty="0"/>
              <a:t>Προσδιορισμός Απολιποπρωτεϊνών, λιποπρωτεΐνης Lpa και CRP στον ορό </a:t>
            </a: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76</a:t>
            </a:fld>
            <a:endParaRPr lang="el-GR" dirty="0"/>
          </a:p>
        </p:txBody>
      </p:sp>
    </p:spTree>
    <p:extLst>
      <p:ext uri="{BB962C8B-B14F-4D97-AF65-F5344CB8AC3E}">
        <p14:creationId xmlns:p14="http://schemas.microsoft.com/office/powerpoint/2010/main" val="5367585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dirty="0"/>
              <a:t>Προσδιορισμός ΒΝ</a:t>
            </a:r>
            <a:r>
              <a:rPr lang="en-US" dirty="0"/>
              <a:t>P, pro-BNP </a:t>
            </a:r>
            <a:endParaRPr lang="el-GR" dirty="0"/>
          </a:p>
        </p:txBody>
      </p:sp>
      <p:sp>
        <p:nvSpPr>
          <p:cNvPr id="7" name="Content Placeholder 6"/>
          <p:cNvSpPr>
            <a:spLocks noGrp="1"/>
          </p:cNvSpPr>
          <p:nvPr>
            <p:ph idx="1"/>
          </p:nvPr>
        </p:nvSpPr>
        <p:spPr/>
        <p:txBody>
          <a:bodyPr>
            <a:normAutofit/>
          </a:bodyPr>
          <a:lstStyle/>
          <a:p>
            <a:r>
              <a:rPr lang="en-US" sz="2400" dirty="0"/>
              <a:t>To </a:t>
            </a:r>
            <a:r>
              <a:rPr lang="el-GR" sz="2400" dirty="0"/>
              <a:t>δείγμα είναι πλάσμα αίματος που έχει ληφθεί με </a:t>
            </a:r>
            <a:r>
              <a:rPr lang="en-US" sz="2400" dirty="0"/>
              <a:t>EDTA </a:t>
            </a:r>
            <a:r>
              <a:rPr lang="el-GR" sz="2400" dirty="0"/>
              <a:t>που καταψύχεται αμέσως</a:t>
            </a:r>
            <a:r>
              <a:rPr lang="el-GR" sz="2400" dirty="0" smtClean="0"/>
              <a:t>.</a:t>
            </a:r>
          </a:p>
          <a:p>
            <a:r>
              <a:rPr lang="el-GR" sz="2400" dirty="0"/>
              <a:t>Προσδιορίζεται με χημειοφωταύγεια (</a:t>
            </a:r>
            <a:r>
              <a:rPr lang="en-US" sz="2400" dirty="0"/>
              <a:t>CLIA) </a:t>
            </a:r>
            <a:r>
              <a:rPr lang="el-GR" sz="2400" dirty="0"/>
              <a:t>κυρίως</a:t>
            </a:r>
            <a:r>
              <a:rPr lang="en-US" sz="2400" dirty="0"/>
              <a:t> </a:t>
            </a:r>
            <a:r>
              <a:rPr lang="el-GR" sz="2400" dirty="0"/>
              <a:t>με </a:t>
            </a:r>
            <a:r>
              <a:rPr lang="el-GR" sz="2400" dirty="0"/>
              <a:t>ηλεκτροχημειοφωταύγεια</a:t>
            </a:r>
            <a:r>
              <a:rPr lang="el-GR" sz="2400" dirty="0"/>
              <a:t> (</a:t>
            </a:r>
            <a:r>
              <a:rPr lang="en-US" sz="2400" dirty="0">
                <a:hlinkClick r:id="rId3"/>
              </a:rPr>
              <a:t>eCLIA</a:t>
            </a:r>
            <a:r>
              <a:rPr lang="en-US" sz="2400" dirty="0" smtClean="0"/>
              <a:t>).</a:t>
            </a:r>
            <a:endParaRPr lang="el-GR" sz="2400" dirty="0"/>
          </a:p>
          <a:p>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77</a:t>
            </a:fld>
            <a:endParaRPr lang="el-GR" dirty="0"/>
          </a:p>
        </p:txBody>
      </p:sp>
      <p:pic>
        <p:nvPicPr>
          <p:cNvPr id="3074" name="Picture 2"/>
          <p:cNvPicPr>
            <a:picLocks noChangeAspect="1" noChangeArrowheads="1"/>
          </p:cNvPicPr>
          <p:nvPr/>
        </p:nvPicPr>
        <p:blipFill>
          <a:blip r:embed="rId4" cstate="print"/>
          <a:srcRect/>
          <a:stretch>
            <a:fillRect/>
          </a:stretch>
        </p:blipFill>
        <p:spPr bwMode="auto">
          <a:xfrm>
            <a:off x="2791544" y="3429000"/>
            <a:ext cx="3560912" cy="2375101"/>
          </a:xfrm>
          <a:prstGeom prst="rect">
            <a:avLst/>
          </a:prstGeom>
          <a:noFill/>
        </p:spPr>
      </p:pic>
      <p:sp>
        <p:nvSpPr>
          <p:cNvPr id="8" name="Rectangle 7"/>
          <p:cNvSpPr/>
          <p:nvPr/>
        </p:nvSpPr>
        <p:spPr>
          <a:xfrm>
            <a:off x="3565025" y="5786932"/>
            <a:ext cx="2013949" cy="276999"/>
          </a:xfrm>
          <a:prstGeom prst="rect">
            <a:avLst/>
          </a:prstGeom>
        </p:spPr>
        <p:txBody>
          <a:bodyPr wrap="none">
            <a:spAutoFit/>
          </a:bodyPr>
          <a:lstStyle/>
          <a:p>
            <a:r>
              <a:rPr lang="en-US" sz="1200" dirty="0" smtClean="0">
                <a:latin typeface="+mn-lt"/>
                <a:hlinkClick r:id="rId5"/>
              </a:rPr>
              <a:t>luganskdiagnostics.webs.com</a:t>
            </a:r>
            <a:endParaRPr lang="el-GR" sz="1200" dirty="0">
              <a:latin typeface="+mn-lt"/>
            </a:endParaRPr>
          </a:p>
        </p:txBody>
      </p:sp>
    </p:spTree>
    <p:extLst>
      <p:ext uri="{BB962C8B-B14F-4D97-AF65-F5344CB8AC3E}">
        <p14:creationId xmlns:p14="http://schemas.microsoft.com/office/powerpoint/2010/main" val="18374683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2812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H διαλυτότητα των λιπαρών </a:t>
            </a:r>
            <a:r>
              <a:rPr lang="el-GR" dirty="0" smtClean="0"/>
              <a:t>οξέων</a:t>
            </a:r>
            <a:endParaRPr lang="el-GR" dirty="0"/>
          </a:p>
        </p:txBody>
      </p:sp>
      <p:sp>
        <p:nvSpPr>
          <p:cNvPr id="6" name="Content Placeholder 5"/>
          <p:cNvSpPr>
            <a:spLocks noGrp="1"/>
          </p:cNvSpPr>
          <p:nvPr>
            <p:ph idx="1"/>
          </p:nvPr>
        </p:nvSpPr>
        <p:spPr/>
        <p:txBody>
          <a:bodyPr>
            <a:noAutofit/>
          </a:bodyPr>
          <a:lstStyle/>
          <a:p>
            <a:pPr>
              <a:lnSpc>
                <a:spcPct val="150000"/>
              </a:lnSpc>
            </a:pPr>
            <a:r>
              <a:rPr lang="el-GR" sz="2400" dirty="0"/>
              <a:t>Τα λιπίδια δεν είναι υδατοδιαλυτά (</a:t>
            </a:r>
            <a:r>
              <a:rPr lang="el-GR" sz="2400" b="1" dirty="0">
                <a:solidFill>
                  <a:srgbClr val="820000"/>
                </a:solidFill>
              </a:rPr>
              <a:t>λιπόφιλα</a:t>
            </a:r>
            <a:r>
              <a:rPr lang="el-GR" sz="2400" dirty="0"/>
              <a:t>) και κατά συνέπεια δεν κυκλοφορούν στο αίμα με τη ελεύθερη μορφή τους.</a:t>
            </a:r>
          </a:p>
          <a:p>
            <a:pPr>
              <a:lnSpc>
                <a:spcPct val="150000"/>
              </a:lnSpc>
              <a:spcBef>
                <a:spcPts val="1200"/>
              </a:spcBef>
            </a:pPr>
            <a:r>
              <a:rPr lang="el-GR" sz="2400" dirty="0"/>
              <a:t>Για τον λόγο αυτό τα λιπαρά οξέα κυκλοφορούν στο αίμα ενωμένα με </a:t>
            </a:r>
            <a:r>
              <a:rPr lang="el-GR" sz="2400" b="1" dirty="0">
                <a:solidFill>
                  <a:srgbClr val="820000"/>
                </a:solidFill>
              </a:rPr>
              <a:t>αλβουμίνη</a:t>
            </a:r>
            <a:r>
              <a:rPr lang="el-GR" sz="2400" dirty="0"/>
              <a:t> και τα υπόλοιπα ενωμένα με ειδικές πρωτεΐνες που ονομάζετα</a:t>
            </a:r>
            <a:r>
              <a:rPr lang="el-GR" sz="2400" dirty="0">
                <a:solidFill>
                  <a:srgbClr val="C00000"/>
                </a:solidFill>
              </a:rPr>
              <a:t>ι </a:t>
            </a:r>
            <a:r>
              <a:rPr lang="el-GR" sz="2400" b="1" dirty="0">
                <a:solidFill>
                  <a:srgbClr val="820000"/>
                </a:solidFill>
              </a:rPr>
              <a:t>απολιποπρωτεΐνες </a:t>
            </a:r>
            <a:r>
              <a:rPr lang="el-GR" sz="2400" dirty="0"/>
              <a:t>και στο σύνολο ονομάζονται</a:t>
            </a:r>
            <a:r>
              <a:rPr lang="el-GR" sz="2400" dirty="0">
                <a:solidFill>
                  <a:srgbClr val="C00000"/>
                </a:solidFill>
              </a:rPr>
              <a:t> </a:t>
            </a:r>
            <a:r>
              <a:rPr lang="el-GR" sz="2400" b="1" dirty="0">
                <a:solidFill>
                  <a:srgbClr val="820000"/>
                </a:solidFill>
              </a:rPr>
              <a:t>λιποπρωτεΐνες</a:t>
            </a:r>
            <a:r>
              <a:rPr lang="el-GR" sz="2400" dirty="0" smtClean="0"/>
              <a:t>.</a:t>
            </a:r>
            <a:endParaRPr lang="el-GR" sz="2400"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7</a:t>
            </a:fld>
            <a:endParaRPr lang="el-GR" dirty="0"/>
          </a:p>
        </p:txBody>
      </p:sp>
    </p:spTree>
    <p:extLst>
      <p:ext uri="{BB962C8B-B14F-4D97-AF65-F5344CB8AC3E}">
        <p14:creationId xmlns:p14="http://schemas.microsoft.com/office/powerpoint/2010/main" val="30176775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1937809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Πέτρος Καρκαλούσος 2014. Πέτρος Καρκαλούσος. </a:t>
            </a:r>
            <a:r>
              <a:rPr lang="el-GR" sz="2000" dirty="0" smtClean="0"/>
              <a:t>«Κλινική Χημεία Ι (Θ). </a:t>
            </a:r>
            <a:r>
              <a:rPr lang="el-GR" sz="2000" dirty="0"/>
              <a:t>Ενότητα 9: Διαταραχές του μεταβολισμού των </a:t>
            </a:r>
            <a:r>
              <a:rPr lang="el-GR" sz="2000" dirty="0" smtClean="0"/>
              <a:t>λιπιδίων». Έκδοση: 1.0. Αθήνα 2014. Διαθέσιμο από τη δικτυακή διεύθυνση: </a:t>
            </a:r>
            <a:r>
              <a:rPr lang="en-US" sz="2000" dirty="0" smtClean="0">
                <a:hlinkClick r:id="rId3"/>
              </a:rPr>
              <a:t>ocp.teiath.gr</a:t>
            </a:r>
            <a:r>
              <a:rPr lang="el-GR" sz="2000" dirty="0" smtClean="0"/>
              <a:t>.</a:t>
            </a:r>
            <a:endParaRPr lang="el-GR" sz="2000" dirty="0"/>
          </a:p>
        </p:txBody>
      </p:sp>
    </p:spTree>
    <p:extLst>
      <p:ext uri="{BB962C8B-B14F-4D97-AF65-F5344CB8AC3E}">
        <p14:creationId xmlns:p14="http://schemas.microsoft.com/office/powerpoint/2010/main" val="19056388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40034143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82</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5153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35860442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a:pPr>
            <a:r>
              <a:rPr lang="en-US" sz="2000" dirty="0"/>
              <a:t>Marshall J, Bangert K. </a:t>
            </a:r>
            <a:r>
              <a:rPr lang="el-GR" sz="2000" dirty="0"/>
              <a:t>Κλινική Χημεία. Εκδόσεις Π.Χ. Πασχαλίδης 2011. Αθήνα, </a:t>
            </a:r>
            <a:r>
              <a:rPr lang="en-US" sz="2000" dirty="0"/>
              <a:t>ISBN </a:t>
            </a:r>
            <a:r>
              <a:rPr lang="en-US" sz="2000" dirty="0" smtClean="0"/>
              <a:t>978-960-489-056-9</a:t>
            </a:r>
          </a:p>
          <a:p>
            <a:pPr marL="457200" indent="-457200">
              <a:buFont typeface="+mj-lt"/>
              <a:buAutoNum type="arabicPeriod"/>
            </a:pPr>
            <a:r>
              <a:rPr lang="en-US" sz="2000" dirty="0">
                <a:hlinkClick r:id="rId3"/>
              </a:rPr>
              <a:t>A treasure trove for lipoprotein biology</a:t>
            </a:r>
            <a:r>
              <a:rPr lang="el-GR" sz="2000" dirty="0"/>
              <a:t>, </a:t>
            </a:r>
            <a:r>
              <a:rPr lang="en-US" sz="2000" dirty="0"/>
              <a:t>Aldons J LusisandPäivi Pajukanta</a:t>
            </a:r>
            <a:r>
              <a:rPr lang="el-GR" sz="2000" dirty="0"/>
              <a:t>,</a:t>
            </a:r>
            <a:r>
              <a:rPr lang="en-US" sz="2000" dirty="0"/>
              <a:t> </a:t>
            </a:r>
            <a:r>
              <a:rPr lang="en-US" sz="2000" i="1" dirty="0"/>
              <a:t>Nature Genetics</a:t>
            </a:r>
            <a:r>
              <a:rPr lang="en-US" sz="2000" dirty="0"/>
              <a:t> 40, 129 - 130 (2008) </a:t>
            </a:r>
            <a:br>
              <a:rPr lang="en-US" sz="2000" dirty="0"/>
            </a:br>
            <a:r>
              <a:rPr lang="en-US" sz="2000" dirty="0" smtClean="0"/>
              <a:t>doi:10.1038/ng0208-129</a:t>
            </a:r>
          </a:p>
          <a:p>
            <a:pPr marL="457200" indent="-457200">
              <a:buFont typeface="+mj-lt"/>
              <a:buAutoNum type="arabicPeriod"/>
            </a:pPr>
            <a:r>
              <a:rPr lang="en-US" sz="2000" dirty="0">
                <a:hlinkClick r:id="rId4"/>
              </a:rPr>
              <a:t>Final Diagnosis -- Myocardial Infarction</a:t>
            </a:r>
            <a:r>
              <a:rPr lang="el-GR" sz="2000" dirty="0"/>
              <a:t>, </a:t>
            </a:r>
            <a:r>
              <a:rPr lang="en-US" sz="2000" i="1" dirty="0"/>
              <a:t>Brian K. Theisen, MD and Octavia M. Peck-Palmer, PhD</a:t>
            </a:r>
            <a:r>
              <a:rPr lang="el-GR" sz="2000" i="1" dirty="0"/>
              <a:t> </a:t>
            </a:r>
            <a:r>
              <a:rPr lang="en-US" sz="2000" dirty="0"/>
              <a:t> University of Pittsburgh School of Medicine, Center for Continuing Education in the Health Sciences and the Department of </a:t>
            </a:r>
            <a:r>
              <a:rPr lang="en-US" sz="2000" dirty="0" smtClean="0"/>
              <a:t>Pathology</a:t>
            </a:r>
          </a:p>
          <a:p>
            <a:pPr marL="457200" lvl="0" indent="-457200" fontAlgn="base">
              <a:spcBef>
                <a:spcPct val="0"/>
              </a:spcBef>
              <a:spcAft>
                <a:spcPct val="0"/>
              </a:spcAft>
              <a:buFont typeface="+mj-lt"/>
              <a:buAutoNum type="arabicPeriod"/>
            </a:pPr>
            <a:r>
              <a:rPr lang="el-GR" altLang="el-GR" sz="2000" dirty="0" smtClean="0">
                <a:cs typeface="Arial" pitchFamily="34" charset="0"/>
                <a:hlinkClick r:id="rId5"/>
              </a:rPr>
              <a:t>Education </a:t>
            </a:r>
            <a:r>
              <a:rPr lang="el-GR" altLang="el-GR" sz="2000" dirty="0">
                <a:cs typeface="Arial" pitchFamily="34" charset="0"/>
                <a:hlinkClick r:id="rId5"/>
              </a:rPr>
              <a:t>in Heart:Coronary disease Clinial implications of the new definition of myocardial </a:t>
            </a:r>
            <a:r>
              <a:rPr lang="el-GR" altLang="el-GR" sz="2000" dirty="0" smtClean="0">
                <a:cs typeface="Arial" pitchFamily="34" charset="0"/>
                <a:hlinkClick r:id="rId5"/>
              </a:rPr>
              <a:t>infarction</a:t>
            </a:r>
            <a:r>
              <a:rPr lang="en-US" altLang="el-GR" sz="2000" dirty="0" smtClean="0">
                <a:cs typeface="Arial" pitchFamily="34" charset="0"/>
              </a:rPr>
              <a:t>, </a:t>
            </a:r>
            <a:r>
              <a:rPr lang="el-GR" altLang="el-GR" sz="2000" dirty="0" smtClean="0">
                <a:cs typeface="Arial" pitchFamily="34" charset="0"/>
              </a:rPr>
              <a:t>John </a:t>
            </a:r>
            <a:r>
              <a:rPr lang="el-GR" altLang="el-GR" sz="2000" dirty="0">
                <a:cs typeface="Arial" pitchFamily="34" charset="0"/>
              </a:rPr>
              <a:t>K French, Harvey D White Heart 2004;90:1 99-106 doi:10.1136/heart.90.1.99 </a:t>
            </a:r>
          </a:p>
          <a:p>
            <a:pPr marL="457200" indent="-457200">
              <a:buFont typeface="+mj-lt"/>
              <a:buAutoNum type="arabicPeriod"/>
            </a:pPr>
            <a:endParaRPr lang="el-GR" altLang="el-GR" sz="2000" dirty="0"/>
          </a:p>
          <a:p>
            <a:pPr marL="457200" indent="-457200">
              <a:buFont typeface="+mj-lt"/>
              <a:buAutoNum type="arabicPeriod"/>
            </a:pPr>
            <a:endParaRPr lang="en-US" sz="2000" dirty="0"/>
          </a:p>
          <a:p>
            <a:pPr marL="457200" indent="-457200">
              <a:buFont typeface="+mj-lt"/>
              <a:buAutoNum type="arabicPeriod"/>
            </a:pPr>
            <a:endParaRPr lang="el-GR" sz="2000" dirty="0"/>
          </a:p>
          <a:p>
            <a:pPr marL="457200" indent="-457200">
              <a:buFont typeface="+mj-lt"/>
              <a:buAutoNum type="arabicPeriod"/>
            </a:pPr>
            <a:endParaRPr lang="el-GR" sz="2000" dirty="0"/>
          </a:p>
        </p:txBody>
      </p:sp>
    </p:spTree>
    <p:extLst>
      <p:ext uri="{BB962C8B-B14F-4D97-AF65-F5344CB8AC3E}">
        <p14:creationId xmlns:p14="http://schemas.microsoft.com/office/powerpoint/2010/main" val="26556732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67610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Τα είδη των </a:t>
            </a:r>
            <a:r>
              <a:rPr lang="el-GR" dirty="0" smtClean="0"/>
              <a:t>απολιποπρωτεϊνών</a:t>
            </a:r>
            <a:endParaRPr lang="el-GR" dirty="0"/>
          </a:p>
        </p:txBody>
      </p:sp>
      <p:sp>
        <p:nvSpPr>
          <p:cNvPr id="2" name="1 - Θέση αριθμού διαφάνειας"/>
          <p:cNvSpPr>
            <a:spLocks noGrp="1"/>
          </p:cNvSpPr>
          <p:nvPr>
            <p:ph type="sldNum" sz="quarter" idx="12"/>
          </p:nvPr>
        </p:nvSpPr>
        <p:spPr/>
        <p:txBody>
          <a:bodyPr/>
          <a:lstStyle/>
          <a:p>
            <a:fld id="{D3F1D1C4-C2D9-4231-9FB2-B2D9D97AA41D}" type="slidenum">
              <a:rPr lang="el-GR" smtClean="0"/>
              <a:pPr/>
              <a:t>8</a:t>
            </a:fld>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123266637"/>
              </p:ext>
            </p:extLst>
          </p:nvPr>
        </p:nvGraphicFramePr>
        <p:xfrm>
          <a:off x="647564" y="1484784"/>
          <a:ext cx="7848872" cy="4084320"/>
        </p:xfrm>
        <a:graphic>
          <a:graphicData uri="http://schemas.openxmlformats.org/drawingml/2006/table">
            <a:tbl>
              <a:tblPr firstRow="1" bandRow="1">
                <a:tableStyleId>{85BE263C-DBD7-4A20-BB59-AAB30ACAA65A}</a:tableStyleId>
              </a:tblPr>
              <a:tblGrid>
                <a:gridCol w="3293396"/>
                <a:gridCol w="4555476"/>
              </a:tblGrid>
              <a:tr h="370840">
                <a:tc>
                  <a:txBody>
                    <a:bodyPr/>
                    <a:lstStyle/>
                    <a:p>
                      <a:pPr algn="ctr"/>
                      <a:r>
                        <a:rPr lang="el-GR" sz="2000" dirty="0" smtClean="0"/>
                        <a:t>Απολιποπρωτεΐνη</a:t>
                      </a:r>
                      <a:r>
                        <a:rPr lang="en-US" sz="2000" dirty="0" smtClean="0"/>
                        <a:t> (Apo-…)</a:t>
                      </a:r>
                      <a:endParaRPr lang="el-GR" sz="2000" dirty="0"/>
                    </a:p>
                  </a:txBody>
                  <a:tcPr>
                    <a:solidFill>
                      <a:srgbClr val="820000"/>
                    </a:solidFill>
                  </a:tcPr>
                </a:tc>
                <a:tc>
                  <a:txBody>
                    <a:bodyPr/>
                    <a:lstStyle/>
                    <a:p>
                      <a:pPr algn="ctr"/>
                      <a:r>
                        <a:rPr lang="el-GR" sz="2000" dirty="0" smtClean="0"/>
                        <a:t>Λειτουργία</a:t>
                      </a:r>
                      <a:endParaRPr lang="el-GR" sz="2000" dirty="0"/>
                    </a:p>
                  </a:txBody>
                  <a:tcPr>
                    <a:solidFill>
                      <a:srgbClr val="820000"/>
                    </a:solidFill>
                  </a:tcPr>
                </a:tc>
              </a:tr>
              <a:tr h="370840">
                <a:tc>
                  <a:txBody>
                    <a:bodyPr/>
                    <a:lstStyle/>
                    <a:p>
                      <a:pPr algn="ctr"/>
                      <a:r>
                        <a:rPr lang="el-GR" sz="2000" dirty="0" smtClean="0"/>
                        <a:t>Α-</a:t>
                      </a:r>
                      <a:r>
                        <a:rPr lang="en-US" sz="2000" dirty="0" smtClean="0"/>
                        <a:t>I</a:t>
                      </a:r>
                      <a:endParaRPr lang="el-GR" sz="2000" dirty="0"/>
                    </a:p>
                  </a:txBody>
                  <a:tcPr/>
                </a:tc>
                <a:tc>
                  <a:txBody>
                    <a:bodyPr/>
                    <a:lstStyle/>
                    <a:p>
                      <a:pPr algn="l"/>
                      <a:r>
                        <a:rPr lang="el-GR" sz="2000" dirty="0" smtClean="0"/>
                        <a:t>Συμπαράγοντας</a:t>
                      </a:r>
                      <a:r>
                        <a:rPr lang="el-GR" sz="2000" baseline="0" dirty="0" smtClean="0"/>
                        <a:t> για </a:t>
                      </a:r>
                      <a:r>
                        <a:rPr lang="en-US" sz="2000" baseline="0" dirty="0" smtClean="0"/>
                        <a:t>LCAT</a:t>
                      </a:r>
                      <a:r>
                        <a:rPr lang="el-GR" sz="2000" baseline="0" dirty="0" smtClean="0"/>
                        <a:t>, συμμετέχει στη </a:t>
                      </a:r>
                      <a:r>
                        <a:rPr lang="en-US" sz="2000" baseline="0" dirty="0" smtClean="0"/>
                        <a:t>HDL</a:t>
                      </a:r>
                      <a:endParaRPr lang="el-GR" sz="2000" dirty="0"/>
                    </a:p>
                  </a:txBody>
                  <a:tcPr/>
                </a:tc>
              </a:tr>
              <a:tr h="370840">
                <a:tc>
                  <a:txBody>
                    <a:bodyPr/>
                    <a:lstStyle/>
                    <a:p>
                      <a:pPr algn="ctr"/>
                      <a:r>
                        <a:rPr lang="en-US" sz="2000" dirty="0" smtClean="0"/>
                        <a:t>A-II</a:t>
                      </a:r>
                      <a:endParaRPr lang="el-GR" sz="2000" dirty="0"/>
                    </a:p>
                  </a:txBody>
                  <a:tcPr/>
                </a:tc>
                <a:tc>
                  <a:txBody>
                    <a:bodyPr/>
                    <a:lstStyle/>
                    <a:p>
                      <a:pPr algn="l"/>
                      <a:r>
                        <a:rPr lang="el-GR" sz="2000" dirty="0" smtClean="0"/>
                        <a:t>Αναστολέας</a:t>
                      </a:r>
                      <a:r>
                        <a:rPr lang="el-GR" sz="2000" baseline="0" dirty="0" smtClean="0"/>
                        <a:t> της </a:t>
                      </a:r>
                      <a:r>
                        <a:rPr lang="en-US" sz="2000" baseline="0" dirty="0" smtClean="0"/>
                        <a:t>HTGL, </a:t>
                      </a:r>
                      <a:r>
                        <a:rPr lang="el-GR" sz="2000" baseline="0" dirty="0" smtClean="0"/>
                        <a:t>συμμετέχει στη </a:t>
                      </a:r>
                      <a:r>
                        <a:rPr lang="en-US" sz="2000" baseline="0" dirty="0" smtClean="0"/>
                        <a:t>HDL</a:t>
                      </a:r>
                      <a:endParaRPr lang="el-GR" sz="2000" dirty="0"/>
                    </a:p>
                  </a:txBody>
                  <a:tcPr/>
                </a:tc>
              </a:tr>
              <a:tr h="370840">
                <a:tc>
                  <a:txBody>
                    <a:bodyPr/>
                    <a:lstStyle/>
                    <a:p>
                      <a:pPr algn="ctr"/>
                      <a:r>
                        <a:rPr lang="en-US" sz="2000" dirty="0" smtClean="0"/>
                        <a:t>B-100</a:t>
                      </a:r>
                      <a:endParaRPr lang="el-GR" sz="2000" dirty="0"/>
                    </a:p>
                  </a:txBody>
                  <a:tcPr/>
                </a:tc>
                <a:tc>
                  <a:txBody>
                    <a:bodyPr/>
                    <a:lstStyle/>
                    <a:p>
                      <a:pPr algn="l"/>
                      <a:r>
                        <a:rPr lang="el-GR" sz="2000" dirty="0" smtClean="0"/>
                        <a:t>Συμμετέχει</a:t>
                      </a:r>
                      <a:r>
                        <a:rPr lang="el-GR" sz="2000" baseline="0" dirty="0" smtClean="0"/>
                        <a:t> στη </a:t>
                      </a:r>
                      <a:r>
                        <a:rPr lang="en-US" sz="2000" baseline="0" dirty="0" smtClean="0"/>
                        <a:t>LDL, VLDL</a:t>
                      </a:r>
                      <a:endParaRPr lang="el-GR" sz="2000" dirty="0"/>
                    </a:p>
                  </a:txBody>
                  <a:tcPr/>
                </a:tc>
              </a:tr>
              <a:tr h="370840">
                <a:tc>
                  <a:txBody>
                    <a:bodyPr/>
                    <a:lstStyle/>
                    <a:p>
                      <a:pPr algn="ctr"/>
                      <a:r>
                        <a:rPr lang="en-US" sz="2000" dirty="0" smtClean="0"/>
                        <a:t>B-48</a:t>
                      </a:r>
                      <a:endParaRPr lang="el-GR" sz="2000" dirty="0"/>
                    </a:p>
                  </a:txBody>
                  <a:tcPr/>
                </a:tc>
                <a:tc>
                  <a:txBody>
                    <a:bodyPr/>
                    <a:lstStyle/>
                    <a:p>
                      <a:pPr algn="l"/>
                      <a:r>
                        <a:rPr lang="el-GR" sz="2000" dirty="0" smtClean="0"/>
                        <a:t>Συμμετέχει</a:t>
                      </a:r>
                      <a:r>
                        <a:rPr lang="el-GR" sz="2000" baseline="0" dirty="0" smtClean="0"/>
                        <a:t> στα χυλομικρά</a:t>
                      </a:r>
                      <a:endParaRPr lang="el-GR" sz="2000" dirty="0"/>
                    </a:p>
                  </a:txBody>
                  <a:tcPr/>
                </a:tc>
              </a:tr>
              <a:tr h="370840">
                <a:tc>
                  <a:txBody>
                    <a:bodyPr/>
                    <a:lstStyle/>
                    <a:p>
                      <a:pPr algn="ctr"/>
                      <a:r>
                        <a:rPr lang="en-US" sz="2000" dirty="0" smtClean="0"/>
                        <a:t>C-II</a:t>
                      </a:r>
                      <a:endParaRPr lang="el-GR" sz="2000" dirty="0"/>
                    </a:p>
                  </a:txBody>
                  <a:tcPr/>
                </a:tc>
                <a:tc>
                  <a:txBody>
                    <a:bodyPr/>
                    <a:lstStyle/>
                    <a:p>
                      <a:pPr algn="l"/>
                      <a:r>
                        <a:rPr lang="el-GR" sz="2000" dirty="0" smtClean="0"/>
                        <a:t>Ενεργοποιητής της </a:t>
                      </a:r>
                      <a:r>
                        <a:rPr lang="en-US" sz="2000" dirty="0" smtClean="0"/>
                        <a:t>LPL</a:t>
                      </a:r>
                      <a:endParaRPr lang="el-GR" sz="2000" dirty="0"/>
                    </a:p>
                  </a:txBody>
                  <a:tcPr/>
                </a:tc>
              </a:tr>
              <a:tr h="370840">
                <a:tc>
                  <a:txBody>
                    <a:bodyPr/>
                    <a:lstStyle/>
                    <a:p>
                      <a:pPr algn="ctr"/>
                      <a:r>
                        <a:rPr lang="en-US" sz="2000" dirty="0" smtClean="0"/>
                        <a:t>C-III</a:t>
                      </a:r>
                      <a:endParaRPr lang="el-GR" sz="2000" dirty="0"/>
                    </a:p>
                  </a:txBody>
                  <a:tcPr/>
                </a:tc>
                <a:tc>
                  <a:txBody>
                    <a:bodyPr/>
                    <a:lstStyle/>
                    <a:p>
                      <a:pPr algn="l"/>
                      <a:r>
                        <a:rPr lang="en-US" sz="2000" dirty="0" smtClean="0"/>
                        <a:t>A</a:t>
                      </a:r>
                      <a:r>
                        <a:rPr lang="el-GR" sz="2000" dirty="0" smtClean="0"/>
                        <a:t>ναστολέας</a:t>
                      </a:r>
                      <a:r>
                        <a:rPr lang="el-GR" sz="2000" baseline="0" dirty="0" smtClean="0"/>
                        <a:t> της </a:t>
                      </a:r>
                      <a:r>
                        <a:rPr lang="en-US" sz="2000" baseline="0" dirty="0" smtClean="0"/>
                        <a:t>LPL</a:t>
                      </a:r>
                      <a:endParaRPr lang="el-GR" sz="2000" dirty="0"/>
                    </a:p>
                  </a:txBody>
                  <a:tcPr/>
                </a:tc>
              </a:tr>
              <a:tr h="370840">
                <a:tc>
                  <a:txBody>
                    <a:bodyPr/>
                    <a:lstStyle/>
                    <a:p>
                      <a:pPr algn="ctr"/>
                      <a:r>
                        <a:rPr lang="en-US" sz="2000" dirty="0" smtClean="0"/>
                        <a:t>E</a:t>
                      </a:r>
                      <a:endParaRPr lang="el-GR" sz="2000" dirty="0"/>
                    </a:p>
                  </a:txBody>
                  <a:tcPr/>
                </a:tc>
                <a:tc>
                  <a:txBody>
                    <a:bodyPr/>
                    <a:lstStyle/>
                    <a:p>
                      <a:pPr algn="l"/>
                      <a:r>
                        <a:rPr lang="el-GR" sz="2000" dirty="0" smtClean="0"/>
                        <a:t>Πρόσδεση</a:t>
                      </a:r>
                      <a:r>
                        <a:rPr lang="el-GR" sz="2000" baseline="0" dirty="0" smtClean="0"/>
                        <a:t> σε υποδοχείς </a:t>
                      </a:r>
                      <a:r>
                        <a:rPr lang="en-US" sz="2000" baseline="0" dirty="0" smtClean="0"/>
                        <a:t>LDL </a:t>
                      </a:r>
                      <a:r>
                        <a:rPr lang="el-GR" sz="2000" baseline="0" dirty="0" smtClean="0"/>
                        <a:t>και υποδοχείς υπολειμμάτων</a:t>
                      </a:r>
                      <a:endParaRPr lang="el-GR" sz="2000" dirty="0"/>
                    </a:p>
                  </a:txBody>
                  <a:tcPr/>
                </a:tc>
              </a:tr>
            </a:tbl>
          </a:graphicData>
        </a:graphic>
      </p:graphicFrame>
    </p:spTree>
    <p:extLst>
      <p:ext uri="{BB962C8B-B14F-4D97-AF65-F5344CB8AC3E}">
        <p14:creationId xmlns:p14="http://schemas.microsoft.com/office/powerpoint/2010/main" val="14304027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bc225f72bc8617aeb720949d4468b415f0b589c0"/>
</p:tagLst>
</file>

<file path=ppt/theme/theme1.xml><?xml version="1.0" encoding="utf-8"?>
<a:theme xmlns:a="http://schemas.openxmlformats.org/drawingml/2006/main" name="OC_template_updated">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TotalTime>
  <Words>4410</Words>
  <Application>Microsoft Office PowerPoint</Application>
  <PresentationFormat>Προβολή στην οθόνη (4:3)</PresentationFormat>
  <Paragraphs>775</Paragraphs>
  <Slides>86</Slides>
  <Notes>27</Notes>
  <HiddenSlides>0</HiddenSlides>
  <MMClips>1</MMClips>
  <ScaleCrop>false</ScaleCrop>
  <HeadingPairs>
    <vt:vector size="4" baseType="variant">
      <vt:variant>
        <vt:lpstr>Θέμα</vt:lpstr>
      </vt:variant>
      <vt:variant>
        <vt:i4>2</vt:i4>
      </vt:variant>
      <vt:variant>
        <vt:lpstr>Τίτλοι διαφανειών</vt:lpstr>
      </vt:variant>
      <vt:variant>
        <vt:i4>86</vt:i4>
      </vt:variant>
    </vt:vector>
  </HeadingPairs>
  <TitlesOfParts>
    <vt:vector size="88" baseType="lpstr">
      <vt:lpstr>OC_template_updated</vt:lpstr>
      <vt:lpstr>1_OC_template_updated</vt:lpstr>
      <vt:lpstr>Κλινική Χημεία Ι (Θ)</vt:lpstr>
      <vt:lpstr>Τα κύρια λιπίδια του αίματος</vt:lpstr>
      <vt:lpstr>Τα τριγλυκερίδια (1 από 2)</vt:lpstr>
      <vt:lpstr>Τα τριγλυκερίδια (2 από 2)</vt:lpstr>
      <vt:lpstr>Τα λιπαρά οξέα</vt:lpstr>
      <vt:lpstr>Τα φωσφολιπίδια</vt:lpstr>
      <vt:lpstr>Η χοληστερόλη</vt:lpstr>
      <vt:lpstr>H διαλυτότητα των λιπαρών οξέων</vt:lpstr>
      <vt:lpstr>Τα είδη των απολιποπρωτεϊνών</vt:lpstr>
      <vt:lpstr>Οι λιποπρωτεϊνες</vt:lpstr>
      <vt:lpstr>Σύνθεση λιποπρωτεϊνών</vt:lpstr>
      <vt:lpstr>Ταξινόμηση και χαρακτηριστικά λιποπρωτεϊνών</vt:lpstr>
      <vt:lpstr>Σχεδιάγραμμα δομής λιποπρωτεΐνης  (1 από 2)</vt:lpstr>
      <vt:lpstr>Σχεδιάγραμμα δομής λιποπρωτεΐνης  (2 από 2)</vt:lpstr>
      <vt:lpstr>HDL vs LDL</vt:lpstr>
      <vt:lpstr>Σχηματισμός χυλομικρών και HDL</vt:lpstr>
      <vt:lpstr>Σχηματισμός VLDL και HDL</vt:lpstr>
      <vt:lpstr>Η δράση της LDL</vt:lpstr>
      <vt:lpstr>H δράση της HDL</vt:lpstr>
      <vt:lpstr>Ο μεταβολισμός των λιπιδίων</vt:lpstr>
      <vt:lpstr>Η δράση των λιπιδίων/λιποπρωτεϊνών 1/2</vt:lpstr>
      <vt:lpstr>Η δράση των λιπιδίων/λιποπρωτεϊνών 2/2</vt:lpstr>
      <vt:lpstr>Διάφορες επιδράσεις στις λιποπρωτεΐνες του πλάσματος</vt:lpstr>
      <vt:lpstr>Διαταραχές μεταβολισμού λιπιδίων  (1 από 10)</vt:lpstr>
      <vt:lpstr>Διαταραχές μεταβολισμού λιπιδίων  (2 από 10)</vt:lpstr>
      <vt:lpstr>Διαταραχές μεταβολισμού λιπιδίων  (3 από 10)</vt:lpstr>
      <vt:lpstr>Διαταραχές μεταβολισμού λιπιδίων  (4 από 10)</vt:lpstr>
      <vt:lpstr>Διαταραχές μεταβολισμού λιπιδίων  (5 από 10)</vt:lpstr>
      <vt:lpstr>Διαταραχές μεταβολισμού λιπιδίων  (6 από 10)</vt:lpstr>
      <vt:lpstr>Διαταραχές μεταβολισμού λιπιδίων  (7 από 10)</vt:lpstr>
      <vt:lpstr>Διαταραχές μεταβολισμού λιπιδίων  (8 από 10)</vt:lpstr>
      <vt:lpstr>Διαταραχές μεταβολισμού λιπιδίων  (9 από 10)</vt:lpstr>
      <vt:lpstr>Διαταραχές μεταβολισμού λιπιδίων  (10 από 10)</vt:lpstr>
      <vt:lpstr>Η καρδιοαγγειακή νόσος (1 από 7)</vt:lpstr>
      <vt:lpstr>Η καρδιοαγγειακή νόσος (2 από 7)</vt:lpstr>
      <vt:lpstr>Η καρδιοαγγειακή νόσος (3 από 7)</vt:lpstr>
      <vt:lpstr>Η καρδιοαγγειακή νόσος (4 από 7)</vt:lpstr>
      <vt:lpstr>Η καρδιοαγγειακή νόσος (5 από 7)</vt:lpstr>
      <vt:lpstr>Η καρδιοαγγειακή νόσος (6 από 7)</vt:lpstr>
      <vt:lpstr>Η καρδιοαγγειακή νόσος (7 από 7)</vt:lpstr>
      <vt:lpstr>Έμφραγμα του μυοκαρδίου (1 από 6)</vt:lpstr>
      <vt:lpstr>Έμφραγμα του μυοκαρδίου (2 από 6)</vt:lpstr>
      <vt:lpstr>Έμφραγμα του μυοκαρδίου (3 από 6)</vt:lpstr>
      <vt:lpstr>Έμφραγμα του μυοκαρδίου (4 από 6)</vt:lpstr>
      <vt:lpstr>Έμφραγμα του μυοκαρδίου (5 από 6)</vt:lpstr>
      <vt:lpstr>Έμφραγμα του μυοκαρδίου (6 από 6)</vt:lpstr>
      <vt:lpstr>Η τροπονίνη πάνω στους μύες</vt:lpstr>
      <vt:lpstr>Η καρδιακή ανεπάρκεια (1 από 6)</vt:lpstr>
      <vt:lpstr>Η καρδιακή ανεπάρκεια (2 από 6)</vt:lpstr>
      <vt:lpstr>Η καρδιακή ανεπάρκεια (3 από 6)</vt:lpstr>
      <vt:lpstr>Η καρδιακή ανεπάρκεια (4 από 6)</vt:lpstr>
      <vt:lpstr>Η καρδιακή ανεπάρκεια (5 από 6)</vt:lpstr>
      <vt:lpstr>Η καρδιακή ανεπάρκεια (6 από 6)</vt:lpstr>
      <vt:lpstr>Η υπέρταση (1 από 2)</vt:lpstr>
      <vt:lpstr>Η υπέρταση (2 από 2)</vt:lpstr>
      <vt:lpstr>Μελέτες περιπτώσεων</vt:lpstr>
      <vt:lpstr>Tιμές αναφοράς Chol, Trig, FFA</vt:lpstr>
      <vt:lpstr>Τιμές αναφοράς απολιποπρωτεϊνών</vt:lpstr>
      <vt:lpstr>Ο αθηρωματικός δείκτης</vt:lpstr>
      <vt:lpstr>Τιμές αναφοράς άλλων εξετάσεων καρδιοαγγειακών νόσων</vt:lpstr>
      <vt:lpstr>Εξετάσεις για τον έλεγχο του εμφράγματος</vt:lpstr>
      <vt:lpstr>Τιμές αναφοράς εξετάσεων για καρδιακή ανεπάρκεια</vt:lpstr>
      <vt:lpstr>Μελέτη Περίπτωσης 1</vt:lpstr>
      <vt:lpstr>Μελέτη Περίπτωσης 2</vt:lpstr>
      <vt:lpstr>Μελέτη Περίπτωσης 3</vt:lpstr>
      <vt:lpstr>Μελέτη Περίπτωσης 4</vt:lpstr>
      <vt:lpstr>Μελέτη Περίπτωσης 5</vt:lpstr>
      <vt:lpstr>Βασικοί προσδιορισμοί για τη διάγνωση των λιπιδίων</vt:lpstr>
      <vt:lpstr>Προσδιορισμός χοληστερίνης στον ορό</vt:lpstr>
      <vt:lpstr>Η χοληστερόλη που προσδιορίζεται είναι η ολική συγκέντρωση λιπιδίων στον ορό</vt:lpstr>
      <vt:lpstr>Προσδιορισμός τριγλυκεριδίων στον ορό</vt:lpstr>
      <vt:lpstr>Προσδιορισμός HDL στον ορό</vt:lpstr>
      <vt:lpstr>Προσδιορισμός LDL στον ορό (1 από 2)</vt:lpstr>
      <vt:lpstr>Προσδιορισμός LDL στον ορό (2 από 2)</vt:lpstr>
      <vt:lpstr>Προσδιορισμός ελεύθερων λιπαρών οξέων στον ορό</vt:lpstr>
      <vt:lpstr>Υπολογισμός ολικών λιπιδίων με μαθηματικό τύπο</vt:lpstr>
      <vt:lpstr>Προσδιορισμός Απολιποπρωτεϊνών, λιποπρωτεΐνης Lpa και CRP στον ορό </vt:lpstr>
      <vt:lpstr>Προσδιορισμός ΒΝP, pro-BNP </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68</cp:revision>
  <dcterms:created xsi:type="dcterms:W3CDTF">2013-03-04T13:35:19Z</dcterms:created>
  <dcterms:modified xsi:type="dcterms:W3CDTF">2015-03-26T14:31:28Z</dcterms:modified>
</cp:coreProperties>
</file>