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  <p:sldMasterId id="2147483719" r:id="rId4"/>
  </p:sldMasterIdLst>
  <p:notesMasterIdLst>
    <p:notesMasterId r:id="rId38"/>
  </p:notesMasterIdLst>
  <p:handoutMasterIdLst>
    <p:handoutMasterId r:id="rId39"/>
  </p:handoutMasterIdLst>
  <p:sldIdLst>
    <p:sldId id="31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313" r:id="rId26"/>
    <p:sldId id="280" r:id="rId27"/>
    <p:sldId id="281" r:id="rId28"/>
    <p:sldId id="282" r:id="rId29"/>
    <p:sldId id="283" r:id="rId30"/>
    <p:sldId id="315" r:id="rId31"/>
    <p:sldId id="316" r:id="rId32"/>
    <p:sldId id="317" r:id="rId33"/>
    <p:sldId id="321" r:id="rId34"/>
    <p:sldId id="322" r:id="rId35"/>
    <p:sldId id="319" r:id="rId36"/>
    <p:sldId id="320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8571" autoAdjust="0"/>
  </p:normalViewPr>
  <p:slideViewPr>
    <p:cSldViewPr>
      <p:cViewPr varScale="1">
        <p:scale>
          <a:sx n="103" d="100"/>
          <a:sy n="103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606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472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13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807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148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680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629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906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F26B-6DAA-41E1-918E-6F2FAA65FD1B}" type="datetime1">
              <a:rPr lang="el-GR" smtClean="0"/>
              <a:t>27/2/2015</a:t>
            </a:fld>
            <a:endParaRPr lang="el-GR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1F1F7-58FA-4AEF-AACC-8C8E31DC991D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78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0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2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2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1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2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5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8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0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9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9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9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0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4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2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6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6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7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1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1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2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9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9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2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2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2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9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7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5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firstaidclass.blogspot.gr/2006/12/wound-bleeding-and-shock_23.html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firstaidclass.blogspot.gr/2006/12/wound-bleeding-and-shock_23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hyperlink" Target="http://firstaidclass.blogspot.gr/2006/12/wound-bleeding-and-shock_23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creativecommons.org/licenses/by/3.0/legalcode" TargetMode="External"/><Relationship Id="rId5" Type="http://schemas.openxmlformats.org/officeDocument/2006/relationships/hyperlink" Target="http://www.youtube.com/channel/UC2nE8pMgeFZwJHP-6_9VbPA" TargetMode="External"/><Relationship Id="rId4" Type="http://schemas.openxmlformats.org/officeDocument/2006/relationships/hyperlink" Target="http://www.youtube.com/watch?v=nrfvh5JjtG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firstaidclass.blogspot.gr/2006/12/wound-bleeding-and-shock_23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hyperlink" Target="http://firstaidclass.blogspot.gr/2006/12/wound-bleeding-and-shock_23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Χειρουργική Νοσηλευτική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l-GR" sz="9600" b="1" dirty="0"/>
              <a:t>Ενότητα 8</a:t>
            </a:r>
            <a:r>
              <a:rPr lang="el-GR" sz="9600" dirty="0"/>
              <a:t>: Ορθοπεδικές Διαδικασίες (α΄μέρος)</a:t>
            </a:r>
            <a:endParaRPr lang="en-US" sz="9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9600" dirty="0" smtClean="0"/>
              <a:t>Θεοδώρα </a:t>
            </a:r>
            <a:r>
              <a:rPr lang="el-GR" sz="9600" dirty="0"/>
              <a:t>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96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1646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4000" dirty="0" smtClean="0"/>
              <a:t>Τρόποι επίδεσης κυλινδρικού επιδέσμου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204864"/>
            <a:ext cx="6840760" cy="259228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70000"/>
              </a:lnSpc>
              <a:spcBef>
                <a:spcPts val="3600"/>
              </a:spcBef>
              <a:buFont typeface="+mj-lt"/>
              <a:buAutoNum type="arabicPeriod"/>
              <a:defRPr/>
            </a:pPr>
            <a:r>
              <a:rPr lang="el-GR" sz="2400" dirty="0" smtClean="0"/>
              <a:t>Με </a:t>
            </a:r>
            <a:r>
              <a:rPr lang="el-GR" sz="2400" dirty="0"/>
              <a:t>παραμάνα,</a:t>
            </a:r>
          </a:p>
          <a:p>
            <a:pPr marL="457200" indent="-457200">
              <a:lnSpc>
                <a:spcPct val="70000"/>
              </a:lnSpc>
              <a:spcBef>
                <a:spcPts val="3600"/>
              </a:spcBef>
              <a:buFont typeface="+mj-lt"/>
              <a:buAutoNum type="arabicPeriod"/>
              <a:defRPr/>
            </a:pPr>
            <a:r>
              <a:rPr lang="el-GR" sz="2400" dirty="0" smtClean="0"/>
              <a:t>Με </a:t>
            </a:r>
            <a:r>
              <a:rPr lang="el-GR" sz="2400" dirty="0"/>
              <a:t>δυο κομμάτια λευκοπλάστ,</a:t>
            </a:r>
          </a:p>
          <a:p>
            <a:pPr marL="457200" indent="-457200">
              <a:lnSpc>
                <a:spcPct val="70000"/>
              </a:lnSpc>
              <a:spcBef>
                <a:spcPts val="3600"/>
              </a:spcBef>
              <a:buFont typeface="+mj-lt"/>
              <a:buAutoNum type="arabicPeriod"/>
              <a:defRPr/>
            </a:pPr>
            <a:r>
              <a:rPr lang="el-GR" sz="2400" dirty="0" smtClean="0"/>
              <a:t>Σκίσιμο </a:t>
            </a:r>
            <a:r>
              <a:rPr lang="el-GR" sz="2400" dirty="0"/>
              <a:t>της άκρης και δέσιμο </a:t>
            </a:r>
            <a:r>
              <a:rPr lang="el-GR" sz="2400" dirty="0" smtClean="0"/>
              <a:t>κόμπου</a:t>
            </a:r>
            <a:r>
              <a:rPr lang="el-GR" sz="2400" dirty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60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"/>
            <a:ext cx="9144000" cy="108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Τριγωνικοί επίδεσμοι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0768"/>
            <a:ext cx="8466584" cy="53340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Έτοιμοι σε αποστειρωμένες συσκευασίες,</a:t>
            </a:r>
          </a:p>
          <a:p>
            <a:pPr marL="288000" eaLnBrk="1" hangingPunct="1"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Κατασκευάζονται με διαγώνιο κόψιμο ενός τετράγωνου υφάσματος,</a:t>
            </a:r>
          </a:p>
          <a:p>
            <a:pPr eaLnBrk="1" hangingPunct="1"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Επίθεμα,</a:t>
            </a:r>
          </a:p>
          <a:p>
            <a:pPr eaLnBrk="1" hangingPunct="1"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Σταθεροποίηση επιθέματος,</a:t>
            </a:r>
          </a:p>
          <a:p>
            <a:pPr eaLnBrk="1" hangingPunct="1"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Αναρτήρας επίδεσμος,</a:t>
            </a:r>
          </a:p>
          <a:p>
            <a:pPr eaLnBrk="1" hangingPunct="1"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Πλατύς επίδεσμος υποστήριξης και ακινητοποίησης μέλους,</a:t>
            </a:r>
          </a:p>
          <a:p>
            <a:pPr eaLnBrk="1" hangingPunct="1"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Στερέωση νάρθηκα ή ογκώδους επιθέματος,</a:t>
            </a:r>
            <a:endParaRPr lang="el-GR" sz="2400" dirty="0"/>
          </a:p>
          <a:p>
            <a:pPr eaLnBrk="1" hangingPunct="1"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Στενός επίδεσμος ακινητοποίησης ποδιών και αστραγάλων.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08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Δικτυωτοί επίδεσμοι</a:t>
            </a: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229600" cy="3687763"/>
          </a:xfrm>
        </p:spPr>
        <p:txBody>
          <a:bodyPr>
            <a:normAutofit/>
          </a:bodyPr>
          <a:lstStyle/>
          <a:p>
            <a:pPr marL="288000" lvl="2" eaLnBrk="1" hangingPunct="1">
              <a:lnSpc>
                <a:spcPct val="90000"/>
              </a:lnSpc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dirty="0" smtClean="0"/>
              <a:t>Σταθεροποίηση ελαφρών επιθεμάτων,</a:t>
            </a:r>
          </a:p>
          <a:p>
            <a:pPr marL="288000" lvl="2" eaLnBrk="1" hangingPunct="1">
              <a:lnSpc>
                <a:spcPct val="90000"/>
              </a:lnSpc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dirty="0" smtClean="0"/>
              <a:t>Προσαρμόζονται στο σχήμα του μέλους,</a:t>
            </a:r>
          </a:p>
          <a:p>
            <a:pPr marL="288000" lvl="2" eaLnBrk="1" hangingPunct="1">
              <a:lnSpc>
                <a:spcPct val="90000"/>
              </a:lnSpc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dirty="0" smtClean="0"/>
              <a:t>Επίδεσμοι από ειδικό ελαστικό υλικό (επιγονατίδες, περισφυρίδες κλπ).</a:t>
            </a:r>
          </a:p>
          <a:p>
            <a:pPr eaLnBrk="1" hangingPunct="1">
              <a:spcBef>
                <a:spcPts val="2400"/>
              </a:spcBef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6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108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Σωληνοειδής επίδεσμος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113" y="1772816"/>
            <a:ext cx="8610600" cy="2952229"/>
          </a:xfrm>
        </p:spPr>
        <p:txBody>
          <a:bodyPr/>
          <a:lstStyle/>
          <a:p>
            <a:pPr marL="323850" indent="-379413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Ειδικός τύπος επιδέσμου σχήματος σωλήνα,</a:t>
            </a:r>
          </a:p>
          <a:p>
            <a:pPr marL="323850" indent="-379413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Σταθεροποιεί επιθέματα σε δάκτυλα χεριού ή ποδιού, </a:t>
            </a:r>
          </a:p>
          <a:p>
            <a:pPr marL="323850" indent="-379413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Στερεώνεται με λευκοπλάστ,</a:t>
            </a:r>
          </a:p>
          <a:p>
            <a:pPr marL="323850" indent="-379413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 Μπορεί να λειτουργήσει αιμοστατικά.</a:t>
            </a:r>
          </a:p>
          <a:p>
            <a:pPr marL="288000">
              <a:spcBef>
                <a:spcPts val="2400"/>
              </a:spcBef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31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"/>
            <a:ext cx="9144000" cy="1080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4000" dirty="0" smtClean="0"/>
              <a:t>Είδη επιδέσμων </a:t>
            </a:r>
            <a:r>
              <a:rPr lang="el-GR" sz="3200" b="0" dirty="0" smtClean="0"/>
              <a:t>(2 από 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8610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800"/>
              </a:spcBef>
              <a:buClr>
                <a:srgbClr val="084077"/>
              </a:buClr>
              <a:buFont typeface="Wingdings" pitchFamily="2" charset="2"/>
              <a:buChar char="q"/>
              <a:defRPr/>
            </a:pPr>
            <a:r>
              <a:rPr lang="el-GR" sz="2400" dirty="0" smtClean="0"/>
              <a:t>Αναρτήρες επίδεσμοι</a:t>
            </a:r>
            <a:endParaRPr lang="el-GR" sz="2400" dirty="0"/>
          </a:p>
          <a:p>
            <a:pPr marL="622300" indent="-268288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el-GR" sz="2400" dirty="0" smtClean="0"/>
              <a:t>Κατασκευάζεται από τριγωνικό επίδεσμο ή τετράγωνο </a:t>
            </a:r>
            <a:br>
              <a:rPr lang="el-GR" sz="2400" dirty="0" smtClean="0"/>
            </a:br>
            <a:r>
              <a:rPr lang="el-GR" sz="2400" dirty="0" smtClean="0"/>
              <a:t>  ύφασμα,</a:t>
            </a:r>
            <a:endParaRPr lang="el-GR" sz="2400" dirty="0"/>
          </a:p>
          <a:p>
            <a:pPr marL="622300" indent="-268288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el-GR" sz="2400" dirty="0" smtClean="0"/>
              <a:t>Υποστηρίζουν τραυματισμένο βραχίονα ή καρπό,</a:t>
            </a:r>
            <a:endParaRPr lang="el-GR" sz="2400" dirty="0"/>
          </a:p>
          <a:p>
            <a:pPr marL="622300" indent="-268288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el-GR" sz="2400" dirty="0" smtClean="0"/>
              <a:t>Μειώνουν το βάρος του βραχίονα σε εξαρθρωμένο, </a:t>
            </a:r>
            <a:br>
              <a:rPr lang="el-GR" sz="2400" dirty="0" smtClean="0"/>
            </a:br>
            <a:r>
              <a:rPr lang="el-GR" sz="2400" dirty="0" smtClean="0"/>
              <a:t>  ώμο</a:t>
            </a:r>
            <a:endParaRPr lang="el-GR" sz="2400" dirty="0"/>
          </a:p>
          <a:p>
            <a:pPr marL="622300" indent="-268288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el-GR" sz="2400" dirty="0" smtClean="0"/>
              <a:t>Ακινητοποιούν το βραχίονα σε κάκωση ώμου,</a:t>
            </a:r>
            <a:endParaRPr lang="el-GR" sz="2400" dirty="0"/>
          </a:p>
          <a:p>
            <a:pPr marL="622300" indent="-268288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el-GR" sz="2400" dirty="0" smtClean="0"/>
              <a:t>Βοηθούν στον έλεγχο της αιμορραγίας και στον περιορισμό του οιδήματος,</a:t>
            </a:r>
            <a:endParaRPr lang="el-GR" sz="2400" dirty="0"/>
          </a:p>
          <a:p>
            <a:pPr marL="622300" indent="-268288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el-GR" sz="2400" dirty="0" smtClean="0"/>
              <a:t>Κατά την τοποθέτηση ο ασθενής καθιστός και υποστηρίζει κατά το δυνατόν τον τραυματισμένο βραχίονα.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q"/>
              <a:defRPr/>
            </a:pPr>
            <a:r>
              <a:rPr lang="el-GR" sz="2400" dirty="0" smtClean="0"/>
              <a:t>Αυτοσχέδιοι αναρτήρες επίδεσμοι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74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4521"/>
            <a:ext cx="9144000" cy="108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Αρχές επιδεσμολογίας </a:t>
            </a:r>
            <a:r>
              <a:rPr lang="el-GR" sz="3200" b="0" dirty="0" smtClean="0"/>
              <a:t>(1 από 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5344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Ορθή επιλογή επιδέσμου,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Ασθενής σε κατάλληλη θέση ώστε ο νοσηλευτής να κινείται άνετα γύρω του,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Σε κατακεκλιμένο ασθενή περνάμε τον επίδεσμο από σημεία καμπυλότητας,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Ορθός καθαρισμός τραύματος πριν την επίδεση,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Ατομικός επίδεσμος και πάντα καθαρός,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Τα μέλη σε ανατομική θέση και οι αρθρώσεις σε λειτουργική,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Αρχίζουμε από την περιφέρεια προς το κέντρο (πρόληψη οιδήματος).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21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Αρχές επιδεσμολογίας </a:t>
            </a:r>
            <a:r>
              <a:rPr lang="el-GR" sz="3200" b="0" dirty="0" smtClean="0"/>
              <a:t>(2 από 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23528" y="1556792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/>
              <a:t>Τοποθέτηση </a:t>
            </a:r>
            <a:r>
              <a:rPr lang="en-US" sz="2400" dirty="0"/>
              <a:t>orthopand </a:t>
            </a:r>
            <a:r>
              <a:rPr lang="el-GR" sz="2400" dirty="0"/>
              <a:t>για την προστασία των οστικών </a:t>
            </a:r>
            <a:r>
              <a:rPr lang="el-GR" sz="2400" dirty="0" smtClean="0"/>
              <a:t>προεξοχών,</a:t>
            </a:r>
            <a:endParaRPr lang="el-GR" sz="2400" dirty="0"/>
          </a:p>
          <a:p>
            <a:pPr>
              <a:lnSpc>
                <a:spcPct val="90000"/>
              </a:lnSpc>
              <a:spcBef>
                <a:spcPts val="30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/>
              <a:t>Ισομερής πίεση, ίσα διαστήματα, ούτε πολύ σφικτός, ούτε πολύ </a:t>
            </a:r>
            <a:r>
              <a:rPr lang="el-GR" sz="2400" dirty="0" smtClean="0"/>
              <a:t>χαλαρός,</a:t>
            </a:r>
            <a:endParaRPr lang="el-GR" sz="2400" dirty="0"/>
          </a:p>
          <a:p>
            <a:pPr>
              <a:lnSpc>
                <a:spcPct val="90000"/>
              </a:lnSpc>
              <a:spcBef>
                <a:spcPts val="30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/>
              <a:t>Όταν υπάρχει τραύμα που αιμορραγεί χαλαρότερη </a:t>
            </a:r>
            <a:r>
              <a:rPr lang="el-GR" sz="2400" dirty="0" smtClean="0"/>
              <a:t>επίδεση,</a:t>
            </a:r>
            <a:endParaRPr lang="el-GR" sz="2400" dirty="0"/>
          </a:p>
          <a:p>
            <a:pPr>
              <a:lnSpc>
                <a:spcPct val="90000"/>
              </a:lnSpc>
              <a:spcBef>
                <a:spcPts val="30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/>
              <a:t>Αρχίζουμε την επίδεση πάνω ή κάτω από το </a:t>
            </a:r>
            <a:r>
              <a:rPr lang="el-GR" sz="2400" dirty="0" smtClean="0"/>
              <a:t>τραύμα,</a:t>
            </a:r>
            <a:endParaRPr lang="el-GR" sz="2400" dirty="0"/>
          </a:p>
          <a:p>
            <a:pPr>
              <a:lnSpc>
                <a:spcPct val="90000"/>
              </a:lnSpc>
              <a:spcBef>
                <a:spcPts val="30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/>
              <a:t>Ελέγχουμε για πόνο ή δυσχέρεια μετά την </a:t>
            </a:r>
            <a:r>
              <a:rPr lang="el-GR" sz="2400" dirty="0" smtClean="0"/>
              <a:t>τοποθέτηση.</a:t>
            </a:r>
            <a:endParaRPr lang="el-GR" sz="2400" dirty="0"/>
          </a:p>
          <a:p>
            <a:pPr eaLnBrk="1" hangingPunct="1">
              <a:lnSpc>
                <a:spcPct val="80000"/>
              </a:lnSpc>
              <a:spcBef>
                <a:spcPts val="3000"/>
              </a:spcBef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73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Αρχές επιδεσμολογίας </a:t>
            </a:r>
            <a:r>
              <a:rPr lang="el-GR" sz="3200" b="0" dirty="0" smtClean="0"/>
              <a:t>(3 από 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04800" y="1340768"/>
            <a:ext cx="8534400" cy="55172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200" dirty="0"/>
              <a:t>Αν υπάρχει τραύμα σημειώνουμε τα όρια του αίματος (αν φαίνεται) κάθε μια </a:t>
            </a:r>
            <a:r>
              <a:rPr lang="el-GR" sz="2200" dirty="0" smtClean="0"/>
              <a:t>ώρα,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200" dirty="0"/>
              <a:t>Για να αφαιρέσουμε τον επίδεσμο χρησιμοποιούμε ειδικό </a:t>
            </a:r>
            <a:r>
              <a:rPr lang="el-GR" sz="2200" dirty="0" smtClean="0"/>
              <a:t>ψαλίδι,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200" dirty="0"/>
              <a:t>Όταν υπάρχει τραύμα βρέχουμε με φυσιολογικό ορό και </a:t>
            </a:r>
            <a:r>
              <a:rPr lang="el-GR" sz="2200" dirty="0" smtClean="0"/>
              <a:t>αφαιρούμε,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200" dirty="0"/>
              <a:t>Προσέχουμε την κυκλοφορία του αίματος (ελεύθερα δάκτυλα</a:t>
            </a:r>
            <a:r>
              <a:rPr lang="el-GR" sz="2200" dirty="0" smtClean="0"/>
              <a:t>), 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200" dirty="0"/>
              <a:t>Οι κόμποι δεν πρέπει να ενοχλούν και μεταξύ επιδέσμου και σώματος πρέπει να παρεμβάλλεται μαλακό σώμα (π.χ. βαμβάκι</a:t>
            </a:r>
            <a:r>
              <a:rPr lang="el-GR" sz="2200" dirty="0" smtClean="0"/>
              <a:t>),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200" dirty="0"/>
              <a:t>Ενδείξεις μειωμένης κυκλοφορίας : ψυχρό, ωχρό, κυανούν δέρμα, αιμωδία, αδυναμία κίνησης, απουσία </a:t>
            </a:r>
            <a:r>
              <a:rPr lang="el-GR" sz="2200" dirty="0" smtClean="0"/>
              <a:t>σφυγμού,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200" dirty="0"/>
              <a:t>Σε περίπτωση επιβεβαίωσης κακής κυκλοφορίας χαλαρώνουμε τον </a:t>
            </a:r>
            <a:r>
              <a:rPr lang="el-GR" sz="2200" dirty="0" smtClean="0"/>
              <a:t>επίδεσμο.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04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Κυλινδρικοί επίδεσμοι -</a:t>
            </a:r>
            <a:r>
              <a:rPr lang="el-GR" sz="4000" dirty="0"/>
              <a:t>Γενικοί </a:t>
            </a:r>
            <a:r>
              <a:rPr lang="el-GR" sz="4000" dirty="0" smtClean="0"/>
              <a:t>κανόνες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0716" y="1484784"/>
            <a:ext cx="8610600" cy="475252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Σταθείτε μπροστά από το τραύμα,</a:t>
            </a:r>
          </a:p>
          <a:p>
            <a:pPr eaLnBrk="1" hangingPunct="1"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Κρατάτε το τραυματισμένο άκρο στη θέση που θα παραμείνει μετά την επίδεση,</a:t>
            </a:r>
          </a:p>
          <a:p>
            <a:pPr eaLnBrk="1" hangingPunct="1"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Η επιφάνεια που θα ακουμπά το τραύμα δεν πρέπει να αγγίζεται από το χέρι μας,</a:t>
            </a:r>
          </a:p>
          <a:p>
            <a:pPr eaLnBrk="1" hangingPunct="1"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Η επίδεση ξεκινά από το τραύμα,</a:t>
            </a:r>
          </a:p>
          <a:p>
            <a:pPr eaLnBrk="1" hangingPunct="1"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Μετά από 2 αρχικές περιστροφές τυλίγουμε σπιροειδώς από έσω προς τα έξω και από κάτω προς τα πάνω,</a:t>
            </a:r>
          </a:p>
          <a:p>
            <a:pPr eaLnBrk="1" hangingPunct="1"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Κάθε 10 λεπτά ελέγχουμε την κυκλοφορία του αίματος.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2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Επίδεση αγκώνα</a:t>
            </a:r>
            <a:r>
              <a:rPr lang="en-US" sz="4000" dirty="0" smtClean="0"/>
              <a:t> </a:t>
            </a:r>
            <a:r>
              <a:rPr lang="el-GR" sz="4000" dirty="0" smtClean="0"/>
              <a:t>ή γόνατος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5540"/>
            <a:ext cx="54483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704406" cy="37347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236826" y="6569398"/>
            <a:ext cx="3078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firstaidclass.blogspot.gr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55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l-GR" sz="4000" dirty="0"/>
              <a:t>Εργαστήριο </a:t>
            </a:r>
            <a:br>
              <a:rPr lang="el-GR" sz="4000" dirty="0"/>
            </a:br>
            <a:r>
              <a:rPr lang="el-GR" sz="4000" dirty="0"/>
              <a:t>Χειρουργική Νοσηλευτική ΙΙ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07746" y="1628800"/>
            <a:ext cx="852850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Ορθοπεδικές Διαδικασίες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695775" y="4725144"/>
            <a:ext cx="7752450" cy="1692771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latin typeface="+mn-lt"/>
              </a:rPr>
              <a:t>Διδάσκοντες: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latin typeface="+mn-lt"/>
              </a:rPr>
              <a:t>Στυλιανός Παρισσόπουλος, Μερόπη Μπουζίκα, Βασιλική Κουτσοπούλου, Γεωργία Τουλιά, Θεοδώρα Στρουμπούκη, Θεόδωρος Κατσούλας.</a:t>
            </a:r>
          </a:p>
        </p:txBody>
      </p:sp>
      <p:sp>
        <p:nvSpPr>
          <p:cNvPr id="10" name="Ορθογώνιο 5"/>
          <p:cNvSpPr/>
          <p:nvPr/>
        </p:nvSpPr>
        <p:spPr>
          <a:xfrm>
            <a:off x="1196752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Δ</a:t>
            </a:r>
            <a:r>
              <a:rPr lang="el-GR" sz="2400" dirty="0" smtClean="0">
                <a:latin typeface="+mn-lt"/>
              </a:rPr>
              <a:t>΄ εξάμηνο</a:t>
            </a:r>
          </a:p>
          <a:p>
            <a:pPr algn="ctr"/>
            <a:r>
              <a:rPr lang="el-GR" sz="2400" dirty="0" smtClean="0">
                <a:latin typeface="+mn-lt"/>
              </a:rPr>
              <a:t>Τμήμα 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latin typeface="+mn-l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5083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r>
              <a:rPr lang="el-GR" sz="4000" dirty="0">
                <a:latin typeface="Calibri" panose="020F0502020204030204" pitchFamily="34" charset="0"/>
              </a:rPr>
              <a:t>Επίδεση άκρας χειρός και πηχεοκαρπικής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672799" cy="35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105540" y="5661248"/>
            <a:ext cx="3078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firstaidclass.blogspot.gr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21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r>
              <a:rPr lang="el-GR" sz="4000" dirty="0">
                <a:latin typeface="Calibri" panose="020F0502020204030204" pitchFamily="34" charset="0"/>
              </a:rPr>
              <a:t>Επίδεση ποδοκνημικής και άκρου ποδός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1901"/>
            <a:ext cx="3384376" cy="39799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908720" y="5688503"/>
            <a:ext cx="3078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firstaidclass.blogspot.gr</a:t>
            </a:r>
            <a:endParaRPr lang="el-GR" sz="12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1901"/>
            <a:ext cx="3533294" cy="3984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087635" y="5708263"/>
            <a:ext cx="3078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firstaidclass.blogspot.gr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8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Επίδεση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(Παράδειγμα)</a:t>
            </a:r>
            <a:endParaRPr lang="el-GR" sz="36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198137" y="6200152"/>
            <a:ext cx="281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Formation </a:t>
            </a:r>
            <a:r>
              <a:rPr lang="en-US" sz="1200" dirty="0">
                <a:latin typeface="+mn-lt"/>
                <a:hlinkClick r:id="rId4"/>
              </a:rPr>
              <a:t>aux </a:t>
            </a:r>
            <a:r>
              <a:rPr lang="en-US" sz="1200" dirty="0" smtClean="0">
                <a:latin typeface="+mn-lt"/>
                <a:hlinkClick r:id="rId4"/>
              </a:rPr>
              <a:t>bandages</a:t>
            </a:r>
            <a:r>
              <a:rPr lang="en-US" sz="1200" dirty="0" smtClean="0"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/>
              </a:rPr>
              <a:t>29auroret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/>
              </a:rPr>
              <a:t>CC BY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" name="ShockwaveFlash1" r:id="rId2" imgW="5397144" imgH="4382112"/>
        </mc:Choice>
        <mc:Fallback>
          <p:control name="ShockwaveFlash1" r:id="rId2" imgW="5397144" imgH="438211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8175" y="1773238"/>
                  <a:ext cx="5397500" cy="438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494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r>
              <a:rPr lang="el-GR" sz="4000" dirty="0">
                <a:latin typeface="Calibri" panose="020F0502020204030204" pitchFamily="34" charset="0"/>
              </a:rPr>
              <a:t>Επίδεση κεφαλιού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68" y="1196751"/>
            <a:ext cx="4032448" cy="5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104964" y="6451635"/>
            <a:ext cx="3078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firstaidclass.blogspot.gr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85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r>
              <a:rPr lang="el-GR" sz="4000" dirty="0" smtClean="0">
                <a:latin typeface="Calibri" panose="020F0502020204030204" pitchFamily="34" charset="0"/>
              </a:rPr>
              <a:t>Εφαρμογή τρίγωνου αναρτήρα</a:t>
            </a:r>
            <a:endParaRPr lang="el-GR" sz="4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202" y="1844824"/>
            <a:ext cx="829064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Τοποθετούμε τον τρίγωνο αναρτήρα στο στήθος και την κοιλιά του τραυματία, ώστε οι μύτες να δείχνουν στο πάσχον χέρι, την αντίθετη κλείδα και το αντίθετο πόδι του ασθενή.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Διπλώνουμε το κάτω μισό του τριγώνου αναρτήρα και καλύπτουμε από εμπρός το πάσχον χέρι.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Δένουμε τις δύο άκρες πίσω από το λαιμό και την Τρίτη τη στερεώνουμε με παραμάνα στην εμπρόσθια επιφάνεια του τρίγωνου αναρτήρα. </a:t>
            </a:r>
            <a:endParaRPr lang="el-GR" sz="24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83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r>
              <a:rPr lang="el-GR" sz="4000" dirty="0" smtClean="0">
                <a:latin typeface="Calibri" panose="020F0502020204030204" pitchFamily="34" charset="0"/>
              </a:rPr>
              <a:t>Εφαρμογή τρίγωνου αναρτήρα</a:t>
            </a:r>
            <a:endParaRPr lang="el-GR" sz="4000" dirty="0">
              <a:latin typeface="Calibri" panose="020F05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2229" r="1778" b="2927"/>
          <a:stretch/>
        </p:blipFill>
        <p:spPr>
          <a:xfrm>
            <a:off x="950977" y="1865377"/>
            <a:ext cx="7083552" cy="3938016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16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r>
              <a:rPr lang="el-GR" sz="4000" dirty="0">
                <a:latin typeface="Calibri" panose="020F0502020204030204" pitchFamily="34" charset="0"/>
              </a:rPr>
              <a:t>Επίδεση </a:t>
            </a:r>
            <a:r>
              <a:rPr lang="el-GR" sz="4000" dirty="0" smtClean="0">
                <a:latin typeface="Calibri" panose="020F0502020204030204" pitchFamily="34" charset="0"/>
              </a:rPr>
              <a:t>ώμου ή μασχάλης</a:t>
            </a:r>
            <a:endParaRPr lang="el-GR" sz="4000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9728"/>
            <a:ext cx="605562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7092280" y="4481193"/>
            <a:ext cx="2041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firstaidclass.blogspot.gr</a:t>
            </a:r>
            <a:endParaRPr lang="el-GR" sz="12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06" y="908720"/>
            <a:ext cx="5017619" cy="35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48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25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59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Θεοδώρα Στρουμπούκη 2014. Θεοδώρα Στρουμπούκη. </a:t>
            </a:r>
            <a:r>
              <a:rPr lang="el-GR" sz="2000" dirty="0" smtClean="0"/>
              <a:t>«Χειρουργική </a:t>
            </a:r>
            <a:r>
              <a:rPr lang="el-GR" sz="2000" dirty="0"/>
              <a:t>Νοσηλευτική </a:t>
            </a:r>
            <a:r>
              <a:rPr lang="el-GR" sz="2000" dirty="0" smtClean="0"/>
              <a:t>ΙΙ (Ε). Ενότητα 8</a:t>
            </a:r>
            <a:r>
              <a:rPr lang="en-US" sz="2000" dirty="0" smtClean="0"/>
              <a:t>:</a:t>
            </a:r>
            <a:r>
              <a:rPr lang="el-GR" sz="2000" dirty="0"/>
              <a:t> Ορθοπεδικές Διαδικασίες (α΄μέρος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993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Επίδεσμοι</a:t>
            </a: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64749" y="1556792"/>
            <a:ext cx="8229600" cy="414496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Σταθεροποιούν τα επιθέματα, γάζες, νάρθηκες και κομπρέσες,</a:t>
            </a:r>
          </a:p>
          <a:p>
            <a:pPr eaLnBrk="1" hangingPunct="1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Ελέγχουν την αιμορραγία,</a:t>
            </a:r>
          </a:p>
          <a:p>
            <a:pPr eaLnBrk="1" hangingPunct="1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Περιορίζουν το οίδημα,</a:t>
            </a:r>
          </a:p>
          <a:p>
            <a:pPr eaLnBrk="1" hangingPunct="1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Υποστηρίζουν και ακινητοποιούν το τραυματισμένο μέλος ή άρθρωση,</a:t>
            </a:r>
          </a:p>
          <a:p>
            <a:pPr eaLnBrk="1" hangingPunct="1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Μειώνουν τον πόνο.</a:t>
            </a:r>
          </a:p>
          <a:p>
            <a:pPr eaLnBrk="1" hangingPunct="1">
              <a:spcBef>
                <a:spcPts val="3000"/>
              </a:spcBef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28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3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4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992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Είδη επιδέσμων</a:t>
            </a:r>
            <a:r>
              <a:rPr lang="en-US" sz="4000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8229600" cy="3243808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Ανάλογα με το σχήμα,</a:t>
            </a:r>
          </a:p>
          <a:p>
            <a:pPr eaLnBrk="1" hangingPunct="1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Ανάλογα με την κατασκευή,</a:t>
            </a:r>
          </a:p>
          <a:p>
            <a:pPr eaLnBrk="1" hangingPunct="1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Ανάλογα με την χρήση, λειτουργία, σκοπό,</a:t>
            </a:r>
          </a:p>
          <a:p>
            <a:pPr eaLnBrk="1" hangingPunct="1">
              <a:spcBef>
                <a:spcPts val="30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Ανάλογα με την περιοχή του σώματος που καλύπτουν.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76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-6824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Ανάλογα με το σχήμα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68313" y="1844824"/>
            <a:ext cx="8229600" cy="36877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3600"/>
              </a:spcBef>
              <a:buClr>
                <a:srgbClr val="084077"/>
              </a:buClr>
              <a:defRPr/>
            </a:pPr>
            <a:r>
              <a:rPr lang="el-GR" sz="2400" dirty="0" smtClean="0"/>
              <a:t>Κυλινδρικοί,</a:t>
            </a:r>
          </a:p>
          <a:p>
            <a:pPr eaLnBrk="1" hangingPunct="1">
              <a:spcBef>
                <a:spcPts val="3600"/>
              </a:spcBef>
              <a:buClr>
                <a:srgbClr val="084077"/>
              </a:buClr>
              <a:defRPr/>
            </a:pPr>
            <a:r>
              <a:rPr lang="el-GR" sz="2400" dirty="0" smtClean="0"/>
              <a:t>Τριγωνικοί,</a:t>
            </a:r>
          </a:p>
          <a:p>
            <a:pPr eaLnBrk="1" hangingPunct="1">
              <a:spcBef>
                <a:spcPts val="36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Δικτυωτοί ή σπειροειδής.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Ανάλογα με την κατασκευή</a:t>
            </a: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52706" y="1916832"/>
            <a:ext cx="8229600" cy="3763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4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Ελαστικοί και ίσχαιμοι,</a:t>
            </a:r>
          </a:p>
          <a:p>
            <a:pPr eaLnBrk="1" hangingPunct="1">
              <a:spcBef>
                <a:spcPts val="42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Ανελαστικοί,</a:t>
            </a:r>
          </a:p>
          <a:p>
            <a:pPr eaLnBrk="1" hangingPunct="1">
              <a:spcBef>
                <a:spcPts val="4200"/>
              </a:spcBef>
              <a:buClr>
                <a:srgbClr val="084077"/>
              </a:buClr>
              <a:defRPr/>
            </a:pPr>
            <a:r>
              <a:rPr lang="el-GR" sz="2400" dirty="0" smtClean="0"/>
              <a:t>Γύψινοι, βαζελινούχοι,</a:t>
            </a:r>
          </a:p>
          <a:p>
            <a:pPr eaLnBrk="1" hangingPunct="1">
              <a:spcBef>
                <a:spcPts val="4200"/>
              </a:spcBef>
              <a:buClr>
                <a:srgbClr val="084077"/>
              </a:buClr>
              <a:defRPr/>
            </a:pPr>
            <a:r>
              <a:rPr lang="en-US" sz="2400" dirty="0" smtClean="0"/>
              <a:t>Orthopand, tensoplast</a:t>
            </a:r>
            <a:r>
              <a:rPr 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81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Ανάλογα με τη χρήση, λειτουργία, σκοπό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4800"/>
              </a:spcBef>
              <a:buClr>
                <a:srgbClr val="084077"/>
              </a:buClr>
              <a:defRPr/>
            </a:pPr>
            <a:r>
              <a:rPr lang="el-GR" sz="2400" dirty="0" smtClean="0"/>
              <a:t>Επιθεματικοί,</a:t>
            </a:r>
          </a:p>
          <a:p>
            <a:pPr eaLnBrk="1" hangingPunct="1">
              <a:spcBef>
                <a:spcPts val="4800"/>
              </a:spcBef>
              <a:buClr>
                <a:srgbClr val="084077"/>
              </a:buClr>
              <a:defRPr/>
            </a:pPr>
            <a:r>
              <a:rPr lang="el-GR" sz="2400" dirty="0" smtClean="0"/>
              <a:t>Κρεμάστρες,</a:t>
            </a:r>
          </a:p>
          <a:p>
            <a:pPr eaLnBrk="1" hangingPunct="1">
              <a:spcBef>
                <a:spcPts val="4800"/>
              </a:spcBef>
              <a:buClr>
                <a:srgbClr val="084077"/>
              </a:buClr>
              <a:defRPr/>
            </a:pPr>
            <a:r>
              <a:rPr lang="el-GR" sz="2400" dirty="0" smtClean="0"/>
              <a:t>Αιμοστατικοί,</a:t>
            </a:r>
          </a:p>
          <a:p>
            <a:pPr eaLnBrk="1" hangingPunct="1">
              <a:spcBef>
                <a:spcPts val="4800"/>
              </a:spcBef>
              <a:buClr>
                <a:srgbClr val="084077"/>
              </a:buClr>
              <a:defRPr/>
            </a:pPr>
            <a:r>
              <a:rPr lang="el-GR" sz="2400" dirty="0" smtClean="0"/>
              <a:t>Στηρικτικοί.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11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9147" y="-7228"/>
            <a:ext cx="9144000" cy="129669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Ανάλογα </a:t>
            </a:r>
            <a:r>
              <a:rPr lang="el-GR" dirty="0"/>
              <a:t>μ</a:t>
            </a:r>
            <a:r>
              <a:rPr lang="el-GR" dirty="0" smtClean="0"/>
              <a:t>ε την περιοχή σώματος που καλύπτουν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67544" y="1916832"/>
            <a:ext cx="8229600" cy="36115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4800"/>
              </a:spcBef>
              <a:buClr>
                <a:srgbClr val="084077"/>
              </a:buClr>
              <a:defRPr/>
            </a:pPr>
            <a:r>
              <a:rPr lang="el-GR" sz="2400" dirty="0" smtClean="0"/>
              <a:t>Κεφαλής,</a:t>
            </a:r>
          </a:p>
          <a:p>
            <a:pPr eaLnBrk="1" hangingPunct="1">
              <a:spcBef>
                <a:spcPts val="4800"/>
              </a:spcBef>
              <a:buClr>
                <a:srgbClr val="084077"/>
              </a:buClr>
              <a:defRPr/>
            </a:pPr>
            <a:r>
              <a:rPr lang="el-GR" sz="2400" dirty="0" smtClean="0"/>
              <a:t>Ώμου,</a:t>
            </a:r>
          </a:p>
          <a:p>
            <a:pPr eaLnBrk="1" hangingPunct="1">
              <a:spcBef>
                <a:spcPts val="4800"/>
              </a:spcBef>
              <a:buClr>
                <a:srgbClr val="084077"/>
              </a:buClr>
              <a:defRPr/>
            </a:pPr>
            <a:r>
              <a:rPr lang="el-GR" sz="2400" dirty="0" smtClean="0"/>
              <a:t>Γόνατος.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87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"/>
            <a:ext cx="9144000" cy="1080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4000" dirty="0" smtClean="0"/>
              <a:t>Κυλινδρικοί επίδεσμοι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24744"/>
            <a:ext cx="8784976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q"/>
              <a:defRPr/>
            </a:pPr>
            <a:r>
              <a:rPr lang="el-GR" sz="2400" dirty="0" smtClean="0"/>
              <a:t>Στερεώνουν επιθέματα, ελέγχουν την αιμορραγία, περιορίζουν την κινητικότητα,</a:t>
            </a:r>
          </a:p>
          <a:p>
            <a:pPr eaLnBrk="1" hangingPunct="1">
              <a:lnSpc>
                <a:spcPct val="7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q"/>
              <a:defRPr/>
            </a:pPr>
            <a:r>
              <a:rPr lang="el-GR" sz="2400" dirty="0" smtClean="0"/>
              <a:t>Κατασκευάζονται από λινό ή βαμβακερό ύφασμα,</a:t>
            </a:r>
          </a:p>
          <a:p>
            <a:pPr eaLnBrk="1" hangingPunct="1">
              <a:lnSpc>
                <a:spcPct val="7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q"/>
              <a:defRPr/>
            </a:pPr>
            <a:r>
              <a:rPr lang="el-GR" sz="2400" dirty="0" smtClean="0"/>
              <a:t>Στερεώνονται με κλιπ, παραμάνα, λευκοπλάστ ή δένονται,</a:t>
            </a:r>
          </a:p>
          <a:p>
            <a:pPr>
              <a:lnSpc>
                <a:spcPct val="8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q"/>
              <a:defRPr/>
            </a:pPr>
            <a:r>
              <a:rPr lang="el-GR" sz="2400" dirty="0" smtClean="0"/>
              <a:t>Μεγέθη χρησιμοποιούμενα σε ενήλικες</a:t>
            </a:r>
          </a:p>
          <a:p>
            <a:pPr marL="696912" eaLnBrk="1" hangingPunct="1"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Δάκτυλο 2,5 εκ. , </a:t>
            </a:r>
          </a:p>
          <a:p>
            <a:pPr marL="696912" eaLnBrk="1" hangingPunct="1"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Άκρα χείρα 5 εκ. ,</a:t>
            </a:r>
          </a:p>
          <a:p>
            <a:pPr marL="696912" eaLnBrk="1" hangingPunct="1"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Βραχίονας 7,5 – 10 εκ. ,</a:t>
            </a:r>
          </a:p>
          <a:p>
            <a:pPr marL="696912" eaLnBrk="1" hangingPunct="1">
              <a:spcBef>
                <a:spcPts val="600"/>
              </a:spcBef>
              <a:spcAft>
                <a:spcPts val="600"/>
              </a:spcAft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Πόδι 10 – 15 εκ. .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Clr>
                <a:srgbClr val="084077"/>
              </a:buClr>
              <a:buFont typeface="Wingdings" pitchFamily="2" charset="2"/>
              <a:buChar char="q"/>
              <a:defRPr/>
            </a:pPr>
            <a:r>
              <a:rPr lang="el-GR" sz="2400" dirty="0" smtClean="0"/>
              <a:t>Γενικά πρέπει ο επίδεσμος να είναι μεγαλύτερος από το τραύμα.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F1F7-58FA-4AEF-AACC-8C8E31DC991D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4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1bc657f8c56bbb17e1e765873b975ff6cb2c4bd"/>
</p:tagLst>
</file>

<file path=ppt/theme/theme1.xml><?xml version="1.0" encoding="utf-8"?>
<a:theme xmlns:a="http://schemas.openxmlformats.org/drawingml/2006/main" name="OC_template_updated">
  <a:themeElements>
    <a:clrScheme name="Προσαρμοσμένο 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DS</Template>
  <TotalTime>193</TotalTime>
  <Words>1398</Words>
  <Application>Microsoft Office PowerPoint</Application>
  <PresentationFormat>Προβολή στην οθόνη (4:3)</PresentationFormat>
  <Paragraphs>225</Paragraphs>
  <Slides>33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OC_template_updated</vt:lpstr>
      <vt:lpstr>1_OC_template_updated</vt:lpstr>
      <vt:lpstr>2_OC_template_updated</vt:lpstr>
      <vt:lpstr>3_OC_template_updated</vt:lpstr>
      <vt:lpstr>Χειρουργική Νοσηλευτική ΙΙ (Ε)</vt:lpstr>
      <vt:lpstr>Εργαστήριο  Χειρουργική Νοσηλευτική ΙΙ</vt:lpstr>
      <vt:lpstr>Επίδεσμοι</vt:lpstr>
      <vt:lpstr>Είδη επιδέσμων (1 από 2)</vt:lpstr>
      <vt:lpstr>Ανάλογα με το σχήμα</vt:lpstr>
      <vt:lpstr>Ανάλογα με την κατασκευή</vt:lpstr>
      <vt:lpstr>Ανάλογα με τη χρήση, λειτουργία, σκοπό</vt:lpstr>
      <vt:lpstr>Ανάλογα με την περιοχή σώματος που καλύπτουν</vt:lpstr>
      <vt:lpstr>Κυλινδρικοί επίδεσμοι</vt:lpstr>
      <vt:lpstr>Τρόποι επίδεσης κυλινδρικού επιδέσμου</vt:lpstr>
      <vt:lpstr>Τριγωνικοί επίδεσμοι</vt:lpstr>
      <vt:lpstr>Δικτυωτοί επίδεσμοι</vt:lpstr>
      <vt:lpstr>Σωληνοειδής επίδεσμος</vt:lpstr>
      <vt:lpstr>Είδη επιδέσμων (2 από 2)</vt:lpstr>
      <vt:lpstr>Αρχές επιδεσμολογίας (1 από 3)</vt:lpstr>
      <vt:lpstr>Αρχές επιδεσμολογίας (2 από 3)</vt:lpstr>
      <vt:lpstr>Αρχές επιδεσμολογίας (3 από 3)</vt:lpstr>
      <vt:lpstr>Κυλινδρικοί επίδεσμοι -Γενικοί κανόνες</vt:lpstr>
      <vt:lpstr>Επίδεση αγκώνα ή γόνατος</vt:lpstr>
      <vt:lpstr>Επίδεση άκρας χειρός και πηχεοκαρπικής</vt:lpstr>
      <vt:lpstr>Επίδεση ποδοκνημικής και άκρου ποδός</vt:lpstr>
      <vt:lpstr>Επίδεση (Παράδειγμα)</vt:lpstr>
      <vt:lpstr>Επίδεση κεφαλιού</vt:lpstr>
      <vt:lpstr>Εφαρμογή τρίγωνου αναρτήρα</vt:lpstr>
      <vt:lpstr>Εφαρμογή τρίγωνου αναρτήρα</vt:lpstr>
      <vt:lpstr>Επίδεση ώμου ή μασχάλης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ΙΙ (Ε)</dc:title>
  <dc:creator>opencourses@teiath.gr</dc:creator>
  <cp:lastModifiedBy>natasakar new</cp:lastModifiedBy>
  <cp:revision>26</cp:revision>
  <dcterms:created xsi:type="dcterms:W3CDTF">2014-02-14T13:20:06Z</dcterms:created>
  <dcterms:modified xsi:type="dcterms:W3CDTF">2015-02-27T10:29:08Z</dcterms:modified>
</cp:coreProperties>
</file>