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9"/>
  </p:notesMasterIdLst>
  <p:handoutMasterIdLst>
    <p:handoutMasterId r:id="rId30"/>
  </p:handoutMasterIdLst>
  <p:sldIdLst>
    <p:sldId id="27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57" r:id="rId22"/>
    <p:sldId id="262" r:id="rId23"/>
    <p:sldId id="299" r:id="rId24"/>
    <p:sldId id="269" r:id="rId25"/>
    <p:sldId id="270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718" autoAdjust="0"/>
  </p:normalViewPr>
  <p:slideViewPr>
    <p:cSldViewPr>
      <p:cViewPr>
        <p:scale>
          <a:sx n="100" d="100"/>
          <a:sy n="100" d="100"/>
        </p:scale>
        <p:origin x="-3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 Απόσβεση - </a:t>
            </a:r>
            <a:r>
              <a:rPr lang="el-GR" sz="2800" b="1" dirty="0" err="1" smtClean="0"/>
              <a:t>Α</a:t>
            </a:r>
            <a:r>
              <a:rPr lang="el-GR" sz="2800" b="1" smtClean="0"/>
              <a:t>πόθεματα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Αποθέματα Υλικών &amp; Πρώτων Υλών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διατήρηση αποθεμάτων σε ένα έργο θεωρείται θετικό στοιχείο: </a:t>
            </a:r>
          </a:p>
          <a:p>
            <a:r>
              <a:rPr lang="el-GR" dirty="0" smtClean="0"/>
              <a:t>Εξασφαλίζει το επιθυμητό επίπεδο παραγωγής</a:t>
            </a:r>
          </a:p>
          <a:p>
            <a:r>
              <a:rPr lang="el-GR" dirty="0" smtClean="0"/>
              <a:t>Βελτιώνει τη διαθεσιμότητα των μέσων</a:t>
            </a:r>
          </a:p>
          <a:p>
            <a:r>
              <a:rPr lang="el-GR" dirty="0" smtClean="0"/>
              <a:t>Προστατεύει από πληθωρισμό &amp; προσωρινές ελλείψεις</a:t>
            </a:r>
          </a:p>
          <a:p>
            <a:r>
              <a:rPr lang="el-GR" dirty="0" smtClean="0"/>
              <a:t>Μειώνουν τις συνέπειες μιας βλάβης</a:t>
            </a:r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έλλειψη τους προκαλεί προβλήματα στη προγραμματισμένη πορεία του έργου, διακοπές, μείωση της παραγωγής, καθυστερήσεις και τελικά υψηλότερο κόστος.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Κόστος Αποθεμάτων &amp; Αποθήκευσης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Αλλά και η αγορά &amp; διατήρηση των αποθεμάτων κοστίζει:</a:t>
            </a:r>
          </a:p>
          <a:p>
            <a:pPr lvl="0"/>
            <a:r>
              <a:rPr lang="el-GR" dirty="0" smtClean="0"/>
              <a:t>Η αγορά περιλαμβάνει εγκρίσεις, διαγωνισμούς προσφορών, παραγγελία, παράδοση &amp; πληρωμή του προμηθευτή.</a:t>
            </a:r>
          </a:p>
          <a:p>
            <a:pPr lvl="0"/>
            <a:r>
              <a:rPr lang="el-GR" dirty="0" smtClean="0"/>
              <a:t>Η αποθήκευση περιλαμβάνει ενοίκια, κοινόχρηστα, ασφάλεια, τυχόν φθορές, αλλά και απώλειες του επενδυμένου κεφαλαίου. </a:t>
            </a:r>
          </a:p>
          <a:p>
            <a:pPr lvl="0"/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Για να βρεθεί η βέλτιστη λύση (μεγαλύτερο όφελος με μικρότερο κόστος) χρειάζονται δυο αποφάσεις:</a:t>
            </a:r>
          </a:p>
          <a:p>
            <a:pPr lvl="0"/>
            <a:r>
              <a:rPr lang="el-GR" b="1" dirty="0" smtClean="0"/>
              <a:t>Πόσο</a:t>
            </a:r>
            <a:r>
              <a:rPr lang="el-GR" dirty="0" smtClean="0"/>
              <a:t> πρέπει να παραγγελθεί (ποσότητα) από κάθε είδος, και,</a:t>
            </a:r>
          </a:p>
          <a:p>
            <a:pPr lvl="0"/>
            <a:r>
              <a:rPr lang="el-GR" b="1" dirty="0" smtClean="0"/>
              <a:t>Πότε</a:t>
            </a:r>
            <a:r>
              <a:rPr lang="el-GR" dirty="0" smtClean="0"/>
              <a:t> πρέπει να παραγγελθεί (συχνότητα).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 Αποθεμάτων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Στο διάγραμμα φαίνεται ο «οδοντωτός» κύκλος των αποθεμάτων (ιδανική – επιθυμητή κατάσταση):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056784" cy="30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Οργάνωσης Αποθεμάτων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/>
          <a:lstStyle/>
          <a:p>
            <a:r>
              <a:rPr lang="el-GR" dirty="0" smtClean="0"/>
              <a:t>Αιτίες αβεβαιότητας και πηγές απόκλισης των αποθεμάτων: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984776" cy="203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7128792" cy="187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Αποθεμάτων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08112"/>
          </a:xfrm>
        </p:spPr>
        <p:txBody>
          <a:bodyPr/>
          <a:lstStyle/>
          <a:p>
            <a:r>
              <a:rPr lang="el-GR" dirty="0" smtClean="0"/>
              <a:t>Για τη βέλτιστη οργάνωση των αποθεμάτων λαμβάνουμε υπόψη διάφορες παραμέτρους όπως: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2000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Ελέγχου Αποθεμάτων ABC</a:t>
            </a:r>
            <a:r>
              <a:rPr lang="el-GR" sz="3200" b="0" dirty="0" smtClean="0"/>
              <a:t> 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3970784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Βασίζεται στο νόμο 80/20 του </a:t>
            </a:r>
            <a:r>
              <a:rPr lang="en-US" dirty="0" smtClean="0"/>
              <a:t>Pareto</a:t>
            </a:r>
            <a:r>
              <a:rPr lang="el-GR" dirty="0" smtClean="0"/>
              <a:t>. Τα υλικά διακρίνονται σε 3 κατηγορίες </a:t>
            </a:r>
            <a:r>
              <a:rPr lang="en-US" dirty="0" smtClean="0"/>
              <a:t>A</a:t>
            </a:r>
            <a:r>
              <a:rPr lang="el-GR" dirty="0" smtClean="0"/>
              <a:t>, </a:t>
            </a:r>
            <a:r>
              <a:rPr lang="en-US" dirty="0" smtClean="0"/>
              <a:t>B</a:t>
            </a:r>
            <a:r>
              <a:rPr lang="el-GR" dirty="0" smtClean="0"/>
              <a:t> &amp;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Τα Α αποτελούν είναι το πολύ το 20% των υλικών, αλλά αποτελούν μεγάλο ποσοστό επί της αξίας ~75%.</a:t>
            </a:r>
          </a:p>
          <a:p>
            <a:pPr lvl="0"/>
            <a:r>
              <a:rPr lang="el-GR" dirty="0" smtClean="0"/>
              <a:t>Τα Β αποτελούν ένα ~25% των υλικών και ~25% της αξίας</a:t>
            </a:r>
          </a:p>
          <a:p>
            <a:pPr lvl="0"/>
            <a:r>
              <a:rPr lang="el-GR" dirty="0" smtClean="0"/>
              <a:t>Τα </a:t>
            </a:r>
            <a:r>
              <a:rPr lang="en-US" dirty="0" smtClean="0"/>
              <a:t>C </a:t>
            </a:r>
            <a:r>
              <a:rPr lang="el-GR" dirty="0" smtClean="0"/>
              <a:t>αποτελούν το ~60% τουλάχιστον των υλικών, αλλά μόνο ένα ~10% της αξίας.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6593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76056" y="4900518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Ποσοστό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ξίας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ποθέματος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%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vs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.  Ποσοστό Υλικών %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Ελέγχου Αποθεμάτων ABC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Τα είδη που ανήκουν στη </a:t>
            </a:r>
            <a:r>
              <a:rPr lang="el-GR" b="1" dirty="0" smtClean="0"/>
              <a:t>κατηγορία Α</a:t>
            </a:r>
            <a:r>
              <a:rPr lang="el-GR" dirty="0" smtClean="0"/>
              <a:t> απαιτούν διαρκή προσοχή καθώς είναι συνήθως τα ταχύτερα κινούμενα και τα πιο ακριβά.</a:t>
            </a:r>
          </a:p>
          <a:p>
            <a:pPr marL="0" indent="0">
              <a:buNone/>
            </a:pPr>
            <a:r>
              <a:rPr lang="el-GR" dirty="0" smtClean="0"/>
              <a:t>(με προηγμένες μεθόδους ελέγχου &amp; βελτιστοποίησης αποθεμάτων)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είδη που ανήκουν στη </a:t>
            </a:r>
            <a:r>
              <a:rPr lang="el-GR" b="1" dirty="0" smtClean="0"/>
              <a:t>κατηγορία Β</a:t>
            </a:r>
            <a:r>
              <a:rPr lang="el-GR" dirty="0" smtClean="0"/>
              <a:t> χρειάζονται κάποια προσοχή αλλά ελέγχονται με απλούς κανόνες. </a:t>
            </a:r>
          </a:p>
          <a:p>
            <a:pPr marL="0" indent="0">
              <a:buNone/>
            </a:pPr>
            <a:r>
              <a:rPr lang="el-GR" dirty="0" smtClean="0"/>
              <a:t>(π.χ., σύστημα δυο δοχείων, σύστημα γραμμής ή ορίου, κλπ.)</a:t>
            </a:r>
          </a:p>
          <a:p>
            <a:pPr marL="0" indent="0">
              <a:buNone/>
            </a:pPr>
            <a:r>
              <a:rPr lang="el-GR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Τα είδη που ανήκουν στη </a:t>
            </a:r>
            <a:r>
              <a:rPr lang="el-GR" b="1" dirty="0" smtClean="0"/>
              <a:t>κατηγορία </a:t>
            </a:r>
            <a:r>
              <a:rPr lang="en-US" b="1" dirty="0" smtClean="0"/>
              <a:t>C</a:t>
            </a:r>
            <a:r>
              <a:rPr lang="el-GR" dirty="0" smtClean="0"/>
              <a:t> δεν απαιτούν ιδιαίτερη προσοχή .</a:t>
            </a:r>
          </a:p>
          <a:p>
            <a:pPr marL="0" indent="0">
              <a:buNone/>
            </a:pPr>
            <a:r>
              <a:rPr lang="el-GR" dirty="0" smtClean="0"/>
              <a:t>(συνήθως με μια αγορά, π.χ., ετήσια, ή, συγκεκριμένου ποσού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Αποθεμάτων </a:t>
            </a:r>
            <a:r>
              <a:rPr lang="en-GB" dirty="0" smtClean="0"/>
              <a:t>JIT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Η μέθοδος </a:t>
            </a:r>
            <a:r>
              <a:rPr lang="en-US" dirty="0" smtClean="0"/>
              <a:t>JIT</a:t>
            </a:r>
            <a:r>
              <a:rPr lang="el-GR" dirty="0" smtClean="0"/>
              <a:t> (</a:t>
            </a:r>
            <a:r>
              <a:rPr lang="en-US" dirty="0" smtClean="0"/>
              <a:t>Just</a:t>
            </a:r>
            <a:r>
              <a:rPr lang="el-GR" dirty="0" smtClean="0"/>
              <a:t>-</a:t>
            </a:r>
            <a:r>
              <a:rPr lang="en-US" dirty="0" smtClean="0"/>
              <a:t>In</a:t>
            </a:r>
            <a:r>
              <a:rPr lang="el-GR" dirty="0" smtClean="0"/>
              <a:t>-</a:t>
            </a:r>
            <a:r>
              <a:rPr lang="en-US" dirty="0" smtClean="0"/>
              <a:t>Time</a:t>
            </a:r>
            <a:r>
              <a:rPr lang="el-GR" dirty="0" smtClean="0"/>
              <a:t>) υλοποιεί την ιδέα να έχουμε τις πρώτες ύλες τη στιγμή που πρέπει στο μέρος που πρέπει. </a:t>
            </a:r>
          </a:p>
          <a:p>
            <a:pPr marL="0" indent="0">
              <a:buNone/>
            </a:pPr>
            <a:r>
              <a:rPr lang="el-GR" dirty="0" smtClean="0"/>
              <a:t>Με τη τακτική αυτή μειώνονται σημαντικά ή μηδενίζονται οι ανάγκες για αποθέματα.</a:t>
            </a:r>
          </a:p>
          <a:p>
            <a:pPr marL="0" indent="0">
              <a:buNone/>
            </a:pPr>
            <a:r>
              <a:rPr lang="el-GR" dirty="0" smtClean="0"/>
              <a:t>Οι προϋποθέσεις για την υιοθέτηση τέτοιων συστημάτων είναι:</a:t>
            </a:r>
          </a:p>
          <a:p>
            <a:pPr lvl="0"/>
            <a:r>
              <a:rPr lang="el-GR" dirty="0" smtClean="0"/>
              <a:t>Σταθερό χρονοδιάγραμμα</a:t>
            </a:r>
          </a:p>
          <a:p>
            <a:pPr lvl="0"/>
            <a:r>
              <a:rPr lang="el-GR" dirty="0" smtClean="0"/>
              <a:t>Μειωμένη πολυπλοκότητα</a:t>
            </a:r>
          </a:p>
          <a:p>
            <a:pPr lvl="0"/>
            <a:r>
              <a:rPr lang="el-GR" dirty="0" smtClean="0"/>
              <a:t>Ακριβή αρχεία – βάσεις δεδομένων</a:t>
            </a:r>
          </a:p>
          <a:p>
            <a:pPr lvl="0"/>
            <a:r>
              <a:rPr lang="el-GR" dirty="0" smtClean="0"/>
              <a:t>Πλήρης έλεγχος εισερχομένων, υλικών, κιβωτίων (κωδικοί)</a:t>
            </a:r>
          </a:p>
          <a:p>
            <a:pPr lvl="0"/>
            <a:r>
              <a:rPr lang="el-GR" dirty="0" smtClean="0"/>
              <a:t>Τοπικοί προμηθευτές – αυστηρή επιλογή</a:t>
            </a:r>
          </a:p>
          <a:p>
            <a:pPr lvl="0"/>
            <a:r>
              <a:rPr lang="el-GR" dirty="0" smtClean="0"/>
              <a:t>Ποιότητα - Μηδαμινό ποσοστό ελαττωμάτων (&lt;1:1.000.000) και,</a:t>
            </a:r>
          </a:p>
          <a:p>
            <a:pPr lvl="0"/>
            <a:r>
              <a:rPr lang="el-GR" dirty="0" smtClean="0"/>
              <a:t>Η προμήθεια υλικού να ρυθμίζεται από τη ζήτηση του επόμενου χρήστη/σταδίου και με το ελάχιστο δυνατό απόθεμα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Βελτιστοποίησης Παραγγελιών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Ελαχιστοποίηση του κόστους διατήρησης αποθεμάτων που είναι το άθροισμα του Κόστους Παραγγελιών &amp; του Κόστους Αποθήκευσης, τα οποία είναι αντιστρόφως ανάλογα.</a:t>
            </a:r>
          </a:p>
          <a:p>
            <a:pPr marL="0" indent="0">
              <a:buNone/>
            </a:pPr>
            <a:r>
              <a:rPr lang="el-GR" dirty="0" smtClean="0"/>
              <a:t> 1. Μοντέλο παραγγελίας</a:t>
            </a:r>
            <a:r>
              <a:rPr lang="el-GR" b="1" dirty="0" smtClean="0"/>
              <a:t> Σταθερής Ποσότητας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 Με το μοντέλο αυτό η ποσότητα (πόσο) μένει σταθερή ενώ ο χρόνος παραγγελίας (πότε) ποικίλει. Το μοντέλο βρίσκει τη βέλτιστη (οικονομικότερη) ποσότητα παραγγελίας </a:t>
            </a:r>
            <a:r>
              <a:rPr lang="en-US" b="1" dirty="0" smtClean="0"/>
              <a:t>Q</a:t>
            </a:r>
            <a:r>
              <a:rPr lang="el-GR" b="1" dirty="0" smtClean="0"/>
              <a:t>*</a:t>
            </a:r>
            <a:r>
              <a:rPr lang="el-GR" dirty="0" smtClean="0"/>
              <a:t> που θα γίνεται όταν το απόθεμα μειωθεί κάτω του σημείου παραγγελίας </a:t>
            </a:r>
            <a:r>
              <a:rPr lang="el-GR" b="1" dirty="0" smtClean="0"/>
              <a:t>Ρ</a:t>
            </a:r>
            <a:r>
              <a:rPr lang="el-GR" b="1" baseline="-25000" dirty="0" smtClean="0"/>
              <a:t>Π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2. Μοντέλο παραγγελίας</a:t>
            </a:r>
            <a:r>
              <a:rPr lang="el-GR" b="1" dirty="0" smtClean="0"/>
              <a:t> Σταθερής Περιόδου </a:t>
            </a:r>
            <a:r>
              <a:rPr lang="el-GR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Με το μοντέλο αυτό η παραγγελία γίνεται σε σταθερές χρονικές στιγμές (πότε) περιοδικότητας Τ, ενώ η ποσότητα (πόσο) ποικίλει. Το μοντέλο υποθέτει ότι η ζήτηση ακολουθεί τη κανονική κατανομή, και, υπολογίζει τη βέλτιστη περίοδο </a:t>
            </a:r>
            <a:r>
              <a:rPr lang="el-GR" dirty="0" err="1" smtClean="0"/>
              <a:t>επαναπαραγγελίας</a:t>
            </a:r>
            <a:r>
              <a:rPr lang="el-GR" dirty="0" smtClean="0"/>
              <a:t> Τ* και τη μέγιστη στάθμη αποθέματος ώστε το κόστος να ελαχιστοποιείται.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Αντικατάσταση Εξοπλισμού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Βασικές Έννοιες  </a:t>
            </a:r>
          </a:p>
          <a:p>
            <a:pPr lvl="0"/>
            <a:r>
              <a:rPr lang="el-GR" b="1" dirty="0" smtClean="0"/>
              <a:t>Κόστος Αγοράς</a:t>
            </a:r>
            <a:r>
              <a:rPr lang="el-GR" dirty="0" smtClean="0"/>
              <a:t>, (</a:t>
            </a:r>
            <a:r>
              <a:rPr lang="el-GR" b="1" dirty="0" smtClean="0"/>
              <a:t>Ρ</a:t>
            </a:r>
            <a:r>
              <a:rPr lang="el-GR" b="1" baseline="-25000" dirty="0" smtClean="0"/>
              <a:t>0</a:t>
            </a:r>
            <a:r>
              <a:rPr lang="el-GR" dirty="0" smtClean="0"/>
              <a:t>, η αρχική αξία του μηχανήματος)</a:t>
            </a:r>
          </a:p>
          <a:p>
            <a:pPr lvl="0"/>
            <a:r>
              <a:rPr lang="el-GR" b="1" dirty="0" smtClean="0"/>
              <a:t>Ωφέλιμη ζωή</a:t>
            </a:r>
            <a:r>
              <a:rPr lang="el-GR" dirty="0" smtClean="0"/>
              <a:t> Μηχανήματος (</a:t>
            </a:r>
            <a:r>
              <a:rPr lang="el-GR" b="1" dirty="0" smtClean="0"/>
              <a:t>Ν</a:t>
            </a:r>
            <a:r>
              <a:rPr lang="el-GR" dirty="0" smtClean="0"/>
              <a:t>, χρόνος πώλησης/απόσυρσης)</a:t>
            </a:r>
          </a:p>
          <a:p>
            <a:pPr lvl="0"/>
            <a:r>
              <a:rPr lang="el-GR" b="1" dirty="0" smtClean="0"/>
              <a:t>Οικονομική ζωή</a:t>
            </a:r>
            <a:r>
              <a:rPr lang="el-GR" dirty="0" smtClean="0"/>
              <a:t> (</a:t>
            </a:r>
            <a:r>
              <a:rPr lang="el-GR" b="1" dirty="0" err="1" smtClean="0"/>
              <a:t>≤Ν</a:t>
            </a:r>
            <a:r>
              <a:rPr lang="el-GR" dirty="0" smtClean="0"/>
              <a:t>, όσο λειτουργεί με «οικονομικό τρόπο»)</a:t>
            </a:r>
          </a:p>
          <a:p>
            <a:pPr lvl="0"/>
            <a:r>
              <a:rPr lang="el-GR" b="1" dirty="0" smtClean="0"/>
              <a:t>Απαξίωση Μηχανήματος</a:t>
            </a:r>
            <a:r>
              <a:rPr lang="el-GR" dirty="0" smtClean="0"/>
              <a:t> (η συνεχής μείωση της αξίας του)</a:t>
            </a:r>
          </a:p>
          <a:p>
            <a:pPr lvl="0"/>
            <a:r>
              <a:rPr lang="el-GR" b="1" dirty="0" smtClean="0"/>
              <a:t>Απόσβεση</a:t>
            </a:r>
            <a:r>
              <a:rPr lang="el-GR" dirty="0" smtClean="0"/>
              <a:t> (ο υπολογισμός &amp; απεικόνιση της απαξίωσης του)</a:t>
            </a:r>
          </a:p>
          <a:p>
            <a:pPr lvl="0"/>
            <a:r>
              <a:rPr lang="el-GR" b="1" dirty="0" smtClean="0"/>
              <a:t>Ετήσια Απόσβεση</a:t>
            </a:r>
            <a:r>
              <a:rPr lang="el-GR" dirty="0" smtClean="0"/>
              <a:t> (</a:t>
            </a:r>
            <a:r>
              <a:rPr lang="el-GR" b="1" dirty="0" smtClean="0"/>
              <a:t>Δ</a:t>
            </a:r>
            <a:r>
              <a:rPr lang="el-GR" dirty="0" smtClean="0"/>
              <a:t>, ετήσια μείωση της αξίας του)</a:t>
            </a:r>
          </a:p>
          <a:p>
            <a:pPr lvl="0"/>
            <a:r>
              <a:rPr lang="el-GR" b="1" dirty="0" smtClean="0"/>
              <a:t>Υπολειμματική Αξία</a:t>
            </a:r>
            <a:r>
              <a:rPr lang="el-GR" dirty="0" smtClean="0"/>
              <a:t> (</a:t>
            </a:r>
            <a:r>
              <a:rPr lang="el-GR" b="1" dirty="0" smtClean="0"/>
              <a:t>Ρ</a:t>
            </a:r>
            <a:r>
              <a:rPr lang="el-GR" b="1" baseline="-25000" dirty="0" smtClean="0"/>
              <a:t>Ν</a:t>
            </a:r>
            <a:r>
              <a:rPr lang="el-GR" dirty="0" smtClean="0"/>
              <a:t>, η αξία του άχρηστου μηχανήματος)</a:t>
            </a:r>
          </a:p>
          <a:p>
            <a:pPr lvl="0"/>
            <a:r>
              <a:rPr lang="el-GR" b="1" dirty="0" smtClean="0"/>
              <a:t>Ολική Απόσβεση</a:t>
            </a:r>
            <a:r>
              <a:rPr lang="el-GR" dirty="0" smtClean="0"/>
              <a:t> (</a:t>
            </a:r>
            <a:r>
              <a:rPr lang="en-US" b="1" dirty="0" smtClean="0"/>
              <a:t>P</a:t>
            </a:r>
            <a:r>
              <a:rPr lang="en-US" b="1" baseline="-25000" dirty="0" smtClean="0"/>
              <a:t>A</a:t>
            </a:r>
            <a:r>
              <a:rPr lang="en-US" b="1" dirty="0" smtClean="0"/>
              <a:t> </a:t>
            </a:r>
            <a:r>
              <a:rPr lang="el-GR" b="1" dirty="0" smtClean="0"/>
              <a:t>= Ρ</a:t>
            </a:r>
            <a:r>
              <a:rPr lang="el-GR" b="1" baseline="-25000" dirty="0" smtClean="0"/>
              <a:t>0</a:t>
            </a:r>
            <a:r>
              <a:rPr lang="el-GR" b="1" dirty="0" smtClean="0"/>
              <a:t>-Ρ</a:t>
            </a:r>
            <a:r>
              <a:rPr lang="el-GR" b="1" baseline="-25000" dirty="0" smtClean="0"/>
              <a:t>Ν</a:t>
            </a:r>
            <a:r>
              <a:rPr lang="el-GR" dirty="0" smtClean="0"/>
              <a:t>, η ολική μείωση της αξίας του)</a:t>
            </a:r>
          </a:p>
          <a:p>
            <a:pPr lvl="0"/>
            <a:r>
              <a:rPr lang="el-GR" b="1" dirty="0" smtClean="0"/>
              <a:t>Αξία Μεταπώλησης</a:t>
            </a:r>
            <a:r>
              <a:rPr lang="el-GR" dirty="0" smtClean="0"/>
              <a:t> (</a:t>
            </a:r>
            <a:r>
              <a:rPr lang="el-GR" b="1" dirty="0" smtClean="0"/>
              <a:t>Ρ</a:t>
            </a:r>
            <a:r>
              <a:rPr lang="el-GR" b="1" baseline="-25000" dirty="0" smtClean="0"/>
              <a:t>Τ</a:t>
            </a:r>
            <a:r>
              <a:rPr lang="el-GR" dirty="0" smtClean="0"/>
              <a:t>, η πραγματική αξία του μετά </a:t>
            </a:r>
            <a:r>
              <a:rPr lang="el-GR" b="1" dirty="0" smtClean="0"/>
              <a:t>Τ</a:t>
            </a:r>
            <a:r>
              <a:rPr lang="el-GR" dirty="0" smtClean="0"/>
              <a:t> έτη)</a:t>
            </a:r>
          </a:p>
          <a:p>
            <a:pPr lvl="0"/>
            <a:r>
              <a:rPr lang="el-GR" b="1" dirty="0" smtClean="0"/>
              <a:t>Λογιστική Αξία </a:t>
            </a:r>
            <a:r>
              <a:rPr lang="el-GR" dirty="0" smtClean="0"/>
              <a:t>(</a:t>
            </a:r>
            <a:r>
              <a:rPr lang="el-GR" b="1" dirty="0" smtClean="0"/>
              <a:t>Ρ</a:t>
            </a:r>
            <a:r>
              <a:rPr lang="el-GR" b="1" baseline="-25000" dirty="0" smtClean="0"/>
              <a:t>ΤΛ</a:t>
            </a:r>
            <a:r>
              <a:rPr lang="el-GR" dirty="0" smtClean="0"/>
              <a:t>, η λογιστική αξία του μηχανήματος μετά </a:t>
            </a:r>
            <a:r>
              <a:rPr lang="el-GR" b="1" dirty="0" smtClean="0"/>
              <a:t>Τ</a:t>
            </a:r>
            <a:r>
              <a:rPr lang="el-GR" dirty="0" smtClean="0"/>
              <a:t> έτη, ανάλογα με τη μέθοδο απόσβεσης: </a:t>
            </a:r>
            <a:r>
              <a:rPr lang="el-GR" b="1" dirty="0" smtClean="0"/>
              <a:t>Ρ</a:t>
            </a:r>
            <a:r>
              <a:rPr lang="el-GR" b="1" baseline="-25000" dirty="0" smtClean="0"/>
              <a:t>ΤΛ</a:t>
            </a:r>
            <a:r>
              <a:rPr lang="el-GR" b="1" dirty="0" smtClean="0"/>
              <a:t> = Ρ</a:t>
            </a:r>
            <a:r>
              <a:rPr lang="el-GR" b="1" baseline="-25000" dirty="0" smtClean="0"/>
              <a:t>0</a:t>
            </a:r>
            <a:r>
              <a:rPr lang="el-GR" b="1" dirty="0" smtClean="0"/>
              <a:t> - </a:t>
            </a:r>
            <a:r>
              <a:rPr lang="el-GR" b="1" dirty="0" err="1" smtClean="0">
                <a:sym typeface="Symbol"/>
              </a:rPr>
              <a:t></a:t>
            </a:r>
            <a:r>
              <a:rPr lang="el-GR" b="1" dirty="0" err="1" smtClean="0"/>
              <a:t>Δ</a:t>
            </a:r>
            <a:r>
              <a:rPr lang="en-US" b="1" baseline="-25000" dirty="0" err="1" smtClean="0"/>
              <a:t>i</a:t>
            </a:r>
            <a:r>
              <a:rPr lang="el-GR" dirty="0" smtClean="0"/>
              <a:t> 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1: Απόσβεση- Αποθέματα».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Αντικατάσταση-Απόσβεση Εξοπλισμού </a:t>
            </a:r>
            <a:br>
              <a:rPr lang="el-GR" dirty="0" smtClean="0"/>
            </a:br>
            <a:r>
              <a:rPr lang="el-GR" dirty="0" smtClean="0"/>
              <a:t>Γενικό διάγραμμα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464496" cy="46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Απόσβεση Μηχανημάτων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τον υπολογισμό της απόσβεσης χρησιμοποιούνται διάφορες μέθοδοι όπως:</a:t>
            </a:r>
          </a:p>
          <a:p>
            <a:r>
              <a:rPr lang="el-GR" dirty="0" smtClean="0"/>
              <a:t>Σταθερής Απόσβεσης</a:t>
            </a:r>
          </a:p>
          <a:p>
            <a:r>
              <a:rPr lang="el-GR" dirty="0" smtClean="0"/>
              <a:t>Φθίνουσας Απόσβεσης</a:t>
            </a:r>
          </a:p>
          <a:p>
            <a:r>
              <a:rPr lang="el-GR" dirty="0" smtClean="0"/>
              <a:t>Τοκοχρεωλυτικής Απόσβεσης</a:t>
            </a:r>
          </a:p>
          <a:p>
            <a:r>
              <a:rPr lang="el-GR" dirty="0" smtClean="0"/>
              <a:t>κλπ.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Απόσβεση Μηχανημάτων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4896544" cy="51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Σταθερής Απόσβεσης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ολική μείωση της αξίας του είναι </a:t>
            </a:r>
            <a:r>
              <a:rPr lang="el-GR" b="1" dirty="0" smtClean="0"/>
              <a:t>Ρ</a:t>
            </a:r>
            <a:r>
              <a:rPr lang="el-GR" b="1" baseline="-25000" dirty="0" smtClean="0"/>
              <a:t>Α</a:t>
            </a:r>
            <a:r>
              <a:rPr lang="el-GR" b="1" dirty="0" smtClean="0"/>
              <a:t> = (Ρ</a:t>
            </a:r>
            <a:r>
              <a:rPr lang="el-GR" b="1" baseline="-25000" dirty="0" smtClean="0"/>
              <a:t>0</a:t>
            </a:r>
            <a:r>
              <a:rPr lang="el-GR" b="1" dirty="0" smtClean="0"/>
              <a:t> - Ρ</a:t>
            </a:r>
            <a:r>
              <a:rPr lang="el-GR" b="1" baseline="-25000" dirty="0" smtClean="0"/>
              <a:t>Ν</a:t>
            </a:r>
            <a:r>
              <a:rPr lang="el-GR" b="1" dirty="0" smtClean="0"/>
              <a:t>)</a:t>
            </a:r>
            <a:r>
              <a:rPr lang="el-GR" dirty="0" smtClean="0"/>
              <a:t>. Το ποσό της ολικής απόσβεσης </a:t>
            </a:r>
            <a:r>
              <a:rPr lang="el-GR" b="1" dirty="0" smtClean="0"/>
              <a:t>Ρ</a:t>
            </a:r>
            <a:r>
              <a:rPr lang="el-GR" b="1" baseline="-25000" dirty="0" smtClean="0"/>
              <a:t>Α</a:t>
            </a:r>
            <a:r>
              <a:rPr lang="el-GR" dirty="0" smtClean="0"/>
              <a:t> θα πρέπει να έχει ανακτηθεί (ενοικιάζοντας, χρεώνοντας, κλπ.) στο τέλος της ωφέλιμης ζωής, ώστε να είναι δυνατή η αγορά ενός νέου μηχανήματος.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Για σταθερή ετήσια μείωση: </a:t>
            </a:r>
            <a:r>
              <a:rPr lang="el-GR" b="1" dirty="0" smtClean="0"/>
              <a:t>	Δ = (Ρ</a:t>
            </a:r>
            <a:r>
              <a:rPr lang="el-GR" b="1" baseline="-25000" dirty="0" smtClean="0"/>
              <a:t>0</a:t>
            </a:r>
            <a:r>
              <a:rPr lang="el-GR" b="1" dirty="0" smtClean="0"/>
              <a:t> - Ρ</a:t>
            </a:r>
            <a:r>
              <a:rPr lang="el-GR" b="1" baseline="-25000" dirty="0" smtClean="0"/>
              <a:t>Ν</a:t>
            </a:r>
            <a:r>
              <a:rPr lang="el-GR" b="1" dirty="0" smtClean="0"/>
              <a:t>)/Ν = Ρ</a:t>
            </a:r>
            <a:r>
              <a:rPr lang="el-GR" b="1" baseline="-25000" dirty="0" smtClean="0"/>
              <a:t>Α</a:t>
            </a:r>
            <a:r>
              <a:rPr lang="el-GR" dirty="0" smtClean="0"/>
              <a:t> /</a:t>
            </a:r>
            <a:r>
              <a:rPr lang="el-GR" b="1" dirty="0" smtClean="0"/>
              <a:t>Ν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και για το χρόνο </a:t>
            </a:r>
            <a:r>
              <a:rPr lang="el-GR" b="1" dirty="0" smtClean="0"/>
              <a:t>Τ</a:t>
            </a:r>
            <a:r>
              <a:rPr lang="el-GR" dirty="0" smtClean="0"/>
              <a:t> (0 … Ν): 	</a:t>
            </a:r>
            <a:r>
              <a:rPr lang="el-GR" b="1" dirty="0" smtClean="0"/>
              <a:t>Ρ</a:t>
            </a:r>
            <a:r>
              <a:rPr lang="el-GR" b="1" baseline="-25000" dirty="0" smtClean="0"/>
              <a:t>Τ</a:t>
            </a:r>
            <a:r>
              <a:rPr lang="el-GR" dirty="0" smtClean="0"/>
              <a:t> </a:t>
            </a:r>
            <a:r>
              <a:rPr lang="el-GR" b="1" dirty="0" smtClean="0"/>
              <a:t>= Ρ</a:t>
            </a:r>
            <a:r>
              <a:rPr lang="el-GR" b="1" baseline="-25000" dirty="0" smtClean="0"/>
              <a:t>0</a:t>
            </a:r>
            <a:r>
              <a:rPr lang="el-GR" b="1" dirty="0" smtClean="0"/>
              <a:t> – Δ∙Τ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Δηλαδή, η </a:t>
            </a:r>
            <a:r>
              <a:rPr lang="el-GR" b="1" dirty="0" smtClean="0"/>
              <a:t>Ρ</a:t>
            </a:r>
            <a:r>
              <a:rPr lang="el-GR" b="1" baseline="-25000" dirty="0" smtClean="0"/>
              <a:t>Τ</a:t>
            </a:r>
            <a:r>
              <a:rPr lang="el-GR" dirty="0" smtClean="0"/>
              <a:t> είναι γραμμική του τύπου: Ρ(Τ) = </a:t>
            </a:r>
            <a:r>
              <a:rPr lang="el-GR" dirty="0" err="1" smtClean="0"/>
              <a:t>α∙Τ+β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 smtClean="0"/>
              <a:t>(Απλούστερη μέθοδος αλλά λιγότερο ακριβής)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Σταθερής Απόσβεσης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5472608" cy="52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Φθίνουσα Απόσβεση (με συντελεστή επιβράδυνσης)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Από τις πιο συχνές Μη-γραμμικές μεθόδους απόσβεσης (ή ταχείας απόσβεσης) είναι η σταθερή ποσοστιαία μείωση </a:t>
            </a:r>
            <a:r>
              <a:rPr lang="en-US" b="1" dirty="0" smtClean="0"/>
              <a:t>q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Δ</a:t>
            </a:r>
            <a:r>
              <a:rPr lang="el-GR" b="1" baseline="-25000" dirty="0" smtClean="0"/>
              <a:t>Τ</a:t>
            </a:r>
            <a:r>
              <a:rPr lang="el-GR" b="1" dirty="0" smtClean="0"/>
              <a:t> = </a:t>
            </a:r>
            <a:r>
              <a:rPr lang="en-US" b="1" dirty="0" smtClean="0"/>
              <a:t>q </a:t>
            </a:r>
            <a:r>
              <a:rPr lang="el-GR" b="1" dirty="0" smtClean="0"/>
              <a:t>∙ Ρ</a:t>
            </a:r>
            <a:r>
              <a:rPr lang="el-GR" b="1" baseline="-25000" dirty="0" smtClean="0"/>
              <a:t>Τ-1</a:t>
            </a:r>
            <a:r>
              <a:rPr lang="el-GR" b="1" dirty="0" smtClean="0"/>
              <a:t> </a:t>
            </a:r>
            <a:r>
              <a:rPr lang="el-GR" dirty="0" smtClean="0"/>
              <a:t>, άρα,</a:t>
            </a:r>
            <a:r>
              <a:rPr lang="el-GR" b="1" dirty="0" smtClean="0"/>
              <a:t> Ρ</a:t>
            </a:r>
            <a:r>
              <a:rPr lang="el-GR" b="1" baseline="-25000" dirty="0" smtClean="0"/>
              <a:t>Τ</a:t>
            </a:r>
            <a:r>
              <a:rPr lang="el-GR" b="1" dirty="0" smtClean="0"/>
              <a:t> = Ρ</a:t>
            </a:r>
            <a:r>
              <a:rPr lang="el-GR" b="1" baseline="-25000" dirty="0" smtClean="0"/>
              <a:t>0</a:t>
            </a:r>
            <a:r>
              <a:rPr lang="el-GR" b="1" dirty="0" smtClean="0"/>
              <a:t> ∙(1-</a:t>
            </a:r>
            <a:r>
              <a:rPr lang="en-US" b="1" dirty="0" smtClean="0"/>
              <a:t>q</a:t>
            </a:r>
            <a:r>
              <a:rPr lang="el-GR" b="1" dirty="0" smtClean="0"/>
              <a:t>)</a:t>
            </a:r>
            <a:r>
              <a:rPr lang="el-GR" b="1" baseline="30000" dirty="0" smtClean="0"/>
              <a:t>Τ</a:t>
            </a:r>
            <a:r>
              <a:rPr lang="el-GR" b="1" dirty="0" smtClean="0"/>
              <a:t>, </a:t>
            </a:r>
            <a:r>
              <a:rPr lang="el-GR" dirty="0" smtClean="0"/>
              <a:t>όπου</a:t>
            </a:r>
          </a:p>
          <a:p>
            <a:pPr marL="0" indent="0">
              <a:buNone/>
            </a:pPr>
            <a:r>
              <a:rPr lang="en-US" b="1" dirty="0" smtClean="0"/>
              <a:t>q</a:t>
            </a:r>
            <a:r>
              <a:rPr lang="el-GR" b="1" dirty="0" smtClean="0"/>
              <a:t> = 1 - (Ρ</a:t>
            </a:r>
            <a:r>
              <a:rPr lang="el-GR" b="1" baseline="-25000" dirty="0" smtClean="0"/>
              <a:t>Τ</a:t>
            </a:r>
            <a:r>
              <a:rPr lang="el-GR" b="1" dirty="0" smtClean="0"/>
              <a:t>/Ρ</a:t>
            </a:r>
            <a:r>
              <a:rPr lang="el-GR" b="1" baseline="-25000" dirty="0" smtClean="0"/>
              <a:t>0</a:t>
            </a:r>
            <a:r>
              <a:rPr lang="el-GR" b="1" dirty="0" smtClean="0"/>
              <a:t>)^1/Τ 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1340768"/>
            <a:ext cx="418345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Τοκοχρεωλυτική Απόσβεση (με κόστος κεφαλαίου)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164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Βασίζεται στο ετήσιο ποσοστό επιθυμητού/αναμενόμενου κέρδους (επιτόκιο) </a:t>
            </a:r>
            <a:r>
              <a:rPr lang="en-US" b="1" dirty="0" err="1" smtClean="0"/>
              <a:t>i</a:t>
            </a:r>
            <a:r>
              <a:rPr lang="el-GR" b="1" dirty="0" smtClean="0"/>
              <a:t>%</a:t>
            </a:r>
            <a:r>
              <a:rPr lang="el-GR" dirty="0" smtClean="0"/>
              <a:t> και είναι η μόνη που λαμβάνει υπόψη το κόστος κεφαλαίου. (βλ. τύπους προεξόφλησης, Ενότητα 1, (Ε/Π,</a:t>
            </a:r>
            <a:r>
              <a:rPr lang="en-US" dirty="0" err="1" smtClean="0"/>
              <a:t>i</a:t>
            </a:r>
            <a:r>
              <a:rPr lang="el-GR" dirty="0" smtClean="0"/>
              <a:t>%,Ν), κλπ.)</a:t>
            </a:r>
          </a:p>
          <a:p>
            <a:pPr marL="0" indent="0">
              <a:buNone/>
            </a:pPr>
            <a:r>
              <a:rPr lang="el-GR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Το Ετήσιο κόστος επενδυμένου κεφαλαίου </a:t>
            </a:r>
            <a:r>
              <a:rPr lang="el-GR" b="1" dirty="0" smtClean="0"/>
              <a:t>Α</a:t>
            </a:r>
            <a:r>
              <a:rPr lang="el-GR" dirty="0" smtClean="0"/>
              <a:t> δίνεται από το τύπο: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Α = ------------- ∙ (Ρ</a:t>
            </a:r>
            <a:r>
              <a:rPr lang="el-GR" b="1" baseline="-25000" dirty="0" smtClean="0"/>
              <a:t>0</a:t>
            </a:r>
            <a:r>
              <a:rPr lang="el-GR" b="1" dirty="0" smtClean="0"/>
              <a:t> - Ρ</a:t>
            </a:r>
            <a:r>
              <a:rPr lang="el-GR" b="1" baseline="-25000" dirty="0" smtClean="0"/>
              <a:t>Ν</a:t>
            </a:r>
            <a:r>
              <a:rPr lang="el-GR" b="1" dirty="0" smtClean="0"/>
              <a:t>) + </a:t>
            </a:r>
            <a:r>
              <a:rPr lang="en-US" b="1" dirty="0" err="1" smtClean="0"/>
              <a:t>i</a:t>
            </a:r>
            <a:r>
              <a:rPr lang="el-GR" b="1" dirty="0" err="1" smtClean="0"/>
              <a:t>∙Ρ</a:t>
            </a:r>
            <a:r>
              <a:rPr lang="el-GR" b="1" baseline="-25000" dirty="0" err="1" smtClean="0"/>
              <a:t>Ν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043608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l-GR" b="1" dirty="0" smtClean="0"/>
              <a:t> ∙(1+</a:t>
            </a:r>
            <a:r>
              <a:rPr lang="en-US" b="1" dirty="0" err="1" smtClean="0"/>
              <a:t>i</a:t>
            </a:r>
            <a:r>
              <a:rPr lang="el-GR" b="1" dirty="0" smtClean="0"/>
              <a:t>)</a:t>
            </a:r>
            <a:r>
              <a:rPr lang="el-GR" b="1" baseline="30000" dirty="0" smtClean="0"/>
              <a:t>Ν</a:t>
            </a:r>
            <a:r>
              <a:rPr lang="el-GR" b="1" dirty="0" smtClean="0"/>
              <a:t> </a:t>
            </a:r>
            <a:endParaRPr lang="el-GR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1115616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b="1" dirty="0" smtClean="0"/>
              <a:t>(1+</a:t>
            </a:r>
            <a:r>
              <a:rPr lang="en-US" b="1" dirty="0" err="1" smtClean="0"/>
              <a:t>i</a:t>
            </a:r>
            <a:r>
              <a:rPr lang="el-GR" b="1" dirty="0" smtClean="0"/>
              <a:t>)</a:t>
            </a:r>
            <a:r>
              <a:rPr lang="el-GR" b="1" baseline="30000" dirty="0" smtClean="0"/>
              <a:t>Ν</a:t>
            </a:r>
            <a:r>
              <a:rPr lang="el-GR" b="1" dirty="0" smtClean="0"/>
              <a:t>-1 </a:t>
            </a:r>
            <a:endParaRPr lang="el-GR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650</TotalTime>
  <Words>1257</Words>
  <Application>Microsoft Office PowerPoint</Application>
  <PresentationFormat>On-screen Show (4:3)</PresentationFormat>
  <Paragraphs>179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template</vt:lpstr>
      <vt:lpstr>OC_template_updated</vt:lpstr>
      <vt:lpstr>1_OC_template_updated</vt:lpstr>
      <vt:lpstr>Διαχείριση Έργων &amp; Εργοταξίων</vt:lpstr>
      <vt:lpstr>Αντικατάσταση Εξοπλισμού </vt:lpstr>
      <vt:lpstr>Αντικατάσταση-Απόσβεση Εξοπλισμού  Γενικό διάγραμμα</vt:lpstr>
      <vt:lpstr>Απόσβεση Μηχανημάτων 1/2</vt:lpstr>
      <vt:lpstr>Απόσβεση Μηχανημάτων 2/2</vt:lpstr>
      <vt:lpstr>Υπολογισμός Σταθερής Απόσβεσης 1/2</vt:lpstr>
      <vt:lpstr>Υπολογισμός Σταθερής Απόσβεσης 2/2</vt:lpstr>
      <vt:lpstr>Φθίνουσα Απόσβεση (με συντελεστή επιβράδυνσης)</vt:lpstr>
      <vt:lpstr>Τοκοχρεωλυτική Απόσβεση (με κόστος κεφαλαίου)</vt:lpstr>
      <vt:lpstr>Αποθέματα Υλικών &amp; Πρώτων Υλών</vt:lpstr>
      <vt:lpstr>Κόστος Αποθεμάτων &amp; Αποθήκευσης</vt:lpstr>
      <vt:lpstr>Παρακολούθηση Αποθεμάτων</vt:lpstr>
      <vt:lpstr>Προβλήματα Οργάνωσης Αποθεμάτων</vt:lpstr>
      <vt:lpstr>Οργάνωση Αποθεμάτων</vt:lpstr>
      <vt:lpstr>Σύστημα Ελέγχου Αποθεμάτων ABC 1/2</vt:lpstr>
      <vt:lpstr>Σύστημα Ελέγχου Αποθεμάτων ABC 2/2</vt:lpstr>
      <vt:lpstr>Διατήρηση Αποθεμάτων JIT</vt:lpstr>
      <vt:lpstr>Μοντέλα Βελτιστοποίησης Παραγγελιών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92</cp:revision>
  <dcterms:created xsi:type="dcterms:W3CDTF">2015-07-23T11:35:20Z</dcterms:created>
  <dcterms:modified xsi:type="dcterms:W3CDTF">2015-09-02T09:00:53Z</dcterms:modified>
</cp:coreProperties>
</file>