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9" r:id="rId13"/>
    <p:sldId id="290" r:id="rId14"/>
    <p:sldId id="291" r:id="rId15"/>
    <p:sldId id="292" r:id="rId16"/>
    <p:sldId id="293" r:id="rId17"/>
    <p:sldId id="294" r:id="rId18"/>
    <p:sldId id="297" r:id="rId19"/>
    <p:sldId id="298" r:id="rId20"/>
    <p:sldId id="257" r:id="rId21"/>
    <p:sldId id="262" r:id="rId22"/>
    <p:sldId id="264" r:id="rId23"/>
    <p:sldId id="269" r:id="rId24"/>
    <p:sldId id="270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8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6.wmf"/><Relationship Id="rId5" Type="http://schemas.openxmlformats.org/officeDocument/2006/relationships/image" Target="../media/image22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37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6.wmf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omolysis_(Chemistry)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J%C3%B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cratic.org/organic-chemistry-1/radical-reactions/radical-halogenation-of-alkanes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terolysis_(Chemistry)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J%C3%B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760" y="3096542"/>
            <a:ext cx="889248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Μηχανισμοί αντιδράσεων. Αντιδράσεις προσθήκης (</a:t>
            </a:r>
            <a:r>
              <a:rPr lang="el-GR" sz="2600" dirty="0" smtClean="0"/>
              <a:t>α’ 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thumb/6/63/Addition_reactions_general_overview.svg/428px-Addition_reactions_general_overvi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2719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Αντιδράσεις προσθήκης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14392" y="5592457"/>
            <a:ext cx="2026568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Ενδιάμεσα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484784"/>
            <a:ext cx="1008113" cy="936104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187624" y="2621706"/>
            <a:ext cx="1008113" cy="936104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187624" y="3717031"/>
            <a:ext cx="1008113" cy="936104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2411761" y="1556792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2411761" y="2701317"/>
            <a:ext cx="504056" cy="50405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2339753" y="3843423"/>
            <a:ext cx="504056" cy="504056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7230847" y="1757612"/>
            <a:ext cx="1995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+mn-lt"/>
              </a:rPr>
              <a:t>Ηλεκτρονιόφιλη </a:t>
            </a:r>
            <a:endParaRPr lang="el-G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846" y="2905092"/>
            <a:ext cx="159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  <a:latin typeface="+mn-lt"/>
              </a:rPr>
              <a:t>Πυρηνόφιλη </a:t>
            </a:r>
            <a:endParaRPr lang="el-GR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846" y="4025686"/>
            <a:ext cx="1913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Προσθήκη ρίζας</a:t>
            </a:r>
            <a:endParaRPr lang="el-GR"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3331633" y="4761149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3203848" y="1484784"/>
            <a:ext cx="1296144" cy="3276365"/>
          </a:xfrm>
          <a:prstGeom prst="rect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5254287" y="5589243"/>
            <a:ext cx="1783111" cy="69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b="1" dirty="0" smtClean="0"/>
              <a:t>Προϊόντα </a:t>
            </a:r>
            <a:endParaRPr lang="el-GR" b="1" dirty="0"/>
          </a:p>
        </p:txBody>
      </p:sp>
      <p:sp>
        <p:nvSpPr>
          <p:cNvPr id="22" name="Down Arrow 21"/>
          <p:cNvSpPr/>
          <p:nvPr/>
        </p:nvSpPr>
        <p:spPr>
          <a:xfrm rot="10800000">
            <a:off x="5726831" y="4761149"/>
            <a:ext cx="792088" cy="79208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5599046" y="1484784"/>
            <a:ext cx="1296144" cy="3276365"/>
          </a:xfrm>
          <a:prstGeom prst="rect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3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11" grpId="0" animBg="1"/>
      <p:bldP spid="12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1" grpId="0" build="p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Ηλεκτρονιόφιλη προσθήκη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060849"/>
            <a:ext cx="3177580" cy="1872207"/>
          </a:xfrm>
        </p:spPr>
        <p:txBody>
          <a:bodyPr>
            <a:noAutofit/>
          </a:bodyPr>
          <a:lstStyle/>
          <a:p>
            <a:r>
              <a:rPr lang="el-GR" dirty="0" smtClean="0"/>
              <a:t>ηλεκτρονιόφιλο: (Ε</a:t>
            </a:r>
            <a:r>
              <a:rPr lang="el-GR" baseline="30000" dirty="0" smtClean="0"/>
              <a:t>+</a:t>
            </a:r>
            <a:r>
              <a:rPr lang="el-GR" dirty="0" smtClean="0"/>
              <a:t>):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HBr</a:t>
            </a:r>
          </a:p>
          <a:p>
            <a:pPr marL="0" indent="0">
              <a:buNone/>
            </a:pPr>
            <a:r>
              <a:rPr lang="el-GR" dirty="0" smtClean="0"/>
              <a:t>	ή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Br</a:t>
            </a:r>
            <a:r>
              <a:rPr lang="en-US" baseline="30000" dirty="0" smtClean="0"/>
              <a:t>-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238" y="2132856"/>
            <a:ext cx="4869754" cy="40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64088" y="1325563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004A82"/>
                </a:solidFill>
              </a:rPr>
              <a:t>Ε</a:t>
            </a:r>
            <a:r>
              <a:rPr lang="el-GR" sz="4000" b="1" baseline="30000" dirty="0" smtClean="0">
                <a:solidFill>
                  <a:srgbClr val="004A82"/>
                </a:solidFill>
              </a:rPr>
              <a:t>+</a:t>
            </a:r>
            <a:endParaRPr lang="el-GR" sz="4000" b="1" baseline="30000" dirty="0">
              <a:solidFill>
                <a:srgbClr val="004A82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9499102">
            <a:off x="3617227" y="1399847"/>
            <a:ext cx="1816782" cy="669920"/>
          </a:xfrm>
          <a:prstGeom prst="curvedDownArrow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8881" y="4797152"/>
            <a:ext cx="245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H</a:t>
            </a:r>
            <a:r>
              <a:rPr lang="en-US" sz="2000" baseline="30000" dirty="0">
                <a:solidFill>
                  <a:srgbClr val="C00000"/>
                </a:solidFill>
                <a:latin typeface="+mn-lt"/>
              </a:rPr>
              <a:t>+</a:t>
            </a:r>
            <a:r>
              <a:rPr lang="el-GR" sz="2000" dirty="0" smtClean="0">
                <a:latin typeface="+mn-lt"/>
              </a:rPr>
              <a:t> έχει έλλειμμα ηλεκτρονίων.</a:t>
            </a:r>
          </a:p>
          <a:p>
            <a:endParaRPr lang="el-GR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353791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Διπλός δεσμός: ηλεκτρονιακά πλούσιος</a:t>
            </a:r>
            <a:endParaRPr lang="el-GR" sz="2000" dirty="0">
              <a:latin typeface="+mn-lt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92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Περιπτώσεις αντιδράσεων προσθήκης σε </a:t>
            </a:r>
            <a:r>
              <a:rPr lang="en-US" dirty="0" smtClean="0">
                <a:solidFill>
                  <a:schemeClr val="tx1"/>
                </a:solidFill>
              </a:rPr>
              <a:t>C=C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35000"/>
          </a:blip>
          <a:stretch>
            <a:fillRect/>
          </a:stretch>
        </p:blipFill>
        <p:spPr>
          <a:xfrm>
            <a:off x="824767" y="1358306"/>
            <a:ext cx="1159977" cy="518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1000" contrast="62000"/>
          </a:blip>
          <a:stretch>
            <a:fillRect/>
          </a:stretch>
        </p:blipFill>
        <p:spPr>
          <a:xfrm>
            <a:off x="3997021" y="1358306"/>
            <a:ext cx="1724290" cy="51886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23728" y="1825625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23728" y="2636912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23728" y="3481809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23728" y="4293096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3728" y="5326063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3728" y="6137350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1495" y="126879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Η</a:t>
            </a:r>
            <a:r>
              <a:rPr lang="el-GR" sz="2400" b="1" dirty="0" smtClean="0"/>
              <a:t>Χ</a:t>
            </a:r>
            <a:endParaRPr lang="el-GR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07756" y="207113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Η</a:t>
            </a:r>
            <a:r>
              <a:rPr lang="el-GR" sz="2400" b="1" dirty="0" smtClean="0"/>
              <a:t>ΟΗ</a:t>
            </a:r>
            <a:endParaRPr lang="el-GR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63518" y="298887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Η</a:t>
            </a:r>
            <a:r>
              <a:rPr lang="el-GR" sz="2400" b="1" dirty="0" smtClean="0"/>
              <a:t>Η</a:t>
            </a:r>
            <a:endParaRPr lang="el-G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63518" y="3800771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Χ</a:t>
            </a:r>
            <a:r>
              <a:rPr lang="el-GR" sz="2400" b="1" dirty="0" smtClean="0"/>
              <a:t>Χ</a:t>
            </a:r>
            <a:endParaRPr lang="el-GR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64" y="4845397"/>
            <a:ext cx="136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ΟΗ </a:t>
            </a:r>
            <a:r>
              <a:rPr lang="el-GR" sz="2400" dirty="0" smtClean="0"/>
              <a:t>και </a:t>
            </a:r>
            <a:r>
              <a:rPr lang="el-GR" sz="2400" b="1" dirty="0" smtClean="0"/>
              <a:t>Χ</a:t>
            </a:r>
            <a:endParaRPr lang="el-GR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87074" y="5614130"/>
            <a:ext cx="159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ΟΗ </a:t>
            </a:r>
            <a:r>
              <a:rPr lang="el-GR" sz="2400" dirty="0" smtClean="0"/>
              <a:t>και </a:t>
            </a:r>
            <a:r>
              <a:rPr lang="el-GR" sz="2400" b="1" dirty="0" smtClean="0"/>
              <a:t>ΟΗ</a:t>
            </a:r>
            <a:endParaRPr lang="el-G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35375" y="1607350"/>
            <a:ext cx="164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υδραλογόνωση</a:t>
            </a:r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5744125" y="2409693"/>
            <a:ext cx="12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ενυδάτωση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5694339" y="3255718"/>
            <a:ext cx="14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υδρογόνωση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5712949" y="4072470"/>
            <a:ext cx="12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αλογόνωση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5712949" y="4965859"/>
            <a:ext cx="126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Αλο-υδρίνη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5694339" y="5833186"/>
            <a:ext cx="171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Δι-υδροξυλίωση</a:t>
            </a:r>
            <a:endParaRPr lang="el-GR" dirty="0"/>
          </a:p>
        </p:txBody>
      </p:sp>
      <p:sp>
        <p:nvSpPr>
          <p:cNvPr id="25" name="Rectangle 24"/>
          <p:cNvSpPr/>
          <p:nvPr/>
        </p:nvSpPr>
        <p:spPr>
          <a:xfrm>
            <a:off x="467544" y="1245528"/>
            <a:ext cx="7128792" cy="959336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Rectangle 25"/>
          <p:cNvSpPr/>
          <p:nvPr/>
        </p:nvSpPr>
        <p:spPr>
          <a:xfrm>
            <a:off x="467544" y="3843325"/>
            <a:ext cx="7128792" cy="858337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Rectangle 26"/>
          <p:cNvSpPr/>
          <p:nvPr/>
        </p:nvSpPr>
        <p:spPr>
          <a:xfrm>
            <a:off x="467544" y="2247418"/>
            <a:ext cx="7128792" cy="782073"/>
          </a:xfrm>
          <a:prstGeom prst="rect">
            <a:avLst/>
          </a:prstGeom>
          <a:solidFill>
            <a:schemeClr val="accent1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9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Μηχανισμός Ηλεκτρονιόφιλης προσθήκης </a:t>
            </a:r>
            <a:r>
              <a:rPr lang="el-GR" sz="3000" b="0" dirty="0" smtClean="0">
                <a:solidFill>
                  <a:schemeClr val="tx1"/>
                </a:solidFill>
              </a:rPr>
              <a:t>1/2</a:t>
            </a:r>
            <a:endParaRPr lang="el-GR" sz="3000" b="0" dirty="0">
              <a:solidFill>
                <a:schemeClr val="tx1"/>
              </a:solidFill>
            </a:endParaRPr>
          </a:p>
        </p:txBody>
      </p:sp>
      <p:pic>
        <p:nvPicPr>
          <p:cNvPr id="34818" name="Picture 2" descr="ElectrophilicAdditionmechanis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7718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3467" y="2537891"/>
            <a:ext cx="12653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Στάδιο 1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4005064"/>
            <a:ext cx="12653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Στάδιο 2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402185"/>
            <a:ext cx="396044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Αντιδραστήριο: </a:t>
            </a:r>
            <a:r>
              <a:rPr lang="el-GR" sz="2400" dirty="0" smtClean="0">
                <a:solidFill>
                  <a:srgbClr val="C00000"/>
                </a:solidFill>
              </a:rPr>
              <a:t>Χ</a:t>
            </a:r>
            <a:r>
              <a:rPr lang="el-GR" sz="2400" dirty="0" smtClean="0"/>
              <a:t>-Υ </a:t>
            </a:r>
            <a:r>
              <a:rPr lang="el-GR" sz="2400" dirty="0" smtClean="0">
                <a:sym typeface="Wingdings" panose="05000000000000000000" pitchFamily="2" charset="2"/>
              </a:rPr>
              <a:t> Χ</a:t>
            </a:r>
            <a:r>
              <a:rPr lang="el-GR" sz="2400" baseline="30000" dirty="0" smtClean="0">
                <a:sym typeface="Wingdings" panose="05000000000000000000" pitchFamily="2" charset="2"/>
              </a:rPr>
              <a:t>+</a:t>
            </a:r>
            <a:r>
              <a:rPr lang="el-GR" sz="2400" dirty="0" smtClean="0">
                <a:sym typeface="Wingdings" panose="05000000000000000000" pitchFamily="2" charset="2"/>
              </a:rPr>
              <a:t>-Υ</a:t>
            </a:r>
            <a:r>
              <a:rPr lang="el-GR" sz="2400" baseline="30000" dirty="0" smtClean="0">
                <a:sym typeface="Wingdings" panose="05000000000000000000" pitchFamily="2" charset="2"/>
              </a:rPr>
              <a:t>-</a:t>
            </a:r>
            <a:endParaRPr lang="el-GR" sz="2400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4860032" y="2204864"/>
            <a:ext cx="1368152" cy="108012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863058" y="3328391"/>
            <a:ext cx="138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καρβοκατιόν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5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Μηχανισμός Ηλεκτρονιόφιλης προσθήκης </a:t>
            </a:r>
            <a:r>
              <a:rPr lang="el-GR" sz="3000" b="0" dirty="0" smtClean="0">
                <a:solidFill>
                  <a:schemeClr val="tx1"/>
                </a:solidFill>
              </a:rPr>
              <a:t>2/2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3602965" y="5460041"/>
            <a:ext cx="863021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6237312"/>
            <a:ext cx="275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6666FF"/>
                </a:solidFill>
              </a:rPr>
              <a:t>Ενδιάμεσο: καρβοκατιόν</a:t>
            </a:r>
            <a:endParaRPr lang="el-GR" sz="2000" dirty="0">
              <a:solidFill>
                <a:srgbClr val="6666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3360" y="836712"/>
            <a:ext cx="8388424" cy="5774538"/>
            <a:chOff x="373359" y="2492896"/>
            <a:chExt cx="8388424" cy="5774538"/>
          </a:xfrm>
        </p:grpSpPr>
        <p:grpSp>
          <p:nvGrpSpPr>
            <p:cNvPr id="19" name="Group 18"/>
            <p:cNvGrpSpPr/>
            <p:nvPr/>
          </p:nvGrpSpPr>
          <p:grpSpPr>
            <a:xfrm>
              <a:off x="373359" y="2492896"/>
              <a:ext cx="8388424" cy="5774538"/>
              <a:chOff x="373359" y="2492896"/>
              <a:chExt cx="8388424" cy="577453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27583" y="2492896"/>
                <a:ext cx="7934200" cy="5774538"/>
                <a:chOff x="827583" y="2492896"/>
                <a:chExt cx="7934200" cy="577453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583" y="2492896"/>
                  <a:ext cx="7934200" cy="5718811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3779911" y="7805769"/>
                  <a:ext cx="308404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dirty="0" smtClean="0"/>
                    <a:t>Συνιστώσα αντίδρασης</a:t>
                  </a:r>
                  <a:endParaRPr lang="el-GR" sz="2400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 rot="16200000">
                <a:off x="-688598" y="4438149"/>
                <a:ext cx="258558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Ελεύθερη ενέργεια</a:t>
                </a:r>
                <a:endParaRPr lang="el-GR" sz="24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408181" y="2642134"/>
              <a:ext cx="280831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Μεταφορά πρωτονίου (</a:t>
              </a:r>
              <a:r>
                <a:rPr lang="el-GR" sz="2400" b="1" dirty="0" smtClean="0">
                  <a:solidFill>
                    <a:srgbClr val="004A82"/>
                  </a:solidFill>
                </a:rPr>
                <a:t>Η</a:t>
              </a:r>
              <a:r>
                <a:rPr lang="el-GR" sz="2400" b="1" baseline="30000" dirty="0" smtClean="0">
                  <a:solidFill>
                    <a:srgbClr val="004A82"/>
                  </a:solidFill>
                </a:rPr>
                <a:t>+</a:t>
              </a:r>
              <a:r>
                <a:rPr lang="el-GR" sz="2400" dirty="0" smtClean="0"/>
                <a:t>)</a:t>
              </a:r>
            </a:p>
            <a:p>
              <a:r>
                <a:rPr lang="el-GR" sz="2400" dirty="0" smtClean="0"/>
                <a:t>[</a:t>
              </a:r>
              <a:r>
                <a:rPr lang="el-GR" sz="2200" b="1" dirty="0" smtClean="0">
                  <a:solidFill>
                    <a:srgbClr val="004A82"/>
                  </a:solidFill>
                </a:rPr>
                <a:t>ηλεκτρονιόφιλο</a:t>
              </a:r>
              <a:r>
                <a:rPr lang="el-GR" sz="2400" dirty="0" smtClean="0"/>
                <a:t>]</a:t>
              </a:r>
              <a:endParaRPr lang="el-GR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1667" y="3525252"/>
              <a:ext cx="302433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400" dirty="0" smtClean="0"/>
                <a:t>[προσβολή πυρηνόφιλου, </a:t>
              </a:r>
              <a:r>
                <a:rPr lang="en-US" sz="2400" dirty="0" smtClean="0">
                  <a:solidFill>
                    <a:srgbClr val="C00000"/>
                  </a:solidFill>
                </a:rPr>
                <a:t>Br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-</a:t>
              </a:r>
              <a:r>
                <a:rPr lang="el-GR" sz="2400" dirty="0" smtClean="0"/>
                <a:t>]</a:t>
              </a:r>
              <a:endParaRPr lang="el-GR" sz="2400" dirty="0"/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68180"/>
              </p:ext>
            </p:extLst>
          </p:nvPr>
        </p:nvGraphicFramePr>
        <p:xfrm>
          <a:off x="1259632" y="4437112"/>
          <a:ext cx="1128580" cy="8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hemSketch" r:id="rId4" imgW="1737360" imgH="1213200" progId="ACD.ChemSketch.20">
                  <p:embed/>
                </p:oleObj>
              </mc:Choice>
              <mc:Fallback>
                <p:oleObj name="ChemSketch" r:id="rId4" imgW="1737360" imgH="1213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4437112"/>
                        <a:ext cx="1128580" cy="8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8171" y="4659665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+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350543" y="3361495"/>
            <a:ext cx="244291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Ενδιάμεσο καρβοκατιόν</a:t>
            </a:r>
          </a:p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7256399" y="4105667"/>
            <a:ext cx="158040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Προϊόν (Βρωμιούχα ένωση)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953746" y="24847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466" y="27819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3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Ηλεκτρονιόφιλη προσθήκη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022" y="5290509"/>
            <a:ext cx="2800921" cy="946803"/>
          </a:xfrm>
        </p:spPr>
        <p:txBody>
          <a:bodyPr>
            <a:noAutofit/>
          </a:bodyPr>
          <a:lstStyle/>
          <a:p>
            <a:r>
              <a:rPr lang="el-GR" sz="2000" dirty="0" smtClean="0"/>
              <a:t>Δύο πιθανά προϊόντα</a:t>
            </a:r>
          </a:p>
          <a:p>
            <a:r>
              <a:rPr lang="el-GR" sz="2000" dirty="0" smtClean="0"/>
              <a:t>Ποιο θα προτιμηθεί;</a:t>
            </a:r>
            <a:endParaRPr lang="el-GR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16625"/>
              </p:ext>
            </p:extLst>
          </p:nvPr>
        </p:nvGraphicFramePr>
        <p:xfrm>
          <a:off x="1056612" y="2634110"/>
          <a:ext cx="1995124" cy="139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hemSketch" r:id="rId3" imgW="1737360" imgH="1213200" progId="ACD.ChemSketch.20">
                  <p:embed/>
                </p:oleObj>
              </mc:Choice>
              <mc:Fallback>
                <p:oleObj name="ChemSketch" r:id="rId3" imgW="1737360" imgH="1213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6612" y="2634110"/>
                        <a:ext cx="1995124" cy="1393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294213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+ </a:t>
            </a:r>
            <a:r>
              <a:rPr lang="en-US" sz="2400" dirty="0" smtClean="0"/>
              <a:t> </a:t>
            </a:r>
            <a:r>
              <a:rPr lang="el-GR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b="1" dirty="0" smtClean="0"/>
              <a:t>Br</a:t>
            </a:r>
            <a:endParaRPr lang="el-GR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55976" y="3203742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24823"/>
              </p:ext>
            </p:extLst>
          </p:nvPr>
        </p:nvGraphicFramePr>
        <p:xfrm>
          <a:off x="6217186" y="3760400"/>
          <a:ext cx="1895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hemSketch" r:id="rId5" imgW="1895760" imgH="1200960" progId="ACD.ChemSketch.20">
                  <p:embed/>
                </p:oleObj>
              </mc:Choice>
              <mc:Fallback>
                <p:oleObj name="ChemSketch" r:id="rId5" imgW="18957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7186" y="3760400"/>
                        <a:ext cx="18954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131329"/>
              </p:ext>
            </p:extLst>
          </p:nvPr>
        </p:nvGraphicFramePr>
        <p:xfrm>
          <a:off x="6198022" y="1827020"/>
          <a:ext cx="19256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hemSketch" r:id="rId7" imgW="1926360" imgH="1200960" progId="ACD.ChemSketch.20">
                  <p:embed/>
                </p:oleObj>
              </mc:Choice>
              <mc:Fallback>
                <p:oleObj name="ChemSketch" r:id="rId7" imgW="19263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8022" y="1827020"/>
                        <a:ext cx="1925637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7793881" y="3889335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6739976" y="2634110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6804248" y="4599778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Oval 15"/>
          <p:cNvSpPr/>
          <p:nvPr/>
        </p:nvSpPr>
        <p:spPr>
          <a:xfrm>
            <a:off x="7819380" y="1934949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36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Κανόνας του Μαρκόβνικοφ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25" y="5062209"/>
            <a:ext cx="7629723" cy="1603501"/>
          </a:xfrm>
        </p:spPr>
        <p:txBody>
          <a:bodyPr>
            <a:noAutofit/>
          </a:bodyPr>
          <a:lstStyle/>
          <a:p>
            <a:r>
              <a:rPr lang="el-GR" dirty="0" smtClean="0"/>
              <a:t>Το </a:t>
            </a:r>
            <a:r>
              <a:rPr lang="el-GR" sz="2800" b="1" dirty="0" smtClean="0">
                <a:solidFill>
                  <a:srgbClr val="C00000"/>
                </a:solidFill>
              </a:rPr>
              <a:t>Η</a:t>
            </a:r>
            <a:r>
              <a:rPr lang="el-GR" dirty="0" smtClean="0"/>
              <a:t>: στον άνθρακα με τα </a:t>
            </a:r>
            <a:r>
              <a:rPr lang="el-GR" b="1" dirty="0" smtClean="0">
                <a:solidFill>
                  <a:srgbClr val="C00000"/>
                </a:solidFill>
              </a:rPr>
              <a:t>περισσότερα Η</a:t>
            </a:r>
            <a:r>
              <a:rPr lang="el-GR" b="1" dirty="0" smtClean="0"/>
              <a:t> </a:t>
            </a:r>
            <a:r>
              <a:rPr lang="el-GR" dirty="0" smtClean="0"/>
              <a:t>(ή λιγότερο υποκατεστημένο με άλλες ομάδες).</a:t>
            </a:r>
          </a:p>
          <a:p>
            <a:r>
              <a:rPr lang="el-GR" dirty="0" smtClean="0"/>
              <a:t>Το </a:t>
            </a:r>
            <a:r>
              <a:rPr lang="en-US" sz="2800" b="1" dirty="0" smtClean="0"/>
              <a:t>Br</a:t>
            </a:r>
            <a:r>
              <a:rPr lang="el-GR" dirty="0" smtClean="0"/>
              <a:t>: στον </a:t>
            </a:r>
            <a:r>
              <a:rPr lang="el-GR" b="1" dirty="0" smtClean="0">
                <a:solidFill>
                  <a:srgbClr val="004A82"/>
                </a:solidFill>
              </a:rPr>
              <a:t>περισσότερο υποκατεστημένο </a:t>
            </a:r>
            <a:r>
              <a:rPr lang="el-GR" dirty="0" smtClean="0"/>
              <a:t>άνθρακα.</a:t>
            </a:r>
            <a:endParaRPr lang="el-G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60317" y="1577392"/>
            <a:ext cx="1621358" cy="162052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03375"/>
              </p:ext>
            </p:extLst>
          </p:nvPr>
        </p:nvGraphicFramePr>
        <p:xfrm>
          <a:off x="974725" y="2673350"/>
          <a:ext cx="17367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ChemSketch" r:id="rId3" imgW="1737360" imgH="1213200" progId="ACD.ChemSketch.20">
                  <p:embed/>
                </p:oleObj>
              </mc:Choice>
              <mc:Fallback>
                <p:oleObj name="ChemSketch" r:id="rId3" imgW="1737360" imgH="1213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2673350"/>
                        <a:ext cx="17367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15816" y="294213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+ </a:t>
            </a:r>
            <a:r>
              <a:rPr lang="en-US" sz="2400" dirty="0" smtClean="0"/>
              <a:t> </a:t>
            </a:r>
            <a:r>
              <a:rPr lang="el-GR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b="1" dirty="0" smtClean="0"/>
              <a:t>Br</a:t>
            </a:r>
            <a:endParaRPr lang="el-GR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067944" y="3238340"/>
            <a:ext cx="1368152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61477"/>
              </p:ext>
            </p:extLst>
          </p:nvPr>
        </p:nvGraphicFramePr>
        <p:xfrm>
          <a:off x="5868144" y="1740395"/>
          <a:ext cx="18954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hemSketch" r:id="rId5" imgW="1895760" imgH="1200960" progId="ACD.ChemSketch.20">
                  <p:embed/>
                </p:oleObj>
              </mc:Choice>
              <mc:Fallback>
                <p:oleObj name="ChemSketch" r:id="rId5" imgW="18957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8144" y="1740395"/>
                        <a:ext cx="1895475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48206"/>
              </p:ext>
            </p:extLst>
          </p:nvPr>
        </p:nvGraphicFramePr>
        <p:xfrm>
          <a:off x="5908178" y="3444545"/>
          <a:ext cx="19256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hemSketch" r:id="rId7" imgW="1926360" imgH="1200960" progId="ACD.ChemSketch.20">
                  <p:embed/>
                </p:oleObj>
              </mc:Choice>
              <mc:Fallback>
                <p:oleObj name="ChemSketch" r:id="rId7" imgW="19263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8178" y="3444545"/>
                        <a:ext cx="1925637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7467599" y="1836488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3" name="Oval 32"/>
          <p:cNvSpPr/>
          <p:nvPr/>
        </p:nvSpPr>
        <p:spPr>
          <a:xfrm>
            <a:off x="6438948" y="4250800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Oval 33"/>
          <p:cNvSpPr/>
          <p:nvPr/>
        </p:nvSpPr>
        <p:spPr>
          <a:xfrm>
            <a:off x="6438948" y="2577018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Oval 34"/>
          <p:cNvSpPr/>
          <p:nvPr/>
        </p:nvSpPr>
        <p:spPr>
          <a:xfrm>
            <a:off x="7529536" y="3552474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158552" y="1530868"/>
            <a:ext cx="1541464" cy="168533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43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4285" y="764704"/>
            <a:ext cx="5589225" cy="5348016"/>
            <a:chOff x="384285" y="764704"/>
            <a:chExt cx="5589225" cy="53480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lum bright="-2000" contrast="15000"/>
            </a:blip>
            <a:stretch>
              <a:fillRect/>
            </a:stretch>
          </p:blipFill>
          <p:spPr>
            <a:xfrm>
              <a:off x="384285" y="764704"/>
              <a:ext cx="5589225" cy="5348016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707904" y="1700808"/>
              <a:ext cx="1080120" cy="2230904"/>
              <a:chOff x="3707904" y="1700808"/>
              <a:chExt cx="1080120" cy="223090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707904" y="1700808"/>
                <a:ext cx="108012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45471" y="3355648"/>
                <a:ext cx="903615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765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Ερμηνεία του κανόνα του </a:t>
            </a:r>
            <a:r>
              <a:rPr lang="el-GR" dirty="0" err="1" smtClean="0">
                <a:solidFill>
                  <a:schemeClr val="tx1"/>
                </a:solidFill>
              </a:rPr>
              <a:t>Μαρκόβνικοφ</a:t>
            </a:r>
            <a:r>
              <a:rPr lang="el-GR" dirty="0" smtClean="0">
                <a:solidFill>
                  <a:schemeClr val="tx1"/>
                </a:solidFill>
              </a:rPr>
              <a:t> Πρώτο στάδιο: σχηματισμός </a:t>
            </a:r>
            <a:r>
              <a:rPr lang="el-GR" dirty="0" err="1" smtClean="0">
                <a:solidFill>
                  <a:schemeClr val="tx1"/>
                </a:solidFill>
              </a:rPr>
              <a:t>καρβοκατιόντος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8475" y="5733256"/>
            <a:ext cx="30840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Συνιστώσα αντίδρασης</a:t>
            </a:r>
            <a:endParaRPr lang="el-GR" sz="2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23029" y="2677110"/>
            <a:ext cx="25855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Ελεύθερη ενέργεια</a:t>
            </a:r>
            <a:endParaRPr lang="el-GR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17331"/>
              </p:ext>
            </p:extLst>
          </p:nvPr>
        </p:nvGraphicFramePr>
        <p:xfrm>
          <a:off x="4697413" y="2301875"/>
          <a:ext cx="1881187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hemSketch" r:id="rId5" imgW="1880640" imgH="1237320" progId="ACD.ChemSketch.20">
                  <p:embed/>
                </p:oleObj>
              </mc:Choice>
              <mc:Fallback>
                <p:oleObj name="ChemSketch" r:id="rId5" imgW="1880640" imgH="1237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7413" y="2301875"/>
                        <a:ext cx="1881187" cy="1236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5045560" y="2241626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4664075" y="3857649"/>
            <a:ext cx="1947863" cy="1292201"/>
            <a:chOff x="4735800" y="2295438"/>
            <a:chExt cx="1947863" cy="1292201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526825"/>
                </p:ext>
              </p:extLst>
            </p:nvPr>
          </p:nvGraphicFramePr>
          <p:xfrm>
            <a:off x="4735800" y="2401777"/>
            <a:ext cx="1947863" cy="1185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ChemSketch" r:id="rId7" imgW="1947600" imgH="1185840" progId="ACD.ChemSketch.20">
                    <p:embed/>
                  </p:oleObj>
                </mc:Choice>
                <mc:Fallback>
                  <p:oleObj name="ChemSketch" r:id="rId7" imgW="1947600" imgH="118584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35800" y="2401777"/>
                          <a:ext cx="1947863" cy="11858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12"/>
            <p:cNvSpPr/>
            <p:nvPr/>
          </p:nvSpPr>
          <p:spPr>
            <a:xfrm>
              <a:off x="6066203" y="2295438"/>
              <a:ext cx="432048" cy="432048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498475" y="3212976"/>
            <a:ext cx="417341" cy="486868"/>
          </a:xfrm>
          <a:prstGeom prst="rightArrow">
            <a:avLst/>
          </a:prstGeom>
          <a:solidFill>
            <a:srgbClr val="E67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1804" y="2965083"/>
            <a:ext cx="128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Σταθερότερη μεταβατική κατάσταση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6776201" y="4324831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424273" y="4289697"/>
            <a:ext cx="154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Σταθερότερο καρβοκατιόν</a:t>
            </a:r>
            <a:endParaRPr lang="el-GR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14650" y="2694903"/>
            <a:ext cx="1153364" cy="1177010"/>
            <a:chOff x="2638169" y="1101698"/>
            <a:chExt cx="1211611" cy="1262314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9758048"/>
                </p:ext>
              </p:extLst>
            </p:nvPr>
          </p:nvGraphicFramePr>
          <p:xfrm>
            <a:off x="2638169" y="1165814"/>
            <a:ext cx="1211611" cy="1198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ChemSketch" r:id="rId9" imgW="1895760" imgH="1755720" progId="ACD.ChemSketch.20">
                    <p:embed/>
                  </p:oleObj>
                </mc:Choice>
                <mc:Fallback>
                  <p:oleObj name="ChemSketch" r:id="rId9" imgW="1895760" imgH="17557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38169" y="1165814"/>
                          <a:ext cx="1211611" cy="1198198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4780945">
              <a:off x="3350759" y="1573357"/>
              <a:ext cx="419824" cy="42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6666FF"/>
                  </a:solidFill>
                </a:rPr>
                <a:t>...</a:t>
              </a:r>
              <a:endParaRPr lang="el-GR" sz="2000" b="1" dirty="0">
                <a:solidFill>
                  <a:srgbClr val="6666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68445" y="1391459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/>
                <a:t>δ+</a:t>
              </a:r>
              <a:endParaRPr lang="el-GR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2518" y="1101698"/>
              <a:ext cx="335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/>
                <a:t>δ-</a:t>
              </a:r>
              <a:endParaRPr lang="el-GR" sz="1400" b="1" dirty="0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848390"/>
              </p:ext>
            </p:extLst>
          </p:nvPr>
        </p:nvGraphicFramePr>
        <p:xfrm>
          <a:off x="2627906" y="1058914"/>
          <a:ext cx="1132031" cy="121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hemSketch" r:id="rId11" imgW="1895760" imgH="1731240" progId="ACD.ChemSketch.20">
                  <p:embed/>
                </p:oleObj>
              </mc:Choice>
              <mc:Fallback>
                <p:oleObj name="ChemSketch" r:id="rId11" imgW="1895760" imgH="1731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27906" y="1058914"/>
                        <a:ext cx="1132031" cy="121325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 rot="5400000">
            <a:off x="2912039" y="144497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6666FF"/>
                </a:solidFill>
              </a:rPr>
              <a:t>...</a:t>
            </a:r>
            <a:endParaRPr lang="el-GR" sz="2400" b="1" dirty="0">
              <a:solidFill>
                <a:srgbClr val="66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9670" y="948423"/>
            <a:ext cx="319227" cy="286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δ-</a:t>
            </a:r>
            <a:endParaRPr lang="el-GR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38251" y="1256829"/>
            <a:ext cx="352797" cy="286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δ+</a:t>
            </a:r>
            <a:endParaRPr lang="el-GR" sz="1400" b="1" dirty="0"/>
          </a:p>
        </p:txBody>
      </p:sp>
      <p:sp>
        <p:nvSpPr>
          <p:cNvPr id="30" name="Oval 29"/>
          <p:cNvSpPr/>
          <p:nvPr/>
        </p:nvSpPr>
        <p:spPr>
          <a:xfrm>
            <a:off x="2792394" y="1256829"/>
            <a:ext cx="456572" cy="38529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3374428" y="2965082"/>
            <a:ext cx="469213" cy="376163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89095"/>
              </p:ext>
            </p:extLst>
          </p:nvPr>
        </p:nvGraphicFramePr>
        <p:xfrm>
          <a:off x="1429202" y="4725144"/>
          <a:ext cx="707213" cy="57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hemSketch" r:id="rId13" imgW="1737360" imgH="1213200" progId="ACD.ChemSketch.20">
                  <p:embed/>
                </p:oleObj>
              </mc:Choice>
              <mc:Fallback>
                <p:oleObj name="ChemSketch" r:id="rId13" imgW="1737360" imgH="1213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29202" y="4725144"/>
                        <a:ext cx="707213" cy="5708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324865" y="5010553"/>
            <a:ext cx="2819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(το υδρογόνο έχει προστεθεί στον </a:t>
            </a:r>
            <a:r>
              <a:rPr lang="en-US" dirty="0"/>
              <a:t>C </a:t>
            </a:r>
            <a:r>
              <a:rPr lang="el-GR" dirty="0"/>
              <a:t>με τα περισσότερα υδρογόνα)</a:t>
            </a:r>
          </a:p>
        </p:txBody>
      </p:sp>
      <p:sp>
        <p:nvSpPr>
          <p:cNvPr id="33" name="Right Arrow 32"/>
          <p:cNvSpPr/>
          <p:nvPr/>
        </p:nvSpPr>
        <p:spPr>
          <a:xfrm rot="10800000">
            <a:off x="6745891" y="2777672"/>
            <a:ext cx="648072" cy="5760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/>
          <p:cNvSpPr txBox="1"/>
          <p:nvPr/>
        </p:nvSpPr>
        <p:spPr>
          <a:xfrm>
            <a:off x="7393963" y="2742538"/>
            <a:ext cx="154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Ασταθές καρβοκατιόν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088763"/>
              </p:ext>
            </p:extLst>
          </p:nvPr>
        </p:nvGraphicFramePr>
        <p:xfrm>
          <a:off x="7129741" y="4062635"/>
          <a:ext cx="17795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hemSketch" r:id="rId3" imgW="1947600" imgH="1200960" progId="ACD.ChemSketch.20">
                  <p:embed/>
                </p:oleObj>
              </mc:Choice>
              <mc:Fallback>
                <p:oleObj name="ChemSketch" r:id="rId3" imgW="194760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9741" y="4062635"/>
                        <a:ext cx="1779588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07503" y="836712"/>
            <a:ext cx="4248473" cy="5348016"/>
            <a:chOff x="600308" y="764704"/>
            <a:chExt cx="4248473" cy="53480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lum bright="-2000" contrast="15000"/>
            </a:blip>
            <a:srcRect l="3865" r="21412"/>
            <a:stretch/>
          </p:blipFill>
          <p:spPr>
            <a:xfrm>
              <a:off x="600308" y="764704"/>
              <a:ext cx="4176465" cy="5348016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707904" y="1700808"/>
              <a:ext cx="1140877" cy="2245368"/>
              <a:chOff x="3707904" y="1700808"/>
              <a:chExt cx="1140877" cy="224536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707904" y="1700808"/>
                <a:ext cx="108012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18258" y="3370112"/>
                <a:ext cx="1030523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765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Επόμενο στάδιο: προσβολή του </a:t>
            </a:r>
            <a:r>
              <a:rPr lang="en-US" dirty="0" smtClean="0">
                <a:solidFill>
                  <a:schemeClr val="tx1"/>
                </a:solidFill>
              </a:rPr>
              <a:t>Br</a:t>
            </a:r>
            <a:r>
              <a:rPr lang="en-US" baseline="30000" dirty="0" smtClean="0">
                <a:solidFill>
                  <a:schemeClr val="tx1"/>
                </a:solidFill>
              </a:rPr>
              <a:t>-</a:t>
            </a:r>
            <a:endParaRPr lang="el-GR" baseline="30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528" y="5781045"/>
            <a:ext cx="30840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Συνιστώσα αντίδρασης</a:t>
            </a:r>
            <a:endParaRPr lang="el-GR" sz="2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15834" y="2749118"/>
            <a:ext cx="25855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Ελεύθερη ενέργεια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5549286" y="3324707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Br </a:t>
            </a:r>
            <a:r>
              <a:rPr lang="en-US" sz="2800" baseline="30000" dirty="0" smtClean="0"/>
              <a:t>-</a:t>
            </a:r>
            <a:endParaRPr lang="el-GR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10044" y="4634135"/>
            <a:ext cx="818951" cy="55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rved Right Arrow 4"/>
          <p:cNvSpPr/>
          <p:nvPr/>
        </p:nvSpPr>
        <p:spPr>
          <a:xfrm rot="1968378">
            <a:off x="4777990" y="3204778"/>
            <a:ext cx="500861" cy="13616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99326" y="3957483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Oval 31"/>
          <p:cNvSpPr/>
          <p:nvPr/>
        </p:nvSpPr>
        <p:spPr>
          <a:xfrm>
            <a:off x="7553235" y="3999480"/>
            <a:ext cx="432048" cy="432048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4" name="Group 23"/>
          <p:cNvGrpSpPr/>
          <p:nvPr/>
        </p:nvGrpSpPr>
        <p:grpSpPr>
          <a:xfrm>
            <a:off x="2416216" y="2762661"/>
            <a:ext cx="1153364" cy="1177010"/>
            <a:chOff x="2638169" y="1101698"/>
            <a:chExt cx="1211611" cy="1262314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9638548"/>
                </p:ext>
              </p:extLst>
            </p:nvPr>
          </p:nvGraphicFramePr>
          <p:xfrm>
            <a:off x="2638169" y="1165814"/>
            <a:ext cx="1211611" cy="1198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ChemSketch" r:id="rId6" imgW="1895760" imgH="1755720" progId="ACD.ChemSketch.20">
                    <p:embed/>
                  </p:oleObj>
                </mc:Choice>
                <mc:Fallback>
                  <p:oleObj name="ChemSketch" r:id="rId6" imgW="1895760" imgH="17557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38169" y="1165814"/>
                          <a:ext cx="1211611" cy="1198198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 rot="4780945">
              <a:off x="3350759" y="1573357"/>
              <a:ext cx="419824" cy="42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6666FF"/>
                  </a:solidFill>
                </a:rPr>
                <a:t>...</a:t>
              </a:r>
              <a:endParaRPr lang="el-GR" sz="2000" b="1" dirty="0">
                <a:solidFill>
                  <a:srgbClr val="6666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68445" y="1391459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/>
                <a:t>δ+</a:t>
              </a:r>
              <a:endParaRPr lang="el-GR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12518" y="1101698"/>
              <a:ext cx="335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/>
                <a:t>δ-</a:t>
              </a:r>
              <a:endParaRPr lang="el-GR" sz="1400" b="1" dirty="0"/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59450"/>
              </p:ext>
            </p:extLst>
          </p:nvPr>
        </p:nvGraphicFramePr>
        <p:xfrm>
          <a:off x="2305871" y="1189430"/>
          <a:ext cx="1132031" cy="121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hemSketch" r:id="rId8" imgW="1895760" imgH="1731240" progId="ACD.ChemSketch.20">
                  <p:embed/>
                </p:oleObj>
              </mc:Choice>
              <mc:Fallback>
                <p:oleObj name="ChemSketch" r:id="rId8" imgW="1895760" imgH="1731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5871" y="1189430"/>
                        <a:ext cx="1132031" cy="121325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 rot="5400000">
            <a:off x="2590004" y="157549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6666FF"/>
                </a:solidFill>
              </a:rPr>
              <a:t>...</a:t>
            </a:r>
            <a:endParaRPr lang="el-GR" sz="2400" b="1" dirty="0">
              <a:solidFill>
                <a:srgbClr val="66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7635" y="1078939"/>
            <a:ext cx="319227" cy="286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δ-</a:t>
            </a:r>
            <a:endParaRPr lang="el-GR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16216" y="1387345"/>
            <a:ext cx="352797" cy="286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δ+</a:t>
            </a:r>
            <a:endParaRPr lang="el-GR" sz="1400" b="1" dirty="0"/>
          </a:p>
        </p:txBody>
      </p:sp>
      <p:sp>
        <p:nvSpPr>
          <p:cNvPr id="39" name="Oval 38"/>
          <p:cNvSpPr/>
          <p:nvPr/>
        </p:nvSpPr>
        <p:spPr>
          <a:xfrm>
            <a:off x="2470359" y="1387345"/>
            <a:ext cx="456572" cy="38529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Oval 39"/>
          <p:cNvSpPr/>
          <p:nvPr/>
        </p:nvSpPr>
        <p:spPr>
          <a:xfrm>
            <a:off x="2990486" y="3055036"/>
            <a:ext cx="469213" cy="376163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58205" y="916228"/>
            <a:ext cx="1621358" cy="162052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000423" y="979389"/>
            <a:ext cx="1603895" cy="1517854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915142"/>
              </p:ext>
            </p:extLst>
          </p:nvPr>
        </p:nvGraphicFramePr>
        <p:xfrm>
          <a:off x="971600" y="4895726"/>
          <a:ext cx="707213" cy="57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emSketch" r:id="rId10" imgW="1737360" imgH="1213200" progId="ACD.ChemSketch.20">
                  <p:embed/>
                </p:oleObj>
              </mc:Choice>
              <mc:Fallback>
                <p:oleObj name="ChemSketch" r:id="rId10" imgW="1737360" imgH="1213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1600" y="4895726"/>
                        <a:ext cx="707213" cy="5708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3494"/>
              </p:ext>
            </p:extLst>
          </p:nvPr>
        </p:nvGraphicFramePr>
        <p:xfrm>
          <a:off x="4303138" y="4173507"/>
          <a:ext cx="1780133" cy="112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hemSketch" r:id="rId12" imgW="1947600" imgH="1185840" progId="ACD.ChemSketch.20">
                  <p:embed/>
                </p:oleObj>
              </mc:Choice>
              <mc:Fallback>
                <p:oleObj name="ChemSketch" r:id="rId12" imgW="1947600" imgH="118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03138" y="4173507"/>
                        <a:ext cx="1780133" cy="1128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5500515" y="4056717"/>
            <a:ext cx="432048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7366787" y="5241274"/>
            <a:ext cx="16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Επικρατέστερο προϊόν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9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Είδη οργανικών χημικών αντιδράσεων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r>
              <a:rPr lang="el-GR" sz="2400" dirty="0"/>
              <a:t>Αντιδράσεις </a:t>
            </a:r>
            <a:r>
              <a:rPr lang="el-GR" sz="2400" b="1" dirty="0"/>
              <a:t>ελευθέρων ριζών</a:t>
            </a:r>
          </a:p>
          <a:p>
            <a:endParaRPr lang="el-GR" sz="2400" b="1" dirty="0" smtClean="0"/>
          </a:p>
          <a:p>
            <a:r>
              <a:rPr lang="el-GR" sz="2400" b="1" dirty="0" smtClean="0"/>
              <a:t>Ιοντικές</a:t>
            </a:r>
            <a:r>
              <a:rPr lang="el-GR" sz="2400" dirty="0" smtClean="0"/>
              <a:t> αντιδράσεις</a:t>
            </a:r>
          </a:p>
          <a:p>
            <a:pPr marL="0" indent="0">
              <a:buNone/>
            </a:pPr>
            <a:endParaRPr lang="el-GR" sz="2400" dirty="0" smtClean="0"/>
          </a:p>
          <a:p>
            <a:r>
              <a:rPr lang="el-GR" sz="2400" b="1" dirty="0" smtClean="0"/>
              <a:t>Περικυκλικές</a:t>
            </a:r>
            <a:r>
              <a:rPr lang="el-GR" sz="2400" dirty="0" smtClean="0"/>
              <a:t> (ή σύγχρονες) αντιδράσεις</a:t>
            </a:r>
            <a:endParaRPr lang="el-GR" sz="2400" dirty="0"/>
          </a:p>
        </p:txBody>
      </p:sp>
      <p:sp>
        <p:nvSpPr>
          <p:cNvPr id="4" name="Oval 3"/>
          <p:cNvSpPr/>
          <p:nvPr/>
        </p:nvSpPr>
        <p:spPr>
          <a:xfrm>
            <a:off x="755576" y="1700808"/>
            <a:ext cx="4032448" cy="72008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44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7</a:t>
            </a:r>
            <a:r>
              <a:rPr lang="en-US" sz="2000" dirty="0" smtClean="0"/>
              <a:t>:</a:t>
            </a:r>
            <a:r>
              <a:rPr lang="el-GR" sz="2000" dirty="0"/>
              <a:t> Μηχανισμοί αντιδράσεων. Αντιδράσεις προσθήκης (α’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Ομολυτικές αντιδράσεις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384376"/>
          </a:xfrm>
        </p:spPr>
        <p:txBody>
          <a:bodyPr>
            <a:normAutofit/>
          </a:bodyPr>
          <a:lstStyle/>
          <a:p>
            <a:r>
              <a:rPr lang="el-GR" dirty="0" smtClean="0"/>
              <a:t>Ομολυτική σχάση του δεσμού Α-Β</a:t>
            </a:r>
          </a:p>
          <a:p>
            <a:r>
              <a:rPr lang="el-GR" dirty="0" smtClean="0"/>
              <a:t>Σχηματίζονται δυο ελεύθερες ρίζες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Παραδείγματα: </a:t>
            </a:r>
          </a:p>
          <a:p>
            <a:pPr lvl="1"/>
            <a:r>
              <a:rPr lang="el-GR" b="1" dirty="0" smtClean="0">
                <a:solidFill>
                  <a:srgbClr val="002060"/>
                </a:solidFill>
              </a:rPr>
              <a:t>φωτοχημική σχάση </a:t>
            </a:r>
            <a:r>
              <a:rPr lang="el-GR" dirty="0" smtClean="0">
                <a:solidFill>
                  <a:srgbClr val="002060"/>
                </a:solidFill>
              </a:rPr>
              <a:t>του δεσμού Α-Β (το υπεριώδες φως κατέχει αρκετή ενέργεια για την καταστροφή του δεσμού)</a:t>
            </a:r>
          </a:p>
          <a:p>
            <a:pPr lvl="1"/>
            <a:r>
              <a:rPr lang="el-GR" b="1" dirty="0" smtClean="0">
                <a:solidFill>
                  <a:srgbClr val="002060"/>
                </a:solidFill>
              </a:rPr>
              <a:t>Πυρολυτική διάσπαση </a:t>
            </a:r>
            <a:r>
              <a:rPr lang="el-GR" dirty="0" smtClean="0">
                <a:solidFill>
                  <a:srgbClr val="002060"/>
                </a:solidFill>
              </a:rPr>
              <a:t>(απουσία οξυγόνου)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3794" name="Picture 2" descr="Homolysis (Chemistry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88" y="1634841"/>
            <a:ext cx="61470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103" y="2492896"/>
            <a:ext cx="2046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+mn-lt"/>
              </a:rPr>
              <a:t>ελεύθερες </a:t>
            </a:r>
            <a:r>
              <a:rPr lang="el-GR" sz="2000" b="1" dirty="0">
                <a:solidFill>
                  <a:srgbClr val="004A82"/>
                </a:solidFill>
                <a:latin typeface="+mn-lt"/>
              </a:rPr>
              <a:t>ρίζες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39" y="1462769"/>
            <a:ext cx="220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4A82"/>
                </a:solidFill>
                <a:latin typeface="+mn-lt"/>
              </a:rPr>
              <a:t>Άπολος διαλύτης</a:t>
            </a:r>
            <a:endParaRPr 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897568"/>
            <a:ext cx="7848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</a:rPr>
              <a:t>D</a:t>
            </a:r>
            <a:r>
              <a:rPr lang="en-US" b="1" i="1" baseline="-25000" dirty="0">
                <a:latin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</a:rPr>
              <a:t> = </a:t>
            </a:r>
            <a:r>
              <a:rPr lang="el-GR" b="1" dirty="0">
                <a:latin typeface="Arial" panose="020B0604020202020204" pitchFamily="34" charset="0"/>
              </a:rPr>
              <a:t>Δ</a:t>
            </a:r>
            <a:r>
              <a:rPr lang="en-US" b="1" i="1" dirty="0">
                <a:latin typeface="Arial" panose="020B0604020202020204" pitchFamily="34" charset="0"/>
              </a:rPr>
              <a:t>H</a:t>
            </a:r>
            <a:r>
              <a:rPr lang="en-US" dirty="0">
                <a:latin typeface="Arial" panose="020B0604020202020204" pitchFamily="34" charset="0"/>
              </a:rPr>
              <a:t> = 101.1 kcal/mol = 423.0 kJ/mol = 4.40 eV </a:t>
            </a:r>
            <a:r>
              <a:rPr lang="en-US" dirty="0" smtClean="0">
                <a:latin typeface="Arial" panose="020B0604020202020204" pitchFamily="34" charset="0"/>
              </a:rPr>
              <a:t>(</a:t>
            </a:r>
            <a:r>
              <a:rPr lang="el-GR" dirty="0" smtClean="0">
                <a:latin typeface="Arial" panose="020B0604020202020204" pitchFamily="34" charset="0"/>
              </a:rPr>
              <a:t>για κάθε δεσμό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9" name="Rectangle 7"/>
          <p:cNvSpPr/>
          <p:nvPr/>
        </p:nvSpPr>
        <p:spPr>
          <a:xfrm>
            <a:off x="179512" y="2492896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Homolysis (Chemistry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ü"/>
              </a:rPr>
              <a:t>Jü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6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Μηχανισμός αντίδρασης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ελεύθερες ρίζες είναι </a:t>
            </a:r>
            <a:r>
              <a:rPr lang="el-GR" b="1" dirty="0" smtClean="0">
                <a:solidFill>
                  <a:srgbClr val="004A82"/>
                </a:solidFill>
              </a:rPr>
              <a:t>ενεργά ενδιάμεσα </a:t>
            </a:r>
            <a:r>
              <a:rPr lang="el-GR" dirty="0" smtClean="0"/>
              <a:t>σε μια χημική αντίδραση.</a:t>
            </a:r>
          </a:p>
          <a:p>
            <a:r>
              <a:rPr lang="el-GR" dirty="0" smtClean="0"/>
              <a:t>Όταν περιλαμβάνουμε τα διάφορα </a:t>
            </a:r>
            <a:r>
              <a:rPr lang="el-GR" b="1" dirty="0" smtClean="0"/>
              <a:t>στάδια </a:t>
            </a:r>
            <a:r>
              <a:rPr lang="el-GR" dirty="0" smtClean="0"/>
              <a:t>με τα </a:t>
            </a:r>
            <a:r>
              <a:rPr lang="el-GR" b="1" dirty="0" smtClean="0"/>
              <a:t>ενεργά ενδιάμεσα, </a:t>
            </a:r>
            <a:r>
              <a:rPr lang="el-GR" dirty="0" smtClean="0"/>
              <a:t>περιγράφουμε εμπεριστατωμένα τον τρόπο με τον οποίο πραγματοποιούνται οι χημικές αντιδράσεις.</a:t>
            </a:r>
          </a:p>
          <a:p>
            <a:r>
              <a:rPr lang="el-GR" dirty="0" smtClean="0"/>
              <a:t>Λέμε τότε ότι περιγράφουμε το </a:t>
            </a:r>
            <a:r>
              <a:rPr lang="el-GR" b="1" dirty="0" smtClean="0"/>
              <a:t>μηχανισμό της αντίδρασης.</a:t>
            </a:r>
          </a:p>
          <a:p>
            <a:endParaRPr lang="el-GR" dirty="0" smtClean="0"/>
          </a:p>
          <a:p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Μηχανισμός αντιδράσεων ελευθέρων ριζών </a:t>
            </a:r>
            <a:r>
              <a:rPr lang="el-GR" sz="3000" b="0" dirty="0" smtClean="0">
                <a:solidFill>
                  <a:schemeClr val="tx1"/>
                </a:solidFill>
              </a:rPr>
              <a:t>1/2</a:t>
            </a:r>
            <a:endParaRPr lang="el-GR" sz="30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Πώς αντιδρά ένας κορεσμένος υδρογονάνθρακας με τα αλογόνα (π.χ. χλώριο) κάτω από υπεριώδες φως;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600014" y="3469650"/>
            <a:ext cx="3772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Cl</a:t>
            </a:r>
            <a:r>
              <a:rPr lang="en-US" sz="3600" baseline="-25000" dirty="0" smtClean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52525"/>
                </a:solidFill>
                <a:latin typeface="Arial" panose="020B0604020202020204" pitchFamily="34" charset="0"/>
              </a:rPr>
              <a:t>+ CH</a:t>
            </a:r>
            <a:r>
              <a:rPr lang="en-US" sz="36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4</a:t>
            </a:r>
            <a:r>
              <a:rPr lang="en-US" sz="36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l-GR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  </a:t>
            </a:r>
            <a:r>
              <a:rPr lang="en-US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→</a:t>
            </a:r>
            <a:r>
              <a:rPr lang="en-US" sz="36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l-GR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  </a:t>
            </a:r>
            <a:r>
              <a:rPr lang="en-US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?</a:t>
            </a:r>
            <a:endParaRPr lang="el-G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18155" y="3284984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φως</a:t>
            </a:r>
            <a:endParaRPr lang="el-G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2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734" y="1635079"/>
            <a:ext cx="2242592" cy="575830"/>
          </a:xfrm>
        </p:spPr>
        <p:txBody>
          <a:bodyPr/>
          <a:lstStyle/>
          <a:p>
            <a:pPr marL="177800" indent="-177800"/>
            <a:r>
              <a:rPr lang="el-GR" dirty="0" smtClean="0"/>
              <a:t>Έναρξη</a:t>
            </a:r>
            <a:endParaRPr lang="el-GR" dirty="0"/>
          </a:p>
        </p:txBody>
      </p:sp>
      <p:pic>
        <p:nvPicPr>
          <p:cNvPr id="35842" name="Picture 2" descr="MethaneChlorinationPropagationSte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1" y="2219602"/>
            <a:ext cx="4593501" cy="19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MethaneChlorinationMechanismIniti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5563"/>
            <a:ext cx="2985776" cy="7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MethaneChlorinationTerminat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74" y="4035693"/>
            <a:ext cx="4111184" cy="26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65734" y="2873630"/>
            <a:ext cx="2071142" cy="65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Διάδοση</a:t>
            </a:r>
            <a:endParaRPr lang="el-G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51666" y="5043869"/>
            <a:ext cx="2071142" cy="65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Τερματισμός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4032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4A82"/>
                </a:solidFill>
              </a:rPr>
              <a:t>h</a:t>
            </a:r>
            <a:r>
              <a:rPr lang="el-GR" b="1" dirty="0" smtClean="0">
                <a:solidFill>
                  <a:srgbClr val="004A82"/>
                </a:solidFill>
              </a:rPr>
              <a:t>ν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309320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socratic.org</a:t>
            </a:r>
            <a:endParaRPr lang="el-GR" sz="12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Μηχανισμός αντιδράσεων ελευθέρων ριζών </a:t>
            </a:r>
            <a:r>
              <a:rPr lang="el-GR" sz="3000" b="0" dirty="0">
                <a:solidFill>
                  <a:schemeClr val="tx1"/>
                </a:solidFill>
              </a:rPr>
              <a:t>2</a:t>
            </a:r>
            <a:r>
              <a:rPr lang="el-GR" sz="3000" b="0" dirty="0" smtClean="0">
                <a:solidFill>
                  <a:schemeClr val="tx1"/>
                </a:solidFill>
              </a:rPr>
              <a:t>/2</a:t>
            </a:r>
            <a:endParaRPr lang="el-GR" sz="3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Πολικές αντιδράσεις: Ετερολυτική σχάση δεσμού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b="1" dirty="0" smtClean="0"/>
              <a:t>σχάση </a:t>
            </a:r>
            <a:r>
              <a:rPr lang="el-GR" dirty="0" smtClean="0"/>
              <a:t>δεσμού πραγματοποιείται μέσω ενδιάμεσου σχηματισμού </a:t>
            </a:r>
            <a:r>
              <a:rPr lang="el-GR" b="1" dirty="0" smtClean="0"/>
              <a:t>πολικών ενδιαμέσων.</a:t>
            </a:r>
            <a:endParaRPr lang="el-GR" b="1" dirty="0"/>
          </a:p>
        </p:txBody>
      </p:sp>
      <p:pic>
        <p:nvPicPr>
          <p:cNvPr id="34818" name="Picture 2" descr="Heterolysis (Chemistry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50868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6" name="Rectangle 7"/>
          <p:cNvSpPr/>
          <p:nvPr/>
        </p:nvSpPr>
        <p:spPr>
          <a:xfrm>
            <a:off x="3094358" y="522920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Heterolysis (Chemistry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latin typeface="+mn-lt"/>
                <a:hlinkClick r:id="rId4" tooltip="User:Jü"/>
              </a:rPr>
              <a:t>Jü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9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Ετερο-γονικός σχηματισμός δεσμού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(πολική αντίδραση)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686800" cy="1008112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b="1" dirty="0" smtClean="0">
                <a:solidFill>
                  <a:srgbClr val="004A82"/>
                </a:solidFill>
              </a:rPr>
              <a:t>ροή ηλεκτρονίων </a:t>
            </a:r>
            <a:r>
              <a:rPr lang="el-GR" dirty="0" smtClean="0"/>
              <a:t>είναι το κλειδί για τη χημική δραστικότητα.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pSp>
        <p:nvGrpSpPr>
          <p:cNvPr id="10" name="Group 3"/>
          <p:cNvGrpSpPr/>
          <p:nvPr/>
        </p:nvGrpSpPr>
        <p:grpSpPr>
          <a:xfrm>
            <a:off x="1043608" y="1623903"/>
            <a:ext cx="6886100" cy="3463580"/>
            <a:chOff x="207268" y="3020790"/>
            <a:chExt cx="6886100" cy="3082580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648" y="3020790"/>
              <a:ext cx="6480720" cy="30825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7268" y="4244926"/>
              <a:ext cx="1871120" cy="83099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42750" y="2522937"/>
            <a:ext cx="2007096" cy="5113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Ηλεκτρονιόφιλο</a:t>
            </a:r>
            <a:endParaRPr kumimoji="0" lang="el-G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628650" y="3875108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Πυρηνόφιλο </a:t>
            </a:r>
          </a:p>
        </p:txBody>
      </p:sp>
    </p:spTree>
    <p:extLst>
      <p:ext uri="{BB962C8B-B14F-4D97-AF65-F5344CB8AC3E}">
        <p14:creationId xmlns:p14="http://schemas.microsoft.com/office/powerpoint/2010/main" val="1618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7930" y="1700808"/>
            <a:ext cx="3528392" cy="3893382"/>
            <a:chOff x="207268" y="3020790"/>
            <a:chExt cx="3096344" cy="3082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58477"/>
            <a:stretch/>
          </p:blipFill>
          <p:spPr>
            <a:xfrm>
              <a:off x="612648" y="3020790"/>
              <a:ext cx="2690964" cy="30825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7268" y="4244926"/>
              <a:ext cx="187112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l-GR" sz="2400" b="1" dirty="0" smtClean="0">
                <a:solidFill>
                  <a:srgbClr val="00B050"/>
                </a:solidFill>
              </a:endParaRPr>
            </a:p>
            <a:p>
              <a:pPr algn="ctr"/>
              <a:endParaRPr lang="el-GR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Παράγοντες που ευνοούν την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αντίδραση </a:t>
            </a:r>
            <a:r>
              <a:rPr lang="el-GR" dirty="0" smtClean="0">
                <a:solidFill>
                  <a:schemeClr val="tx1"/>
                </a:solidFill>
                <a:cs typeface="Arial" panose="020B0604020202020204" pitchFamily="34" charset="0"/>
              </a:rPr>
              <a:t>Ε  + :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Nu</a:t>
            </a:r>
            <a:endParaRPr lang="el-G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482952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Τα αντίθετα φορτία, ή ταυτόχρονη παρουσία πλεονάσματος και ελλείματος φορτίων.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Επικάλυψη γεμάτων τροχιακών (υψηλής ενέργειας) με κενά τροχιακά (χαμηλής ενέργειας).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dirty="0" smtClean="0"/>
              <a:t>Τα μόρια πρέπει να αποκτήσουν κατάλληλο </a:t>
            </a:r>
            <a:r>
              <a:rPr lang="el-GR" b="1" dirty="0" smtClean="0"/>
              <a:t>προσανατολισμό</a:t>
            </a:r>
            <a:r>
              <a:rPr lang="el-GR" dirty="0" smtClean="0"/>
              <a:t> ώστε να πετύχουν τη </a:t>
            </a:r>
            <a:r>
              <a:rPr lang="el-GR" b="1" dirty="0" smtClean="0"/>
              <a:t>μέγιστη</a:t>
            </a:r>
            <a:r>
              <a:rPr lang="el-GR" dirty="0" smtClean="0"/>
              <a:t> επικάλυψη.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58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</TotalTime>
  <Words>1074</Words>
  <Application>Microsoft Office PowerPoint</Application>
  <PresentationFormat>Προβολή στην οθόνη (4:3)</PresentationFormat>
  <Paragraphs>200</Paragraphs>
  <Slides>25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template</vt:lpstr>
      <vt:lpstr>OC_template_updated</vt:lpstr>
      <vt:lpstr>ChemSketch</vt:lpstr>
      <vt:lpstr>Οργανική Χημεία της Συντήρησης (Θ)</vt:lpstr>
      <vt:lpstr>Είδη οργανικών χημικών αντιδράσεων</vt:lpstr>
      <vt:lpstr>Ομολυτικές αντιδράσεις</vt:lpstr>
      <vt:lpstr>Μηχανισμός αντίδρασης</vt:lpstr>
      <vt:lpstr>Μηχανισμός αντιδράσεων ελευθέρων ριζών 1/2</vt:lpstr>
      <vt:lpstr>Μηχανισμός αντιδράσεων ελευθέρων ριζών 2/2</vt:lpstr>
      <vt:lpstr>Πολικές αντιδράσεις: Ετερολυτική σχάση δεσμού</vt:lpstr>
      <vt:lpstr>Ετερο-γονικός σχηματισμός δεσμού  (πολική αντίδραση)</vt:lpstr>
      <vt:lpstr>Παράγοντες που ευνοούν την  αντίδραση Ε  + :Nu</vt:lpstr>
      <vt:lpstr>Αντιδράσεις προσθήκης</vt:lpstr>
      <vt:lpstr>Ηλεκτρονιόφιλη προσθήκη</vt:lpstr>
      <vt:lpstr>Περιπτώσεις αντιδράσεων προσθήκης σε C=C</vt:lpstr>
      <vt:lpstr>Μηχανισμός Ηλεκτρονιόφιλης προσθήκης 1/2</vt:lpstr>
      <vt:lpstr>Μηχανισμός Ηλεκτρονιόφιλης προσθήκης 2/2</vt:lpstr>
      <vt:lpstr>Ηλεκτρονιόφιλη προσθήκη</vt:lpstr>
      <vt:lpstr>Κανόνας του Μαρκόβνικοφ</vt:lpstr>
      <vt:lpstr>Ερμηνεία του κανόνα του Μαρκόβνικοφ Πρώτο στάδιο: σχηματισμός καρβοκατιόντος </vt:lpstr>
      <vt:lpstr>Επόμενο στάδιο: προσβολή του Br-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fkaram2</cp:lastModifiedBy>
  <cp:revision>11</cp:revision>
  <dcterms:created xsi:type="dcterms:W3CDTF">2015-07-08T05:43:35Z</dcterms:created>
  <dcterms:modified xsi:type="dcterms:W3CDTF">2015-11-03T14:41:53Z</dcterms:modified>
</cp:coreProperties>
</file>