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93" r:id="rId33"/>
    <p:sldId id="294" r:id="rId34"/>
    <p:sldId id="290" r:id="rId35"/>
    <p:sldId id="291" r:id="rId36"/>
    <p:sldId id="292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6E561C"/>
    <a:srgbClr val="1B452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41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17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39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97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03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35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56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5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7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2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r>
              <a:rPr lang="el-GR" sz="2600" b="1" dirty="0"/>
              <a:t>Ενότητα 4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Εξέταση λιπαρών υλών: </a:t>
            </a:r>
            <a:br>
              <a:rPr lang="el-GR" sz="2600" dirty="0"/>
            </a:br>
            <a:r>
              <a:rPr lang="el-GR" sz="2600" dirty="0"/>
              <a:t>Προσδιορισμός της οξύτητας των λαδιών</a:t>
            </a:r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855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0"/>
          <a:stretch/>
        </p:blipFill>
        <p:spPr bwMode="auto">
          <a:xfrm>
            <a:off x="4045866" y="5262113"/>
            <a:ext cx="3348000" cy="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288"/>
            <a:ext cx="8229600" cy="908720"/>
          </a:xfrm>
        </p:spPr>
        <p:txBody>
          <a:bodyPr/>
          <a:lstStyle/>
          <a:p>
            <a:r>
              <a:rPr lang="el-GR" dirty="0"/>
              <a:t>Είδη φυτικών λιπαρών υλών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Η % σύσταση σε λιπαρά οξέα είναι χαρακτηριστική για κάθε τύπο λαδιού, αλλά δεν είναι αυστηρά καθορισμένη, αφού κυμαίνεται στατιστικά μεταξύ ορισμένων ορίων. </a:t>
            </a:r>
          </a:p>
          <a:p>
            <a:endParaRPr lang="el-GR" dirty="0"/>
          </a:p>
        </p:txBody>
      </p:sp>
      <p:graphicFrame>
        <p:nvGraphicFramePr>
          <p:cNvPr id="5" name="Table 4" title="Είδη φυτικών λιπαρών υλώ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92055"/>
              </p:ext>
            </p:extLst>
          </p:nvPr>
        </p:nvGraphicFramePr>
        <p:xfrm>
          <a:off x="251520" y="1772816"/>
          <a:ext cx="875140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144"/>
                <a:gridCol w="1296144"/>
                <a:gridCol w="1152128"/>
                <a:gridCol w="936104"/>
                <a:gridCol w="1656184"/>
                <a:gridCol w="176470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Λιπαρή ύλη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Παλμιτικό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16:</a:t>
                      </a:r>
                      <a:r>
                        <a:rPr kumimoji="0" lang="el-GR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Στεατικό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18:0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Ελαϊκό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18:1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Λινελαϊκό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18:2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Λινολενικό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18:3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Ελαιόλαδο 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8-18 %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2-5 %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56-82%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4-19%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0.3-1.0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Λινέλαιο </a:t>
                      </a: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6-7%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3-6%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14-24%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14-19%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48-60%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Παπαρουνέλαιο </a:t>
                      </a: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72%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5%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Καρυδέλαιο </a:t>
                      </a: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3-7%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0.5-3.0%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9-30%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57-76%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2-16%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Ηλιέλαιο </a:t>
                      </a:r>
                    </a:p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5-6%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4-6%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17-51%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38-74%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ίχνη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4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Πολυακόρεστα έλαια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3600400" cy="504056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Στα λάδια ζωγραφικής χρησιμοποιούνται </a:t>
            </a:r>
            <a:r>
              <a:rPr lang="el-GR" sz="2400" b="1" dirty="0"/>
              <a:t>φυτικά</a:t>
            </a:r>
            <a:r>
              <a:rPr lang="el-GR" sz="2400" dirty="0"/>
              <a:t> έλαια τα οποία μάλιστα, περιέχουν σε μεγάλο ποσοστό </a:t>
            </a:r>
            <a:r>
              <a:rPr lang="el-GR" sz="2400" i="1" dirty="0"/>
              <a:t>πολυακόρεστα</a:t>
            </a:r>
            <a:r>
              <a:rPr lang="el-GR" sz="2400" dirty="0"/>
              <a:t> λιπαρά οξέα (π.χ. </a:t>
            </a:r>
            <a:r>
              <a:rPr lang="el-GR" sz="2400" b="1" dirty="0"/>
              <a:t>λινελαϊκό οξύ</a:t>
            </a:r>
            <a:r>
              <a:rPr lang="el-GR" sz="2400" dirty="0"/>
              <a:t> με 2 διπλούς δεσμούς, και </a:t>
            </a:r>
            <a:r>
              <a:rPr lang="el-GR" sz="2400" b="1" dirty="0"/>
              <a:t>λινολενικό οξύ </a:t>
            </a:r>
            <a:r>
              <a:rPr lang="el-GR" sz="2400" dirty="0"/>
              <a:t>με 3 διπλούς δεσμούς).</a:t>
            </a:r>
          </a:p>
          <a:p>
            <a:pPr>
              <a:lnSpc>
                <a:spcPct val="114000"/>
              </a:lnSpc>
            </a:pPr>
            <a:endParaRPr lang="el-GR" dirty="0"/>
          </a:p>
        </p:txBody>
      </p:sp>
      <p:pic>
        <p:nvPicPr>
          <p:cNvPr id="6" name="Picture 5" title="Πολυακόρεστα έλαι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0" y="1327959"/>
            <a:ext cx="5513040" cy="3717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7984" y="19888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1B4523"/>
                </a:solidFill>
                <a:latin typeface="+mn-lt"/>
              </a:rPr>
              <a:t>γλυκερίνη</a:t>
            </a:r>
            <a:endParaRPr lang="el-GR" sz="2000" b="1" dirty="0">
              <a:solidFill>
                <a:srgbClr val="1B452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63691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20000"/>
                </a:solidFill>
                <a:latin typeface="+mn-lt"/>
              </a:rPr>
              <a:t>R₁ </a:t>
            </a:r>
            <a:r>
              <a:rPr lang="el-GR" sz="2000" b="1" dirty="0">
                <a:solidFill>
                  <a:srgbClr val="820000"/>
                </a:solidFill>
                <a:latin typeface="+mn-lt"/>
              </a:rPr>
              <a:t>Λινολενικό </a:t>
            </a:r>
            <a:r>
              <a:rPr lang="en-US" sz="2000" b="1" dirty="0">
                <a:solidFill>
                  <a:srgbClr val="820000"/>
                </a:solidFill>
                <a:latin typeface="+mn-lt"/>
              </a:rPr>
              <a:t>C18:3</a:t>
            </a:r>
          </a:p>
          <a:p>
            <a:r>
              <a:rPr lang="en-US" sz="20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28498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20000"/>
                </a:solidFill>
                <a:latin typeface="+mn-lt"/>
              </a:rPr>
              <a:t>R₂ </a:t>
            </a: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Ελαϊκό </a:t>
            </a:r>
            <a:r>
              <a:rPr lang="en-US" sz="2000" b="1" dirty="0">
                <a:solidFill>
                  <a:srgbClr val="820000"/>
                </a:solidFill>
                <a:latin typeface="+mn-lt"/>
              </a:rPr>
              <a:t>C18:1</a:t>
            </a:r>
          </a:p>
          <a:p>
            <a:r>
              <a:rPr lang="en-US" sz="2000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0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72514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20000"/>
                </a:solidFill>
                <a:latin typeface="+mn-lt"/>
              </a:rPr>
              <a:t>R₃ </a:t>
            </a:r>
            <a:r>
              <a:rPr lang="el-GR" sz="2000" b="1" dirty="0">
                <a:solidFill>
                  <a:srgbClr val="820000"/>
                </a:solidFill>
                <a:latin typeface="+mn-lt"/>
              </a:rPr>
              <a:t>Λινελαϊκό </a:t>
            </a:r>
            <a:r>
              <a:rPr lang="en-US" sz="2000" b="1" dirty="0">
                <a:solidFill>
                  <a:srgbClr val="820000"/>
                </a:solidFill>
                <a:latin typeface="+mn-lt"/>
              </a:rPr>
              <a:t>C18:2</a:t>
            </a:r>
          </a:p>
          <a:p>
            <a:r>
              <a:rPr lang="en-US" sz="2000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0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Λάδια ζωγραφικής: </a:t>
            </a:r>
            <a:r>
              <a:rPr lang="el-GR" dirty="0" smtClean="0"/>
              <a:t>πολυμεριζόμενα </a:t>
            </a:r>
            <a:r>
              <a:rPr lang="el-GR" dirty="0"/>
              <a:t>(ή «ξηραινόμενα») </a:t>
            </a:r>
            <a:r>
              <a:rPr lang="el-GR" dirty="0" smtClean="0"/>
              <a:t>λάδια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82453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Τα λάδια που περιέχουν πολυακόρεστα λιπαρά οξέα (με 2 ή3 διπλούς δεσμούς) έχουν την ικανότητα να πολυμερίζονται με τη βοήθεια του οξυγόνου, της θερμότητας και της καταλυτικής δράσης ορισμένων μετάλλων που απαντώνται σε ανόργανες χρωστικές (πιγμέντα).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Το αποτέλεσμα είναι η δημιουργία ενός τρισδιάστατου, άμορφου πολυμερικού πλέγματος, μέσω του σχηματισμού σταυροδεσμών.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6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Λάδια ζωγραφικής: πολυμεριζόμενα (ή «ξηραινόμενα») λάδια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Λάδια ζωγραφικής: πολυμεριζόμενα (ή «ξηραινόμενα») </a:t>
            </a:r>
            <a:r>
              <a:rPr lang="el-GR" dirty="0" smtClean="0"/>
              <a:t>λάδια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2)</a:t>
            </a:r>
            <a:endParaRPr lang="el-GR" sz="3200" b="0" dirty="0"/>
          </a:p>
        </p:txBody>
      </p:sp>
      <p:pic>
        <p:nvPicPr>
          <p:cNvPr id="4098" name="Picture 2" title="Λάδια ζωγραφικής: πολυμεριζόμενα (ή «ξηραινόμενα») λάδια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08" y="1340768"/>
            <a:ext cx="11521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17 - Ευθεία γραμμή σύνδεσης" title="γραμμή ένωσης"/>
          <p:cNvCxnSpPr/>
          <p:nvPr/>
        </p:nvCxnSpPr>
        <p:spPr>
          <a:xfrm flipV="1">
            <a:off x="3417592" y="2997544"/>
            <a:ext cx="428628" cy="71438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title="Λάδια ζωγραφικής: πολυμεριζόμενα (ή «ξηραινόμενα») λάδια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93" y="2708920"/>
            <a:ext cx="1241301" cy="203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18 - Ευθεία γραμμή σύνδεσης" title="γραμμή ένωσης"/>
          <p:cNvCxnSpPr/>
          <p:nvPr/>
        </p:nvCxnSpPr>
        <p:spPr>
          <a:xfrm>
            <a:off x="3417591" y="4365104"/>
            <a:ext cx="571504" cy="71438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title="Λάδια ζωγραφικής: πολυμεριζόμενα (ή «ξηραινόμενα») λάδια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2" y="4077072"/>
            <a:ext cx="1243091" cy="20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21 - Ευθεία γραμμή σύνδεσης" title="γραμμή ένωσης"/>
          <p:cNvCxnSpPr/>
          <p:nvPr/>
        </p:nvCxnSpPr>
        <p:spPr>
          <a:xfrm rot="5400000">
            <a:off x="4788594" y="4703095"/>
            <a:ext cx="357190" cy="21431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title="Λάδια ζωγραφικής: πολυμεριζόμενα (ή «ξηραινόμενα») λάδια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77" y="4260184"/>
            <a:ext cx="2384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25 - Ευθεία γραμμή σύνδεσης" title="γραμμή ένωσης"/>
          <p:cNvCxnSpPr/>
          <p:nvPr/>
        </p:nvCxnSpPr>
        <p:spPr>
          <a:xfrm rot="10800000">
            <a:off x="3365728" y="5574633"/>
            <a:ext cx="571504" cy="28575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title="Λάδια ζωγραφικής: πολυμεριζόμενα (ή «ξηραινόμενα») λάδια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73" y="5144845"/>
            <a:ext cx="1047055" cy="171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2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Φθορά των λαδιών: όξινη υδρόλυση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2304256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Τα λίπη, όπως όλοι οι εστέρες, παρουσία υγρασίας (νερού) και καταλυτικής ποσότητας οξέων είναι σχετικά ασταθή και βαθμιαία </a:t>
            </a:r>
            <a:r>
              <a:rPr lang="el-GR" sz="2400" b="1" dirty="0"/>
              <a:t>υδρολύονται.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Το φαινόμενο αυτό λέγεται </a:t>
            </a:r>
            <a:r>
              <a:rPr lang="el-GR" sz="2400" i="1" dirty="0"/>
              <a:t>όξινη υδρόλυση </a:t>
            </a:r>
            <a:r>
              <a:rPr lang="el-GR" sz="2400" dirty="0"/>
              <a:t>(ή κοινώς τάγγισμα).</a:t>
            </a:r>
          </a:p>
          <a:p>
            <a:endParaRPr lang="el-GR" dirty="0"/>
          </a:p>
        </p:txBody>
      </p:sp>
      <p:pic>
        <p:nvPicPr>
          <p:cNvPr id="5" name="Picture 4" title="Τριεστέρας γλυκερί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7864"/>
            <a:ext cx="2144548" cy="1986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5614532"/>
            <a:ext cx="167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+mn-lt"/>
              </a:rPr>
              <a:t>Τριεστέρας γλυκερίνης</a:t>
            </a:r>
          </a:p>
        </p:txBody>
      </p:sp>
      <p:cxnSp>
        <p:nvCxnSpPr>
          <p:cNvPr id="7" name="Straight Arrow Connector 6" title="βέλος με φορά δεξιά"/>
          <p:cNvCxnSpPr/>
          <p:nvPr/>
        </p:nvCxnSpPr>
        <p:spPr>
          <a:xfrm>
            <a:off x="2684100" y="4621198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3768" y="42210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Όξινη υδρόλυση</a:t>
            </a:r>
            <a:endParaRPr lang="el-GR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6274" y="4710366"/>
                <a:ext cx="1167820" cy="40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H₂O,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74" y="4710366"/>
                <a:ext cx="1167820" cy="408894"/>
              </a:xfrm>
              <a:prstGeom prst="rect">
                <a:avLst/>
              </a:prstGeom>
              <a:blipFill rotWithShape="1">
                <a:blip r:embed="rId3"/>
                <a:stretch>
                  <a:fillRect l="-5759" t="-4478" b="-268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title="Ελεύθερη γλυκερίνη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48" y="3522079"/>
            <a:ext cx="1387637" cy="21982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10648" y="5590380"/>
            <a:ext cx="1477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1B4523"/>
                </a:solidFill>
                <a:latin typeface="+mn-lt"/>
              </a:rPr>
              <a:t>Ελεύθερη γλυκερίνη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5480" y="451470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+</a:t>
            </a:r>
            <a:endParaRPr lang="el-GR" sz="2000" dirty="0">
              <a:latin typeface="+mn-lt"/>
            </a:endParaRPr>
          </a:p>
        </p:txBody>
      </p:sp>
      <p:pic>
        <p:nvPicPr>
          <p:cNvPr id="15" name="Picture 14" title="Ελεύθερα λιπαρά οξέ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6" y="3380278"/>
            <a:ext cx="1473401" cy="22101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28878" y="5590380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6E561C"/>
                </a:solidFill>
                <a:latin typeface="+mn-lt"/>
              </a:rPr>
              <a:t>Ελεύθερα λιπαρά οξέα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27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Γιατί είναι ανεπιθύμητη η οξύτητα στα λάδια ζωγραφικής;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164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Αναφορικά με τη χρήση τους ως </a:t>
            </a:r>
            <a:r>
              <a:rPr lang="el-GR" sz="2400" b="1" dirty="0"/>
              <a:t>εδώδιμα</a:t>
            </a:r>
            <a:r>
              <a:rPr lang="el-GR" sz="2400" dirty="0"/>
              <a:t> λάδια, η οξύτητα προκαλεί άσχημη γεύση και οσμή και προβλήματα στην υγεία.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Αναφορικά με τα λάδια που χρησιμοποιούνται ως συνδετικά υλικά στη ζωγραφική, η παρουσία υψηλής οξύτητας αντιμετωπίζεται ως </a:t>
            </a:r>
            <a:r>
              <a:rPr lang="el-GR" sz="2400" b="1" dirty="0"/>
              <a:t>αλλοίωση επειδή </a:t>
            </a:r>
            <a:r>
              <a:rPr lang="el-GR" sz="2400" dirty="0"/>
              <a:t>αντιδρούν με </a:t>
            </a:r>
            <a:r>
              <a:rPr lang="el-GR" sz="2400" b="1" dirty="0">
                <a:solidFill>
                  <a:srgbClr val="004A82"/>
                </a:solidFill>
              </a:rPr>
              <a:t>χρωστικές</a:t>
            </a:r>
            <a:r>
              <a:rPr lang="el-GR" sz="2400" dirty="0"/>
              <a:t> που έχουν </a:t>
            </a:r>
            <a:r>
              <a:rPr lang="el-GR" sz="2400" b="1" dirty="0">
                <a:solidFill>
                  <a:srgbClr val="004A82"/>
                </a:solidFill>
              </a:rPr>
              <a:t>βασικό</a:t>
            </a:r>
            <a:r>
              <a:rPr lang="el-GR" sz="2400" dirty="0"/>
              <a:t> χαρακτήρα (π.χ. λευκό του μολύβδου, αζουρίτης, μαλαχίτης), σχηματίζοντας άλατα των λιπαρών οξέων.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027596" y="5265073"/>
            <a:ext cx="2681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+mn-lt"/>
              </a:rPr>
              <a:t>Λιπαρό οξύ </a:t>
            </a:r>
            <a:r>
              <a:rPr lang="el-GR" sz="2400" dirty="0">
                <a:latin typeface="+mn-lt"/>
              </a:rPr>
              <a:t>+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βάση</a:t>
            </a:r>
            <a:r>
              <a:rPr lang="el-GR" sz="2400" dirty="0">
                <a:latin typeface="+mn-lt"/>
              </a:rPr>
              <a:t> </a:t>
            </a:r>
          </a:p>
        </p:txBody>
      </p:sp>
      <p:cxnSp>
        <p:nvCxnSpPr>
          <p:cNvPr id="7" name="Straight Arrow Connector 6" title="βέλος με φορά δεξιά"/>
          <p:cNvCxnSpPr/>
          <p:nvPr/>
        </p:nvCxnSpPr>
        <p:spPr>
          <a:xfrm>
            <a:off x="3620244" y="5499617"/>
            <a:ext cx="631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70068" y="5265072"/>
            <a:ext cx="3717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άλας λιπαρού οξέος  + νερό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Προσδιορισμός της οξύτητας των λαδιών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Από τα προηγούμενα, είναι προφανής η σημασία που έχει να γνωρίζουμε το ποσοστό της υδρόλυσης των ελαίων, μετρώντας την οξύτητά τους (η οποία είναι ανάλογη του ποσού των ελεύθερων οξέων).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Αυτό μπορεί να γίνει </a:t>
            </a:r>
            <a:r>
              <a:rPr lang="el-GR" sz="2400" b="1" dirty="0"/>
              <a:t>ογκομετρώντας </a:t>
            </a:r>
            <a:r>
              <a:rPr lang="el-GR" sz="2400" dirty="0"/>
              <a:t>γνωστή ποσότητα λιπαρής ύλης με γνωστής συγκέντρωσης (</a:t>
            </a:r>
            <a:r>
              <a:rPr lang="el-GR" sz="2400" i="1" dirty="0"/>
              <a:t>τιτλοδοτημένο</a:t>
            </a:r>
            <a:r>
              <a:rPr lang="el-GR" sz="2400" dirty="0"/>
              <a:t>) </a:t>
            </a:r>
            <a:r>
              <a:rPr lang="el-GR" sz="2400" b="1" dirty="0"/>
              <a:t>υδατικό διάλυμα βάσης </a:t>
            </a:r>
            <a:r>
              <a:rPr lang="el-GR" sz="2400" dirty="0"/>
              <a:t>(καυστικού καλίου ή νατρίου).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Η αντίδραση είναι στοιχειομετρική, δηλ. για </a:t>
            </a:r>
            <a:r>
              <a:rPr lang="el-GR" sz="2400" i="1" dirty="0"/>
              <a:t>κάθε</a:t>
            </a:r>
            <a:r>
              <a:rPr lang="el-GR" sz="2400" dirty="0"/>
              <a:t> </a:t>
            </a:r>
            <a:r>
              <a:rPr lang="el-GR" sz="2400" b="1" dirty="0"/>
              <a:t>μόριο ελεύθερου λιπαρού</a:t>
            </a:r>
            <a:r>
              <a:rPr lang="el-GR" sz="2400" dirty="0"/>
              <a:t> οξέος απαιτείται </a:t>
            </a:r>
            <a:r>
              <a:rPr lang="el-GR" sz="2400" i="1" dirty="0"/>
              <a:t>ένα</a:t>
            </a:r>
            <a:r>
              <a:rPr lang="el-GR" sz="2400" dirty="0"/>
              <a:t> </a:t>
            </a:r>
            <a:r>
              <a:rPr lang="el-GR" sz="2400" b="1" dirty="0"/>
              <a:t>ισοδύναμο βάσης: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051720" y="5229200"/>
            <a:ext cx="2183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</a:rPr>
              <a:t>RCOOH  +  KOH </a:t>
            </a:r>
            <a:endParaRPr lang="el-GR" sz="2400" b="1" dirty="0">
              <a:latin typeface="+mn-lt"/>
            </a:endParaRPr>
          </a:p>
        </p:txBody>
      </p:sp>
      <p:cxnSp>
        <p:nvCxnSpPr>
          <p:cNvPr id="6" name="Straight Arrow Connector 5" title="βέλος με φορά δεξιά"/>
          <p:cNvCxnSpPr/>
          <p:nvPr/>
        </p:nvCxnSpPr>
        <p:spPr>
          <a:xfrm>
            <a:off x="4139952" y="5467456"/>
            <a:ext cx="631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6152" y="5229200"/>
            <a:ext cx="247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</a:rPr>
              <a:t>RCOO- K+  +  H2O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8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 για την οξύτητα των λαδιών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600" dirty="0" smtClean="0"/>
              <a:t>Η </a:t>
            </a:r>
            <a:r>
              <a:rPr lang="el-GR" sz="2600" u="sng" dirty="0"/>
              <a:t>οξύτητα των λιπαρών υλών </a:t>
            </a:r>
            <a:r>
              <a:rPr lang="el-GR" sz="2600" dirty="0"/>
              <a:t>προσδιορίζεται με πειραματική μέθοδο και υπολογίζεται με δυο μεγέθη</a:t>
            </a:r>
            <a:r>
              <a:rPr lang="el-GR" sz="2600" dirty="0" smtClean="0"/>
              <a:t>:</a:t>
            </a:r>
            <a:endParaRPr lang="el-GR" sz="2600" dirty="0"/>
          </a:p>
          <a:p>
            <a:pPr>
              <a:spcBef>
                <a:spcPts val="3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600" b="1" dirty="0">
                <a:solidFill>
                  <a:srgbClr val="004A82"/>
                </a:solidFill>
              </a:rPr>
              <a:t>Αριθμός (ή βαθμός) οξύτητας (acid value, a): </a:t>
            </a:r>
            <a:r>
              <a:rPr lang="el-GR" sz="2600" dirty="0"/>
              <a:t>Είναι τα mg ΚΟΗ που απαιτούνται για να εξουδετερώσουν τα ελεύθερα λιπαρά οξέα σε 1 g λαδιού  </a:t>
            </a:r>
            <a:r>
              <a:rPr lang="el-GR" sz="2600" dirty="0" smtClean="0"/>
              <a:t>,</a:t>
            </a:r>
            <a:endParaRPr lang="el-GR" sz="2600" dirty="0"/>
          </a:p>
          <a:p>
            <a:pPr>
              <a:spcBef>
                <a:spcPts val="3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600" b="1" dirty="0">
                <a:solidFill>
                  <a:srgbClr val="004A82"/>
                </a:solidFill>
              </a:rPr>
              <a:t>% οξύτητα  (% acidity): </a:t>
            </a:r>
            <a:r>
              <a:rPr lang="el-GR" sz="2600" dirty="0"/>
              <a:t>Tα γραμμάρια λιπαρού οξέος (εκφρασμένα ως ελαϊκό οξύ, ΜΒ=282) που βρίσκονται ελεύθερα σε 100 g λαδιού.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6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</a:t>
            </a:r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  <a:buFont typeface="Wingdings" pitchFamily="2" charset="2"/>
              <a:buChar char="§"/>
            </a:pPr>
            <a:r>
              <a:rPr lang="el-GR" sz="2400" dirty="0" smtClean="0"/>
              <a:t>Διάρκεια </a:t>
            </a:r>
            <a:r>
              <a:rPr lang="el-GR" sz="2400" dirty="0"/>
              <a:t>2 ώρες</a:t>
            </a:r>
          </a:p>
          <a:p>
            <a:pPr>
              <a:spcBef>
                <a:spcPts val="4200"/>
              </a:spcBef>
              <a:buFont typeface="Wingdings" pitchFamily="2" charset="2"/>
              <a:buChar char="§"/>
            </a:pPr>
            <a:r>
              <a:rPr lang="el-GR" sz="2400" b="1" dirty="0"/>
              <a:t>Σκοπός της άσκησης: </a:t>
            </a:r>
            <a:r>
              <a:rPr lang="el-GR" sz="2400" dirty="0"/>
              <a:t>διαπίστωση της καταλληλότητας ενός δείγματος λαδιού μέσω της μέτρησης της οξύτητάς του.</a:t>
            </a:r>
          </a:p>
          <a:p>
            <a:pPr>
              <a:spcBef>
                <a:spcPts val="4200"/>
              </a:spcBef>
              <a:buFont typeface="Wingdings" pitchFamily="2" charset="2"/>
              <a:buChar char="§"/>
            </a:pPr>
            <a:r>
              <a:rPr lang="el-GR" sz="2400" b="1" dirty="0"/>
              <a:t>Απαιτούμενα υλικά: </a:t>
            </a:r>
            <a:r>
              <a:rPr lang="el-GR" sz="2400" dirty="0"/>
              <a:t>δείγμα ελαιόλαδου ή λινελαίου, υδατικό διάλυμα βάσης (ΚΟΗ ή NaOH) 0.02Ν μέσα σε προχοΐδα, αιθέρας, απόλυτη αιθανόλη, δείκτης (φαινολοφθαλεΐνη).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Πειραματικός προσδιορισμός της οξύτητας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spcBef>
                <a:spcPts val="4800"/>
              </a:spcBef>
              <a:buFont typeface="Wingdings" pitchFamily="2" charset="2"/>
              <a:buChar char="§"/>
            </a:pPr>
            <a:r>
              <a:rPr lang="el-GR" sz="2400" dirty="0"/>
              <a:t>Ζυγίζεται δείγμα λαδιού </a:t>
            </a:r>
            <a:r>
              <a:rPr lang="el-GR" sz="2400" b="1" dirty="0"/>
              <a:t>m</a:t>
            </a:r>
            <a:r>
              <a:rPr lang="el-GR" sz="2400" dirty="0"/>
              <a:t> = 5 g, μέσα σε κωνική φιάλη των 100 ml. </a:t>
            </a:r>
          </a:p>
          <a:p>
            <a:pPr>
              <a:spcBef>
                <a:spcPts val="4800"/>
              </a:spcBef>
              <a:buFont typeface="Wingdings" pitchFamily="2" charset="2"/>
              <a:buChar char="§"/>
            </a:pPr>
            <a:r>
              <a:rPr lang="el-GR" sz="2400" dirty="0"/>
              <a:t>Προσθέτουμε 12.5 ml αιθέρα και 12.5 ml αιθανόλης ανακινώντας τη φιάλη συνεχώς. </a:t>
            </a:r>
          </a:p>
          <a:p>
            <a:pPr>
              <a:spcBef>
                <a:spcPts val="4800"/>
              </a:spcBef>
              <a:buFont typeface="Wingdings" pitchFamily="2" charset="2"/>
              <a:buChar char="§"/>
            </a:pPr>
            <a:r>
              <a:rPr lang="el-GR" sz="2400" dirty="0"/>
              <a:t>Προσθέτουμε 8-10 σταγόνες </a:t>
            </a:r>
            <a:r>
              <a:rPr lang="el-GR" sz="2400" dirty="0" smtClean="0"/>
              <a:t>φαινολοφθαλεΐνης.</a:t>
            </a:r>
            <a:endParaRPr lang="el-GR" sz="2400" dirty="0"/>
          </a:p>
          <a:p>
            <a:pPr>
              <a:spcBef>
                <a:spcPts val="4800"/>
              </a:spcBef>
              <a:buFont typeface="Wingdings" pitchFamily="2" charset="2"/>
              <a:buChar char="§"/>
            </a:pPr>
            <a:r>
              <a:rPr lang="el-GR" sz="2400" dirty="0"/>
              <a:t>Ογκομετρείται το δείγμα με το διάλυμα της βάσης.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49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Εστέρες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Τριγλυκερίδια 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Ενωμένα (συνδεδεμένα) λιπαρά </a:t>
            </a:r>
            <a:r>
              <a:rPr lang="el-GR" sz="2400" dirty="0" smtClean="0"/>
              <a:t>οξέα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Όξινη </a:t>
            </a:r>
            <a:r>
              <a:rPr lang="el-GR" sz="2400" dirty="0" smtClean="0"/>
              <a:t>υδρόλυση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Οξύτητα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Ελεύθερα λιπαρά </a:t>
            </a:r>
            <a:r>
              <a:rPr lang="el-GR" sz="2400" dirty="0" smtClean="0"/>
              <a:t>οξέα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Βαθμός </a:t>
            </a:r>
            <a:r>
              <a:rPr lang="el-GR" sz="2400" dirty="0" smtClean="0"/>
              <a:t>οξύτητας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Ογκομέτρηση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Υπολογισμός του βαθμού οξύτητας (a</a:t>
            </a:r>
            <a:r>
              <a:rPr lang="el-GR" dirty="0" smtClean="0"/>
              <a:t>)</a:t>
            </a:r>
            <a:r>
              <a:rPr lang="en-US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3)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18" y="1493122"/>
            <a:ext cx="6059016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Εάν ο αρχικός όγκος του διαλύματος της βάσης (πριν την ογκομέτρηση) είναι </a:t>
            </a:r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l-GR" sz="2400" b="1" baseline="-25000" dirty="0">
                <a:solidFill>
                  <a:prstClr val="black"/>
                </a:solidFill>
              </a:rPr>
              <a:t>αρχ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l-GR" sz="2400" dirty="0"/>
              <a:t>ml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Και ο τελικός όγκος του διαλύματος της βάσης (μετά την ογκομέτρηση) είναι </a:t>
            </a:r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l-GR" sz="2400" b="1" baseline="-25000" dirty="0">
                <a:solidFill>
                  <a:prstClr val="black"/>
                </a:solidFill>
              </a:rPr>
              <a:t>τελ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l-GR" sz="2400" dirty="0"/>
              <a:t>ml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ο όγκος βάσης 0.02 Ν που καταναλώθηκε θα είναι </a:t>
            </a:r>
            <a:r>
              <a:rPr lang="el-GR" sz="2400" b="1" dirty="0"/>
              <a:t>V</a:t>
            </a:r>
            <a:r>
              <a:rPr lang="el-GR" sz="2400" dirty="0"/>
              <a:t> (ml) </a:t>
            </a:r>
            <a:r>
              <a:rPr lang="el-GR" sz="2400" dirty="0" smtClean="0"/>
              <a:t>=</a:t>
            </a:r>
            <a:r>
              <a:rPr lang="en-US" sz="2400" b="1" i="1" dirty="0">
                <a:solidFill>
                  <a:prstClr val="black"/>
                </a:solidFill>
              </a:rPr>
              <a:t> V</a:t>
            </a:r>
            <a:r>
              <a:rPr lang="el-GR" sz="2400" b="1" i="1" baseline="-25000" dirty="0">
                <a:solidFill>
                  <a:prstClr val="black"/>
                </a:solidFill>
              </a:rPr>
              <a:t>τ</a:t>
            </a:r>
            <a:r>
              <a:rPr lang="el-GR" sz="2400" b="1" baseline="-25000" dirty="0">
                <a:solidFill>
                  <a:prstClr val="black"/>
                </a:solidFill>
              </a:rPr>
              <a:t>ελ</a:t>
            </a:r>
            <a:r>
              <a:rPr lang="el-GR" sz="2400" dirty="0">
                <a:solidFill>
                  <a:prstClr val="black"/>
                </a:solidFill>
              </a:rPr>
              <a:t> - </a:t>
            </a:r>
            <a:r>
              <a:rPr lang="en-US" sz="2400" b="1" i="1" dirty="0">
                <a:solidFill>
                  <a:prstClr val="black"/>
                </a:solidFill>
              </a:rPr>
              <a:t>V</a:t>
            </a:r>
            <a:r>
              <a:rPr lang="el-GR" sz="2400" b="1" baseline="-25000" dirty="0">
                <a:solidFill>
                  <a:prstClr val="black"/>
                </a:solidFill>
              </a:rPr>
              <a:t>αρχ</a:t>
            </a:r>
            <a:r>
              <a:rPr lang="el-GR" sz="2400" dirty="0" smtClean="0"/>
              <a:t> :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Εάν ο όγκος αυτός (σε ml) πολλαπλασιαστεί επί την συγκέντρωση (σε Ν), προκύπτουν τα χιλιοστογραμμοϊσοδύναμα (</a:t>
            </a:r>
            <a:r>
              <a:rPr lang="el-GR" sz="2400" b="1" dirty="0"/>
              <a:t>mgreqs</a:t>
            </a:r>
            <a:r>
              <a:rPr lang="el-GR" sz="2400" dirty="0"/>
              <a:t>) της βάσης: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/>
              <a:t>mgreqs</a:t>
            </a:r>
            <a:r>
              <a:rPr lang="el-GR" sz="2400" dirty="0"/>
              <a:t>  = 0.02 × </a:t>
            </a:r>
            <a:r>
              <a:rPr lang="el-GR" sz="2400" b="1" dirty="0"/>
              <a:t>V</a:t>
            </a:r>
            <a:r>
              <a:rPr lang="el-GR" sz="2400" dirty="0"/>
              <a:t> (ml).</a:t>
            </a:r>
          </a:p>
          <a:p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6577934" y="980729"/>
            <a:ext cx="2382142" cy="5040560"/>
            <a:chOff x="6577934" y="980729"/>
            <a:chExt cx="2382142" cy="50405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96" y="980729"/>
              <a:ext cx="621543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5 - Ορθογώνιο" title="Vτελικό"/>
            <p:cNvSpPr/>
            <p:nvPr/>
          </p:nvSpPr>
          <p:spPr>
            <a:xfrm>
              <a:off x="7705772" y="1893654"/>
              <a:ext cx="250604" cy="2615466"/>
            </a:xfrm>
            <a:prstGeom prst="rect">
              <a:avLst/>
            </a:prstGeom>
            <a:solidFill>
              <a:srgbClr val="F1B697">
                <a:alpha val="34000"/>
              </a:srgbClr>
            </a:solidFill>
            <a:ln w="3175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10 - Δεξιό βέλος" title="βέλος"/>
            <p:cNvSpPr/>
            <p:nvPr/>
          </p:nvSpPr>
          <p:spPr>
            <a:xfrm rot="10800000">
              <a:off x="7956376" y="1124744"/>
              <a:ext cx="357190" cy="285752"/>
            </a:xfrm>
            <a:prstGeom prst="rightArrow">
              <a:avLst/>
            </a:prstGeom>
            <a:solidFill>
              <a:srgbClr val="004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20366" y="1093012"/>
              <a:ext cx="6054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dirty="0">
                  <a:solidFill>
                    <a:prstClr val="black"/>
                  </a:solidFill>
                  <a:latin typeface="+mn-lt"/>
                </a:rPr>
                <a:t>V</a:t>
              </a:r>
              <a:r>
                <a:rPr lang="el-GR" sz="2000" b="1" baseline="-25000" dirty="0">
                  <a:solidFill>
                    <a:prstClr val="black"/>
                  </a:solidFill>
                  <a:latin typeface="+mn-lt"/>
                </a:rPr>
                <a:t>αρχ</a:t>
              </a:r>
            </a:p>
          </p:txBody>
        </p:sp>
        <p:sp>
          <p:nvSpPr>
            <p:cNvPr id="12" name="10 - Δεξιό βέλος" title="βέλος"/>
            <p:cNvSpPr/>
            <p:nvPr/>
          </p:nvSpPr>
          <p:spPr>
            <a:xfrm rot="10800000">
              <a:off x="7977571" y="1750778"/>
              <a:ext cx="357190" cy="285752"/>
            </a:xfrm>
            <a:prstGeom prst="rightArrow">
              <a:avLst/>
            </a:prstGeom>
            <a:solidFill>
              <a:srgbClr val="004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93895" y="1750778"/>
              <a:ext cx="5661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dirty="0">
                  <a:solidFill>
                    <a:prstClr val="black"/>
                  </a:solidFill>
                  <a:latin typeface="+mn-lt"/>
                </a:rPr>
                <a:t>V</a:t>
              </a:r>
              <a:r>
                <a:rPr lang="el-GR" sz="2000" b="1" baseline="-25000" dirty="0">
                  <a:solidFill>
                    <a:prstClr val="black"/>
                  </a:solidFill>
                  <a:latin typeface="+mn-lt"/>
                </a:rPr>
                <a:t>τελ</a:t>
              </a:r>
            </a:p>
          </p:txBody>
        </p:sp>
        <p:sp>
          <p:nvSpPr>
            <p:cNvPr id="15" name="11 - Αριστερό άγκιστρο" title="(αγκύλη) V(ml)"/>
            <p:cNvSpPr/>
            <p:nvPr/>
          </p:nvSpPr>
          <p:spPr>
            <a:xfrm>
              <a:off x="7403801" y="1267620"/>
              <a:ext cx="301971" cy="600587"/>
            </a:xfrm>
            <a:prstGeom prst="leftBrace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77934" y="1350668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dirty="0">
                  <a:solidFill>
                    <a:prstClr val="black"/>
                  </a:solidFill>
                  <a:latin typeface="+mn-lt"/>
                </a:rPr>
                <a:t>V</a:t>
              </a:r>
              <a:r>
                <a:rPr lang="el-GR" sz="2000" b="1" dirty="0">
                  <a:solidFill>
                    <a:prstClr val="black"/>
                  </a:solidFill>
                  <a:latin typeface="+mn-lt"/>
                </a:rPr>
                <a:t> (</a:t>
              </a:r>
              <a:r>
                <a:rPr lang="en-US" sz="2000" b="1" dirty="0">
                  <a:solidFill>
                    <a:prstClr val="black"/>
                  </a:solidFill>
                  <a:latin typeface="+mn-lt"/>
                </a:rPr>
                <a:t>ml)</a:t>
              </a:r>
              <a:endParaRPr lang="el-GR" sz="2000" b="1" baseline="-2500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6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Υπολογισμός του βαθμού οξύτητας (a)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(2 από</a:t>
            </a:r>
            <a:r>
              <a:rPr lang="en-US" sz="3200" b="0" dirty="0" smtClean="0"/>
              <a:t> 3)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srgbClr val="004A82"/>
                </a:solidFill>
              </a:rPr>
              <a:t>Αριθμός (ή βαθμός) οξύτητας (acid value, a): </a:t>
            </a:r>
            <a:r>
              <a:rPr lang="el-GR" sz="2400" dirty="0" smtClean="0"/>
              <a:t>Ορίζεται </a:t>
            </a:r>
            <a:r>
              <a:rPr lang="el-GR" sz="2400" dirty="0"/>
              <a:t>ως τα mg ΚΟΗ που απαιτούνται για να εξουδετερώσουν τα </a:t>
            </a:r>
            <a:r>
              <a:rPr lang="el-GR" sz="2400" dirty="0" smtClean="0"/>
              <a:t>ελεύθερα </a:t>
            </a:r>
            <a:r>
              <a:rPr lang="el-GR" sz="2400" dirty="0"/>
              <a:t>λιπαρά οξέα σε </a:t>
            </a:r>
            <a:r>
              <a:rPr lang="el-GR" sz="2400" b="1" dirty="0"/>
              <a:t>1 g </a:t>
            </a:r>
            <a:r>
              <a:rPr lang="el-GR" sz="2400" b="1" dirty="0" smtClean="0"/>
              <a:t>λαδιού.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Για την ογκομέτρηση της ποσότητας του λαδιού που ζυγίστηκε (m) , η </a:t>
            </a:r>
            <a:r>
              <a:rPr lang="el-GR" sz="2400" i="1" dirty="0"/>
              <a:t>μάζα </a:t>
            </a:r>
            <a:r>
              <a:rPr lang="el-GR" sz="2400" dirty="0"/>
              <a:t>της </a:t>
            </a:r>
            <a:r>
              <a:rPr lang="el-GR" sz="2400" b="1" dirty="0"/>
              <a:t>βάσης</a:t>
            </a:r>
            <a:r>
              <a:rPr lang="el-GR" sz="2400" dirty="0"/>
              <a:t> (απαιτείται από τον ορισμό να εκφραστεί σε ΚΟΗ, με ΜΒ = 56) σε </a:t>
            </a:r>
            <a:r>
              <a:rPr lang="el-GR" sz="2400" b="1" dirty="0"/>
              <a:t>mg </a:t>
            </a:r>
            <a:r>
              <a:rPr lang="el-GR" sz="2400" dirty="0"/>
              <a:t> θα είναι: 	 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/>
              <a:t>mg KOH </a:t>
            </a:r>
            <a:r>
              <a:rPr lang="el-GR" sz="2400" dirty="0"/>
              <a:t>= </a:t>
            </a:r>
            <a:r>
              <a:rPr lang="el-GR" sz="2400" b="1" dirty="0"/>
              <a:t>mgreqs </a:t>
            </a:r>
            <a:r>
              <a:rPr lang="en-US" sz="2400" dirty="0"/>
              <a:t>×</a:t>
            </a:r>
            <a:r>
              <a:rPr lang="el-GR" sz="2400" b="1" dirty="0" smtClean="0"/>
              <a:t> </a:t>
            </a:r>
            <a:r>
              <a:rPr lang="el-GR" sz="2400" b="1" i="1" dirty="0" smtClean="0">
                <a:solidFill>
                  <a:prstClr val="black"/>
                </a:solidFill>
              </a:rPr>
              <a:t>MB</a:t>
            </a:r>
            <a:r>
              <a:rPr lang="el-GR" sz="2400" b="1" baseline="-25000" dirty="0" smtClean="0">
                <a:solidFill>
                  <a:prstClr val="black"/>
                </a:solidFill>
              </a:rPr>
              <a:t>KOH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= </a:t>
            </a:r>
            <a:r>
              <a:rPr lang="en-US" sz="2400" dirty="0"/>
              <a:t>(0.02 × </a:t>
            </a:r>
            <a:r>
              <a:rPr lang="en-US" sz="2400" b="1" dirty="0"/>
              <a:t>V</a:t>
            </a:r>
            <a:r>
              <a:rPr lang="en-US" sz="2400" dirty="0"/>
              <a:t>) x 56 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96" y="980729"/>
            <a:ext cx="6215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- Ορθογώνιο" title="Vτελικό"/>
          <p:cNvSpPr/>
          <p:nvPr/>
        </p:nvSpPr>
        <p:spPr>
          <a:xfrm>
            <a:off x="7705772" y="1893654"/>
            <a:ext cx="250604" cy="2615466"/>
          </a:xfrm>
          <a:prstGeom prst="rect">
            <a:avLst/>
          </a:prstGeom>
          <a:solidFill>
            <a:srgbClr val="F1B697">
              <a:alpha val="34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10 - Δεξιό βέλος" title="βέλος"/>
          <p:cNvSpPr/>
          <p:nvPr/>
        </p:nvSpPr>
        <p:spPr>
          <a:xfrm rot="10800000">
            <a:off x="7956376" y="1124744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320366" y="1093012"/>
            <a:ext cx="60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αρχ</a:t>
            </a:r>
          </a:p>
        </p:txBody>
      </p:sp>
      <p:sp>
        <p:nvSpPr>
          <p:cNvPr id="9" name="10 - Δεξιό βέλος" title="βέλος"/>
          <p:cNvSpPr/>
          <p:nvPr/>
        </p:nvSpPr>
        <p:spPr>
          <a:xfrm rot="10800000">
            <a:off x="7977571" y="1750778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8393895" y="175077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τελ</a:t>
            </a:r>
          </a:p>
        </p:txBody>
      </p:sp>
      <p:sp>
        <p:nvSpPr>
          <p:cNvPr id="11" name="11 - Αριστερό άγκιστρο" title="(αγκύλη) V(ml)"/>
          <p:cNvSpPr/>
          <p:nvPr/>
        </p:nvSpPr>
        <p:spPr>
          <a:xfrm>
            <a:off x="7403801" y="1267620"/>
            <a:ext cx="301971" cy="600587"/>
          </a:xfrm>
          <a:prstGeom prst="leftBrace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577934" y="135066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+mn-lt"/>
              </a:rPr>
              <a:t>ml)</a:t>
            </a:r>
            <a:endParaRPr lang="el-GR" sz="2000" b="1" baseline="-25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Υπολογισμός του βαθμού οξύτητας (a)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(3 από</a:t>
            </a:r>
            <a:r>
              <a:rPr lang="en-US" sz="3200" b="0" dirty="0" smtClean="0"/>
              <a:t> 3)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21932"/>
            <a:ext cx="6192688" cy="2855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Αριθμός (ή βαθμός) οξύτητας (</a:t>
            </a:r>
            <a:r>
              <a:rPr lang="el-GR" sz="2400" b="1" dirty="0">
                <a:solidFill>
                  <a:srgbClr val="004A82"/>
                </a:solidFill>
              </a:rPr>
              <a:t>acid value, a): </a:t>
            </a:r>
            <a:r>
              <a:rPr lang="el-GR" sz="2400" dirty="0" smtClean="0"/>
              <a:t>Ορίζεται </a:t>
            </a:r>
            <a:r>
              <a:rPr lang="el-GR" sz="2400" dirty="0"/>
              <a:t>ως τα </a:t>
            </a:r>
            <a:r>
              <a:rPr lang="el-GR" sz="2400" b="1" dirty="0"/>
              <a:t>mg ΚΟΗ </a:t>
            </a:r>
            <a:r>
              <a:rPr lang="el-GR" sz="2400" dirty="0"/>
              <a:t>που απαιτούνται για να εξουδετερώσουν τα ελεύθερα λιπαρά οξέα σε </a:t>
            </a:r>
            <a:r>
              <a:rPr lang="el-GR" sz="2400" b="1" dirty="0"/>
              <a:t>1 </a:t>
            </a:r>
            <a:r>
              <a:rPr lang="el-GR" sz="2400" b="1" dirty="0" smtClean="0"/>
              <a:t>g λαδιού.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Συνεπώς, ανάγοντας σε 1 g λαδιού (όπως απαιτεί ο ορισμός), ο αριθμός οξύτητας </a:t>
            </a:r>
            <a:r>
              <a:rPr lang="el-GR" sz="2400" dirty="0" smtClean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96" y="980729"/>
            <a:ext cx="6215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- Ορθογώνιο" title="Vτελικό"/>
          <p:cNvSpPr/>
          <p:nvPr/>
        </p:nvSpPr>
        <p:spPr>
          <a:xfrm>
            <a:off x="7705772" y="1893654"/>
            <a:ext cx="250604" cy="2615466"/>
          </a:xfrm>
          <a:prstGeom prst="rect">
            <a:avLst/>
          </a:prstGeom>
          <a:solidFill>
            <a:srgbClr val="F1B697">
              <a:alpha val="34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10 - Δεξιό βέλος" title="βέλος"/>
          <p:cNvSpPr/>
          <p:nvPr/>
        </p:nvSpPr>
        <p:spPr>
          <a:xfrm rot="10800000">
            <a:off x="7956376" y="1124744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320366" y="1093012"/>
            <a:ext cx="60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αρχ</a:t>
            </a:r>
          </a:p>
        </p:txBody>
      </p:sp>
      <p:sp>
        <p:nvSpPr>
          <p:cNvPr id="9" name="10 - Δεξιό βέλος" title="βέλος"/>
          <p:cNvSpPr/>
          <p:nvPr/>
        </p:nvSpPr>
        <p:spPr>
          <a:xfrm rot="10800000">
            <a:off x="7977571" y="1750778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8393895" y="175077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τελ</a:t>
            </a:r>
          </a:p>
        </p:txBody>
      </p:sp>
      <p:sp>
        <p:nvSpPr>
          <p:cNvPr id="11" name="11 - Αριστερό άγκιστρο" title="(αγκύλη) V(ml)"/>
          <p:cNvSpPr/>
          <p:nvPr/>
        </p:nvSpPr>
        <p:spPr>
          <a:xfrm>
            <a:off x="7403801" y="1267620"/>
            <a:ext cx="301971" cy="600587"/>
          </a:xfrm>
          <a:prstGeom prst="leftBrace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577934" y="135066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+mn-lt"/>
              </a:rPr>
              <a:t>ml)</a:t>
            </a:r>
            <a:endParaRPr lang="el-GR" sz="2000" b="1" baseline="-25000" dirty="0">
              <a:solidFill>
                <a:prstClr val="black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475656" y="4383076"/>
                <a:ext cx="3131627" cy="809068"/>
              </a:xfrm>
              <a:prstGeom prst="rect">
                <a:avLst/>
              </a:prstGeom>
              <a:ln w="28575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0.02 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×56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83076"/>
                <a:ext cx="3131627" cy="809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dirty="0"/>
              <a:t>Υπολογισμός της % </a:t>
            </a:r>
            <a:r>
              <a:rPr lang="el-GR" dirty="0" smtClean="0"/>
              <a:t>οξύτητας</a:t>
            </a:r>
            <a:r>
              <a:rPr lang="en-US" dirty="0" smtClean="0"/>
              <a:t> </a:t>
            </a:r>
            <a:r>
              <a:rPr lang="en-US" sz="3200" b="0" dirty="0" smtClean="0"/>
              <a:t>(1</a:t>
            </a:r>
            <a:r>
              <a:rPr lang="el-GR" sz="3200" b="0" dirty="0" smtClean="0"/>
              <a:t>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Η ποσότητα της βάσης στην προχοΐδα που καταναλώθηκε είναι ισοδύναμη με την ποσότητα των ελεύθερων λιπαρών οξέων στο δείγμα. Δηλαδή: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b="1" dirty="0"/>
              <a:t>mgreqs KOH </a:t>
            </a:r>
            <a:r>
              <a:rPr lang="el-GR" sz="2400" dirty="0"/>
              <a:t>= </a:t>
            </a:r>
            <a:r>
              <a:rPr lang="el-GR" sz="2400" b="1" dirty="0"/>
              <a:t>mgreqs </a:t>
            </a:r>
            <a:r>
              <a:rPr lang="el-GR" sz="2400" dirty="0"/>
              <a:t>του </a:t>
            </a:r>
            <a:r>
              <a:rPr lang="el-GR" sz="2400" b="1" dirty="0"/>
              <a:t>ελεύθερου λιπαρού οξέος </a:t>
            </a:r>
            <a:r>
              <a:rPr lang="el-GR" sz="2400" dirty="0"/>
              <a:t>(εκφρασμένου ως ελαϊκό με ΜΒ=282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(0.02 × V)  = </a:t>
            </a:r>
            <a:r>
              <a:rPr lang="el-GR" sz="2400" b="1" dirty="0"/>
              <a:t>mgreqs</a:t>
            </a:r>
            <a:r>
              <a:rPr lang="el-GR" sz="2400" dirty="0"/>
              <a:t> του </a:t>
            </a:r>
            <a:r>
              <a:rPr lang="el-GR" sz="2400" b="1" dirty="0"/>
              <a:t>ελεύθερου οργανικού οξέος </a:t>
            </a:r>
            <a:r>
              <a:rPr lang="el-GR" sz="2400" dirty="0"/>
              <a:t>(εκφρασμένου ως ελαϊκό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96" y="980729"/>
            <a:ext cx="6215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5 - Ορθογώνιο" title="Vτελικό"/>
          <p:cNvSpPr/>
          <p:nvPr/>
        </p:nvSpPr>
        <p:spPr>
          <a:xfrm>
            <a:off x="7705772" y="1893654"/>
            <a:ext cx="250604" cy="2615466"/>
          </a:xfrm>
          <a:prstGeom prst="rect">
            <a:avLst/>
          </a:prstGeom>
          <a:solidFill>
            <a:srgbClr val="F1B697">
              <a:alpha val="34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10 - Δεξιό βέλος" title="βέλος"/>
          <p:cNvSpPr/>
          <p:nvPr/>
        </p:nvSpPr>
        <p:spPr>
          <a:xfrm rot="10800000">
            <a:off x="7956376" y="1124744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8320366" y="1093012"/>
            <a:ext cx="60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αρχ</a:t>
            </a:r>
          </a:p>
        </p:txBody>
      </p:sp>
      <p:sp>
        <p:nvSpPr>
          <p:cNvPr id="17" name="10 - Δεξιό βέλος" title="βέλος"/>
          <p:cNvSpPr/>
          <p:nvPr/>
        </p:nvSpPr>
        <p:spPr>
          <a:xfrm rot="10800000">
            <a:off x="7977571" y="1750778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8393895" y="175077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τελ</a:t>
            </a:r>
          </a:p>
        </p:txBody>
      </p:sp>
      <p:sp>
        <p:nvSpPr>
          <p:cNvPr id="19" name="11 - Αριστερό άγκιστρο" title="(αγκύλη) V(ml)"/>
          <p:cNvSpPr/>
          <p:nvPr/>
        </p:nvSpPr>
        <p:spPr>
          <a:xfrm>
            <a:off x="7403801" y="1267620"/>
            <a:ext cx="301971" cy="600587"/>
          </a:xfrm>
          <a:prstGeom prst="leftBrace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6577934" y="135066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+mn-lt"/>
              </a:rPr>
              <a:t>ml)</a:t>
            </a:r>
            <a:endParaRPr lang="el-GR" sz="2000" b="1" baseline="-25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5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8780563" cy="908720"/>
          </a:xfrm>
        </p:spPr>
        <p:txBody>
          <a:bodyPr>
            <a:noAutofit/>
          </a:bodyPr>
          <a:lstStyle/>
          <a:p>
            <a:r>
              <a:rPr lang="el-GR" dirty="0"/>
              <a:t>Υπολογισμός της % οξύτητας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4" y="1318467"/>
            <a:ext cx="6275040" cy="5040560"/>
          </a:xfrm>
        </p:spPr>
        <p:txBody>
          <a:bodyPr>
            <a:normAutofit fontScale="92500" lnSpcReduction="20000"/>
          </a:bodyPr>
          <a:lstStyle/>
          <a:p>
            <a:pPr marL="576072" indent="-457200">
              <a:spcBef>
                <a:spcPts val="24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600" dirty="0">
                <a:solidFill>
                  <a:prstClr val="black"/>
                </a:solidFill>
              </a:rPr>
              <a:t>H μάζα του ελεύθερου οξέος (εκφρασμένου σε mg ελαϊκού) στο δείγμα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l-GR" sz="2600" dirty="0">
                <a:solidFill>
                  <a:prstClr val="black"/>
                </a:solidFill>
              </a:rPr>
              <a:t>με μάζα </a:t>
            </a:r>
            <a:r>
              <a:rPr lang="en-US" sz="2600" i="1" dirty="0">
                <a:solidFill>
                  <a:prstClr val="black"/>
                </a:solidFill>
              </a:rPr>
              <a:t>m</a:t>
            </a:r>
            <a:r>
              <a:rPr lang="en-US" sz="2600" dirty="0">
                <a:solidFill>
                  <a:prstClr val="black"/>
                </a:solidFill>
              </a:rPr>
              <a:t>) </a:t>
            </a:r>
            <a:r>
              <a:rPr lang="el-GR" sz="2600" dirty="0">
                <a:solidFill>
                  <a:prstClr val="black"/>
                </a:solidFill>
              </a:rPr>
              <a:t>θα είναι 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endParaRPr lang="el-GR" sz="2600" dirty="0">
              <a:solidFill>
                <a:prstClr val="black"/>
              </a:solidFill>
            </a:endParaRPr>
          </a:p>
          <a:p>
            <a:pPr lvl="1">
              <a:spcBef>
                <a:spcPts val="24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ü"/>
            </a:pPr>
            <a:r>
              <a:rPr lang="el-GR" sz="2600" b="1" i="1" dirty="0">
                <a:solidFill>
                  <a:prstClr val="black"/>
                </a:solidFill>
              </a:rPr>
              <a:t>m</a:t>
            </a:r>
            <a:r>
              <a:rPr lang="el-GR" sz="2600" b="1" baseline="-25000" dirty="0">
                <a:solidFill>
                  <a:prstClr val="black"/>
                </a:solidFill>
              </a:rPr>
              <a:t>ελαϊκού</a:t>
            </a:r>
            <a:r>
              <a:rPr lang="el-GR" sz="2600" dirty="0">
                <a:solidFill>
                  <a:prstClr val="black"/>
                </a:solidFill>
              </a:rPr>
              <a:t>  = ( </a:t>
            </a:r>
            <a:r>
              <a:rPr lang="el-GR" sz="2600" b="1" i="1" dirty="0">
                <a:solidFill>
                  <a:prstClr val="black"/>
                </a:solidFill>
              </a:rPr>
              <a:t>mgreqs</a:t>
            </a:r>
            <a:r>
              <a:rPr lang="el-GR" sz="2600" b="1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× </a:t>
            </a:r>
            <a:r>
              <a:rPr lang="el-GR" sz="2600" b="1" dirty="0">
                <a:solidFill>
                  <a:prstClr val="black"/>
                </a:solidFill>
              </a:rPr>
              <a:t>ΜΒ</a:t>
            </a:r>
            <a:r>
              <a:rPr lang="el-GR" sz="2600" b="1" baseline="-25000" dirty="0">
                <a:solidFill>
                  <a:prstClr val="black"/>
                </a:solidFill>
              </a:rPr>
              <a:t>ελαϊκού</a:t>
            </a:r>
            <a:r>
              <a:rPr lang="el-GR" sz="2600" b="1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) </a:t>
            </a:r>
          </a:p>
          <a:p>
            <a:pPr marL="457200" lvl="1" indent="0">
              <a:spcBef>
                <a:spcPts val="2400"/>
              </a:spcBef>
              <a:spcAft>
                <a:spcPts val="1200"/>
              </a:spcAft>
              <a:buClr>
                <a:srgbClr val="60B5CC"/>
              </a:buClr>
              <a:buSzPct val="90000"/>
              <a:buNone/>
            </a:pPr>
            <a:r>
              <a:rPr lang="en-US" sz="2600" dirty="0">
                <a:solidFill>
                  <a:prstClr val="black"/>
                </a:solidFill>
              </a:rPr>
              <a:t>    </a:t>
            </a:r>
            <a:r>
              <a:rPr lang="el-GR" sz="2600" dirty="0">
                <a:solidFill>
                  <a:prstClr val="black"/>
                </a:solidFill>
              </a:rPr>
              <a:t>              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 =</a:t>
            </a:r>
            <a:r>
              <a:rPr lang="el-GR" sz="2600" b="1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(</a:t>
            </a:r>
            <a:r>
              <a:rPr lang="el-GR" sz="2600" b="1" dirty="0">
                <a:solidFill>
                  <a:prstClr val="black"/>
                </a:solidFill>
              </a:rPr>
              <a:t>0.02 </a:t>
            </a:r>
            <a:r>
              <a:rPr lang="el-GR" sz="2600" dirty="0">
                <a:solidFill>
                  <a:prstClr val="black"/>
                </a:solidFill>
              </a:rPr>
              <a:t>×</a:t>
            </a:r>
            <a:r>
              <a:rPr lang="el-GR" sz="2600" b="1" dirty="0">
                <a:solidFill>
                  <a:prstClr val="black"/>
                </a:solidFill>
              </a:rPr>
              <a:t> V </a:t>
            </a:r>
            <a:r>
              <a:rPr lang="el-GR" sz="2600" dirty="0">
                <a:solidFill>
                  <a:prstClr val="black"/>
                </a:solidFill>
              </a:rPr>
              <a:t>×</a:t>
            </a:r>
            <a:r>
              <a:rPr lang="el-GR" sz="2600" b="1" dirty="0">
                <a:solidFill>
                  <a:prstClr val="black"/>
                </a:solidFill>
              </a:rPr>
              <a:t> 282</a:t>
            </a:r>
            <a:r>
              <a:rPr lang="el-GR" sz="2600" dirty="0">
                <a:solidFill>
                  <a:prstClr val="black"/>
                </a:solidFill>
              </a:rPr>
              <a:t>)</a:t>
            </a:r>
            <a:r>
              <a:rPr lang="el-GR" sz="2600" b="1" dirty="0">
                <a:solidFill>
                  <a:prstClr val="black"/>
                </a:solidFill>
              </a:rPr>
              <a:t>  mg </a:t>
            </a:r>
            <a:r>
              <a:rPr lang="el-GR" sz="2600" dirty="0" smtClean="0">
                <a:solidFill>
                  <a:prstClr val="black"/>
                </a:solidFill>
              </a:rPr>
              <a:t>ελαϊκού</a:t>
            </a:r>
          </a:p>
          <a:p>
            <a:pPr marL="457200" lvl="1" indent="0">
              <a:spcBef>
                <a:spcPts val="2400"/>
              </a:spcBef>
              <a:spcAft>
                <a:spcPts val="1200"/>
              </a:spcAft>
              <a:buClr>
                <a:srgbClr val="60B5CC"/>
              </a:buClr>
              <a:buSzPct val="90000"/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Στα </a:t>
            </a:r>
            <a:r>
              <a:rPr lang="el-GR" sz="2600" dirty="0">
                <a:solidFill>
                  <a:prstClr val="black"/>
                </a:solidFill>
              </a:rPr>
              <a:t>100 </a:t>
            </a:r>
            <a:r>
              <a:rPr lang="en-US" sz="2600" dirty="0">
                <a:solidFill>
                  <a:prstClr val="black"/>
                </a:solidFill>
              </a:rPr>
              <a:t>g</a:t>
            </a:r>
            <a:r>
              <a:rPr lang="el-GR" sz="2600" dirty="0">
                <a:solidFill>
                  <a:prstClr val="black"/>
                </a:solidFill>
              </a:rPr>
              <a:t> λαδιού</a:t>
            </a:r>
            <a:r>
              <a:rPr lang="en-US" sz="2600" dirty="0">
                <a:solidFill>
                  <a:prstClr val="black"/>
                </a:solidFill>
              </a:rPr>
              <a:t> (</a:t>
            </a:r>
            <a:r>
              <a:rPr lang="el-GR" sz="2600" dirty="0">
                <a:solidFill>
                  <a:prstClr val="black"/>
                </a:solidFill>
              </a:rPr>
              <a:t>όπως απαιτεί ο ορισμός) θα είναι 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ts val="24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ü"/>
            </a:pPr>
            <a:r>
              <a:rPr lang="el-GR" sz="2600" b="1" i="1" dirty="0">
                <a:solidFill>
                  <a:prstClr val="black"/>
                </a:solidFill>
              </a:rPr>
              <a:t>	</a:t>
            </a:r>
            <a:r>
              <a:rPr lang="en-US" sz="2600" b="1" i="1" dirty="0">
                <a:solidFill>
                  <a:prstClr val="black"/>
                </a:solidFill>
              </a:rPr>
              <a:t>%  </a:t>
            </a:r>
            <a:r>
              <a:rPr lang="el-GR" sz="2600" b="1" i="1" dirty="0">
                <a:solidFill>
                  <a:prstClr val="black"/>
                </a:solidFill>
              </a:rPr>
              <a:t>οξύτητα</a:t>
            </a:r>
            <a:r>
              <a:rPr lang="el-GR" sz="2600" dirty="0">
                <a:solidFill>
                  <a:prstClr val="black"/>
                </a:solidFill>
              </a:rPr>
              <a:t>   =  </a:t>
            </a:r>
            <a:r>
              <a:rPr lang="el-GR" sz="2600" b="1" u="sng" dirty="0">
                <a:solidFill>
                  <a:prstClr val="black"/>
                </a:solidFill>
              </a:rPr>
              <a:t>0.02 </a:t>
            </a:r>
            <a:r>
              <a:rPr lang="el-GR" sz="2600" u="sng" dirty="0">
                <a:solidFill>
                  <a:prstClr val="black"/>
                </a:solidFill>
              </a:rPr>
              <a:t>×</a:t>
            </a:r>
            <a:r>
              <a:rPr lang="el-GR" sz="2600" b="1" u="sng" dirty="0">
                <a:solidFill>
                  <a:prstClr val="black"/>
                </a:solidFill>
              </a:rPr>
              <a:t> </a:t>
            </a:r>
            <a:r>
              <a:rPr lang="el-GR" sz="2600" b="1" i="1" u="sng" dirty="0">
                <a:solidFill>
                  <a:prstClr val="black"/>
                </a:solidFill>
              </a:rPr>
              <a:t>V</a:t>
            </a:r>
            <a:r>
              <a:rPr lang="el-GR" sz="2600" b="1" u="sng" dirty="0">
                <a:solidFill>
                  <a:prstClr val="black"/>
                </a:solidFill>
              </a:rPr>
              <a:t> </a:t>
            </a:r>
            <a:r>
              <a:rPr lang="el-GR" sz="2600" u="sng" dirty="0">
                <a:solidFill>
                  <a:prstClr val="black"/>
                </a:solidFill>
              </a:rPr>
              <a:t>×</a:t>
            </a:r>
            <a:r>
              <a:rPr lang="el-GR" sz="2600" b="1" u="sng" dirty="0">
                <a:solidFill>
                  <a:prstClr val="black"/>
                </a:solidFill>
              </a:rPr>
              <a:t> 282 g </a:t>
            </a:r>
            <a:r>
              <a:rPr lang="el-GR" sz="2600" u="sng" dirty="0">
                <a:solidFill>
                  <a:prstClr val="black"/>
                </a:solidFill>
              </a:rPr>
              <a:t>ελαϊκού</a:t>
            </a:r>
          </a:p>
          <a:p>
            <a:pPr marL="457200" lvl="1" indent="0">
              <a:spcBef>
                <a:spcPts val="2400"/>
              </a:spcBef>
              <a:buClr>
                <a:srgbClr val="60B5CC"/>
              </a:buClr>
              <a:buSzPct val="90000"/>
              <a:buNone/>
            </a:pPr>
            <a:r>
              <a:rPr lang="el-GR" sz="2600" b="1" dirty="0">
                <a:solidFill>
                  <a:prstClr val="black"/>
                </a:solidFill>
              </a:rPr>
              <a:t>		                </a:t>
            </a:r>
            <a:r>
              <a:rPr lang="en-US" sz="2600" b="1" dirty="0">
                <a:solidFill>
                  <a:prstClr val="black"/>
                </a:solidFill>
              </a:rPr>
              <a:t>            </a:t>
            </a:r>
            <a:r>
              <a:rPr lang="el-GR" sz="2600" b="1" dirty="0">
                <a:solidFill>
                  <a:prstClr val="black"/>
                </a:solidFill>
              </a:rPr>
              <a:t>10</a:t>
            </a:r>
            <a:r>
              <a:rPr lang="en-US" sz="2600" b="1" dirty="0">
                <a:solidFill>
                  <a:prstClr val="black"/>
                </a:solidFill>
              </a:rPr>
              <a:t>m</a:t>
            </a:r>
            <a:endParaRPr lang="el-GR" sz="2600" dirty="0">
              <a:solidFill>
                <a:prstClr val="black"/>
              </a:solidFill>
            </a:endParaRPr>
          </a:p>
          <a:p>
            <a:pPr>
              <a:spcBef>
                <a:spcPts val="2400"/>
              </a:spcBef>
            </a:pPr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96" y="980729"/>
            <a:ext cx="6215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5 - Ορθογώνιο" title="Vτελικό"/>
          <p:cNvSpPr/>
          <p:nvPr/>
        </p:nvSpPr>
        <p:spPr>
          <a:xfrm>
            <a:off x="7705772" y="1893654"/>
            <a:ext cx="250604" cy="2615466"/>
          </a:xfrm>
          <a:prstGeom prst="rect">
            <a:avLst/>
          </a:prstGeom>
          <a:solidFill>
            <a:srgbClr val="F1B697">
              <a:alpha val="34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10 - Δεξιό βέλος" title="βέλος"/>
          <p:cNvSpPr/>
          <p:nvPr/>
        </p:nvSpPr>
        <p:spPr>
          <a:xfrm rot="10800000">
            <a:off x="7956376" y="1124744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8320366" y="1093012"/>
            <a:ext cx="60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αρχ</a:t>
            </a:r>
          </a:p>
        </p:txBody>
      </p:sp>
      <p:sp>
        <p:nvSpPr>
          <p:cNvPr id="17" name="10 - Δεξιό βέλος" title="βέλος"/>
          <p:cNvSpPr/>
          <p:nvPr/>
        </p:nvSpPr>
        <p:spPr>
          <a:xfrm rot="10800000">
            <a:off x="7977571" y="1750778"/>
            <a:ext cx="357190" cy="28575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8393895" y="175077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+mn-lt"/>
              </a:rPr>
              <a:t>τελ</a:t>
            </a:r>
          </a:p>
        </p:txBody>
      </p:sp>
      <p:sp>
        <p:nvSpPr>
          <p:cNvPr id="19" name="11 - Αριστερό άγκιστρο" title="(αγκύλη) V(ml)"/>
          <p:cNvSpPr/>
          <p:nvPr/>
        </p:nvSpPr>
        <p:spPr>
          <a:xfrm>
            <a:off x="7403801" y="1267620"/>
            <a:ext cx="301971" cy="600587"/>
          </a:xfrm>
          <a:prstGeom prst="leftBrace">
            <a:avLst/>
          </a:prstGeom>
          <a:noFill/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6577934" y="135066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+mn-lt"/>
              </a:rPr>
              <a:t>V</a:t>
            </a:r>
            <a:r>
              <a:rPr lang="el-GR" sz="2000" b="1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+mn-lt"/>
              </a:rPr>
              <a:t>ml)</a:t>
            </a:r>
            <a:endParaRPr lang="el-GR" sz="2000" b="1" baseline="-25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76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αποτελεσμάτων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Είδος λαδιού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Ποσότητα λαδιού που ζυγίζεται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Πορεία εργασίας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5" name="Table 4" title="Φύλλο Παρουσίασης Αποτελεσμάτων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01219"/>
              </p:ext>
            </p:extLst>
          </p:nvPr>
        </p:nvGraphicFramePr>
        <p:xfrm>
          <a:off x="683568" y="3068960"/>
          <a:ext cx="6096000" cy="181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Ενδείξεις προχοϊδας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παρατηρήσεις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Αρχική ένδειξη (</a:t>
                      </a:r>
                      <a:r>
                        <a:rPr lang="en-US" dirty="0" smtClean="0"/>
                        <a:t>ml)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Τελική ένδειξη </a:t>
                      </a:r>
                      <a:r>
                        <a:rPr lang="en-US" dirty="0" smtClean="0"/>
                        <a:t>(ml)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Διαφορά </a:t>
                      </a:r>
                      <a:r>
                        <a:rPr lang="en-US" dirty="0" smtClean="0"/>
                        <a:t>(ml)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15719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(α) υπολογισμός αριθμού οξύτητας </a:t>
            </a:r>
            <a:endParaRPr lang="el-GR" sz="2400" dirty="0">
              <a:latin typeface="+mn-lt"/>
            </a:endParaRPr>
          </a:p>
        </p:txBody>
      </p:sp>
      <p:cxnSp>
        <p:nvCxnSpPr>
          <p:cNvPr id="8" name="Straight Arrow Connector 7" title="βέλος με φορά δεξιά"/>
          <p:cNvCxnSpPr/>
          <p:nvPr/>
        </p:nvCxnSpPr>
        <p:spPr>
          <a:xfrm>
            <a:off x="5012928" y="5403948"/>
            <a:ext cx="4320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5157192"/>
            <a:ext cx="294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αριθμός οξύτητας (α)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59891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(β) υπολογισμός % οξύτητας </a:t>
            </a:r>
            <a:endParaRPr lang="el-GR" sz="2400" dirty="0">
              <a:latin typeface="+mn-lt"/>
            </a:endParaRPr>
          </a:p>
        </p:txBody>
      </p:sp>
      <p:cxnSp>
        <p:nvCxnSpPr>
          <p:cNvPr id="11" name="Straight Arrow Connector 10" title="βέλος με φορά δεξιά"/>
          <p:cNvCxnSpPr/>
          <p:nvPr/>
        </p:nvCxnSpPr>
        <p:spPr>
          <a:xfrm>
            <a:off x="4105548" y="5855788"/>
            <a:ext cx="4320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7596" y="5599906"/>
            <a:ext cx="161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% οξύτητα 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920" y="6061571"/>
            <a:ext cx="236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Συμπεράσματα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83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Ο αιθέρας είναι ένας καλός διαλύτης των λιπαρών υλών. Γιατί κατά τη γνώμη σας προστίθεται και αιθανόλη στην κωνική φιάλη πριν την ογκομέτρηση;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 Στις οξεοβασικές ογκομετρήσεις η ποσότητα του δείκτη συνήθως είναι ελάχιστη (1-2 σταγόνες), όση χρειάζεται για να χρωματίσει έντονα το διάλυμα. Γιατί στην περίπτωσή μας προσθέσαμε  8-10 σταγόνες;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 Η υδρόλυση των λιπαρών υλών που οδηγεί στο τάγγισμα χρειάζεται καταλυτικές ποσότητες οξέος και υγρασία για να συμβεί. Από που, κατά τη γνώμη σας προέρχονται οι ποσότητες αυτές στην προκειμένη περίπτωση;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Σπηλιόπουλος Ιωακείμ, Βασική οργανική χημεία, 2008, Εκδ. Σταμούλη </a:t>
            </a:r>
            <a:r>
              <a:rPr lang="el-GR" sz="2400" dirty="0" smtClean="0"/>
              <a:t>ΑΕ.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400" dirty="0"/>
              <a:t>McMurry John, </a:t>
            </a:r>
            <a:r>
              <a:rPr lang="el-GR" sz="2400" dirty="0"/>
              <a:t>Οργανική Χημεία, Πανεπιστημιακές Εκδόσεις Κρήτης, 2012 (ενιαίος τόμος) Πανεπιστημιακές εκδόσεις </a:t>
            </a:r>
            <a:r>
              <a:rPr lang="el-GR" sz="2400" dirty="0" smtClean="0"/>
              <a:t>Κρήτης.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400" dirty="0"/>
              <a:t>Mills J. S., The Organic Chemistry of Museum Objects, 2nd Ed., Butterworth-Heinemann, Oxford., 2004, </a:t>
            </a:r>
            <a:r>
              <a:rPr lang="el-GR" sz="2400" dirty="0"/>
              <a:t>σελ. </a:t>
            </a:r>
            <a:r>
              <a:rPr lang="el-GR" sz="2400" dirty="0" smtClean="0"/>
              <a:t>31-48.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4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14204"/>
            <a:ext cx="5828703" cy="885497"/>
            <a:chOff x="1767633" y="5814204"/>
            <a:chExt cx="5828703" cy="885497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755"/>
            <a:stretch/>
          </p:blipFill>
          <p:spPr bwMode="auto">
            <a:xfrm>
              <a:off x="3923928" y="5814204"/>
              <a:ext cx="3672408" cy="88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8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8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Η εξοικείωση με τη χημική σύσταση των λιπαρών υλών.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Η κατανόηση της όξινης υδρόλυσης ως παράγοντα φθοράς των λιπαρών υλών.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Ο συσχετισμός της φθοράς λόγω όξινης υδρόλυσης στην ποιότητα και την ορθή χρήση ενός ελαιώδους συνδετικού μέσου.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Η χρήση κλασικών μεθόδων οξεοβασικής ογκομέτρησης στον προσδιορισμό της φθοράς που οφείλεται στην όξινη υδρόλυση.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6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4</a:t>
            </a:r>
            <a:r>
              <a:rPr lang="en-US" sz="2000" dirty="0" smtClean="0"/>
              <a:t>:</a:t>
            </a:r>
            <a:r>
              <a:rPr lang="el-GR" sz="2000" dirty="0"/>
              <a:t> Εξέταση λιπαρών υλών: </a:t>
            </a:r>
            <a:r>
              <a:rPr lang="el-GR" sz="2000" dirty="0" smtClean="0"/>
              <a:t>Προσδιορισμός </a:t>
            </a:r>
            <a:r>
              <a:rPr lang="el-GR" sz="2000" dirty="0"/>
              <a:t>της οξύτητας των </a:t>
            </a:r>
            <a:r>
              <a:rPr lang="el-GR" sz="2000" dirty="0" smtClean="0"/>
              <a:t>λαδιών».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4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385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399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– έλαια: </a:t>
            </a:r>
            <a:r>
              <a:rPr lang="el-GR" dirty="0" smtClean="0"/>
              <a:t>ορισμοί </a:t>
            </a:r>
            <a:r>
              <a:rPr lang="el-GR" sz="3200" b="0" dirty="0" smtClean="0"/>
              <a:t>(1 από 4)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Τα λίπη είναι μια από τρεις μεγάλες κατηγορίες ενώσεων με τεράστιο </a:t>
            </a:r>
            <a:r>
              <a:rPr lang="el-GR" sz="2400" b="1" dirty="0"/>
              <a:t>βιολογικό </a:t>
            </a:r>
            <a:r>
              <a:rPr lang="el-GR" sz="2400" dirty="0"/>
              <a:t>και </a:t>
            </a:r>
            <a:r>
              <a:rPr lang="el-GR" sz="2400" b="1" dirty="0"/>
              <a:t>διατροφικό</a:t>
            </a:r>
            <a:r>
              <a:rPr lang="el-GR" sz="2400" dirty="0"/>
              <a:t> ενδιαφέρον. 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Επειδή οι τρεις αυτές κατηγορίες χημικών ενώσεων βρίσκονταν σε άμεση πρόσβαση στο περιβάλλον του ανθρώπου, χρησιμοποιήθηκαν σε μεγάλη έκταση και ως παραδοσιακά </a:t>
            </a:r>
            <a:r>
              <a:rPr lang="el-GR" sz="2400" b="1" dirty="0"/>
              <a:t>υλικά στην τέχνη. 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Η συνηθέστερη παρουσία των λαδιών στην τέχνη αφορά τη χρήση τους ως </a:t>
            </a:r>
            <a:r>
              <a:rPr lang="el-GR" sz="2400" b="1" dirty="0"/>
              <a:t>συνδετικά υλικά </a:t>
            </a:r>
            <a:r>
              <a:rPr lang="el-GR" sz="2400" dirty="0"/>
              <a:t>στα χρωματικά </a:t>
            </a:r>
            <a:r>
              <a:rPr lang="el-GR" sz="2400" dirty="0" smtClean="0"/>
              <a:t>στρώματα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buFont typeface="Wingdings" pitchFamily="2" charset="2"/>
              <a:buChar char="§"/>
            </a:pPr>
            <a:endParaRPr lang="el-GR" dirty="0"/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8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– έλαια: ορισμοί </a:t>
            </a:r>
            <a:r>
              <a:rPr lang="el-GR" sz="3200" b="0" dirty="0" smtClean="0"/>
              <a:t>(2 από 4)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/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Οι λιπαρές ύλες από χημική άποψη είναι </a:t>
            </a:r>
            <a:r>
              <a:rPr lang="el-GR" sz="2400" b="1" dirty="0"/>
              <a:t>τριεστέρες της γλυκερίνης</a:t>
            </a:r>
            <a:r>
              <a:rPr lang="el-GR" sz="2400" dirty="0"/>
              <a:t> (ή όπως αλλιώς λέγονται, </a:t>
            </a:r>
            <a:r>
              <a:rPr lang="el-GR" sz="2400" b="1" dirty="0"/>
              <a:t>τριγλυκερίδια</a:t>
            </a:r>
            <a:r>
              <a:rPr lang="el-GR" sz="2400" dirty="0"/>
              <a:t>),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δηλαδή εστέρες λιπαρών οξέων και στις τρεις </a:t>
            </a:r>
            <a:r>
              <a:rPr lang="el-GR" sz="2400" b="1" dirty="0"/>
              <a:t>θέσεις</a:t>
            </a:r>
            <a:r>
              <a:rPr lang="el-GR" sz="2400" dirty="0"/>
              <a:t> (ή </a:t>
            </a:r>
            <a:r>
              <a:rPr lang="el-GR" sz="2400" b="1" dirty="0"/>
              <a:t>υδροξύλια</a:t>
            </a:r>
            <a:r>
              <a:rPr lang="el-GR" sz="2400" dirty="0"/>
              <a:t>) της γλυκερίνης.</a:t>
            </a:r>
          </a:p>
          <a:p>
            <a:endParaRPr lang="el-GR" dirty="0"/>
          </a:p>
        </p:txBody>
      </p:sp>
      <p:graphicFrame>
        <p:nvGraphicFramePr>
          <p:cNvPr id="6" name="Object 5" title="Λίπη – έλαια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77912"/>
              </p:ext>
            </p:extLst>
          </p:nvPr>
        </p:nvGraphicFramePr>
        <p:xfrm>
          <a:off x="6084168" y="2624096"/>
          <a:ext cx="2214562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hemSketch" r:id="rId4" imgW="1359360" imgH="1109520" progId="ACD.ChemSketch.20">
                  <p:embed/>
                </p:oleObj>
              </mc:Choice>
              <mc:Fallback>
                <p:oleObj name="ChemSketch" r:id="rId4" imgW="1359360" imgH="110952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624096"/>
                        <a:ext cx="2214562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6 - Στρογγυλεμένο ορθογώνιο" title="τμήματα της γλυκερίνης"/>
          <p:cNvSpPr/>
          <p:nvPr/>
        </p:nvSpPr>
        <p:spPr>
          <a:xfrm>
            <a:off x="5868144" y="2420888"/>
            <a:ext cx="1571636" cy="2214578"/>
          </a:xfrm>
          <a:prstGeom prst="roundRect">
            <a:avLst/>
          </a:prstGeom>
          <a:noFill/>
          <a:ln w="38100" cap="flat" cmpd="thickThin" algn="ctr">
            <a:solidFill>
              <a:srgbClr val="6E561C"/>
            </a:solidFill>
            <a:prstDash val="sysDash"/>
          </a:ln>
          <a:effectLst/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6E561C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2880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srgbClr val="6E561C"/>
                </a:solidFill>
                <a:latin typeface="+mn-lt"/>
              </a:rPr>
              <a:t>Τμήμα της γλυκερίνης</a:t>
            </a:r>
          </a:p>
        </p:txBody>
      </p:sp>
      <p:sp>
        <p:nvSpPr>
          <p:cNvPr id="8" name="9 - Έλλειψη" title="CO-R"/>
          <p:cNvSpPr/>
          <p:nvPr/>
        </p:nvSpPr>
        <p:spPr>
          <a:xfrm>
            <a:off x="7524328" y="2564904"/>
            <a:ext cx="928694" cy="428628"/>
          </a:xfrm>
          <a:prstGeom prst="ellipse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9" name="9 - Έλλειψη" title="CO-R"/>
          <p:cNvSpPr/>
          <p:nvPr/>
        </p:nvSpPr>
        <p:spPr>
          <a:xfrm>
            <a:off x="7524328" y="3313863"/>
            <a:ext cx="928694" cy="428628"/>
          </a:xfrm>
          <a:prstGeom prst="ellipse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10" name="9 - Έλλειψη" title="CO-R"/>
          <p:cNvSpPr/>
          <p:nvPr/>
        </p:nvSpPr>
        <p:spPr>
          <a:xfrm>
            <a:off x="7524328" y="4005064"/>
            <a:ext cx="928694" cy="428628"/>
          </a:xfrm>
          <a:prstGeom prst="ellipse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cxnSp>
        <p:nvCxnSpPr>
          <p:cNvPr id="12" name="15 - Ευθύγραμμο βέλος σύνδεσης" title="βέλος"/>
          <p:cNvCxnSpPr/>
          <p:nvPr/>
        </p:nvCxnSpPr>
        <p:spPr>
          <a:xfrm flipH="1">
            <a:off x="8198217" y="1628800"/>
            <a:ext cx="505849" cy="912243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- Ευθύγραμμο βέλος σύνδεσης" title="βέλος"/>
          <p:cNvCxnSpPr>
            <a:endCxn id="9" idx="7"/>
          </p:cNvCxnSpPr>
          <p:nvPr/>
        </p:nvCxnSpPr>
        <p:spPr>
          <a:xfrm flipH="1">
            <a:off x="8317018" y="1604939"/>
            <a:ext cx="387048" cy="1771695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5 - Ευθύγραμμο βέλος σύνδεσης" title="βέλος"/>
          <p:cNvCxnSpPr>
            <a:endCxn id="10" idx="6"/>
          </p:cNvCxnSpPr>
          <p:nvPr/>
        </p:nvCxnSpPr>
        <p:spPr>
          <a:xfrm flipH="1">
            <a:off x="8453022" y="1596579"/>
            <a:ext cx="269724" cy="2622799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3 - TextBox"/>
          <p:cNvSpPr txBox="1"/>
          <p:nvPr/>
        </p:nvSpPr>
        <p:spPr>
          <a:xfrm>
            <a:off x="6869532" y="972188"/>
            <a:ext cx="228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 smtClean="0">
                <a:solidFill>
                  <a:srgbClr val="820000"/>
                </a:solidFill>
              </a:rPr>
              <a:t>Τμήμα των λιπαρών οξέων</a:t>
            </a:r>
            <a:endParaRPr lang="el-GR" sz="2000" b="1" dirty="0">
              <a:solidFill>
                <a:srgbClr val="820000"/>
              </a:solidFill>
            </a:endParaRPr>
          </a:p>
        </p:txBody>
      </p:sp>
      <p:sp>
        <p:nvSpPr>
          <p:cNvPr id="22" name="7 - Δεξιό άγκιστρο" title="αγκύλη"/>
          <p:cNvSpPr/>
          <p:nvPr/>
        </p:nvSpPr>
        <p:spPr>
          <a:xfrm rot="5400000">
            <a:off x="6876614" y="3975045"/>
            <a:ext cx="571504" cy="2071702"/>
          </a:xfrm>
          <a:prstGeom prst="rightBrace">
            <a:avLst/>
          </a:pr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5519041" y="5296648"/>
            <a:ext cx="3286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6E561C"/>
                </a:solidFill>
                <a:latin typeface="+mn-lt"/>
              </a:rPr>
              <a:t>Μόριο τριεστέρα της γλυκερίνης (τριγλυκεριδίου)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– έλαια: ορισμοί </a:t>
            </a:r>
            <a:r>
              <a:rPr lang="el-GR" sz="3200" b="0" dirty="0" smtClean="0"/>
              <a:t>(3 από 4)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Στη θέση του οξέος μπορεί θεωρητικά να βρίσκεται οποιοδήποτε οργανικό οξύ (π.χ. το οξικό οξύ που περιέχει ένα μόνο άνθρακα πλέον της καρβοξυλομάδας).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Στην περίπτωση όμως, των λαδιών, τα οξέα πρέπει να είναι λιπαρά οξέα (δηλαδή να έχουν ένα σημαντικό αριθμό ανθράκων.</a:t>
            </a:r>
          </a:p>
          <a:p>
            <a:endParaRPr lang="el-GR" dirty="0"/>
          </a:p>
        </p:txBody>
      </p:sp>
      <p:pic>
        <p:nvPicPr>
          <p:cNvPr id="5" name="Picture 4" title="Τρισδιάστατη δομή τριεστέρα της γλυκερίνης με οξικό οξύ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500174"/>
            <a:ext cx="23274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9 - Έλλειψη" title="τμήμα της γλυκερίνης"/>
          <p:cNvSpPr/>
          <p:nvPr/>
        </p:nvSpPr>
        <p:spPr>
          <a:xfrm rot="19232556">
            <a:off x="5543981" y="1458490"/>
            <a:ext cx="1178278" cy="988693"/>
          </a:xfrm>
          <a:prstGeom prst="ellipse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860576" y="1146231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6E561C"/>
                </a:solidFill>
                <a:latin typeface="+mn-lt"/>
              </a:rPr>
              <a:t>Τμήμα της γλυκερίνης</a:t>
            </a:r>
          </a:p>
        </p:txBody>
      </p:sp>
      <p:sp>
        <p:nvSpPr>
          <p:cNvPr id="8" name="25 - Έλλειψη" title="τμήμα των λιπαρών οξέων"/>
          <p:cNvSpPr/>
          <p:nvPr/>
        </p:nvSpPr>
        <p:spPr>
          <a:xfrm rot="810624">
            <a:off x="6551147" y="2883008"/>
            <a:ext cx="1490073" cy="1091985"/>
          </a:xfrm>
          <a:prstGeom prst="ellipse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9" name="26 - Έλλειψη" title="τμήμα των λιπαρών οξέων "/>
          <p:cNvSpPr/>
          <p:nvPr/>
        </p:nvSpPr>
        <p:spPr>
          <a:xfrm rot="4239197">
            <a:off x="5880662" y="4350505"/>
            <a:ext cx="1355616" cy="106191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cxnSp>
        <p:nvCxnSpPr>
          <p:cNvPr id="10" name="29 - Ευθύγραμμο βέλος σύνδεσης" title="βέλος"/>
          <p:cNvCxnSpPr/>
          <p:nvPr/>
        </p:nvCxnSpPr>
        <p:spPr>
          <a:xfrm flipH="1">
            <a:off x="6697327" y="1952836"/>
            <a:ext cx="1249272" cy="0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9 - Ευθύγραμμο βέλος σύνδεσης" title="βέλος"/>
          <p:cNvCxnSpPr/>
          <p:nvPr/>
        </p:nvCxnSpPr>
        <p:spPr>
          <a:xfrm flipH="1">
            <a:off x="7283993" y="1952836"/>
            <a:ext cx="662606" cy="972108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9 - Ευθύγραμμο βέλος σύνδεσης" title="βέλος"/>
          <p:cNvCxnSpPr/>
          <p:nvPr/>
        </p:nvCxnSpPr>
        <p:spPr>
          <a:xfrm flipH="1">
            <a:off x="6990660" y="1952836"/>
            <a:ext cx="955939" cy="2667159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14429" y="1375226"/>
            <a:ext cx="1200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820000"/>
                </a:solidFill>
                <a:latin typeface="+mn-lt"/>
              </a:rPr>
              <a:t>Τμήμα των λιπαρών οξέων</a:t>
            </a:r>
          </a:p>
        </p:txBody>
      </p:sp>
      <p:sp>
        <p:nvSpPr>
          <p:cNvPr id="19" name="7 - Δεξιό άγκιστρο" title="αγκύλη"/>
          <p:cNvSpPr/>
          <p:nvPr/>
        </p:nvSpPr>
        <p:spPr>
          <a:xfrm rot="5400000">
            <a:off x="6386079" y="4232415"/>
            <a:ext cx="571504" cy="2928958"/>
          </a:xfrm>
          <a:prstGeom prst="rightBrace">
            <a:avLst/>
          </a:pr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4031432" y="595463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6E561C"/>
                </a:solidFill>
                <a:latin typeface="+mn-lt"/>
              </a:rPr>
              <a:t>Τρισδιάστατη δομή τριεστέρα της γλυκερίνης με οξικό οξύ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– έλαια: ορισμοί </a:t>
            </a:r>
            <a:r>
              <a:rPr lang="el-GR" sz="3200" b="0" dirty="0" smtClean="0"/>
              <a:t>(4 από 4)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dirty="0"/>
              <a:t>Ανάλογα με το είδος των λιπαρών οξέων (</a:t>
            </a:r>
            <a:r>
              <a:rPr lang="el-GR" sz="2400" b="1" dirty="0">
                <a:solidFill>
                  <a:srgbClr val="004A82"/>
                </a:solidFill>
              </a:rPr>
              <a:t>κορεσμένα,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ακόρεστα</a:t>
            </a:r>
            <a:r>
              <a:rPr lang="el-GR" sz="2400" dirty="0" smtClean="0"/>
              <a:t>), οι </a:t>
            </a:r>
            <a:r>
              <a:rPr lang="el-GR" sz="2400" dirty="0"/>
              <a:t>λιπαρές ύλες μπορούν να είναι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4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Ζωικής</a:t>
            </a:r>
            <a:r>
              <a:rPr lang="el-GR" sz="2400" dirty="0" smtClean="0"/>
              <a:t> </a:t>
            </a:r>
            <a:r>
              <a:rPr lang="el-GR" sz="2400" dirty="0"/>
              <a:t>προέλευσης (περιέχουν μόνο κορεσμένα λιπαρά οξέα στις 3 θέσεις εστεροποίησης) </a:t>
            </a:r>
          </a:p>
          <a:p>
            <a:pPr>
              <a:spcBef>
                <a:spcPts val="4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Φυτικής</a:t>
            </a:r>
            <a:r>
              <a:rPr lang="el-GR" sz="2400" dirty="0" smtClean="0"/>
              <a:t> </a:t>
            </a:r>
            <a:r>
              <a:rPr lang="el-GR" sz="2400" dirty="0"/>
              <a:t>προέλευσης (περιέχουν λιπαρά οξέα με τουλάχιστον ένα διπλό δεσμό σε κάποιες από τις 3 θέσεις εστεροποίησης)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9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08720"/>
          </a:xfrm>
        </p:spPr>
        <p:txBody>
          <a:bodyPr>
            <a:noAutofit/>
          </a:bodyPr>
          <a:lstStyle/>
          <a:p>
            <a:r>
              <a:rPr lang="el-GR" dirty="0"/>
              <a:t>Γενική δομή ενός τριεστέρα της γλυκερίνης (τριγλυκεριδίου)</a:t>
            </a:r>
          </a:p>
        </p:txBody>
      </p:sp>
      <p:pic>
        <p:nvPicPr>
          <p:cNvPr id="7" name="Content Placeholder 6" title="Γενική δομή ενός τριεστέρα της γλυκερίνης (τριγλυκεριδίου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340768"/>
            <a:ext cx="3105926" cy="47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0" y="1628800"/>
            <a:ext cx="156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Λιπαρό οξύ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8224" y="3717032"/>
            <a:ext cx="156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Λιπαρό οξύ </a:t>
            </a:r>
            <a:r>
              <a:rPr lang="el-GR" sz="2000" dirty="0" smtClean="0">
                <a:latin typeface="+mn-lt"/>
              </a:rPr>
              <a:t>2</a:t>
            </a:r>
            <a:endParaRPr lang="el-GR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1904" y="5357568"/>
            <a:ext cx="156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Λιπαρό οξύ 3</a:t>
            </a:r>
          </a:p>
        </p:txBody>
      </p:sp>
      <p:cxnSp>
        <p:nvCxnSpPr>
          <p:cNvPr id="13" name="Straight Arrow Connector 12" title="βέλος"/>
          <p:cNvCxnSpPr/>
          <p:nvPr/>
        </p:nvCxnSpPr>
        <p:spPr>
          <a:xfrm>
            <a:off x="2843808" y="2708920"/>
            <a:ext cx="85483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4867" y="2506178"/>
            <a:ext cx="2688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1η θέση εστεροποίησης</a:t>
            </a:r>
          </a:p>
        </p:txBody>
      </p:sp>
      <p:cxnSp>
        <p:nvCxnSpPr>
          <p:cNvPr id="17" name="Straight Arrow Connector 16" title="βέλος"/>
          <p:cNvCxnSpPr/>
          <p:nvPr/>
        </p:nvCxnSpPr>
        <p:spPr>
          <a:xfrm flipH="1">
            <a:off x="5066041" y="2852936"/>
            <a:ext cx="576063" cy="8107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42104" y="2652881"/>
            <a:ext cx="2688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2η </a:t>
            </a:r>
            <a:r>
              <a:rPr lang="el-GR" sz="2000" dirty="0">
                <a:latin typeface="+mn-lt"/>
              </a:rPr>
              <a:t>θέση εστεροποίησης</a:t>
            </a:r>
          </a:p>
        </p:txBody>
      </p:sp>
      <p:cxnSp>
        <p:nvCxnSpPr>
          <p:cNvPr id="21" name="Straight Arrow Connector 20" title="βέλος"/>
          <p:cNvCxnSpPr/>
          <p:nvPr/>
        </p:nvCxnSpPr>
        <p:spPr>
          <a:xfrm>
            <a:off x="2996208" y="4581128"/>
            <a:ext cx="85483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4600" y="4381073"/>
            <a:ext cx="2688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3</a:t>
            </a:r>
            <a:r>
              <a:rPr lang="el-GR" sz="2000" dirty="0" smtClean="0">
                <a:latin typeface="+mn-lt"/>
              </a:rPr>
              <a:t>η </a:t>
            </a:r>
            <a:r>
              <a:rPr lang="el-GR" sz="2000" dirty="0">
                <a:latin typeface="+mn-lt"/>
              </a:rPr>
              <a:t>θέση εστεροποίησης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48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Φυτικές λιπαρές ύλες (έλαια)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Στις φυτικής προέλευσης λιπαρές ύλες (κοινώς λάδια, ή έλαια) είναι δυνατόν να περιέχονται λιπαρά οξέα με 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1 διπλό δεσμό (π.χ. το </a:t>
            </a:r>
            <a:r>
              <a:rPr lang="el-GR" sz="2400" b="1" dirty="0"/>
              <a:t>ελαϊκό οξύ, </a:t>
            </a:r>
            <a:r>
              <a:rPr lang="el-GR" sz="2400" dirty="0"/>
              <a:t>C18:1)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2 διπλούς δεσμούς (π.χ. το </a:t>
            </a:r>
            <a:r>
              <a:rPr lang="el-GR" sz="2400" b="1" dirty="0"/>
              <a:t>λινελαϊκό οξύ, </a:t>
            </a:r>
            <a:r>
              <a:rPr lang="el-GR" sz="2400" dirty="0"/>
              <a:t>C18:2)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3 διπλούς δεσμούς (π.χ. το </a:t>
            </a:r>
            <a:r>
              <a:rPr lang="el-GR" sz="2400" b="1" dirty="0"/>
              <a:t>λινολενικό οξύ, </a:t>
            </a:r>
            <a:r>
              <a:rPr lang="el-GR" sz="2400" dirty="0"/>
              <a:t>C18:3)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graphicFrame>
        <p:nvGraphicFramePr>
          <p:cNvPr id="5" name="Object 4" title="Ελαϊκό οξύ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584016"/>
              </p:ext>
            </p:extLst>
          </p:nvPr>
        </p:nvGraphicFramePr>
        <p:xfrm>
          <a:off x="5508104" y="1340768"/>
          <a:ext cx="3065462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hemSketch" r:id="rId3" imgW="2420280" imgH="1694520" progId="ACD.ChemSketch.20">
                  <p:embed/>
                </p:oleObj>
              </mc:Choice>
              <mc:Fallback>
                <p:oleObj name="ChemSketch" r:id="rId3" imgW="2420280" imgH="169452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340768"/>
                        <a:ext cx="3065462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6 - TextBox"/>
          <p:cNvSpPr txBox="1"/>
          <p:nvPr/>
        </p:nvSpPr>
        <p:spPr>
          <a:xfrm>
            <a:off x="7380312" y="2132856"/>
            <a:ext cx="130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Ελαϊκό οξύ</a:t>
            </a:r>
            <a:endParaRPr lang="el-GR" sz="2000" dirty="0"/>
          </a:p>
        </p:txBody>
      </p:sp>
      <p:graphicFrame>
        <p:nvGraphicFramePr>
          <p:cNvPr id="7" name="Object 6" title="Λινελαϊκό οξύ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53883"/>
              </p:ext>
            </p:extLst>
          </p:nvPr>
        </p:nvGraphicFramePr>
        <p:xfrm>
          <a:off x="5364088" y="4149080"/>
          <a:ext cx="3233738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hemSketch" r:id="rId5" imgW="3233880" imgH="1551600" progId="ACD.ChemSketch.20">
                  <p:embed/>
                </p:oleObj>
              </mc:Choice>
              <mc:Fallback>
                <p:oleObj name="ChemSketch" r:id="rId5" imgW="3233880" imgH="155160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149080"/>
                        <a:ext cx="3233738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404212" y="5805264"/>
            <a:ext cx="1630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Λινελαϊκό οξύ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73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189</TotalTime>
  <Words>2279</Words>
  <Application>Microsoft Office PowerPoint</Application>
  <PresentationFormat>Προβολή στην οθόνη (4:3)</PresentationFormat>
  <Paragraphs>300</Paragraphs>
  <Slides>35</Slides>
  <Notes>14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OC_template_updated</vt:lpstr>
      <vt:lpstr>1_OC_template_updated</vt:lpstr>
      <vt:lpstr>ChemSketch</vt:lpstr>
      <vt:lpstr>Εργαστήριο  Επιστήμης Υλικών ΙΙ</vt:lpstr>
      <vt:lpstr>Βασικοί όροι</vt:lpstr>
      <vt:lpstr>Στόχος του εργαστηριακού μαθήματος</vt:lpstr>
      <vt:lpstr>Λίπη – έλαια: ορισμοί (1 από 4) </vt:lpstr>
      <vt:lpstr>Λίπη – έλαια: ορισμοί (2 από 4) </vt:lpstr>
      <vt:lpstr>Λίπη – έλαια: ορισμοί (3 από 4) </vt:lpstr>
      <vt:lpstr>Λίπη – έλαια: ορισμοί (4 από 4) </vt:lpstr>
      <vt:lpstr>Γενική δομή ενός τριεστέρα της γλυκερίνης (τριγλυκεριδίου)</vt:lpstr>
      <vt:lpstr>Φυτικές λιπαρές ύλες (έλαια)</vt:lpstr>
      <vt:lpstr>Είδη φυτικών λιπαρών υλών</vt:lpstr>
      <vt:lpstr>Πολυακόρεστα έλαια</vt:lpstr>
      <vt:lpstr>Λάδια ζωγραφικής: πολυμεριζόμενα (ή «ξηραινόμενα») λάδια (1 από 2)</vt:lpstr>
      <vt:lpstr>Λάδια ζωγραφικής: πολυμεριζόμενα (ή «ξηραινόμενα») λάδια (2 από 2)</vt:lpstr>
      <vt:lpstr>Φθορά των λαδιών: όξινη υδρόλυση</vt:lpstr>
      <vt:lpstr>Γιατί είναι ανεπιθύμητη η οξύτητα στα λάδια ζωγραφικής;</vt:lpstr>
      <vt:lpstr>Προσδιορισμός της οξύτητας των λαδιών</vt:lpstr>
      <vt:lpstr>Ορισμοί για την οξύτητα των λαδιών</vt:lpstr>
      <vt:lpstr>Πειραματική διαδικασία</vt:lpstr>
      <vt:lpstr>Πειραματικός προσδιορισμός της οξύτητας</vt:lpstr>
      <vt:lpstr>Υπολογισμός του βαθμού οξύτητας (a)  (1 από 3) </vt:lpstr>
      <vt:lpstr>Υπολογισμός του βαθμού οξύτητας (a)  (2 από 3) </vt:lpstr>
      <vt:lpstr>Υπολογισμός του βαθμού οξύτητας (a)  (3 από 3) </vt:lpstr>
      <vt:lpstr>Υπολογισμός της % οξύτητας (1 από 2)</vt:lpstr>
      <vt:lpstr>Υπολογισμός της % οξύτητας (2 από 2)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76</cp:revision>
  <dcterms:created xsi:type="dcterms:W3CDTF">2013-05-27T12:29:56Z</dcterms:created>
  <dcterms:modified xsi:type="dcterms:W3CDTF">2015-02-27T13:27:31Z</dcterms:modified>
</cp:coreProperties>
</file>