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7" r:id="rId19"/>
    <p:sldId id="262" r:id="rId20"/>
    <p:sldId id="264" r:id="rId21"/>
    <p:sldId id="269" r:id="rId22"/>
    <p:sldId id="270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9A"/>
                </a:solidFill>
                <a:latin typeface="Arial"/>
                <a:cs typeface="Arial"/>
              </a:defRPr>
            </a:lvl1pPr>
          </a:lstStyle>
          <a:p>
            <a:pPr marL="12750"/>
            <a:r>
              <a:rPr lang="el-GR" spc="-10" smtClean="0"/>
              <a:t>Ενεργειακή</a:t>
            </a:r>
            <a:r>
              <a:rPr lang="el-GR" spc="-5" smtClean="0"/>
              <a:t> </a:t>
            </a:r>
            <a:r>
              <a:rPr lang="el-GR" spc="-10" smtClean="0"/>
              <a:t>Τεχνολογία</a:t>
            </a:r>
            <a:endParaRPr lang="el-GR"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69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9A"/>
                </a:solidFill>
                <a:latin typeface="Arial"/>
                <a:cs typeface="Arial"/>
              </a:defRPr>
            </a:lvl1pPr>
          </a:lstStyle>
          <a:p>
            <a:pPr marL="12750"/>
            <a:r>
              <a:rPr lang="el-GR" spc="-10" smtClean="0"/>
              <a:t>Ενεργειακή</a:t>
            </a:r>
            <a:r>
              <a:rPr lang="el-GR" spc="-5" smtClean="0"/>
              <a:t> </a:t>
            </a:r>
            <a:r>
              <a:rPr lang="el-GR" spc="-10" smtClean="0"/>
              <a:t>Τεχνολογία</a:t>
            </a:r>
            <a:endParaRPr lang="el-GR"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32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etch#/media/File:2013_Ahmanson_Cup_Regatta_yacht_Zapata_II_b_photo_D_Ramey_Logan.jpg" TargetMode="External"/><Relationship Id="rId13" Type="http://schemas.openxmlformats.org/officeDocument/2006/relationships/hyperlink" Target="http://www.geograph.org.uk/profile/1465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12" Type="http://schemas.openxmlformats.org/officeDocument/2006/relationships/hyperlink" Target="http://www.geograph.org.uk/gridref/TQ356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www.flickr.com/photos/11304375@N07/" TargetMode="External"/><Relationship Id="rId10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s://www.flickr.com/photos/11304375@N07/2818891443/in/photostream/" TargetMode="External"/><Relationship Id="rId9" Type="http://schemas.openxmlformats.org/officeDocument/2006/relationships/hyperlink" Target="https://commons.wikimedia.org/wiki/User:WPPilot" TargetMode="External"/><Relationship Id="rId14" Type="http://schemas.openxmlformats.org/officeDocument/2006/relationships/hyperlink" Target="http://creativecommons.org/licenses/by-sa/2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/3.0/" TargetMode="External"/><Relationship Id="rId5" Type="http://schemas.openxmlformats.org/officeDocument/2006/relationships/hyperlink" Target="http://www.ck12.org/" TargetMode="External"/><Relationship Id="rId4" Type="http://schemas.openxmlformats.org/officeDocument/2006/relationships/hyperlink" Target="http://www.ck12.org/user:Y21vc2J5QHRtc2FjaGFydGVyLm9yZw../book/7th-grade-NC-essential-standards/r2/section/1.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Bricktop" TargetMode="External"/><Relationship Id="rId4" Type="http://schemas.openxmlformats.org/officeDocument/2006/relationships/hyperlink" Target="https://en.wikipedia.org/wiki/Astronaut#/media/File:Astronaut-EVA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smtClean="0"/>
              <a:t>Εισαγωγή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55168"/>
            <a:ext cx="8229600" cy="631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5"/>
              </a:lnSpc>
            </a:pPr>
            <a:r>
              <a:rPr spc="20" dirty="0"/>
              <a:t>∆ιαστατική </a:t>
            </a:r>
            <a:r>
              <a:rPr spc="-25" dirty="0"/>
              <a:t>ανάλυση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err="1"/>
              <a:t>∆ιαστατική</a:t>
            </a:r>
            <a:r>
              <a:rPr lang="el-GR" b="1" dirty="0"/>
              <a:t> ομοιογένεια:</a:t>
            </a:r>
          </a:p>
          <a:p>
            <a:r>
              <a:rPr lang="el-GR" dirty="0"/>
              <a:t>Σε κάθε εξίσωση οι προστιθέμενοι όροι πρέπει να έχουν την ίδια διάσταση (ο </a:t>
            </a:r>
            <a:r>
              <a:rPr lang="el-GR" dirty="0" smtClean="0"/>
              <a:t>έλεγχος μπορεί </a:t>
            </a:r>
            <a:r>
              <a:rPr lang="el-GR" dirty="0"/>
              <a:t>να γίνει μέσω των μονάδων μέτρησης)</a:t>
            </a:r>
          </a:p>
          <a:p>
            <a:r>
              <a:rPr lang="el-GR" dirty="0"/>
              <a:t>Τα δύο μέλη μιας εξίσωσης πρέπει να έχουν τη ίδια διάσταση.</a:t>
            </a:r>
          </a:p>
          <a:p>
            <a:r>
              <a:rPr lang="el-GR" dirty="0"/>
              <a:t>Σύμβολα διαστάσεων:</a:t>
            </a:r>
          </a:p>
          <a:p>
            <a:pPr lvl="1"/>
            <a:r>
              <a:rPr lang="el-GR" dirty="0"/>
              <a:t>Μήκος: L</a:t>
            </a:r>
          </a:p>
          <a:p>
            <a:pPr lvl="1"/>
            <a:r>
              <a:rPr lang="el-GR" dirty="0"/>
              <a:t>Μάζα</a:t>
            </a:r>
            <a:r>
              <a:rPr lang="el-GR" dirty="0" smtClean="0"/>
              <a:t>: Μ</a:t>
            </a:r>
            <a:endParaRPr lang="el-GR" dirty="0"/>
          </a:p>
          <a:p>
            <a:pPr lvl="1"/>
            <a:r>
              <a:rPr lang="el-GR" dirty="0" smtClean="0"/>
              <a:t>Χρόνος</a:t>
            </a:r>
            <a:r>
              <a:rPr lang="en-US" dirty="0" smtClean="0"/>
              <a:t>:</a:t>
            </a:r>
            <a:r>
              <a:rPr lang="el-GR" dirty="0" smtClean="0"/>
              <a:t> Τ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5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68174" y="2174381"/>
            <a:ext cx="547621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591" y="0"/>
                </a:lnTo>
              </a:path>
            </a:pathLst>
          </a:custGeom>
          <a:ln w="194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9046" y="2174381"/>
            <a:ext cx="71636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994" y="0"/>
                </a:lnTo>
              </a:path>
            </a:pathLst>
          </a:custGeom>
          <a:ln w="194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7414" y="1603626"/>
            <a:ext cx="4568816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>
              <a:tabLst>
                <a:tab pos="1793221" algn="l"/>
              </a:tabLst>
            </a:pPr>
            <a:r>
              <a:rPr sz="3700" i="1" dirty="0">
                <a:latin typeface="Times New Roman"/>
                <a:cs typeface="Times New Roman"/>
              </a:rPr>
              <a:t>t</a:t>
            </a:r>
            <a:r>
              <a:rPr sz="3700" i="1" spc="131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spc="251" dirty="0">
                <a:latin typeface="Times New Roman"/>
                <a:cs typeface="Times New Roman"/>
              </a:rPr>
              <a:t> </a:t>
            </a:r>
            <a:r>
              <a:rPr sz="5500" i="1" baseline="35007" dirty="0">
                <a:latin typeface="Times New Roman"/>
                <a:cs typeface="Times New Roman"/>
              </a:rPr>
              <a:t>ml</a:t>
            </a:r>
            <a:r>
              <a:rPr sz="5500" i="1" spc="-52" baseline="3500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,	</a:t>
            </a:r>
            <a:r>
              <a:rPr sz="3700" i="1" dirty="0">
                <a:latin typeface="Times New Roman"/>
                <a:cs typeface="Times New Roman"/>
              </a:rPr>
              <a:t>T</a:t>
            </a:r>
            <a:r>
              <a:rPr sz="3700" i="1" spc="381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spc="311" dirty="0">
                <a:latin typeface="Times New Roman"/>
                <a:cs typeface="Times New Roman"/>
              </a:rPr>
              <a:t> </a:t>
            </a:r>
            <a:r>
              <a:rPr sz="5500" i="1" baseline="35007" dirty="0">
                <a:latin typeface="Times New Roman"/>
                <a:cs typeface="Times New Roman"/>
              </a:rPr>
              <a:t>ML</a:t>
            </a:r>
            <a:r>
              <a:rPr sz="5500" i="1" spc="392" baseline="3500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spc="60" dirty="0">
                <a:latin typeface="Times New Roman"/>
                <a:cs typeface="Times New Roman"/>
              </a:rPr>
              <a:t> </a:t>
            </a:r>
            <a:r>
              <a:rPr sz="3700" i="1" dirty="0">
                <a:latin typeface="Times New Roman"/>
                <a:cs typeface="Times New Roman"/>
              </a:rPr>
              <a:t>LT</a:t>
            </a:r>
            <a:r>
              <a:rPr sz="3700" i="1" spc="-261" dirty="0">
                <a:latin typeface="Times New Roman"/>
                <a:cs typeface="Times New Roman"/>
              </a:rPr>
              <a:t> </a:t>
            </a:r>
            <a:r>
              <a:rPr sz="3200" baseline="42635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Είναι </a:t>
            </a:r>
            <a:r>
              <a:rPr lang="el-GR" dirty="0" err="1"/>
              <a:t>διαστατικά</a:t>
            </a:r>
            <a:r>
              <a:rPr lang="el-GR" dirty="0"/>
              <a:t> συνεπείς οι παρακάτω </a:t>
            </a:r>
            <a:r>
              <a:rPr lang="el-GR" dirty="0" smtClean="0"/>
              <a:t>εξισώσεις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8" name="object 8"/>
          <p:cNvSpPr txBox="1"/>
          <p:nvPr/>
        </p:nvSpPr>
        <p:spPr>
          <a:xfrm>
            <a:off x="1511315" y="2267992"/>
            <a:ext cx="260438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3700" i="1" dirty="0">
                <a:latin typeface="Times New Roman"/>
                <a:cs typeface="Times New Roman"/>
              </a:rPr>
              <a:t>g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39837" y="5111444"/>
            <a:ext cx="340035" cy="0"/>
          </a:xfrm>
          <a:custGeom>
            <a:avLst/>
            <a:gdLst/>
            <a:ahLst/>
            <a:cxnLst/>
            <a:rect l="l" t="t" r="r" b="b"/>
            <a:pathLst>
              <a:path w="339089">
                <a:moveTo>
                  <a:pt x="0" y="0"/>
                </a:moveTo>
                <a:lnTo>
                  <a:pt x="339090" y="0"/>
                </a:lnTo>
              </a:path>
            </a:pathLst>
          </a:custGeom>
          <a:ln w="19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424" y="5248604"/>
            <a:ext cx="59856" cy="34482"/>
          </a:xfrm>
          <a:custGeom>
            <a:avLst/>
            <a:gdLst/>
            <a:ahLst/>
            <a:cxnLst/>
            <a:rect l="l" t="t" r="r" b="b"/>
            <a:pathLst>
              <a:path w="59689" h="34289">
                <a:moveTo>
                  <a:pt x="0" y="34290"/>
                </a:moveTo>
                <a:lnTo>
                  <a:pt x="59436" y="0"/>
                </a:lnTo>
              </a:path>
            </a:pathLst>
          </a:custGeom>
          <a:ln w="19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3025" y="5258566"/>
            <a:ext cx="86601" cy="457199"/>
          </a:xfrm>
          <a:custGeom>
            <a:avLst/>
            <a:gdLst/>
            <a:ahLst/>
            <a:cxnLst/>
            <a:rect l="l" t="t" r="r" b="b"/>
            <a:pathLst>
              <a:path w="86360" h="454660">
                <a:moveTo>
                  <a:pt x="0" y="0"/>
                </a:moveTo>
                <a:lnTo>
                  <a:pt x="86105" y="454152"/>
                </a:lnTo>
              </a:path>
            </a:pathLst>
          </a:custGeom>
          <a:ln w="3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9305" y="4487711"/>
            <a:ext cx="529792" cy="1227927"/>
          </a:xfrm>
          <a:custGeom>
            <a:avLst/>
            <a:gdLst/>
            <a:ahLst/>
            <a:cxnLst/>
            <a:rect l="l" t="t" r="r" b="b"/>
            <a:pathLst>
              <a:path w="528319" h="1221104">
                <a:moveTo>
                  <a:pt x="0" y="1220724"/>
                </a:moveTo>
                <a:lnTo>
                  <a:pt x="113538" y="0"/>
                </a:lnTo>
                <a:lnTo>
                  <a:pt x="528066" y="0"/>
                </a:lnTo>
              </a:path>
            </a:pathLst>
          </a:custGeom>
          <a:ln w="19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07553" y="5698398"/>
            <a:ext cx="547621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592" y="0"/>
                </a:lnTo>
              </a:path>
            </a:pathLst>
          </a:custGeom>
          <a:ln w="96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347" y="5111444"/>
            <a:ext cx="624670" cy="0"/>
          </a:xfrm>
          <a:custGeom>
            <a:avLst/>
            <a:gdLst/>
            <a:ahLst/>
            <a:cxnLst/>
            <a:rect l="l" t="t" r="r" b="b"/>
            <a:pathLst>
              <a:path w="622935">
                <a:moveTo>
                  <a:pt x="0" y="0"/>
                </a:moveTo>
                <a:lnTo>
                  <a:pt x="622554" y="0"/>
                </a:lnTo>
              </a:path>
            </a:pathLst>
          </a:custGeom>
          <a:ln w="19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2934" y="5537484"/>
            <a:ext cx="59856" cy="34482"/>
          </a:xfrm>
          <a:custGeom>
            <a:avLst/>
            <a:gdLst/>
            <a:ahLst/>
            <a:cxnLst/>
            <a:rect l="l" t="t" r="r" b="b"/>
            <a:pathLst>
              <a:path w="59689" h="34289">
                <a:moveTo>
                  <a:pt x="0" y="34290"/>
                </a:moveTo>
                <a:lnTo>
                  <a:pt x="59436" y="0"/>
                </a:lnTo>
              </a:path>
            </a:pathLst>
          </a:custGeom>
          <a:ln w="19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22536" y="5547445"/>
            <a:ext cx="86601" cy="646210"/>
          </a:xfrm>
          <a:custGeom>
            <a:avLst/>
            <a:gdLst/>
            <a:ahLst/>
            <a:cxnLst/>
            <a:rect l="l" t="t" r="r" b="b"/>
            <a:pathLst>
              <a:path w="86360" h="642620">
                <a:moveTo>
                  <a:pt x="0" y="0"/>
                </a:moveTo>
                <a:lnTo>
                  <a:pt x="86106" y="642365"/>
                </a:lnTo>
              </a:path>
            </a:pathLst>
          </a:custGeom>
          <a:ln w="38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8052" y="4487711"/>
            <a:ext cx="815064" cy="1706199"/>
          </a:xfrm>
          <a:custGeom>
            <a:avLst/>
            <a:gdLst/>
            <a:ahLst/>
            <a:cxnLst/>
            <a:rect l="l" t="t" r="r" b="b"/>
            <a:pathLst>
              <a:path w="812800" h="1696720">
                <a:moveTo>
                  <a:pt x="0" y="1696211"/>
                </a:moveTo>
                <a:lnTo>
                  <a:pt x="114299" y="0"/>
                </a:lnTo>
                <a:lnTo>
                  <a:pt x="812291" y="0"/>
                </a:lnTo>
              </a:path>
            </a:pathLst>
          </a:custGeom>
          <a:ln w="19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43746" y="4831167"/>
            <a:ext cx="62021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3700" dirty="0">
                <a:latin typeface="Symbol"/>
                <a:cs typeface="Symbol"/>
              </a:rPr>
              <a:t></a:t>
            </a:r>
            <a:r>
              <a:rPr sz="3700" spc="-291" dirty="0">
                <a:latin typeface="Times New Roman"/>
                <a:cs typeface="Times New Roman"/>
              </a:rPr>
              <a:t> </a:t>
            </a:r>
            <a:r>
              <a:rPr sz="3700" i="1" dirty="0">
                <a:latin typeface="Times New Roman"/>
                <a:cs typeface="Times New Roman"/>
              </a:rPr>
              <a:t>T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7890" y="5731917"/>
            <a:ext cx="5004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5500" i="1" baseline="-25114" dirty="0">
                <a:latin typeface="Times New Roman"/>
                <a:cs typeface="Times New Roman"/>
              </a:rPr>
              <a:t>T</a:t>
            </a:r>
            <a:r>
              <a:rPr sz="5500" i="1" spc="-444" baseline="-25114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8438" y="5139038"/>
            <a:ext cx="28527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3700" i="1" dirty="0">
                <a:latin typeface="Times New Roman"/>
                <a:cs typeface="Times New Roman"/>
              </a:rPr>
              <a:t>L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48438" y="4544409"/>
            <a:ext cx="28527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3700" i="1" dirty="0">
                <a:latin typeface="Times New Roman"/>
                <a:cs typeface="Times New Roman"/>
              </a:rPr>
              <a:t>L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6611" y="4831167"/>
            <a:ext cx="257318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>
              <a:lnSpc>
                <a:spcPts val="3634"/>
              </a:lnSpc>
              <a:tabLst>
                <a:tab pos="1357825" algn="l"/>
                <a:tab pos="1883743" algn="l"/>
              </a:tabLst>
            </a:pPr>
            <a:r>
              <a:rPr sz="3700" i="1" dirty="0">
                <a:latin typeface="Times New Roman"/>
                <a:cs typeface="Times New Roman"/>
              </a:rPr>
              <a:t>t</a:t>
            </a:r>
            <a:r>
              <a:rPr sz="3700" i="1" spc="131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	,	</a:t>
            </a:r>
            <a:r>
              <a:rPr sz="3700" i="1" dirty="0">
                <a:latin typeface="Times New Roman"/>
                <a:cs typeface="Times New Roman"/>
              </a:rPr>
              <a:t>T</a:t>
            </a:r>
            <a:r>
              <a:rPr sz="3700" i="1" spc="366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</a:t>
            </a:r>
            <a:endParaRPr sz="3700">
              <a:latin typeface="Symbol"/>
              <a:cs typeface="Symbol"/>
            </a:endParaRPr>
          </a:p>
          <a:p>
            <a:pPr marR="298339" algn="ctr">
              <a:lnSpc>
                <a:spcPts val="3634"/>
              </a:lnSpc>
            </a:pPr>
            <a:r>
              <a:rPr sz="3700" i="1" dirty="0">
                <a:latin typeface="Times New Roman"/>
                <a:cs typeface="Times New Roman"/>
              </a:rPr>
              <a:t>g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16576" y="4544409"/>
            <a:ext cx="155372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3700" i="1" dirty="0">
                <a:latin typeface="Times New Roman"/>
                <a:cs typeface="Times New Roman"/>
              </a:rPr>
              <a:t>l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8" name="object 7"/>
          <p:cNvSpPr txBox="1">
            <a:spLocks/>
          </p:cNvSpPr>
          <p:nvPr/>
        </p:nvSpPr>
        <p:spPr>
          <a:xfrm>
            <a:off x="1076611" y="2270268"/>
            <a:ext cx="6710462" cy="184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3650" b="0" i="1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179955" marR="4044950" lvl="0" indent="48260" defTabSz="914400" eaLnBrk="1" fontAlgn="auto" latinLnBrk="0" hangingPunct="1">
              <a:lnSpc>
                <a:spcPct val="7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50" b="0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lang="en-US" sz="365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475" b="0" i="1" u="none" strike="noStrike" kern="0" cap="none" spc="0" normalizeH="0" baseline="-25114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5475" b="0" i="1" u="none" strike="noStrike" kern="0" cap="none" spc="-419" normalizeH="0" baseline="-25114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lang="en-US" sz="215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775" marR="0" lvl="0" indent="0" defTabSz="914400" eaLnBrk="1" fontAlgn="auto" latinLnBrk="0" hangingPunct="1">
              <a:lnSpc>
                <a:spcPct val="100000"/>
              </a:lnSpc>
              <a:spcBef>
                <a:spcPts val="178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62855" algn="l"/>
              </a:tabLst>
              <a:defRPr/>
            </a:pPr>
            <a:r>
              <a:rPr kumimoji="0" lang="en-US" sz="4550" b="0" i="1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</a:t>
            </a:r>
            <a:r>
              <a:rPr kumimoji="0" lang="en-US" sz="4550" b="0" i="1" u="none" strike="noStrike" kern="0" cap="none" spc="2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lang="en-US" sz="43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3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lang="en-US" sz="4300" b="0" i="1" u="none" strike="noStrike" kern="0" cap="none" spc="-4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</a:t>
            </a:r>
            <a:r>
              <a:rPr kumimoji="0" lang="en-US" sz="4300" b="0" i="0" u="none" strike="noStrike" kern="0" cap="none" spc="-56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300" b="0" i="1" u="none" strike="noStrike" kern="0" cap="none" spc="2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	</a:t>
            </a:r>
            <a:r>
              <a:rPr kumimoji="0" lang="en-US" sz="43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lang="en-US" sz="4300" b="0" i="1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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3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MT</a:t>
            </a:r>
            <a:endParaRPr kumimoji="0" lang="en-US" sz="43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85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93993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lang="el-GR" spc="-30" dirty="0" err="1" smtClean="0"/>
              <a:t>Προθέμ</a:t>
            </a:r>
            <a:r>
              <a:rPr spc="-20" dirty="0" smtClean="0"/>
              <a:t>ατ</a:t>
            </a:r>
            <a:r>
              <a:rPr spc="-30" dirty="0" smtClean="0"/>
              <a:t>α</a:t>
            </a:r>
            <a:r>
              <a:rPr spc="5" dirty="0" smtClean="0"/>
              <a:t> </a:t>
            </a:r>
            <a:r>
              <a:rPr spc="-25" dirty="0"/>
              <a:t>–</a:t>
            </a:r>
            <a:r>
              <a:rPr spc="5" dirty="0"/>
              <a:t> </a:t>
            </a:r>
            <a:r>
              <a:rPr spc="45" dirty="0"/>
              <a:t>∆</a:t>
            </a:r>
            <a:r>
              <a:rPr spc="45" dirty="0" smtClean="0"/>
              <a:t>υ</a:t>
            </a:r>
            <a:r>
              <a:rPr lang="el-GR" spc="45" dirty="0" smtClean="0"/>
              <a:t>ν</a:t>
            </a:r>
            <a:r>
              <a:rPr spc="65" dirty="0" smtClean="0"/>
              <a:t>ά</a:t>
            </a:r>
            <a:r>
              <a:rPr lang="el-GR" spc="-35" dirty="0" err="1" smtClean="0"/>
              <a:t>μεις</a:t>
            </a:r>
            <a:r>
              <a:rPr spc="5" dirty="0" smtClean="0"/>
              <a:t> </a:t>
            </a:r>
            <a:r>
              <a:rPr spc="-20" dirty="0"/>
              <a:t>το</a:t>
            </a:r>
            <a:r>
              <a:rPr spc="-25" dirty="0"/>
              <a:t>υ</a:t>
            </a:r>
            <a:r>
              <a:rPr spc="15" dirty="0"/>
              <a:t> </a:t>
            </a:r>
            <a:r>
              <a:rPr spc="-25" dirty="0"/>
              <a:t>10</a:t>
            </a:r>
          </a:p>
        </p:txBody>
      </p:sp>
      <p:sp>
        <p:nvSpPr>
          <p:cNvPr id="3" name="object 3"/>
          <p:cNvSpPr/>
          <p:nvPr/>
        </p:nvSpPr>
        <p:spPr>
          <a:xfrm>
            <a:off x="651288" y="1690107"/>
            <a:ext cx="7841425" cy="3720943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9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Ακτίνα της </a:t>
            </a:r>
            <a:r>
              <a:rPr lang="el-GR" dirty="0" smtClean="0"/>
              <a:t>Γης </a:t>
            </a:r>
            <a:r>
              <a:rPr lang="el-GR" dirty="0"/>
              <a:t>= 6 370 000 m</a:t>
            </a:r>
          </a:p>
          <a:p>
            <a:r>
              <a:rPr lang="el-GR" dirty="0"/>
              <a:t>Μάζα ηλεκτρονίου = 0.000 000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911 </a:t>
            </a:r>
            <a:r>
              <a:rPr lang="el-GR" dirty="0" err="1"/>
              <a:t>kg</a:t>
            </a:r>
            <a:r>
              <a:rPr lang="el-GR" dirty="0"/>
              <a:t>=</a:t>
            </a:r>
          </a:p>
          <a:p>
            <a:r>
              <a:rPr lang="el-GR" dirty="0"/>
              <a:t>Μέγεθος </a:t>
            </a:r>
            <a:r>
              <a:rPr lang="el-GR" dirty="0" smtClean="0"/>
              <a:t>σωματιδίου </a:t>
            </a:r>
            <a:r>
              <a:rPr lang="el-GR" dirty="0"/>
              <a:t>= 0.000 03 m</a:t>
            </a:r>
          </a:p>
          <a:p>
            <a:r>
              <a:rPr lang="el-GR" dirty="0" smtClean="0"/>
              <a:t>Διάμετρος ατόμου=0.000 </a:t>
            </a:r>
            <a:r>
              <a:rPr lang="el-GR" dirty="0"/>
              <a:t>000 072 m =</a:t>
            </a:r>
          </a:p>
          <a:p>
            <a:r>
              <a:rPr lang="el-GR" dirty="0"/>
              <a:t>Μήκος </a:t>
            </a:r>
            <a:r>
              <a:rPr lang="el-GR" dirty="0" smtClean="0"/>
              <a:t>κύματος </a:t>
            </a:r>
            <a:r>
              <a:rPr lang="el-GR" dirty="0"/>
              <a:t>φωτός =0.000 000 55 m =</a:t>
            </a:r>
          </a:p>
          <a:p>
            <a:r>
              <a:rPr lang="el-GR" dirty="0"/>
              <a:t>Συχνότητα </a:t>
            </a:r>
            <a:r>
              <a:rPr lang="el-GR" dirty="0" err="1" smtClean="0"/>
              <a:t>ραδιοκύματος</a:t>
            </a:r>
            <a:r>
              <a:rPr lang="el-GR" dirty="0" smtClean="0"/>
              <a:t> </a:t>
            </a:r>
            <a:r>
              <a:rPr lang="el-GR" dirty="0"/>
              <a:t>= 91 000 000Hz=</a:t>
            </a:r>
          </a:p>
          <a:p>
            <a:r>
              <a:rPr lang="el-GR" dirty="0" smtClean="0"/>
              <a:t>Διάμετρος </a:t>
            </a:r>
            <a:r>
              <a:rPr lang="el-GR" dirty="0"/>
              <a:t>της </a:t>
            </a:r>
            <a:r>
              <a:rPr lang="el-GR" dirty="0" smtClean="0"/>
              <a:t>Γης</a:t>
            </a:r>
            <a:r>
              <a:rPr lang="el-GR" dirty="0"/>
              <a:t>= 12 800 000 m =</a:t>
            </a:r>
          </a:p>
          <a:p>
            <a:r>
              <a:rPr lang="el-GR" dirty="0"/>
              <a:t>Απόσταση </a:t>
            </a:r>
            <a:r>
              <a:rPr lang="el-GR" dirty="0" smtClean="0"/>
              <a:t>Γης </a:t>
            </a:r>
            <a:r>
              <a:rPr lang="el-GR" dirty="0"/>
              <a:t>- σελήνης= 383 000 </a:t>
            </a:r>
            <a:r>
              <a:rPr lang="el-GR" dirty="0" err="1"/>
              <a:t>000</a:t>
            </a:r>
            <a:r>
              <a:rPr lang="el-GR" dirty="0"/>
              <a:t> m =</a:t>
            </a:r>
          </a:p>
          <a:p>
            <a:r>
              <a:rPr lang="el-GR" dirty="0"/>
              <a:t>Μάζα της </a:t>
            </a:r>
            <a:r>
              <a:rPr lang="el-GR" dirty="0" smtClean="0"/>
              <a:t>Γης </a:t>
            </a:r>
            <a:r>
              <a:rPr lang="el-GR" dirty="0"/>
              <a:t>= 6 000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000</a:t>
            </a:r>
            <a:r>
              <a:rPr lang="el-GR" dirty="0"/>
              <a:t> </a:t>
            </a:r>
            <a:r>
              <a:rPr lang="el-GR" dirty="0" err="1"/>
              <a:t>kg</a:t>
            </a:r>
            <a:r>
              <a:rPr lang="el-GR" dirty="0" smtClean="0"/>
              <a:t>=...................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5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dirty="0"/>
              <a:t>Το </a:t>
            </a:r>
            <a:r>
              <a:rPr lang="el-GR" dirty="0" smtClean="0"/>
              <a:t>παγκόσμιο </a:t>
            </a:r>
            <a:r>
              <a:rPr lang="el-GR" dirty="0"/>
              <a:t>ρεκόρ στα 100m είναι 9,58 </a:t>
            </a:r>
            <a:r>
              <a:rPr lang="el-GR" dirty="0" err="1"/>
              <a:t>sec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Θεωρώντας </a:t>
            </a:r>
            <a:r>
              <a:rPr lang="el-GR" dirty="0"/>
              <a:t>την ταχύτητα σταθερή στη διάρκεια του αγώνα, εκφράστε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m/</a:t>
            </a:r>
            <a:r>
              <a:rPr lang="el-GR" dirty="0" err="1"/>
              <a:t>sec</a:t>
            </a:r>
            <a:r>
              <a:rPr lang="el-GR" dirty="0"/>
              <a:t> και </a:t>
            </a:r>
            <a:r>
              <a:rPr lang="el-GR" dirty="0" err="1"/>
              <a:t>km</a:t>
            </a:r>
            <a:r>
              <a:rPr lang="el-GR" dirty="0"/>
              <a:t>/</a:t>
            </a:r>
            <a:r>
              <a:rPr lang="el-GR" dirty="0" err="1"/>
              <a:t>hr</a:t>
            </a:r>
            <a:r>
              <a:rPr lang="el-GR" dirty="0"/>
              <a:t>.</a:t>
            </a:r>
          </a:p>
          <a:p>
            <a:pPr>
              <a:spcAft>
                <a:spcPts val="600"/>
              </a:spcAft>
            </a:pPr>
            <a:r>
              <a:rPr lang="el-GR" dirty="0"/>
              <a:t>Πόσα </a:t>
            </a:r>
            <a:r>
              <a:rPr lang="el-GR" dirty="0" smtClean="0"/>
              <a:t>μέτρα </a:t>
            </a:r>
            <a:r>
              <a:rPr lang="el-GR" dirty="0"/>
              <a:t>είναι ένα έτος </a:t>
            </a:r>
            <a:r>
              <a:rPr lang="el-GR" dirty="0" smtClean="0"/>
              <a:t>φωτός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c=3×108m/sec).</a:t>
            </a:r>
          </a:p>
          <a:p>
            <a:pPr>
              <a:spcAft>
                <a:spcPts val="600"/>
              </a:spcAft>
            </a:pPr>
            <a:r>
              <a:rPr lang="el-GR" dirty="0"/>
              <a:t>Εκφράστε την πυκνότητα του </a:t>
            </a:r>
            <a:r>
              <a:rPr lang="el-GR" dirty="0" smtClean="0"/>
              <a:t>νερού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0,98g/cm3) σε kg/m3.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03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Ακρίβεια και </a:t>
            </a:r>
            <a:r>
              <a:rPr lang="el-GR" dirty="0" err="1" smtClean="0"/>
              <a:t>επαναληψημότητα</a:t>
            </a:r>
            <a:r>
              <a:rPr lang="el-GR" dirty="0" smtClean="0"/>
              <a:t> συστήματος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Ακρίβεια μ</a:t>
            </a:r>
            <a:r>
              <a:rPr lang="el-GR" b="1" dirty="0" smtClean="0"/>
              <a:t>ετρητικού συστήματος</a:t>
            </a:r>
            <a:r>
              <a:rPr lang="el-GR" dirty="0"/>
              <a:t>: Πόσο κοντά είναι οι </a:t>
            </a:r>
            <a:r>
              <a:rPr lang="el-GR" dirty="0" smtClean="0"/>
              <a:t>μετρήσεις μας </a:t>
            </a:r>
            <a:r>
              <a:rPr lang="el-GR" dirty="0"/>
              <a:t>στην </a:t>
            </a:r>
            <a:r>
              <a:rPr lang="el-GR" dirty="0" smtClean="0"/>
              <a:t>πραγματική τιμή </a:t>
            </a:r>
            <a:r>
              <a:rPr lang="el-GR" dirty="0"/>
              <a:t>της </a:t>
            </a:r>
            <a:r>
              <a:rPr lang="el-GR" dirty="0" smtClean="0"/>
              <a:t>παραμέτρου </a:t>
            </a:r>
            <a:r>
              <a:rPr lang="el-GR" dirty="0"/>
              <a:t>την οποία </a:t>
            </a:r>
            <a:r>
              <a:rPr lang="el-GR" dirty="0" smtClean="0"/>
              <a:t>μετράμε</a:t>
            </a:r>
            <a:r>
              <a:rPr lang="el-GR" dirty="0"/>
              <a:t>.</a:t>
            </a:r>
          </a:p>
          <a:p>
            <a:r>
              <a:rPr lang="el-GR" b="1" dirty="0" err="1" smtClean="0"/>
              <a:t>Επαναληψιμότητα</a:t>
            </a:r>
            <a:r>
              <a:rPr lang="el-GR" b="1" dirty="0" smtClean="0"/>
              <a:t> μετρητικού συστήματος</a:t>
            </a:r>
            <a:r>
              <a:rPr lang="el-GR" dirty="0"/>
              <a:t>: Οι </a:t>
            </a:r>
            <a:r>
              <a:rPr lang="el-GR" dirty="0" smtClean="0"/>
              <a:t>μετρήσεις με </a:t>
            </a:r>
            <a:r>
              <a:rPr lang="el-GR" dirty="0"/>
              <a:t>ίδιες συνθήκες πόσο κοντινά </a:t>
            </a:r>
            <a:r>
              <a:rPr lang="el-GR" dirty="0" smtClean="0"/>
              <a:t>αποτελέσματα </a:t>
            </a:r>
            <a:r>
              <a:rPr lang="el-GR" dirty="0"/>
              <a:t>δίνουν.</a:t>
            </a:r>
          </a:p>
        </p:txBody>
      </p:sp>
    </p:spTree>
    <p:extLst>
      <p:ext uri="{BB962C8B-B14F-4D97-AF65-F5344CB8AC3E}">
        <p14:creationId xmlns:p14="http://schemas.microsoft.com/office/powerpoint/2010/main" val="41833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9331" y="1884736"/>
            <a:ext cx="483816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247"/>
            <a:r>
              <a:rPr sz="1400" spc="-10" dirty="0">
                <a:solidFill>
                  <a:srgbClr val="FFFF9A"/>
                </a:solidFill>
                <a:latin typeface="Arial"/>
                <a:cs typeface="Arial"/>
              </a:rPr>
              <a:t>Ενεργειακή</a:t>
            </a:r>
            <a:r>
              <a:rPr sz="1400" spc="-5" dirty="0">
                <a:solidFill>
                  <a:srgbClr val="FFFF9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9A"/>
                </a:solidFill>
                <a:latin typeface="Arial"/>
                <a:cs typeface="Arial"/>
              </a:rPr>
              <a:t>Τεχνολογία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3727" y="1399448"/>
            <a:ext cx="4837659" cy="476535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Χαρακτηρίστε τους παρακάτω στόχους ως προς την ακρίβεια και την </a:t>
            </a:r>
            <a:r>
              <a:rPr lang="el-GR" dirty="0" err="1"/>
              <a:t>επαναληψιμότητα</a:t>
            </a:r>
            <a:r>
              <a:rPr lang="el-GR" dirty="0"/>
              <a:t> των </a:t>
            </a:r>
            <a:r>
              <a:rPr lang="el-GR" dirty="0" smtClean="0"/>
              <a:t>βολών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7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</a:t>
            </a:r>
            <a:r>
              <a:rPr lang="el-GR" sz="2000" dirty="0" smtClean="0"/>
              <a:t>(Θ). Ενότητα </a:t>
            </a:r>
            <a:r>
              <a:rPr lang="en-US" sz="2000" dirty="0" smtClean="0"/>
              <a:t>:</a:t>
            </a:r>
            <a:r>
              <a:rPr lang="el-GR" sz="2000" dirty="0" smtClean="0"/>
              <a:t> 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55168"/>
            <a:ext cx="8229600" cy="631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55"/>
              </a:lnSpc>
            </a:pPr>
            <a:r>
              <a:rPr spc="-20" dirty="0"/>
              <a:t>Σκοπός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Κατανόηση φυσικών αρχών</a:t>
            </a:r>
          </a:p>
          <a:p>
            <a:pPr lvl="1"/>
            <a:r>
              <a:rPr lang="el-GR" dirty="0" smtClean="0"/>
              <a:t>Θεμελιώδεις </a:t>
            </a:r>
            <a:r>
              <a:rPr lang="el-GR" dirty="0"/>
              <a:t>φυσικές έννοιες</a:t>
            </a:r>
          </a:p>
          <a:p>
            <a:pPr lvl="1"/>
            <a:r>
              <a:rPr lang="el-GR" dirty="0"/>
              <a:t>Φυσικοί </a:t>
            </a:r>
            <a:r>
              <a:rPr lang="el-GR" dirty="0" smtClean="0"/>
              <a:t>νόμοι</a:t>
            </a:r>
            <a:endParaRPr lang="el-GR" dirty="0"/>
          </a:p>
          <a:p>
            <a:r>
              <a:rPr lang="el-GR" dirty="0" smtClean="0"/>
              <a:t>Συνδυασμός </a:t>
            </a:r>
            <a:r>
              <a:rPr lang="el-GR" dirty="0"/>
              <a:t>φυσικής – </a:t>
            </a:r>
            <a:r>
              <a:rPr lang="el-GR" dirty="0" smtClean="0"/>
              <a:t>μαθηματικών</a:t>
            </a:r>
            <a:endParaRPr lang="el-GR" dirty="0"/>
          </a:p>
          <a:p>
            <a:pPr lvl="1"/>
            <a:r>
              <a:rPr lang="el-GR" dirty="0"/>
              <a:t>Επίλυση </a:t>
            </a:r>
            <a:r>
              <a:rPr lang="el-GR" dirty="0" smtClean="0"/>
              <a:t>προβλημάτων</a:t>
            </a:r>
            <a:endParaRPr lang="el-GR" dirty="0"/>
          </a:p>
          <a:p>
            <a:pPr lvl="1"/>
            <a:r>
              <a:rPr lang="el-GR" dirty="0" smtClean="0"/>
              <a:t>Συνδυασμός μεθόδων</a:t>
            </a:r>
            <a:r>
              <a:rPr lang="el-GR" dirty="0"/>
              <a:t>: περιγραφή, </a:t>
            </a:r>
            <a:r>
              <a:rPr lang="el-GR" dirty="0" smtClean="0"/>
              <a:t>μαθηματικός </a:t>
            </a:r>
            <a:r>
              <a:rPr lang="el-GR" dirty="0"/>
              <a:t>τύπος, </a:t>
            </a:r>
            <a:r>
              <a:rPr lang="el-GR" dirty="0" smtClean="0"/>
              <a:t>διαγράμματα</a:t>
            </a:r>
            <a:endParaRPr lang="el-GR" dirty="0"/>
          </a:p>
          <a:p>
            <a:r>
              <a:rPr lang="el-GR" dirty="0"/>
              <a:t>Φυσική στην </a:t>
            </a:r>
            <a:r>
              <a:rPr lang="el-GR" dirty="0" smtClean="0"/>
              <a:t>καθημερινή </a:t>
            </a:r>
            <a:r>
              <a:rPr lang="el-GR" dirty="0"/>
              <a:t>ζωή</a:t>
            </a:r>
          </a:p>
          <a:p>
            <a:r>
              <a:rPr lang="el-GR" dirty="0" smtClean="0"/>
              <a:t>Εφαρμογές </a:t>
            </a:r>
            <a:r>
              <a:rPr lang="el-GR" dirty="0"/>
              <a:t>στη φυσιολογία</a:t>
            </a:r>
          </a:p>
          <a:p>
            <a:r>
              <a:rPr lang="el-GR" dirty="0"/>
              <a:t>Ανάπτυξη φυσικής διαίσθησης – </a:t>
            </a:r>
            <a:r>
              <a:rPr lang="el-GR" dirty="0" smtClean="0"/>
              <a:t>ορθολογισμού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38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Μηχανική</a:t>
            </a:r>
          </a:p>
          <a:p>
            <a:pPr lvl="1"/>
            <a:r>
              <a:rPr lang="el-GR" dirty="0" smtClean="0"/>
              <a:t>Κίνηση</a:t>
            </a:r>
            <a:r>
              <a:rPr lang="en-US" dirty="0" smtClean="0"/>
              <a:t> </a:t>
            </a:r>
            <a:r>
              <a:rPr lang="el-GR" dirty="0" smtClean="0"/>
              <a:t>- </a:t>
            </a:r>
            <a:r>
              <a:rPr lang="el-GR" dirty="0"/>
              <a:t>Θέση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l-GR" dirty="0"/>
              <a:t>Ταχύτητα - Επιτάχυνση</a:t>
            </a:r>
          </a:p>
          <a:p>
            <a:pPr lvl="1"/>
            <a:r>
              <a:rPr lang="el-GR" dirty="0" err="1"/>
              <a:t>∆</a:t>
            </a:r>
            <a:r>
              <a:rPr lang="el-GR" dirty="0" err="1" smtClean="0"/>
              <a:t>υνάμεις</a:t>
            </a:r>
            <a:endParaRPr lang="el-GR" dirty="0"/>
          </a:p>
          <a:p>
            <a:pPr lvl="1"/>
            <a:r>
              <a:rPr lang="el-GR" dirty="0"/>
              <a:t>Ροπή</a:t>
            </a:r>
          </a:p>
          <a:p>
            <a:pPr lvl="1"/>
            <a:r>
              <a:rPr lang="el-GR" dirty="0" err="1"/>
              <a:t>Εργο</a:t>
            </a:r>
            <a:r>
              <a:rPr lang="el-GR" dirty="0"/>
              <a:t>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l-GR" dirty="0"/>
              <a:t>Ενέργεια</a:t>
            </a:r>
          </a:p>
          <a:p>
            <a:pPr lvl="1"/>
            <a:r>
              <a:rPr lang="el-GR" dirty="0"/>
              <a:t>Περιστροφική κίνηση</a:t>
            </a:r>
          </a:p>
          <a:p>
            <a:pPr lvl="1"/>
            <a:r>
              <a:rPr lang="el-GR" dirty="0"/>
              <a:t>Ταλαντώσεις</a:t>
            </a:r>
          </a:p>
          <a:p>
            <a:r>
              <a:rPr lang="el-GR" dirty="0"/>
              <a:t>Μηχανικά </a:t>
            </a:r>
            <a:r>
              <a:rPr lang="el-GR" dirty="0" smtClean="0"/>
              <a:t>κύματα</a:t>
            </a:r>
            <a:endParaRPr lang="el-GR" dirty="0"/>
          </a:p>
          <a:p>
            <a:pPr lvl="1"/>
            <a:r>
              <a:rPr lang="el-GR" dirty="0" err="1"/>
              <a:t>Ηχος</a:t>
            </a:r>
            <a:r>
              <a:rPr lang="el-GR" dirty="0"/>
              <a:t> </a:t>
            </a:r>
            <a:r>
              <a:rPr lang="en-US" dirty="0" smtClean="0"/>
              <a:t>-</a:t>
            </a:r>
            <a:r>
              <a:rPr lang="el-GR" dirty="0" smtClean="0"/>
              <a:t> φαινόμενο </a:t>
            </a:r>
            <a:r>
              <a:rPr lang="el-GR" dirty="0" err="1"/>
              <a:t>Doppler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0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Πηγές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Προτεινόμενα συγγράμματα</a:t>
            </a:r>
            <a:endParaRPr lang="el-GR" b="1" dirty="0"/>
          </a:p>
          <a:p>
            <a:pPr lvl="1"/>
            <a:r>
              <a:rPr lang="el-GR" dirty="0" smtClean="0"/>
              <a:t>Πανεπιστημιακή </a:t>
            </a:r>
            <a:r>
              <a:rPr lang="el-GR" dirty="0"/>
              <a:t>φυσική, </a:t>
            </a:r>
            <a:r>
              <a:rPr lang="el-GR" dirty="0" err="1"/>
              <a:t>Young</a:t>
            </a:r>
            <a:r>
              <a:rPr lang="el-GR" dirty="0"/>
              <a:t> </a:t>
            </a:r>
            <a:r>
              <a:rPr lang="el-GR" dirty="0" err="1"/>
              <a:t>Hugh</a:t>
            </a:r>
            <a:r>
              <a:rPr lang="el-GR" dirty="0"/>
              <a:t> D</a:t>
            </a:r>
          </a:p>
          <a:p>
            <a:pPr lvl="1"/>
            <a:r>
              <a:rPr lang="el-GR" dirty="0"/>
              <a:t>Φυσική </a:t>
            </a:r>
            <a:r>
              <a:rPr lang="el-GR" dirty="0" smtClean="0"/>
              <a:t>μέρος </a:t>
            </a:r>
            <a:r>
              <a:rPr lang="el-GR" dirty="0"/>
              <a:t>1, </a:t>
            </a:r>
            <a:r>
              <a:rPr lang="el-GR" dirty="0" err="1"/>
              <a:t>Halliday,Resnick</a:t>
            </a:r>
            <a:endParaRPr lang="el-GR" dirty="0"/>
          </a:p>
          <a:p>
            <a:pPr lvl="1"/>
            <a:r>
              <a:rPr lang="el-GR" dirty="0"/>
              <a:t>Φυσική Ι, Κωνσταντινίδης Στέλιος,...</a:t>
            </a:r>
          </a:p>
          <a:p>
            <a:r>
              <a:rPr lang="el-GR" dirty="0"/>
              <a:t>e - </a:t>
            </a:r>
            <a:r>
              <a:rPr lang="el-GR" dirty="0" err="1"/>
              <a:t>class</a:t>
            </a:r>
            <a:endParaRPr lang="el-GR" dirty="0"/>
          </a:p>
          <a:p>
            <a:endParaRPr lang="en-US" dirty="0" smtClean="0"/>
          </a:p>
          <a:p>
            <a:r>
              <a:rPr lang="el-GR" b="1" dirty="0" smtClean="0"/>
              <a:t>Αξιολόγηση</a:t>
            </a:r>
            <a:endParaRPr lang="el-GR" b="1" dirty="0"/>
          </a:p>
          <a:p>
            <a:pPr lvl="1"/>
            <a:r>
              <a:rPr lang="el-GR" dirty="0" smtClean="0"/>
              <a:t>Εργασία </a:t>
            </a:r>
            <a:r>
              <a:rPr lang="el-GR" dirty="0"/>
              <a:t>(</a:t>
            </a:r>
            <a:r>
              <a:rPr lang="el-GR" dirty="0" smtClean="0"/>
              <a:t>ατομική </a:t>
            </a:r>
            <a:r>
              <a:rPr lang="el-GR" dirty="0"/>
              <a:t>ή </a:t>
            </a:r>
            <a:r>
              <a:rPr lang="el-GR" dirty="0" smtClean="0"/>
              <a:t>ομαδική</a:t>
            </a:r>
            <a:r>
              <a:rPr lang="el-GR" dirty="0"/>
              <a:t>)</a:t>
            </a:r>
          </a:p>
          <a:p>
            <a:pPr lvl="1"/>
            <a:r>
              <a:rPr lang="el-GR" dirty="0" smtClean="0"/>
              <a:t>Τελική </a:t>
            </a:r>
            <a:r>
              <a:rPr lang="el-GR" dirty="0"/>
              <a:t>εξέταση</a:t>
            </a:r>
          </a:p>
        </p:txBody>
      </p:sp>
    </p:spTree>
    <p:extLst>
      <p:ext uri="{BB962C8B-B14F-4D97-AF65-F5344CB8AC3E}">
        <p14:creationId xmlns:p14="http://schemas.microsoft.com/office/powerpoint/2010/main" val="1413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89810" y="1604130"/>
            <a:ext cx="30952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2400" spc="-10" dirty="0">
                <a:latin typeface="+mn-lt"/>
                <a:cs typeface="Arial"/>
              </a:rPr>
              <a:t>Γι</a:t>
            </a:r>
            <a:r>
              <a:rPr sz="2400" spc="-10" dirty="0">
                <a:latin typeface="+mn-lt"/>
                <a:cs typeface="Arial"/>
              </a:rPr>
              <a:t>ατί </a:t>
            </a:r>
            <a:r>
              <a:rPr sz="2400" spc="-20" dirty="0">
                <a:latin typeface="+mn-lt"/>
                <a:cs typeface="Arial"/>
              </a:rPr>
              <a:t>ο</a:t>
            </a:r>
            <a:r>
              <a:rPr sz="2400" spc="-5" dirty="0">
                <a:latin typeface="+mn-lt"/>
                <a:cs typeface="Arial"/>
              </a:rPr>
              <a:t>ι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15" dirty="0">
                <a:latin typeface="+mn-lt"/>
                <a:cs typeface="Arial"/>
              </a:rPr>
              <a:t>πλανήτες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15" dirty="0" smtClean="0">
                <a:latin typeface="+mn-lt"/>
                <a:cs typeface="Arial"/>
              </a:rPr>
              <a:t>παρα</a:t>
            </a:r>
            <a:r>
              <a:rPr lang="el-GR" sz="2400" spc="-15" dirty="0" smtClean="0">
                <a:latin typeface="+mn-lt"/>
                <a:cs typeface="Arial"/>
              </a:rPr>
              <a:t>μ</a:t>
            </a:r>
            <a:r>
              <a:rPr sz="2400" spc="-15" dirty="0" err="1" smtClean="0">
                <a:latin typeface="+mn-lt"/>
                <a:cs typeface="Arial"/>
              </a:rPr>
              <a:t>ένουν</a:t>
            </a:r>
            <a:r>
              <a:rPr sz="2400" spc="5" dirty="0" smtClean="0">
                <a:latin typeface="+mn-lt"/>
                <a:cs typeface="Arial"/>
              </a:rPr>
              <a:t> </a:t>
            </a:r>
            <a:r>
              <a:rPr sz="2400" spc="-15" dirty="0">
                <a:latin typeface="+mn-lt"/>
                <a:cs typeface="Arial"/>
              </a:rPr>
              <a:t>σε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τροχιά</a:t>
            </a:r>
            <a:r>
              <a:rPr sz="2400" spc="-10" dirty="0">
                <a:latin typeface="+mn-lt"/>
                <a:cs typeface="Arial"/>
              </a:rPr>
              <a:t>;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5776" y="5495704"/>
            <a:ext cx="28310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2400" spc="-10" dirty="0" err="1" smtClean="0">
                <a:latin typeface="+mn-lt"/>
                <a:cs typeface="Arial"/>
              </a:rPr>
              <a:t>Τι</a:t>
            </a:r>
            <a:r>
              <a:rPr sz="2400" spc="-10" dirty="0" smtClean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κινεί το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spc="-10" dirty="0" err="1">
                <a:latin typeface="+mn-lt"/>
                <a:cs typeface="Arial"/>
              </a:rPr>
              <a:t>ιστιο</a:t>
            </a:r>
            <a:r>
              <a:rPr sz="2400" spc="-10" dirty="0">
                <a:latin typeface="+mn-lt"/>
                <a:cs typeface="Arial"/>
              </a:rPr>
              <a:t>πλοικό</a:t>
            </a:r>
            <a:r>
              <a:rPr sz="2400" spc="-10" dirty="0" smtClean="0">
                <a:latin typeface="+mn-lt"/>
                <a:cs typeface="Arial"/>
              </a:rPr>
              <a:t>;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D:\Downloads\2818891443_d4c8e2b37c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6" y="1037790"/>
            <a:ext cx="5140176" cy="18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"/>
          <p:cNvSpPr txBox="1"/>
          <p:nvPr/>
        </p:nvSpPr>
        <p:spPr>
          <a:xfrm>
            <a:off x="721453" y="2922969"/>
            <a:ext cx="456372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“</a:t>
            </a: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01 The Solar System PIA10231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Go to Image Editor's photostream"/>
              </a:rPr>
              <a:t>Image Editor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l-G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2.0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68" y="3573016"/>
            <a:ext cx="2467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13" marR="5100" algn="r">
              <a:spcBef>
                <a:spcPts val="1205"/>
              </a:spcBef>
            </a:pPr>
            <a:r>
              <a:rPr lang="el-GR" sz="2400" spc="-15" dirty="0">
                <a:latin typeface="+mn-lt"/>
                <a:cs typeface="Arial"/>
              </a:rPr>
              <a:t>Πώς</a:t>
            </a:r>
            <a:r>
              <a:rPr lang="el-GR" sz="2400" spc="-5" dirty="0">
                <a:latin typeface="+mn-lt"/>
                <a:cs typeface="Arial"/>
              </a:rPr>
              <a:t> </a:t>
            </a:r>
            <a:r>
              <a:rPr lang="el-GR" sz="2400" spc="-15" dirty="0">
                <a:latin typeface="+mn-lt"/>
                <a:cs typeface="Arial"/>
              </a:rPr>
              <a:t>παράγει</a:t>
            </a:r>
            <a:r>
              <a:rPr lang="el-GR" sz="2400" spc="10" dirty="0">
                <a:latin typeface="+mn-lt"/>
                <a:cs typeface="Arial"/>
              </a:rPr>
              <a:t> </a:t>
            </a:r>
            <a:r>
              <a:rPr lang="el-GR" sz="2400" spc="-15" dirty="0">
                <a:latin typeface="+mn-lt"/>
                <a:cs typeface="Arial"/>
              </a:rPr>
              <a:t>ε</a:t>
            </a:r>
            <a:r>
              <a:rPr lang="el-GR" sz="2400" spc="-10" dirty="0">
                <a:latin typeface="+mn-lt"/>
                <a:cs typeface="Arial"/>
              </a:rPr>
              <a:t>ν</a:t>
            </a:r>
            <a:r>
              <a:rPr lang="el-GR" sz="2400" spc="-15" dirty="0">
                <a:latin typeface="+mn-lt"/>
                <a:cs typeface="Arial"/>
              </a:rPr>
              <a:t>έργε</a:t>
            </a:r>
            <a:r>
              <a:rPr lang="el-GR" sz="2400" dirty="0">
                <a:latin typeface="+mn-lt"/>
                <a:cs typeface="Arial"/>
              </a:rPr>
              <a:t>ι</a:t>
            </a:r>
            <a:r>
              <a:rPr lang="el-GR" sz="2400" spc="-15" dirty="0">
                <a:latin typeface="+mn-lt"/>
                <a:cs typeface="Arial"/>
              </a:rPr>
              <a:t>α</a:t>
            </a:r>
            <a:r>
              <a:rPr lang="el-GR" sz="2400" spc="15" dirty="0">
                <a:latin typeface="+mn-lt"/>
                <a:cs typeface="Arial"/>
              </a:rPr>
              <a:t> </a:t>
            </a:r>
            <a:r>
              <a:rPr lang="el-GR" sz="2400" spc="-15" dirty="0">
                <a:latin typeface="+mn-lt"/>
                <a:cs typeface="Arial"/>
              </a:rPr>
              <a:t>ο</a:t>
            </a:r>
            <a:r>
              <a:rPr lang="el-GR" sz="2400" spc="-10" dirty="0">
                <a:latin typeface="+mn-lt"/>
                <a:cs typeface="Arial"/>
              </a:rPr>
              <a:t> αν</a:t>
            </a:r>
            <a:r>
              <a:rPr lang="el-GR" sz="2400" spc="-15" dirty="0">
                <a:latin typeface="+mn-lt"/>
                <a:cs typeface="Arial"/>
              </a:rPr>
              <a:t>εμ</a:t>
            </a:r>
            <a:r>
              <a:rPr lang="el-GR" sz="2400" spc="-20" dirty="0">
                <a:latin typeface="+mn-lt"/>
                <a:cs typeface="Arial"/>
              </a:rPr>
              <a:t>ό</a:t>
            </a:r>
            <a:r>
              <a:rPr lang="el-GR" sz="2400" spc="-15" dirty="0">
                <a:latin typeface="+mn-lt"/>
                <a:cs typeface="Arial"/>
              </a:rPr>
              <a:t>μυλος</a:t>
            </a:r>
            <a:endParaRPr lang="el-GR" sz="2400" dirty="0">
              <a:latin typeface="+mn-lt"/>
              <a:cs typeface="Arial"/>
            </a:endParaRPr>
          </a:p>
        </p:txBody>
      </p:sp>
      <p:pic>
        <p:nvPicPr>
          <p:cNvPr id="3075" name="Picture 3" descr="D:\Downloads\319px-2013_Ahmanson_Cup_Regatta_yacht_Zapata_II_b_photo_D_Ramey_Log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3" y="3429000"/>
            <a:ext cx="1977571" cy="29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/>
          <p:cNvSpPr txBox="1"/>
          <p:nvPr/>
        </p:nvSpPr>
        <p:spPr>
          <a:xfrm>
            <a:off x="455594" y="6406107"/>
            <a:ext cx="19775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“</a:t>
            </a:r>
            <a:r>
              <a:rPr lang="sv-S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2013 Ahmanson Cup Regatta yacht Zapata II b photo D Ramey </a:t>
            </a:r>
            <a:r>
              <a:rPr lang="sv-SE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Logan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800" dirty="0" err="1" smtClean="0">
                <a:latin typeface="+mn-lt"/>
                <a:hlinkClick r:id="rId9"/>
              </a:rPr>
              <a:t>WPPilot</a:t>
            </a:r>
            <a:r>
              <a:rPr lang="el-GR" sz="800" dirty="0" smtClean="0">
                <a:latin typeface="+mn-lt"/>
              </a:rPr>
              <a:t> </a:t>
            </a:r>
            <a:r>
              <a:rPr lang="el-G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800" dirty="0">
                <a:latin typeface="+mn-lt"/>
                <a:hlinkClick r:id="rId10"/>
              </a:rPr>
              <a:t>CC BY-SA 3.0</a:t>
            </a:r>
            <a:endParaRPr lang="en-US" sz="800" dirty="0">
              <a:latin typeface="+mn-lt"/>
            </a:endParaRPr>
          </a:p>
        </p:txBody>
      </p:sp>
      <p:pic>
        <p:nvPicPr>
          <p:cNvPr id="3077" name="Picture 5" descr="Shirley Windmill, Post Mill Close, Croydon CR0 5D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00" y="2940481"/>
            <a:ext cx="1961480" cy="31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3"/>
          <p:cNvSpPr txBox="1"/>
          <p:nvPr/>
        </p:nvSpPr>
        <p:spPr>
          <a:xfrm>
            <a:off x="6823600" y="6047777"/>
            <a:ext cx="198421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“</a:t>
            </a:r>
            <a:r>
              <a:rPr lang="en-US" sz="1100" dirty="0" smtClean="0">
                <a:latin typeface="+mn-lt"/>
                <a:hlinkClick r:id="rId12" tooltip="Grid Reference TQ3565 :: 90 images"/>
              </a:rPr>
              <a:t>TQ3565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100" dirty="0">
                <a:latin typeface="+mn-lt"/>
                <a:hlinkClick r:id="rId13" tooltip="View profile"/>
              </a:rPr>
              <a:t>Philip </a:t>
            </a:r>
            <a:r>
              <a:rPr lang="en-US" sz="1100" dirty="0" err="1">
                <a:latin typeface="+mn-lt"/>
                <a:hlinkClick r:id="rId13" tooltip="View profile"/>
              </a:rPr>
              <a:t>Talmage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l-G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100" dirty="0">
                <a:latin typeface="+mn-lt"/>
                <a:hlinkClick r:id="rId14"/>
              </a:rPr>
              <a:t>CC BY-SA 2.0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9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καθορίζει την κατεύθυνση ροής του ανέμου σε παραθαλάσσιες περιοχές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2050" name="Picture 2" descr="https://dr282zn36sxxg.cloudfront.net/datastreams/f-d%3Ab033a771ef08c435cb4b1f767d0dee6e22c83bd91aec9a51506e6b6f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22" y="1196752"/>
            <a:ext cx="5876556" cy="50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2290139" y="6381328"/>
            <a:ext cx="456372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Figure 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Todd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Williamson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στο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CK-12 Foundation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BY-NC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3.0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0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90139" y="6093296"/>
            <a:ext cx="456372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/>
            <a:r>
              <a:rPr sz="2400" dirty="0">
                <a:latin typeface="+mn-lt"/>
                <a:cs typeface="Arial"/>
              </a:rPr>
              <a:t>36.56</a:t>
            </a:r>
            <a:r>
              <a:rPr sz="2400" spc="-5" dirty="0">
                <a:latin typeface="+mn-lt"/>
                <a:cs typeface="Arial"/>
              </a:rPr>
              <a:t>7</a:t>
            </a:r>
            <a:r>
              <a:rPr sz="2400" spc="-15" dirty="0">
                <a:latin typeface="+mn-lt"/>
                <a:cs typeface="Arial"/>
              </a:rPr>
              <a:t>m,</a:t>
            </a:r>
            <a:r>
              <a:rPr sz="2400" spc="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1166km/hr</a:t>
            </a:r>
            <a:r>
              <a:rPr sz="2400" dirty="0">
                <a:latin typeface="+mn-lt"/>
                <a:cs typeface="Arial"/>
              </a:rPr>
              <a:t>,</a:t>
            </a:r>
            <a:r>
              <a:rPr sz="2400" spc="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4min 19sec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upload.wikimedia.org/wikipedia/commons/thumb/8/88/Astronaut-EVA.jpg/800px-Astronaut-EV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5"/>
          <a:stretch/>
        </p:blipFill>
        <p:spPr bwMode="auto">
          <a:xfrm>
            <a:off x="1851385" y="1268760"/>
            <a:ext cx="5441231" cy="40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2442539" y="5370837"/>
            <a:ext cx="456372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 algn="ctr"/>
            <a:r>
              <a:rPr lang="en-US" sz="1200" dirty="0" smtClean="0">
                <a:latin typeface="+mn-lt"/>
                <a:cs typeface="Arial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Astronaut-EVA</a:t>
            </a:r>
            <a:r>
              <a:rPr lang="en-US" sz="1200" dirty="0" smtClean="0">
                <a:latin typeface="+mn-lt"/>
              </a:rPr>
              <a:t>”</a:t>
            </a:r>
            <a:r>
              <a:rPr lang="el-GR" sz="1200" dirty="0" smtClean="0">
                <a:latin typeface="+mn-lt"/>
              </a:rPr>
              <a:t> από </a:t>
            </a:r>
            <a:r>
              <a:rPr lang="en-US" sz="1200" dirty="0" err="1" smtClean="0">
                <a:latin typeface="+mn-lt"/>
                <a:hlinkClick r:id="rId5"/>
              </a:rPr>
              <a:t>Bricktop</a:t>
            </a:r>
            <a:r>
              <a:rPr lang="el-GR" sz="1200" dirty="0" smtClean="0">
                <a:latin typeface="+mn-lt"/>
              </a:rPr>
              <a:t> διαθέσιμο ως κοινό κτήμα </a:t>
            </a:r>
            <a:endParaRPr sz="12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231155"/>
            <a:ext cx="822960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31">
              <a:lnSpc>
                <a:spcPts val="5255"/>
              </a:lnSpc>
            </a:pPr>
            <a:r>
              <a:rPr spc="-40" dirty="0" err="1" smtClean="0">
                <a:latin typeface="+mn-lt"/>
              </a:rPr>
              <a:t>Θ</a:t>
            </a:r>
            <a:r>
              <a:rPr spc="-10" dirty="0" err="1" smtClean="0">
                <a:latin typeface="+mn-lt"/>
              </a:rPr>
              <a:t>ε</a:t>
            </a:r>
            <a:r>
              <a:rPr lang="el-GR" spc="-35" dirty="0" smtClean="0">
                <a:latin typeface="+mn-lt"/>
                <a:cs typeface="Arial"/>
              </a:rPr>
              <a:t>μ</a:t>
            </a:r>
            <a:r>
              <a:rPr spc="-25" dirty="0" err="1" smtClean="0">
                <a:latin typeface="+mn-lt"/>
              </a:rPr>
              <a:t>ελιώδη</a:t>
            </a:r>
            <a:r>
              <a:rPr spc="5" dirty="0" smtClean="0">
                <a:latin typeface="+mn-lt"/>
              </a:rPr>
              <a:t> </a:t>
            </a:r>
            <a:r>
              <a:rPr spc="-25" dirty="0" err="1">
                <a:latin typeface="+mn-lt"/>
              </a:rPr>
              <a:t>φυσικά</a:t>
            </a:r>
            <a:r>
              <a:rPr spc="25" dirty="0">
                <a:latin typeface="+mn-lt"/>
              </a:rPr>
              <a:t> </a:t>
            </a:r>
            <a:r>
              <a:rPr lang="el-GR" spc="-35" dirty="0" smtClean="0">
                <a:latin typeface="+mn-lt"/>
                <a:cs typeface="Arial"/>
              </a:rPr>
              <a:t>μ</a:t>
            </a:r>
            <a:r>
              <a:rPr spc="-25" dirty="0" err="1" smtClean="0">
                <a:latin typeface="+mn-lt"/>
              </a:rPr>
              <a:t>εγέθη</a:t>
            </a:r>
            <a:endParaRPr spc="-25" dirty="0"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53246"/>
              </p:ext>
            </p:extLst>
          </p:nvPr>
        </p:nvGraphicFramePr>
        <p:xfrm>
          <a:off x="971600" y="1628800"/>
          <a:ext cx="7200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</a:rPr>
                        <a:t>Ποσότητα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latin typeface="+mn-lt"/>
                          <a:cs typeface="Times New Roman"/>
                        </a:rPr>
                        <a:t>Μονάδα</a:t>
                      </a:r>
                      <a:r>
                        <a:rPr lang="el-GR" sz="2400" b="1" spc="1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l-GR" sz="2400" b="1" spc="-20" dirty="0" smtClean="0">
                          <a:latin typeface="+mn-lt"/>
                          <a:cs typeface="Times New Roman"/>
                        </a:rPr>
                        <a:t>μ</a:t>
                      </a:r>
                      <a:r>
                        <a:rPr lang="el-GR" sz="2400" b="1" spc="-5" dirty="0" smtClean="0">
                          <a:latin typeface="+mn-lt"/>
                          <a:cs typeface="Times New Roman"/>
                        </a:rPr>
                        <a:t>έτ</a:t>
                      </a:r>
                      <a:r>
                        <a:rPr lang="el-GR" sz="2400" b="1" spc="5" dirty="0" smtClean="0">
                          <a:latin typeface="+mn-lt"/>
                          <a:cs typeface="Times New Roman"/>
                        </a:rPr>
                        <a:t>ρ</a:t>
                      </a:r>
                      <a:r>
                        <a:rPr lang="el-GR" sz="2400" b="1" dirty="0" smtClean="0">
                          <a:latin typeface="+mn-lt"/>
                          <a:cs typeface="Times New Roman"/>
                        </a:rPr>
                        <a:t>η</a:t>
                      </a:r>
                      <a:r>
                        <a:rPr lang="el-GR" sz="2400" b="1" spc="-5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l-GR" sz="2400" b="1" spc="5" dirty="0" smtClean="0">
                          <a:latin typeface="+mn-lt"/>
                          <a:cs typeface="Times New Roman"/>
                        </a:rPr>
                        <a:t>η</a:t>
                      </a:r>
                      <a:r>
                        <a:rPr lang="el-GR" sz="2400" b="1" dirty="0" smtClean="0">
                          <a:latin typeface="+mn-lt"/>
                          <a:cs typeface="Times New Roman"/>
                        </a:rPr>
                        <a:t>ς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Μήκος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spc="-95" dirty="0" smtClean="0">
                          <a:latin typeface="+mn-lt"/>
                          <a:cs typeface="Times New Roman"/>
                        </a:rPr>
                        <a:t>μέτρο </a:t>
                      </a:r>
                      <a:r>
                        <a:rPr lang="en-US" sz="2400" b="1" spc="-95" dirty="0" smtClean="0">
                          <a:latin typeface="+mn-lt"/>
                          <a:cs typeface="Times New Roman"/>
                        </a:rPr>
                        <a:t>m</a:t>
                      </a:r>
                      <a:endParaRPr lang="en-US" sz="240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Μάζα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χιλιόγρ</a:t>
                      </a:r>
                      <a:r>
                        <a:rPr lang="el-GR" sz="2400" spc="10" dirty="0" smtClean="0">
                          <a:latin typeface="+mn-lt"/>
                          <a:cs typeface="Times New Roman"/>
                        </a:rPr>
                        <a:t>α</a:t>
                      </a:r>
                      <a:r>
                        <a:rPr lang="el-GR" sz="2400" spc="-95" dirty="0" smtClean="0">
                          <a:latin typeface="+mn-lt"/>
                          <a:cs typeface="Times New Roman"/>
                        </a:rPr>
                        <a:t>μ</a:t>
                      </a:r>
                      <a:r>
                        <a:rPr lang="el-GR" sz="2400" spc="-100" dirty="0" smtClean="0">
                          <a:latin typeface="+mn-lt"/>
                          <a:cs typeface="Times New Roman"/>
                        </a:rPr>
                        <a:t>μ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ο </a:t>
                      </a:r>
                      <a:r>
                        <a:rPr lang="en-US" sz="2400" b="1" spc="10" dirty="0" smtClean="0">
                          <a:latin typeface="+mn-lt"/>
                          <a:cs typeface="Times New Roman"/>
                        </a:rPr>
                        <a:t>kg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spc="-5" dirty="0" smtClean="0">
                          <a:latin typeface="+mn-lt"/>
                          <a:cs typeface="Times New Roman"/>
                        </a:rPr>
                        <a:t>Χρόνο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ς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δευτερόλεπ</a:t>
                      </a:r>
                      <a:r>
                        <a:rPr lang="el-GR" sz="2400" spc="5" dirty="0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ο</a:t>
                      </a:r>
                      <a:r>
                        <a:rPr lang="el-GR" sz="2400" spc="1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latin typeface="+mn-lt"/>
                          <a:cs typeface="Times New Roman"/>
                        </a:rPr>
                        <a:t>sec</a:t>
                      </a:r>
                      <a:endParaRPr lang="en-US" sz="240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Ένταση</a:t>
                      </a:r>
                      <a:r>
                        <a:rPr lang="el-GR" sz="2400" spc="1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ηλεκτρικού</a:t>
                      </a:r>
                      <a:r>
                        <a:rPr lang="el-GR" sz="2400" spc="1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ρε</a:t>
                      </a:r>
                      <a:r>
                        <a:rPr lang="el-GR" sz="2400" spc="-15" dirty="0" smtClean="0">
                          <a:latin typeface="+mn-lt"/>
                          <a:cs typeface="Times New Roman"/>
                        </a:rPr>
                        <a:t>ύ</a:t>
                      </a:r>
                      <a:r>
                        <a:rPr lang="el-GR" sz="2400" spc="-95" dirty="0" smtClean="0">
                          <a:latin typeface="+mn-lt"/>
                          <a:cs typeface="Times New Roman"/>
                        </a:rPr>
                        <a:t>μ</a:t>
                      </a:r>
                      <a:r>
                        <a:rPr lang="el-GR" sz="2400" spc="-5" dirty="0" smtClean="0">
                          <a:latin typeface="+mn-lt"/>
                          <a:cs typeface="Times New Roman"/>
                        </a:rPr>
                        <a:t>ατο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ς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Times New Roman"/>
                        </a:rPr>
                        <a:t>A</a:t>
                      </a:r>
                      <a:r>
                        <a:rPr lang="en-US" sz="2400" spc="-20" dirty="0" smtClean="0">
                          <a:latin typeface="+mn-lt"/>
                          <a:cs typeface="Times New Roman"/>
                        </a:rPr>
                        <a:t>m</a:t>
                      </a:r>
                      <a:r>
                        <a:rPr lang="en-US" sz="2400" spc="5" dirty="0" smtClean="0">
                          <a:latin typeface="+mn-lt"/>
                          <a:cs typeface="Times New Roman"/>
                        </a:rPr>
                        <a:t>per</a:t>
                      </a:r>
                      <a:r>
                        <a:rPr lang="en-US" sz="2400" dirty="0" smtClean="0">
                          <a:latin typeface="+mn-lt"/>
                          <a:cs typeface="Times New Roman"/>
                        </a:rPr>
                        <a:t>e</a:t>
                      </a:r>
                      <a:r>
                        <a:rPr lang="en-US" sz="2400" spc="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latin typeface="+mn-lt"/>
                          <a:cs typeface="Times New Roman"/>
                        </a:rPr>
                        <a:t>A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spc="-5" dirty="0" smtClean="0">
                          <a:latin typeface="+mn-lt"/>
                          <a:cs typeface="Times New Roman"/>
                        </a:rPr>
                        <a:t>Θε</a:t>
                      </a:r>
                      <a:r>
                        <a:rPr lang="el-GR" sz="2400" spc="5" dirty="0" smtClean="0">
                          <a:latin typeface="+mn-lt"/>
                          <a:cs typeface="Times New Roman"/>
                        </a:rPr>
                        <a:t>ρ</a:t>
                      </a:r>
                      <a:r>
                        <a:rPr lang="el-GR" sz="2400" spc="-100" dirty="0" smtClean="0">
                          <a:latin typeface="+mn-lt"/>
                          <a:cs typeface="Times New Roman"/>
                        </a:rPr>
                        <a:t>μ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οκρασία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-5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2400" dirty="0" smtClean="0">
                          <a:latin typeface="+mn-lt"/>
                          <a:cs typeface="Times New Roman"/>
                        </a:rPr>
                        <a:t>e</a:t>
                      </a:r>
                      <a:r>
                        <a:rPr lang="en-US" sz="2400" spc="5" dirty="0" smtClean="0">
                          <a:latin typeface="+mn-lt"/>
                          <a:cs typeface="Times New Roman"/>
                        </a:rPr>
                        <a:t>l</a:t>
                      </a:r>
                      <a:r>
                        <a:rPr lang="en-US" sz="2400" spc="-5" dirty="0" smtClean="0">
                          <a:latin typeface="+mn-lt"/>
                          <a:cs typeface="Times New Roman"/>
                        </a:rPr>
                        <a:t>v</a:t>
                      </a:r>
                      <a:r>
                        <a:rPr lang="en-US" sz="2400" spc="5" dirty="0" smtClean="0">
                          <a:latin typeface="+mn-lt"/>
                          <a:cs typeface="Times New Roman"/>
                        </a:rPr>
                        <a:t>i</a:t>
                      </a:r>
                      <a:r>
                        <a:rPr lang="en-US" sz="2400" dirty="0" smtClean="0">
                          <a:latin typeface="+mn-lt"/>
                          <a:cs typeface="Times New Roman"/>
                        </a:rPr>
                        <a:t>n </a:t>
                      </a:r>
                      <a:r>
                        <a:rPr lang="en-US" sz="2400" b="1" dirty="0" smtClean="0">
                          <a:latin typeface="+mn-lt"/>
                          <a:cs typeface="Times New Roman"/>
                        </a:rPr>
                        <a:t>K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spc="-5" dirty="0" smtClean="0">
                          <a:latin typeface="+mn-lt"/>
                          <a:cs typeface="Times New Roman"/>
                        </a:rPr>
                        <a:t>Ποσότητ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α</a:t>
                      </a:r>
                      <a:r>
                        <a:rPr lang="el-GR" sz="2400" spc="1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ύλης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spc="-5" dirty="0" err="1" smtClean="0">
                          <a:latin typeface="+mn-lt"/>
                          <a:cs typeface="Times New Roman"/>
                        </a:rPr>
                        <a:t>γρ</a:t>
                      </a:r>
                      <a:r>
                        <a:rPr lang="el-GR" sz="2400" spc="10" dirty="0" err="1" smtClean="0">
                          <a:latin typeface="+mn-lt"/>
                          <a:cs typeface="Times New Roman"/>
                        </a:rPr>
                        <a:t>α</a:t>
                      </a:r>
                      <a:r>
                        <a:rPr lang="el-GR" sz="2400" spc="-100" dirty="0" err="1" smtClean="0">
                          <a:latin typeface="+mn-lt"/>
                          <a:cs typeface="Times New Roman"/>
                        </a:rPr>
                        <a:t>μ</a:t>
                      </a:r>
                      <a:r>
                        <a:rPr lang="el-GR" sz="2400" spc="-5" dirty="0" err="1" smtClean="0">
                          <a:latin typeface="+mn-lt"/>
                          <a:cs typeface="Times New Roman"/>
                        </a:rPr>
                        <a:t>ο</a:t>
                      </a:r>
                      <a:r>
                        <a:rPr lang="el-GR" sz="2400" spc="-95" dirty="0" err="1" smtClean="0">
                          <a:latin typeface="+mn-lt"/>
                          <a:cs typeface="Times New Roman"/>
                        </a:rPr>
                        <a:t>μ</a:t>
                      </a:r>
                      <a:r>
                        <a:rPr lang="el-GR" sz="2400" dirty="0" err="1" smtClean="0">
                          <a:latin typeface="+mn-lt"/>
                          <a:cs typeface="Times New Roman"/>
                        </a:rPr>
                        <a:t>όριο</a:t>
                      </a:r>
                      <a:r>
                        <a:rPr lang="el-GR" sz="2400" spc="1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cs typeface="Times New Roman"/>
                        </a:rPr>
                        <a:t>mol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spc="-5" dirty="0" smtClean="0">
                          <a:latin typeface="+mn-lt"/>
                          <a:cs typeface="Times New Roman"/>
                        </a:rPr>
                        <a:t>Φωτειν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ή</a:t>
                      </a:r>
                      <a:r>
                        <a:rPr lang="el-GR" sz="2400" spc="2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έν</a:t>
                      </a:r>
                      <a:r>
                        <a:rPr lang="el-GR" sz="2400" spc="5" dirty="0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l-GR" sz="2400" dirty="0" smtClean="0">
                          <a:latin typeface="+mn-lt"/>
                          <a:cs typeface="Times New Roman"/>
                        </a:rPr>
                        <a:t>αση</a:t>
                      </a:r>
                      <a:endParaRPr lang="el-GR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err="1" smtClean="0">
                          <a:latin typeface="+mn-lt"/>
                          <a:cs typeface="Times New Roman"/>
                        </a:rPr>
                        <a:t>κα</a:t>
                      </a:r>
                      <a:r>
                        <a:rPr lang="el-GR" sz="2400" spc="-10" dirty="0" err="1" smtClean="0">
                          <a:latin typeface="+mn-lt"/>
                          <a:cs typeface="Times New Roman"/>
                        </a:rPr>
                        <a:t>ν</a:t>
                      </a:r>
                      <a:r>
                        <a:rPr lang="el-GR" sz="2400" spc="-5" dirty="0" err="1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l-GR" sz="2400" dirty="0" err="1" smtClean="0">
                          <a:latin typeface="+mn-lt"/>
                          <a:cs typeface="Times New Roman"/>
                        </a:rPr>
                        <a:t>έλα</a:t>
                      </a:r>
                      <a:r>
                        <a:rPr lang="el-GR" sz="2400" spc="2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latin typeface="+mn-lt"/>
                          <a:cs typeface="Times New Roman"/>
                        </a:rPr>
                        <a:t>cd</a:t>
                      </a:r>
                      <a:endParaRPr lang="en-US" sz="2400" dirty="0" smtClean="0">
                        <a:latin typeface="+mn-lt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9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object 2"/>
          <p:cNvSpPr txBox="1"/>
          <p:nvPr/>
        </p:nvSpPr>
        <p:spPr>
          <a:xfrm>
            <a:off x="853004" y="1717851"/>
            <a:ext cx="2064404" cy="3919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 marR="5100">
              <a:lnSpc>
                <a:spcPct val="149800"/>
              </a:lnSpc>
            </a:pPr>
            <a:r>
              <a:rPr sz="2400" b="1" spc="-20" dirty="0">
                <a:latin typeface="+mn-lt"/>
                <a:cs typeface="Arial"/>
              </a:rPr>
              <a:t>Ποσότητ</a:t>
            </a:r>
            <a:r>
              <a:rPr sz="2400" b="1" spc="-20" dirty="0">
                <a:latin typeface="+mn-lt"/>
                <a:cs typeface="Arial"/>
              </a:rPr>
              <a:t>α </a:t>
            </a:r>
            <a:r>
              <a:rPr sz="2400" b="1" spc="-15" dirty="0">
                <a:latin typeface="+mn-lt"/>
                <a:cs typeface="Arial"/>
              </a:rPr>
              <a:t>Ταχύτητα</a:t>
            </a:r>
            <a:r>
              <a:rPr sz="2400" b="1" dirty="0">
                <a:latin typeface="+mn-lt"/>
                <a:cs typeface="Arial"/>
              </a:rPr>
              <a:t> v </a:t>
            </a:r>
            <a:r>
              <a:rPr sz="2400" b="1" spc="-15" dirty="0">
                <a:latin typeface="+mn-lt"/>
                <a:cs typeface="Arial"/>
              </a:rPr>
              <a:t>Επιτάχυνση</a:t>
            </a:r>
            <a:r>
              <a:rPr sz="2400" b="1" spc="-10" dirty="0">
                <a:latin typeface="+mn-lt"/>
                <a:cs typeface="Arial"/>
              </a:rPr>
              <a:t> </a:t>
            </a:r>
            <a:r>
              <a:rPr sz="2400" b="1" spc="-15" dirty="0">
                <a:latin typeface="+mn-lt"/>
                <a:cs typeface="Arial"/>
              </a:rPr>
              <a:t>α</a:t>
            </a:r>
            <a:endParaRPr sz="2400" dirty="0">
              <a:latin typeface="+mn-lt"/>
              <a:cs typeface="Arial"/>
            </a:endParaRPr>
          </a:p>
          <a:p>
            <a:pPr marL="12750" marR="467908">
              <a:lnSpc>
                <a:spcPts val="4327"/>
              </a:lnSpc>
              <a:spcBef>
                <a:spcPts val="381"/>
              </a:spcBef>
            </a:pPr>
            <a:r>
              <a:rPr sz="2400" b="1" spc="50" dirty="0">
                <a:latin typeface="+mn-lt"/>
                <a:cs typeface="Arial"/>
              </a:rPr>
              <a:t>∆</a:t>
            </a:r>
            <a:r>
              <a:rPr sz="2400" b="1" spc="50" dirty="0" err="1" smtClean="0">
                <a:latin typeface="+mn-lt"/>
                <a:cs typeface="Arial"/>
              </a:rPr>
              <a:t>ύν</a:t>
            </a:r>
            <a:r>
              <a:rPr sz="2400" b="1" spc="65" dirty="0" smtClean="0">
                <a:latin typeface="+mn-lt"/>
                <a:cs typeface="Arial"/>
              </a:rPr>
              <a:t>α</a:t>
            </a:r>
            <a:r>
              <a:rPr lang="el-GR" sz="2400" b="1" spc="80" dirty="0" smtClean="0">
                <a:latin typeface="+mn-lt"/>
                <a:cs typeface="Arial"/>
              </a:rPr>
              <a:t>μ</a:t>
            </a:r>
            <a:r>
              <a:rPr sz="2400" b="1" spc="-15" dirty="0" smtClean="0">
                <a:latin typeface="+mn-lt"/>
                <a:cs typeface="Arial"/>
              </a:rPr>
              <a:t>η</a:t>
            </a:r>
            <a:r>
              <a:rPr sz="2400" b="1" spc="-10" dirty="0" smtClean="0">
                <a:latin typeface="+mn-lt"/>
                <a:cs typeface="Arial"/>
              </a:rPr>
              <a:t> </a:t>
            </a:r>
            <a:r>
              <a:rPr sz="2400" b="1" spc="-15" dirty="0">
                <a:latin typeface="+mn-lt"/>
                <a:cs typeface="Arial"/>
              </a:rPr>
              <a:t>F </a:t>
            </a:r>
            <a:r>
              <a:rPr sz="2400" b="1" spc="-15" dirty="0">
                <a:latin typeface="+mn-lt"/>
                <a:cs typeface="Arial"/>
              </a:rPr>
              <a:t>Ενέργει</a:t>
            </a:r>
            <a:r>
              <a:rPr sz="2400" b="1" spc="-15" dirty="0">
                <a:latin typeface="+mn-lt"/>
                <a:cs typeface="Arial"/>
              </a:rPr>
              <a:t>α</a:t>
            </a:r>
            <a:r>
              <a:rPr sz="2400" b="1" spc="-10" dirty="0">
                <a:latin typeface="+mn-lt"/>
                <a:cs typeface="Arial"/>
              </a:rPr>
              <a:t> </a:t>
            </a:r>
            <a:r>
              <a:rPr sz="2400" b="1" spc="-20" dirty="0">
                <a:latin typeface="+mn-lt"/>
                <a:cs typeface="Arial"/>
              </a:rPr>
              <a:t>Ε</a:t>
            </a:r>
            <a:r>
              <a:rPr sz="2400" b="1" spc="-10" dirty="0">
                <a:latin typeface="+mn-lt"/>
                <a:cs typeface="Arial"/>
              </a:rPr>
              <a:t> </a:t>
            </a:r>
            <a:r>
              <a:rPr sz="2400" b="1" spc="-20" dirty="0">
                <a:latin typeface="+mn-lt"/>
                <a:cs typeface="Arial"/>
              </a:rPr>
              <a:t>Ισχ</a:t>
            </a:r>
            <a:r>
              <a:rPr sz="2400" b="1" spc="-10" dirty="0">
                <a:latin typeface="+mn-lt"/>
                <a:cs typeface="Arial"/>
              </a:rPr>
              <a:t>ύ</a:t>
            </a:r>
            <a:r>
              <a:rPr sz="2400" b="1" dirty="0">
                <a:latin typeface="+mn-lt"/>
                <a:cs typeface="Arial"/>
              </a:rPr>
              <a:t>ς </a:t>
            </a:r>
            <a:r>
              <a:rPr sz="2400" b="1" spc="-15" dirty="0">
                <a:latin typeface="+mn-lt"/>
                <a:cs typeface="Arial"/>
              </a:rPr>
              <a:t>P </a:t>
            </a:r>
            <a:r>
              <a:rPr sz="2400" b="1" spc="-20" dirty="0">
                <a:latin typeface="+mn-lt"/>
                <a:cs typeface="Arial"/>
              </a:rPr>
              <a:t>Πίεσ</a:t>
            </a:r>
            <a:r>
              <a:rPr sz="2400" b="1" spc="-15" dirty="0">
                <a:latin typeface="+mn-lt"/>
                <a:cs typeface="Arial"/>
              </a:rPr>
              <a:t>η</a:t>
            </a:r>
            <a:r>
              <a:rPr sz="2400" b="1" dirty="0">
                <a:latin typeface="+mn-lt"/>
                <a:cs typeface="Arial"/>
              </a:rPr>
              <a:t> </a:t>
            </a:r>
            <a:r>
              <a:rPr sz="2400" b="1" spc="-20" dirty="0">
                <a:latin typeface="+mn-lt"/>
                <a:cs typeface="Arial"/>
              </a:rPr>
              <a:t>P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2263" y="1717851"/>
            <a:ext cx="1405349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 marR="5100">
              <a:lnSpc>
                <a:spcPct val="149800"/>
              </a:lnSpc>
            </a:pPr>
            <a:r>
              <a:rPr sz="2400" b="1" spc="-20" dirty="0">
                <a:latin typeface="+mn-lt"/>
                <a:cs typeface="Arial"/>
              </a:rPr>
              <a:t>Τύπος </a:t>
            </a:r>
            <a:r>
              <a:rPr sz="2400" b="1" spc="-5" dirty="0">
                <a:latin typeface="+mn-lt"/>
                <a:cs typeface="Arial"/>
              </a:rPr>
              <a:t>v</a:t>
            </a:r>
            <a:r>
              <a:rPr sz="2400" b="1" spc="-15" dirty="0">
                <a:latin typeface="+mn-lt"/>
                <a:cs typeface="Arial"/>
              </a:rPr>
              <a:t>=</a:t>
            </a:r>
            <a:r>
              <a:rPr sz="2400" b="1" spc="-5" dirty="0">
                <a:latin typeface="+mn-lt"/>
                <a:cs typeface="Arial"/>
              </a:rPr>
              <a:t>x</a:t>
            </a:r>
            <a:r>
              <a:rPr sz="2400" b="1" spc="-15" dirty="0">
                <a:latin typeface="+mn-lt"/>
                <a:cs typeface="Arial"/>
              </a:rPr>
              <a:t>/</a:t>
            </a:r>
            <a:r>
              <a:rPr sz="2400" b="1" dirty="0">
                <a:latin typeface="+mn-lt"/>
                <a:cs typeface="Arial"/>
              </a:rPr>
              <a:t>t </a:t>
            </a:r>
            <a:r>
              <a:rPr sz="2400" b="1" spc="-5" dirty="0">
                <a:latin typeface="+mn-lt"/>
                <a:cs typeface="Arial"/>
              </a:rPr>
              <a:t>α</a:t>
            </a:r>
            <a:r>
              <a:rPr sz="2400" b="1" spc="-20" dirty="0">
                <a:latin typeface="+mn-lt"/>
                <a:cs typeface="Arial"/>
              </a:rPr>
              <a:t>=v/t F</a:t>
            </a:r>
            <a:r>
              <a:rPr sz="2400" b="1" spc="-15" dirty="0">
                <a:latin typeface="+mn-lt"/>
                <a:cs typeface="Arial"/>
              </a:rPr>
              <a:t>=</a:t>
            </a:r>
            <a:r>
              <a:rPr sz="2400" b="1" dirty="0">
                <a:latin typeface="+mn-lt"/>
                <a:cs typeface="Arial"/>
              </a:rPr>
              <a:t>m</a:t>
            </a:r>
            <a:r>
              <a:rPr sz="2400" b="1" spc="-151" dirty="0">
                <a:latin typeface="+mn-lt"/>
                <a:cs typeface="Arial"/>
              </a:rPr>
              <a:t>·</a:t>
            </a:r>
            <a:r>
              <a:rPr sz="2400" b="1" spc="-15" dirty="0">
                <a:latin typeface="+mn-lt"/>
                <a:cs typeface="Arial"/>
              </a:rPr>
              <a:t>α </a:t>
            </a:r>
            <a:r>
              <a:rPr sz="2400" b="1" spc="-5" dirty="0">
                <a:latin typeface="+mn-lt"/>
                <a:cs typeface="Arial"/>
              </a:rPr>
              <a:t>Ε=1/2m</a:t>
            </a:r>
            <a:r>
              <a:rPr sz="2400" b="1" spc="-10" dirty="0">
                <a:latin typeface="+mn-lt"/>
                <a:cs typeface="Arial"/>
              </a:rPr>
              <a:t>u</a:t>
            </a:r>
            <a:r>
              <a:rPr sz="2400" b="1" baseline="24305" dirty="0">
                <a:latin typeface="+mn-lt"/>
                <a:cs typeface="Arial"/>
              </a:rPr>
              <a:t>2 </a:t>
            </a:r>
            <a:r>
              <a:rPr sz="2400" b="1" spc="-25" dirty="0">
                <a:latin typeface="+mn-lt"/>
                <a:cs typeface="Arial"/>
              </a:rPr>
              <a:t>P</a:t>
            </a:r>
            <a:r>
              <a:rPr sz="2400" b="1" spc="-15" dirty="0">
                <a:latin typeface="+mn-lt"/>
                <a:cs typeface="Arial"/>
              </a:rPr>
              <a:t>=</a:t>
            </a:r>
            <a:r>
              <a:rPr sz="2400" b="1" spc="-20" dirty="0">
                <a:latin typeface="+mn-lt"/>
                <a:cs typeface="Arial"/>
              </a:rPr>
              <a:t>E/</a:t>
            </a:r>
            <a:r>
              <a:rPr sz="2400" b="1" dirty="0">
                <a:latin typeface="+mn-lt"/>
                <a:cs typeface="Arial"/>
              </a:rPr>
              <a:t>t </a:t>
            </a:r>
            <a:r>
              <a:rPr sz="2400" b="1" spc="-15" dirty="0">
                <a:latin typeface="+mn-lt"/>
                <a:cs typeface="Arial"/>
              </a:rPr>
              <a:t>P=</a:t>
            </a:r>
            <a:r>
              <a:rPr sz="2400" b="1" spc="-25" dirty="0">
                <a:latin typeface="+mn-lt"/>
                <a:cs typeface="Arial"/>
              </a:rPr>
              <a:t>F/</a:t>
            </a:r>
            <a:r>
              <a:rPr sz="2400" b="1" dirty="0">
                <a:latin typeface="+mn-lt"/>
                <a:cs typeface="Arial"/>
              </a:rPr>
              <a:t>s</a:t>
            </a:r>
            <a:endParaRPr sz="2400">
              <a:latin typeface="+mn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6096" y="1717851"/>
            <a:ext cx="2674429" cy="200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45" marR="5100" indent="-471733">
              <a:lnSpc>
                <a:spcPct val="152700"/>
              </a:lnSpc>
            </a:pPr>
            <a:r>
              <a:rPr sz="2400" b="1" spc="-5" dirty="0" err="1">
                <a:latin typeface="+mn-lt"/>
                <a:cs typeface="Arial"/>
              </a:rPr>
              <a:t>Μ</a:t>
            </a:r>
            <a:r>
              <a:rPr sz="2400" b="1" spc="-20" dirty="0" err="1">
                <a:latin typeface="+mn-lt"/>
                <a:cs typeface="Arial"/>
              </a:rPr>
              <a:t>ονάδ</a:t>
            </a:r>
            <a:r>
              <a:rPr sz="2400" b="1" spc="-15" dirty="0">
                <a:latin typeface="+mn-lt"/>
                <a:cs typeface="Arial"/>
              </a:rPr>
              <a:t>α</a:t>
            </a:r>
            <a:r>
              <a:rPr sz="2400" b="1" spc="10" dirty="0">
                <a:latin typeface="+mn-lt"/>
                <a:cs typeface="Arial"/>
              </a:rPr>
              <a:t> </a:t>
            </a:r>
            <a:r>
              <a:rPr lang="el-GR" sz="2400" b="1" spc="80" dirty="0" smtClean="0">
                <a:latin typeface="+mn-lt"/>
                <a:cs typeface="Arial"/>
              </a:rPr>
              <a:t>μ</a:t>
            </a:r>
            <a:r>
              <a:rPr sz="2400" b="1" spc="-20" dirty="0" err="1" smtClean="0">
                <a:latin typeface="+mn-lt"/>
                <a:cs typeface="Arial"/>
              </a:rPr>
              <a:t>έτρησης</a:t>
            </a:r>
            <a:r>
              <a:rPr sz="2400" b="1" spc="-20" dirty="0" smtClean="0">
                <a:latin typeface="+mn-lt"/>
                <a:cs typeface="Arial"/>
              </a:rPr>
              <a:t> </a:t>
            </a:r>
            <a:r>
              <a:rPr sz="2400" b="1" dirty="0">
                <a:latin typeface="+mn-lt"/>
                <a:cs typeface="Arial"/>
              </a:rPr>
              <a:t>m/sec</a:t>
            </a:r>
            <a:endParaRPr sz="2400" dirty="0">
              <a:latin typeface="+mn-lt"/>
              <a:cs typeface="Arial"/>
            </a:endParaRPr>
          </a:p>
          <a:p>
            <a:pPr marL="483845" marR="846569">
              <a:lnSpc>
                <a:spcPct val="118100"/>
              </a:lnSpc>
            </a:pPr>
            <a:r>
              <a:rPr sz="2400" b="1" dirty="0">
                <a:latin typeface="+mn-lt"/>
                <a:cs typeface="Arial"/>
              </a:rPr>
              <a:t>m/se</a:t>
            </a:r>
            <a:r>
              <a:rPr sz="2400" b="1" spc="-5" dirty="0">
                <a:latin typeface="+mn-lt"/>
                <a:cs typeface="Arial"/>
              </a:rPr>
              <a:t>c</a:t>
            </a:r>
            <a:r>
              <a:rPr sz="2400" b="1" baseline="24305" dirty="0">
                <a:latin typeface="+mn-lt"/>
                <a:cs typeface="Arial"/>
              </a:rPr>
              <a:t>2 </a:t>
            </a:r>
            <a:r>
              <a:rPr sz="2400" b="1" dirty="0">
                <a:latin typeface="+mn-lt"/>
                <a:cs typeface="Arial"/>
              </a:rPr>
              <a:t>kgm</a:t>
            </a:r>
            <a:r>
              <a:rPr sz="2400" b="1" dirty="0">
                <a:latin typeface="+mn-lt"/>
                <a:cs typeface="Arial"/>
              </a:rPr>
              <a:t>/se</a:t>
            </a:r>
            <a:r>
              <a:rPr sz="2400" b="1" spc="-5" dirty="0">
                <a:latin typeface="+mn-lt"/>
                <a:cs typeface="Arial"/>
              </a:rPr>
              <a:t>c</a:t>
            </a:r>
            <a:r>
              <a:rPr sz="2400" b="1" baseline="24305" dirty="0">
                <a:latin typeface="+mn-lt"/>
                <a:cs typeface="Arial"/>
              </a:rPr>
              <a:t>2</a:t>
            </a:r>
            <a:endParaRPr sz="2400" baseline="24305" dirty="0">
              <a:latin typeface="+mn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6907" y="3792701"/>
            <a:ext cx="2053579" cy="1639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0" marR="5100">
              <a:lnSpc>
                <a:spcPct val="147700"/>
              </a:lnSpc>
            </a:pPr>
            <a:r>
              <a:rPr sz="2400" b="1" spc="-5" dirty="0">
                <a:latin typeface="+mn-lt"/>
                <a:cs typeface="Arial"/>
              </a:rPr>
              <a:t>kg</a:t>
            </a:r>
            <a:r>
              <a:rPr sz="2400" b="1" dirty="0">
                <a:latin typeface="+mn-lt"/>
                <a:cs typeface="Arial"/>
              </a:rPr>
              <a:t>m</a:t>
            </a:r>
            <a:r>
              <a:rPr sz="2400" b="1" baseline="24305" dirty="0">
                <a:latin typeface="+mn-lt"/>
                <a:cs typeface="Arial"/>
              </a:rPr>
              <a:t>2</a:t>
            </a:r>
            <a:r>
              <a:rPr sz="2400" b="1" dirty="0">
                <a:latin typeface="+mn-lt"/>
                <a:cs typeface="Arial"/>
              </a:rPr>
              <a:t>/se</a:t>
            </a:r>
            <a:r>
              <a:rPr sz="2400" b="1" spc="-10" dirty="0">
                <a:latin typeface="+mn-lt"/>
                <a:cs typeface="Arial"/>
              </a:rPr>
              <a:t>c</a:t>
            </a:r>
            <a:r>
              <a:rPr sz="2400" b="1" baseline="24305" dirty="0">
                <a:latin typeface="+mn-lt"/>
                <a:cs typeface="Arial"/>
              </a:rPr>
              <a:t>2 </a:t>
            </a:r>
            <a:r>
              <a:rPr sz="2400" b="1" spc="-338" baseline="24305" dirty="0">
                <a:latin typeface="+mn-lt"/>
                <a:cs typeface="Arial"/>
              </a:rPr>
              <a:t> </a:t>
            </a:r>
            <a:r>
              <a:rPr sz="2400" b="1" spc="-5" dirty="0">
                <a:latin typeface="+mn-lt"/>
                <a:cs typeface="Arial"/>
              </a:rPr>
              <a:t>(J) kg</a:t>
            </a:r>
            <a:r>
              <a:rPr sz="2400" b="1" dirty="0">
                <a:latin typeface="+mn-lt"/>
                <a:cs typeface="Arial"/>
              </a:rPr>
              <a:t>m</a:t>
            </a:r>
            <a:r>
              <a:rPr sz="2400" b="1" baseline="24305" dirty="0">
                <a:latin typeface="+mn-lt"/>
                <a:cs typeface="Arial"/>
              </a:rPr>
              <a:t>2</a:t>
            </a:r>
            <a:r>
              <a:rPr sz="2400" b="1" dirty="0">
                <a:latin typeface="+mn-lt"/>
                <a:cs typeface="Arial"/>
              </a:rPr>
              <a:t>/se</a:t>
            </a:r>
            <a:r>
              <a:rPr sz="2400" b="1" spc="-10" dirty="0">
                <a:latin typeface="+mn-lt"/>
                <a:cs typeface="Arial"/>
              </a:rPr>
              <a:t>c</a:t>
            </a:r>
            <a:r>
              <a:rPr sz="2400" b="1" baseline="24305" dirty="0">
                <a:latin typeface="+mn-lt"/>
                <a:cs typeface="Arial"/>
              </a:rPr>
              <a:t>3 </a:t>
            </a:r>
            <a:r>
              <a:rPr sz="2400" b="1" spc="-338" baseline="24305" dirty="0">
                <a:latin typeface="+mn-lt"/>
                <a:cs typeface="Arial"/>
              </a:rPr>
              <a:t> </a:t>
            </a:r>
            <a:r>
              <a:rPr sz="2400" b="1" spc="-15" dirty="0">
                <a:latin typeface="+mn-lt"/>
                <a:cs typeface="Arial"/>
              </a:rPr>
              <a:t>(W)</a:t>
            </a:r>
            <a:r>
              <a:rPr sz="2400" b="1" spc="-10" dirty="0">
                <a:latin typeface="+mn-lt"/>
                <a:cs typeface="Arial"/>
              </a:rPr>
              <a:t> </a:t>
            </a:r>
            <a:r>
              <a:rPr sz="2400" b="1" dirty="0">
                <a:latin typeface="+mn-lt"/>
                <a:cs typeface="Arial"/>
              </a:rPr>
              <a:t>kg/se</a:t>
            </a:r>
            <a:r>
              <a:rPr sz="2400" b="1" spc="-5" dirty="0">
                <a:latin typeface="+mn-lt"/>
                <a:cs typeface="Arial"/>
              </a:rPr>
              <a:t>c</a:t>
            </a:r>
            <a:r>
              <a:rPr sz="2400" b="1" spc="-7" baseline="24305" dirty="0">
                <a:latin typeface="+mn-lt"/>
                <a:cs typeface="Arial"/>
              </a:rPr>
              <a:t>2</a:t>
            </a:r>
            <a:r>
              <a:rPr sz="2400" b="1" dirty="0">
                <a:latin typeface="+mn-lt"/>
                <a:cs typeface="Arial"/>
              </a:rPr>
              <a:t>m</a:t>
            </a:r>
            <a:r>
              <a:rPr sz="2400" b="1" spc="-5" dirty="0">
                <a:latin typeface="+mn-lt"/>
                <a:cs typeface="Arial"/>
              </a:rPr>
              <a:t> </a:t>
            </a:r>
            <a:r>
              <a:rPr sz="2400" b="1" dirty="0">
                <a:latin typeface="+mn-lt"/>
                <a:cs typeface="Arial"/>
              </a:rPr>
              <a:t>(Pa)</a:t>
            </a:r>
            <a:endParaRPr sz="240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4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6863abcfcdac5e4e44aca693713efb149e09d"/>
</p:tagLst>
</file>

<file path=ppt/theme/theme1.xml><?xml version="1.0" encoding="utf-8"?>
<a:theme xmlns:a="http://schemas.openxmlformats.org/drawingml/2006/main" name="template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</TotalTime>
  <Words>1132</Words>
  <Application>Microsoft Office PowerPoint</Application>
  <PresentationFormat>On-screen Show (4:3)</PresentationFormat>
  <Paragraphs>166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template</vt:lpstr>
      <vt:lpstr>OC_template_updated</vt:lpstr>
      <vt:lpstr>Φυσική (Θ)</vt:lpstr>
      <vt:lpstr>Σκοπός</vt:lpstr>
      <vt:lpstr>Περιεχόμενα</vt:lpstr>
      <vt:lpstr>Πηγές</vt:lpstr>
      <vt:lpstr>PowerPoint Presentation</vt:lpstr>
      <vt:lpstr>Τι καθορίζει την κατεύθυνση ροής του ανέμου σε παραθαλάσσιες περιοχές;</vt:lpstr>
      <vt:lpstr>PowerPoint Presentation</vt:lpstr>
      <vt:lpstr>Θεμελιώδη φυσικά μεγέθη</vt:lpstr>
      <vt:lpstr>PowerPoint Presentation</vt:lpstr>
      <vt:lpstr>∆ιαστατική ανάλυση</vt:lpstr>
      <vt:lpstr>Είναι διαστατικά συνεπείς οι παρακάτω εξισώσεις;</vt:lpstr>
      <vt:lpstr>Προθέματα – ∆υνάμεις του 10</vt:lpstr>
      <vt:lpstr>PowerPoint Presentation</vt:lpstr>
      <vt:lpstr>PowerPoint Presentation</vt:lpstr>
      <vt:lpstr>Ακρίβεια και επαναληψημότητα συστήματος</vt:lpstr>
      <vt:lpstr>Χαρακτηρίστε τους παρακάτω στόχους ως προς την ακρίβεια και την επαναληψιμότητα των βολών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(Θ)</dc:title>
  <dc:creator>alex</dc:creator>
  <cp:lastModifiedBy>alex</cp:lastModifiedBy>
  <cp:revision>17</cp:revision>
  <dcterms:created xsi:type="dcterms:W3CDTF">2015-07-30T12:50:50Z</dcterms:created>
  <dcterms:modified xsi:type="dcterms:W3CDTF">2015-07-30T13:39:38Z</dcterms:modified>
</cp:coreProperties>
</file>